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60" r:id="rId1"/>
  </p:sldMasterIdLst>
  <p:notesMasterIdLst>
    <p:notesMasterId r:id="rId20"/>
  </p:notesMasterIdLst>
  <p:sldIdLst>
    <p:sldId id="289" r:id="rId2"/>
    <p:sldId id="290" r:id="rId3"/>
    <p:sldId id="292" r:id="rId4"/>
    <p:sldId id="309" r:id="rId5"/>
    <p:sldId id="310" r:id="rId6"/>
    <p:sldId id="311" r:id="rId7"/>
    <p:sldId id="312" r:id="rId8"/>
    <p:sldId id="313" r:id="rId9"/>
    <p:sldId id="314" r:id="rId10"/>
    <p:sldId id="315" r:id="rId11"/>
    <p:sldId id="293" r:id="rId12"/>
    <p:sldId id="294" r:id="rId13"/>
    <p:sldId id="297" r:id="rId14"/>
    <p:sldId id="298" r:id="rId15"/>
    <p:sldId id="299" r:id="rId16"/>
    <p:sldId id="316" r:id="rId17"/>
    <p:sldId id="300" r:id="rId18"/>
    <p:sldId id="301" r:id="rId19"/>
  </p:sldIdLst>
  <p:sldSz cx="9144000" cy="6858000" type="screen4x3"/>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let Maksut" initials="DM" lastIdx="2" clrIdx="0">
    <p:extLst>
      <p:ext uri="{19B8F6BF-5375-455C-9EA6-DF929625EA0E}">
        <p15:presenceInfo xmlns:p15="http://schemas.microsoft.com/office/powerpoint/2012/main" userId="Daulet Maks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p:cViewPr varScale="1">
        <p:scale>
          <a:sx n="65" d="100"/>
          <a:sy n="65" d="100"/>
        </p:scale>
        <p:origin x="172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9BBCB501-971D-4FBD-BA73-FF4061DA74FD}" type="datetimeFigureOut">
              <a:rPr lang="ru-RU" smtClean="0"/>
              <a:pPr/>
              <a:t>23.10.2024</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BD9EB3E4-959F-47A6-9C13-ED7A5D5E5E65}" type="slidenum">
              <a:rPr lang="ru-RU" smtClean="0"/>
              <a:pPr/>
              <a:t>‹#›</a:t>
            </a:fld>
            <a:endParaRPr lang="ru-RU"/>
          </a:p>
        </p:txBody>
      </p:sp>
    </p:spTree>
    <p:extLst>
      <p:ext uri="{BB962C8B-B14F-4D97-AF65-F5344CB8AC3E}">
        <p14:creationId xmlns:p14="http://schemas.microsoft.com/office/powerpoint/2010/main" val="22508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B41ECE4-ABB2-4F96-BA92-C990E98519B9}" type="datetime1">
              <a:rPr lang="ru-RU" smtClean="0"/>
              <a:t>23.10.2024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6F87789-79C0-4369-89FF-5E19A7612EE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5C25F8E-C3A8-4235-BD01-EE1ACAA97434}" type="datetime1">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97FF171-832E-4869-922D-E5CB08275789}" type="datetime1">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8CA841A6-38A9-4AE5-8EDD-77F38EA7C22C}" type="datetime1">
              <a:rPr lang="ru-RU" smtClean="0"/>
              <a:t>23.10.2024</a:t>
            </a:fld>
            <a:endParaRPr lang="ru-RU"/>
          </a:p>
        </p:txBody>
      </p:sp>
      <p:sp>
        <p:nvSpPr>
          <p:cNvPr id="9" name="Номер слайда 8"/>
          <p:cNvSpPr>
            <a:spLocks noGrp="1"/>
          </p:cNvSpPr>
          <p:nvPr>
            <p:ph type="sldNum" sz="quarter" idx="15"/>
          </p:nvPr>
        </p:nvSpPr>
        <p:spPr/>
        <p:txBody>
          <a:bodyPr rtlCol="0"/>
          <a:lstStyle/>
          <a:p>
            <a:fld id="{D6F87789-79C0-4369-89FF-5E19A7612EE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4DBB4C3-C6A9-43C2-9A0A-D02B284D9606}" type="datetime1">
              <a:rPr lang="ru-RU" smtClean="0"/>
              <a:t>23.10.2024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6F87789-79C0-4369-89FF-5E19A7612E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E126486-76D2-4727-8BA5-732B6994B5C5}" type="datetime1">
              <a:rPr lang="ru-RU" smtClean="0"/>
              <a:t>23.10.2024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87789-79C0-4369-89FF-5E19A7612EE5}"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698AC4B5-E5E4-48B6-B2DD-56C5CE6E58CD}" type="datetime1">
              <a:rPr lang="ru-RU" smtClean="0"/>
              <a:t>23.10.2024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87789-79C0-4369-89FF-5E19A7612EE5}"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BA00AF11-0F10-4DAA-9D79-486E59F53378}" type="datetime1">
              <a:rPr lang="ru-RU" smtClean="0"/>
              <a:t>23.10.2024</a:t>
            </a:fld>
            <a:endParaRPr lang="ru-RU"/>
          </a:p>
        </p:txBody>
      </p:sp>
      <p:sp>
        <p:nvSpPr>
          <p:cNvPr id="7" name="Номер слайда 6"/>
          <p:cNvSpPr>
            <a:spLocks noGrp="1"/>
          </p:cNvSpPr>
          <p:nvPr>
            <p:ph type="sldNum" sz="quarter" idx="11"/>
          </p:nvPr>
        </p:nvSpPr>
        <p:spPr/>
        <p:txBody>
          <a:bodyPr rtlCol="0"/>
          <a:lstStyle/>
          <a:p>
            <a:fld id="{D6F87789-79C0-4369-89FF-5E19A7612EE5}"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869E12-1157-445D-A2DF-3F219FAA9D90}" type="datetime1">
              <a:rPr lang="ru-RU" smtClean="0"/>
              <a:t>23.10.2024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254F01D8-67B5-489B-A243-72DA8A8DA529}" type="datetime1">
              <a:rPr lang="ru-RU" smtClean="0"/>
              <a:t>23.10.2024</a:t>
            </a:fld>
            <a:endParaRPr lang="ru-RU"/>
          </a:p>
        </p:txBody>
      </p:sp>
      <p:sp>
        <p:nvSpPr>
          <p:cNvPr id="22" name="Номер слайда 21"/>
          <p:cNvSpPr>
            <a:spLocks noGrp="1"/>
          </p:cNvSpPr>
          <p:nvPr>
            <p:ph type="sldNum" sz="quarter" idx="15"/>
          </p:nvPr>
        </p:nvSpPr>
        <p:spPr/>
        <p:txBody>
          <a:bodyPr rtlCol="0"/>
          <a:lstStyle/>
          <a:p>
            <a:fld id="{D6F87789-79C0-4369-89FF-5E19A7612EE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EC5234B-A3C9-46B4-B874-77CC4591058E}" type="datetime1">
              <a:rPr lang="ru-RU" smtClean="0"/>
              <a:t>23.10.2024</a:t>
            </a:fld>
            <a:endParaRPr lang="ru-RU"/>
          </a:p>
        </p:txBody>
      </p:sp>
      <p:sp>
        <p:nvSpPr>
          <p:cNvPr id="18" name="Номер слайда 17"/>
          <p:cNvSpPr>
            <a:spLocks noGrp="1"/>
          </p:cNvSpPr>
          <p:nvPr>
            <p:ph type="sldNum" sz="quarter" idx="11"/>
          </p:nvPr>
        </p:nvSpPr>
        <p:spPr/>
        <p:txBody>
          <a:bodyPr rtlCol="0"/>
          <a:lstStyle/>
          <a:p>
            <a:fld id="{D6F87789-79C0-4369-89FF-5E19A7612EE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C1BD55-643C-4204-BC5A-F5FFA5E84B7A}" type="datetime1">
              <a:rPr lang="ru-RU" smtClean="0"/>
              <a:t>23.10.2024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F87789-79C0-4369-89FF-5E19A7612E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1C39B-038E-4CE8-BD6E-6347885CE84E}"/>
              </a:ext>
            </a:extLst>
          </p:cNvPr>
          <p:cNvSpPr>
            <a:spLocks noGrp="1"/>
          </p:cNvSpPr>
          <p:nvPr>
            <p:ph type="title"/>
          </p:nvPr>
        </p:nvSpPr>
        <p:spPr>
          <a:xfrm>
            <a:off x="1763688" y="274638"/>
            <a:ext cx="6161112" cy="778098"/>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kk-KZ" sz="2000" kern="0" cap="none" dirty="0">
                <a:solidFill>
                  <a:schemeClr val="tx1"/>
                </a:solidFill>
                <a:latin typeface="Times New Roman"/>
                <a:ea typeface="Times New Roman"/>
                <a:cs typeface="Times New Roman"/>
                <a:sym typeface="Times New Roman"/>
              </a:rPr>
              <a:t>Ә</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л-Фараби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атындағы</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Қазақ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ұлттық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университеті</a:t>
            </a:r>
            <a:b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lang="ru-RU" sz="2000" kern="0" cap="none" dirty="0">
                <a:solidFill>
                  <a:schemeClr val="tx1"/>
                </a:solidFill>
                <a:latin typeface="Times New Roman"/>
                <a:ea typeface="Times New Roman"/>
                <a:cs typeface="Times New Roman"/>
                <a:sym typeface="Times New Roman"/>
              </a:rPr>
              <a:t>Х</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имия</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және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химиялық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технология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факультеті</a:t>
            </a:r>
            <a:endParaRPr lang="ru-RU" sz="2000" dirty="0">
              <a:solidFill>
                <a:schemeClr val="tx1"/>
              </a:solidFill>
            </a:endParaRPr>
          </a:p>
        </p:txBody>
      </p:sp>
      <p:sp>
        <p:nvSpPr>
          <p:cNvPr id="3" name="Объект 2">
            <a:extLst>
              <a:ext uri="{FF2B5EF4-FFF2-40B4-BE49-F238E27FC236}">
                <a16:creationId xmlns:a16="http://schemas.microsoft.com/office/drawing/2014/main" id="{DB0BD90E-5A96-4146-A865-D8E252CC9F96}"/>
              </a:ext>
            </a:extLst>
          </p:cNvPr>
          <p:cNvSpPr>
            <a:spLocks noGrp="1"/>
          </p:cNvSpPr>
          <p:nvPr>
            <p:ph sz="quarter" idx="1"/>
          </p:nvPr>
        </p:nvSpPr>
        <p:spPr>
          <a:xfrm>
            <a:off x="467544" y="1268760"/>
            <a:ext cx="8208912" cy="5061176"/>
          </a:xfrm>
        </p:spPr>
        <p:txBody>
          <a:bodyPr>
            <a:normAutofit/>
          </a:bodyPr>
          <a:lstStyle/>
          <a:p>
            <a:pPr indent="0" algn="just">
              <a:lnSpc>
                <a:spcPct val="107000"/>
              </a:lnSpc>
              <a:spcAft>
                <a:spcPts val="800"/>
              </a:spcAft>
              <a:buNone/>
            </a:pPr>
            <a:endParaRPr lang="kk-KZ"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3600" dirty="0">
                <a:effectLst/>
                <a:latin typeface="Times New Roman" panose="02020603050405020304" pitchFamily="18" charset="0"/>
                <a:ea typeface="Calibri" panose="020F0502020204030204" pitchFamily="34" charset="0"/>
              </a:rPr>
              <a:t> </a:t>
            </a:r>
            <a:r>
              <a:rPr lang="kk-KZ" sz="3600" dirty="0">
                <a:latin typeface="Times New Roman" panose="02020603050405020304" pitchFamily="18" charset="0"/>
                <a:ea typeface="Calibri" panose="020F0502020204030204" pitchFamily="34" charset="0"/>
                <a:cs typeface="Times New Roman" panose="02020603050405020304" pitchFamily="18" charset="0"/>
              </a:rPr>
              <a:t>Флуоресцентті және фосфоресцентті спектроскопия негізі, қозу механизмдері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ru-RU" dirty="0"/>
          </a:p>
          <a:p>
            <a:endParaRPr lang="ru-RU" dirty="0"/>
          </a:p>
          <a:p>
            <a:pPr marL="0" indent="0">
              <a:buNone/>
            </a:pPr>
            <a:r>
              <a:rPr lang="ru-RU" sz="2100" dirty="0"/>
              <a:t>                                                      Д</a:t>
            </a:r>
            <a:r>
              <a:rPr lang="kk-KZ" sz="2100" dirty="0"/>
              <a:t>әріскер </a:t>
            </a:r>
            <a:r>
              <a:rPr lang="ru-RU" sz="2100" dirty="0"/>
              <a:t>- Исмаилова А.Г.</a:t>
            </a:r>
          </a:p>
          <a:p>
            <a:endParaRPr lang="ru-RU" dirty="0"/>
          </a:p>
        </p:txBody>
      </p:sp>
    </p:spTree>
    <p:extLst>
      <p:ext uri="{BB962C8B-B14F-4D97-AF65-F5344CB8AC3E}">
        <p14:creationId xmlns:p14="http://schemas.microsoft.com/office/powerpoint/2010/main" val="297090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stretch>
            <a:fillRect/>
          </a:stretch>
        </p:blipFill>
        <p:spPr>
          <a:xfrm>
            <a:off x="539552" y="404664"/>
            <a:ext cx="7848872" cy="6008947"/>
          </a:xfrm>
          <a:prstGeom prst="rect">
            <a:avLst/>
          </a:prstGeom>
        </p:spPr>
      </p:pic>
      <p:sp>
        <p:nvSpPr>
          <p:cNvPr id="4" name="Номер слайда 3"/>
          <p:cNvSpPr>
            <a:spLocks noGrp="1"/>
          </p:cNvSpPr>
          <p:nvPr>
            <p:ph type="sldNum" sz="quarter" idx="15"/>
          </p:nvPr>
        </p:nvSpPr>
        <p:spPr/>
        <p:txBody>
          <a:bodyPr/>
          <a:lstStyle/>
          <a:p>
            <a:fld id="{D6F87789-79C0-4369-89FF-5E19A7612EE5}" type="slidenum">
              <a:rPr lang="ru-RU" smtClean="0"/>
              <a:pPr/>
              <a:t>10</a:t>
            </a:fld>
            <a:endParaRPr lang="ru-RU"/>
          </a:p>
        </p:txBody>
      </p:sp>
    </p:spTree>
    <p:extLst>
      <p:ext uri="{BB962C8B-B14F-4D97-AF65-F5344CB8AC3E}">
        <p14:creationId xmlns:p14="http://schemas.microsoft.com/office/powerpoint/2010/main" val="292088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7E60ABF-6271-40D0-B6B1-D6EBE1A3BC22}"/>
              </a:ext>
            </a:extLst>
          </p:cNvPr>
          <p:cNvSpPr>
            <a:spLocks noGrp="1"/>
          </p:cNvSpPr>
          <p:nvPr>
            <p:ph type="sldNum" sz="quarter" idx="15"/>
          </p:nvPr>
        </p:nvSpPr>
        <p:spPr/>
        <p:txBody>
          <a:bodyPr/>
          <a:lstStyle/>
          <a:p>
            <a:fld id="{D6F87789-79C0-4369-89FF-5E19A7612EE5}" type="slidenum">
              <a:rPr lang="ru-RU" smtClean="0"/>
              <a:pPr/>
              <a:t>11</a:t>
            </a:fld>
            <a:endParaRPr lang="ru-RU"/>
          </a:p>
        </p:txBody>
      </p:sp>
      <p:sp>
        <p:nvSpPr>
          <p:cNvPr id="5" name="Объект 4">
            <a:extLst>
              <a:ext uri="{FF2B5EF4-FFF2-40B4-BE49-F238E27FC236}">
                <a16:creationId xmlns:a16="http://schemas.microsoft.com/office/drawing/2014/main" id="{2093FBD0-6E80-4FB1-A37F-0BE2A73D400F}"/>
              </a:ext>
            </a:extLst>
          </p:cNvPr>
          <p:cNvSpPr>
            <a:spLocks noGrp="1"/>
          </p:cNvSpPr>
          <p:nvPr>
            <p:ph sz="quarter" idx="1"/>
          </p:nvPr>
        </p:nvSpPr>
        <p:spPr>
          <a:xfrm>
            <a:off x="457200" y="332656"/>
            <a:ext cx="8003232" cy="6141296"/>
          </a:xfrm>
        </p:spPr>
        <p:txBody>
          <a:bodyPr>
            <a:normAutofit/>
          </a:bodyPr>
          <a:lstStyle/>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Люминесценция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құбылысын</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күнделікті</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өмірден</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жиі</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көруге</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болады</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Кейбір</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тірі</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организмдер</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жәндіктер</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балықтар</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күн</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сәу­лес</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і</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нәтижесінде</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люминесценцілеу</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қабілетіне</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ие</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Күн сәулесі нәтижесінде кейбір сусындар (құрамындағы хинин тобына бай­ланысты), бензин, дәрі-дәрмектер, наркотиктер, минералдар және т.б. қосылыстар люминесценцияланады.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Люминесценциялауға қабілетті қосылыстар </a:t>
            </a:r>
            <a:r>
              <a:rPr lang="kk-KZ" sz="24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люминофорлар </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деп аталады. Жай неорганикалық заттар люминофорлар деп, ал олардың күрделі қосылыстары, яғни кристалдық торларға ауыр металдарды қосу арқылы алынған заттар кристаллофосфорлар деп аталады. Органикалық люминофорларды органолюмино­форлар деп атайды.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Жарқырау механизмі бойынша люминесценцияның екі түрі бар – </a:t>
            </a:r>
            <a:r>
              <a:rPr lang="kk-KZ" sz="24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дискретті және рекомбинациялы</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9106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03553B-6BD6-4806-80AF-FD54461E4D46}"/>
              </a:ext>
            </a:extLst>
          </p:cNvPr>
          <p:cNvSpPr>
            <a:spLocks noGrp="1"/>
          </p:cNvSpPr>
          <p:nvPr>
            <p:ph sz="quarter" idx="1"/>
          </p:nvPr>
        </p:nvSpPr>
        <p:spPr>
          <a:xfrm>
            <a:off x="457200" y="548680"/>
            <a:ext cx="7931224" cy="5925272"/>
          </a:xfrm>
        </p:spPr>
        <p:txBody>
          <a:bodyPr>
            <a:normAutofit lnSpcReduction="10000"/>
          </a:bodyPr>
          <a:lstStyle/>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r>
              <a:rPr lang="kk-KZ" b="1"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Дискретті жарқырауда</a:t>
            </a:r>
            <a:r>
              <a:rPr lang="kk-KZ"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kk-KZ"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жарықты жұтатын және сәулеленетін ор­та­лық болып </a:t>
            </a:r>
            <a:r>
              <a:rPr lang="kk-KZ"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белгілі бір бөлшектер </a:t>
            </a:r>
            <a:r>
              <a:rPr lang="kk-KZ"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атомдар мен молекулалар алынады. Мұндай жарқыраулар газ тәріздес заттар, бейоргани­калық және органикалық қосылыстардың ерітінділері және таза органика­лық қосылыстар үшін тән.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Екінші түрі – </a:t>
            </a:r>
            <a:r>
              <a:rPr lang="kk-KZ"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рекомбинациялық жарқырау  </a:t>
            </a:r>
            <a:r>
              <a:rPr lang="kk-KZ"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жұтатын және сәулеленетін жарық тек уақыт аралығында емес, кеңістіктегі де жағдайы ескеріледі, яғни қозу нәтижесінде </a:t>
            </a:r>
            <a:r>
              <a:rPr lang="kk-KZ"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бөлшектер иондар мен радикалдарға</a:t>
            </a:r>
            <a:r>
              <a:rPr lang="kk-KZ"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бөлінеді, олардың рекомбинациясы энергия бөлу арқылы жүреді, бөлінген энергия бөлшекті қозған күйге ауыстырады. Өз қалпына келген бөлшек жарық квантын шы­ғарады. Рекомбинациялық люминесценция иондар мен радикал­дар рекомбинациясы нәтижесінде кейбір газдар және кристалло­фосфорлар үшін орындалады.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4EBC627D-97EF-461F-BC71-6DCCCFC4161C}"/>
              </a:ext>
            </a:extLst>
          </p:cNvPr>
          <p:cNvSpPr>
            <a:spLocks noGrp="1"/>
          </p:cNvSpPr>
          <p:nvPr>
            <p:ph type="sldNum" sz="quarter" idx="15"/>
          </p:nvPr>
        </p:nvSpPr>
        <p:spPr/>
        <p:txBody>
          <a:bodyPr/>
          <a:lstStyle/>
          <a:p>
            <a:fld id="{D6F87789-79C0-4369-89FF-5E19A7612EE5}" type="slidenum">
              <a:rPr lang="ru-RU" smtClean="0"/>
              <a:pPr/>
              <a:t>12</a:t>
            </a:fld>
            <a:endParaRPr lang="ru-RU"/>
          </a:p>
        </p:txBody>
      </p:sp>
    </p:spTree>
    <p:extLst>
      <p:ext uri="{BB962C8B-B14F-4D97-AF65-F5344CB8AC3E}">
        <p14:creationId xmlns:p14="http://schemas.microsoft.com/office/powerpoint/2010/main" val="397402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E10DFF2-1085-4C1A-A375-0A105FD3485B}"/>
              </a:ext>
            </a:extLst>
          </p:cNvPr>
          <p:cNvSpPr>
            <a:spLocks noGrp="1"/>
          </p:cNvSpPr>
          <p:nvPr>
            <p:ph sz="quarter" idx="1"/>
          </p:nvPr>
        </p:nvSpPr>
        <p:spPr>
          <a:xfrm>
            <a:off x="405384" y="260648"/>
            <a:ext cx="8127056" cy="6213304"/>
          </a:xfrm>
        </p:spPr>
        <p:txBody>
          <a:bodyPr>
            <a:normAutofit lnSpcReduction="10000"/>
          </a:bodyPr>
          <a:lstStyle/>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Флуоресценция</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қысқа мерзімді қозу болып табылады, оның жарқырау ұзақтығы 10</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-10</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-10</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-7</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с және ол </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мультиплеттілігі бірдей </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екі жағдайдың арасында өзгеріссіз спин арқылы электрондық ауысуды сипаттайды, процесс бірінші қозған және негізгі син­глетті жағдайда болады </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S</a:t>
            </a:r>
            <a:r>
              <a:rPr lang="kk-KZ" sz="2400" i="1" baseline="-25000" dirty="0">
                <a:solidFill>
                  <a:srgbClr val="000000"/>
                </a:solidFill>
                <a:effectLst/>
                <a:latin typeface="Times New Roman" panose="02020603050405020304" pitchFamily="18" charset="0"/>
                <a:ea typeface="Arial Unicode MS"/>
                <a:cs typeface="Times New Roman" panose="02020603050405020304" pitchFamily="18" charset="0"/>
              </a:rPr>
              <a:t>1</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→S</a:t>
            </a:r>
            <a:r>
              <a:rPr lang="kk-KZ" sz="2400" i="1" baseline="-25000" dirty="0">
                <a:solidFill>
                  <a:srgbClr val="000000"/>
                </a:solidFill>
                <a:effectLst/>
                <a:latin typeface="Times New Roman" panose="02020603050405020304" pitchFamily="18" charset="0"/>
                <a:ea typeface="Arial Unicode MS"/>
                <a:cs typeface="Times New Roman" panose="02020603050405020304" pitchFamily="18" charset="0"/>
              </a:rPr>
              <a:t>0</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a:t>
            </a:r>
          </a:p>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Фосфоресценция</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ның жарқырау ұзақтығы ұзағырақ  10</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-4</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–10</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2 </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с және ол </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мультиплеттілігі әртүрлі</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екі жағдайдың арасында өзгерген спиннің электрондық ауысуы­мен сипатталады, әдетте флуоресценцияның төменгі спектраль­ды құрамы кезінде фосфоресқозғызғыштыққа тән триплетті және негізгі синглетті күйдің ұзақтығымен сипатталады T</a:t>
            </a:r>
            <a:r>
              <a:rPr lang="kk-KZ" sz="2400" baseline="-25000" dirty="0">
                <a:solidFill>
                  <a:srgbClr val="000000"/>
                </a:solidFill>
                <a:effectLst/>
                <a:latin typeface="Times New Roman" panose="02020603050405020304" pitchFamily="18" charset="0"/>
                <a:ea typeface="Arial Unicode MS"/>
                <a:cs typeface="Times New Roman" panose="02020603050405020304" pitchFamily="18" charset="0"/>
              </a:rPr>
              <a:t>1</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→S</a:t>
            </a:r>
            <a:r>
              <a:rPr lang="kk-KZ" sz="2400" i="1" baseline="-25000" dirty="0">
                <a:solidFill>
                  <a:srgbClr val="000000"/>
                </a:solidFill>
                <a:effectLst/>
                <a:latin typeface="Times New Roman" panose="02020603050405020304" pitchFamily="18" charset="0"/>
                <a:ea typeface="Arial Unicode MS"/>
                <a:cs typeface="Times New Roman" panose="02020603050405020304" pitchFamily="18" charset="0"/>
              </a:rPr>
              <a:t>0</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a:t>
            </a:r>
          </a:p>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Фосфоресценция фотондарының энергиясы флуоресценция фо­тон­да­ры­ның энергиясынан төмен. Баяу флуоресценция спек­тральды әдіске ұқсас, тек молекуланың фотоны сәулеленбестен бұрын аз уақыт триплетті жағдайда болады.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CA9AA048-BE53-4238-B57E-775E1A1CB235}"/>
              </a:ext>
            </a:extLst>
          </p:cNvPr>
          <p:cNvSpPr>
            <a:spLocks noGrp="1"/>
          </p:cNvSpPr>
          <p:nvPr>
            <p:ph type="sldNum" sz="quarter" idx="15"/>
          </p:nvPr>
        </p:nvSpPr>
        <p:spPr/>
        <p:txBody>
          <a:bodyPr/>
          <a:lstStyle/>
          <a:p>
            <a:fld id="{D6F87789-79C0-4369-89FF-5E19A7612EE5}" type="slidenum">
              <a:rPr lang="ru-RU" smtClean="0"/>
              <a:pPr/>
              <a:t>13</a:t>
            </a:fld>
            <a:endParaRPr lang="ru-RU"/>
          </a:p>
        </p:txBody>
      </p:sp>
    </p:spTree>
    <p:extLst>
      <p:ext uri="{BB962C8B-B14F-4D97-AF65-F5344CB8AC3E}">
        <p14:creationId xmlns:p14="http://schemas.microsoft.com/office/powerpoint/2010/main" val="214194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71855BA3-94E5-4710-AE90-CEAA96F81D8A}"/>
              </a:ext>
            </a:extLst>
          </p:cNvPr>
          <p:cNvPicPr>
            <a:picLocks noGrp="1" noChangeAspect="1"/>
          </p:cNvPicPr>
          <p:nvPr>
            <p:ph sz="quarter" idx="1"/>
          </p:nvPr>
        </p:nvPicPr>
        <p:blipFill>
          <a:blip r:embed="rId2"/>
          <a:stretch>
            <a:fillRect/>
          </a:stretch>
        </p:blipFill>
        <p:spPr>
          <a:xfrm>
            <a:off x="323528" y="188640"/>
            <a:ext cx="8208912" cy="6066618"/>
          </a:xfrm>
          <a:prstGeom prst="rect">
            <a:avLst/>
          </a:prstGeom>
        </p:spPr>
      </p:pic>
      <p:sp>
        <p:nvSpPr>
          <p:cNvPr id="4" name="Номер слайда 3">
            <a:extLst>
              <a:ext uri="{FF2B5EF4-FFF2-40B4-BE49-F238E27FC236}">
                <a16:creationId xmlns:a16="http://schemas.microsoft.com/office/drawing/2014/main" id="{C2E532CE-DDE5-40D3-BD71-1A3038ABACA2}"/>
              </a:ext>
            </a:extLst>
          </p:cNvPr>
          <p:cNvSpPr>
            <a:spLocks noGrp="1"/>
          </p:cNvSpPr>
          <p:nvPr>
            <p:ph type="sldNum" sz="quarter" idx="15"/>
          </p:nvPr>
        </p:nvSpPr>
        <p:spPr/>
        <p:txBody>
          <a:bodyPr/>
          <a:lstStyle/>
          <a:p>
            <a:fld id="{D6F87789-79C0-4369-89FF-5E19A7612EE5}" type="slidenum">
              <a:rPr lang="ru-RU" smtClean="0"/>
              <a:pPr/>
              <a:t>14</a:t>
            </a:fld>
            <a:endParaRPr lang="ru-RU"/>
          </a:p>
        </p:txBody>
      </p:sp>
    </p:spTree>
    <p:extLst>
      <p:ext uri="{BB962C8B-B14F-4D97-AF65-F5344CB8AC3E}">
        <p14:creationId xmlns:p14="http://schemas.microsoft.com/office/powerpoint/2010/main" val="360811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70AFB2-4E2D-4F0F-B0AB-23D6933AE9E7}"/>
              </a:ext>
            </a:extLst>
          </p:cNvPr>
          <p:cNvSpPr>
            <a:spLocks noGrp="1"/>
          </p:cNvSpPr>
          <p:nvPr>
            <p:ph sz="quarter" idx="1"/>
          </p:nvPr>
        </p:nvSpPr>
        <p:spPr>
          <a:xfrm>
            <a:off x="457200" y="44624"/>
            <a:ext cx="8281416" cy="6429328"/>
          </a:xfrm>
        </p:spPr>
        <p:txBody>
          <a:bodyPr>
            <a:normAutofit fontScale="25000" lnSpcReduction="20000"/>
          </a:bodyPr>
          <a:lstStyle/>
          <a:p>
            <a:pPr marL="0" indent="457200" algn="just">
              <a:lnSpc>
                <a:spcPct val="12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b="1" spc="-20" dirty="0">
                <a:solidFill>
                  <a:srgbClr val="000000"/>
                </a:solidFill>
                <a:effectLst/>
                <a:latin typeface="Times New Roman" panose="02020603050405020304" pitchFamily="18" charset="0"/>
                <a:ea typeface="Arial Unicode MS"/>
                <a:cs typeface="Times New Roman" panose="02020603050405020304" pitchFamily="18" charset="0"/>
              </a:rPr>
              <a:t>	</a:t>
            </a:r>
            <a:r>
              <a:rPr lang="kk-KZ" sz="8000" b="1" spc="-20" dirty="0">
                <a:solidFill>
                  <a:srgbClr val="000000"/>
                </a:solidFill>
                <a:effectLst/>
                <a:latin typeface="Times New Roman" panose="02020603050405020304" pitchFamily="18" charset="0"/>
                <a:ea typeface="Arial Unicode MS"/>
                <a:cs typeface="Times New Roman" panose="02020603050405020304" pitchFamily="18" charset="0"/>
              </a:rPr>
              <a:t>Молекулалы люминесценцияның негізгі заңдылық­тары</a:t>
            </a:r>
          </a:p>
          <a:p>
            <a:pPr marL="0" indent="457200" algn="just">
              <a:lnSpc>
                <a:spcPct val="12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endParaRPr lang="ru-RU"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lnSpc>
                <a:spcPct val="120000"/>
              </a:lnSpc>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8000" i="1" dirty="0">
                <a:solidFill>
                  <a:srgbClr val="000000"/>
                </a:solidFill>
                <a:effectLst/>
                <a:latin typeface="Times New Roman" panose="02020603050405020304" pitchFamily="18" charset="0"/>
                <a:ea typeface="Arial Unicode MS"/>
                <a:cs typeface="Times New Roman" panose="02020603050405020304" pitchFamily="18" charset="0"/>
              </a:rPr>
              <a:t>Каши ережесі</a:t>
            </a:r>
            <a:r>
              <a:rPr lang="kk-KZ" sz="8000" dirty="0">
                <a:solidFill>
                  <a:srgbClr val="000000"/>
                </a:solidFill>
                <a:effectLst/>
                <a:latin typeface="Times New Roman" panose="02020603050405020304" pitchFamily="18" charset="0"/>
                <a:ea typeface="Arial Unicode MS"/>
                <a:cs typeface="Times New Roman" panose="02020603050405020304" pitchFamily="18" charset="0"/>
              </a:rPr>
              <a:t> толқын ұзындықтары әртүрлі жарық арқылы қоздыру жағдайында болатын люминесценция (флуоресценция, фосфоресценция) спектр түрлеріне байланысты</a:t>
            </a:r>
            <a:r>
              <a:rPr lang="kk-KZ" sz="8000" dirty="0">
                <a:solidFill>
                  <a:srgbClr val="000000"/>
                </a:solidFill>
                <a:latin typeface="Times New Roman" panose="02020603050405020304" pitchFamily="18" charset="0"/>
                <a:ea typeface="Arial Unicode MS"/>
                <a:cs typeface="Times New Roman" panose="02020603050405020304" pitchFamily="18" charset="0"/>
              </a:rPr>
              <a:t>, </a:t>
            </a:r>
            <a:r>
              <a:rPr lang="kk-KZ" sz="8000" dirty="0">
                <a:solidFill>
                  <a:srgbClr val="000000"/>
                </a:solidFill>
                <a:effectLst/>
                <a:latin typeface="Times New Roman" panose="02020603050405020304" pitchFamily="18" charset="0"/>
                <a:ea typeface="Arial Unicode MS"/>
                <a:cs typeface="Times New Roman" panose="02020603050405020304" pitchFamily="18" charset="0"/>
              </a:rPr>
              <a:t>люми­не­сценция спектрлері фотонды жұту кезінде электронның қан­дай энергетикалық деңгейіне түскеніне тәуелсіз сол күйде қала бе­реді</a:t>
            </a:r>
            <a:r>
              <a:rPr lang="kk-KZ" sz="8000" dirty="0">
                <a:solidFill>
                  <a:srgbClr val="000000"/>
                </a:solidFill>
                <a:latin typeface="Times New Roman" panose="02020603050405020304" pitchFamily="18" charset="0"/>
                <a:ea typeface="Arial Unicode MS"/>
                <a:cs typeface="Times New Roman" panose="02020603050405020304" pitchFamily="18" charset="0"/>
              </a:rPr>
              <a:t> және </a:t>
            </a:r>
            <a:r>
              <a:rPr lang="kk-KZ" sz="8000" dirty="0">
                <a:solidFill>
                  <a:srgbClr val="000000"/>
                </a:solidFill>
                <a:effectLst/>
                <a:latin typeface="Times New Roman" panose="02020603050405020304" pitchFamily="18" charset="0"/>
                <a:ea typeface="Arial Unicode MS"/>
                <a:cs typeface="Times New Roman" panose="02020603050405020304" pitchFamily="18" charset="0"/>
              </a:rPr>
              <a:t> спектр қоздыратын жарықтың тол­қын ұзындығына қатысты емес.</a:t>
            </a:r>
            <a:endParaRPr lang="ru-RU"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lnSpc>
                <a:spcPct val="120000"/>
              </a:lnSpc>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8000" i="1" dirty="0">
                <a:solidFill>
                  <a:srgbClr val="000000"/>
                </a:solidFill>
                <a:effectLst/>
                <a:latin typeface="Times New Roman" panose="02020603050405020304" pitchFamily="18" charset="0"/>
                <a:ea typeface="Arial Unicode MS"/>
                <a:cs typeface="Times New Roman" panose="02020603050405020304" pitchFamily="18" charset="0"/>
              </a:rPr>
              <a:t>Стокс-Ломмел заңы</a:t>
            </a:r>
            <a:r>
              <a:rPr lang="kk-KZ" sz="8000" dirty="0">
                <a:solidFill>
                  <a:srgbClr val="000000"/>
                </a:solidFill>
                <a:effectLst/>
                <a:latin typeface="Times New Roman" panose="02020603050405020304" pitchFamily="18" charset="0"/>
                <a:ea typeface="Arial Unicode MS"/>
                <a:cs typeface="Times New Roman" panose="02020603050405020304" pitchFamily="18" charset="0"/>
              </a:rPr>
              <a:t> люминесценция спектрлерінің және жұтудың өзара орналасуын білдіреді және ол былай түсінді­ріледі: люминесценция спектрінің максимумы жұту спектріне қарағанда ұзын толқынды аймаққа жылжымалы. </a:t>
            </a:r>
          </a:p>
          <a:p>
            <a:pPr marL="0" indent="457200" algn="just">
              <a:lnSpc>
                <a:spcPct val="120000"/>
              </a:lnSpc>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80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Левшин заңы</a:t>
            </a:r>
            <a:r>
              <a:rPr lang="kk-KZ" sz="8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немесе оны симметриялы айна заңы деп те атайды. </a:t>
            </a:r>
            <a:endParaRPr lang="ru-RU"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lnSpc>
                <a:spcPct val="120000"/>
              </a:lnSpc>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8000" i="1" dirty="0">
                <a:solidFill>
                  <a:srgbClr val="000000"/>
                </a:solidFill>
                <a:effectLst/>
                <a:latin typeface="Times New Roman" panose="02020603050405020304" pitchFamily="18" charset="0"/>
                <a:ea typeface="Arial Unicode MS"/>
                <a:cs typeface="Times New Roman" panose="02020603050405020304" pitchFamily="18" charset="0"/>
              </a:rPr>
              <a:t>Вавилов заңы</a:t>
            </a:r>
            <a:r>
              <a:rPr lang="kk-KZ" sz="8000" dirty="0">
                <a:solidFill>
                  <a:srgbClr val="000000"/>
                </a:solidFill>
                <a:effectLst/>
                <a:latin typeface="Times New Roman" panose="02020603050405020304" pitchFamily="18" charset="0"/>
                <a:ea typeface="Arial Unicode MS"/>
                <a:cs typeface="Times New Roman" panose="02020603050405020304" pitchFamily="18" charset="0"/>
              </a:rPr>
              <a:t> люминесценция квантының шығуы қоздыра­тын жарық толқын ұзындығына тәуелді екенін айтады. Осыған байланысты фотолюминесценция заңы қоздыратын толқын өзі­нен ұзын болатындай етіп өзгере алса, тұрақты қванттық шы­ғым­ды сақтай алады. </a:t>
            </a:r>
          </a:p>
          <a:p>
            <a:pPr marL="0" indent="457200" algn="just">
              <a:lnSpc>
                <a:spcPct val="120000"/>
              </a:lnSpc>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80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Сөндіру заңы</a:t>
            </a:r>
            <a:r>
              <a:rPr lang="kk-KZ" sz="8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молекулалы люминесценцияның негізгі заңы болып табылады. Бұл жағдайда экспоненциалды заң бойынша қоздыруды тоқтатқаннан кейін люминесценция қарқындылығы уақыт өте төмендейді.</a:t>
            </a:r>
            <a:endParaRPr lang="ru-RU" sz="8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8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lang="ru-RU" sz="8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663F7BD6-6719-448E-99B5-0A15450D1A38}"/>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25487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76672"/>
            <a:ext cx="8075240" cy="5997280"/>
          </a:xfrm>
        </p:spPr>
        <p:txBody>
          <a:bodyPr>
            <a:normAutofit lnSpcReduction="10000"/>
          </a:bodyPr>
          <a:lstStyle/>
          <a:p>
            <a:pPr indent="0" algn="just">
              <a:lnSpc>
                <a:spcPct val="107000"/>
              </a:lnSpc>
              <a:spcAft>
                <a:spcPts val="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Хемилюминесценция</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latin typeface="Times New Roman" panose="02020603050405020304" pitchFamily="18" charset="0"/>
                <a:ea typeface="Calibri" panose="020F0502020204030204" pitchFamily="34" charset="0"/>
                <a:cs typeface="Times New Roman" panose="02020603050405020304" pitchFamily="18" charset="0"/>
              </a:rPr>
              <a:t>	Хемилюминесценция — процесс химиялық реакция кезінде қозғалған молекулалардың жарық шығаруы. Мұндай молекулалар өздері анықталатын компоненттің бөлшектері емес, және олардың химиялық түрлену өнімдері (мысалы, тотығу).</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Люминесценция әдісі көптеген қосылыстар құрамындағы аз мөл­шердегі компоненттерді анықтау үшін қолданылады. Бұл әдіс арқылы қосылыстардың 10</a:t>
            </a:r>
            <a:r>
              <a:rPr lang="kk-KZ"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-8 </a:t>
            </a: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және онда да төмен мөлшер­лері анық­талады. Люминесценттік әдіспен тек қана талдаудың эмис­сион­­ды спектроскопия немесе масс-спектроскопия әдістері бәсеке­ле­се алады.</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Люминесцентті талдауда атомдардың жарқырауымен атом­ды флуоресценция айналысады, ол атомды спектро­скопияның жеке бір бөлігі болып табылады.</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5"/>
          </p:nvPr>
        </p:nvSpPr>
        <p:spPr/>
        <p:txBody>
          <a:bodyPr/>
          <a:lstStyle/>
          <a:p>
            <a:fld id="{D6F87789-79C0-4369-89FF-5E19A7612EE5}" type="slidenum">
              <a:rPr lang="ru-RU" smtClean="0"/>
              <a:pPr/>
              <a:t>16</a:t>
            </a:fld>
            <a:endParaRPr lang="ru-RU"/>
          </a:p>
        </p:txBody>
      </p:sp>
    </p:spTree>
    <p:extLst>
      <p:ext uri="{BB962C8B-B14F-4D97-AF65-F5344CB8AC3E}">
        <p14:creationId xmlns:p14="http://schemas.microsoft.com/office/powerpoint/2010/main" val="237500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DB1FCBC-1593-45D2-B772-4A003C03D6BF}"/>
              </a:ext>
            </a:extLst>
          </p:cNvPr>
          <p:cNvSpPr>
            <a:spLocks noGrp="1"/>
          </p:cNvSpPr>
          <p:nvPr>
            <p:ph sz="quarter" idx="1"/>
          </p:nvPr>
        </p:nvSpPr>
        <p:spPr>
          <a:xfrm>
            <a:off x="457200" y="404664"/>
            <a:ext cx="8003232" cy="6069288"/>
          </a:xfrm>
        </p:spPr>
        <p:txBody>
          <a:bodyPr>
            <a:normAutofit fontScale="92500" lnSpcReduction="20000"/>
          </a:bodyPr>
          <a:lstStyle/>
          <a:p>
            <a:pPr marL="0" indent="457200" algn="just">
              <a:lnSpc>
                <a:spcPct val="12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100" b="1" dirty="0">
                <a:effectLst/>
                <a:latin typeface="Times New Roman" panose="02020603050405020304" pitchFamily="18" charset="0"/>
                <a:ea typeface="Calibri" panose="020F0502020204030204" pitchFamily="34" charset="0"/>
                <a:cs typeface="Times New Roman" panose="02020603050405020304" pitchFamily="18" charset="0"/>
              </a:rPr>
              <a:t>Люминесценттік талдауда кездесетін кедергілер</a:t>
            </a:r>
          </a:p>
          <a:p>
            <a:pPr marL="0" indent="457200" algn="just">
              <a:lnSpc>
                <a:spcPct val="12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endParaRPr lang="ru-RU" sz="21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lnSpc>
                <a:spcPct val="120000"/>
              </a:lnSpc>
              <a:spcBef>
                <a:spcPts val="0"/>
              </a:spcBef>
              <a:buFont typeface="Wingdings" panose="05000000000000000000" pitchFamily="2" charset="2"/>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100" dirty="0">
                <a:effectLst/>
                <a:latin typeface="Times New Roman" panose="02020603050405020304" pitchFamily="18" charset="0"/>
                <a:ea typeface="Calibri" panose="020F0502020204030204" pitchFamily="34" charset="0"/>
                <a:cs typeface="Times New Roman" panose="02020603050405020304" pitchFamily="18" charset="0"/>
              </a:rPr>
              <a:t>	Сәулелену көзінің қуаттылығының өзгеруі;</a:t>
            </a:r>
          </a:p>
          <a:p>
            <a:pPr marL="0" indent="457200" algn="just">
              <a:lnSpc>
                <a:spcPct val="120000"/>
              </a:lnSpc>
              <a:spcBef>
                <a:spcPts val="0"/>
              </a:spcBef>
              <a:buFont typeface="Wingdings" panose="05000000000000000000" pitchFamily="2" charset="2"/>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100" dirty="0">
                <a:latin typeface="Times New Roman" panose="02020603050405020304" pitchFamily="18" charset="0"/>
                <a:ea typeface="Calibri" panose="020F0502020204030204" pitchFamily="34" charset="0"/>
                <a:cs typeface="Times New Roman" panose="02020603050405020304" pitchFamily="18" charset="0"/>
              </a:rPr>
              <a:t>	</a:t>
            </a:r>
            <a:r>
              <a:rPr lang="kk-KZ" sz="2100" dirty="0">
                <a:effectLst/>
                <a:latin typeface="Times New Roman" panose="02020603050405020304" pitchFamily="18" charset="0"/>
                <a:ea typeface="Calibri" panose="020F0502020204030204" pitchFamily="34" charset="0"/>
                <a:cs typeface="Times New Roman" panose="02020603050405020304" pitchFamily="18" charset="0"/>
              </a:rPr>
              <a:t>Жұтылуға әсер ететін факторлар (монохроматты болмау, шашырау); </a:t>
            </a:r>
          </a:p>
          <a:p>
            <a:pPr marL="0" indent="457200" algn="just">
              <a:lnSpc>
                <a:spcPct val="120000"/>
              </a:lnSpc>
              <a:spcBef>
                <a:spcPts val="0"/>
              </a:spcBef>
              <a:buFont typeface="Wingdings" panose="05000000000000000000" pitchFamily="2" charset="2"/>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1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Концентрациялық сөндіру </a:t>
            </a:r>
            <a:r>
              <a:rPr lang="ru-RU" sz="2100" dirty="0">
                <a:effectLst/>
                <a:latin typeface="Times New Roman" panose="02020603050405020304" pitchFamily="18" charset="0"/>
                <a:ea typeface="Calibri" panose="020F0502020204030204" pitchFamily="34" charset="0"/>
                <a:cs typeface="Times New Roman" panose="02020603050405020304" pitchFamily="18" charset="0"/>
              </a:rPr>
              <a:t>(</a:t>
            </a:r>
            <a:r>
              <a:rPr lang="kk-KZ" sz="2100" dirty="0">
                <a:effectLst/>
                <a:latin typeface="Times New Roman" panose="02020603050405020304" pitchFamily="18" charset="0"/>
                <a:ea typeface="Calibri" panose="020F0502020204030204" pitchFamily="34" charset="0"/>
                <a:cs typeface="Times New Roman" panose="02020603050405020304" pitchFamily="18" charset="0"/>
              </a:rPr>
              <a:t>концентрация </a:t>
            </a:r>
            <a:r>
              <a:rPr lang="ru-RU" sz="2100" dirty="0">
                <a:effectLst/>
                <a:latin typeface="Times New Roman" panose="02020603050405020304" pitchFamily="18" charset="0"/>
                <a:ea typeface="Calibri" panose="020F0502020204030204" pitchFamily="34" charset="0"/>
                <a:cs typeface="Times New Roman" panose="02020603050405020304" pitchFamily="18" charset="0"/>
              </a:rPr>
              <a:t>с &gt; 10</a:t>
            </a:r>
            <a:r>
              <a:rPr lang="ru-RU" sz="21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ru-RU" sz="2100" dirty="0">
                <a:effectLst/>
                <a:latin typeface="Times New Roman" panose="02020603050405020304" pitchFamily="18" charset="0"/>
                <a:ea typeface="Calibri" panose="020F0502020204030204" pitchFamily="34" charset="0"/>
                <a:cs typeface="Times New Roman" panose="02020603050405020304" pitchFamily="18" charset="0"/>
              </a:rPr>
              <a:t> моль/л </a:t>
            </a:r>
            <a:r>
              <a:rPr lang="kk-KZ" sz="2100" dirty="0">
                <a:effectLst/>
                <a:latin typeface="Times New Roman" panose="02020603050405020304" pitchFamily="18" charset="0"/>
                <a:ea typeface="Calibri" panose="020F0502020204030204" pitchFamily="34" charset="0"/>
                <a:cs typeface="Times New Roman" panose="02020603050405020304" pitchFamily="18" charset="0"/>
              </a:rPr>
              <a:t>шамасында люминофордың өздігінен жұтылу</a:t>
            </a:r>
            <a:r>
              <a:rPr lang="ru-RU" sz="2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1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p>
          <a:p>
            <a:pPr marL="0" indent="457200" algn="just">
              <a:lnSpc>
                <a:spcPct val="120000"/>
              </a:lnSpc>
              <a:spcBef>
                <a:spcPts val="0"/>
              </a:spcBef>
              <a:buFont typeface="Wingdings" panose="05000000000000000000" pitchFamily="2" charset="2"/>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100" dirty="0">
                <a:effectLst/>
                <a:latin typeface="Times New Roman" panose="02020603050405020304" pitchFamily="18" charset="0"/>
                <a:ea typeface="Calibri" panose="020F0502020204030204" pitchFamily="34" charset="0"/>
                <a:cs typeface="Times New Roman" panose="02020603050405020304" pitchFamily="18" charset="0"/>
              </a:rPr>
              <a:t>	Ішкі сүзгі құбылысы</a:t>
            </a:r>
            <a:r>
              <a:rPr lang="ru-RU"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100" dirty="0">
                <a:effectLst/>
                <a:latin typeface="Times New Roman" panose="02020603050405020304" pitchFamily="18" charset="0"/>
                <a:ea typeface="Calibri" panose="020F0502020204030204" pitchFamily="34" charset="0"/>
                <a:cs typeface="Times New Roman" panose="02020603050405020304" pitchFamily="18" charset="0"/>
              </a:rPr>
              <a:t>люминофор қабаты арқылы қозған сәулеленудің жұтылуы</a:t>
            </a:r>
            <a:r>
              <a:rPr lang="ru-RU" sz="2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457200" algn="just">
              <a:lnSpc>
                <a:spcPct val="120000"/>
              </a:lnSpc>
              <a:spcBef>
                <a:spcPts val="0"/>
              </a:spcBef>
              <a:buFont typeface="Wingdings" panose="05000000000000000000" pitchFamily="2" charset="2"/>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ru-RU" sz="2100" dirty="0">
                <a:effectLst/>
                <a:latin typeface="Times New Roman" panose="02020603050405020304" pitchFamily="18" charset="0"/>
                <a:ea typeface="Calibri" panose="020F0502020204030204" pitchFamily="34" charset="0"/>
                <a:cs typeface="Times New Roman" panose="02020603050405020304" pitchFamily="18" charset="0"/>
              </a:rPr>
              <a:t>	Температур</a:t>
            </a:r>
            <a:r>
              <a:rPr lang="kk-KZ" sz="2100" dirty="0">
                <a:effectLst/>
                <a:latin typeface="Times New Roman" panose="02020603050405020304" pitchFamily="18" charset="0"/>
                <a:ea typeface="Calibri" panose="020F0502020204030204" pitchFamily="34" charset="0"/>
                <a:cs typeface="Times New Roman" panose="02020603050405020304" pitchFamily="18" charset="0"/>
              </a:rPr>
              <a:t>алық сөндіру (т</a:t>
            </a:r>
            <a:r>
              <a:rPr lang="kk-KZ" sz="21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емператураның жоғарылауы флуо­ресценция және фосфоресценция шығымының төмендеуіне алып келеді);</a:t>
            </a:r>
          </a:p>
          <a:p>
            <a:pPr marL="0" indent="457200" algn="just">
              <a:lnSpc>
                <a:spcPct val="120000"/>
              </a:lnSpc>
              <a:spcBef>
                <a:spcPts val="0"/>
              </a:spcBef>
              <a:buFont typeface="Wingdings" panose="05000000000000000000" pitchFamily="2" charset="2"/>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1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Бөгде заттармен сөндіру. Люминесценцияның шығымы сөн­діргіштер деп аталатын бөгде заттардың қатысуымен төмендей алады. Көп тараған люминесценцияның белсенді сөндіргіштер түрлеріне: ауыр металдардың аниондары және катиондары, I</a:t>
            </a:r>
            <a:r>
              <a:rPr lang="kk-KZ" sz="2100" baseline="30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t>
            </a:r>
            <a:r>
              <a:rPr lang="kk-KZ" sz="21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Br</a:t>
            </a:r>
            <a:r>
              <a:rPr lang="kk-KZ" sz="2100" baseline="30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t>
            </a:r>
            <a:r>
              <a:rPr lang="kk-KZ" sz="21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Cs(I), Cu(II) және т.б.; парамагнитті иондары мен молекула­лары Мn(II),O</a:t>
            </a:r>
            <a:r>
              <a:rPr lang="kk-KZ" sz="2100" baseline="-25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2</a:t>
            </a:r>
            <a:r>
              <a:rPr lang="kk-KZ" sz="21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және т.б. еріткіш молекулалары жатады.</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lnSpc>
                <a:spcPct val="12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1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Флуоресценциялық талдау орындау үшін флуориметрлер және спектрофлуориметрлер, ал фосфоренция үшін фосфори­метрлер қолданылады.</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715B25DB-D681-417A-B91F-0DCEC6E71445}"/>
              </a:ext>
            </a:extLst>
          </p:cNvPr>
          <p:cNvSpPr>
            <a:spLocks noGrp="1"/>
          </p:cNvSpPr>
          <p:nvPr>
            <p:ph type="sldNum" sz="quarter" idx="15"/>
          </p:nvPr>
        </p:nvSpPr>
        <p:spPr/>
        <p:txBody>
          <a:bodyPr/>
          <a:lstStyle/>
          <a:p>
            <a:fld id="{D6F87789-79C0-4369-89FF-5E19A7612EE5}" type="slidenum">
              <a:rPr lang="ru-RU" smtClean="0"/>
              <a:pPr/>
              <a:t>17</a:t>
            </a:fld>
            <a:endParaRPr lang="ru-RU"/>
          </a:p>
        </p:txBody>
      </p:sp>
    </p:spTree>
    <p:extLst>
      <p:ext uri="{BB962C8B-B14F-4D97-AF65-F5344CB8AC3E}">
        <p14:creationId xmlns:p14="http://schemas.microsoft.com/office/powerpoint/2010/main" val="367531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D827F2-2F64-4F32-9383-B5904DEE0685}"/>
              </a:ext>
            </a:extLst>
          </p:cNvPr>
          <p:cNvSpPr>
            <a:spLocks noGrp="1"/>
          </p:cNvSpPr>
          <p:nvPr>
            <p:ph sz="quarter" idx="1"/>
          </p:nvPr>
        </p:nvSpPr>
        <p:spPr>
          <a:xfrm>
            <a:off x="457200" y="476672"/>
            <a:ext cx="8003232" cy="5997280"/>
          </a:xfrm>
        </p:spPr>
        <p:txBody>
          <a:bodyPr>
            <a:normAutofit/>
          </a:bodyPr>
          <a:lstStyle/>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kk-KZ" sz="3200"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Люминесценттік талдаудың спектрофотометриядан артықшылығы</a:t>
            </a:r>
            <a:endParaRPr lang="ru-RU" sz="3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ru-RU" sz="3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kk-KZ" sz="3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Селективтілігі жоғары;</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3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Анықтау шегі төмен;</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3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Анықталатын қосылыстардың концентрация аумағы кең;</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3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Биологиялық қосылыстарды, токсиканттардың микромөлшерін анықтай алады;</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32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Жоғары эффективті сұйық хроматография (</a:t>
            </a:r>
            <a:r>
              <a:rPr lang="kk-KZ" sz="3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ЖЭСХ) әдісін детектирлейді.</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spcBef>
                <a:spcPts val="0"/>
              </a:spcBef>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8C21058E-F737-4508-A2C2-E4EA24AB479B}"/>
              </a:ext>
            </a:extLst>
          </p:cNvPr>
          <p:cNvSpPr>
            <a:spLocks noGrp="1"/>
          </p:cNvSpPr>
          <p:nvPr>
            <p:ph type="sldNum" sz="quarter" idx="15"/>
          </p:nvPr>
        </p:nvSpPr>
        <p:spPr/>
        <p:txBody>
          <a:bodyPr/>
          <a:lstStyle/>
          <a:p>
            <a:fld id="{D6F87789-79C0-4369-89FF-5E19A7612EE5}" type="slidenum">
              <a:rPr lang="ru-RU" smtClean="0"/>
              <a:pPr/>
              <a:t>18</a:t>
            </a:fld>
            <a:endParaRPr lang="ru-RU"/>
          </a:p>
        </p:txBody>
      </p:sp>
    </p:spTree>
    <p:extLst>
      <p:ext uri="{BB962C8B-B14F-4D97-AF65-F5344CB8AC3E}">
        <p14:creationId xmlns:p14="http://schemas.microsoft.com/office/powerpoint/2010/main" val="150463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A95F09-B327-42CE-BF5F-1CE008F12DDC}"/>
              </a:ext>
            </a:extLst>
          </p:cNvPr>
          <p:cNvSpPr>
            <a:spLocks noGrp="1"/>
          </p:cNvSpPr>
          <p:nvPr>
            <p:ph sz="quarter" idx="1"/>
          </p:nvPr>
        </p:nvSpPr>
        <p:spPr>
          <a:xfrm>
            <a:off x="457200" y="260648"/>
            <a:ext cx="8147248" cy="6264696"/>
          </a:xfrm>
        </p:spPr>
        <p:txBody>
          <a:bodyPr>
            <a:normAutofit fontScale="92500" lnSpcReduction="10000"/>
          </a:bodyPr>
          <a:lstStyle/>
          <a:p>
            <a:pPr marL="0" indent="457200" algn="just">
              <a:lnSpc>
                <a:spcPct val="11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b="1" dirty="0">
                <a:solidFill>
                  <a:srgbClr val="000000"/>
                </a:solidFill>
                <a:effectLst/>
                <a:latin typeface="Times New Roman" panose="02020603050405020304" pitchFamily="18" charset="0"/>
                <a:ea typeface="Arial Unicode MS"/>
                <a:cs typeface="Times New Roman" panose="02020603050405020304" pitchFamily="18" charset="0"/>
              </a:rPr>
              <a:t>	Люминесцентті талдау әдісі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lgn="just">
              <a:lnSpc>
                <a:spcPct val="11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Оптикалық спектроскопиялық әдістердің бірі -  молекулалық люминесценция әдісі. Ол флуоресцентті, фосфоресцентті және хемилюминесцентті спектроскопия болып бөлінеді.</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0" indent="457200" algn="just">
              <a:lnSpc>
                <a:spcPct val="11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Көптеген қосылыстарды қыздырғанда жарқырау қабілетіне ие болады, ол жылудың тепе-теңдік шашырауынан болады. Ал кейбір қосылыстар қыздырусыз бөлме температурасында жарқырай алады, ондай құбылыс </a:t>
            </a:r>
            <a:r>
              <a:rPr lang="kk-KZ" i="1"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люминесценция </a:t>
            </a: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деп аталады, бұл жағдайда шашырау тепе-теңсіздік жағдайда болады. Қосылыстардың люминесцентті қасиетін арттыру үшін сырттан қандай да бір энергия берілуі қажет, қосылыстың бөлшектері сырттан келген энергияны сіңіру арқылы қозған күйге ауысады, қозған бөлшектер артық энергияны тез жогалтады да, қайтадан негізгі қалпына келеді.</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0" indent="457200" algn="just">
              <a:lnSpc>
                <a:spcPct val="110000"/>
              </a:lnSpc>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Л</a:t>
            </a:r>
            <a:r>
              <a:rPr lang="kk-KZ" i="1"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юминесценция</a:t>
            </a: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дегеніміз – атомдардың, молекулалардың және бөлшектердің электрон ауысулары қозған күйден негізгі жағдайына қайту нәтижесінде </a:t>
            </a:r>
            <a:r>
              <a:rPr lang="kk-KZ" i="1"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жарқырау процесі</a:t>
            </a: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D806186B-0E42-437C-8025-E145CAD29C0E}"/>
              </a:ext>
            </a:extLst>
          </p:cNvPr>
          <p:cNvSpPr>
            <a:spLocks noGrp="1"/>
          </p:cNvSpPr>
          <p:nvPr>
            <p:ph type="sldNum" sz="quarter" idx="15"/>
          </p:nvPr>
        </p:nvSpPr>
        <p:spPr/>
        <p:txBody>
          <a:bodyPr/>
          <a:lstStyle/>
          <a:p>
            <a:fld id="{D6F87789-79C0-4369-89FF-5E19A7612EE5}" type="slidenum">
              <a:rPr lang="ru-RU" smtClean="0"/>
              <a:pPr/>
              <a:t>2</a:t>
            </a:fld>
            <a:endParaRPr lang="ru-RU"/>
          </a:p>
        </p:txBody>
      </p:sp>
    </p:spTree>
    <p:extLst>
      <p:ext uri="{BB962C8B-B14F-4D97-AF65-F5344CB8AC3E}">
        <p14:creationId xmlns:p14="http://schemas.microsoft.com/office/powerpoint/2010/main" val="305027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8A5D6BD1-D148-4131-8976-72EFE277C2CD}"/>
              </a:ext>
            </a:extLst>
          </p:cNvPr>
          <p:cNvPicPr>
            <a:picLocks noGrp="1" noChangeAspect="1"/>
          </p:cNvPicPr>
          <p:nvPr>
            <p:ph sz="quarter" idx="1"/>
          </p:nvPr>
        </p:nvPicPr>
        <p:blipFill>
          <a:blip r:embed="rId2"/>
          <a:stretch>
            <a:fillRect/>
          </a:stretch>
        </p:blipFill>
        <p:spPr>
          <a:xfrm>
            <a:off x="539552" y="260648"/>
            <a:ext cx="7992888" cy="4392488"/>
          </a:xfrm>
          <a:prstGeom prst="rect">
            <a:avLst/>
          </a:prstGeom>
        </p:spPr>
      </p:pic>
      <p:sp>
        <p:nvSpPr>
          <p:cNvPr id="4" name="Номер слайда 3">
            <a:extLst>
              <a:ext uri="{FF2B5EF4-FFF2-40B4-BE49-F238E27FC236}">
                <a16:creationId xmlns:a16="http://schemas.microsoft.com/office/drawing/2014/main" id="{01A3CFE5-BED0-4A53-96BD-3F0A3D2F63E0}"/>
              </a:ext>
            </a:extLst>
          </p:cNvPr>
          <p:cNvSpPr>
            <a:spLocks noGrp="1"/>
          </p:cNvSpPr>
          <p:nvPr>
            <p:ph type="sldNum" sz="quarter" idx="15"/>
          </p:nvPr>
        </p:nvSpPr>
        <p:spPr/>
        <p:txBody>
          <a:bodyPr/>
          <a:lstStyle/>
          <a:p>
            <a:fld id="{D6F87789-79C0-4369-89FF-5E19A7612EE5}" type="slidenum">
              <a:rPr lang="ru-RU" smtClean="0"/>
              <a:pPr/>
              <a:t>3</a:t>
            </a:fld>
            <a:endParaRPr lang="ru-RU"/>
          </a:p>
        </p:txBody>
      </p:sp>
      <p:pic>
        <p:nvPicPr>
          <p:cNvPr id="1027" name="Picture 3" descr="Спецкурс &quot;Люминесценция&quot;">
            <a:extLst>
              <a:ext uri="{FF2B5EF4-FFF2-40B4-BE49-F238E27FC236}">
                <a16:creationId xmlns:a16="http://schemas.microsoft.com/office/drawing/2014/main" id="{7CA43C3C-6B05-426A-B153-A9293C9C6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4395064"/>
            <a:ext cx="6092314" cy="205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8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76672"/>
            <a:ext cx="7931224" cy="5997280"/>
          </a:xfrm>
        </p:spPr>
        <p:txBody>
          <a:bodyPr>
            <a:normAutofit/>
          </a:bodyPr>
          <a:lstStyle/>
          <a:p>
            <a:pPr indent="0" algn="just">
              <a:lnSpc>
                <a:spcPct val="107000"/>
              </a:lnSpc>
              <a:spcAft>
                <a:spcPts val="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latin typeface="Times New Roman" panose="02020603050405020304" pitchFamily="18" charset="0"/>
                <a:ea typeface="Calibri" panose="020F0502020204030204" pitchFamily="34" charset="0"/>
                <a:cs typeface="Times New Roman" panose="02020603050405020304" pitchFamily="18" charset="0"/>
              </a:rPr>
              <a:t>	Фосфоресценция және флуоресценция әдістері жұтылған фотондар нәтижесінде шығарылған (испускаемый) электрмагнитті сәулеленудің қарқындылығын өлшеуге негізделген (фотолюминесценция).</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Люминесценция </a:t>
            </a:r>
            <a:r>
              <a:rPr lang="kk-KZ" i="1"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(әлсіз жарқырау)  - </a:t>
            </a:r>
            <a:r>
              <a:rPr lang="kk-KZ" dirty="0">
                <a:latin typeface="Times New Roman" panose="02020603050405020304" pitchFamily="18" charset="0"/>
                <a:ea typeface="Calibri" panose="020F0502020204030204" pitchFamily="34" charset="0"/>
                <a:cs typeface="Times New Roman" panose="02020603050405020304" pitchFamily="18" charset="0"/>
              </a:rPr>
              <a:t> қозған молекулалардың (атомдардың, иондардың) жарық кванттарын шығаруы арқылы жарқырауы</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latin typeface="Times New Roman" panose="02020603050405020304" pitchFamily="18" charset="0"/>
                <a:ea typeface="Calibri" panose="020F0502020204030204" pitchFamily="34" charset="0"/>
                <a:cs typeface="Times New Roman" panose="02020603050405020304" pitchFamily="18" charset="0"/>
              </a:rPr>
              <a:t>	Флуоресценция – қозған энергияның жұтылудан кейінгі қысқа мерзімде (10</a:t>
            </a:r>
            <a:r>
              <a:rPr lang="kk-KZ" baseline="30000" dirty="0">
                <a:latin typeface="Times New Roman" panose="02020603050405020304" pitchFamily="18" charset="0"/>
                <a:ea typeface="Calibri" panose="020F0502020204030204" pitchFamily="34" charset="0"/>
                <a:cs typeface="Times New Roman" panose="02020603050405020304" pitchFamily="18" charset="0"/>
              </a:rPr>
              <a:t>-11</a:t>
            </a:r>
            <a:r>
              <a:rPr lang="kk-KZ" dirty="0">
                <a:latin typeface="Times New Roman" panose="02020603050405020304" pitchFamily="18" charset="0"/>
                <a:ea typeface="Calibri" panose="020F0502020204030204" pitchFamily="34" charset="0"/>
                <a:cs typeface="Times New Roman" panose="02020603050405020304" pitchFamily="18" charset="0"/>
              </a:rPr>
              <a:t> - 10</a:t>
            </a:r>
            <a:r>
              <a:rPr lang="kk-KZ" baseline="30000" dirty="0">
                <a:latin typeface="Times New Roman" panose="02020603050405020304" pitchFamily="18" charset="0"/>
                <a:ea typeface="Calibri" panose="020F0502020204030204" pitchFamily="34" charset="0"/>
                <a:cs typeface="Times New Roman" panose="02020603050405020304" pitchFamily="18" charset="0"/>
              </a:rPr>
              <a:t>-6</a:t>
            </a:r>
            <a:r>
              <a:rPr lang="kk-KZ" dirty="0">
                <a:latin typeface="Times New Roman" panose="02020603050405020304" pitchFamily="18" charset="0"/>
                <a:ea typeface="Calibri" panose="020F0502020204030204" pitchFamily="34" charset="0"/>
                <a:cs typeface="Times New Roman" panose="02020603050405020304" pitchFamily="18" charset="0"/>
              </a:rPr>
              <a:t> с) жарқырауы</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latin typeface="Times New Roman" panose="02020603050405020304" pitchFamily="18" charset="0"/>
                <a:ea typeface="Calibri" panose="020F0502020204030204" pitchFamily="34" charset="0"/>
                <a:cs typeface="Times New Roman" panose="02020603050405020304" pitchFamily="18" charset="0"/>
              </a:rPr>
              <a:t>	Фосфоресценция – қозу аяқталғаннан кейін бірнеше секундтан бірнеше күнге дейін ұзақ жарқырау.</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5"/>
          </p:nvPr>
        </p:nvSpPr>
        <p:spPr/>
        <p:txBody>
          <a:bodyPr/>
          <a:lstStyle/>
          <a:p>
            <a:fld id="{D6F87789-79C0-4369-89FF-5E19A7612EE5}" type="slidenum">
              <a:rPr lang="ru-RU" smtClean="0"/>
              <a:pPr/>
              <a:t>4</a:t>
            </a:fld>
            <a:endParaRPr lang="ru-RU"/>
          </a:p>
        </p:txBody>
      </p:sp>
    </p:spTree>
    <p:extLst>
      <p:ext uri="{BB962C8B-B14F-4D97-AF65-F5344CB8AC3E}">
        <p14:creationId xmlns:p14="http://schemas.microsoft.com/office/powerpoint/2010/main" val="215332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1400"/>
            <a:ext cx="8403704" cy="675456"/>
          </a:xfrm>
        </p:spPr>
        <p:txBody>
          <a:bodyPr>
            <a:normAutofit fontScale="90000"/>
          </a:bodyPr>
          <a:lstStyle/>
          <a:p>
            <a:pPr indent="450215">
              <a:lnSpc>
                <a:spcPct val="107000"/>
              </a:lnSpc>
              <a:spcAft>
                <a:spcPts val="0"/>
              </a:spcAft>
            </a:pPr>
            <a:br>
              <a:rPr lang="kk-KZ" sz="3200" b="1" i="1" dirty="0">
                <a:latin typeface="Times New Roman" panose="02020603050405020304" pitchFamily="18" charset="0"/>
                <a:ea typeface="Calibri" panose="020F0502020204030204" pitchFamily="34" charset="0"/>
                <a:cs typeface="Times New Roman" panose="02020603050405020304" pitchFamily="18" charset="0"/>
              </a:rPr>
            </a:br>
            <a:br>
              <a:rPr lang="kk-KZ" sz="3200" b="1" i="1" dirty="0">
                <a:latin typeface="Times New Roman" panose="02020603050405020304" pitchFamily="18" charset="0"/>
                <a:ea typeface="Calibri" panose="020F0502020204030204" pitchFamily="34" charset="0"/>
                <a:cs typeface="Times New Roman" panose="02020603050405020304" pitchFamily="18" charset="0"/>
              </a:rPr>
            </a:br>
            <a:br>
              <a:rPr lang="kk-KZ" sz="3200" b="1" i="1" dirty="0">
                <a:latin typeface="Times New Roman" panose="02020603050405020304" pitchFamily="18" charset="0"/>
                <a:ea typeface="Calibri" panose="020F0502020204030204" pitchFamily="34" charset="0"/>
                <a:cs typeface="Times New Roman" panose="02020603050405020304" pitchFamily="18" charset="0"/>
              </a:rPr>
            </a:br>
            <a:r>
              <a:rPr lang="kk-KZ" sz="2000" b="1" dirty="0">
                <a:latin typeface="Times New Roman" panose="02020603050405020304" pitchFamily="18" charset="0"/>
                <a:ea typeface="Calibri" panose="020F0502020204030204" pitchFamily="34" charset="0"/>
                <a:cs typeface="Times New Roman" panose="02020603050405020304" pitchFamily="18" charset="0"/>
              </a:rPr>
              <a:t>Флуоресцентті және фосфоресцентті тәсілдерінің қозу механизмдері </a:t>
            </a:r>
            <a:endParaRPr lang="ru-RU" b="1" dirty="0"/>
          </a:p>
        </p:txBody>
      </p:sp>
      <p:pic>
        <p:nvPicPr>
          <p:cNvPr id="5" name="Объект 4"/>
          <p:cNvPicPr>
            <a:picLocks noGrp="1" noChangeAspect="1"/>
          </p:cNvPicPr>
          <p:nvPr>
            <p:ph sz="quarter" idx="1"/>
          </p:nvPr>
        </p:nvPicPr>
        <p:blipFill>
          <a:blip r:embed="rId2"/>
          <a:stretch>
            <a:fillRect/>
          </a:stretch>
        </p:blipFill>
        <p:spPr>
          <a:xfrm>
            <a:off x="755576" y="764704"/>
            <a:ext cx="7632848" cy="5616624"/>
          </a:xfrm>
          <a:prstGeom prst="rect">
            <a:avLst/>
          </a:prstGeom>
        </p:spPr>
      </p:pic>
      <p:sp>
        <p:nvSpPr>
          <p:cNvPr id="4" name="Номер слайда 3"/>
          <p:cNvSpPr>
            <a:spLocks noGrp="1"/>
          </p:cNvSpPr>
          <p:nvPr>
            <p:ph type="sldNum" sz="quarter" idx="15"/>
          </p:nvPr>
        </p:nvSpPr>
        <p:spPr/>
        <p:txBody>
          <a:bodyPr/>
          <a:lstStyle/>
          <a:p>
            <a:fld id="{D6F87789-79C0-4369-89FF-5E19A7612EE5}" type="slidenum">
              <a:rPr lang="ru-RU" smtClean="0"/>
              <a:pPr/>
              <a:t>5</a:t>
            </a:fld>
            <a:endParaRPr lang="ru-RU"/>
          </a:p>
        </p:txBody>
      </p:sp>
    </p:spTree>
    <p:extLst>
      <p:ext uri="{BB962C8B-B14F-4D97-AF65-F5344CB8AC3E}">
        <p14:creationId xmlns:p14="http://schemas.microsoft.com/office/powerpoint/2010/main" val="305507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stretch>
            <a:fillRect/>
          </a:stretch>
        </p:blipFill>
        <p:spPr>
          <a:xfrm>
            <a:off x="539552" y="260648"/>
            <a:ext cx="7704856" cy="6060002"/>
          </a:xfrm>
          <a:prstGeom prst="rect">
            <a:avLst/>
          </a:prstGeom>
        </p:spPr>
      </p:pic>
      <p:sp>
        <p:nvSpPr>
          <p:cNvPr id="4" name="Номер слайда 3"/>
          <p:cNvSpPr>
            <a:spLocks noGrp="1"/>
          </p:cNvSpPr>
          <p:nvPr>
            <p:ph type="sldNum" sz="quarter" idx="15"/>
          </p:nvPr>
        </p:nvSpPr>
        <p:spPr/>
        <p:txBody>
          <a:bodyPr/>
          <a:lstStyle/>
          <a:p>
            <a:fld id="{D6F87789-79C0-4369-89FF-5E19A7612EE5}" type="slidenum">
              <a:rPr lang="ru-RU" smtClean="0"/>
              <a:pPr/>
              <a:t>6</a:t>
            </a:fld>
            <a:endParaRPr lang="ru-RU"/>
          </a:p>
        </p:txBody>
      </p:sp>
    </p:spTree>
    <p:extLst>
      <p:ext uri="{BB962C8B-B14F-4D97-AF65-F5344CB8AC3E}">
        <p14:creationId xmlns:p14="http://schemas.microsoft.com/office/powerpoint/2010/main" val="370872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stretch>
            <a:fillRect/>
          </a:stretch>
        </p:blipFill>
        <p:spPr>
          <a:xfrm>
            <a:off x="539552" y="332656"/>
            <a:ext cx="7848872" cy="5704541"/>
          </a:xfrm>
          <a:prstGeom prst="rect">
            <a:avLst/>
          </a:prstGeom>
        </p:spPr>
      </p:pic>
      <p:sp>
        <p:nvSpPr>
          <p:cNvPr id="4" name="Номер слайда 3"/>
          <p:cNvSpPr>
            <a:spLocks noGrp="1"/>
          </p:cNvSpPr>
          <p:nvPr>
            <p:ph type="sldNum" sz="quarter" idx="15"/>
          </p:nvPr>
        </p:nvSpPr>
        <p:spPr/>
        <p:txBody>
          <a:bodyPr/>
          <a:lstStyle/>
          <a:p>
            <a:fld id="{D6F87789-79C0-4369-89FF-5E19A7612EE5}" type="slidenum">
              <a:rPr lang="ru-RU" smtClean="0"/>
              <a:pPr/>
              <a:t>7</a:t>
            </a:fld>
            <a:endParaRPr lang="ru-RU"/>
          </a:p>
        </p:txBody>
      </p:sp>
    </p:spTree>
    <p:extLst>
      <p:ext uri="{BB962C8B-B14F-4D97-AF65-F5344CB8AC3E}">
        <p14:creationId xmlns:p14="http://schemas.microsoft.com/office/powerpoint/2010/main" val="29455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04664"/>
            <a:ext cx="8003232" cy="6336704"/>
          </a:xfrm>
        </p:spPr>
        <p:txBody>
          <a:bodyPr>
            <a:normAutofit fontScale="77500" lnSpcReduction="20000"/>
          </a:bodyPr>
          <a:lstStyle/>
          <a:p>
            <a:pPr marL="0" indent="457200" algn="just">
              <a:lnSpc>
                <a:spcPct val="107000"/>
              </a:lnSpc>
              <a:spcBef>
                <a:spcPts val="0"/>
              </a:spcBef>
              <a:spcAft>
                <a:spcPts val="0"/>
              </a:spcAft>
              <a:buNone/>
            </a:pPr>
            <a:r>
              <a:rPr lang="kk-KZ" i="1" dirty="0">
                <a:latin typeface="Times New Roman" panose="02020603050405020304" pitchFamily="18" charset="0"/>
                <a:ea typeface="Calibri" panose="020F0502020204030204" pitchFamily="34" charset="0"/>
                <a:cs typeface="Times New Roman" panose="02020603050405020304" pitchFamily="18" charset="0"/>
              </a:rPr>
              <a:t>	</a:t>
            </a:r>
            <a:r>
              <a:rPr lang="kk-KZ" sz="2600" i="1" dirty="0">
                <a:latin typeface="Times New Roman" panose="02020603050405020304" pitchFamily="18" charset="0"/>
                <a:ea typeface="Calibri" panose="020F0502020204030204" pitchFamily="34" charset="0"/>
                <a:cs typeface="Times New Roman" panose="02020603050405020304" pitchFamily="18" charset="0"/>
              </a:rPr>
              <a:t>Сәулеленусіз ауысулар</a:t>
            </a:r>
            <a:endParaRPr lang="ru-RU" sz="2600" dirty="0">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lnSpc>
                <a:spcPct val="107000"/>
              </a:lnSpc>
              <a:spcBef>
                <a:spcPts val="0"/>
              </a:spcBef>
              <a:spcAft>
                <a:spcPts val="0"/>
              </a:spcAft>
              <a:buNone/>
            </a:pPr>
            <a:r>
              <a:rPr lang="kk-KZ" sz="2600" dirty="0">
                <a:latin typeface="Times New Roman" panose="02020603050405020304" pitchFamily="18" charset="0"/>
                <a:ea typeface="Calibri" panose="020F0502020204030204" pitchFamily="34" charset="0"/>
                <a:cs typeface="Times New Roman" panose="02020603050405020304" pitchFamily="18" charset="0"/>
              </a:rPr>
              <a:t>	Көбінесе молекуланың дезактивациясы (қозуға жұмсалған энергияның берілуі) сәулеленусіз жүреді. Дезактивация екі жағдайда орындалады: </a:t>
            </a:r>
            <a:r>
              <a:rPr lang="kk-KZ" sz="2600" b="1" i="1" dirty="0">
                <a:latin typeface="Times New Roman" panose="02020603050405020304" pitchFamily="18" charset="0"/>
                <a:ea typeface="Calibri" panose="020F0502020204030204" pitchFamily="34" charset="0"/>
                <a:cs typeface="Times New Roman" panose="02020603050405020304" pitchFamily="18" charset="0"/>
              </a:rPr>
              <a:t>бір электрондық күй ішінде</a:t>
            </a:r>
            <a:r>
              <a:rPr lang="kk-KZ" sz="2600" dirty="0">
                <a:latin typeface="Times New Roman" panose="02020603050405020304" pitchFamily="18" charset="0"/>
                <a:ea typeface="Calibri" panose="020F0502020204030204" pitchFamily="34" charset="0"/>
                <a:cs typeface="Times New Roman" panose="02020603050405020304" pitchFamily="18" charset="0"/>
              </a:rPr>
              <a:t> және  </a:t>
            </a:r>
            <a:r>
              <a:rPr lang="kk-KZ" sz="2600" b="1" i="1" dirty="0">
                <a:latin typeface="Times New Roman" panose="02020603050405020304" pitchFamily="18" charset="0"/>
                <a:ea typeface="Calibri" panose="020F0502020204030204" pitchFamily="34" charset="0"/>
                <a:cs typeface="Times New Roman" panose="02020603050405020304" pitchFamily="18" charset="0"/>
              </a:rPr>
              <a:t>электрондық күйдің өзгеруімен</a:t>
            </a:r>
            <a:r>
              <a:rPr lang="kk-KZ" sz="2600" dirty="0">
                <a:latin typeface="Times New Roman" panose="02020603050405020304" pitchFamily="18" charset="0"/>
                <a:ea typeface="Calibri" panose="020F0502020204030204" pitchFamily="34" charset="0"/>
                <a:cs typeface="Times New Roman" panose="02020603050405020304" pitchFamily="18" charset="0"/>
              </a:rPr>
              <a:t>.</a:t>
            </a:r>
            <a:endParaRPr lang="ru-RU" sz="2600" dirty="0">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lnSpc>
                <a:spcPct val="107000"/>
              </a:lnSpc>
              <a:spcBef>
                <a:spcPts val="0"/>
              </a:spcBef>
              <a:spcAft>
                <a:spcPts val="0"/>
              </a:spcAft>
              <a:buNone/>
            </a:pPr>
            <a:r>
              <a:rPr lang="kk-KZ" sz="2600" dirty="0">
                <a:latin typeface="Times New Roman" panose="02020603050405020304" pitchFamily="18" charset="0"/>
                <a:ea typeface="Calibri" panose="020F0502020204030204" pitchFamily="34" charset="0"/>
                <a:cs typeface="Times New Roman" panose="02020603050405020304" pitchFamily="18" charset="0"/>
              </a:rPr>
              <a:t>	Бір электрондық күй ішіндегі дезактивация артық тербеліс энергиясының жоғалуынан тұрады. Ол жылу тепе-теңдігі немесе шашырау энергиясының нәтижесінде пайда болуы мүмкін.  Ерітінділерде бұл процестер қозған молекулалар еріткіш молекулаларымен соқтығысқанда пайда болады. Осылайша, сәулеленудің ауысуы тек төменгі тербеліс деңгейінен  пайда болады.</a:t>
            </a:r>
            <a:endParaRPr lang="ru-RU" sz="2600" dirty="0">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lnSpc>
                <a:spcPct val="107000"/>
              </a:lnSpc>
              <a:spcBef>
                <a:spcPts val="0"/>
              </a:spcBef>
              <a:spcAft>
                <a:spcPts val="0"/>
              </a:spcAft>
              <a:buNone/>
            </a:pPr>
            <a:r>
              <a:rPr lang="kk-KZ" sz="2600" dirty="0">
                <a:latin typeface="Times New Roman" panose="02020603050405020304" pitchFamily="18" charset="0"/>
                <a:ea typeface="Calibri" panose="020F0502020204030204" pitchFamily="34" charset="0"/>
                <a:cs typeface="Times New Roman" panose="02020603050405020304" pitchFamily="18" charset="0"/>
              </a:rPr>
              <a:t>	Электрондық күйдің өзгеруімен орындалатын сәулеленусіз дезактивация ішкі конверсия түрінде орындалады. Бұл процестің қарқынды өтуі сәйкес электрондық күйлер энергиясының жақын болуына байланысты. Егер конверсия сыртқы себептердің әсерінен орын алса, мысалы, еріткіш молекуласымен әрекеттесу, ол сыртқы конверсия деп аталады.</a:t>
            </a:r>
          </a:p>
          <a:p>
            <a:pPr marL="0" indent="457200" algn="just">
              <a:lnSpc>
                <a:spcPct val="107000"/>
              </a:lnSpc>
              <a:spcBef>
                <a:spcPts val="0"/>
              </a:spcBef>
              <a:spcAft>
                <a:spcPts val="0"/>
              </a:spcAft>
              <a:buNone/>
            </a:pPr>
            <a:r>
              <a:rPr lang="kk-KZ" sz="2600" dirty="0">
                <a:latin typeface="Times New Roman" panose="02020603050405020304" pitchFamily="18" charset="0"/>
                <a:ea typeface="Calibri" panose="020F0502020204030204" pitchFamily="34" charset="0"/>
                <a:cs typeface="Times New Roman" panose="02020603050405020304" pitchFamily="18" charset="0"/>
              </a:rPr>
              <a:t>	Электрондық күй өзгерген кезде спин де өзгеруі мүмкін. Мұндай құбылыс интеркомбинациялы конверсия деп аталады. Бұл процестің ықтималдығы электронды күйлер кез келген тербеліс деңгейлерінің қабаттасуы нәтижесінде энергетикалық жақын болғанда күрт артады.</a:t>
            </a:r>
            <a:endParaRPr lang="ru-RU" sz="2600" dirty="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pP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5"/>
          </p:nvPr>
        </p:nvSpPr>
        <p:spPr/>
        <p:txBody>
          <a:bodyPr/>
          <a:lstStyle/>
          <a:p>
            <a:fld id="{D6F87789-79C0-4369-89FF-5E19A7612EE5}" type="slidenum">
              <a:rPr lang="ru-RU" smtClean="0"/>
              <a:pPr/>
              <a:t>8</a:t>
            </a:fld>
            <a:endParaRPr lang="ru-RU"/>
          </a:p>
        </p:txBody>
      </p:sp>
    </p:spTree>
    <p:extLst>
      <p:ext uri="{BB962C8B-B14F-4D97-AF65-F5344CB8AC3E}">
        <p14:creationId xmlns:p14="http://schemas.microsoft.com/office/powerpoint/2010/main" val="205195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stretch>
            <a:fillRect/>
          </a:stretch>
        </p:blipFill>
        <p:spPr>
          <a:xfrm>
            <a:off x="611560" y="260648"/>
            <a:ext cx="7704856" cy="6213177"/>
          </a:xfrm>
          <a:prstGeom prst="rect">
            <a:avLst/>
          </a:prstGeom>
        </p:spPr>
      </p:pic>
      <p:sp>
        <p:nvSpPr>
          <p:cNvPr id="4" name="Номер слайда 3"/>
          <p:cNvSpPr>
            <a:spLocks noGrp="1"/>
          </p:cNvSpPr>
          <p:nvPr>
            <p:ph type="sldNum" sz="quarter" idx="15"/>
          </p:nvPr>
        </p:nvSpPr>
        <p:spPr/>
        <p:txBody>
          <a:bodyPr/>
          <a:lstStyle/>
          <a:p>
            <a:fld id="{D6F87789-79C0-4369-89FF-5E19A7612EE5}" type="slidenum">
              <a:rPr lang="ru-RU" smtClean="0"/>
              <a:pPr/>
              <a:t>9</a:t>
            </a:fld>
            <a:endParaRPr lang="ru-RU"/>
          </a:p>
        </p:txBody>
      </p:sp>
    </p:spTree>
    <p:extLst>
      <p:ext uri="{BB962C8B-B14F-4D97-AF65-F5344CB8AC3E}">
        <p14:creationId xmlns:p14="http://schemas.microsoft.com/office/powerpoint/2010/main" val="1854095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TM03090434[[fn=Дерево]]</Template>
  <TotalTime>6636</TotalTime>
  <Words>1194</Words>
  <Application>Microsoft Office PowerPoint</Application>
  <PresentationFormat>Экран (4:3)</PresentationFormat>
  <Paragraphs>73</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Calibri</vt:lpstr>
      <vt:lpstr>Century Schoolbook</vt:lpstr>
      <vt:lpstr>Times New Roman</vt:lpstr>
      <vt:lpstr>Wingdings</vt:lpstr>
      <vt:lpstr>Wingdings 2</vt:lpstr>
      <vt:lpstr>Эркер</vt:lpstr>
      <vt:lpstr>Әл-Фараби атындағы Қазақ ұлттық университеті Химия және химиялық технология факультеті</vt:lpstr>
      <vt:lpstr>Презентация PowerPoint</vt:lpstr>
      <vt:lpstr>Презентация PowerPoint</vt:lpstr>
      <vt:lpstr>Презентация PowerPoint</vt:lpstr>
      <vt:lpstr>   Флуоресцентті және фосфоресцентті тәсілдерінің қозу механизмдері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Әль-Фараби атындағы Қазақ Ұлттық университеті Химия және химиялық технология факультеті</dc:title>
  <dc:creator>1</dc:creator>
  <cp:lastModifiedBy>Исмаилова Акмарал</cp:lastModifiedBy>
  <cp:revision>238</cp:revision>
  <dcterms:created xsi:type="dcterms:W3CDTF">2012-02-27T19:01:21Z</dcterms:created>
  <dcterms:modified xsi:type="dcterms:W3CDTF">2024-10-23T13:13:36Z</dcterms:modified>
</cp:coreProperties>
</file>