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396" r:id="rId5"/>
    <p:sldId id="262" r:id="rId6"/>
    <p:sldId id="263" r:id="rId7"/>
    <p:sldId id="264" r:id="rId8"/>
    <p:sldId id="393" r:id="rId9"/>
    <p:sldId id="39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80" r:id="rId21"/>
    <p:sldId id="281" r:id="rId22"/>
    <p:sldId id="282" r:id="rId23"/>
    <p:sldId id="284" r:id="rId24"/>
    <p:sldId id="286" r:id="rId25"/>
    <p:sldId id="288" r:id="rId26"/>
    <p:sldId id="293" r:id="rId27"/>
    <p:sldId id="294" r:id="rId28"/>
    <p:sldId id="295" r:id="rId29"/>
    <p:sldId id="296" r:id="rId30"/>
    <p:sldId id="25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7"/>
    <p:restoredTop sz="94156"/>
  </p:normalViewPr>
  <p:slideViewPr>
    <p:cSldViewPr snapToGrid="0" snapToObjects="1" showGuides="1">
      <p:cViewPr varScale="1">
        <p:scale>
          <a:sx n="55" d="100"/>
          <a:sy n="55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48644722287269E-2"/>
          <c:y val="2.5889965238505515E-2"/>
          <c:w val="0.7580128015535974"/>
          <c:h val="0.89032863240535187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Phase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Sheet1!$A$2:$A$57</c:f>
              <c:strCache>
                <c:ptCount val="51"/>
                <c:pt idx="4">
                  <c:v>Phase I</c:v>
                </c:pt>
                <c:pt idx="18">
                  <c:v>Phase II</c:v>
                </c:pt>
                <c:pt idx="36">
                  <c:v>Phase III</c:v>
                </c:pt>
                <c:pt idx="50">
                  <c:v>Phase IV</c:v>
                </c:pt>
              </c:strCache>
            </c:strRef>
          </c:cat>
          <c:val>
            <c:numRef>
              <c:f>Sheet1!$E$2:$E$57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3-4013-866E-1740524B0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92781776"/>
        <c:axId val="592777072"/>
      </c:barChart>
      <c:lineChart>
        <c:grouping val="standar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Birth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Sheet1!$A$2:$A$57</c:f>
              <c:strCache>
                <c:ptCount val="51"/>
                <c:pt idx="4">
                  <c:v>Phase I</c:v>
                </c:pt>
                <c:pt idx="18">
                  <c:v>Phase II</c:v>
                </c:pt>
                <c:pt idx="36">
                  <c:v>Phase III</c:v>
                </c:pt>
                <c:pt idx="50">
                  <c:v>Phase IV</c:v>
                </c:pt>
              </c:strCache>
            </c:str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95</c:v>
                </c:pt>
                <c:pt idx="1">
                  <c:v>89</c:v>
                </c:pt>
                <c:pt idx="2">
                  <c:v>96</c:v>
                </c:pt>
                <c:pt idx="3">
                  <c:v>98</c:v>
                </c:pt>
                <c:pt idx="4">
                  <c:v>87</c:v>
                </c:pt>
                <c:pt idx="5">
                  <c:v>93</c:v>
                </c:pt>
                <c:pt idx="6">
                  <c:v>97</c:v>
                </c:pt>
                <c:pt idx="7">
                  <c:v>96</c:v>
                </c:pt>
                <c:pt idx="8">
                  <c:v>97</c:v>
                </c:pt>
                <c:pt idx="9">
                  <c:v>95</c:v>
                </c:pt>
                <c:pt idx="10">
                  <c:v>92</c:v>
                </c:pt>
                <c:pt idx="11">
                  <c:v>94</c:v>
                </c:pt>
                <c:pt idx="12">
                  <c:v>93</c:v>
                </c:pt>
                <c:pt idx="13">
                  <c:v>90</c:v>
                </c:pt>
                <c:pt idx="14">
                  <c:v>92</c:v>
                </c:pt>
                <c:pt idx="15">
                  <c:v>89</c:v>
                </c:pt>
                <c:pt idx="16">
                  <c:v>90</c:v>
                </c:pt>
                <c:pt idx="17">
                  <c:v>86</c:v>
                </c:pt>
                <c:pt idx="18">
                  <c:v>87</c:v>
                </c:pt>
                <c:pt idx="19">
                  <c:v>80</c:v>
                </c:pt>
                <c:pt idx="20">
                  <c:v>83</c:v>
                </c:pt>
                <c:pt idx="21">
                  <c:v>78</c:v>
                </c:pt>
                <c:pt idx="22">
                  <c:v>77</c:v>
                </c:pt>
                <c:pt idx="23">
                  <c:v>73</c:v>
                </c:pt>
                <c:pt idx="24">
                  <c:v>74</c:v>
                </c:pt>
                <c:pt idx="25">
                  <c:v>70</c:v>
                </c:pt>
                <c:pt idx="26">
                  <c:v>68</c:v>
                </c:pt>
                <c:pt idx="27">
                  <c:v>70</c:v>
                </c:pt>
                <c:pt idx="28">
                  <c:v>65</c:v>
                </c:pt>
                <c:pt idx="29">
                  <c:v>64</c:v>
                </c:pt>
                <c:pt idx="30">
                  <c:v>63</c:v>
                </c:pt>
                <c:pt idx="31">
                  <c:v>60</c:v>
                </c:pt>
                <c:pt idx="32">
                  <c:v>58</c:v>
                </c:pt>
                <c:pt idx="33">
                  <c:v>55</c:v>
                </c:pt>
                <c:pt idx="34">
                  <c:v>50</c:v>
                </c:pt>
                <c:pt idx="35">
                  <c:v>51</c:v>
                </c:pt>
                <c:pt idx="36">
                  <c:v>46</c:v>
                </c:pt>
                <c:pt idx="37">
                  <c:v>40</c:v>
                </c:pt>
                <c:pt idx="38">
                  <c:v>35</c:v>
                </c:pt>
                <c:pt idx="39">
                  <c:v>32</c:v>
                </c:pt>
                <c:pt idx="40">
                  <c:v>29</c:v>
                </c:pt>
                <c:pt idx="41">
                  <c:v>24</c:v>
                </c:pt>
                <c:pt idx="42">
                  <c:v>20</c:v>
                </c:pt>
                <c:pt idx="43">
                  <c:v>16</c:v>
                </c:pt>
                <c:pt idx="44">
                  <c:v>17</c:v>
                </c:pt>
                <c:pt idx="45">
                  <c:v>13</c:v>
                </c:pt>
                <c:pt idx="46">
                  <c:v>8</c:v>
                </c:pt>
                <c:pt idx="47">
                  <c:v>7</c:v>
                </c:pt>
                <c:pt idx="48">
                  <c:v>5</c:v>
                </c:pt>
                <c:pt idx="49">
                  <c:v>6</c:v>
                </c:pt>
                <c:pt idx="50">
                  <c:v>3</c:v>
                </c:pt>
                <c:pt idx="51">
                  <c:v>4</c:v>
                </c:pt>
                <c:pt idx="52">
                  <c:v>3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B3-4013-866E-1740524B0F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Death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Sheet1!$A$2:$A$57</c:f>
              <c:strCache>
                <c:ptCount val="51"/>
                <c:pt idx="4">
                  <c:v>Phase I</c:v>
                </c:pt>
                <c:pt idx="18">
                  <c:v>Phase II</c:v>
                </c:pt>
                <c:pt idx="36">
                  <c:v>Phase III</c:v>
                </c:pt>
                <c:pt idx="50">
                  <c:v>Phase IV</c:v>
                </c:pt>
              </c:strCache>
            </c:str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95</c:v>
                </c:pt>
                <c:pt idx="1">
                  <c:v>92</c:v>
                </c:pt>
                <c:pt idx="2">
                  <c:v>94</c:v>
                </c:pt>
                <c:pt idx="3">
                  <c:v>90</c:v>
                </c:pt>
                <c:pt idx="4">
                  <c:v>95</c:v>
                </c:pt>
                <c:pt idx="5">
                  <c:v>96</c:v>
                </c:pt>
                <c:pt idx="6">
                  <c:v>91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89</c:v>
                </c:pt>
                <c:pt idx="11">
                  <c:v>85</c:v>
                </c:pt>
                <c:pt idx="12">
                  <c:v>87</c:v>
                </c:pt>
                <c:pt idx="13">
                  <c:v>83</c:v>
                </c:pt>
                <c:pt idx="14">
                  <c:v>77</c:v>
                </c:pt>
                <c:pt idx="15">
                  <c:v>79</c:v>
                </c:pt>
                <c:pt idx="16">
                  <c:v>67</c:v>
                </c:pt>
                <c:pt idx="17">
                  <c:v>71</c:v>
                </c:pt>
                <c:pt idx="18">
                  <c:v>65</c:v>
                </c:pt>
                <c:pt idx="19">
                  <c:v>63</c:v>
                </c:pt>
                <c:pt idx="20">
                  <c:v>56</c:v>
                </c:pt>
                <c:pt idx="21">
                  <c:v>58</c:v>
                </c:pt>
                <c:pt idx="22">
                  <c:v>53</c:v>
                </c:pt>
                <c:pt idx="23">
                  <c:v>54</c:v>
                </c:pt>
                <c:pt idx="24">
                  <c:v>46</c:v>
                </c:pt>
                <c:pt idx="25">
                  <c:v>45</c:v>
                </c:pt>
                <c:pt idx="26">
                  <c:v>44</c:v>
                </c:pt>
                <c:pt idx="27">
                  <c:v>37</c:v>
                </c:pt>
                <c:pt idx="28">
                  <c:v>38</c:v>
                </c:pt>
                <c:pt idx="29">
                  <c:v>32</c:v>
                </c:pt>
                <c:pt idx="30">
                  <c:v>27</c:v>
                </c:pt>
                <c:pt idx="31">
                  <c:v>27</c:v>
                </c:pt>
                <c:pt idx="32">
                  <c:v>26</c:v>
                </c:pt>
                <c:pt idx="33">
                  <c:v>23</c:v>
                </c:pt>
                <c:pt idx="34">
                  <c:v>20</c:v>
                </c:pt>
                <c:pt idx="35">
                  <c:v>18</c:v>
                </c:pt>
                <c:pt idx="36">
                  <c:v>18</c:v>
                </c:pt>
                <c:pt idx="37">
                  <c:v>17</c:v>
                </c:pt>
                <c:pt idx="38">
                  <c:v>15</c:v>
                </c:pt>
                <c:pt idx="39">
                  <c:v>13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7</c:v>
                </c:pt>
                <c:pt idx="44">
                  <c:v>6</c:v>
                </c:pt>
                <c:pt idx="45">
                  <c:v>5</c:v>
                </c:pt>
                <c:pt idx="46">
                  <c:v>4</c:v>
                </c:pt>
                <c:pt idx="47">
                  <c:v>4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4</c:v>
                </c:pt>
                <c:pt idx="5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B3-4013-866E-1740524B0FE6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Sheet1!$A$2:$A$57</c:f>
              <c:strCache>
                <c:ptCount val="51"/>
                <c:pt idx="4">
                  <c:v>Phase I</c:v>
                </c:pt>
                <c:pt idx="18">
                  <c:v>Phase II</c:v>
                </c:pt>
                <c:pt idx="36">
                  <c:v>Phase III</c:v>
                </c:pt>
                <c:pt idx="50">
                  <c:v>Phase IV</c:v>
                </c:pt>
              </c:strCache>
            </c:strRef>
          </c:cat>
          <c:val>
            <c:numRef>
              <c:f>Sheet1!$D$2:$D$57</c:f>
              <c:numCache>
                <c:formatCode>General</c:formatCode>
                <c:ptCount val="56"/>
                <c:pt idx="0">
                  <c:v>2</c:v>
                </c:pt>
                <c:pt idx="1">
                  <c:v>1.625</c:v>
                </c:pt>
                <c:pt idx="2">
                  <c:v>1.875</c:v>
                </c:pt>
                <c:pt idx="3">
                  <c:v>2.875</c:v>
                </c:pt>
                <c:pt idx="4">
                  <c:v>1.875</c:v>
                </c:pt>
                <c:pt idx="5">
                  <c:v>1.5</c:v>
                </c:pt>
                <c:pt idx="6">
                  <c:v>2.25</c:v>
                </c:pt>
                <c:pt idx="7">
                  <c:v>2.625</c:v>
                </c:pt>
                <c:pt idx="8">
                  <c:v>3.25</c:v>
                </c:pt>
                <c:pt idx="9">
                  <c:v>3.75</c:v>
                </c:pt>
                <c:pt idx="10">
                  <c:v>4.125</c:v>
                </c:pt>
                <c:pt idx="11">
                  <c:v>5.25</c:v>
                </c:pt>
                <c:pt idx="12">
                  <c:v>6</c:v>
                </c:pt>
                <c:pt idx="13">
                  <c:v>6.875</c:v>
                </c:pt>
                <c:pt idx="14">
                  <c:v>8.75</c:v>
                </c:pt>
                <c:pt idx="15">
                  <c:v>10</c:v>
                </c:pt>
                <c:pt idx="16">
                  <c:v>12.875</c:v>
                </c:pt>
                <c:pt idx="17">
                  <c:v>14.75</c:v>
                </c:pt>
                <c:pt idx="18">
                  <c:v>17.5</c:v>
                </c:pt>
                <c:pt idx="19">
                  <c:v>19.625</c:v>
                </c:pt>
                <c:pt idx="20">
                  <c:v>23</c:v>
                </c:pt>
                <c:pt idx="21">
                  <c:v>25.5</c:v>
                </c:pt>
                <c:pt idx="22">
                  <c:v>28.5</c:v>
                </c:pt>
                <c:pt idx="23">
                  <c:v>30.875</c:v>
                </c:pt>
                <c:pt idx="24">
                  <c:v>34.375</c:v>
                </c:pt>
                <c:pt idx="25">
                  <c:v>37.5</c:v>
                </c:pt>
                <c:pt idx="26">
                  <c:v>40.5</c:v>
                </c:pt>
                <c:pt idx="27">
                  <c:v>44.625</c:v>
                </c:pt>
                <c:pt idx="28">
                  <c:v>48</c:v>
                </c:pt>
                <c:pt idx="29">
                  <c:v>52</c:v>
                </c:pt>
                <c:pt idx="30">
                  <c:v>56.5</c:v>
                </c:pt>
                <c:pt idx="31">
                  <c:v>60.625</c:v>
                </c:pt>
                <c:pt idx="32">
                  <c:v>64.625</c:v>
                </c:pt>
                <c:pt idx="33">
                  <c:v>68.625</c:v>
                </c:pt>
                <c:pt idx="34">
                  <c:v>72.375</c:v>
                </c:pt>
                <c:pt idx="35">
                  <c:v>76.5</c:v>
                </c:pt>
                <c:pt idx="36">
                  <c:v>80</c:v>
                </c:pt>
                <c:pt idx="37">
                  <c:v>82.875</c:v>
                </c:pt>
                <c:pt idx="38">
                  <c:v>85.375</c:v>
                </c:pt>
                <c:pt idx="39">
                  <c:v>87.75</c:v>
                </c:pt>
                <c:pt idx="40">
                  <c:v>90.125</c:v>
                </c:pt>
                <c:pt idx="41">
                  <c:v>91.75</c:v>
                </c:pt>
                <c:pt idx="42">
                  <c:v>93.25</c:v>
                </c:pt>
                <c:pt idx="43">
                  <c:v>94.375</c:v>
                </c:pt>
                <c:pt idx="44">
                  <c:v>95.75</c:v>
                </c:pt>
                <c:pt idx="45">
                  <c:v>96.75</c:v>
                </c:pt>
                <c:pt idx="46">
                  <c:v>97.25</c:v>
                </c:pt>
                <c:pt idx="47">
                  <c:v>97.625</c:v>
                </c:pt>
                <c:pt idx="48">
                  <c:v>97.5</c:v>
                </c:pt>
                <c:pt idx="49">
                  <c:v>97.625</c:v>
                </c:pt>
                <c:pt idx="50">
                  <c:v>97.5</c:v>
                </c:pt>
                <c:pt idx="51">
                  <c:v>97.5</c:v>
                </c:pt>
                <c:pt idx="52">
                  <c:v>97.25</c:v>
                </c:pt>
                <c:pt idx="53">
                  <c:v>97.25</c:v>
                </c:pt>
                <c:pt idx="54">
                  <c:v>97.125</c:v>
                </c:pt>
                <c:pt idx="55">
                  <c:v>96.75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B3-4013-866E-1740524B0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776288"/>
        <c:axId val="592775112"/>
      </c:lineChart>
      <c:catAx>
        <c:axId val="5927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75112"/>
        <c:crosses val="autoZero"/>
        <c:auto val="1"/>
        <c:lblAlgn val="ctr"/>
        <c:lblOffset val="100"/>
        <c:noMultiLvlLbl val="0"/>
      </c:catAx>
      <c:valAx>
        <c:axId val="5927751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76288"/>
        <c:crosses val="autoZero"/>
        <c:crossBetween val="between"/>
      </c:valAx>
      <c:valAx>
        <c:axId val="59277707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1776"/>
        <c:crosses val="max"/>
        <c:crossBetween val="between"/>
      </c:valAx>
      <c:catAx>
        <c:axId val="59278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277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 share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2756909992912827E-2"/>
                  <c:y val="9.4173042966450848E-3"/>
                </c:manualLayout>
              </c:layout>
              <c:tx>
                <c:rich>
                  <a:bodyPr/>
                  <a:lstStyle/>
                  <a:p>
                    <a:fld id="{0637DE15-F919-3343-BF04-992B6012879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45-4246-9FAC-3723D3C21E5E}"/>
                </c:ext>
              </c:extLst>
            </c:dLbl>
            <c:dLbl>
              <c:idx val="1"/>
              <c:layout>
                <c:manualLayout>
                  <c:x val="1.5591778880226764E-2"/>
                  <c:y val="7.0629782224838136E-3"/>
                </c:manualLayout>
              </c:layout>
              <c:tx>
                <c:rich>
                  <a:bodyPr/>
                  <a:lstStyle/>
                  <a:p>
                    <a:fld id="{742F28F7-2281-F24C-BF6C-B0EFC784333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8045-4246-9FAC-3723D3C21E5E}"/>
                </c:ext>
              </c:extLst>
            </c:dLbl>
            <c:dLbl>
              <c:idx val="2"/>
              <c:layout>
                <c:manualLayout>
                  <c:x val="1.2756909992912827E-2"/>
                  <c:y val="-3.5314891112419068E-2"/>
                </c:manualLayout>
              </c:layout>
              <c:tx>
                <c:rich>
                  <a:bodyPr/>
                  <a:lstStyle/>
                  <a:p>
                    <a:fld id="{9D9F3942-6942-FE49-94A1-E909100E538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045-4246-9FAC-3723D3C21E5E}"/>
                </c:ext>
              </c:extLst>
            </c:dLbl>
            <c:dLbl>
              <c:idx val="3"/>
              <c:layout>
                <c:manualLayout>
                  <c:x val="-8.221119773210489E-2"/>
                  <c:y val="-8.6324292160323909E-17"/>
                </c:manualLayout>
              </c:layout>
              <c:tx>
                <c:rich>
                  <a:bodyPr/>
                  <a:lstStyle/>
                  <a:p>
                    <a:fld id="{3269412C-998A-8E40-87AA-CE16DB3CC2D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045-4246-9FAC-3723D3C21E5E}"/>
                </c:ext>
              </c:extLst>
            </c:dLbl>
            <c:dLbl>
              <c:idx val="4"/>
              <c:layout>
                <c:manualLayout>
                  <c:x val="-7.7958894401133946E-2"/>
                  <c:y val="6.1212477928192968E-2"/>
                </c:manualLayout>
              </c:layout>
              <c:tx>
                <c:rich>
                  <a:bodyPr/>
                  <a:lstStyle/>
                  <a:p>
                    <a:fld id="{354165B2-80BF-7743-9C58-8194A1E79C3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045-4246-9FAC-3723D3C21E5E}"/>
                </c:ext>
              </c:extLst>
            </c:dLbl>
            <c:dLbl>
              <c:idx val="5"/>
              <c:layout>
                <c:manualLayout>
                  <c:x val="-1.4174344436569809E-3"/>
                  <c:y val="6.1212477928193051E-2"/>
                </c:manualLayout>
              </c:layout>
              <c:tx>
                <c:rich>
                  <a:bodyPr/>
                  <a:lstStyle/>
                  <a:p>
                    <a:fld id="{FA79CEA8-3ABD-944F-974C-AC931C52347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045-4246-9FAC-3723D3C21E5E}"/>
                </c:ext>
              </c:extLst>
            </c:dLbl>
            <c:dLbl>
              <c:idx val="6"/>
              <c:layout>
                <c:manualLayout>
                  <c:x val="-6.3784549964564133E-2"/>
                  <c:y val="-6.356680400235433E-2"/>
                </c:manualLayout>
              </c:layout>
              <c:tx>
                <c:rich>
                  <a:bodyPr/>
                  <a:lstStyle/>
                  <a:p>
                    <a:fld id="{4F9051FE-D787-2248-9034-6D16C796E6A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045-4246-9FAC-3723D3C21E5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Sheet1!$A$2:$A$8</c:f>
              <c:numCache>
                <c:formatCode>General</c:formatCode>
                <c:ptCount val="7"/>
                <c:pt idx="0">
                  <c:v>9</c:v>
                </c:pt>
                <c:pt idx="1">
                  <c:v>14</c:v>
                </c:pt>
                <c:pt idx="2">
                  <c:v>59</c:v>
                </c:pt>
                <c:pt idx="3">
                  <c:v>48</c:v>
                </c:pt>
                <c:pt idx="4">
                  <c:v>56</c:v>
                </c:pt>
                <c:pt idx="5">
                  <c:v>88</c:v>
                </c:pt>
                <c:pt idx="6">
                  <c:v>320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95</c:v>
                </c:pt>
                <c:pt idx="1">
                  <c:v>74</c:v>
                </c:pt>
                <c:pt idx="2">
                  <c:v>49</c:v>
                </c:pt>
                <c:pt idx="3">
                  <c:v>44</c:v>
                </c:pt>
                <c:pt idx="4">
                  <c:v>40</c:v>
                </c:pt>
                <c:pt idx="5">
                  <c:v>32</c:v>
                </c:pt>
                <c:pt idx="6">
                  <c:v>18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Sheet1!$C$2:$C$8</c15:f>
                <c15:dlblRangeCache>
                  <c:ptCount val="7"/>
                  <c:pt idx="0">
                    <c:v>Houston</c:v>
                  </c:pt>
                  <c:pt idx="1">
                    <c:v>Melbourne</c:v>
                  </c:pt>
                  <c:pt idx="2">
                    <c:v>London</c:v>
                  </c:pt>
                  <c:pt idx="3">
                    <c:v>Paris</c:v>
                  </c:pt>
                  <c:pt idx="4">
                    <c:v>Munich</c:v>
                  </c:pt>
                  <c:pt idx="5">
                    <c:v>Tokyo</c:v>
                  </c:pt>
                  <c:pt idx="6">
                    <c:v>Hong Kong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045-4246-9FAC-3723D3C21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006032"/>
        <c:axId val="657008328"/>
      </c:scatterChart>
      <c:valAx>
        <c:axId val="65700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Urban Density (People per hectare)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57008328"/>
        <c:crosses val="autoZero"/>
        <c:crossBetween val="midCat"/>
      </c:valAx>
      <c:valAx>
        <c:axId val="65700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Share</a:t>
                </a:r>
                <a:r>
                  <a:rPr lang="en-US" baseline="0" dirty="0"/>
                  <a:t> of Car Use for Commuting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57006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24378109452739"/>
          <c:y val="0.10865288984256603"/>
          <c:w val="0.72263681592039863"/>
          <c:h val="0.70523856089501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Maximum capacity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Bus on conventional road network</c:v>
                </c:pt>
                <c:pt idx="1">
                  <c:v>Bus using reserved lane on highways</c:v>
                </c:pt>
                <c:pt idx="2">
                  <c:v>Urban railway</c:v>
                </c:pt>
                <c:pt idx="3">
                  <c:v>Light rapid transport system</c:v>
                </c:pt>
                <c:pt idx="4">
                  <c:v>Private car on conventional road</c:v>
                </c:pt>
                <c:pt idx="5">
                  <c:v>Private car on freeway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10000</c:v>
                </c:pt>
                <c:pt idx="1">
                  <c:v>20000</c:v>
                </c:pt>
                <c:pt idx="2">
                  <c:v>55000</c:v>
                </c:pt>
                <c:pt idx="3">
                  <c:v>40000</c:v>
                </c:pt>
                <c:pt idx="4">
                  <c:v>1000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8-48DB-B69C-1E1E34B77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2793536"/>
        <c:axId val="592804512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speed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Bus on conventional road network</c:v>
                </c:pt>
                <c:pt idx="1">
                  <c:v>Bus using reserved lane on highways</c:v>
                </c:pt>
                <c:pt idx="2">
                  <c:v>Urban railway</c:v>
                </c:pt>
                <c:pt idx="3">
                  <c:v>Light rapid transport system</c:v>
                </c:pt>
                <c:pt idx="4">
                  <c:v>Private car on conventional road</c:v>
                </c:pt>
                <c:pt idx="5">
                  <c:v>Private car on freeway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56</c:v>
                </c:pt>
                <c:pt idx="2">
                  <c:v>40</c:v>
                </c:pt>
                <c:pt idx="3">
                  <c:v>32</c:v>
                </c:pt>
                <c:pt idx="4">
                  <c:v>30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8-48DB-B69C-1E1E34B77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592796672"/>
        <c:axId val="592797848"/>
      </c:barChart>
      <c:catAx>
        <c:axId val="59279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9280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280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Capacity (people per hour)</a:t>
                </a:r>
              </a:p>
            </c:rich>
          </c:tx>
          <c:layout>
            <c:manualLayout>
              <c:xMode val="edge"/>
              <c:yMode val="edge"/>
              <c:x val="0.53777797619379786"/>
              <c:y val="0.87950077164427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92793536"/>
        <c:crosses val="autoZero"/>
        <c:crossBetween val="between"/>
      </c:valAx>
      <c:catAx>
        <c:axId val="592796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92797848"/>
        <c:crosses val="autoZero"/>
        <c:auto val="1"/>
        <c:lblAlgn val="ctr"/>
        <c:lblOffset val="100"/>
        <c:noMultiLvlLbl val="0"/>
      </c:catAx>
      <c:valAx>
        <c:axId val="592797848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Speed (km/hr)</a:t>
                </a:r>
              </a:p>
            </c:rich>
          </c:tx>
          <c:layout>
            <c:manualLayout>
              <c:xMode val="edge"/>
              <c:yMode val="edge"/>
              <c:x val="0.5348258706467681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927966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4367245657569"/>
          <c:y val="0.13287779102442906"/>
          <c:w val="0.78039702233250663"/>
          <c:h val="0.755870474989919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 (km/hr)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8"/>
                <c:pt idx="0">
                  <c:v>Pedestrian</c:v>
                </c:pt>
                <c:pt idx="1">
                  <c:v>Cyclist</c:v>
                </c:pt>
                <c:pt idx="2">
                  <c:v>Fully occupied car</c:v>
                </c:pt>
                <c:pt idx="3">
                  <c:v>Car with 1 person</c:v>
                </c:pt>
                <c:pt idx="4">
                  <c:v>Full bus</c:v>
                </c:pt>
                <c:pt idx="5">
                  <c:v>1/3 full bus</c:v>
                </c:pt>
                <c:pt idx="6">
                  <c:v>Full light rail/metro</c:v>
                </c:pt>
                <c:pt idx="7">
                  <c:v>1/3 full ligh rail/metro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8"/>
                <c:pt idx="0">
                  <c:v>4.7</c:v>
                </c:pt>
                <c:pt idx="1">
                  <c:v>12</c:v>
                </c:pt>
                <c:pt idx="2">
                  <c:v>40</c:v>
                </c:pt>
                <c:pt idx="3">
                  <c:v>40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5-4FAC-B763-60216A0A2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Space required per person (in sqr m)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8"/>
                <c:pt idx="0">
                  <c:v>Pedestrian</c:v>
                </c:pt>
                <c:pt idx="1">
                  <c:v>Cyclist</c:v>
                </c:pt>
                <c:pt idx="2">
                  <c:v>Fully occupied car</c:v>
                </c:pt>
                <c:pt idx="3">
                  <c:v>Car with 1 person</c:v>
                </c:pt>
                <c:pt idx="4">
                  <c:v>Full bus</c:v>
                </c:pt>
                <c:pt idx="5">
                  <c:v>1/3 full bus</c:v>
                </c:pt>
                <c:pt idx="6">
                  <c:v>Full light rail/metro</c:v>
                </c:pt>
                <c:pt idx="7">
                  <c:v>1/3 full ligh rail/metro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8"/>
                <c:pt idx="0">
                  <c:v>0.7</c:v>
                </c:pt>
                <c:pt idx="1">
                  <c:v>8</c:v>
                </c:pt>
                <c:pt idx="2">
                  <c:v>18.7</c:v>
                </c:pt>
                <c:pt idx="3">
                  <c:v>60</c:v>
                </c:pt>
                <c:pt idx="4">
                  <c:v>9.4</c:v>
                </c:pt>
                <c:pt idx="5">
                  <c:v>28.1</c:v>
                </c:pt>
                <c:pt idx="6">
                  <c:v>2.2000000000000002</c:v>
                </c:pt>
                <c:pt idx="7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5-4FAC-B763-60216A0A2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806472"/>
        <c:axId val="592795888"/>
      </c:barChar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Performance index (speed / space)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8"/>
                <c:pt idx="0">
                  <c:v>Pedestrian</c:v>
                </c:pt>
                <c:pt idx="1">
                  <c:v>Cyclist</c:v>
                </c:pt>
                <c:pt idx="2">
                  <c:v>Fully occupied car</c:v>
                </c:pt>
                <c:pt idx="3">
                  <c:v>Car with 1 person</c:v>
                </c:pt>
                <c:pt idx="4">
                  <c:v>Full bus</c:v>
                </c:pt>
                <c:pt idx="5">
                  <c:v>1/3 full bus</c:v>
                </c:pt>
                <c:pt idx="6">
                  <c:v>Full light rail/metro</c:v>
                </c:pt>
                <c:pt idx="7">
                  <c:v>1/3 full ligh rail/metro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8"/>
                <c:pt idx="0">
                  <c:v>6.71</c:v>
                </c:pt>
                <c:pt idx="1">
                  <c:v>1.5</c:v>
                </c:pt>
                <c:pt idx="2">
                  <c:v>2.1</c:v>
                </c:pt>
                <c:pt idx="3">
                  <c:v>0.66600000000000004</c:v>
                </c:pt>
                <c:pt idx="4">
                  <c:v>3.19</c:v>
                </c:pt>
                <c:pt idx="5">
                  <c:v>1.06</c:v>
                </c:pt>
                <c:pt idx="6">
                  <c:v>13.63</c:v>
                </c:pt>
                <c:pt idx="7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5-4FAC-B763-60216A0A2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92804120"/>
        <c:axId val="592797456"/>
      </c:barChart>
      <c:catAx>
        <c:axId val="59280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92795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279588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92806472"/>
        <c:crosses val="autoZero"/>
        <c:crossBetween val="between"/>
      </c:valAx>
      <c:catAx>
        <c:axId val="592804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92797456"/>
        <c:crosses val="autoZero"/>
        <c:auto val="1"/>
        <c:lblAlgn val="ctr"/>
        <c:lblOffset val="100"/>
        <c:noMultiLvlLbl val="0"/>
      </c:catAx>
      <c:valAx>
        <c:axId val="592797456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Performance Index</a:t>
                </a:r>
              </a:p>
            </c:rich>
          </c:tx>
          <c:layout>
            <c:manualLayout>
              <c:xMode val="edge"/>
              <c:yMode val="edge"/>
              <c:x val="0.50496277915632515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928041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1850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London</c:v>
                </c:pt>
                <c:pt idx="1">
                  <c:v>Beijing</c:v>
                </c:pt>
                <c:pt idx="2">
                  <c:v>Paris</c:v>
                </c:pt>
                <c:pt idx="3">
                  <c:v>Guangzhou</c:v>
                </c:pt>
                <c:pt idx="4">
                  <c:v>Istanbul</c:v>
                </c:pt>
                <c:pt idx="5">
                  <c:v>Hangzhou</c:v>
                </c:pt>
                <c:pt idx="6">
                  <c:v>New York</c:v>
                </c:pt>
                <c:pt idx="7">
                  <c:v>Mumbai</c:v>
                </c:pt>
                <c:pt idx="8">
                  <c:v>Tokyo</c:v>
                </c:pt>
                <c:pt idx="9">
                  <c:v>Suzhou</c:v>
                </c:pt>
                <c:pt idx="10">
                  <c:v>Saint Petersburg</c:v>
                </c:pt>
                <c:pt idx="11">
                  <c:v>Berlin</c:v>
                </c:pt>
                <c:pt idx="12">
                  <c:v>Philadelphia</c:v>
                </c:pt>
                <c:pt idx="13">
                  <c:v>Vienna</c:v>
                </c:pt>
                <c:pt idx="14">
                  <c:v>Liverpool</c:v>
                </c:pt>
                <c:pt idx="15">
                  <c:v>Naples</c:v>
                </c:pt>
                <c:pt idx="16">
                  <c:v>Calcutta</c:v>
                </c:pt>
                <c:pt idx="17">
                  <c:v>Manchester</c:v>
                </c:pt>
                <c:pt idx="18">
                  <c:v>Moscow</c:v>
                </c:pt>
                <c:pt idx="19">
                  <c:v>Glasgow</c:v>
                </c:pt>
              </c:strCache>
            </c:strRef>
          </c:cat>
          <c:val>
            <c:numRef>
              <c:f>Sheet1!$B$2:$B$21</c:f>
              <c:numCache>
                <c:formatCode>0</c:formatCode>
                <c:ptCount val="20"/>
                <c:pt idx="0">
                  <c:v>2300000</c:v>
                </c:pt>
                <c:pt idx="1">
                  <c:v>1600000</c:v>
                </c:pt>
                <c:pt idx="2">
                  <c:v>1300000</c:v>
                </c:pt>
                <c:pt idx="3">
                  <c:v>800000</c:v>
                </c:pt>
                <c:pt idx="4">
                  <c:v>785000</c:v>
                </c:pt>
                <c:pt idx="5">
                  <c:v>700000</c:v>
                </c:pt>
                <c:pt idx="6">
                  <c:v>696000</c:v>
                </c:pt>
                <c:pt idx="7">
                  <c:v>575000</c:v>
                </c:pt>
                <c:pt idx="8">
                  <c:v>567000</c:v>
                </c:pt>
                <c:pt idx="9">
                  <c:v>550000</c:v>
                </c:pt>
                <c:pt idx="10">
                  <c:v>502000</c:v>
                </c:pt>
                <c:pt idx="11">
                  <c:v>446000</c:v>
                </c:pt>
                <c:pt idx="12">
                  <c:v>426000</c:v>
                </c:pt>
                <c:pt idx="13">
                  <c:v>426000</c:v>
                </c:pt>
                <c:pt idx="14">
                  <c:v>422000</c:v>
                </c:pt>
                <c:pt idx="15">
                  <c:v>416000</c:v>
                </c:pt>
                <c:pt idx="16">
                  <c:v>413000</c:v>
                </c:pt>
                <c:pt idx="17">
                  <c:v>412000</c:v>
                </c:pt>
                <c:pt idx="18">
                  <c:v>373000</c:v>
                </c:pt>
                <c:pt idx="19">
                  <c:v>346000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7-48B2-84DE-F3B060BCE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782952"/>
        <c:axId val="592780600"/>
      </c:barChart>
      <c:catAx>
        <c:axId val="592782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0600"/>
        <c:crosses val="autoZero"/>
        <c:auto val="1"/>
        <c:lblAlgn val="ctr"/>
        <c:lblOffset val="100"/>
        <c:noMultiLvlLbl val="0"/>
      </c:catAx>
      <c:valAx>
        <c:axId val="592780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295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10389610389617"/>
          <c:y val="2.0161290322580641E-2"/>
          <c:w val="0.78051948051948061"/>
          <c:h val="0.84072580645161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1900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London</c:v>
                </c:pt>
                <c:pt idx="1">
                  <c:v>New York</c:v>
                </c:pt>
                <c:pt idx="2">
                  <c:v>Paris</c:v>
                </c:pt>
                <c:pt idx="3">
                  <c:v>Berlin</c:v>
                </c:pt>
                <c:pt idx="4">
                  <c:v>Chicago</c:v>
                </c:pt>
                <c:pt idx="5">
                  <c:v>Vienna</c:v>
                </c:pt>
                <c:pt idx="6">
                  <c:v>Tokyo</c:v>
                </c:pt>
                <c:pt idx="7">
                  <c:v>St. Petersburg</c:v>
                </c:pt>
                <c:pt idx="8">
                  <c:v>Manchester</c:v>
                </c:pt>
                <c:pt idx="9">
                  <c:v>Philadelphia</c:v>
                </c:pt>
                <c:pt idx="10">
                  <c:v>Birmingham</c:v>
                </c:pt>
                <c:pt idx="11">
                  <c:v>Moscow</c:v>
                </c:pt>
                <c:pt idx="12">
                  <c:v>Calcutta (Kolkata)</c:v>
                </c:pt>
                <c:pt idx="13">
                  <c:v>Boston</c:v>
                </c:pt>
                <c:pt idx="14">
                  <c:v>Glasgow</c:v>
                </c:pt>
                <c:pt idx="15">
                  <c:v>Xian</c:v>
                </c:pt>
                <c:pt idx="16">
                  <c:v>Liverpool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6.5860000000000003</c:v>
                </c:pt>
                <c:pt idx="1">
                  <c:v>4.242</c:v>
                </c:pt>
                <c:pt idx="2">
                  <c:v>3.3029999999999999</c:v>
                </c:pt>
                <c:pt idx="3">
                  <c:v>2.7069999999999999</c:v>
                </c:pt>
                <c:pt idx="4">
                  <c:v>1.7170000000000001</c:v>
                </c:pt>
                <c:pt idx="5">
                  <c:v>1.698</c:v>
                </c:pt>
                <c:pt idx="6">
                  <c:v>1.4970000000000001</c:v>
                </c:pt>
                <c:pt idx="7">
                  <c:v>1.4390000000000001</c:v>
                </c:pt>
                <c:pt idx="8">
                  <c:v>1.4350000000000001</c:v>
                </c:pt>
                <c:pt idx="9">
                  <c:v>1.4179999999999999</c:v>
                </c:pt>
                <c:pt idx="10">
                  <c:v>1.248</c:v>
                </c:pt>
                <c:pt idx="11">
                  <c:v>1.1200000000000001</c:v>
                </c:pt>
                <c:pt idx="12">
                  <c:v>1.085</c:v>
                </c:pt>
                <c:pt idx="13">
                  <c:v>1.075</c:v>
                </c:pt>
                <c:pt idx="14">
                  <c:v>1.0149999999999999</c:v>
                </c:pt>
                <c:pt idx="15">
                  <c:v>1</c:v>
                </c:pt>
                <c:pt idx="16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6-4EB1-8402-A3A5AC24D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772760"/>
        <c:axId val="592775504"/>
      </c:barChart>
      <c:catAx>
        <c:axId val="59277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7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277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7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2970145657585"/>
          <c:y val="3.187986907868974E-2"/>
          <c:w val="0.72711084212022881"/>
          <c:h val="0.882949743630039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Sheet1!$A$2:$A$191</c:f>
              <c:numCache>
                <c:formatCode>General</c:formatCode>
                <c:ptCount val="190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</c:numCache>
            </c:numRef>
          </c:xVal>
          <c:yVal>
            <c:numRef>
              <c:f>Sheet1!$B$2:$B$191</c:f>
              <c:numCache>
                <c:formatCode>#,##0</c:formatCode>
                <c:ptCount val="190"/>
                <c:pt idx="0">
                  <c:v>133028</c:v>
                </c:pt>
                <c:pt idx="1">
                  <c:v>134323</c:v>
                </c:pt>
                <c:pt idx="2">
                  <c:v>135615</c:v>
                </c:pt>
                <c:pt idx="3">
                  <c:v>136912</c:v>
                </c:pt>
                <c:pt idx="4">
                  <c:v>138212</c:v>
                </c:pt>
                <c:pt idx="5">
                  <c:v>139522</c:v>
                </c:pt>
                <c:pt idx="6">
                  <c:v>140765</c:v>
                </c:pt>
                <c:pt idx="7">
                  <c:v>141963</c:v>
                </c:pt>
                <c:pt idx="8">
                  <c:v>143147</c:v>
                </c:pt>
                <c:pt idx="9">
                  <c:v>144304</c:v>
                </c:pt>
                <c:pt idx="10">
                  <c:v>145443</c:v>
                </c:pt>
                <c:pt idx="11">
                  <c:v>146514</c:v>
                </c:pt>
                <c:pt idx="12">
                  <c:v>147561</c:v>
                </c:pt>
                <c:pt idx="13">
                  <c:v>148612</c:v>
                </c:pt>
                <c:pt idx="14">
                  <c:v>149604</c:v>
                </c:pt>
                <c:pt idx="15">
                  <c:v>150854</c:v>
                </c:pt>
                <c:pt idx="16">
                  <c:v>152023</c:v>
                </c:pt>
                <c:pt idx="17">
                  <c:v>153234</c:v>
                </c:pt>
                <c:pt idx="18">
                  <c:v>154450</c:v>
                </c:pt>
                <c:pt idx="19">
                  <c:v>155707</c:v>
                </c:pt>
                <c:pt idx="20">
                  <c:v>156972</c:v>
                </c:pt>
                <c:pt idx="21">
                  <c:v>158207</c:v>
                </c:pt>
                <c:pt idx="22">
                  <c:v>159427</c:v>
                </c:pt>
                <c:pt idx="23">
                  <c:v>160582</c:v>
                </c:pt>
                <c:pt idx="24">
                  <c:v>161816</c:v>
                </c:pt>
                <c:pt idx="25">
                  <c:v>163072</c:v>
                </c:pt>
                <c:pt idx="26">
                  <c:v>164225</c:v>
                </c:pt>
                <c:pt idx="27">
                  <c:v>164809</c:v>
                </c:pt>
                <c:pt idx="28">
                  <c:v>165001</c:v>
                </c:pt>
                <c:pt idx="29">
                  <c:v>165503</c:v>
                </c:pt>
                <c:pt idx="30">
                  <c:v>166173</c:v>
                </c:pt>
                <c:pt idx="31">
                  <c:v>166852</c:v>
                </c:pt>
                <c:pt idx="32">
                  <c:v>167805</c:v>
                </c:pt>
                <c:pt idx="33">
                  <c:v>168678</c:v>
                </c:pt>
                <c:pt idx="34">
                  <c:v>169573</c:v>
                </c:pt>
                <c:pt idx="35">
                  <c:v>170477</c:v>
                </c:pt>
                <c:pt idx="36">
                  <c:v>171409</c:v>
                </c:pt>
                <c:pt idx="37">
                  <c:v>172402</c:v>
                </c:pt>
                <c:pt idx="38">
                  <c:v>173471</c:v>
                </c:pt>
                <c:pt idx="39">
                  <c:v>174615</c:v>
                </c:pt>
                <c:pt idx="40">
                  <c:v>175826</c:v>
                </c:pt>
                <c:pt idx="41">
                  <c:v>177096</c:v>
                </c:pt>
                <c:pt idx="42">
                  <c:v>178365</c:v>
                </c:pt>
                <c:pt idx="43">
                  <c:v>179706</c:v>
                </c:pt>
                <c:pt idx="44">
                  <c:v>181049</c:v>
                </c:pt>
                <c:pt idx="45">
                  <c:v>182356</c:v>
                </c:pt>
                <c:pt idx="46">
                  <c:v>183417</c:v>
                </c:pt>
                <c:pt idx="47">
                  <c:v>184512</c:v>
                </c:pt>
                <c:pt idx="48">
                  <c:v>185354</c:v>
                </c:pt>
                <c:pt idx="49">
                  <c:v>186851</c:v>
                </c:pt>
                <c:pt idx="50">
                  <c:v>187499</c:v>
                </c:pt>
                <c:pt idx="51">
                  <c:v>187816</c:v>
                </c:pt>
                <c:pt idx="52">
                  <c:v>188712</c:v>
                </c:pt>
                <c:pt idx="53">
                  <c:v>190046</c:v>
                </c:pt>
                <c:pt idx="54">
                  <c:v>191492</c:v>
                </c:pt>
                <c:pt idx="55">
                  <c:v>192963</c:v>
                </c:pt>
                <c:pt idx="56">
                  <c:v>194699</c:v>
                </c:pt>
                <c:pt idx="57">
                  <c:v>196449</c:v>
                </c:pt>
                <c:pt idx="58">
                  <c:v>198022</c:v>
                </c:pt>
                <c:pt idx="59">
                  <c:v>199779</c:v>
                </c:pt>
                <c:pt idx="60">
                  <c:v>201221</c:v>
                </c:pt>
                <c:pt idx="61">
                  <c:v>202533</c:v>
                </c:pt>
                <c:pt idx="62">
                  <c:v>203865</c:v>
                </c:pt>
                <c:pt idx="63">
                  <c:v>205172</c:v>
                </c:pt>
                <c:pt idx="64">
                  <c:v>206686</c:v>
                </c:pt>
                <c:pt idx="65">
                  <c:v>208141</c:v>
                </c:pt>
                <c:pt idx="66">
                  <c:v>209643</c:v>
                </c:pt>
                <c:pt idx="67">
                  <c:v>211085</c:v>
                </c:pt>
                <c:pt idx="68">
                  <c:v>212550</c:v>
                </c:pt>
                <c:pt idx="69">
                  <c:v>214110</c:v>
                </c:pt>
                <c:pt idx="70">
                  <c:v>215597</c:v>
                </c:pt>
                <c:pt idx="71">
                  <c:v>217031</c:v>
                </c:pt>
                <c:pt idx="72">
                  <c:v>218554</c:v>
                </c:pt>
                <c:pt idx="73">
                  <c:v>220043</c:v>
                </c:pt>
                <c:pt idx="74">
                  <c:v>221799</c:v>
                </c:pt>
                <c:pt idx="75">
                  <c:v>223515</c:v>
                </c:pt>
                <c:pt idx="76">
                  <c:v>225436</c:v>
                </c:pt>
                <c:pt idx="77">
                  <c:v>227546</c:v>
                </c:pt>
                <c:pt idx="78">
                  <c:v>229659</c:v>
                </c:pt>
                <c:pt idx="79">
                  <c:v>231710</c:v>
                </c:pt>
                <c:pt idx="80">
                  <c:v>233645</c:v>
                </c:pt>
                <c:pt idx="81">
                  <c:v>235665</c:v>
                </c:pt>
                <c:pt idx="82">
                  <c:v>237886</c:v>
                </c:pt>
                <c:pt idx="83">
                  <c:v>240037</c:v>
                </c:pt>
                <c:pt idx="84">
                  <c:v>242197</c:v>
                </c:pt>
                <c:pt idx="85">
                  <c:v>244238</c:v>
                </c:pt>
                <c:pt idx="86">
                  <c:v>246504</c:v>
                </c:pt>
                <c:pt idx="87">
                  <c:v>248653</c:v>
                </c:pt>
                <c:pt idx="88">
                  <c:v>250920</c:v>
                </c:pt>
                <c:pt idx="89">
                  <c:v>253174</c:v>
                </c:pt>
                <c:pt idx="90">
                  <c:v>255444</c:v>
                </c:pt>
                <c:pt idx="91">
                  <c:v>257730</c:v>
                </c:pt>
                <c:pt idx="92">
                  <c:v>259376</c:v>
                </c:pt>
                <c:pt idx="93">
                  <c:v>260975</c:v>
                </c:pt>
                <c:pt idx="94">
                  <c:v>263255</c:v>
                </c:pt>
                <c:pt idx="95">
                  <c:v>263637</c:v>
                </c:pt>
                <c:pt idx="96">
                  <c:v>263637</c:v>
                </c:pt>
                <c:pt idx="97">
                  <c:v>263058</c:v>
                </c:pt>
                <c:pt idx="98">
                  <c:v>261531</c:v>
                </c:pt>
                <c:pt idx="99">
                  <c:v>256661</c:v>
                </c:pt>
                <c:pt idx="100">
                  <c:v>258081</c:v>
                </c:pt>
                <c:pt idx="101">
                  <c:v>260241</c:v>
                </c:pt>
                <c:pt idx="102">
                  <c:v>262045</c:v>
                </c:pt>
                <c:pt idx="103">
                  <c:v>264259</c:v>
                </c:pt>
                <c:pt idx="104">
                  <c:v>266353</c:v>
                </c:pt>
                <c:pt idx="105">
                  <c:v>268182</c:v>
                </c:pt>
                <c:pt idx="106">
                  <c:v>270106</c:v>
                </c:pt>
                <c:pt idx="107">
                  <c:v>271747</c:v>
                </c:pt>
                <c:pt idx="108">
                  <c:v>273430</c:v>
                </c:pt>
                <c:pt idx="109">
                  <c:v>275012</c:v>
                </c:pt>
                <c:pt idx="110">
                  <c:v>276916</c:v>
                </c:pt>
                <c:pt idx="111">
                  <c:v>278776</c:v>
                </c:pt>
                <c:pt idx="112">
                  <c:v>280361</c:v>
                </c:pt>
                <c:pt idx="113">
                  <c:v>281907</c:v>
                </c:pt>
                <c:pt idx="114">
                  <c:v>283520</c:v>
                </c:pt>
                <c:pt idx="115">
                  <c:v>285164</c:v>
                </c:pt>
                <c:pt idx="116">
                  <c:v>286763</c:v>
                </c:pt>
                <c:pt idx="117">
                  <c:v>288395</c:v>
                </c:pt>
                <c:pt idx="118">
                  <c:v>290337</c:v>
                </c:pt>
                <c:pt idx="119">
                  <c:v>292510</c:v>
                </c:pt>
                <c:pt idx="120">
                  <c:v>293568</c:v>
                </c:pt>
                <c:pt idx="121">
                  <c:v>293555</c:v>
                </c:pt>
                <c:pt idx="122">
                  <c:v>294848</c:v>
                </c:pt>
                <c:pt idx="123">
                  <c:v>295066</c:v>
                </c:pt>
                <c:pt idx="124">
                  <c:v>295377</c:v>
                </c:pt>
                <c:pt idx="125">
                  <c:v>294284</c:v>
                </c:pt>
                <c:pt idx="126">
                  <c:v>293928</c:v>
                </c:pt>
                <c:pt idx="127">
                  <c:v>297304</c:v>
                </c:pt>
                <c:pt idx="128">
                  <c:v>300827</c:v>
                </c:pt>
                <c:pt idx="129">
                  <c:v>303392</c:v>
                </c:pt>
                <c:pt idx="130">
                  <c:v>305629.136</c:v>
                </c:pt>
                <c:pt idx="131">
                  <c:v>307727.78399999999</c:v>
                </c:pt>
                <c:pt idx="132">
                  <c:v>309478.52400000003</c:v>
                </c:pt>
                <c:pt idx="133">
                  <c:v>311438.53000000003</c:v>
                </c:pt>
                <c:pt idx="134">
                  <c:v>313371.97999999992</c:v>
                </c:pt>
                <c:pt idx="135">
                  <c:v>315395.26299999998</c:v>
                </c:pt>
                <c:pt idx="136">
                  <c:v>317572.76799999998</c:v>
                </c:pt>
                <c:pt idx="137">
                  <c:v>319828.23799999995</c:v>
                </c:pt>
                <c:pt idx="138">
                  <c:v>322183.26400000002</c:v>
                </c:pt>
                <c:pt idx="139">
                  <c:v>324713.21399999998</c:v>
                </c:pt>
                <c:pt idx="140">
                  <c:v>327259.18400000001</c:v>
                </c:pt>
                <c:pt idx="141">
                  <c:v>330053.51499999996</c:v>
                </c:pt>
                <c:pt idx="142">
                  <c:v>333307.522</c:v>
                </c:pt>
                <c:pt idx="143">
                  <c:v>336241.83199999994</c:v>
                </c:pt>
                <c:pt idx="144">
                  <c:v>339128.03400000004</c:v>
                </c:pt>
                <c:pt idx="145">
                  <c:v>341923.64099999995</c:v>
                </c:pt>
                <c:pt idx="146">
                  <c:v>344500.67099999997</c:v>
                </c:pt>
                <c:pt idx="147">
                  <c:v>346709.33899999998</c:v>
                </c:pt>
                <c:pt idx="148">
                  <c:v>348732.53800000006</c:v>
                </c:pt>
                <c:pt idx="149">
                  <c:v>351062.95</c:v>
                </c:pt>
                <c:pt idx="150">
                  <c:v>353370.92399999994</c:v>
                </c:pt>
                <c:pt idx="151">
                  <c:v>355848.97000000003</c:v>
                </c:pt>
                <c:pt idx="152">
                  <c:v>358006.28500000009</c:v>
                </c:pt>
                <c:pt idx="153">
                  <c:v>360001.69600000005</c:v>
                </c:pt>
                <c:pt idx="154">
                  <c:v>361653.41800000006</c:v>
                </c:pt>
                <c:pt idx="155">
                  <c:v>362940.20900000003</c:v>
                </c:pt>
                <c:pt idx="156">
                  <c:v>363956.77799999993</c:v>
                </c:pt>
                <c:pt idx="157">
                  <c:v>365063.18100000004</c:v>
                </c:pt>
                <c:pt idx="158">
                  <c:v>366170.46599999996</c:v>
                </c:pt>
                <c:pt idx="159">
                  <c:v>367326.98500000004</c:v>
                </c:pt>
                <c:pt idx="160">
                  <c:v>368696.39899999998</c:v>
                </c:pt>
                <c:pt idx="161">
                  <c:v>369898.03200000006</c:v>
                </c:pt>
                <c:pt idx="162">
                  <c:v>370631.28600000002</c:v>
                </c:pt>
                <c:pt idx="163">
                  <c:v>371194.21899999998</c:v>
                </c:pt>
                <c:pt idx="164">
                  <c:v>371795.12799999997</c:v>
                </c:pt>
                <c:pt idx="165">
                  <c:v>372463.554</c:v>
                </c:pt>
                <c:pt idx="166">
                  <c:v>373319.77599999995</c:v>
                </c:pt>
                <c:pt idx="167">
                  <c:v>374223.22699999996</c:v>
                </c:pt>
                <c:pt idx="168">
                  <c:v>375446.88899999991</c:v>
                </c:pt>
                <c:pt idx="169">
                  <c:v>377333.46799999999</c:v>
                </c:pt>
                <c:pt idx="170">
                  <c:v>379264.84500000003</c:v>
                </c:pt>
                <c:pt idx="171">
                  <c:v>381117.59300000005</c:v>
                </c:pt>
                <c:pt idx="172">
                  <c:v>383038.29300000006</c:v>
                </c:pt>
                <c:pt idx="173">
                  <c:v>384846.77999999997</c:v>
                </c:pt>
                <c:pt idx="174">
                  <c:v>386318.59500000003</c:v>
                </c:pt>
                <c:pt idx="175">
                  <c:v>387579.86100000003</c:v>
                </c:pt>
                <c:pt idx="176">
                  <c:v>388732.46899999992</c:v>
                </c:pt>
                <c:pt idx="177">
                  <c:v>389793.39299999992</c:v>
                </c:pt>
                <c:pt idx="178">
                  <c:v>390780.56099999993</c:v>
                </c:pt>
                <c:pt idx="179">
                  <c:v>391843.77399999998</c:v>
                </c:pt>
                <c:pt idx="180">
                  <c:v>393071.56599999999</c:v>
                </c:pt>
                <c:pt idx="181">
                  <c:v>394361.1750000001</c:v>
                </c:pt>
                <c:pt idx="182">
                  <c:v>395509.30700000003</c:v>
                </c:pt>
                <c:pt idx="183">
                  <c:v>396597.76399999997</c:v>
                </c:pt>
                <c:pt idx="184">
                  <c:v>397650.04399999994</c:v>
                </c:pt>
                <c:pt idx="185">
                  <c:v>398656.27699999994</c:v>
                </c:pt>
                <c:pt idx="186">
                  <c:v>399607.16100000002</c:v>
                </c:pt>
                <c:pt idx="187">
                  <c:v>400512.45800000004</c:v>
                </c:pt>
                <c:pt idx="188">
                  <c:v>401352.87999999995</c:v>
                </c:pt>
                <c:pt idx="189">
                  <c:v>402418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82-4AB9-AE76-BCD63C46F2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Sheet1!$A$2:$A$191</c:f>
              <c:numCache>
                <c:formatCode>General</c:formatCode>
                <c:ptCount val="190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</c:numCache>
            </c:numRef>
          </c:xVal>
          <c:yVal>
            <c:numRef>
              <c:f>Sheet1!$C$2:$C$191</c:f>
              <c:numCache>
                <c:formatCode>#,##0</c:formatCode>
                <c:ptCount val="190"/>
                <c:pt idx="0">
                  <c:v>9980.5102000000006</c:v>
                </c:pt>
                <c:pt idx="1">
                  <c:v>10298.968957961542</c:v>
                </c:pt>
                <c:pt idx="2">
                  <c:v>10625.503186466234</c:v>
                </c:pt>
                <c:pt idx="3">
                  <c:v>10951.077268823436</c:v>
                </c:pt>
                <c:pt idx="4">
                  <c:v>11276.694594372912</c:v>
                </c:pt>
                <c:pt idx="5">
                  <c:v>11602.354658414439</c:v>
                </c:pt>
                <c:pt idx="6">
                  <c:v>11928.056962138267</c:v>
                </c:pt>
                <c:pt idx="7">
                  <c:v>12250.9049125563</c:v>
                </c:pt>
                <c:pt idx="8">
                  <c:v>12580.590222434401</c:v>
                </c:pt>
                <c:pt idx="9">
                  <c:v>12906.416310224762</c:v>
                </c:pt>
                <c:pt idx="10">
                  <c:v>13240.313900000001</c:v>
                </c:pt>
                <c:pt idx="11">
                  <c:v>13658.580289286987</c:v>
                </c:pt>
                <c:pt idx="12">
                  <c:v>14077.889913379511</c:v>
                </c:pt>
                <c:pt idx="13">
                  <c:v>14496.23451337912</c:v>
                </c:pt>
                <c:pt idx="14">
                  <c:v>14914.617535741098</c:v>
                </c:pt>
                <c:pt idx="15">
                  <c:v>15334.042432211985</c:v>
                </c:pt>
                <c:pt idx="16">
                  <c:v>15752.500959767862</c:v>
                </c:pt>
                <c:pt idx="17">
                  <c:v>16170.996580553339</c:v>
                </c:pt>
                <c:pt idx="18">
                  <c:v>16590.532761821254</c:v>
                </c:pt>
                <c:pt idx="19">
                  <c:v>17009.101275873072</c:v>
                </c:pt>
                <c:pt idx="20">
                  <c:v>17443.768</c:v>
                </c:pt>
                <c:pt idx="21">
                  <c:v>18056.099974949473</c:v>
                </c:pt>
                <c:pt idx="22">
                  <c:v>18667.464453785851</c:v>
                </c:pt>
                <c:pt idx="23">
                  <c:v>19278.864903242673</c:v>
                </c:pt>
                <c:pt idx="24">
                  <c:v>19890.300895210064</c:v>
                </c:pt>
                <c:pt idx="25">
                  <c:v>20502.775906673363</c:v>
                </c:pt>
                <c:pt idx="26">
                  <c:v>21114.281719652488</c:v>
                </c:pt>
                <c:pt idx="27">
                  <c:v>21725.821821142003</c:v>
                </c:pt>
                <c:pt idx="28">
                  <c:v>22337.395803051928</c:v>
                </c:pt>
                <c:pt idx="29">
                  <c:v>22950.007162149228</c:v>
                </c:pt>
                <c:pt idx="30">
                  <c:v>23579.7179</c:v>
                </c:pt>
                <c:pt idx="31">
                  <c:v>24405.302733422748</c:v>
                </c:pt>
                <c:pt idx="32">
                  <c:v>25230.917965675788</c:v>
                </c:pt>
                <c:pt idx="33">
                  <c:v>26156.953245750414</c:v>
                </c:pt>
                <c:pt idx="34">
                  <c:v>26882.238226690952</c:v>
                </c:pt>
                <c:pt idx="35">
                  <c:v>27707.942565547935</c:v>
                </c:pt>
                <c:pt idx="36">
                  <c:v>28534.67982333187</c:v>
                </c:pt>
                <c:pt idx="37">
                  <c:v>29360.441864967495</c:v>
                </c:pt>
                <c:pt idx="38">
                  <c:v>30186.232259248591</c:v>
                </c:pt>
                <c:pt idx="39">
                  <c:v>31012.050678793305</c:v>
                </c:pt>
                <c:pt idx="40">
                  <c:v>31838.900700000002</c:v>
                </c:pt>
                <c:pt idx="41">
                  <c:v>32677.742460796682</c:v>
                </c:pt>
                <c:pt idx="42">
                  <c:v>33515.609324584533</c:v>
                </c:pt>
                <c:pt idx="43">
                  <c:v>34354.50874469363</c:v>
                </c:pt>
                <c:pt idx="44">
                  <c:v>35192.432578597763</c:v>
                </c:pt>
                <c:pt idx="45">
                  <c:v>36031.388287864887</c:v>
                </c:pt>
                <c:pt idx="46">
                  <c:v>36869.367738108231</c:v>
                </c:pt>
                <c:pt idx="47">
                  <c:v>37708.378398937894</c:v>
                </c:pt>
                <c:pt idx="48">
                  <c:v>38546.412143913105</c:v>
                </c:pt>
                <c:pt idx="49">
                  <c:v>39385.476450495</c:v>
                </c:pt>
                <c:pt idx="50">
                  <c:v>40240.629500000003</c:v>
                </c:pt>
                <c:pt idx="51">
                  <c:v>41098</c:v>
                </c:pt>
                <c:pt idx="52">
                  <c:v>42136</c:v>
                </c:pt>
                <c:pt idx="53">
                  <c:v>43174</c:v>
                </c:pt>
                <c:pt idx="54">
                  <c:v>44212</c:v>
                </c:pt>
                <c:pt idx="55">
                  <c:v>45245</c:v>
                </c:pt>
                <c:pt idx="56">
                  <c:v>46287</c:v>
                </c:pt>
                <c:pt idx="57">
                  <c:v>47325</c:v>
                </c:pt>
                <c:pt idx="58">
                  <c:v>48362</c:v>
                </c:pt>
                <c:pt idx="59">
                  <c:v>49400</c:v>
                </c:pt>
                <c:pt idx="60">
                  <c:v>50458</c:v>
                </c:pt>
                <c:pt idx="61">
                  <c:v>51743</c:v>
                </c:pt>
                <c:pt idx="62">
                  <c:v>53027</c:v>
                </c:pt>
                <c:pt idx="63">
                  <c:v>54311</c:v>
                </c:pt>
                <c:pt idx="64">
                  <c:v>55595</c:v>
                </c:pt>
                <c:pt idx="65">
                  <c:v>56879</c:v>
                </c:pt>
                <c:pt idx="66">
                  <c:v>58164</c:v>
                </c:pt>
                <c:pt idx="67">
                  <c:v>59448</c:v>
                </c:pt>
                <c:pt idx="68">
                  <c:v>60732</c:v>
                </c:pt>
                <c:pt idx="69">
                  <c:v>62016</c:v>
                </c:pt>
                <c:pt idx="70">
                  <c:v>63302</c:v>
                </c:pt>
                <c:pt idx="71">
                  <c:v>64612</c:v>
                </c:pt>
                <c:pt idx="72">
                  <c:v>65922</c:v>
                </c:pt>
                <c:pt idx="73">
                  <c:v>67231</c:v>
                </c:pt>
                <c:pt idx="74">
                  <c:v>68541</c:v>
                </c:pt>
                <c:pt idx="75">
                  <c:v>69851</c:v>
                </c:pt>
                <c:pt idx="76">
                  <c:v>71161</c:v>
                </c:pt>
                <c:pt idx="77">
                  <c:v>72471</c:v>
                </c:pt>
                <c:pt idx="78">
                  <c:v>73781</c:v>
                </c:pt>
                <c:pt idx="79">
                  <c:v>75091</c:v>
                </c:pt>
                <c:pt idx="80">
                  <c:v>76391</c:v>
                </c:pt>
                <c:pt idx="81">
                  <c:v>77888</c:v>
                </c:pt>
                <c:pt idx="82">
                  <c:v>79469</c:v>
                </c:pt>
                <c:pt idx="83">
                  <c:v>80946</c:v>
                </c:pt>
                <c:pt idx="84">
                  <c:v>82485</c:v>
                </c:pt>
                <c:pt idx="85">
                  <c:v>84147</c:v>
                </c:pt>
                <c:pt idx="86">
                  <c:v>85770</c:v>
                </c:pt>
                <c:pt idx="87">
                  <c:v>87339</c:v>
                </c:pt>
                <c:pt idx="88">
                  <c:v>89055</c:v>
                </c:pt>
                <c:pt idx="89">
                  <c:v>90845</c:v>
                </c:pt>
                <c:pt idx="90">
                  <c:v>92767</c:v>
                </c:pt>
                <c:pt idx="91">
                  <c:v>94234</c:v>
                </c:pt>
                <c:pt idx="92">
                  <c:v>95703</c:v>
                </c:pt>
                <c:pt idx="93">
                  <c:v>97606</c:v>
                </c:pt>
                <c:pt idx="94">
                  <c:v>99505</c:v>
                </c:pt>
                <c:pt idx="95">
                  <c:v>100941</c:v>
                </c:pt>
                <c:pt idx="96">
                  <c:v>102364</c:v>
                </c:pt>
                <c:pt idx="97">
                  <c:v>103817</c:v>
                </c:pt>
                <c:pt idx="98">
                  <c:v>104958</c:v>
                </c:pt>
                <c:pt idx="99">
                  <c:v>105473</c:v>
                </c:pt>
                <c:pt idx="100">
                  <c:v>106881</c:v>
                </c:pt>
                <c:pt idx="101">
                  <c:v>108964</c:v>
                </c:pt>
                <c:pt idx="102">
                  <c:v>110484</c:v>
                </c:pt>
                <c:pt idx="103">
                  <c:v>112387</c:v>
                </c:pt>
                <c:pt idx="104">
                  <c:v>114558</c:v>
                </c:pt>
                <c:pt idx="105">
                  <c:v>116284</c:v>
                </c:pt>
                <c:pt idx="106">
                  <c:v>117857</c:v>
                </c:pt>
                <c:pt idx="107">
                  <c:v>119502</c:v>
                </c:pt>
                <c:pt idx="108">
                  <c:v>120971</c:v>
                </c:pt>
                <c:pt idx="109">
                  <c:v>122245</c:v>
                </c:pt>
                <c:pt idx="110">
                  <c:v>123668</c:v>
                </c:pt>
                <c:pt idx="111">
                  <c:v>124633</c:v>
                </c:pt>
                <c:pt idx="112">
                  <c:v>125436</c:v>
                </c:pt>
                <c:pt idx="113">
                  <c:v>126180</c:v>
                </c:pt>
                <c:pt idx="114">
                  <c:v>126978</c:v>
                </c:pt>
                <c:pt idx="115">
                  <c:v>127859</c:v>
                </c:pt>
                <c:pt idx="116">
                  <c:v>128681</c:v>
                </c:pt>
                <c:pt idx="117">
                  <c:v>129464</c:v>
                </c:pt>
                <c:pt idx="118">
                  <c:v>130476</c:v>
                </c:pt>
                <c:pt idx="119">
                  <c:v>131539</c:v>
                </c:pt>
                <c:pt idx="120">
                  <c:v>132637</c:v>
                </c:pt>
                <c:pt idx="121">
                  <c:v>133922</c:v>
                </c:pt>
                <c:pt idx="122">
                  <c:v>135386</c:v>
                </c:pt>
                <c:pt idx="123">
                  <c:v>137272</c:v>
                </c:pt>
                <c:pt idx="124">
                  <c:v>138937</c:v>
                </c:pt>
                <c:pt idx="125">
                  <c:v>140474</c:v>
                </c:pt>
                <c:pt idx="126">
                  <c:v>141940</c:v>
                </c:pt>
                <c:pt idx="127">
                  <c:v>144688</c:v>
                </c:pt>
                <c:pt idx="128">
                  <c:v>147203</c:v>
                </c:pt>
                <c:pt idx="129">
                  <c:v>149770</c:v>
                </c:pt>
                <c:pt idx="130">
                  <c:v>152271</c:v>
                </c:pt>
                <c:pt idx="131">
                  <c:v>154878</c:v>
                </c:pt>
                <c:pt idx="132">
                  <c:v>157553</c:v>
                </c:pt>
                <c:pt idx="133">
                  <c:v>160184</c:v>
                </c:pt>
                <c:pt idx="134">
                  <c:v>163026</c:v>
                </c:pt>
                <c:pt idx="135">
                  <c:v>165931</c:v>
                </c:pt>
                <c:pt idx="136">
                  <c:v>168903</c:v>
                </c:pt>
                <c:pt idx="137">
                  <c:v>171984</c:v>
                </c:pt>
                <c:pt idx="138">
                  <c:v>174882</c:v>
                </c:pt>
                <c:pt idx="139">
                  <c:v>177830</c:v>
                </c:pt>
                <c:pt idx="140">
                  <c:v>180671</c:v>
                </c:pt>
                <c:pt idx="141">
                  <c:v>183691</c:v>
                </c:pt>
                <c:pt idx="142">
                  <c:v>186538</c:v>
                </c:pt>
                <c:pt idx="143">
                  <c:v>189242</c:v>
                </c:pt>
                <c:pt idx="144">
                  <c:v>191889</c:v>
                </c:pt>
                <c:pt idx="145">
                  <c:v>194303</c:v>
                </c:pt>
                <c:pt idx="146">
                  <c:v>196560</c:v>
                </c:pt>
                <c:pt idx="147">
                  <c:v>198712</c:v>
                </c:pt>
                <c:pt idx="148">
                  <c:v>200706</c:v>
                </c:pt>
                <c:pt idx="149">
                  <c:v>202677</c:v>
                </c:pt>
                <c:pt idx="150">
                  <c:v>205052</c:v>
                </c:pt>
                <c:pt idx="151">
                  <c:v>207661</c:v>
                </c:pt>
                <c:pt idx="152">
                  <c:v>209896</c:v>
                </c:pt>
                <c:pt idx="153">
                  <c:v>211909</c:v>
                </c:pt>
                <c:pt idx="154">
                  <c:v>213854</c:v>
                </c:pt>
                <c:pt idx="155">
                  <c:v>215973</c:v>
                </c:pt>
                <c:pt idx="156">
                  <c:v>218035</c:v>
                </c:pt>
                <c:pt idx="157">
                  <c:v>220239</c:v>
                </c:pt>
                <c:pt idx="158">
                  <c:v>222585</c:v>
                </c:pt>
                <c:pt idx="159">
                  <c:v>225055</c:v>
                </c:pt>
                <c:pt idx="160">
                  <c:v>227726.46299999999</c:v>
                </c:pt>
                <c:pt idx="161">
                  <c:v>229966.23699999999</c:v>
                </c:pt>
                <c:pt idx="162">
                  <c:v>232187.83499999999</c:v>
                </c:pt>
                <c:pt idx="163">
                  <c:v>234307.20699999999</c:v>
                </c:pt>
                <c:pt idx="164">
                  <c:v>236348.29199999999</c:v>
                </c:pt>
                <c:pt idx="165">
                  <c:v>238466.283</c:v>
                </c:pt>
                <c:pt idx="166">
                  <c:v>240650.755</c:v>
                </c:pt>
                <c:pt idx="167">
                  <c:v>242803.533</c:v>
                </c:pt>
                <c:pt idx="168">
                  <c:v>245021.41399999999</c:v>
                </c:pt>
                <c:pt idx="169">
                  <c:v>247341.69699999999</c:v>
                </c:pt>
                <c:pt idx="170">
                  <c:v>250131.894</c:v>
                </c:pt>
                <c:pt idx="171">
                  <c:v>253492.503</c:v>
                </c:pt>
                <c:pt idx="172">
                  <c:v>256894.18900000001</c:v>
                </c:pt>
                <c:pt idx="173">
                  <c:v>260255.35200000001</c:v>
                </c:pt>
                <c:pt idx="174">
                  <c:v>263435.67300000001</c:v>
                </c:pt>
                <c:pt idx="175">
                  <c:v>266557.09100000001</c:v>
                </c:pt>
                <c:pt idx="176">
                  <c:v>269667.391</c:v>
                </c:pt>
                <c:pt idx="177">
                  <c:v>272911.76</c:v>
                </c:pt>
                <c:pt idx="178">
                  <c:v>276115.288</c:v>
                </c:pt>
                <c:pt idx="179">
                  <c:v>279294.71299999999</c:v>
                </c:pt>
                <c:pt idx="180">
                  <c:v>282158</c:v>
                </c:pt>
                <c:pt idx="181">
                  <c:v>284915</c:v>
                </c:pt>
                <c:pt idx="182">
                  <c:v>287501</c:v>
                </c:pt>
                <c:pt idx="183">
                  <c:v>289986</c:v>
                </c:pt>
                <c:pt idx="184">
                  <c:v>292806</c:v>
                </c:pt>
                <c:pt idx="185">
                  <c:v>295583</c:v>
                </c:pt>
                <c:pt idx="186">
                  <c:v>298442</c:v>
                </c:pt>
                <c:pt idx="187">
                  <c:v>301280</c:v>
                </c:pt>
                <c:pt idx="188">
                  <c:v>304228</c:v>
                </c:pt>
                <c:pt idx="189">
                  <c:v>307212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82-4AB9-AE76-BCD63C46F2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Sheet1!$A$2:$A$191</c:f>
              <c:numCache>
                <c:formatCode>General</c:formatCode>
                <c:ptCount val="190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</c:numCache>
            </c:numRef>
          </c:xVal>
          <c:yVal>
            <c:numRef>
              <c:f>Sheet1!$D$2:$D$191</c:f>
              <c:numCache>
                <c:formatCode>#,##0</c:formatCode>
                <c:ptCount val="190"/>
                <c:pt idx="0">
                  <c:v>381000</c:v>
                </c:pt>
                <c:pt idx="1">
                  <c:v>383711.49427608581</c:v>
                </c:pt>
                <c:pt idx="2">
                  <c:v>386442.2856682064</c:v>
                </c:pt>
                <c:pt idx="3">
                  <c:v>389192.51150974672</c:v>
                </c:pt>
                <c:pt idx="4">
                  <c:v>391962.31011146365</c:v>
                </c:pt>
                <c:pt idx="5">
                  <c:v>394751.82076844166</c:v>
                </c:pt>
                <c:pt idx="6">
                  <c:v>397561.18376709806</c:v>
                </c:pt>
                <c:pt idx="7">
                  <c:v>400390.54039223818</c:v>
                </c:pt>
                <c:pt idx="8">
                  <c:v>403240.03293416067</c:v>
                </c:pt>
                <c:pt idx="9">
                  <c:v>406109.80469581328</c:v>
                </c:pt>
                <c:pt idx="10">
                  <c:v>409000</c:v>
                </c:pt>
                <c:pt idx="11">
                  <c:v>409299.01435567212</c:v>
                </c:pt>
                <c:pt idx="12">
                  <c:v>409598.24731668626</c:v>
                </c:pt>
                <c:pt idx="13">
                  <c:v>409897.69904286187</c:v>
                </c:pt>
                <c:pt idx="14">
                  <c:v>410197.36969413515</c:v>
                </c:pt>
                <c:pt idx="15">
                  <c:v>410497.25943055929</c:v>
                </c:pt>
                <c:pt idx="16">
                  <c:v>410797.36841230449</c:v>
                </c:pt>
                <c:pt idx="17">
                  <c:v>411097.69679965806</c:v>
                </c:pt>
                <c:pt idx="18">
                  <c:v>411398.24475302442</c:v>
                </c:pt>
                <c:pt idx="19">
                  <c:v>411699.01243292529</c:v>
                </c:pt>
                <c:pt idx="20">
                  <c:v>412000</c:v>
                </c:pt>
                <c:pt idx="21">
                  <c:v>412000</c:v>
                </c:pt>
                <c:pt idx="22">
                  <c:v>412000</c:v>
                </c:pt>
                <c:pt idx="23">
                  <c:v>412000</c:v>
                </c:pt>
                <c:pt idx="24">
                  <c:v>412000</c:v>
                </c:pt>
                <c:pt idx="25">
                  <c:v>412000</c:v>
                </c:pt>
                <c:pt idx="26">
                  <c:v>412000</c:v>
                </c:pt>
                <c:pt idx="27">
                  <c:v>412000</c:v>
                </c:pt>
                <c:pt idx="28">
                  <c:v>412000</c:v>
                </c:pt>
                <c:pt idx="29">
                  <c:v>412000</c:v>
                </c:pt>
                <c:pt idx="30">
                  <c:v>412000</c:v>
                </c:pt>
                <c:pt idx="31">
                  <c:v>408358.52780709538</c:v>
                </c:pt>
                <c:pt idx="32">
                  <c:v>404749.24085625797</c:v>
                </c:pt>
                <c:pt idx="33">
                  <c:v>401171.85467742954</c:v>
                </c:pt>
                <c:pt idx="34">
                  <c:v>397626.08731484745</c:v>
                </c:pt>
                <c:pt idx="35">
                  <c:v>394111.65930482204</c:v>
                </c:pt>
                <c:pt idx="36">
                  <c:v>390628.2936537104</c:v>
                </c:pt>
                <c:pt idx="37">
                  <c:v>387175.71581608476</c:v>
                </c:pt>
                <c:pt idx="38">
                  <c:v>383753.65367309394</c:v>
                </c:pt>
                <c:pt idx="39">
                  <c:v>380361.837511016</c:v>
                </c:pt>
                <c:pt idx="40">
                  <c:v>377000</c:v>
                </c:pt>
                <c:pt idx="41">
                  <c:v>375055.48211877508</c:v>
                </c:pt>
                <c:pt idx="42">
                  <c:v>373120.99381259101</c:v>
                </c:pt>
                <c:pt idx="43">
                  <c:v>371196.48335017986</c:v>
                </c:pt>
                <c:pt idx="44">
                  <c:v>369281.899267097</c:v>
                </c:pt>
                <c:pt idx="45">
                  <c:v>367377.1903643448</c:v>
                </c:pt>
                <c:pt idx="46">
                  <c:v>365482.30570700357</c:v>
                </c:pt>
                <c:pt idx="47">
                  <c:v>363597.19462286937</c:v>
                </c:pt>
                <c:pt idx="48">
                  <c:v>361721.80670109909</c:v>
                </c:pt>
                <c:pt idx="49">
                  <c:v>359856.09179086227</c:v>
                </c:pt>
                <c:pt idx="50">
                  <c:v>358000</c:v>
                </c:pt>
                <c:pt idx="51">
                  <c:v>358988</c:v>
                </c:pt>
                <c:pt idx="52">
                  <c:v>359978</c:v>
                </c:pt>
                <c:pt idx="53">
                  <c:v>360971</c:v>
                </c:pt>
                <c:pt idx="54">
                  <c:v>361967</c:v>
                </c:pt>
                <c:pt idx="55">
                  <c:v>362966</c:v>
                </c:pt>
                <c:pt idx="56">
                  <c:v>363967</c:v>
                </c:pt>
                <c:pt idx="57">
                  <c:v>364971</c:v>
                </c:pt>
                <c:pt idx="58">
                  <c:v>365978</c:v>
                </c:pt>
                <c:pt idx="59">
                  <c:v>366988</c:v>
                </c:pt>
                <c:pt idx="60">
                  <c:v>368000</c:v>
                </c:pt>
                <c:pt idx="61">
                  <c:v>369183</c:v>
                </c:pt>
                <c:pt idx="62">
                  <c:v>370369</c:v>
                </c:pt>
                <c:pt idx="63">
                  <c:v>371560</c:v>
                </c:pt>
                <c:pt idx="64">
                  <c:v>372754</c:v>
                </c:pt>
                <c:pt idx="65">
                  <c:v>373952</c:v>
                </c:pt>
                <c:pt idx="66">
                  <c:v>375154</c:v>
                </c:pt>
                <c:pt idx="67">
                  <c:v>376359</c:v>
                </c:pt>
                <c:pt idx="68">
                  <c:v>377569</c:v>
                </c:pt>
                <c:pt idx="69">
                  <c:v>378783</c:v>
                </c:pt>
                <c:pt idx="70">
                  <c:v>380000</c:v>
                </c:pt>
                <c:pt idx="71">
                  <c:v>381979</c:v>
                </c:pt>
                <c:pt idx="72">
                  <c:v>383969</c:v>
                </c:pt>
                <c:pt idx="73">
                  <c:v>385969</c:v>
                </c:pt>
                <c:pt idx="74">
                  <c:v>387979</c:v>
                </c:pt>
                <c:pt idx="75">
                  <c:v>390000</c:v>
                </c:pt>
                <c:pt idx="76">
                  <c:v>391980</c:v>
                </c:pt>
                <c:pt idx="77">
                  <c:v>393970</c:v>
                </c:pt>
                <c:pt idx="78">
                  <c:v>395970</c:v>
                </c:pt>
                <c:pt idx="79">
                  <c:v>397980</c:v>
                </c:pt>
                <c:pt idx="80">
                  <c:v>400000</c:v>
                </c:pt>
                <c:pt idx="81">
                  <c:v>402243</c:v>
                </c:pt>
                <c:pt idx="82">
                  <c:v>404498</c:v>
                </c:pt>
                <c:pt idx="83">
                  <c:v>406766</c:v>
                </c:pt>
                <c:pt idx="84">
                  <c:v>409047</c:v>
                </c:pt>
                <c:pt idx="85">
                  <c:v>411340</c:v>
                </c:pt>
                <c:pt idx="86">
                  <c:v>413646</c:v>
                </c:pt>
                <c:pt idx="87">
                  <c:v>415965</c:v>
                </c:pt>
                <c:pt idx="88">
                  <c:v>418297</c:v>
                </c:pt>
                <c:pt idx="89">
                  <c:v>420642</c:v>
                </c:pt>
                <c:pt idx="90">
                  <c:v>423000</c:v>
                </c:pt>
                <c:pt idx="91">
                  <c:v>427662</c:v>
                </c:pt>
                <c:pt idx="92">
                  <c:v>432375</c:v>
                </c:pt>
                <c:pt idx="93">
                  <c:v>437140</c:v>
                </c:pt>
                <c:pt idx="94">
                  <c:v>441958</c:v>
                </c:pt>
                <c:pt idx="95">
                  <c:v>446829</c:v>
                </c:pt>
                <c:pt idx="96">
                  <c:v>451753</c:v>
                </c:pt>
                <c:pt idx="97">
                  <c:v>456732</c:v>
                </c:pt>
                <c:pt idx="98">
                  <c:v>461766</c:v>
                </c:pt>
                <c:pt idx="99">
                  <c:v>466855</c:v>
                </c:pt>
                <c:pt idx="100">
                  <c:v>472000</c:v>
                </c:pt>
                <c:pt idx="101">
                  <c:v>473673</c:v>
                </c:pt>
                <c:pt idx="102">
                  <c:v>475352</c:v>
                </c:pt>
                <c:pt idx="103">
                  <c:v>477037</c:v>
                </c:pt>
                <c:pt idx="104">
                  <c:v>478728</c:v>
                </c:pt>
                <c:pt idx="105">
                  <c:v>480425</c:v>
                </c:pt>
                <c:pt idx="106">
                  <c:v>482128</c:v>
                </c:pt>
                <c:pt idx="107">
                  <c:v>483837</c:v>
                </c:pt>
                <c:pt idx="108">
                  <c:v>485552</c:v>
                </c:pt>
                <c:pt idx="109">
                  <c:v>487273</c:v>
                </c:pt>
                <c:pt idx="110">
                  <c:v>489000</c:v>
                </c:pt>
                <c:pt idx="111">
                  <c:v>492640</c:v>
                </c:pt>
                <c:pt idx="112">
                  <c:v>496307</c:v>
                </c:pt>
                <c:pt idx="113">
                  <c:v>500000</c:v>
                </c:pt>
                <c:pt idx="114">
                  <c:v>502639</c:v>
                </c:pt>
                <c:pt idx="115">
                  <c:v>505292</c:v>
                </c:pt>
                <c:pt idx="116">
                  <c:v>507959</c:v>
                </c:pt>
                <c:pt idx="117">
                  <c:v>510640</c:v>
                </c:pt>
                <c:pt idx="118">
                  <c:v>513336</c:v>
                </c:pt>
                <c:pt idx="119">
                  <c:v>516046</c:v>
                </c:pt>
                <c:pt idx="120">
                  <c:v>518770</c:v>
                </c:pt>
                <c:pt idx="121">
                  <c:v>521508</c:v>
                </c:pt>
                <c:pt idx="122">
                  <c:v>524261</c:v>
                </c:pt>
                <c:pt idx="123">
                  <c:v>527028</c:v>
                </c:pt>
                <c:pt idx="124">
                  <c:v>529810</c:v>
                </c:pt>
                <c:pt idx="125">
                  <c:v>532607</c:v>
                </c:pt>
                <c:pt idx="126">
                  <c:v>535418</c:v>
                </c:pt>
                <c:pt idx="127">
                  <c:v>538244</c:v>
                </c:pt>
                <c:pt idx="128">
                  <c:v>541085</c:v>
                </c:pt>
                <c:pt idx="129">
                  <c:v>543941</c:v>
                </c:pt>
                <c:pt idx="130">
                  <c:v>546815</c:v>
                </c:pt>
                <c:pt idx="131">
                  <c:v>557480</c:v>
                </c:pt>
                <c:pt idx="132">
                  <c:v>568910</c:v>
                </c:pt>
                <c:pt idx="133">
                  <c:v>581390</c:v>
                </c:pt>
                <c:pt idx="134">
                  <c:v>595310</c:v>
                </c:pt>
                <c:pt idx="135">
                  <c:v>608655</c:v>
                </c:pt>
                <c:pt idx="136">
                  <c:v>621465</c:v>
                </c:pt>
                <c:pt idx="137">
                  <c:v>637408</c:v>
                </c:pt>
                <c:pt idx="138">
                  <c:v>653235</c:v>
                </c:pt>
                <c:pt idx="139">
                  <c:v>666005</c:v>
                </c:pt>
                <c:pt idx="140">
                  <c:v>667070</c:v>
                </c:pt>
                <c:pt idx="141">
                  <c:v>660330</c:v>
                </c:pt>
                <c:pt idx="142">
                  <c:v>665770</c:v>
                </c:pt>
                <c:pt idx="143">
                  <c:v>682335</c:v>
                </c:pt>
                <c:pt idx="144">
                  <c:v>698355</c:v>
                </c:pt>
                <c:pt idx="145">
                  <c:v>715185</c:v>
                </c:pt>
                <c:pt idx="146">
                  <c:v>735400</c:v>
                </c:pt>
                <c:pt idx="147">
                  <c:v>754550</c:v>
                </c:pt>
                <c:pt idx="148">
                  <c:v>774510</c:v>
                </c:pt>
                <c:pt idx="149">
                  <c:v>796025</c:v>
                </c:pt>
                <c:pt idx="150">
                  <c:v>818315</c:v>
                </c:pt>
                <c:pt idx="151">
                  <c:v>841105</c:v>
                </c:pt>
                <c:pt idx="152">
                  <c:v>862030</c:v>
                </c:pt>
                <c:pt idx="153">
                  <c:v>881940</c:v>
                </c:pt>
                <c:pt idx="154">
                  <c:v>900350</c:v>
                </c:pt>
                <c:pt idx="155">
                  <c:v>916395</c:v>
                </c:pt>
                <c:pt idx="156">
                  <c:v>930685</c:v>
                </c:pt>
                <c:pt idx="157">
                  <c:v>943455</c:v>
                </c:pt>
                <c:pt idx="158">
                  <c:v>956165</c:v>
                </c:pt>
                <c:pt idx="159">
                  <c:v>969005</c:v>
                </c:pt>
                <c:pt idx="160">
                  <c:v>981235</c:v>
                </c:pt>
                <c:pt idx="161">
                  <c:v>993861</c:v>
                </c:pt>
                <c:pt idx="162">
                  <c:v>1000281</c:v>
                </c:pt>
                <c:pt idx="163">
                  <c:v>1023288</c:v>
                </c:pt>
                <c:pt idx="164">
                  <c:v>1036825</c:v>
                </c:pt>
                <c:pt idx="165">
                  <c:v>1051040</c:v>
                </c:pt>
                <c:pt idx="166">
                  <c:v>1066790</c:v>
                </c:pt>
                <c:pt idx="167">
                  <c:v>1084035</c:v>
                </c:pt>
                <c:pt idx="168">
                  <c:v>1101630</c:v>
                </c:pt>
                <c:pt idx="169">
                  <c:v>1118650</c:v>
                </c:pt>
                <c:pt idx="170">
                  <c:v>1135185</c:v>
                </c:pt>
                <c:pt idx="171">
                  <c:v>1150780</c:v>
                </c:pt>
                <c:pt idx="172">
                  <c:v>1164970</c:v>
                </c:pt>
                <c:pt idx="173">
                  <c:v>1178440</c:v>
                </c:pt>
                <c:pt idx="174">
                  <c:v>1191835</c:v>
                </c:pt>
                <c:pt idx="175">
                  <c:v>1204855</c:v>
                </c:pt>
                <c:pt idx="176">
                  <c:v>1217550</c:v>
                </c:pt>
                <c:pt idx="177">
                  <c:v>1230075</c:v>
                </c:pt>
                <c:pt idx="178">
                  <c:v>1241935</c:v>
                </c:pt>
                <c:pt idx="179">
                  <c:v>1252735</c:v>
                </c:pt>
                <c:pt idx="180">
                  <c:v>1262645</c:v>
                </c:pt>
                <c:pt idx="181">
                  <c:v>1271850</c:v>
                </c:pt>
                <c:pt idx="182">
                  <c:v>1280400</c:v>
                </c:pt>
                <c:pt idx="183">
                  <c:v>1288400</c:v>
                </c:pt>
                <c:pt idx="184">
                  <c:v>1296075</c:v>
                </c:pt>
                <c:pt idx="185">
                  <c:v>1303720</c:v>
                </c:pt>
                <c:pt idx="186">
                  <c:v>1311020</c:v>
                </c:pt>
                <c:pt idx="187">
                  <c:v>1317885</c:v>
                </c:pt>
                <c:pt idx="188">
                  <c:v>1324786</c:v>
                </c:pt>
                <c:pt idx="189">
                  <c:v>1331400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82-4AB9-AE76-BCD63C46F2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India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Sheet1!$A$2:$A$191</c:f>
              <c:numCache>
                <c:formatCode>General</c:formatCode>
                <c:ptCount val="190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</c:numCache>
            </c:numRef>
          </c:xVal>
          <c:yVal>
            <c:numRef>
              <c:f>Sheet1!$E$2:$E$191</c:f>
              <c:numCache>
                <c:formatCode>#,##0</c:formatCode>
                <c:ptCount val="190"/>
                <c:pt idx="0">
                  <c:v>209000.01326578524</c:v>
                </c:pt>
                <c:pt idx="1">
                  <c:v>209842.23232324311</c:v>
                </c:pt>
                <c:pt idx="2">
                  <c:v>210687.84531800108</c:v>
                </c:pt>
                <c:pt idx="3">
                  <c:v>211536.86592679837</c:v>
                </c:pt>
                <c:pt idx="4">
                  <c:v>212389.30788148809</c:v>
                </c:pt>
                <c:pt idx="5">
                  <c:v>213245.18496925937</c:v>
                </c:pt>
                <c:pt idx="6">
                  <c:v>214104.51103286035</c:v>
                </c:pt>
                <c:pt idx="7">
                  <c:v>214967.29997082209</c:v>
                </c:pt>
                <c:pt idx="8">
                  <c:v>215833.5657376833</c:v>
                </c:pt>
                <c:pt idx="9">
                  <c:v>216703.32234421611</c:v>
                </c:pt>
                <c:pt idx="10">
                  <c:v>217576.58385765264</c:v>
                </c:pt>
                <c:pt idx="11">
                  <c:v>218453.36440191252</c:v>
                </c:pt>
                <c:pt idx="12">
                  <c:v>219333.67815783131</c:v>
                </c:pt>
                <c:pt idx="13">
                  <c:v>220217.53936338989</c:v>
                </c:pt>
                <c:pt idx="14">
                  <c:v>221104.96231394474</c:v>
                </c:pt>
                <c:pt idx="15">
                  <c:v>221995.96136245911</c:v>
                </c:pt>
                <c:pt idx="16">
                  <c:v>222890.55091973525</c:v>
                </c:pt>
                <c:pt idx="17">
                  <c:v>223788.74545464735</c:v>
                </c:pt>
                <c:pt idx="18">
                  <c:v>224690.55949437569</c:v>
                </c:pt>
                <c:pt idx="19">
                  <c:v>225596.0076246415</c:v>
                </c:pt>
                <c:pt idx="20">
                  <c:v>226505.10448994295</c:v>
                </c:pt>
                <c:pt idx="21">
                  <c:v>227417.86479379193</c:v>
                </c:pt>
                <c:pt idx="22">
                  <c:v>228334.30329895191</c:v>
                </c:pt>
                <c:pt idx="23">
                  <c:v>229254.43482767668</c:v>
                </c:pt>
                <c:pt idx="24">
                  <c:v>230178.27426195011</c:v>
                </c:pt>
                <c:pt idx="25">
                  <c:v>231105.83654372685</c:v>
                </c:pt>
                <c:pt idx="26">
                  <c:v>232037.13667517394</c:v>
                </c:pt>
                <c:pt idx="27">
                  <c:v>232972.18971891355</c:v>
                </c:pt>
                <c:pt idx="28">
                  <c:v>233911.01079826648</c:v>
                </c:pt>
                <c:pt idx="29">
                  <c:v>234853.61509749686</c:v>
                </c:pt>
                <c:pt idx="30">
                  <c:v>235800.01786205769</c:v>
                </c:pt>
                <c:pt idx="31">
                  <c:v>236631.56143744785</c:v>
                </c:pt>
                <c:pt idx="32">
                  <c:v>237466.03743296265</c:v>
                </c:pt>
                <c:pt idx="33">
                  <c:v>238303.45618971717</c:v>
                </c:pt>
                <c:pt idx="34">
                  <c:v>239143.82808529417</c:v>
                </c:pt>
                <c:pt idx="35">
                  <c:v>239987.16353387272</c:v>
                </c:pt>
                <c:pt idx="36">
                  <c:v>240833.47298635732</c:v>
                </c:pt>
                <c:pt idx="37">
                  <c:v>241682.76693050729</c:v>
                </c:pt>
                <c:pt idx="38">
                  <c:v>242535.05589106685</c:v>
                </c:pt>
                <c:pt idx="39">
                  <c:v>243390.35042989545</c:v>
                </c:pt>
                <c:pt idx="40">
                  <c:v>244248.66114609875</c:v>
                </c:pt>
                <c:pt idx="41">
                  <c:v>245109.99867615991</c:v>
                </c:pt>
                <c:pt idx="42">
                  <c:v>245974.3736940714</c:v>
                </c:pt>
                <c:pt idx="43">
                  <c:v>246841.7969114673</c:v>
                </c:pt>
                <c:pt idx="44">
                  <c:v>247712.27907775604</c:v>
                </c:pt>
                <c:pt idx="45">
                  <c:v>248585.83098025361</c:v>
                </c:pt>
                <c:pt idx="46">
                  <c:v>249462.46344431717</c:v>
                </c:pt>
                <c:pt idx="47">
                  <c:v>250342.18733347935</c:v>
                </c:pt>
                <c:pt idx="48">
                  <c:v>251225.01354958274</c:v>
                </c:pt>
                <c:pt idx="49">
                  <c:v>252110.95303291504</c:v>
                </c:pt>
                <c:pt idx="50">
                  <c:v>253000.01676234463</c:v>
                </c:pt>
                <c:pt idx="51">
                  <c:v>253417</c:v>
                </c:pt>
                <c:pt idx="52">
                  <c:v>253834</c:v>
                </c:pt>
                <c:pt idx="53">
                  <c:v>254253</c:v>
                </c:pt>
                <c:pt idx="54">
                  <c:v>254672</c:v>
                </c:pt>
                <c:pt idx="55">
                  <c:v>255091</c:v>
                </c:pt>
                <c:pt idx="56">
                  <c:v>255512</c:v>
                </c:pt>
                <c:pt idx="57">
                  <c:v>255933</c:v>
                </c:pt>
                <c:pt idx="58">
                  <c:v>256354</c:v>
                </c:pt>
                <c:pt idx="59">
                  <c:v>256777</c:v>
                </c:pt>
                <c:pt idx="60">
                  <c:v>257200</c:v>
                </c:pt>
                <c:pt idx="61">
                  <c:v>259359</c:v>
                </c:pt>
                <c:pt idx="62">
                  <c:v>261536</c:v>
                </c:pt>
                <c:pt idx="63">
                  <c:v>263732</c:v>
                </c:pt>
                <c:pt idx="64">
                  <c:v>265946</c:v>
                </c:pt>
                <c:pt idx="65">
                  <c:v>268179</c:v>
                </c:pt>
                <c:pt idx="66">
                  <c:v>270430</c:v>
                </c:pt>
                <c:pt idx="67">
                  <c:v>272700</c:v>
                </c:pt>
                <c:pt idx="68">
                  <c:v>274990</c:v>
                </c:pt>
                <c:pt idx="69">
                  <c:v>277298</c:v>
                </c:pt>
                <c:pt idx="70">
                  <c:v>279626</c:v>
                </c:pt>
                <c:pt idx="71">
                  <c:v>280110</c:v>
                </c:pt>
                <c:pt idx="72">
                  <c:v>280594</c:v>
                </c:pt>
                <c:pt idx="73">
                  <c:v>281079</c:v>
                </c:pt>
                <c:pt idx="74">
                  <c:v>281565</c:v>
                </c:pt>
                <c:pt idx="75">
                  <c:v>282052</c:v>
                </c:pt>
                <c:pt idx="76">
                  <c:v>282540</c:v>
                </c:pt>
                <c:pt idx="77">
                  <c:v>283029</c:v>
                </c:pt>
                <c:pt idx="78">
                  <c:v>283518</c:v>
                </c:pt>
                <c:pt idx="79">
                  <c:v>284009</c:v>
                </c:pt>
                <c:pt idx="80">
                  <c:v>284500</c:v>
                </c:pt>
                <c:pt idx="81">
                  <c:v>286200</c:v>
                </c:pt>
                <c:pt idx="82">
                  <c:v>288000</c:v>
                </c:pt>
                <c:pt idx="83">
                  <c:v>289700</c:v>
                </c:pt>
                <c:pt idx="84">
                  <c:v>291500</c:v>
                </c:pt>
                <c:pt idx="85">
                  <c:v>293300</c:v>
                </c:pt>
                <c:pt idx="86">
                  <c:v>295100</c:v>
                </c:pt>
                <c:pt idx="87">
                  <c:v>296900</c:v>
                </c:pt>
                <c:pt idx="88">
                  <c:v>298700</c:v>
                </c:pt>
                <c:pt idx="89">
                  <c:v>300500</c:v>
                </c:pt>
                <c:pt idx="90">
                  <c:v>302100</c:v>
                </c:pt>
                <c:pt idx="91">
                  <c:v>303100</c:v>
                </c:pt>
                <c:pt idx="92">
                  <c:v>303400</c:v>
                </c:pt>
                <c:pt idx="93">
                  <c:v>303700</c:v>
                </c:pt>
                <c:pt idx="94">
                  <c:v>304000</c:v>
                </c:pt>
                <c:pt idx="95">
                  <c:v>304200</c:v>
                </c:pt>
                <c:pt idx="96">
                  <c:v>304500</c:v>
                </c:pt>
                <c:pt idx="97">
                  <c:v>304800</c:v>
                </c:pt>
                <c:pt idx="98">
                  <c:v>305100</c:v>
                </c:pt>
                <c:pt idx="99">
                  <c:v>305300</c:v>
                </c:pt>
                <c:pt idx="100">
                  <c:v>305600</c:v>
                </c:pt>
                <c:pt idx="101">
                  <c:v>307300</c:v>
                </c:pt>
                <c:pt idx="102">
                  <c:v>310400</c:v>
                </c:pt>
                <c:pt idx="103">
                  <c:v>313600</c:v>
                </c:pt>
                <c:pt idx="104">
                  <c:v>316700</c:v>
                </c:pt>
                <c:pt idx="105">
                  <c:v>319900</c:v>
                </c:pt>
                <c:pt idx="106">
                  <c:v>323200</c:v>
                </c:pt>
                <c:pt idx="107">
                  <c:v>326400</c:v>
                </c:pt>
                <c:pt idx="108">
                  <c:v>329700</c:v>
                </c:pt>
                <c:pt idx="109">
                  <c:v>333100</c:v>
                </c:pt>
                <c:pt idx="110">
                  <c:v>336400</c:v>
                </c:pt>
                <c:pt idx="111">
                  <c:v>341000</c:v>
                </c:pt>
                <c:pt idx="112">
                  <c:v>345800</c:v>
                </c:pt>
                <c:pt idx="113">
                  <c:v>350700</c:v>
                </c:pt>
                <c:pt idx="114">
                  <c:v>355600</c:v>
                </c:pt>
                <c:pt idx="115">
                  <c:v>360600</c:v>
                </c:pt>
                <c:pt idx="116">
                  <c:v>365700</c:v>
                </c:pt>
                <c:pt idx="117">
                  <c:v>370900</c:v>
                </c:pt>
                <c:pt idx="118">
                  <c:v>376100</c:v>
                </c:pt>
                <c:pt idx="119">
                  <c:v>381400</c:v>
                </c:pt>
                <c:pt idx="120">
                  <c:v>386800</c:v>
                </c:pt>
                <c:pt idx="121">
                  <c:v>391700</c:v>
                </c:pt>
                <c:pt idx="122">
                  <c:v>396300</c:v>
                </c:pt>
                <c:pt idx="123">
                  <c:v>400900</c:v>
                </c:pt>
                <c:pt idx="124">
                  <c:v>405600</c:v>
                </c:pt>
                <c:pt idx="125">
                  <c:v>410400</c:v>
                </c:pt>
                <c:pt idx="126">
                  <c:v>415200</c:v>
                </c:pt>
                <c:pt idx="127">
                  <c:v>346000</c:v>
                </c:pt>
                <c:pt idx="128">
                  <c:v>350000</c:v>
                </c:pt>
                <c:pt idx="129">
                  <c:v>355000</c:v>
                </c:pt>
                <c:pt idx="130">
                  <c:v>359000</c:v>
                </c:pt>
                <c:pt idx="131">
                  <c:v>365000</c:v>
                </c:pt>
                <c:pt idx="132">
                  <c:v>372000</c:v>
                </c:pt>
                <c:pt idx="133">
                  <c:v>379000</c:v>
                </c:pt>
                <c:pt idx="134">
                  <c:v>386000</c:v>
                </c:pt>
                <c:pt idx="135">
                  <c:v>393000</c:v>
                </c:pt>
                <c:pt idx="136">
                  <c:v>401000</c:v>
                </c:pt>
                <c:pt idx="137">
                  <c:v>409000</c:v>
                </c:pt>
                <c:pt idx="138">
                  <c:v>418000</c:v>
                </c:pt>
                <c:pt idx="139">
                  <c:v>426000</c:v>
                </c:pt>
                <c:pt idx="140">
                  <c:v>434000</c:v>
                </c:pt>
                <c:pt idx="141">
                  <c:v>444000</c:v>
                </c:pt>
                <c:pt idx="142">
                  <c:v>454000</c:v>
                </c:pt>
                <c:pt idx="143">
                  <c:v>464000</c:v>
                </c:pt>
                <c:pt idx="144">
                  <c:v>474000</c:v>
                </c:pt>
                <c:pt idx="145">
                  <c:v>485000</c:v>
                </c:pt>
                <c:pt idx="146">
                  <c:v>495000</c:v>
                </c:pt>
                <c:pt idx="147">
                  <c:v>506000</c:v>
                </c:pt>
                <c:pt idx="148">
                  <c:v>518000</c:v>
                </c:pt>
                <c:pt idx="149">
                  <c:v>529000</c:v>
                </c:pt>
                <c:pt idx="150">
                  <c:v>541000</c:v>
                </c:pt>
                <c:pt idx="151">
                  <c:v>554000</c:v>
                </c:pt>
                <c:pt idx="152">
                  <c:v>567000</c:v>
                </c:pt>
                <c:pt idx="153">
                  <c:v>580000</c:v>
                </c:pt>
                <c:pt idx="154">
                  <c:v>593000</c:v>
                </c:pt>
                <c:pt idx="155">
                  <c:v>607000</c:v>
                </c:pt>
                <c:pt idx="156">
                  <c:v>620000</c:v>
                </c:pt>
                <c:pt idx="157">
                  <c:v>634000</c:v>
                </c:pt>
                <c:pt idx="158">
                  <c:v>648000</c:v>
                </c:pt>
                <c:pt idx="159">
                  <c:v>664000</c:v>
                </c:pt>
                <c:pt idx="160">
                  <c:v>679000</c:v>
                </c:pt>
                <c:pt idx="161">
                  <c:v>692000</c:v>
                </c:pt>
                <c:pt idx="162">
                  <c:v>708000</c:v>
                </c:pt>
                <c:pt idx="163">
                  <c:v>723000</c:v>
                </c:pt>
                <c:pt idx="164">
                  <c:v>739000</c:v>
                </c:pt>
                <c:pt idx="165">
                  <c:v>755000</c:v>
                </c:pt>
                <c:pt idx="166">
                  <c:v>771000</c:v>
                </c:pt>
                <c:pt idx="167">
                  <c:v>788000</c:v>
                </c:pt>
                <c:pt idx="168">
                  <c:v>805000</c:v>
                </c:pt>
                <c:pt idx="169">
                  <c:v>822000</c:v>
                </c:pt>
                <c:pt idx="170">
                  <c:v>839000</c:v>
                </c:pt>
                <c:pt idx="171">
                  <c:v>853724</c:v>
                </c:pt>
                <c:pt idx="172">
                  <c:v>869090</c:v>
                </c:pt>
                <c:pt idx="173">
                  <c:v>884943</c:v>
                </c:pt>
                <c:pt idx="174">
                  <c:v>901176</c:v>
                </c:pt>
                <c:pt idx="175">
                  <c:v>917772</c:v>
                </c:pt>
                <c:pt idx="176">
                  <c:v>934692</c:v>
                </c:pt>
                <c:pt idx="177">
                  <c:v>951861</c:v>
                </c:pt>
                <c:pt idx="178">
                  <c:v>969153</c:v>
                </c:pt>
                <c:pt idx="179">
                  <c:v>986477</c:v>
                </c:pt>
                <c:pt idx="180">
                  <c:v>1004124</c:v>
                </c:pt>
                <c:pt idx="181">
                  <c:v>1021967</c:v>
                </c:pt>
                <c:pt idx="182">
                  <c:v>1039691</c:v>
                </c:pt>
                <c:pt idx="183">
                  <c:v>1057504</c:v>
                </c:pt>
                <c:pt idx="184">
                  <c:v>1065070.6070000001</c:v>
                </c:pt>
                <c:pt idx="185">
                  <c:v>1093563</c:v>
                </c:pt>
                <c:pt idx="186">
                  <c:v>1111714</c:v>
                </c:pt>
                <c:pt idx="187">
                  <c:v>1129866</c:v>
                </c:pt>
                <c:pt idx="188">
                  <c:v>1147996</c:v>
                </c:pt>
                <c:pt idx="189">
                  <c:v>1156898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D82-4AB9-AE76-BCD63C46F2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Japan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Sheet1!$A$2:$A$191</c:f>
              <c:numCache>
                <c:formatCode>General</c:formatCode>
                <c:ptCount val="190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</c:numCache>
            </c:numRef>
          </c:xVal>
          <c:yVal>
            <c:numRef>
              <c:f>Sheet1!$F$2:$F$191</c:f>
              <c:numCache>
                <c:formatCode>#,##0</c:formatCode>
                <c:ptCount val="190"/>
                <c:pt idx="0">
                  <c:v>31000</c:v>
                </c:pt>
                <c:pt idx="1">
                  <c:v>31032.824354036751</c:v>
                </c:pt>
                <c:pt idx="2">
                  <c:v>31065.683464145048</c:v>
                </c:pt>
                <c:pt idx="3">
                  <c:v>31098.577367126363</c:v>
                </c:pt>
                <c:pt idx="4">
                  <c:v>31131.506099821134</c:v>
                </c:pt>
                <c:pt idx="5">
                  <c:v>31164.469699108806</c:v>
                </c:pt>
                <c:pt idx="6">
                  <c:v>31197.468201907875</c:v>
                </c:pt>
                <c:pt idx="7">
                  <c:v>31230.501645175929</c:v>
                </c:pt>
                <c:pt idx="8">
                  <c:v>31263.570065909691</c:v>
                </c:pt>
                <c:pt idx="9">
                  <c:v>31296.673501145051</c:v>
                </c:pt>
                <c:pt idx="10">
                  <c:v>31329.81198795712</c:v>
                </c:pt>
                <c:pt idx="11">
                  <c:v>31362.985563460268</c:v>
                </c:pt>
                <c:pt idx="12">
                  <c:v>31396.194264808157</c:v>
                </c:pt>
                <c:pt idx="13">
                  <c:v>31429.43812919379</c:v>
                </c:pt>
                <c:pt idx="14">
                  <c:v>31462.717193849559</c:v>
                </c:pt>
                <c:pt idx="15">
                  <c:v>31496.031496047272</c:v>
                </c:pt>
                <c:pt idx="16">
                  <c:v>31529.381073098204</c:v>
                </c:pt>
                <c:pt idx="17">
                  <c:v>31562.76596235314</c:v>
                </c:pt>
                <c:pt idx="18">
                  <c:v>31596.18620120241</c:v>
                </c:pt>
                <c:pt idx="19">
                  <c:v>31629.641827075939</c:v>
                </c:pt>
                <c:pt idx="20">
                  <c:v>31663.13287744328</c:v>
                </c:pt>
                <c:pt idx="21">
                  <c:v>31696.659389813663</c:v>
                </c:pt>
                <c:pt idx="22">
                  <c:v>31730.221401736035</c:v>
                </c:pt>
                <c:pt idx="23">
                  <c:v>31763.818950799101</c:v>
                </c:pt>
                <c:pt idx="24">
                  <c:v>31797.452074631368</c:v>
                </c:pt>
                <c:pt idx="25">
                  <c:v>31831.120810901186</c:v>
                </c:pt>
                <c:pt idx="26">
                  <c:v>31864.825197316786</c:v>
                </c:pt>
                <c:pt idx="27">
                  <c:v>31898.565271626332</c:v>
                </c:pt>
                <c:pt idx="28">
                  <c:v>31932.341071617953</c:v>
                </c:pt>
                <c:pt idx="29">
                  <c:v>31966.152635119794</c:v>
                </c:pt>
                <c:pt idx="30">
                  <c:v>32000</c:v>
                </c:pt>
                <c:pt idx="31">
                  <c:v>32117.648804694702</c:v>
                </c:pt>
                <c:pt idx="32">
                  <c:v>32235.730148178343</c:v>
                </c:pt>
                <c:pt idx="33">
                  <c:v>32354.245620690661</c:v>
                </c:pt>
                <c:pt idx="34">
                  <c:v>32473.196818317945</c:v>
                </c:pt>
                <c:pt idx="35">
                  <c:v>32592.585343014536</c:v>
                </c:pt>
                <c:pt idx="36">
                  <c:v>32712.412802624403</c:v>
                </c:pt>
                <c:pt idx="37">
                  <c:v>32832.680810902792</c:v>
                </c:pt>
                <c:pt idx="38">
                  <c:v>32953.390987537961</c:v>
                </c:pt>
                <c:pt idx="39">
                  <c:v>33074.544958172992</c:v>
                </c:pt>
                <c:pt idx="40">
                  <c:v>33196.144354427684</c:v>
                </c:pt>
                <c:pt idx="41">
                  <c:v>33318.190813920533</c:v>
                </c:pt>
                <c:pt idx="42">
                  <c:v>33440.685980290778</c:v>
                </c:pt>
                <c:pt idx="43">
                  <c:v>33563.631503220531</c:v>
                </c:pt>
                <c:pt idx="44">
                  <c:v>33687.029038457011</c:v>
                </c:pt>
                <c:pt idx="45">
                  <c:v>33810.88024783483</c:v>
                </c:pt>
                <c:pt idx="46">
                  <c:v>33935.186799298375</c:v>
                </c:pt>
                <c:pt idx="47">
                  <c:v>34059.950366924277</c:v>
                </c:pt>
                <c:pt idx="48">
                  <c:v>34185.172630943947</c:v>
                </c:pt>
                <c:pt idx="49">
                  <c:v>34310.855277766219</c:v>
                </c:pt>
                <c:pt idx="50">
                  <c:v>34437</c:v>
                </c:pt>
                <c:pt idx="51">
                  <c:v>34648</c:v>
                </c:pt>
                <c:pt idx="52">
                  <c:v>34859</c:v>
                </c:pt>
                <c:pt idx="53">
                  <c:v>35070</c:v>
                </c:pt>
                <c:pt idx="54">
                  <c:v>35235</c:v>
                </c:pt>
                <c:pt idx="55">
                  <c:v>35436</c:v>
                </c:pt>
                <c:pt idx="56">
                  <c:v>35713</c:v>
                </c:pt>
                <c:pt idx="57">
                  <c:v>36018</c:v>
                </c:pt>
                <c:pt idx="58">
                  <c:v>36315</c:v>
                </c:pt>
                <c:pt idx="59">
                  <c:v>36557</c:v>
                </c:pt>
                <c:pt idx="60">
                  <c:v>36807</c:v>
                </c:pt>
                <c:pt idx="61">
                  <c:v>37112</c:v>
                </c:pt>
                <c:pt idx="62">
                  <c:v>37414</c:v>
                </c:pt>
                <c:pt idx="63">
                  <c:v>37766</c:v>
                </c:pt>
                <c:pt idx="64">
                  <c:v>38138</c:v>
                </c:pt>
                <c:pt idx="65">
                  <c:v>38427</c:v>
                </c:pt>
                <c:pt idx="66">
                  <c:v>38622</c:v>
                </c:pt>
                <c:pt idx="67">
                  <c:v>38866</c:v>
                </c:pt>
                <c:pt idx="68">
                  <c:v>39251</c:v>
                </c:pt>
                <c:pt idx="69">
                  <c:v>39688</c:v>
                </c:pt>
                <c:pt idx="70">
                  <c:v>40077</c:v>
                </c:pt>
                <c:pt idx="71">
                  <c:v>40380</c:v>
                </c:pt>
                <c:pt idx="72">
                  <c:v>40684</c:v>
                </c:pt>
                <c:pt idx="73">
                  <c:v>41001</c:v>
                </c:pt>
                <c:pt idx="74">
                  <c:v>41350</c:v>
                </c:pt>
                <c:pt idx="75">
                  <c:v>41775</c:v>
                </c:pt>
                <c:pt idx="76">
                  <c:v>42196</c:v>
                </c:pt>
                <c:pt idx="77">
                  <c:v>42643</c:v>
                </c:pt>
                <c:pt idx="78">
                  <c:v>43145</c:v>
                </c:pt>
                <c:pt idx="79">
                  <c:v>43626</c:v>
                </c:pt>
                <c:pt idx="80">
                  <c:v>44103</c:v>
                </c:pt>
                <c:pt idx="81">
                  <c:v>44662</c:v>
                </c:pt>
                <c:pt idx="82">
                  <c:v>45255</c:v>
                </c:pt>
                <c:pt idx="83">
                  <c:v>45841</c:v>
                </c:pt>
                <c:pt idx="84">
                  <c:v>46378</c:v>
                </c:pt>
                <c:pt idx="85">
                  <c:v>46829</c:v>
                </c:pt>
                <c:pt idx="86">
                  <c:v>47227</c:v>
                </c:pt>
                <c:pt idx="87">
                  <c:v>47691</c:v>
                </c:pt>
                <c:pt idx="88">
                  <c:v>48260</c:v>
                </c:pt>
                <c:pt idx="89">
                  <c:v>48869</c:v>
                </c:pt>
                <c:pt idx="90">
                  <c:v>49518</c:v>
                </c:pt>
                <c:pt idx="91">
                  <c:v>50215</c:v>
                </c:pt>
                <c:pt idx="92">
                  <c:v>50941</c:v>
                </c:pt>
                <c:pt idx="93">
                  <c:v>51672</c:v>
                </c:pt>
                <c:pt idx="94">
                  <c:v>52396</c:v>
                </c:pt>
                <c:pt idx="95">
                  <c:v>53124</c:v>
                </c:pt>
                <c:pt idx="96">
                  <c:v>53815</c:v>
                </c:pt>
                <c:pt idx="97">
                  <c:v>54437</c:v>
                </c:pt>
                <c:pt idx="98">
                  <c:v>54886</c:v>
                </c:pt>
                <c:pt idx="99">
                  <c:v>55253</c:v>
                </c:pt>
                <c:pt idx="100">
                  <c:v>55818</c:v>
                </c:pt>
                <c:pt idx="101">
                  <c:v>56490</c:v>
                </c:pt>
                <c:pt idx="102">
                  <c:v>57209</c:v>
                </c:pt>
                <c:pt idx="103">
                  <c:v>57937</c:v>
                </c:pt>
                <c:pt idx="104">
                  <c:v>58686</c:v>
                </c:pt>
                <c:pt idx="105">
                  <c:v>59522</c:v>
                </c:pt>
                <c:pt idx="106">
                  <c:v>60490</c:v>
                </c:pt>
                <c:pt idx="107">
                  <c:v>61430</c:v>
                </c:pt>
                <c:pt idx="108">
                  <c:v>62361</c:v>
                </c:pt>
                <c:pt idx="109">
                  <c:v>63244</c:v>
                </c:pt>
                <c:pt idx="110">
                  <c:v>64203</c:v>
                </c:pt>
                <c:pt idx="111">
                  <c:v>65205</c:v>
                </c:pt>
                <c:pt idx="112">
                  <c:v>66189</c:v>
                </c:pt>
                <c:pt idx="113">
                  <c:v>67182</c:v>
                </c:pt>
                <c:pt idx="114">
                  <c:v>68090</c:v>
                </c:pt>
                <c:pt idx="115">
                  <c:v>69238</c:v>
                </c:pt>
                <c:pt idx="116">
                  <c:v>70171</c:v>
                </c:pt>
                <c:pt idx="117">
                  <c:v>71278</c:v>
                </c:pt>
                <c:pt idx="118">
                  <c:v>71879</c:v>
                </c:pt>
                <c:pt idx="119">
                  <c:v>72364</c:v>
                </c:pt>
                <c:pt idx="120">
                  <c:v>72967</c:v>
                </c:pt>
                <c:pt idx="121">
                  <c:v>74005</c:v>
                </c:pt>
                <c:pt idx="122">
                  <c:v>75029</c:v>
                </c:pt>
                <c:pt idx="123">
                  <c:v>76005</c:v>
                </c:pt>
                <c:pt idx="124">
                  <c:v>77178</c:v>
                </c:pt>
                <c:pt idx="125">
                  <c:v>76224</c:v>
                </c:pt>
                <c:pt idx="126">
                  <c:v>77199</c:v>
                </c:pt>
                <c:pt idx="127">
                  <c:v>78119</c:v>
                </c:pt>
                <c:pt idx="128">
                  <c:v>80155</c:v>
                </c:pt>
                <c:pt idx="129">
                  <c:v>81971</c:v>
                </c:pt>
                <c:pt idx="130">
                  <c:v>83805</c:v>
                </c:pt>
                <c:pt idx="131">
                  <c:v>85163.847999999998</c:v>
                </c:pt>
                <c:pt idx="132">
                  <c:v>86459.024999999994</c:v>
                </c:pt>
                <c:pt idx="133">
                  <c:v>87655.163</c:v>
                </c:pt>
                <c:pt idx="134">
                  <c:v>88753.892000000007</c:v>
                </c:pt>
                <c:pt idx="135">
                  <c:v>89815.06</c:v>
                </c:pt>
                <c:pt idx="136">
                  <c:v>90766.210999999996</c:v>
                </c:pt>
                <c:pt idx="137">
                  <c:v>91563.009000000005</c:v>
                </c:pt>
                <c:pt idx="138">
                  <c:v>92388.771999999997</c:v>
                </c:pt>
                <c:pt idx="139">
                  <c:v>93296.566000000006</c:v>
                </c:pt>
                <c:pt idx="140">
                  <c:v>94091.638000000006</c:v>
                </c:pt>
                <c:pt idx="141">
                  <c:v>94943.293000000005</c:v>
                </c:pt>
                <c:pt idx="142">
                  <c:v>95831.756999999998</c:v>
                </c:pt>
                <c:pt idx="143">
                  <c:v>96811.94</c:v>
                </c:pt>
                <c:pt idx="144">
                  <c:v>97826.267000000007</c:v>
                </c:pt>
                <c:pt idx="145">
                  <c:v>98882.534</c:v>
                </c:pt>
                <c:pt idx="146">
                  <c:v>99790.308000000005</c:v>
                </c:pt>
                <c:pt idx="147">
                  <c:v>100825.27899999999</c:v>
                </c:pt>
                <c:pt idx="148">
                  <c:v>101960.67200000001</c:v>
                </c:pt>
                <c:pt idx="149">
                  <c:v>103171.83100000001</c:v>
                </c:pt>
                <c:pt idx="150">
                  <c:v>104344.973</c:v>
                </c:pt>
                <c:pt idx="151">
                  <c:v>105696.78599999999</c:v>
                </c:pt>
                <c:pt idx="152">
                  <c:v>107188.273</c:v>
                </c:pt>
                <c:pt idx="153">
                  <c:v>108706.79700000001</c:v>
                </c:pt>
                <c:pt idx="154">
                  <c:v>110162.302</c:v>
                </c:pt>
                <c:pt idx="155">
                  <c:v>111573.11599999999</c:v>
                </c:pt>
                <c:pt idx="156">
                  <c:v>112774.841</c:v>
                </c:pt>
                <c:pt idx="157">
                  <c:v>113872.473</c:v>
                </c:pt>
                <c:pt idx="158">
                  <c:v>114912.91099999999</c:v>
                </c:pt>
                <c:pt idx="159">
                  <c:v>115890.431</c:v>
                </c:pt>
                <c:pt idx="160">
                  <c:v>116807.30899999999</c:v>
                </c:pt>
                <c:pt idx="161">
                  <c:v>117648.092</c:v>
                </c:pt>
                <c:pt idx="162">
                  <c:v>118454.974</c:v>
                </c:pt>
                <c:pt idx="163">
                  <c:v>119269.94899999999</c:v>
                </c:pt>
                <c:pt idx="164">
                  <c:v>120034.697</c:v>
                </c:pt>
                <c:pt idx="165">
                  <c:v>120754.33500000001</c:v>
                </c:pt>
                <c:pt idx="166">
                  <c:v>121491.913</c:v>
                </c:pt>
                <c:pt idx="167">
                  <c:v>122091.325</c:v>
                </c:pt>
                <c:pt idx="168">
                  <c:v>122613</c:v>
                </c:pt>
                <c:pt idx="169">
                  <c:v>123107.5</c:v>
                </c:pt>
                <c:pt idx="170">
                  <c:v>123537.399</c:v>
                </c:pt>
                <c:pt idx="171">
                  <c:v>123946.268</c:v>
                </c:pt>
                <c:pt idx="172">
                  <c:v>124329.269</c:v>
                </c:pt>
                <c:pt idx="173">
                  <c:v>124668.019</c:v>
                </c:pt>
                <c:pt idx="174">
                  <c:v>125014.05</c:v>
                </c:pt>
                <c:pt idx="175">
                  <c:v>125341.35400000001</c:v>
                </c:pt>
                <c:pt idx="176">
                  <c:v>125645.311</c:v>
                </c:pt>
                <c:pt idx="177">
                  <c:v>125956.499</c:v>
                </c:pt>
                <c:pt idx="178">
                  <c:v>126246.09600000001</c:v>
                </c:pt>
                <c:pt idx="179">
                  <c:v>126494.40300000001</c:v>
                </c:pt>
                <c:pt idx="180">
                  <c:v>126729</c:v>
                </c:pt>
                <c:pt idx="181">
                  <c:v>126972</c:v>
                </c:pt>
                <c:pt idx="182">
                  <c:v>127187</c:v>
                </c:pt>
                <c:pt idx="183">
                  <c:v>127358</c:v>
                </c:pt>
                <c:pt idx="184">
                  <c:v>127480</c:v>
                </c:pt>
                <c:pt idx="185">
                  <c:v>127537</c:v>
                </c:pt>
                <c:pt idx="186">
                  <c:v>127515</c:v>
                </c:pt>
                <c:pt idx="187">
                  <c:v>127433</c:v>
                </c:pt>
                <c:pt idx="188">
                  <c:v>127288</c:v>
                </c:pt>
                <c:pt idx="189">
                  <c:v>127079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D82-4AB9-AE76-BCD63C46F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788832"/>
        <c:axId val="592789224"/>
      </c:scatterChart>
      <c:valAx>
        <c:axId val="592788832"/>
        <c:scaling>
          <c:orientation val="minMax"/>
          <c:max val="2020"/>
          <c:min val="18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9224"/>
        <c:crosses val="autoZero"/>
        <c:crossBetween val="midCat"/>
        <c:majorUnit val="20"/>
      </c:valAx>
      <c:valAx>
        <c:axId val="592789224"/>
        <c:scaling>
          <c:orientation val="minMax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8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69833758377657E-2"/>
          <c:y val="3.2719836400818082E-2"/>
          <c:w val="0.88466313610160885"/>
          <c:h val="0.87013111000913002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17"/>
                <c:pt idx="0">
                  <c:v>745495.04000000004</c:v>
                </c:pt>
                <c:pt idx="1">
                  <c:v>871931.82</c:v>
                </c:pt>
                <c:pt idx="2">
                  <c:v>1019637.682</c:v>
                </c:pt>
                <c:pt idx="3">
                  <c:v>1184646.423</c:v>
                </c:pt>
                <c:pt idx="4">
                  <c:v>1352419.308</c:v>
                </c:pt>
                <c:pt idx="5">
                  <c:v>1537668.101</c:v>
                </c:pt>
                <c:pt idx="6">
                  <c:v>1753228.59</c:v>
                </c:pt>
                <c:pt idx="7">
                  <c:v>2004497.037</c:v>
                </c:pt>
                <c:pt idx="8">
                  <c:v>2281405.1690000002</c:v>
                </c:pt>
                <c:pt idx="9">
                  <c:v>2564132.6549999998</c:v>
                </c:pt>
                <c:pt idx="10">
                  <c:v>2858632.335</c:v>
                </c:pt>
                <c:pt idx="11">
                  <c:v>3197533.7779999999</c:v>
                </c:pt>
                <c:pt idx="12">
                  <c:v>3558577.5410000002</c:v>
                </c:pt>
                <c:pt idx="13">
                  <c:v>3926792.9780000001</c:v>
                </c:pt>
                <c:pt idx="14">
                  <c:v>4289818.0080000004</c:v>
                </c:pt>
                <c:pt idx="15">
                  <c:v>4642581.6789999995</c:v>
                </c:pt>
                <c:pt idx="16">
                  <c:v>4983907.7170000002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E-4565-A188-A8C3E0F03D9E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More developed regions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17"/>
                <c:pt idx="0">
                  <c:v>441845.46100000001</c:v>
                </c:pt>
                <c:pt idx="1">
                  <c:v>496952.23100000003</c:v>
                </c:pt>
                <c:pt idx="2">
                  <c:v>555969.91899999999</c:v>
                </c:pt>
                <c:pt idx="3">
                  <c:v>615780.01199999999</c:v>
                </c:pt>
                <c:pt idx="4">
                  <c:v>670573.28200000001</c:v>
                </c:pt>
                <c:pt idx="5">
                  <c:v>718511.43900000001</c:v>
                </c:pt>
                <c:pt idx="6">
                  <c:v>757975.22400000005</c:v>
                </c:pt>
                <c:pt idx="7">
                  <c:v>793137.647</c:v>
                </c:pt>
                <c:pt idx="8">
                  <c:v>827097.9</c:v>
                </c:pt>
                <c:pt idx="9">
                  <c:v>856019.39899999998</c:v>
                </c:pt>
                <c:pt idx="10">
                  <c:v>881343.56700000004</c:v>
                </c:pt>
                <c:pt idx="11">
                  <c:v>919093.81599999999</c:v>
                </c:pt>
                <c:pt idx="12">
                  <c:v>957251.125</c:v>
                </c:pt>
                <c:pt idx="13">
                  <c:v>989721.38</c:v>
                </c:pt>
                <c:pt idx="14">
                  <c:v>1018364.997</c:v>
                </c:pt>
                <c:pt idx="15">
                  <c:v>1043067.111</c:v>
                </c:pt>
                <c:pt idx="16">
                  <c:v>1064289.82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E-4565-A188-A8C3E0F03D9E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Less developed regions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17"/>
                <c:pt idx="0">
                  <c:v>303649.57900000003</c:v>
                </c:pt>
                <c:pt idx="1">
                  <c:v>374979.58899999998</c:v>
                </c:pt>
                <c:pt idx="2">
                  <c:v>463667.76299999998</c:v>
                </c:pt>
                <c:pt idx="3">
                  <c:v>568866.41099999996</c:v>
                </c:pt>
                <c:pt idx="4">
                  <c:v>681846.02599999902</c:v>
                </c:pt>
                <c:pt idx="5">
                  <c:v>819156.66200000001</c:v>
                </c:pt>
                <c:pt idx="6">
                  <c:v>995253.36600000004</c:v>
                </c:pt>
                <c:pt idx="7">
                  <c:v>1211359.3899999999</c:v>
                </c:pt>
                <c:pt idx="8">
                  <c:v>1454307.2690000001</c:v>
                </c:pt>
                <c:pt idx="9">
                  <c:v>1708113.2560000001</c:v>
                </c:pt>
                <c:pt idx="10">
                  <c:v>1977288.7679999999</c:v>
                </c:pt>
                <c:pt idx="11">
                  <c:v>2278439.9619999998</c:v>
                </c:pt>
                <c:pt idx="12">
                  <c:v>2601326.4160000002</c:v>
                </c:pt>
                <c:pt idx="13">
                  <c:v>2937071.5980000002</c:v>
                </c:pt>
                <c:pt idx="14">
                  <c:v>3271453.0109999999</c:v>
                </c:pt>
                <c:pt idx="15">
                  <c:v>3599514.568</c:v>
                </c:pt>
                <c:pt idx="16">
                  <c:v>3919617.8969999999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2E-4565-A188-A8C3E0F03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780992"/>
        <c:axId val="592787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1950</c:v>
                      </c:pt>
                      <c:pt idx="1">
                        <c:v>1955</c:v>
                      </c:pt>
                      <c:pt idx="2">
                        <c:v>1960</c:v>
                      </c:pt>
                      <c:pt idx="3">
                        <c:v>1965</c:v>
                      </c:pt>
                      <c:pt idx="4">
                        <c:v>1970</c:v>
                      </c:pt>
                      <c:pt idx="5">
                        <c:v>1975</c:v>
                      </c:pt>
                      <c:pt idx="6">
                        <c:v>1980</c:v>
                      </c:pt>
                      <c:pt idx="7">
                        <c:v>1985</c:v>
                      </c:pt>
                      <c:pt idx="8">
                        <c:v>1990</c:v>
                      </c:pt>
                      <c:pt idx="9">
                        <c:v>1995</c:v>
                      </c:pt>
                      <c:pt idx="10">
                        <c:v>2000</c:v>
                      </c:pt>
                      <c:pt idx="11">
                        <c:v>2005</c:v>
                      </c:pt>
                      <c:pt idx="12">
                        <c:v>2010</c:v>
                      </c:pt>
                      <c:pt idx="13">
                        <c:v>2015</c:v>
                      </c:pt>
                      <c:pt idx="14">
                        <c:v>2020</c:v>
                      </c:pt>
                      <c:pt idx="15">
                        <c:v>2025</c:v>
                      </c:pt>
                      <c:pt idx="16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Sheet1!$A$2:$A$22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1950</c:v>
                      </c:pt>
                      <c:pt idx="1">
                        <c:v>1955</c:v>
                      </c:pt>
                      <c:pt idx="2">
                        <c:v>1960</c:v>
                      </c:pt>
                      <c:pt idx="3">
                        <c:v>1965</c:v>
                      </c:pt>
                      <c:pt idx="4">
                        <c:v>1970</c:v>
                      </c:pt>
                      <c:pt idx="5">
                        <c:v>1975</c:v>
                      </c:pt>
                      <c:pt idx="6">
                        <c:v>1980</c:v>
                      </c:pt>
                      <c:pt idx="7">
                        <c:v>1985</c:v>
                      </c:pt>
                      <c:pt idx="8">
                        <c:v>1990</c:v>
                      </c:pt>
                      <c:pt idx="9">
                        <c:v>1995</c:v>
                      </c:pt>
                      <c:pt idx="10">
                        <c:v>2000</c:v>
                      </c:pt>
                      <c:pt idx="11">
                        <c:v>2005</c:v>
                      </c:pt>
                      <c:pt idx="12">
                        <c:v>2010</c:v>
                      </c:pt>
                      <c:pt idx="13">
                        <c:v>2015</c:v>
                      </c:pt>
                      <c:pt idx="14">
                        <c:v>2020</c:v>
                      </c:pt>
                      <c:pt idx="15">
                        <c:v>2025</c:v>
                      </c:pt>
                      <c:pt idx="16">
                        <c:v>2030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32E-4565-A188-A8C3E0F03D9E}"/>
                  </c:ext>
                </c:extLst>
              </c15:ser>
            </c15:filteredLineSeries>
          </c:ext>
        </c:extLst>
      </c:lineChart>
      <c:catAx>
        <c:axId val="5927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7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2787656"/>
        <c:scaling>
          <c:orientation val="minMax"/>
          <c:max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Urban Population (in 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099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3524166141174222E-2"/>
          <c:y val="3.7411538978463471E-2"/>
          <c:w val="0.19143255746468968"/>
          <c:h val="0.15229783151738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847794819087"/>
          <c:y val="2.6402637769039616E-2"/>
          <c:w val="0.817510231569054"/>
          <c:h val="0.90490154307528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36.67</c:v>
                </c:pt>
                <c:pt idx="1">
                  <c:v>22.16</c:v>
                </c:pt>
                <c:pt idx="2">
                  <c:v>20.260000000000002</c:v>
                </c:pt>
                <c:pt idx="3">
                  <c:v>20.04</c:v>
                </c:pt>
                <c:pt idx="4">
                  <c:v>19.46</c:v>
                </c:pt>
                <c:pt idx="5">
                  <c:v>19.43</c:v>
                </c:pt>
                <c:pt idx="6">
                  <c:v>16.579999999999998</c:v>
                </c:pt>
                <c:pt idx="7">
                  <c:v>15.55</c:v>
                </c:pt>
                <c:pt idx="8">
                  <c:v>14.65</c:v>
                </c:pt>
                <c:pt idx="9">
                  <c:v>13.12</c:v>
                </c:pt>
                <c:pt idx="10">
                  <c:v>13.07</c:v>
                </c:pt>
                <c:pt idx="11">
                  <c:v>12.76</c:v>
                </c:pt>
                <c:pt idx="12">
                  <c:v>12.39</c:v>
                </c:pt>
                <c:pt idx="13">
                  <c:v>11.95</c:v>
                </c:pt>
                <c:pt idx="14">
                  <c:v>11.63</c:v>
                </c:pt>
                <c:pt idx="15">
                  <c:v>11.34</c:v>
                </c:pt>
                <c:pt idx="16">
                  <c:v>11</c:v>
                </c:pt>
                <c:pt idx="17">
                  <c:v>10.58</c:v>
                </c:pt>
                <c:pt idx="18">
                  <c:v>10.55</c:v>
                </c:pt>
                <c:pt idx="19">
                  <c:v>10.52</c:v>
                </c:pt>
                <c:pt idx="20">
                  <c:v>10.49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B-4769-BF3E-18FB091EE9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26.62</c:v>
                </c:pt>
                <c:pt idx="1">
                  <c:v>4.43</c:v>
                </c:pt>
                <c:pt idx="2">
                  <c:v>9.61</c:v>
                </c:pt>
                <c:pt idx="3">
                  <c:v>7.08</c:v>
                </c:pt>
                <c:pt idx="4">
                  <c:v>10.69</c:v>
                </c:pt>
                <c:pt idx="5">
                  <c:v>15.88</c:v>
                </c:pt>
                <c:pt idx="6">
                  <c:v>5.63</c:v>
                </c:pt>
                <c:pt idx="7">
                  <c:v>7.89</c:v>
                </c:pt>
                <c:pt idx="8">
                  <c:v>2.2200000000000002</c:v>
                </c:pt>
                <c:pt idx="9">
                  <c:v>3.99</c:v>
                </c:pt>
                <c:pt idx="10">
                  <c:v>8.75</c:v>
                </c:pt>
                <c:pt idx="11">
                  <c:v>8.93</c:v>
                </c:pt>
                <c:pt idx="12">
                  <c:v>4.83</c:v>
                </c:pt>
                <c:pt idx="13">
                  <c:v>7.56</c:v>
                </c:pt>
                <c:pt idx="14">
                  <c:v>4.99</c:v>
                </c:pt>
                <c:pt idx="15">
                  <c:v>9.84</c:v>
                </c:pt>
                <c:pt idx="16">
                  <c:v>6.45</c:v>
                </c:pt>
                <c:pt idx="17">
                  <c:v>1.89</c:v>
                </c:pt>
                <c:pt idx="18">
                  <c:v>7.62</c:v>
                </c:pt>
                <c:pt idx="19">
                  <c:v>3.6</c:v>
                </c:pt>
                <c:pt idx="20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B-4769-BF3E-18FB091EE92E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11.27</c:v>
                </c:pt>
                <c:pt idx="1">
                  <c:v>1.36</c:v>
                </c:pt>
                <c:pt idx="2">
                  <c:v>2.33</c:v>
                </c:pt>
                <c:pt idx="3">
                  <c:v>2.86</c:v>
                </c:pt>
                <c:pt idx="4">
                  <c:v>2.88</c:v>
                </c:pt>
                <c:pt idx="5">
                  <c:v>12.34</c:v>
                </c:pt>
                <c:pt idx="6">
                  <c:v>4.3</c:v>
                </c:pt>
                <c:pt idx="7">
                  <c:v>4.51</c:v>
                </c:pt>
                <c:pt idx="8">
                  <c:v>0.34</c:v>
                </c:pt>
                <c:pt idx="9">
                  <c:v>1.06</c:v>
                </c:pt>
                <c:pt idx="10">
                  <c:v>5.09</c:v>
                </c:pt>
                <c:pt idx="11">
                  <c:v>4.05</c:v>
                </c:pt>
                <c:pt idx="12">
                  <c:v>1.67</c:v>
                </c:pt>
                <c:pt idx="13">
                  <c:v>2.95</c:v>
                </c:pt>
                <c:pt idx="14">
                  <c:v>1.54</c:v>
                </c:pt>
                <c:pt idx="15">
                  <c:v>4.1500000000000004</c:v>
                </c:pt>
                <c:pt idx="16">
                  <c:v>2.4900000000000002</c:v>
                </c:pt>
                <c:pt idx="17">
                  <c:v>0.33</c:v>
                </c:pt>
                <c:pt idx="18">
                  <c:v>5.36</c:v>
                </c:pt>
                <c:pt idx="19">
                  <c:v>0.97</c:v>
                </c:pt>
                <c:pt idx="20">
                  <c:v>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B-4769-BF3E-18FB091EE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794320"/>
        <c:axId val="592790008"/>
      </c:barChart>
      <c:catAx>
        <c:axId val="592794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90008"/>
        <c:crosses val="autoZero"/>
        <c:auto val="1"/>
        <c:lblAlgn val="ctr"/>
        <c:lblOffset val="100"/>
        <c:noMultiLvlLbl val="0"/>
      </c:catAx>
      <c:valAx>
        <c:axId val="592790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9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84693252491743"/>
          <c:y val="0.14665099307568522"/>
          <c:w val="5.7332414965990224E-2"/>
          <c:h val="0.13711877860150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4574419831504"/>
          <c:y val="1.8595041322314057E-2"/>
          <c:w val="0.77229153886248647"/>
          <c:h val="0.8903353334273549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World</c:v>
                </c:pt>
                <c:pt idx="1">
                  <c:v>Africa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  <c:pt idx="5">
                  <c:v>Asia</c:v>
                </c:pt>
              </c:strCache>
            </c:strRef>
          </c:cat>
          <c:val>
            <c:numRef>
              <c:f>Sheet1!$E$2:$E$8</c:f>
              <c:numCache>
                <c:formatCode>##0.0;\-##0.0;0</c:formatCode>
                <c:ptCount val="6"/>
                <c:pt idx="0" formatCode="General">
                  <c:v>60.03</c:v>
                </c:pt>
                <c:pt idx="1">
                  <c:v>47.117220148649601</c:v>
                </c:pt>
                <c:pt idx="2">
                  <c:v>76.995958742146101</c:v>
                </c:pt>
                <c:pt idx="3">
                  <c:v>84.235190947055997</c:v>
                </c:pt>
                <c:pt idx="4">
                  <c:v>83.041480749376603</c:v>
                </c:pt>
                <c:pt idx="5">
                  <c:v>47.725999999999999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8-4DCD-95E0-990964B1D7D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World</c:v>
                </c:pt>
                <c:pt idx="1">
                  <c:v>Africa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  <c:pt idx="5">
                  <c:v>Asia</c:v>
                </c:pt>
              </c:strCache>
            </c:strRef>
          </c:cat>
          <c:val>
            <c:numRef>
              <c:f>Sheet1!$D$2:$D$8</c:f>
              <c:numCache>
                <c:formatCode>##0.0;\-##0.0;0</c:formatCode>
                <c:ptCount val="6"/>
                <c:pt idx="0">
                  <c:v>46.610161602371299</c:v>
                </c:pt>
                <c:pt idx="1">
                  <c:v>34.488227668633698</c:v>
                </c:pt>
                <c:pt idx="2">
                  <c:v>70.885142323914806</c:v>
                </c:pt>
                <c:pt idx="3">
                  <c:v>79.103015790183704</c:v>
                </c:pt>
                <c:pt idx="4">
                  <c:v>75.297866777798703</c:v>
                </c:pt>
                <c:pt idx="5">
                  <c:v>37.465707300211299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8-4DCD-95E0-990964B1D7DC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World</c:v>
                </c:pt>
                <c:pt idx="1">
                  <c:v>Africa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  <c:pt idx="5">
                  <c:v>Asia</c:v>
                </c:pt>
              </c:strCache>
            </c:strRef>
          </c:cat>
          <c:val>
            <c:numRef>
              <c:f>Sheet1!$C$2:$C$8</c:f>
              <c:numCache>
                <c:formatCode>##0.0;\-##0.0;0</c:formatCode>
                <c:ptCount val="6"/>
                <c:pt idx="0">
                  <c:v>37.698686677729398</c:v>
                </c:pt>
                <c:pt idx="1">
                  <c:v>24.650522321900802</c:v>
                </c:pt>
                <c:pt idx="2">
                  <c:v>65.393479447780607</c:v>
                </c:pt>
                <c:pt idx="3">
                  <c:v>73.845642654051801</c:v>
                </c:pt>
                <c:pt idx="4">
                  <c:v>60.749313816015899</c:v>
                </c:pt>
                <c:pt idx="5">
                  <c:v>24.999225981689001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D8-4DCD-95E0-990964B1D7DC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World</c:v>
                </c:pt>
                <c:pt idx="1">
                  <c:v>Africa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  <c:pt idx="5">
                  <c:v>Asia</c:v>
                </c:pt>
              </c:strCache>
            </c:strRef>
          </c:cat>
          <c:val>
            <c:numRef>
              <c:f>Sheet1!$B$2:$B$8</c:f>
              <c:numCache>
                <c:formatCode>##0.0;\-##0.0;0</c:formatCode>
                <c:ptCount val="6"/>
                <c:pt idx="0">
                  <c:v>29.5545004462147</c:v>
                </c:pt>
                <c:pt idx="1">
                  <c:v>13.999239101034799</c:v>
                </c:pt>
                <c:pt idx="2">
                  <c:v>51.537876043173704</c:v>
                </c:pt>
                <c:pt idx="3">
                  <c:v>63.902762201233102</c:v>
                </c:pt>
                <c:pt idx="4">
                  <c:v>41.303022144630098</c:v>
                </c:pt>
                <c:pt idx="5">
                  <c:v>17.5227846028626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D8-4DCD-95E0-990964B1D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790792"/>
        <c:axId val="592787264"/>
      </c:barChart>
      <c:catAx>
        <c:axId val="592790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278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9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3096926845876E-2"/>
          <c:y val="0"/>
          <c:w val="0.81155666668526816"/>
          <c:h val="0.8940687145993643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Sheet1!$B$2:$R$2</c:f>
              <c:numCache>
                <c:formatCode>#\ ###\ ###\ ##0;\-#\ ###\ ###\ ##0;0</c:formatCode>
                <c:ptCount val="17"/>
                <c:pt idx="0">
                  <c:v>32033997</c:v>
                </c:pt>
                <c:pt idx="1">
                  <c:v>40962571</c:v>
                </c:pt>
                <c:pt idx="2">
                  <c:v>53044540</c:v>
                </c:pt>
                <c:pt idx="3">
                  <c:v>66408812.000000007</c:v>
                </c:pt>
                <c:pt idx="4">
                  <c:v>82640484</c:v>
                </c:pt>
                <c:pt idx="5">
                  <c:v>102894484</c:v>
                </c:pt>
                <c:pt idx="6">
                  <c:v>127772173</c:v>
                </c:pt>
                <c:pt idx="7">
                  <c:v>158900967</c:v>
                </c:pt>
                <c:pt idx="8">
                  <c:v>196923274</c:v>
                </c:pt>
                <c:pt idx="9">
                  <c:v>236904267</c:v>
                </c:pt>
                <c:pt idx="10">
                  <c:v>278769840</c:v>
                </c:pt>
                <c:pt idx="11">
                  <c:v>330741711</c:v>
                </c:pt>
                <c:pt idx="12">
                  <c:v>394940213</c:v>
                </c:pt>
                <c:pt idx="13">
                  <c:v>471602315</c:v>
                </c:pt>
                <c:pt idx="14">
                  <c:v>559506598</c:v>
                </c:pt>
                <c:pt idx="15">
                  <c:v>658813697</c:v>
                </c:pt>
                <c:pt idx="16">
                  <c:v>770067953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D-4263-A1F5-2EE4498CD1D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Sheet1!$B$3:$R$3</c:f>
              <c:numCache>
                <c:formatCode>#\ ###\ ###\ ##0;\-#\ ###\ ###\ ##0;0</c:formatCode>
                <c:ptCount val="17"/>
                <c:pt idx="0">
                  <c:v>282965293</c:v>
                </c:pt>
                <c:pt idx="1">
                  <c:v>313280048</c:v>
                </c:pt>
                <c:pt idx="2">
                  <c:v>346340950</c:v>
                </c:pt>
                <c:pt idx="3">
                  <c:v>382259042</c:v>
                </c:pt>
                <c:pt idx="4">
                  <c:v>414173127</c:v>
                </c:pt>
                <c:pt idx="5">
                  <c:v>443146454</c:v>
                </c:pt>
                <c:pt idx="6">
                  <c:v>468429458</c:v>
                </c:pt>
                <c:pt idx="7">
                  <c:v>488067836</c:v>
                </c:pt>
                <c:pt idx="8">
                  <c:v>505990967</c:v>
                </c:pt>
                <c:pt idx="9">
                  <c:v>514365412</c:v>
                </c:pt>
                <c:pt idx="10">
                  <c:v>516827426</c:v>
                </c:pt>
                <c:pt idx="11">
                  <c:v>525634775.99999994</c:v>
                </c:pt>
                <c:pt idx="12">
                  <c:v>537982392</c:v>
                </c:pt>
                <c:pt idx="13">
                  <c:v>547065703</c:v>
                </c:pt>
                <c:pt idx="14">
                  <c:v>555106331</c:v>
                </c:pt>
                <c:pt idx="15">
                  <c:v>561571444</c:v>
                </c:pt>
                <c:pt idx="16">
                  <c:v>566970179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D-4263-A1F5-2EE4498CD1D0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Sheet1!$B$4:$R$4</c:f>
              <c:numCache>
                <c:formatCode>#\ ###\ ###\ ##0;\-#\ ###\ ###\ ##0;0</c:formatCode>
                <c:ptCount val="17"/>
                <c:pt idx="0">
                  <c:v>109666641</c:v>
                </c:pt>
                <c:pt idx="1">
                  <c:v>125205023</c:v>
                </c:pt>
                <c:pt idx="2">
                  <c:v>142880600</c:v>
                </c:pt>
                <c:pt idx="3">
                  <c:v>157961458</c:v>
                </c:pt>
                <c:pt idx="4">
                  <c:v>170791255</c:v>
                </c:pt>
                <c:pt idx="5">
                  <c:v>179212018</c:v>
                </c:pt>
                <c:pt idx="6">
                  <c:v>188372944</c:v>
                </c:pt>
                <c:pt idx="7">
                  <c:v>200016950</c:v>
                </c:pt>
                <c:pt idx="8">
                  <c:v>212935143</c:v>
                </c:pt>
                <c:pt idx="9">
                  <c:v>229946714</c:v>
                </c:pt>
                <c:pt idx="10">
                  <c:v>249504440</c:v>
                </c:pt>
                <c:pt idx="11">
                  <c:v>264277990.99999997</c:v>
                </c:pt>
                <c:pt idx="12">
                  <c:v>279948502</c:v>
                </c:pt>
                <c:pt idx="13">
                  <c:v>294834161</c:v>
                </c:pt>
                <c:pt idx="14">
                  <c:v>309991276</c:v>
                </c:pt>
                <c:pt idx="15">
                  <c:v>325100335</c:v>
                </c:pt>
                <c:pt idx="16">
                  <c:v>339782053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ED-4263-A1F5-2EE4498CD1D0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Sheet1!$B$5:$R$5</c:f>
              <c:numCache>
                <c:formatCode>#\ ###\ ###\ ##0;\-#\ ###\ ###\ ##0;0</c:formatCode>
                <c:ptCount val="17"/>
                <c:pt idx="0">
                  <c:v>69335121</c:v>
                </c:pt>
                <c:pt idx="1">
                  <c:v>86976145</c:v>
                </c:pt>
                <c:pt idx="2">
                  <c:v>108632711</c:v>
                </c:pt>
                <c:pt idx="3">
                  <c:v>134806929</c:v>
                </c:pt>
                <c:pt idx="4">
                  <c:v>164071525</c:v>
                </c:pt>
                <c:pt idx="5">
                  <c:v>197280963</c:v>
                </c:pt>
                <c:pt idx="6">
                  <c:v>234195264</c:v>
                </c:pt>
                <c:pt idx="7">
                  <c:v>273130007</c:v>
                </c:pt>
                <c:pt idx="8">
                  <c:v>313875861</c:v>
                </c:pt>
                <c:pt idx="9">
                  <c:v>355089152</c:v>
                </c:pt>
                <c:pt idx="10">
                  <c:v>396276279</c:v>
                </c:pt>
                <c:pt idx="11">
                  <c:v>432803905</c:v>
                </c:pt>
                <c:pt idx="12">
                  <c:v>467641554</c:v>
                </c:pt>
                <c:pt idx="13">
                  <c:v>502792854</c:v>
                </c:pt>
                <c:pt idx="14">
                  <c:v>536051691</c:v>
                </c:pt>
                <c:pt idx="15">
                  <c:v>567088511</c:v>
                </c:pt>
                <c:pt idx="16">
                  <c:v>595134448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ED-4263-A1F5-2EE4498CD1D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Sheet1!$B$6:$R$6</c:f>
              <c:numCache>
                <c:formatCode>#\ ###\ ###\ ##0;\-#\ ###\ ###\ ##0;0</c:formatCode>
                <c:ptCount val="17"/>
                <c:pt idx="0">
                  <c:v>244574155</c:v>
                </c:pt>
                <c:pt idx="1">
                  <c:v>296530949</c:v>
                </c:pt>
                <c:pt idx="2">
                  <c:v>358012357</c:v>
                </c:pt>
                <c:pt idx="3">
                  <c:v>430382373</c:v>
                </c:pt>
                <c:pt idx="4">
                  <c:v>504564587</c:v>
                </c:pt>
                <c:pt idx="5">
                  <c:v>596737432</c:v>
                </c:pt>
                <c:pt idx="6">
                  <c:v>714386241</c:v>
                </c:pt>
                <c:pt idx="7">
                  <c:v>865348422</c:v>
                </c:pt>
                <c:pt idx="8">
                  <c:v>1036246836</c:v>
                </c:pt>
                <c:pt idx="9">
                  <c:v>1211260491</c:v>
                </c:pt>
                <c:pt idx="10">
                  <c:v>1392739609</c:v>
                </c:pt>
                <c:pt idx="11">
                  <c:v>1621843454</c:v>
                </c:pt>
                <c:pt idx="12">
                  <c:v>1864835926</c:v>
                </c:pt>
                <c:pt idx="13">
                  <c:v>2113137370</c:v>
                </c:pt>
                <c:pt idx="14">
                  <c:v>2347541174</c:v>
                </c:pt>
                <c:pt idx="15">
                  <c:v>2561408668</c:v>
                </c:pt>
                <c:pt idx="16">
                  <c:v>2752456877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ED-4263-A1F5-2EE4498CD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592791184"/>
        <c:axId val="592793144"/>
      </c:barChart>
      <c:catAx>
        <c:axId val="5927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592793144"/>
        <c:crosses val="autoZero"/>
        <c:auto val="1"/>
        <c:lblAlgn val="ctr"/>
        <c:lblOffset val="100"/>
        <c:noMultiLvlLbl val="0"/>
      </c:catAx>
      <c:valAx>
        <c:axId val="592793144"/>
        <c:scaling>
          <c:orientation val="minMax"/>
          <c:max val="55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#\ ##0;\-#\ ###\ ###\ ##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592791184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gency FB" panose="020B0503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71382082343468E-2"/>
          <c:y val="3.3368588411266074E-2"/>
          <c:w val="0.88986706260641268"/>
          <c:h val="0.838760558222491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Beijing (1990)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295</c:v>
                </c:pt>
                <c:pt idx="1">
                  <c:v>325</c:v>
                </c:pt>
                <c:pt idx="2">
                  <c:v>320</c:v>
                </c:pt>
                <c:pt idx="3">
                  <c:v>310</c:v>
                </c:pt>
                <c:pt idx="4">
                  <c:v>260</c:v>
                </c:pt>
                <c:pt idx="5">
                  <c:v>190</c:v>
                </c:pt>
                <c:pt idx="6">
                  <c:v>160</c:v>
                </c:pt>
                <c:pt idx="7">
                  <c:v>150</c:v>
                </c:pt>
                <c:pt idx="8">
                  <c:v>110</c:v>
                </c:pt>
                <c:pt idx="9">
                  <c:v>100</c:v>
                </c:pt>
                <c:pt idx="10">
                  <c:v>115</c:v>
                </c:pt>
                <c:pt idx="11">
                  <c:v>85</c:v>
                </c:pt>
                <c:pt idx="12">
                  <c:v>47</c:v>
                </c:pt>
                <c:pt idx="13">
                  <c:v>35</c:v>
                </c:pt>
                <c:pt idx="1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C-4057-AAED-BC206CCB83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Paris (1990)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240</c:v>
                </c:pt>
                <c:pt idx="1">
                  <c:v>290</c:v>
                </c:pt>
                <c:pt idx="2">
                  <c:v>280</c:v>
                </c:pt>
                <c:pt idx="3">
                  <c:v>250</c:v>
                </c:pt>
                <c:pt idx="4">
                  <c:v>260</c:v>
                </c:pt>
                <c:pt idx="5">
                  <c:v>170</c:v>
                </c:pt>
                <c:pt idx="6">
                  <c:v>135</c:v>
                </c:pt>
                <c:pt idx="7">
                  <c:v>105</c:v>
                </c:pt>
                <c:pt idx="8">
                  <c:v>90</c:v>
                </c:pt>
                <c:pt idx="9">
                  <c:v>80</c:v>
                </c:pt>
                <c:pt idx="10">
                  <c:v>75</c:v>
                </c:pt>
                <c:pt idx="11">
                  <c:v>70</c:v>
                </c:pt>
                <c:pt idx="12">
                  <c:v>65</c:v>
                </c:pt>
                <c:pt idx="13">
                  <c:v>64</c:v>
                </c:pt>
                <c:pt idx="14">
                  <c:v>67</c:v>
                </c:pt>
                <c:pt idx="15">
                  <c:v>65</c:v>
                </c:pt>
                <c:pt idx="16">
                  <c:v>60</c:v>
                </c:pt>
                <c:pt idx="17">
                  <c:v>55</c:v>
                </c:pt>
                <c:pt idx="18">
                  <c:v>50</c:v>
                </c:pt>
                <c:pt idx="19">
                  <c:v>50</c:v>
                </c:pt>
                <c:pt idx="20">
                  <c:v>48</c:v>
                </c:pt>
                <c:pt idx="2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0C-4057-AAED-BC206CCB83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Bangkok (1988)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335</c:v>
                </c:pt>
                <c:pt idx="1">
                  <c:v>320</c:v>
                </c:pt>
                <c:pt idx="2">
                  <c:v>220</c:v>
                </c:pt>
                <c:pt idx="3">
                  <c:v>155</c:v>
                </c:pt>
                <c:pt idx="4">
                  <c:v>150</c:v>
                </c:pt>
                <c:pt idx="5">
                  <c:v>140</c:v>
                </c:pt>
                <c:pt idx="6">
                  <c:v>110</c:v>
                </c:pt>
                <c:pt idx="7">
                  <c:v>112</c:v>
                </c:pt>
                <c:pt idx="8">
                  <c:v>105</c:v>
                </c:pt>
                <c:pt idx="9">
                  <c:v>75</c:v>
                </c:pt>
                <c:pt idx="10">
                  <c:v>65</c:v>
                </c:pt>
                <c:pt idx="11">
                  <c:v>61</c:v>
                </c:pt>
                <c:pt idx="12">
                  <c:v>55</c:v>
                </c:pt>
                <c:pt idx="13">
                  <c:v>60</c:v>
                </c:pt>
                <c:pt idx="14">
                  <c:v>61</c:v>
                </c:pt>
                <c:pt idx="15">
                  <c:v>55</c:v>
                </c:pt>
                <c:pt idx="16">
                  <c:v>51</c:v>
                </c:pt>
                <c:pt idx="17">
                  <c:v>49</c:v>
                </c:pt>
                <c:pt idx="18">
                  <c:v>40</c:v>
                </c:pt>
                <c:pt idx="19">
                  <c:v>35</c:v>
                </c:pt>
                <c:pt idx="20">
                  <c:v>36</c:v>
                </c:pt>
                <c:pt idx="21">
                  <c:v>40</c:v>
                </c:pt>
                <c:pt idx="22">
                  <c:v>40</c:v>
                </c:pt>
                <c:pt idx="23">
                  <c:v>38</c:v>
                </c:pt>
                <c:pt idx="24">
                  <c:v>30</c:v>
                </c:pt>
                <c:pt idx="25">
                  <c:v>30</c:v>
                </c:pt>
                <c:pt idx="26">
                  <c:v>26</c:v>
                </c:pt>
                <c:pt idx="27">
                  <c:v>25</c:v>
                </c:pt>
                <c:pt idx="28">
                  <c:v>30</c:v>
                </c:pt>
                <c:pt idx="2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0C-4057-AAED-BC206CCB83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Jakarta (1990)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165</c:v>
                </c:pt>
                <c:pt idx="1">
                  <c:v>185</c:v>
                </c:pt>
                <c:pt idx="2">
                  <c:v>220</c:v>
                </c:pt>
                <c:pt idx="3">
                  <c:v>250</c:v>
                </c:pt>
                <c:pt idx="4">
                  <c:v>260</c:v>
                </c:pt>
                <c:pt idx="5">
                  <c:v>225</c:v>
                </c:pt>
                <c:pt idx="6">
                  <c:v>180</c:v>
                </c:pt>
                <c:pt idx="7">
                  <c:v>145</c:v>
                </c:pt>
                <c:pt idx="8">
                  <c:v>110</c:v>
                </c:pt>
                <c:pt idx="9">
                  <c:v>105</c:v>
                </c:pt>
                <c:pt idx="10">
                  <c:v>98</c:v>
                </c:pt>
                <c:pt idx="11">
                  <c:v>70</c:v>
                </c:pt>
                <c:pt idx="12">
                  <c:v>60</c:v>
                </c:pt>
                <c:pt idx="13">
                  <c:v>55</c:v>
                </c:pt>
                <c:pt idx="14">
                  <c:v>48</c:v>
                </c:pt>
                <c:pt idx="15">
                  <c:v>45</c:v>
                </c:pt>
                <c:pt idx="16">
                  <c:v>43</c:v>
                </c:pt>
                <c:pt idx="17">
                  <c:v>35</c:v>
                </c:pt>
                <c:pt idx="18">
                  <c:v>25</c:v>
                </c:pt>
                <c:pt idx="19">
                  <c:v>23</c:v>
                </c:pt>
                <c:pt idx="20">
                  <c:v>23</c:v>
                </c:pt>
                <c:pt idx="21">
                  <c:v>20</c:v>
                </c:pt>
                <c:pt idx="22">
                  <c:v>18</c:v>
                </c:pt>
                <c:pt idx="23">
                  <c:v>17</c:v>
                </c:pt>
                <c:pt idx="24">
                  <c:v>15</c:v>
                </c:pt>
                <c:pt idx="25">
                  <c:v>14</c:v>
                </c:pt>
                <c:pt idx="26">
                  <c:v>13</c:v>
                </c:pt>
                <c:pt idx="27">
                  <c:v>12</c:v>
                </c:pt>
                <c:pt idx="28">
                  <c:v>11</c:v>
                </c:pt>
                <c:pt idx="2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0C-4057-AAED-BC206CCB83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Barcelona (1990)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240</c:v>
                </c:pt>
                <c:pt idx="1">
                  <c:v>325</c:v>
                </c:pt>
                <c:pt idx="2">
                  <c:v>245</c:v>
                </c:pt>
                <c:pt idx="3">
                  <c:v>238</c:v>
                </c:pt>
                <c:pt idx="4">
                  <c:v>255</c:v>
                </c:pt>
                <c:pt idx="5">
                  <c:v>250</c:v>
                </c:pt>
                <c:pt idx="6">
                  <c:v>180</c:v>
                </c:pt>
                <c:pt idx="7">
                  <c:v>160</c:v>
                </c:pt>
                <c:pt idx="8">
                  <c:v>155</c:v>
                </c:pt>
                <c:pt idx="9">
                  <c:v>140</c:v>
                </c:pt>
                <c:pt idx="10">
                  <c:v>110</c:v>
                </c:pt>
                <c:pt idx="11">
                  <c:v>100</c:v>
                </c:pt>
                <c:pt idx="12">
                  <c:v>105</c:v>
                </c:pt>
                <c:pt idx="13">
                  <c:v>75</c:v>
                </c:pt>
                <c:pt idx="14">
                  <c:v>65</c:v>
                </c:pt>
                <c:pt idx="15">
                  <c:v>95</c:v>
                </c:pt>
                <c:pt idx="16">
                  <c:v>60</c:v>
                </c:pt>
                <c:pt idx="17">
                  <c:v>65</c:v>
                </c:pt>
                <c:pt idx="18">
                  <c:v>55</c:v>
                </c:pt>
                <c:pt idx="19">
                  <c:v>110</c:v>
                </c:pt>
                <c:pt idx="20">
                  <c:v>48</c:v>
                </c:pt>
                <c:pt idx="21">
                  <c:v>35</c:v>
                </c:pt>
                <c:pt idx="2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0C-4057-AAED-BC206CCB83D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New York (1990)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Sheet1!$G$2:$G$31</c:f>
              <c:numCache>
                <c:formatCode>General</c:formatCode>
                <c:ptCount val="30"/>
                <c:pt idx="0">
                  <c:v>115</c:v>
                </c:pt>
                <c:pt idx="1">
                  <c:v>120</c:v>
                </c:pt>
                <c:pt idx="2">
                  <c:v>135</c:v>
                </c:pt>
                <c:pt idx="3">
                  <c:v>120</c:v>
                </c:pt>
                <c:pt idx="4">
                  <c:v>115</c:v>
                </c:pt>
                <c:pt idx="5">
                  <c:v>95</c:v>
                </c:pt>
                <c:pt idx="6">
                  <c:v>80</c:v>
                </c:pt>
                <c:pt idx="7">
                  <c:v>75</c:v>
                </c:pt>
                <c:pt idx="8">
                  <c:v>60</c:v>
                </c:pt>
                <c:pt idx="9">
                  <c:v>70</c:v>
                </c:pt>
                <c:pt idx="10">
                  <c:v>85</c:v>
                </c:pt>
                <c:pt idx="11">
                  <c:v>90</c:v>
                </c:pt>
                <c:pt idx="12">
                  <c:v>95</c:v>
                </c:pt>
                <c:pt idx="13">
                  <c:v>90</c:v>
                </c:pt>
                <c:pt idx="14">
                  <c:v>85</c:v>
                </c:pt>
                <c:pt idx="15">
                  <c:v>75</c:v>
                </c:pt>
                <c:pt idx="16">
                  <c:v>60</c:v>
                </c:pt>
                <c:pt idx="17">
                  <c:v>55</c:v>
                </c:pt>
                <c:pt idx="18">
                  <c:v>50</c:v>
                </c:pt>
                <c:pt idx="19">
                  <c:v>48</c:v>
                </c:pt>
                <c:pt idx="20">
                  <c:v>40</c:v>
                </c:pt>
                <c:pt idx="21">
                  <c:v>35</c:v>
                </c:pt>
                <c:pt idx="22">
                  <c:v>35</c:v>
                </c:pt>
                <c:pt idx="23">
                  <c:v>30</c:v>
                </c:pt>
                <c:pt idx="24">
                  <c:v>26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24</c:v>
                </c:pt>
                <c:pt idx="2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0C-4057-AAED-BC206CCB83D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Los Angeles (1990)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Sheet1!$H$2:$H$31</c:f>
              <c:numCache>
                <c:formatCode>General</c:formatCode>
                <c:ptCount val="30"/>
                <c:pt idx="0">
                  <c:v>47</c:v>
                </c:pt>
                <c:pt idx="1">
                  <c:v>48</c:v>
                </c:pt>
                <c:pt idx="2">
                  <c:v>47</c:v>
                </c:pt>
                <c:pt idx="3">
                  <c:v>45</c:v>
                </c:pt>
                <c:pt idx="4">
                  <c:v>40</c:v>
                </c:pt>
                <c:pt idx="5">
                  <c:v>38</c:v>
                </c:pt>
                <c:pt idx="6">
                  <c:v>37</c:v>
                </c:pt>
                <c:pt idx="7">
                  <c:v>35</c:v>
                </c:pt>
                <c:pt idx="8">
                  <c:v>40</c:v>
                </c:pt>
                <c:pt idx="9">
                  <c:v>40</c:v>
                </c:pt>
                <c:pt idx="10">
                  <c:v>37</c:v>
                </c:pt>
                <c:pt idx="11">
                  <c:v>35</c:v>
                </c:pt>
                <c:pt idx="12">
                  <c:v>31</c:v>
                </c:pt>
                <c:pt idx="13">
                  <c:v>31</c:v>
                </c:pt>
                <c:pt idx="14">
                  <c:v>30</c:v>
                </c:pt>
                <c:pt idx="15">
                  <c:v>26</c:v>
                </c:pt>
                <c:pt idx="16">
                  <c:v>25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30</c:v>
                </c:pt>
                <c:pt idx="21">
                  <c:v>31</c:v>
                </c:pt>
                <c:pt idx="22">
                  <c:v>30</c:v>
                </c:pt>
                <c:pt idx="23">
                  <c:v>28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20</c:v>
                </c:pt>
                <c:pt idx="2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50C-4057-AAED-BC206CCB8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2786480"/>
        <c:axId val="592800592"/>
      </c:lineChart>
      <c:catAx>
        <c:axId val="592786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form city center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800592"/>
        <c:crosses val="autoZero"/>
        <c:auto val="1"/>
        <c:lblAlgn val="ctr"/>
        <c:lblOffset val="100"/>
        <c:noMultiLvlLbl val="0"/>
      </c:catAx>
      <c:valAx>
        <c:axId val="592800592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Persons per hectare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83197821392084"/>
          <c:y val="6.2270441621518922E-2"/>
          <c:w val="0.15442948263642806"/>
          <c:h val="0.38446293095058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05DA-4CC9-EC4F-BD6C-BBE95B12E1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BF0CB-0CCC-4642-AB7A-62737EDFB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0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</a:t>
            </a:r>
            <a:r>
              <a:rPr lang="en-US" baseline="0" dirty="0"/>
              <a:t> from World Bank (2009) World Development Report 2009: Reshaping Economic Geography.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EB345-4E63-4D23-BB53-605ABF01862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 lIns="91073" tIns="45537" rIns="91073" bIns="45537"/>
          <a:lstStyle/>
          <a:p>
            <a:r>
              <a:rPr lang="en-US" dirty="0"/>
              <a:t>Source: United Nations, Department</a:t>
            </a:r>
            <a:r>
              <a:rPr lang="en-US" baseline="0" dirty="0"/>
              <a:t> of Economic and Social Affairs, </a:t>
            </a:r>
            <a:r>
              <a:rPr lang="en-US" dirty="0"/>
              <a:t>Population Division. World Urbanization Prospects. http://esa.un.org/unpd/wup/</a:t>
            </a:r>
          </a:p>
        </p:txBody>
      </p:sp>
    </p:spTree>
    <p:extLst>
      <p:ext uri="{BB962C8B-B14F-4D97-AF65-F5344CB8AC3E}">
        <p14:creationId xmlns:p14="http://schemas.microsoft.com/office/powerpoint/2010/main" val="367727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6E1F7-3893-48A1-8DC0-2EE997B3952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6F7EE-D58D-4903-BB58-409BB2C140F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Adapted from P. </a:t>
            </a:r>
            <a:r>
              <a:rPr lang="en-US" dirty="0" err="1"/>
              <a:t>Hugill</a:t>
            </a:r>
            <a:r>
              <a:rPr lang="en-US" dirty="0"/>
              <a:t> (1995), World Trade since 1431, Baltimore: The Johns Hopkins University Press, p. 213.</a:t>
            </a:r>
          </a:p>
        </p:txBody>
      </p:sp>
    </p:spTree>
    <p:extLst>
      <p:ext uri="{BB962C8B-B14F-4D97-AF65-F5344CB8AC3E}">
        <p14:creationId xmlns:p14="http://schemas.microsoft.com/office/powerpoint/2010/main" val="45810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C72D3-E5AE-48F5-A0E5-F57265ADE4D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DBCD8-EB53-493B-89C5-44329C45DA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adapted from A. </a:t>
            </a:r>
            <a:r>
              <a:rPr lang="en-US" dirty="0" err="1"/>
              <a:t>Bertaud</a:t>
            </a:r>
            <a:r>
              <a:rPr lang="en-US" dirty="0"/>
              <a:t> (2001) Metropolis: A Measure of the Spatial Organization of 7 Large Cities. http://alain-bertaud.com/images/AB_Metropolis_Spatial_Organization.pdf</a:t>
            </a:r>
          </a:p>
        </p:txBody>
      </p:sp>
    </p:spTree>
    <p:extLst>
      <p:ext uri="{BB962C8B-B14F-4D97-AF65-F5344CB8AC3E}">
        <p14:creationId xmlns:p14="http://schemas.microsoft.com/office/powerpoint/2010/main" val="204622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703D7-DE90-4259-B589-73AEB9ED66F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from Barter, P.A. (2004) A Broad Perspective on Policy Integration for Low Emissions Urban Transport in Developing Asian Cities. Draft paper for the International </a:t>
            </a:r>
          </a:p>
          <a:p>
            <a:r>
              <a:rPr lang="en-US" dirty="0"/>
              <a:t>workshop Policy Integration towards Sustainable Energy Use for Asian Cities: Integrating Local Air Pollution and Greenhouse Gas Emissions Concerns. Institute for </a:t>
            </a:r>
          </a:p>
          <a:p>
            <a:r>
              <a:rPr lang="en-US" dirty="0"/>
              <a:t>Global Environmental Strategies, Kanagawa.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B129D-E325-4470-8FD3-E3EB2F45F1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adapted from A. </a:t>
            </a:r>
            <a:r>
              <a:rPr lang="en-US" dirty="0" err="1"/>
              <a:t>Bertaud</a:t>
            </a:r>
            <a:r>
              <a:rPr lang="en-US" dirty="0"/>
              <a:t>. http://alain-bertaud.com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6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Millennium Cities Database for Sustainable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B129D-E325-4470-8FD3-E3EB2F45F1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62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D0250-0DDB-485D-85B3-FA8C069FBC7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adapted from R. Tolley and B. Turton (1995), p. 63. </a:t>
            </a:r>
          </a:p>
        </p:txBody>
      </p:sp>
    </p:spTree>
    <p:extLst>
      <p:ext uri="{BB962C8B-B14F-4D97-AF65-F5344CB8AC3E}">
        <p14:creationId xmlns:p14="http://schemas.microsoft.com/office/powerpoint/2010/main" val="2613794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from WHO (1998) Walking and cycling in the city. Copenhagen, WHO Regional Office for Europe, 1998, p.5 (document ICP/EUD/NEAP 04 01 02).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4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0D23B-C10B-4128-9A43-10CF0E245C4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adapted Tolley, R. and B. Turton (1995) Transport Systems, Policy and Planning: A Geographical Approach, Burnt Mill, Harlow, Essex: Longman. P. 184</a:t>
            </a:r>
          </a:p>
        </p:txBody>
      </p:sp>
    </p:spTree>
    <p:extLst>
      <p:ext uri="{BB962C8B-B14F-4D97-AF65-F5344CB8AC3E}">
        <p14:creationId xmlns:p14="http://schemas.microsoft.com/office/powerpoint/2010/main" val="140567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22B0C-6D49-4B37-89A8-DB8FD15F89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 lIns="91435" tIns="45717" rIns="91435" bIns="45717"/>
          <a:lstStyle/>
          <a:p>
            <a:r>
              <a:rPr lang="en-US" dirty="0"/>
              <a:t>Source: Source:  United Nations, Department of Economic and Social Affairs, Population Division (2012). World Urbanization Prospects: The 2011 Revision.</a:t>
            </a:r>
          </a:p>
        </p:txBody>
      </p:sp>
    </p:spTree>
    <p:extLst>
      <p:ext uri="{BB962C8B-B14F-4D97-AF65-F5344CB8AC3E}">
        <p14:creationId xmlns:p14="http://schemas.microsoft.com/office/powerpoint/2010/main" val="332618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Source: United Nations, Department of Economic and Social Affairs, Population Division. World Urbanization Prospects: The 2011 Revision. New York: United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F3BB2-EC3D-4121-8B21-31B485D379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CB489-C33B-493E-B0D9-667590C2AC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C9836-4491-4C24-8861-13301F5790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 lIns="91073" tIns="45537" rIns="91073" bIns="45537"/>
          <a:lstStyle/>
          <a:p>
            <a:r>
              <a:rPr lang="en-US" dirty="0"/>
              <a:t>Source: United Nations, Department</a:t>
            </a:r>
            <a:r>
              <a:rPr lang="en-US" baseline="0" dirty="0"/>
              <a:t> of Economic and Social Affairs, </a:t>
            </a:r>
            <a:r>
              <a:rPr lang="en-US" dirty="0"/>
              <a:t>Population Division. World Urbanization Prospects. http://esa.un.org/unpd/wup/</a:t>
            </a:r>
          </a:p>
        </p:txBody>
      </p:sp>
    </p:spTree>
    <p:extLst>
      <p:ext uri="{BB962C8B-B14F-4D97-AF65-F5344CB8AC3E}">
        <p14:creationId xmlns:p14="http://schemas.microsoft.com/office/powerpoint/2010/main" val="428201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287FE-6CEF-6E47-9097-8F79C5F8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CF15EF-9915-094B-A039-58740D3A7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B3F42-BC50-564A-9C74-48269BB2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E8C82-818C-E842-B3BC-92F8DB01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DF426-6AE6-FD40-855E-424B3EFD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C23E2-36C7-614D-AE16-1CBF5274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B9A7D4-86B8-1E40-8FFA-FDB03BCF2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6F9E7-386C-7E4E-B49B-590F3BEE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1095F-78F5-BD4B-9062-F5552EBF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23DD9-3B13-6447-B050-FB44C290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6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1078A0-5C80-C841-BB8A-87DB33DEC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8E121B-08BE-7548-9EEE-7176B1527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5B0A0-9288-9C41-8C4A-A4CB7186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2C16E-2B70-DF46-AD05-3072C1DD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F6284-7B51-D34D-96B4-0FC753A7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0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AAAC7-67CA-3E4D-AA17-4C9ED45A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F1A7F-4078-B345-9CC2-E817D256D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C3C24-885D-9442-B6E2-522C8DE1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E42CC-6397-604A-BC85-49C66A7F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7BAED-EED7-8C47-8903-D7BE89B3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2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D8B99-C395-DE43-BEC6-7907DD6A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0D3DE-59EB-1643-AEDC-5714DE10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3198D-6648-6545-A1AC-BD3748F6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D73D8-F2E0-9E4A-84D3-26924216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C1C6E-1F8F-4345-87E4-3145D98D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4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2F59A-8DED-5649-8DB7-33626F5B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AF21D-5299-5F4A-B9BC-2DC94DEF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2D5644-2CC1-274E-BAF4-56D3B9B52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302275-1081-0A4E-B0D7-1E286B1B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E8AE3-3DF1-C843-BB19-6339BD50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50BD54-5223-F348-AB5F-CCFFA6C8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39AF4-3462-9A4E-BE3A-4A2E1E25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A25174-F331-D54C-BD5B-41E7ACF4D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D8AFC-78D0-4B49-B60A-79CAB15A3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758A12-2B7A-F144-BAEE-32682D66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4B4E62-5F3C-5B4B-A220-9515EF2C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0CE2CD-2175-DE42-B046-92B16687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3E6547-CBC3-B548-9435-3015CC4B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3E5D-2D9D-CB44-B364-154252F6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1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B1099-2045-C74E-B2AB-D8A17A06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9AD76D-2CFE-A842-89AE-4D3E3F9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500765-540E-F047-B3CD-A2F2644B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211C98-E04E-B149-9B63-670CBF7A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8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7D293F-7438-5B46-84AC-C852F03D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D8B3E8-6552-8447-B94D-22F0852B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43A225-4986-7E43-A747-38DFCDFE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22E0D-65F0-1E4D-AA4A-71E09031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881B6-BD6E-FC42-9F40-B12BAD56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805E39-121A-E34E-91FF-30622ABC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F177E-CAAA-9348-82AA-5062B536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1345A0-061A-6341-AA84-4F53FAA7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73A6E-C9CC-DB4F-B735-1407D3EE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D76ED-86CC-4644-B264-650A6290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3E9FEA-A160-3241-96B8-D7E52A3BF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E5748F-630D-AB4D-9C2F-5BFC86A94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9C454-0611-594A-86AB-86FC8194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2381F7-8EF8-714E-A6BD-684C5ADE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ECFD15-EAB4-3249-9D3C-E0AB735B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6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2275A-1EF5-7E4B-8375-ADA28194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38B43-1271-814E-8AC4-8AA35C85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CCAA3-5092-9740-A511-CA38E183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71E8-6DCE-2D4A-9009-E8DAAFAA35F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C230E-CE8D-3C4A-B2A1-8644019E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727D5-2BF6-1D43-AA92-09740564D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AF33-6087-444C-96D0-0AEC9B6D9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733" y="761766"/>
            <a:ext cx="8930598" cy="57195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>
                <a:latin typeface="PT Sans" panose="020B0503020203020204" pitchFamily="34" charset="-52"/>
              </a:rPr>
              <a:t>AL-FARABI KAZAKH NATIONAL UNIVERSITY</a:t>
            </a:r>
            <a:r>
              <a:rPr lang="ru-RU" sz="3600" dirty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734" y="1823710"/>
            <a:ext cx="8230984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2000" dirty="0">
                <a:latin typeface="PT Sans" panose="020B0503020203020204" pitchFamily="34" charset="-52"/>
              </a:rPr>
              <a:t>Department of Recreational geography and tourism</a:t>
            </a:r>
            <a:r>
              <a:rPr lang="en-US" sz="2000" spc="-47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413077" y="2900706"/>
            <a:ext cx="824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T Sans" panose="020B0503020203020204" pitchFamily="34" charset="-52"/>
                <a:ea typeface="PT Sans" panose="020B0503020203020204" pitchFamily="34" charset="-52"/>
              </a:rPr>
              <a:t>Transportation in Tourism</a:t>
            </a:r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078" y="41606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>
                <a:latin typeface="PT Sans" panose="020B0503020203020204" pitchFamily="34" charset="-52"/>
                <a:cs typeface="Arial" panose="020B0604020202020204" pitchFamily="34" charset="0"/>
              </a:rPr>
              <a:t>Assipova Zhanna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PhD</a:t>
            </a:r>
            <a:r>
              <a:rPr lang="en-US" sz="2000" spc="-7">
                <a:latin typeface="PT Sans" panose="020B0503020203020204" pitchFamily="34" charset="-52"/>
                <a:cs typeface="Arial" panose="020B0604020202020204" pitchFamily="34" charset="0"/>
              </a:rPr>
              <a:t>, associate </a:t>
            </a: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professor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F8D68-4421-B04B-994D-7EB164C9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7" y="494240"/>
            <a:ext cx="1502019" cy="1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Population, Selected Units, 1880-2009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52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World Urban Population, 1950-2010 with Projections to 2030 (in billions)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24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Areas of More than 10 Million Inhabitants, 2010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541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World’s Largest Cities, 1850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1422078"/>
            <a:ext cx="7532077" cy="50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5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World’s Largest Cities, 2010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939"/>
          <a:stretch/>
        </p:blipFill>
        <p:spPr>
          <a:xfrm>
            <a:off x="838200" y="1690688"/>
            <a:ext cx="7555523" cy="50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World at Night</a:t>
            </a:r>
          </a:p>
        </p:txBody>
      </p:sp>
      <p:pic>
        <p:nvPicPr>
          <p:cNvPr id="53252" name="Picture 3" descr="World at Night Full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690688"/>
            <a:ext cx="7912100" cy="48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36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Percentage of Urban Population by Region, 1950-2030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71240"/>
              </p:ext>
            </p:extLst>
          </p:nvPr>
        </p:nvGraphicFramePr>
        <p:xfrm>
          <a:off x="0" y="15541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88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Population by Region, 1950-2030 (in millions)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87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Transportation, Urban Form and Spatial Structure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435036" y="2674843"/>
            <a:ext cx="1795463" cy="1201738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1">
                <a:latin typeface="Arial Narrow" panose="020B0606020202030204" pitchFamily="34" charset="0"/>
                <a:cs typeface="Calibri" pitchFamily="34" charset="0"/>
              </a:rPr>
              <a:t>Infrastructures</a:t>
            </a:r>
          </a:p>
          <a:p>
            <a:pPr algn="ctr"/>
            <a:r>
              <a:rPr lang="en-US" sz="2000" b="1" i="1">
                <a:latin typeface="Arial Narrow" panose="020B0606020202030204" pitchFamily="34" charset="0"/>
                <a:cs typeface="Calibri" pitchFamily="34" charset="0"/>
              </a:rPr>
              <a:t>Modes</a:t>
            </a:r>
          </a:p>
          <a:p>
            <a:pPr algn="ctr"/>
            <a:r>
              <a:rPr lang="en-US" sz="2000" b="1" i="1">
                <a:latin typeface="Arial Narrow" panose="020B0606020202030204" pitchFamily="34" charset="0"/>
                <a:cs typeface="Calibri" pitchFamily="34" charset="0"/>
              </a:rPr>
              <a:t>Users</a:t>
            </a:r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4015610" y="2975331"/>
            <a:ext cx="2103120" cy="6400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  <a:cs typeface="Calibri" pitchFamily="34" charset="0"/>
              </a:rPr>
              <a:t>Transportation</a:t>
            </a:r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6741924" y="1874695"/>
            <a:ext cx="2397125" cy="914400"/>
          </a:xfrm>
          <a:custGeom>
            <a:avLst/>
            <a:gdLst>
              <a:gd name="T0" fmla="*/ 2147483647 w 1510"/>
              <a:gd name="T1" fmla="*/ 2147483647 h 483"/>
              <a:gd name="T2" fmla="*/ 2147483647 w 1510"/>
              <a:gd name="T3" fmla="*/ 2147483647 h 483"/>
              <a:gd name="T4" fmla="*/ 2147483647 w 1510"/>
              <a:gd name="T5" fmla="*/ 2147483647 h 483"/>
              <a:gd name="T6" fmla="*/ 0 w 1510"/>
              <a:gd name="T7" fmla="*/ 2147483647 h 483"/>
              <a:gd name="T8" fmla="*/ 2147483647 w 1510"/>
              <a:gd name="T9" fmla="*/ 2147483647 h 483"/>
              <a:gd name="T10" fmla="*/ 2147483647 w 1510"/>
              <a:gd name="T11" fmla="*/ 2147483647 h 483"/>
              <a:gd name="T12" fmla="*/ 2147483647 w 1510"/>
              <a:gd name="T13" fmla="*/ 2147483647 h 483"/>
              <a:gd name="T14" fmla="*/ 2147483647 w 1510"/>
              <a:gd name="T15" fmla="*/ 2147483647 h 483"/>
              <a:gd name="T16" fmla="*/ 2147483647 w 1510"/>
              <a:gd name="T17" fmla="*/ 2147483647 h 483"/>
              <a:gd name="T18" fmla="*/ 2147483647 w 1510"/>
              <a:gd name="T19" fmla="*/ 2147483647 h 483"/>
              <a:gd name="T20" fmla="*/ 2147483647 w 1510"/>
              <a:gd name="T21" fmla="*/ 2147483647 h 483"/>
              <a:gd name="T22" fmla="*/ 2147483647 w 1510"/>
              <a:gd name="T23" fmla="*/ 0 h 483"/>
              <a:gd name="T24" fmla="*/ 2147483647 w 1510"/>
              <a:gd name="T25" fmla="*/ 2147483647 h 483"/>
              <a:gd name="T26" fmla="*/ 2147483647 w 1510"/>
              <a:gd name="T27" fmla="*/ 2147483647 h 483"/>
              <a:gd name="T28" fmla="*/ 2147483647 w 1510"/>
              <a:gd name="T29" fmla="*/ 2147483647 h 483"/>
              <a:gd name="T30" fmla="*/ 2147483647 w 1510"/>
              <a:gd name="T31" fmla="*/ 2147483647 h 483"/>
              <a:gd name="T32" fmla="*/ 2147483647 w 1510"/>
              <a:gd name="T33" fmla="*/ 0 h 483"/>
              <a:gd name="T34" fmla="*/ 2147483647 w 1510"/>
              <a:gd name="T35" fmla="*/ 2147483647 h 4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0"/>
              <a:gd name="T55" fmla="*/ 0 h 483"/>
              <a:gd name="T56" fmla="*/ 1510 w 1510"/>
              <a:gd name="T57" fmla="*/ 483 h 4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0" h="483">
                <a:moveTo>
                  <a:pt x="381" y="32"/>
                </a:moveTo>
                <a:lnTo>
                  <a:pt x="350" y="195"/>
                </a:lnTo>
                <a:lnTo>
                  <a:pt x="148" y="187"/>
                </a:lnTo>
                <a:lnTo>
                  <a:pt x="0" y="312"/>
                </a:lnTo>
                <a:lnTo>
                  <a:pt x="124" y="429"/>
                </a:lnTo>
                <a:lnTo>
                  <a:pt x="350" y="436"/>
                </a:lnTo>
                <a:lnTo>
                  <a:pt x="638" y="483"/>
                </a:lnTo>
                <a:lnTo>
                  <a:pt x="1276" y="467"/>
                </a:lnTo>
                <a:lnTo>
                  <a:pt x="1510" y="343"/>
                </a:lnTo>
                <a:lnTo>
                  <a:pt x="1502" y="179"/>
                </a:lnTo>
                <a:lnTo>
                  <a:pt x="1455" y="55"/>
                </a:lnTo>
                <a:lnTo>
                  <a:pt x="1315" y="0"/>
                </a:lnTo>
                <a:lnTo>
                  <a:pt x="1183" y="102"/>
                </a:lnTo>
                <a:lnTo>
                  <a:pt x="1004" y="47"/>
                </a:lnTo>
                <a:lnTo>
                  <a:pt x="747" y="16"/>
                </a:lnTo>
                <a:lnTo>
                  <a:pt x="654" y="70"/>
                </a:lnTo>
                <a:lnTo>
                  <a:pt x="475" y="0"/>
                </a:lnTo>
                <a:lnTo>
                  <a:pt x="381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V="1">
            <a:off x="6914960" y="2316255"/>
            <a:ext cx="1087438" cy="1222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 flipV="1">
            <a:off x="8043674" y="2357531"/>
            <a:ext cx="676275" cy="18256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H="1">
            <a:off x="8084948" y="2157280"/>
            <a:ext cx="777875" cy="1304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 flipV="1">
            <a:off x="7508052" y="2131880"/>
            <a:ext cx="475297" cy="1843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V="1">
            <a:off x="7781736" y="2332131"/>
            <a:ext cx="200025" cy="24606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7857935" y="2120358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6870510" y="2357530"/>
            <a:ext cx="182880" cy="18288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7381685" y="2016218"/>
            <a:ext cx="182880" cy="18288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7634098" y="2527393"/>
            <a:ext cx="182880" cy="18288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V="1">
            <a:off x="8681849" y="2132105"/>
            <a:ext cx="211137" cy="38100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8764398" y="2062255"/>
            <a:ext cx="182880" cy="18288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8572310" y="2475005"/>
            <a:ext cx="182880" cy="182880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5" name="Freeform 23"/>
          <p:cNvSpPr>
            <a:spLocks/>
          </p:cNvSpPr>
          <p:nvPr/>
        </p:nvSpPr>
        <p:spPr bwMode="auto">
          <a:xfrm>
            <a:off x="6741924" y="3679504"/>
            <a:ext cx="2397125" cy="914400"/>
          </a:xfrm>
          <a:custGeom>
            <a:avLst/>
            <a:gdLst>
              <a:gd name="T0" fmla="*/ 2147483647 w 1510"/>
              <a:gd name="T1" fmla="*/ 2147483647 h 483"/>
              <a:gd name="T2" fmla="*/ 2147483647 w 1510"/>
              <a:gd name="T3" fmla="*/ 2147483647 h 483"/>
              <a:gd name="T4" fmla="*/ 2147483647 w 1510"/>
              <a:gd name="T5" fmla="*/ 2147483647 h 483"/>
              <a:gd name="T6" fmla="*/ 0 w 1510"/>
              <a:gd name="T7" fmla="*/ 2147483647 h 483"/>
              <a:gd name="T8" fmla="*/ 2147483647 w 1510"/>
              <a:gd name="T9" fmla="*/ 2147483647 h 483"/>
              <a:gd name="T10" fmla="*/ 2147483647 w 1510"/>
              <a:gd name="T11" fmla="*/ 2147483647 h 483"/>
              <a:gd name="T12" fmla="*/ 2147483647 w 1510"/>
              <a:gd name="T13" fmla="*/ 2147483647 h 483"/>
              <a:gd name="T14" fmla="*/ 2147483647 w 1510"/>
              <a:gd name="T15" fmla="*/ 2147483647 h 483"/>
              <a:gd name="T16" fmla="*/ 2147483647 w 1510"/>
              <a:gd name="T17" fmla="*/ 2147483647 h 483"/>
              <a:gd name="T18" fmla="*/ 2147483647 w 1510"/>
              <a:gd name="T19" fmla="*/ 2147483647 h 483"/>
              <a:gd name="T20" fmla="*/ 2147483647 w 1510"/>
              <a:gd name="T21" fmla="*/ 2147483647 h 483"/>
              <a:gd name="T22" fmla="*/ 2147483647 w 1510"/>
              <a:gd name="T23" fmla="*/ 0 h 483"/>
              <a:gd name="T24" fmla="*/ 2147483647 w 1510"/>
              <a:gd name="T25" fmla="*/ 2147483647 h 483"/>
              <a:gd name="T26" fmla="*/ 2147483647 w 1510"/>
              <a:gd name="T27" fmla="*/ 2147483647 h 483"/>
              <a:gd name="T28" fmla="*/ 2147483647 w 1510"/>
              <a:gd name="T29" fmla="*/ 2147483647 h 483"/>
              <a:gd name="T30" fmla="*/ 2147483647 w 1510"/>
              <a:gd name="T31" fmla="*/ 2147483647 h 483"/>
              <a:gd name="T32" fmla="*/ 2147483647 w 1510"/>
              <a:gd name="T33" fmla="*/ 0 h 483"/>
              <a:gd name="T34" fmla="*/ 2147483647 w 1510"/>
              <a:gd name="T35" fmla="*/ 2147483647 h 4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0"/>
              <a:gd name="T55" fmla="*/ 0 h 483"/>
              <a:gd name="T56" fmla="*/ 1510 w 1510"/>
              <a:gd name="T57" fmla="*/ 483 h 4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0" h="483">
                <a:moveTo>
                  <a:pt x="381" y="32"/>
                </a:moveTo>
                <a:lnTo>
                  <a:pt x="350" y="195"/>
                </a:lnTo>
                <a:lnTo>
                  <a:pt x="148" y="187"/>
                </a:lnTo>
                <a:lnTo>
                  <a:pt x="0" y="312"/>
                </a:lnTo>
                <a:lnTo>
                  <a:pt x="124" y="429"/>
                </a:lnTo>
                <a:lnTo>
                  <a:pt x="350" y="436"/>
                </a:lnTo>
                <a:lnTo>
                  <a:pt x="638" y="483"/>
                </a:lnTo>
                <a:lnTo>
                  <a:pt x="1276" y="467"/>
                </a:lnTo>
                <a:lnTo>
                  <a:pt x="1510" y="343"/>
                </a:lnTo>
                <a:lnTo>
                  <a:pt x="1502" y="179"/>
                </a:lnTo>
                <a:lnTo>
                  <a:pt x="1455" y="55"/>
                </a:lnTo>
                <a:lnTo>
                  <a:pt x="1315" y="0"/>
                </a:lnTo>
                <a:lnTo>
                  <a:pt x="1183" y="102"/>
                </a:lnTo>
                <a:lnTo>
                  <a:pt x="1004" y="47"/>
                </a:lnTo>
                <a:lnTo>
                  <a:pt x="747" y="16"/>
                </a:lnTo>
                <a:lnTo>
                  <a:pt x="654" y="70"/>
                </a:lnTo>
                <a:lnTo>
                  <a:pt x="475" y="0"/>
                </a:lnTo>
                <a:lnTo>
                  <a:pt x="381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 flipV="1">
            <a:off x="7237224" y="4154402"/>
            <a:ext cx="528637" cy="55562"/>
          </a:xfrm>
          <a:prstGeom prst="line">
            <a:avLst/>
          </a:prstGeom>
          <a:noFill/>
          <a:ln w="5080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7853331" y="3966651"/>
            <a:ext cx="365760" cy="365760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6870510" y="4162339"/>
            <a:ext cx="182880" cy="182880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7381685" y="3821027"/>
            <a:ext cx="182880" cy="182880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7634098" y="4332202"/>
            <a:ext cx="182880" cy="182880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1" name="Oval 29"/>
          <p:cNvSpPr>
            <a:spLocks noChangeArrowheads="1"/>
          </p:cNvSpPr>
          <p:nvPr/>
        </p:nvSpPr>
        <p:spPr bwMode="auto">
          <a:xfrm>
            <a:off x="8764398" y="3867064"/>
            <a:ext cx="182880" cy="182880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8572310" y="4279814"/>
            <a:ext cx="182880" cy="182880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7661085" y="3938503"/>
            <a:ext cx="196850" cy="98425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 flipV="1">
            <a:off x="8286560" y="3986127"/>
            <a:ext cx="452438" cy="88900"/>
          </a:xfrm>
          <a:prstGeom prst="line">
            <a:avLst/>
          </a:prstGeom>
          <a:noFill/>
          <a:ln w="5080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8237349" y="4209965"/>
            <a:ext cx="306387" cy="98425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 flipV="1">
            <a:off x="7749878" y="4248195"/>
            <a:ext cx="187325" cy="173037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7" name="Line 36"/>
          <p:cNvSpPr>
            <a:spLocks noChangeShapeType="1"/>
          </p:cNvSpPr>
          <p:nvPr/>
        </p:nvSpPr>
        <p:spPr bwMode="auto">
          <a:xfrm flipH="1">
            <a:off x="8719154" y="4050184"/>
            <a:ext cx="90488" cy="233362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cxnSp>
        <p:nvCxnSpPr>
          <p:cNvPr id="68" name="AutoShape 37"/>
          <p:cNvCxnSpPr>
            <a:cxnSpLocks noChangeShapeType="1"/>
            <a:stCxn id="40" idx="0"/>
            <a:endCxn id="101" idx="1"/>
          </p:cNvCxnSpPr>
          <p:nvPr/>
        </p:nvCxnSpPr>
        <p:spPr bwMode="auto">
          <a:xfrm rot="5400000" flipH="1" flipV="1">
            <a:off x="3941050" y="1754357"/>
            <a:ext cx="312205" cy="1528768"/>
          </a:xfrm>
          <a:prstGeom prst="bentConnector2">
            <a:avLst/>
          </a:prstGeom>
          <a:noFill/>
          <a:ln w="508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69" name="AutoShape 38"/>
          <p:cNvCxnSpPr>
            <a:cxnSpLocks noChangeShapeType="1"/>
            <a:stCxn id="40" idx="2"/>
            <a:endCxn id="102" idx="1"/>
          </p:cNvCxnSpPr>
          <p:nvPr/>
        </p:nvCxnSpPr>
        <p:spPr bwMode="auto">
          <a:xfrm rot="16200000" flipH="1">
            <a:off x="3937341" y="3272007"/>
            <a:ext cx="319620" cy="1528768"/>
          </a:xfrm>
          <a:prstGeom prst="bentConnector2">
            <a:avLst/>
          </a:prstGeom>
          <a:noFill/>
          <a:ln w="508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101" name="AutoShape 8"/>
          <p:cNvSpPr>
            <a:spLocks noChangeArrowheads="1"/>
          </p:cNvSpPr>
          <p:nvPr/>
        </p:nvSpPr>
        <p:spPr bwMode="auto">
          <a:xfrm>
            <a:off x="4861535" y="1859718"/>
            <a:ext cx="1188720" cy="1005840"/>
          </a:xfrm>
          <a:prstGeom prst="rightArrow">
            <a:avLst>
              <a:gd name="adj1" fmla="val 50000"/>
              <a:gd name="adj2" fmla="val 3289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Spatial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imprint</a:t>
            </a:r>
          </a:p>
        </p:txBody>
      </p:sp>
      <p:sp>
        <p:nvSpPr>
          <p:cNvPr id="102" name="AutoShape 32"/>
          <p:cNvSpPr>
            <a:spLocks noChangeArrowheads="1"/>
          </p:cNvSpPr>
          <p:nvPr/>
        </p:nvSpPr>
        <p:spPr bwMode="auto">
          <a:xfrm>
            <a:off x="4861535" y="3693281"/>
            <a:ext cx="1188720" cy="1005840"/>
          </a:xfrm>
          <a:prstGeom prst="rightArrow">
            <a:avLst>
              <a:gd name="adj1" fmla="val 50000"/>
              <a:gd name="adj2" fmla="val 3289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Spatial</a:t>
            </a:r>
          </a:p>
          <a:p>
            <a:pPr algn="ctr">
              <a:lnSpc>
                <a:spcPct val="80000"/>
              </a:lnSpc>
            </a:pPr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interaction</a:t>
            </a: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6402198" y="1586924"/>
            <a:ext cx="3200400" cy="155448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7376591" y="2989346"/>
            <a:ext cx="128336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Urban Form</a:t>
            </a: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6397888" y="3423191"/>
            <a:ext cx="3200400" cy="155448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6873314" y="4818381"/>
            <a:ext cx="244073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Urban Spatial Structure</a:t>
            </a:r>
          </a:p>
        </p:txBody>
      </p:sp>
    </p:spTree>
    <p:extLst>
      <p:ext uri="{BB962C8B-B14F-4D97-AF65-F5344CB8AC3E}">
        <p14:creationId xmlns:p14="http://schemas.microsoft.com/office/powerpoint/2010/main" val="428504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3648545" y="1252431"/>
            <a:ext cx="2187855" cy="2187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Urban Spatial Structures</a:t>
            </a:r>
          </a:p>
        </p:txBody>
      </p:sp>
      <p:sp>
        <p:nvSpPr>
          <p:cNvPr id="8" name="Text Box 102"/>
          <p:cNvSpPr txBox="1">
            <a:spLocks noChangeArrowheads="1"/>
          </p:cNvSpPr>
          <p:nvPr/>
        </p:nvSpPr>
        <p:spPr bwMode="auto">
          <a:xfrm>
            <a:off x="4326957" y="6015887"/>
            <a:ext cx="873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Clustered</a:t>
            </a:r>
          </a:p>
        </p:txBody>
      </p:sp>
      <p:sp>
        <p:nvSpPr>
          <p:cNvPr id="9" name="Text Box 103"/>
          <p:cNvSpPr txBox="1">
            <a:spLocks noChangeArrowheads="1"/>
          </p:cNvSpPr>
          <p:nvPr/>
        </p:nvSpPr>
        <p:spPr bwMode="auto">
          <a:xfrm>
            <a:off x="7127057" y="6015887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Dispersed</a:t>
            </a:r>
          </a:p>
        </p:txBody>
      </p:sp>
      <p:sp>
        <p:nvSpPr>
          <p:cNvPr id="10" name="Text Box 104"/>
          <p:cNvSpPr txBox="1">
            <a:spLocks noChangeArrowheads="1"/>
          </p:cNvSpPr>
          <p:nvPr/>
        </p:nvSpPr>
        <p:spPr bwMode="auto">
          <a:xfrm rot="5400000">
            <a:off x="2686004" y="2074484"/>
            <a:ext cx="1021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Centralized</a:t>
            </a:r>
          </a:p>
        </p:txBody>
      </p:sp>
      <p:sp>
        <p:nvSpPr>
          <p:cNvPr id="11" name="Text Box 105"/>
          <p:cNvSpPr txBox="1">
            <a:spLocks noChangeArrowheads="1"/>
          </p:cNvSpPr>
          <p:nvPr/>
        </p:nvSpPr>
        <p:spPr bwMode="auto">
          <a:xfrm rot="5400000">
            <a:off x="2605605" y="4624803"/>
            <a:ext cx="1232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Decentralized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640416" y="2251260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92816" y="2389030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00729" y="2162524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01654" y="2022788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90592" y="2082804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20240" y="2099342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10435" y="2289537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07581" y="2708204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921110" y="1870870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251574" y="2377692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03974" y="2530092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346672" y="1959773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93004" y="2441454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87912" y="2218833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607989" y="1933540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83780" y="1669131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97972" y="2092399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957747" y="2054122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112672" y="2411239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282910" y="2898398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99159" y="2085458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641586" y="3720578"/>
            <a:ext cx="2187855" cy="2187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593005" y="4719407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061380" y="5206576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71752" y="3906258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313462" y="5115776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24337" y="4591411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145396" y="5052013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75455" y="5422517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834161" y="4845839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538830" y="4939241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509553" y="4608054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919225" y="5198228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560577" y="3778733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919023" y="4096452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897923" y="3873830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136966" y="5124509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344796" y="5422517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429553" y="1237801"/>
            <a:ext cx="2187855" cy="2187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429552" y="3711126"/>
            <a:ext cx="2187855" cy="218785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959959" y="4545384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8045713" y="4355189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770840" y="5325753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043030" y="5479464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455287" y="4223977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643315" y="4875478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959958" y="4160214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656992" y="4853141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8250457" y="5065673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941628" y="4032690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150153" y="4970575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448021" y="2176781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333284" y="2568979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708092" y="2519099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898287" y="1933541"/>
            <a:ext cx="190195" cy="19019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7120042" y="2228017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479355" y="1732893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7119618" y="1669257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675664" y="2768454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993383" y="2299094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664081" y="4569246"/>
            <a:ext cx="127524" cy="12752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7" name="Text Box 102"/>
          <p:cNvSpPr txBox="1">
            <a:spLocks noChangeArrowheads="1"/>
          </p:cNvSpPr>
          <p:nvPr/>
        </p:nvSpPr>
        <p:spPr bwMode="auto">
          <a:xfrm>
            <a:off x="5839425" y="3195597"/>
            <a:ext cx="13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78" name="Text Box 102"/>
          <p:cNvSpPr txBox="1">
            <a:spLocks noChangeArrowheads="1"/>
          </p:cNvSpPr>
          <p:nvPr/>
        </p:nvSpPr>
        <p:spPr bwMode="auto">
          <a:xfrm>
            <a:off x="6262839" y="3195596"/>
            <a:ext cx="13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79" name="Text Box 102"/>
          <p:cNvSpPr txBox="1">
            <a:spLocks noChangeArrowheads="1"/>
          </p:cNvSpPr>
          <p:nvPr/>
        </p:nvSpPr>
        <p:spPr bwMode="auto">
          <a:xfrm>
            <a:off x="5839425" y="3681321"/>
            <a:ext cx="13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80" name="Text Box 102"/>
          <p:cNvSpPr txBox="1">
            <a:spLocks noChangeArrowheads="1"/>
          </p:cNvSpPr>
          <p:nvPr/>
        </p:nvSpPr>
        <p:spPr bwMode="auto">
          <a:xfrm>
            <a:off x="6275708" y="3681321"/>
            <a:ext cx="13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3344310" y="1137062"/>
            <a:ext cx="2743200" cy="237744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6164007" y="1136920"/>
            <a:ext cx="2743200" cy="237744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3356243" y="3625783"/>
            <a:ext cx="2743200" cy="237744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6178783" y="3625783"/>
            <a:ext cx="2743200" cy="237744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7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0215" y="4256363"/>
            <a:ext cx="6967336" cy="283838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10</a:t>
            </a:r>
          </a:p>
          <a:p>
            <a:pPr marL="16933">
              <a:spcBef>
                <a:spcPts val="133"/>
              </a:spcBef>
            </a:pPr>
            <a:r>
              <a:rPr lang="en-GB" sz="3600" dirty="0"/>
              <a:t>Urban Transportation</a:t>
            </a:r>
            <a:endParaRPr lang="de-DE" sz="3600" dirty="0"/>
          </a:p>
          <a:p>
            <a:pPr marL="16933">
              <a:spcBef>
                <a:spcPts val="133"/>
              </a:spcBef>
            </a:pPr>
            <a:endParaRPr lang="de-DE" sz="3600" dirty="0"/>
          </a:p>
          <a:p>
            <a:pPr marL="16933">
              <a:spcBef>
                <a:spcPts val="133"/>
              </a:spcBef>
            </a:pPr>
            <a:endParaRPr lang="de-DE" sz="3600" dirty="0"/>
          </a:p>
          <a:p>
            <a:pPr marL="16933">
              <a:spcBef>
                <a:spcPts val="133"/>
              </a:spcBef>
            </a:pPr>
            <a:endParaRPr lang="en-US"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4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Hour Commuting According to Different Urban Transportation Modes</a:t>
            </a:r>
          </a:p>
        </p:txBody>
      </p:sp>
      <p:sp>
        <p:nvSpPr>
          <p:cNvPr id="57348" name="Freeform 2"/>
          <p:cNvSpPr>
            <a:spLocks/>
          </p:cNvSpPr>
          <p:nvPr/>
        </p:nvSpPr>
        <p:spPr bwMode="auto">
          <a:xfrm>
            <a:off x="3415141" y="1077629"/>
            <a:ext cx="5287384" cy="5270500"/>
          </a:xfrm>
          <a:custGeom>
            <a:avLst/>
            <a:gdLst>
              <a:gd name="T0" fmla="*/ 2147483647 w 3327"/>
              <a:gd name="T1" fmla="*/ 2147483647 h 3320"/>
              <a:gd name="T2" fmla="*/ 2147483647 w 3327"/>
              <a:gd name="T3" fmla="*/ 2147483647 h 3320"/>
              <a:gd name="T4" fmla="*/ 2147483647 w 3327"/>
              <a:gd name="T5" fmla="*/ 2147483647 h 3320"/>
              <a:gd name="T6" fmla="*/ 2147483647 w 3327"/>
              <a:gd name="T7" fmla="*/ 2147483647 h 3320"/>
              <a:gd name="T8" fmla="*/ 0 w 3327"/>
              <a:gd name="T9" fmla="*/ 2147483647 h 3320"/>
              <a:gd name="T10" fmla="*/ 2147483647 w 3327"/>
              <a:gd name="T11" fmla="*/ 2147483647 h 3320"/>
              <a:gd name="T12" fmla="*/ 2147483647 w 3327"/>
              <a:gd name="T13" fmla="*/ 2147483647 h 3320"/>
              <a:gd name="T14" fmla="*/ 2147483647 w 3327"/>
              <a:gd name="T15" fmla="*/ 2147483647 h 3320"/>
              <a:gd name="T16" fmla="*/ 2147483647 w 3327"/>
              <a:gd name="T17" fmla="*/ 0 h 3320"/>
              <a:gd name="T18" fmla="*/ 2147483647 w 3327"/>
              <a:gd name="T19" fmla="*/ 2147483647 h 3320"/>
              <a:gd name="T20" fmla="*/ 2147483647 w 3327"/>
              <a:gd name="T21" fmla="*/ 2147483647 h 3320"/>
              <a:gd name="T22" fmla="*/ 2147483647 w 3327"/>
              <a:gd name="T23" fmla="*/ 2147483647 h 3320"/>
              <a:gd name="T24" fmla="*/ 2147483647 w 3327"/>
              <a:gd name="T25" fmla="*/ 2147483647 h 3320"/>
              <a:gd name="T26" fmla="*/ 2147483647 w 3327"/>
              <a:gd name="T27" fmla="*/ 2147483647 h 3320"/>
              <a:gd name="T28" fmla="*/ 2147483647 w 3327"/>
              <a:gd name="T29" fmla="*/ 2147483647 h 3320"/>
              <a:gd name="T30" fmla="*/ 2147483647 w 3327"/>
              <a:gd name="T31" fmla="*/ 2147483647 h 3320"/>
              <a:gd name="T32" fmla="*/ 2147483647 w 3327"/>
              <a:gd name="T33" fmla="*/ 2147483647 h 33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27"/>
              <a:gd name="T52" fmla="*/ 0 h 3320"/>
              <a:gd name="T53" fmla="*/ 3327 w 3327"/>
              <a:gd name="T54" fmla="*/ 3320 h 3320"/>
              <a:gd name="connsiteX0" fmla="*/ 4923 w 9978"/>
              <a:gd name="connsiteY0" fmla="*/ 10000 h 10000"/>
              <a:gd name="connsiteX1" fmla="*/ 3793 w 9978"/>
              <a:gd name="connsiteY1" fmla="*/ 7858 h 10000"/>
              <a:gd name="connsiteX2" fmla="*/ 1497 w 9978"/>
              <a:gd name="connsiteY2" fmla="*/ 8831 h 10000"/>
              <a:gd name="connsiteX3" fmla="*/ 2122 w 9978"/>
              <a:gd name="connsiteY3" fmla="*/ 6220 h 10000"/>
              <a:gd name="connsiteX4" fmla="*/ 0 w 9978"/>
              <a:gd name="connsiteY4" fmla="*/ 4991 h 10000"/>
              <a:gd name="connsiteX5" fmla="*/ 2122 w 9978"/>
              <a:gd name="connsiteY5" fmla="*/ 3801 h 10000"/>
              <a:gd name="connsiteX6" fmla="*/ 1653 w 9978"/>
              <a:gd name="connsiteY6" fmla="*/ 1268 h 10000"/>
              <a:gd name="connsiteX7" fmla="*/ 3910 w 9978"/>
              <a:gd name="connsiteY7" fmla="*/ 2127 h 10000"/>
              <a:gd name="connsiteX8" fmla="*/ 4941 w 9978"/>
              <a:gd name="connsiteY8" fmla="*/ 0 h 10000"/>
              <a:gd name="connsiteX9" fmla="*/ 6011 w 9978"/>
              <a:gd name="connsiteY9" fmla="*/ 2127 h 10000"/>
              <a:gd name="connsiteX10" fmla="*/ 8326 w 9978"/>
              <a:gd name="connsiteY10" fmla="*/ 1250 h 10000"/>
              <a:gd name="connsiteX11" fmla="*/ 7743 w 9978"/>
              <a:gd name="connsiteY11" fmla="*/ 3666 h 10000"/>
              <a:gd name="connsiteX12" fmla="*/ 9978 w 9978"/>
              <a:gd name="connsiteY12" fmla="*/ 5016 h 10000"/>
              <a:gd name="connsiteX13" fmla="*/ 7800 w 9978"/>
              <a:gd name="connsiteY13" fmla="*/ 6199 h 10000"/>
              <a:gd name="connsiteX14" fmla="*/ 8386 w 9978"/>
              <a:gd name="connsiteY14" fmla="*/ 8870 h 10000"/>
              <a:gd name="connsiteX15" fmla="*/ 6011 w 9978"/>
              <a:gd name="connsiteY15" fmla="*/ 7898 h 10000"/>
              <a:gd name="connsiteX16" fmla="*/ 4923 w 9978"/>
              <a:gd name="connsiteY16" fmla="*/ 10000 h 10000"/>
              <a:gd name="connsiteX0" fmla="*/ 4967 w 10033"/>
              <a:gd name="connsiteY0" fmla="*/ 10000 h 10000"/>
              <a:gd name="connsiteX1" fmla="*/ 3834 w 10033"/>
              <a:gd name="connsiteY1" fmla="*/ 7858 h 10000"/>
              <a:gd name="connsiteX2" fmla="*/ 1533 w 10033"/>
              <a:gd name="connsiteY2" fmla="*/ 8831 h 10000"/>
              <a:gd name="connsiteX3" fmla="*/ 2160 w 10033"/>
              <a:gd name="connsiteY3" fmla="*/ 6220 h 10000"/>
              <a:gd name="connsiteX4" fmla="*/ 0 w 10033"/>
              <a:gd name="connsiteY4" fmla="*/ 4998 h 10000"/>
              <a:gd name="connsiteX5" fmla="*/ 2160 w 10033"/>
              <a:gd name="connsiteY5" fmla="*/ 3801 h 10000"/>
              <a:gd name="connsiteX6" fmla="*/ 1690 w 10033"/>
              <a:gd name="connsiteY6" fmla="*/ 1268 h 10000"/>
              <a:gd name="connsiteX7" fmla="*/ 3952 w 10033"/>
              <a:gd name="connsiteY7" fmla="*/ 2127 h 10000"/>
              <a:gd name="connsiteX8" fmla="*/ 4985 w 10033"/>
              <a:gd name="connsiteY8" fmla="*/ 0 h 10000"/>
              <a:gd name="connsiteX9" fmla="*/ 6057 w 10033"/>
              <a:gd name="connsiteY9" fmla="*/ 2127 h 10000"/>
              <a:gd name="connsiteX10" fmla="*/ 8377 w 10033"/>
              <a:gd name="connsiteY10" fmla="*/ 1250 h 10000"/>
              <a:gd name="connsiteX11" fmla="*/ 7793 w 10033"/>
              <a:gd name="connsiteY11" fmla="*/ 3666 h 10000"/>
              <a:gd name="connsiteX12" fmla="*/ 10033 w 10033"/>
              <a:gd name="connsiteY12" fmla="*/ 5016 h 10000"/>
              <a:gd name="connsiteX13" fmla="*/ 7850 w 10033"/>
              <a:gd name="connsiteY13" fmla="*/ 6199 h 10000"/>
              <a:gd name="connsiteX14" fmla="*/ 8437 w 10033"/>
              <a:gd name="connsiteY14" fmla="*/ 8870 h 10000"/>
              <a:gd name="connsiteX15" fmla="*/ 6057 w 10033"/>
              <a:gd name="connsiteY15" fmla="*/ 7898 h 10000"/>
              <a:gd name="connsiteX16" fmla="*/ 4967 w 10033"/>
              <a:gd name="connsiteY1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33" h="10000">
                <a:moveTo>
                  <a:pt x="4967" y="10000"/>
                </a:moveTo>
                <a:lnTo>
                  <a:pt x="3834" y="7858"/>
                </a:lnTo>
                <a:lnTo>
                  <a:pt x="1533" y="8831"/>
                </a:lnTo>
                <a:lnTo>
                  <a:pt x="2160" y="6220"/>
                </a:lnTo>
                <a:lnTo>
                  <a:pt x="0" y="4998"/>
                </a:lnTo>
                <a:lnTo>
                  <a:pt x="2160" y="3801"/>
                </a:lnTo>
                <a:cubicBezTo>
                  <a:pt x="2003" y="2957"/>
                  <a:pt x="1847" y="2112"/>
                  <a:pt x="1690" y="1268"/>
                </a:cubicBezTo>
                <a:lnTo>
                  <a:pt x="3952" y="2127"/>
                </a:lnTo>
                <a:lnTo>
                  <a:pt x="4985" y="0"/>
                </a:lnTo>
                <a:lnTo>
                  <a:pt x="6057" y="2127"/>
                </a:lnTo>
                <a:lnTo>
                  <a:pt x="8377" y="1250"/>
                </a:lnTo>
                <a:lnTo>
                  <a:pt x="7793" y="3666"/>
                </a:lnTo>
                <a:lnTo>
                  <a:pt x="10033" y="5016"/>
                </a:lnTo>
                <a:lnTo>
                  <a:pt x="7850" y="6199"/>
                </a:lnTo>
                <a:lnTo>
                  <a:pt x="8437" y="8870"/>
                </a:lnTo>
                <a:lnTo>
                  <a:pt x="6057" y="7898"/>
                </a:lnTo>
                <a:lnTo>
                  <a:pt x="4967" y="10000"/>
                </a:lnTo>
                <a:close/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 w="254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Oval 3"/>
          <p:cNvSpPr>
            <a:spLocks noChangeArrowheads="1"/>
          </p:cNvSpPr>
          <p:nvPr/>
        </p:nvSpPr>
        <p:spPr bwMode="auto">
          <a:xfrm>
            <a:off x="4428190" y="2096805"/>
            <a:ext cx="3248025" cy="32480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4"/>
          <p:cNvSpPr>
            <a:spLocks noChangeArrowheads="1"/>
          </p:cNvSpPr>
          <p:nvPr/>
        </p:nvSpPr>
        <p:spPr bwMode="auto">
          <a:xfrm>
            <a:off x="5348939" y="3015967"/>
            <a:ext cx="1408112" cy="1408112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Freeform 5"/>
          <p:cNvSpPr>
            <a:spLocks/>
          </p:cNvSpPr>
          <p:nvPr/>
        </p:nvSpPr>
        <p:spPr bwMode="auto">
          <a:xfrm>
            <a:off x="5344176" y="3022317"/>
            <a:ext cx="1417638" cy="1397000"/>
          </a:xfrm>
          <a:custGeom>
            <a:avLst/>
            <a:gdLst>
              <a:gd name="T0" fmla="*/ 2147483647 w 893"/>
              <a:gd name="T1" fmla="*/ 2147483647 h 880"/>
              <a:gd name="T2" fmla="*/ 2147483647 w 893"/>
              <a:gd name="T3" fmla="*/ 2147483647 h 880"/>
              <a:gd name="T4" fmla="*/ 2147483647 w 893"/>
              <a:gd name="T5" fmla="*/ 2147483647 h 880"/>
              <a:gd name="T6" fmla="*/ 2147483647 w 893"/>
              <a:gd name="T7" fmla="*/ 2147483647 h 880"/>
              <a:gd name="T8" fmla="*/ 2147483647 w 893"/>
              <a:gd name="T9" fmla="*/ 2147483647 h 880"/>
              <a:gd name="T10" fmla="*/ 2147483647 w 893"/>
              <a:gd name="T11" fmla="*/ 2147483647 h 880"/>
              <a:gd name="T12" fmla="*/ 0 w 893"/>
              <a:gd name="T13" fmla="*/ 2147483647 h 880"/>
              <a:gd name="T14" fmla="*/ 2147483647 w 893"/>
              <a:gd name="T15" fmla="*/ 2147483647 h 880"/>
              <a:gd name="T16" fmla="*/ 2147483647 w 893"/>
              <a:gd name="T17" fmla="*/ 2147483647 h 880"/>
              <a:gd name="T18" fmla="*/ 2147483647 w 893"/>
              <a:gd name="T19" fmla="*/ 2147483647 h 880"/>
              <a:gd name="T20" fmla="*/ 2147483647 w 893"/>
              <a:gd name="T21" fmla="*/ 0 h 880"/>
              <a:gd name="T22" fmla="*/ 2147483647 w 893"/>
              <a:gd name="T23" fmla="*/ 2147483647 h 880"/>
              <a:gd name="T24" fmla="*/ 2147483647 w 893"/>
              <a:gd name="T25" fmla="*/ 2147483647 h 880"/>
              <a:gd name="T26" fmla="*/ 2147483647 w 893"/>
              <a:gd name="T27" fmla="*/ 2147483647 h 880"/>
              <a:gd name="T28" fmla="*/ 2147483647 w 893"/>
              <a:gd name="T29" fmla="*/ 2147483647 h 880"/>
              <a:gd name="T30" fmla="*/ 2147483647 w 893"/>
              <a:gd name="T31" fmla="*/ 2147483647 h 880"/>
              <a:gd name="T32" fmla="*/ 2147483647 w 893"/>
              <a:gd name="T33" fmla="*/ 2147483647 h 8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3"/>
              <a:gd name="T52" fmla="*/ 0 h 880"/>
              <a:gd name="T53" fmla="*/ 893 w 893"/>
              <a:gd name="T54" fmla="*/ 880 h 8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3" h="880">
                <a:moveTo>
                  <a:pt x="731" y="776"/>
                </a:moveTo>
                <a:lnTo>
                  <a:pt x="524" y="673"/>
                </a:lnTo>
                <a:lnTo>
                  <a:pt x="440" y="880"/>
                </a:lnTo>
                <a:lnTo>
                  <a:pt x="336" y="666"/>
                </a:lnTo>
                <a:lnTo>
                  <a:pt x="129" y="751"/>
                </a:lnTo>
                <a:lnTo>
                  <a:pt x="220" y="550"/>
                </a:lnTo>
                <a:lnTo>
                  <a:pt x="0" y="440"/>
                </a:lnTo>
                <a:lnTo>
                  <a:pt x="226" y="349"/>
                </a:lnTo>
                <a:lnTo>
                  <a:pt x="142" y="116"/>
                </a:lnTo>
                <a:lnTo>
                  <a:pt x="343" y="220"/>
                </a:lnTo>
                <a:lnTo>
                  <a:pt x="434" y="0"/>
                </a:lnTo>
                <a:lnTo>
                  <a:pt x="518" y="213"/>
                </a:lnTo>
                <a:lnTo>
                  <a:pt x="744" y="123"/>
                </a:lnTo>
                <a:lnTo>
                  <a:pt x="660" y="323"/>
                </a:lnTo>
                <a:lnTo>
                  <a:pt x="893" y="433"/>
                </a:lnTo>
                <a:lnTo>
                  <a:pt x="667" y="543"/>
                </a:lnTo>
                <a:lnTo>
                  <a:pt x="731" y="77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Oval 6"/>
          <p:cNvSpPr>
            <a:spLocks noChangeArrowheads="1"/>
          </p:cNvSpPr>
          <p:nvPr/>
        </p:nvSpPr>
        <p:spPr bwMode="auto">
          <a:xfrm>
            <a:off x="5666440" y="3335055"/>
            <a:ext cx="771525" cy="7715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6038231" y="3020729"/>
            <a:ext cx="0" cy="1417638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5349892" y="3720158"/>
            <a:ext cx="1408113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5572776" y="3214404"/>
            <a:ext cx="931860" cy="1039813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 flipH="1">
            <a:off x="5553727" y="3225518"/>
            <a:ext cx="974725" cy="985837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Oval 12"/>
          <p:cNvSpPr>
            <a:spLocks noChangeArrowheads="1"/>
          </p:cNvSpPr>
          <p:nvPr/>
        </p:nvSpPr>
        <p:spPr bwMode="auto">
          <a:xfrm>
            <a:off x="5951555" y="3633505"/>
            <a:ext cx="174625" cy="174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>
            <a:off x="6034421" y="4417730"/>
            <a:ext cx="0" cy="1941513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6044264" y="1076042"/>
            <a:ext cx="0" cy="194151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 rot="-5400000">
            <a:off x="4387708" y="2744663"/>
            <a:ext cx="0" cy="1941513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rot="-5400000">
            <a:off x="7735745" y="2748473"/>
            <a:ext cx="0" cy="194151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 rot="5400000" flipV="1">
            <a:off x="6429726" y="4324343"/>
            <a:ext cx="1506565" cy="1340865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rot="5400000" flipV="1">
            <a:off x="4213559" y="1853601"/>
            <a:ext cx="1456374" cy="125571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 rot="-5400000" flipH="1" flipV="1">
            <a:off x="6438462" y="1824844"/>
            <a:ext cx="1480140" cy="130016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20"/>
          <p:cNvSpPr>
            <a:spLocks noChangeShapeType="1"/>
          </p:cNvSpPr>
          <p:nvPr/>
        </p:nvSpPr>
        <p:spPr bwMode="auto">
          <a:xfrm rot="-5400000" flipH="1" flipV="1">
            <a:off x="4124036" y="4310722"/>
            <a:ext cx="1516357" cy="132715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Line 21"/>
          <p:cNvSpPr>
            <a:spLocks noChangeShapeType="1"/>
          </p:cNvSpPr>
          <p:nvPr/>
        </p:nvSpPr>
        <p:spPr bwMode="auto">
          <a:xfrm>
            <a:off x="7877826" y="2550829"/>
            <a:ext cx="27432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Line 22"/>
          <p:cNvSpPr>
            <a:spLocks noChangeShapeType="1"/>
          </p:cNvSpPr>
          <p:nvPr/>
        </p:nvSpPr>
        <p:spPr bwMode="auto">
          <a:xfrm>
            <a:off x="7877826" y="2836579"/>
            <a:ext cx="27432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8223901" y="2412718"/>
            <a:ext cx="987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Streetcar line</a:t>
            </a:r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8223901" y="2698468"/>
            <a:ext cx="6444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/>
              <a:t>Freeway</a:t>
            </a:r>
          </a:p>
        </p:txBody>
      </p:sp>
      <p:sp>
        <p:nvSpPr>
          <p:cNvPr id="57370" name="Rectangle 25"/>
          <p:cNvSpPr>
            <a:spLocks noChangeArrowheads="1"/>
          </p:cNvSpPr>
          <p:nvPr/>
        </p:nvSpPr>
        <p:spPr bwMode="auto">
          <a:xfrm>
            <a:off x="7963552" y="4312955"/>
            <a:ext cx="163513" cy="163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Rectangle 26"/>
          <p:cNvSpPr>
            <a:spLocks noChangeArrowheads="1"/>
          </p:cNvSpPr>
          <p:nvPr/>
        </p:nvSpPr>
        <p:spPr bwMode="auto">
          <a:xfrm>
            <a:off x="7961964" y="4619342"/>
            <a:ext cx="163512" cy="1635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Rectangle 27"/>
          <p:cNvSpPr>
            <a:spLocks noChangeArrowheads="1"/>
          </p:cNvSpPr>
          <p:nvPr/>
        </p:nvSpPr>
        <p:spPr bwMode="auto">
          <a:xfrm>
            <a:off x="7961964" y="4920967"/>
            <a:ext cx="163512" cy="1635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Rectangle 28"/>
          <p:cNvSpPr>
            <a:spLocks noChangeArrowheads="1"/>
          </p:cNvSpPr>
          <p:nvPr/>
        </p:nvSpPr>
        <p:spPr bwMode="auto">
          <a:xfrm>
            <a:off x="7961964" y="5195605"/>
            <a:ext cx="163512" cy="163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Rectangle 29"/>
          <p:cNvSpPr>
            <a:spLocks noChangeArrowheads="1"/>
          </p:cNvSpPr>
          <p:nvPr/>
        </p:nvSpPr>
        <p:spPr bwMode="auto">
          <a:xfrm>
            <a:off x="7961964" y="5479767"/>
            <a:ext cx="163512" cy="1635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8158814" y="4254218"/>
            <a:ext cx="5902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Walking</a:t>
            </a:r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8158815" y="4587593"/>
            <a:ext cx="6812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/>
              <a:t>Streetcar</a:t>
            </a:r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8158814" y="4882868"/>
            <a:ext cx="5514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Cycling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8158815" y="5149568"/>
            <a:ext cx="836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Automobile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8158815" y="5435318"/>
            <a:ext cx="19011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/>
              <a:t>Automobile with freeways</a:t>
            </a:r>
          </a:p>
        </p:txBody>
      </p:sp>
      <p:sp>
        <p:nvSpPr>
          <p:cNvPr id="57380" name="Rectangle 35"/>
          <p:cNvSpPr>
            <a:spLocks noChangeArrowheads="1"/>
          </p:cNvSpPr>
          <p:nvPr/>
        </p:nvSpPr>
        <p:spPr bwMode="auto">
          <a:xfrm>
            <a:off x="3405839" y="4511392"/>
            <a:ext cx="379412" cy="88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Rectangle 36"/>
          <p:cNvSpPr>
            <a:spLocks noChangeArrowheads="1"/>
          </p:cNvSpPr>
          <p:nvPr/>
        </p:nvSpPr>
        <p:spPr bwMode="auto">
          <a:xfrm>
            <a:off x="3786839" y="4511392"/>
            <a:ext cx="379412" cy="88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Text Box 37"/>
          <p:cNvSpPr txBox="1">
            <a:spLocks noChangeArrowheads="1"/>
          </p:cNvSpPr>
          <p:nvPr/>
        </p:nvSpPr>
        <p:spPr bwMode="auto">
          <a:xfrm>
            <a:off x="3462989" y="4559017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347332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141765" y="1793075"/>
            <a:ext cx="1645920" cy="3291840"/>
          </a:xfrm>
          <a:prstGeom prst="roundRect">
            <a:avLst>
              <a:gd name="adj" fmla="val 122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837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Evolution of the Spatial Structure of a City</a:t>
            </a:r>
          </a:p>
        </p:txBody>
      </p:sp>
      <p:sp>
        <p:nvSpPr>
          <p:cNvPr id="58372" name="Oval 5"/>
          <p:cNvSpPr>
            <a:spLocks noChangeArrowheads="1"/>
          </p:cNvSpPr>
          <p:nvPr/>
        </p:nvSpPr>
        <p:spPr bwMode="auto">
          <a:xfrm>
            <a:off x="6961926" y="1910613"/>
            <a:ext cx="3051175" cy="2946400"/>
          </a:xfrm>
          <a:prstGeom prst="ellipse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73" name="Oval 64"/>
          <p:cNvSpPr>
            <a:spLocks noChangeArrowheads="1"/>
          </p:cNvSpPr>
          <p:nvPr/>
        </p:nvSpPr>
        <p:spPr bwMode="auto">
          <a:xfrm>
            <a:off x="9175750" y="3692525"/>
            <a:ext cx="615950" cy="6159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74" name="Oval 62"/>
          <p:cNvSpPr>
            <a:spLocks noChangeArrowheads="1"/>
          </p:cNvSpPr>
          <p:nvPr/>
        </p:nvSpPr>
        <p:spPr bwMode="auto">
          <a:xfrm>
            <a:off x="8039100" y="2853563"/>
            <a:ext cx="965200" cy="96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75" name="Oval 44"/>
          <p:cNvSpPr>
            <a:spLocks noChangeArrowheads="1"/>
          </p:cNvSpPr>
          <p:nvPr/>
        </p:nvSpPr>
        <p:spPr bwMode="auto">
          <a:xfrm>
            <a:off x="4314825" y="2333625"/>
            <a:ext cx="2020888" cy="2020888"/>
          </a:xfrm>
          <a:prstGeom prst="ellipse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76" name="Oval 53"/>
          <p:cNvSpPr>
            <a:spLocks noChangeArrowheads="1"/>
          </p:cNvSpPr>
          <p:nvPr/>
        </p:nvSpPr>
        <p:spPr bwMode="auto">
          <a:xfrm>
            <a:off x="4845050" y="2851150"/>
            <a:ext cx="965200" cy="96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77" name="Oval 43"/>
          <p:cNvSpPr>
            <a:spLocks noChangeArrowheads="1"/>
          </p:cNvSpPr>
          <p:nvPr/>
        </p:nvSpPr>
        <p:spPr bwMode="auto">
          <a:xfrm>
            <a:off x="2470151" y="2809876"/>
            <a:ext cx="1027113" cy="1027113"/>
          </a:xfrm>
          <a:prstGeom prst="ellipse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81" name="Oval 11"/>
          <p:cNvSpPr>
            <a:spLocks noChangeArrowheads="1"/>
          </p:cNvSpPr>
          <p:nvPr/>
        </p:nvSpPr>
        <p:spPr bwMode="auto">
          <a:xfrm>
            <a:off x="2879725" y="3217864"/>
            <a:ext cx="209550" cy="211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85" name="Text Box 37"/>
          <p:cNvSpPr txBox="1">
            <a:spLocks noChangeArrowheads="1"/>
          </p:cNvSpPr>
          <p:nvPr/>
        </p:nvSpPr>
        <p:spPr bwMode="auto">
          <a:xfrm>
            <a:off x="2527125" y="5167314"/>
            <a:ext cx="1146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Core activities</a:t>
            </a:r>
          </a:p>
        </p:txBody>
      </p:sp>
      <p:sp>
        <p:nvSpPr>
          <p:cNvPr id="58386" name="Text Box 39"/>
          <p:cNvSpPr txBox="1">
            <a:spLocks noChangeArrowheads="1"/>
          </p:cNvSpPr>
          <p:nvPr/>
        </p:nvSpPr>
        <p:spPr bwMode="auto">
          <a:xfrm>
            <a:off x="2527124" y="5509420"/>
            <a:ext cx="13417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Central activities</a:t>
            </a:r>
          </a:p>
        </p:txBody>
      </p:sp>
      <p:sp>
        <p:nvSpPr>
          <p:cNvPr id="58387" name="Text Box 41"/>
          <p:cNvSpPr txBox="1">
            <a:spLocks noChangeArrowheads="1"/>
          </p:cNvSpPr>
          <p:nvPr/>
        </p:nvSpPr>
        <p:spPr bwMode="auto">
          <a:xfrm>
            <a:off x="4562764" y="5167314"/>
            <a:ext cx="15837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 Narrow" panose="020B0606020202030204" pitchFamily="34" charset="0"/>
                <a:cs typeface="Calibri" pitchFamily="34" charset="0"/>
              </a:rPr>
              <a:t>Peripheral activities</a:t>
            </a:r>
          </a:p>
        </p:txBody>
      </p:sp>
      <p:sp>
        <p:nvSpPr>
          <p:cNvPr id="58388" name="Oval 45"/>
          <p:cNvSpPr>
            <a:spLocks noChangeArrowheads="1"/>
          </p:cNvSpPr>
          <p:nvPr/>
        </p:nvSpPr>
        <p:spPr bwMode="auto">
          <a:xfrm>
            <a:off x="5149851" y="3155950"/>
            <a:ext cx="358775" cy="361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89" name="Oval 46"/>
          <p:cNvSpPr>
            <a:spLocks noChangeArrowheads="1"/>
          </p:cNvSpPr>
          <p:nvPr/>
        </p:nvSpPr>
        <p:spPr bwMode="auto">
          <a:xfrm>
            <a:off x="5216526" y="2879726"/>
            <a:ext cx="239713" cy="239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0" name="Oval 47"/>
          <p:cNvSpPr>
            <a:spLocks noChangeArrowheads="1"/>
          </p:cNvSpPr>
          <p:nvPr/>
        </p:nvSpPr>
        <p:spPr bwMode="auto">
          <a:xfrm>
            <a:off x="5489576" y="3025776"/>
            <a:ext cx="239713" cy="239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1" name="Oval 48"/>
          <p:cNvSpPr>
            <a:spLocks noChangeArrowheads="1"/>
          </p:cNvSpPr>
          <p:nvPr/>
        </p:nvSpPr>
        <p:spPr bwMode="auto">
          <a:xfrm>
            <a:off x="5526088" y="3316288"/>
            <a:ext cx="239712" cy="2397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2" name="Oval 49"/>
          <p:cNvSpPr>
            <a:spLocks noChangeArrowheads="1"/>
          </p:cNvSpPr>
          <p:nvPr/>
        </p:nvSpPr>
        <p:spPr bwMode="auto">
          <a:xfrm>
            <a:off x="5330826" y="3530601"/>
            <a:ext cx="239713" cy="239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3" name="Oval 50"/>
          <p:cNvSpPr>
            <a:spLocks noChangeArrowheads="1"/>
          </p:cNvSpPr>
          <p:nvPr/>
        </p:nvSpPr>
        <p:spPr bwMode="auto">
          <a:xfrm>
            <a:off x="5054601" y="3514726"/>
            <a:ext cx="239713" cy="239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4" name="Oval 51"/>
          <p:cNvSpPr>
            <a:spLocks noChangeArrowheads="1"/>
          </p:cNvSpPr>
          <p:nvPr/>
        </p:nvSpPr>
        <p:spPr bwMode="auto">
          <a:xfrm>
            <a:off x="4891088" y="3287713"/>
            <a:ext cx="239712" cy="2397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5" name="Oval 52"/>
          <p:cNvSpPr>
            <a:spLocks noChangeArrowheads="1"/>
          </p:cNvSpPr>
          <p:nvPr/>
        </p:nvSpPr>
        <p:spPr bwMode="auto">
          <a:xfrm>
            <a:off x="4953001" y="3005138"/>
            <a:ext cx="239713" cy="2397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6" name="Oval 54"/>
          <p:cNvSpPr>
            <a:spLocks noChangeArrowheads="1"/>
          </p:cNvSpPr>
          <p:nvPr/>
        </p:nvSpPr>
        <p:spPr bwMode="auto">
          <a:xfrm>
            <a:off x="8343901" y="3158363"/>
            <a:ext cx="358775" cy="3619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7" name="Oval 56"/>
          <p:cNvSpPr>
            <a:spLocks noChangeArrowheads="1"/>
          </p:cNvSpPr>
          <p:nvPr/>
        </p:nvSpPr>
        <p:spPr bwMode="auto">
          <a:xfrm>
            <a:off x="8672513" y="3017076"/>
            <a:ext cx="239712" cy="2397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8" name="Oval 57"/>
          <p:cNvSpPr>
            <a:spLocks noChangeArrowheads="1"/>
          </p:cNvSpPr>
          <p:nvPr/>
        </p:nvSpPr>
        <p:spPr bwMode="auto">
          <a:xfrm>
            <a:off x="8720138" y="3318701"/>
            <a:ext cx="239712" cy="2397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399" name="Oval 58"/>
          <p:cNvSpPr>
            <a:spLocks noChangeArrowheads="1"/>
          </p:cNvSpPr>
          <p:nvPr/>
        </p:nvSpPr>
        <p:spPr bwMode="auto">
          <a:xfrm>
            <a:off x="8502651" y="3533014"/>
            <a:ext cx="239713" cy="239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0" name="Oval 60"/>
          <p:cNvSpPr>
            <a:spLocks noChangeArrowheads="1"/>
          </p:cNvSpPr>
          <p:nvPr/>
        </p:nvSpPr>
        <p:spPr bwMode="auto">
          <a:xfrm>
            <a:off x="8085138" y="3301239"/>
            <a:ext cx="239712" cy="239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1" name="Oval 61"/>
          <p:cNvSpPr>
            <a:spLocks noChangeArrowheads="1"/>
          </p:cNvSpPr>
          <p:nvPr/>
        </p:nvSpPr>
        <p:spPr bwMode="auto">
          <a:xfrm>
            <a:off x="8147051" y="3007551"/>
            <a:ext cx="239713" cy="23971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2" name="Oval 65"/>
          <p:cNvSpPr>
            <a:spLocks noChangeArrowheads="1"/>
          </p:cNvSpPr>
          <p:nvPr/>
        </p:nvSpPr>
        <p:spPr bwMode="auto">
          <a:xfrm>
            <a:off x="9405938" y="3706813"/>
            <a:ext cx="157162" cy="157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3" name="Oval 66"/>
          <p:cNvSpPr>
            <a:spLocks noChangeArrowheads="1"/>
          </p:cNvSpPr>
          <p:nvPr/>
        </p:nvSpPr>
        <p:spPr bwMode="auto">
          <a:xfrm>
            <a:off x="9558338" y="4075113"/>
            <a:ext cx="157162" cy="157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4" name="Oval 67"/>
          <p:cNvSpPr>
            <a:spLocks noChangeArrowheads="1"/>
          </p:cNvSpPr>
          <p:nvPr/>
        </p:nvSpPr>
        <p:spPr bwMode="auto">
          <a:xfrm>
            <a:off x="9247188" y="4075113"/>
            <a:ext cx="157162" cy="157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5" name="Oval 68"/>
          <p:cNvSpPr>
            <a:spLocks noChangeArrowheads="1"/>
          </p:cNvSpPr>
          <p:nvPr/>
        </p:nvSpPr>
        <p:spPr bwMode="auto">
          <a:xfrm>
            <a:off x="8221663" y="1944688"/>
            <a:ext cx="615950" cy="6159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6" name="Oval 70"/>
          <p:cNvSpPr>
            <a:spLocks noChangeArrowheads="1"/>
          </p:cNvSpPr>
          <p:nvPr/>
        </p:nvSpPr>
        <p:spPr bwMode="auto">
          <a:xfrm>
            <a:off x="8451851" y="1958976"/>
            <a:ext cx="157163" cy="15716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7" name="Oval 71"/>
          <p:cNvSpPr>
            <a:spLocks noChangeArrowheads="1"/>
          </p:cNvSpPr>
          <p:nvPr/>
        </p:nvSpPr>
        <p:spPr bwMode="auto">
          <a:xfrm>
            <a:off x="8604251" y="2327276"/>
            <a:ext cx="157163" cy="15716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8" name="Oval 72"/>
          <p:cNvSpPr>
            <a:spLocks noChangeArrowheads="1"/>
          </p:cNvSpPr>
          <p:nvPr/>
        </p:nvSpPr>
        <p:spPr bwMode="auto">
          <a:xfrm>
            <a:off x="8293101" y="2327276"/>
            <a:ext cx="157163" cy="15716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09" name="Oval 73"/>
          <p:cNvSpPr>
            <a:spLocks noChangeArrowheads="1"/>
          </p:cNvSpPr>
          <p:nvPr/>
        </p:nvSpPr>
        <p:spPr bwMode="auto">
          <a:xfrm>
            <a:off x="7178675" y="3676650"/>
            <a:ext cx="615950" cy="6159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0" name="Oval 74"/>
          <p:cNvSpPr>
            <a:spLocks noChangeArrowheads="1"/>
          </p:cNvSpPr>
          <p:nvPr/>
        </p:nvSpPr>
        <p:spPr bwMode="auto">
          <a:xfrm>
            <a:off x="7367588" y="3870325"/>
            <a:ext cx="234950" cy="236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1" name="Oval 75"/>
          <p:cNvSpPr>
            <a:spLocks noChangeArrowheads="1"/>
          </p:cNvSpPr>
          <p:nvPr/>
        </p:nvSpPr>
        <p:spPr bwMode="auto">
          <a:xfrm>
            <a:off x="7408863" y="3690938"/>
            <a:ext cx="157162" cy="157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2" name="Oval 76"/>
          <p:cNvSpPr>
            <a:spLocks noChangeArrowheads="1"/>
          </p:cNvSpPr>
          <p:nvPr/>
        </p:nvSpPr>
        <p:spPr bwMode="auto">
          <a:xfrm>
            <a:off x="7561263" y="4059238"/>
            <a:ext cx="157162" cy="157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3" name="Oval 77"/>
          <p:cNvSpPr>
            <a:spLocks noChangeArrowheads="1"/>
          </p:cNvSpPr>
          <p:nvPr/>
        </p:nvSpPr>
        <p:spPr bwMode="auto">
          <a:xfrm>
            <a:off x="7250113" y="4059238"/>
            <a:ext cx="157162" cy="157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4" name="Oval 78"/>
          <p:cNvSpPr>
            <a:spLocks noChangeArrowheads="1"/>
          </p:cNvSpPr>
          <p:nvPr/>
        </p:nvSpPr>
        <p:spPr bwMode="auto">
          <a:xfrm>
            <a:off x="9367838" y="3884614"/>
            <a:ext cx="234950" cy="2365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5" name="Oval 79"/>
          <p:cNvSpPr>
            <a:spLocks noChangeArrowheads="1"/>
          </p:cNvSpPr>
          <p:nvPr/>
        </p:nvSpPr>
        <p:spPr bwMode="auto">
          <a:xfrm>
            <a:off x="8410575" y="2133600"/>
            <a:ext cx="234950" cy="236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6" name="Line 80"/>
          <p:cNvSpPr>
            <a:spLocks noChangeShapeType="1"/>
          </p:cNvSpPr>
          <p:nvPr/>
        </p:nvSpPr>
        <p:spPr bwMode="auto">
          <a:xfrm flipV="1">
            <a:off x="5334738" y="2400301"/>
            <a:ext cx="0" cy="37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7" name="Line 81"/>
          <p:cNvSpPr>
            <a:spLocks noChangeShapeType="1"/>
          </p:cNvSpPr>
          <p:nvPr/>
        </p:nvSpPr>
        <p:spPr bwMode="auto">
          <a:xfrm flipH="1" flipV="1">
            <a:off x="5778499" y="3663950"/>
            <a:ext cx="346300" cy="220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8" name="Line 82"/>
          <p:cNvSpPr>
            <a:spLocks noChangeShapeType="1"/>
          </p:cNvSpPr>
          <p:nvPr/>
        </p:nvSpPr>
        <p:spPr bwMode="auto">
          <a:xfrm flipV="1">
            <a:off x="4546600" y="3686176"/>
            <a:ext cx="319088" cy="182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19" name="Line 83"/>
          <p:cNvSpPr>
            <a:spLocks noChangeShapeType="1"/>
          </p:cNvSpPr>
          <p:nvPr/>
        </p:nvSpPr>
        <p:spPr bwMode="auto">
          <a:xfrm flipV="1">
            <a:off x="8521699" y="2560638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0" name="Line 84"/>
          <p:cNvSpPr>
            <a:spLocks noChangeShapeType="1"/>
          </p:cNvSpPr>
          <p:nvPr/>
        </p:nvSpPr>
        <p:spPr bwMode="auto">
          <a:xfrm flipH="1" flipV="1">
            <a:off x="8948738" y="3639376"/>
            <a:ext cx="254000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1" name="Line 85"/>
          <p:cNvSpPr>
            <a:spLocks noChangeShapeType="1"/>
          </p:cNvSpPr>
          <p:nvPr/>
        </p:nvSpPr>
        <p:spPr bwMode="auto">
          <a:xfrm flipV="1">
            <a:off x="7762876" y="3609976"/>
            <a:ext cx="309563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2" name="Arc 87"/>
          <p:cNvSpPr>
            <a:spLocks/>
          </p:cNvSpPr>
          <p:nvPr/>
        </p:nvSpPr>
        <p:spPr bwMode="auto">
          <a:xfrm rot="1152263">
            <a:off x="8682039" y="2419351"/>
            <a:ext cx="1157287" cy="1179513"/>
          </a:xfrm>
          <a:custGeom>
            <a:avLst/>
            <a:gdLst>
              <a:gd name="T0" fmla="*/ 0 w 21531"/>
              <a:gd name="T1" fmla="*/ 0 h 21600"/>
              <a:gd name="T2" fmla="*/ 2147483647 w 21531"/>
              <a:gd name="T3" fmla="*/ 2147483647 h 21600"/>
              <a:gd name="T4" fmla="*/ 0 w 21531"/>
              <a:gd name="T5" fmla="*/ 2147483647 h 21600"/>
              <a:gd name="T6" fmla="*/ 0 60000 65536"/>
              <a:gd name="T7" fmla="*/ 0 60000 65536"/>
              <a:gd name="T8" fmla="*/ 0 60000 65536"/>
              <a:gd name="T9" fmla="*/ 0 w 21531"/>
              <a:gd name="T10" fmla="*/ 0 h 21600"/>
              <a:gd name="T11" fmla="*/ 21531 w 215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1" h="21600" fill="none" extrusionOk="0">
                <a:moveTo>
                  <a:pt x="-1" y="0"/>
                </a:moveTo>
                <a:cubicBezTo>
                  <a:pt x="11262" y="0"/>
                  <a:pt x="20635" y="8653"/>
                  <a:pt x="21531" y="19880"/>
                </a:cubicBezTo>
              </a:path>
              <a:path w="21531" h="21600" stroke="0" extrusionOk="0">
                <a:moveTo>
                  <a:pt x="-1" y="0"/>
                </a:moveTo>
                <a:cubicBezTo>
                  <a:pt x="11262" y="0"/>
                  <a:pt x="20635" y="8653"/>
                  <a:pt x="21531" y="1988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3" name="Arc 88"/>
          <p:cNvSpPr>
            <a:spLocks/>
          </p:cNvSpPr>
          <p:nvPr/>
        </p:nvSpPr>
        <p:spPr bwMode="auto">
          <a:xfrm rot="8100000">
            <a:off x="7897814" y="3665538"/>
            <a:ext cx="1158875" cy="1179512"/>
          </a:xfrm>
          <a:custGeom>
            <a:avLst/>
            <a:gdLst>
              <a:gd name="T0" fmla="*/ 2147483647 w 21558"/>
              <a:gd name="T1" fmla="*/ 0 h 21593"/>
              <a:gd name="T2" fmla="*/ 2147483647 w 21558"/>
              <a:gd name="T3" fmla="*/ 2147483647 h 21593"/>
              <a:gd name="T4" fmla="*/ 0 w 21558"/>
              <a:gd name="T5" fmla="*/ 2147483647 h 21593"/>
              <a:gd name="T6" fmla="*/ 0 60000 65536"/>
              <a:gd name="T7" fmla="*/ 0 60000 65536"/>
              <a:gd name="T8" fmla="*/ 0 60000 65536"/>
              <a:gd name="T9" fmla="*/ 0 w 21558"/>
              <a:gd name="T10" fmla="*/ 0 h 21593"/>
              <a:gd name="T11" fmla="*/ 21558 w 21558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8" h="21593" fill="none" extrusionOk="0">
                <a:moveTo>
                  <a:pt x="566" y="0"/>
                </a:moveTo>
                <a:cubicBezTo>
                  <a:pt x="11753" y="294"/>
                  <a:pt x="20863" y="9082"/>
                  <a:pt x="21558" y="20250"/>
                </a:cubicBezTo>
              </a:path>
              <a:path w="21558" h="21593" stroke="0" extrusionOk="0">
                <a:moveTo>
                  <a:pt x="566" y="0"/>
                </a:moveTo>
                <a:cubicBezTo>
                  <a:pt x="11753" y="294"/>
                  <a:pt x="20863" y="9082"/>
                  <a:pt x="21558" y="20250"/>
                </a:cubicBezTo>
                <a:lnTo>
                  <a:pt x="0" y="2159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4" name="Arc 89"/>
          <p:cNvSpPr>
            <a:spLocks/>
          </p:cNvSpPr>
          <p:nvPr/>
        </p:nvSpPr>
        <p:spPr bwMode="auto">
          <a:xfrm rot="-6300000">
            <a:off x="7167563" y="2351088"/>
            <a:ext cx="1160462" cy="1192212"/>
          </a:xfrm>
          <a:custGeom>
            <a:avLst/>
            <a:gdLst>
              <a:gd name="T0" fmla="*/ 0 w 21600"/>
              <a:gd name="T1" fmla="*/ 0 h 21842"/>
              <a:gd name="T2" fmla="*/ 2147483647 w 21600"/>
              <a:gd name="T3" fmla="*/ 2147483647 h 21842"/>
              <a:gd name="T4" fmla="*/ 0 w 21600"/>
              <a:gd name="T5" fmla="*/ 2147483647 h 21842"/>
              <a:gd name="T6" fmla="*/ 0 60000 65536"/>
              <a:gd name="T7" fmla="*/ 0 60000 65536"/>
              <a:gd name="T8" fmla="*/ 0 60000 65536"/>
              <a:gd name="T9" fmla="*/ 0 w 21600"/>
              <a:gd name="T10" fmla="*/ 0 h 21842"/>
              <a:gd name="T11" fmla="*/ 21600 w 21600"/>
              <a:gd name="T12" fmla="*/ 21842 h 218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4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0"/>
                  <a:pt x="21599" y="21761"/>
                  <a:pt x="21598" y="21841"/>
                </a:cubicBezTo>
              </a:path>
              <a:path w="21600" h="2184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80"/>
                  <a:pt x="21599" y="21761"/>
                  <a:pt x="21598" y="218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5" name="Line 91"/>
          <p:cNvSpPr>
            <a:spLocks noChangeShapeType="1"/>
          </p:cNvSpPr>
          <p:nvPr/>
        </p:nvSpPr>
        <p:spPr bwMode="auto">
          <a:xfrm>
            <a:off x="6768924" y="5292725"/>
            <a:ext cx="366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6" name="Oval 92"/>
          <p:cNvSpPr>
            <a:spLocks noChangeArrowheads="1"/>
          </p:cNvSpPr>
          <p:nvPr/>
        </p:nvSpPr>
        <p:spPr bwMode="auto">
          <a:xfrm>
            <a:off x="4255911" y="5495925"/>
            <a:ext cx="266700" cy="266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27" name="Text Box 93"/>
          <p:cNvSpPr txBox="1">
            <a:spLocks noChangeArrowheads="1"/>
          </p:cNvSpPr>
          <p:nvPr/>
        </p:nvSpPr>
        <p:spPr bwMode="auto">
          <a:xfrm>
            <a:off x="4562765" y="5509420"/>
            <a:ext cx="9698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Central area</a:t>
            </a:r>
          </a:p>
        </p:txBody>
      </p:sp>
      <p:sp>
        <p:nvSpPr>
          <p:cNvPr id="58428" name="Text Box 94"/>
          <p:cNvSpPr txBox="1">
            <a:spLocks noChangeArrowheads="1"/>
          </p:cNvSpPr>
          <p:nvPr/>
        </p:nvSpPr>
        <p:spPr bwMode="auto">
          <a:xfrm>
            <a:off x="7172149" y="5167314"/>
            <a:ext cx="16030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 Narrow" panose="020B0606020202030204" pitchFamily="34" charset="0"/>
                <a:cs typeface="Calibri" pitchFamily="34" charset="0"/>
              </a:rPr>
              <a:t>Major transport axis</a:t>
            </a:r>
          </a:p>
        </p:txBody>
      </p:sp>
      <p:sp>
        <p:nvSpPr>
          <p:cNvPr id="58429" name="Oval 95"/>
          <p:cNvSpPr>
            <a:spLocks noChangeArrowheads="1"/>
          </p:cNvSpPr>
          <p:nvPr/>
        </p:nvSpPr>
        <p:spPr bwMode="auto">
          <a:xfrm>
            <a:off x="2273124" y="5176839"/>
            <a:ext cx="209550" cy="2111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30" name="Oval 96"/>
          <p:cNvSpPr>
            <a:spLocks noChangeArrowheads="1"/>
          </p:cNvSpPr>
          <p:nvPr/>
        </p:nvSpPr>
        <p:spPr bwMode="auto">
          <a:xfrm>
            <a:off x="2269950" y="5527675"/>
            <a:ext cx="217487" cy="21748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58431" name="Oval 97"/>
          <p:cNvSpPr>
            <a:spLocks noChangeArrowheads="1"/>
          </p:cNvSpPr>
          <p:nvPr/>
        </p:nvSpPr>
        <p:spPr bwMode="auto">
          <a:xfrm>
            <a:off x="4279725" y="5187950"/>
            <a:ext cx="217487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3911901" y="1796892"/>
            <a:ext cx="2834640" cy="329184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6865938" y="1808797"/>
            <a:ext cx="3291840" cy="3291840"/>
          </a:xfrm>
          <a:prstGeom prst="roundRect">
            <a:avLst>
              <a:gd name="adj" fmla="val 7552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58382" name="Text Box 29"/>
          <p:cNvSpPr txBox="1">
            <a:spLocks noChangeArrowheads="1"/>
          </p:cNvSpPr>
          <p:nvPr/>
        </p:nvSpPr>
        <p:spPr bwMode="auto">
          <a:xfrm>
            <a:off x="2325196" y="1592202"/>
            <a:ext cx="3369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58383" name="Text Box 34"/>
          <p:cNvSpPr txBox="1">
            <a:spLocks noChangeArrowheads="1"/>
          </p:cNvSpPr>
          <p:nvPr/>
        </p:nvSpPr>
        <p:spPr bwMode="auto">
          <a:xfrm>
            <a:off x="4103196" y="1592202"/>
            <a:ext cx="3369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58384" name="Text Box 35"/>
          <p:cNvSpPr txBox="1">
            <a:spLocks noChangeArrowheads="1"/>
          </p:cNvSpPr>
          <p:nvPr/>
        </p:nvSpPr>
        <p:spPr bwMode="auto">
          <a:xfrm>
            <a:off x="7043246" y="1592202"/>
            <a:ext cx="3369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anose="020B0606020202030204" pitchFamily="34" charset="0"/>
                <a:cs typeface="Calibri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42685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63913" y="1015830"/>
            <a:ext cx="2743200" cy="2468880"/>
          </a:xfrm>
          <a:prstGeom prst="roundRect">
            <a:avLst>
              <a:gd name="adj" fmla="val 9382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Possible Urban Movement Patterns</a:t>
            </a:r>
          </a:p>
        </p:txBody>
      </p:sp>
      <p:sp>
        <p:nvSpPr>
          <p:cNvPr id="59398" name="Freeform 5"/>
          <p:cNvSpPr>
            <a:spLocks/>
          </p:cNvSpPr>
          <p:nvPr/>
        </p:nvSpPr>
        <p:spPr bwMode="auto">
          <a:xfrm>
            <a:off x="3678238" y="1277240"/>
            <a:ext cx="2062162" cy="1919287"/>
          </a:xfrm>
          <a:custGeom>
            <a:avLst/>
            <a:gdLst>
              <a:gd name="T0" fmla="*/ 2147483647 w 1299"/>
              <a:gd name="T1" fmla="*/ 2147483647 h 1209"/>
              <a:gd name="T2" fmla="*/ 2147483647 w 1299"/>
              <a:gd name="T3" fmla="*/ 2147483647 h 1209"/>
              <a:gd name="T4" fmla="*/ 0 w 1299"/>
              <a:gd name="T5" fmla="*/ 2147483647 h 1209"/>
              <a:gd name="T6" fmla="*/ 2147483647 w 1299"/>
              <a:gd name="T7" fmla="*/ 2147483647 h 1209"/>
              <a:gd name="T8" fmla="*/ 2147483647 w 1299"/>
              <a:gd name="T9" fmla="*/ 2147483647 h 1209"/>
              <a:gd name="T10" fmla="*/ 2147483647 w 1299"/>
              <a:gd name="T11" fmla="*/ 2147483647 h 1209"/>
              <a:gd name="T12" fmla="*/ 2147483647 w 1299"/>
              <a:gd name="T13" fmla="*/ 2147483647 h 1209"/>
              <a:gd name="T14" fmla="*/ 2147483647 w 1299"/>
              <a:gd name="T15" fmla="*/ 2147483647 h 1209"/>
              <a:gd name="T16" fmla="*/ 2147483647 w 1299"/>
              <a:gd name="T17" fmla="*/ 2147483647 h 1209"/>
              <a:gd name="T18" fmla="*/ 2147483647 w 1299"/>
              <a:gd name="T19" fmla="*/ 2147483647 h 1209"/>
              <a:gd name="T20" fmla="*/ 2147483647 w 1299"/>
              <a:gd name="T21" fmla="*/ 2147483647 h 1209"/>
              <a:gd name="T22" fmla="*/ 2147483647 w 1299"/>
              <a:gd name="T23" fmla="*/ 2147483647 h 1209"/>
              <a:gd name="T24" fmla="*/ 2147483647 w 1299"/>
              <a:gd name="T25" fmla="*/ 2147483647 h 1209"/>
              <a:gd name="T26" fmla="*/ 2147483647 w 1299"/>
              <a:gd name="T27" fmla="*/ 2147483647 h 1209"/>
              <a:gd name="T28" fmla="*/ 2147483647 w 1299"/>
              <a:gd name="T29" fmla="*/ 2147483647 h 1209"/>
              <a:gd name="T30" fmla="*/ 2147483647 w 1299"/>
              <a:gd name="T31" fmla="*/ 2147483647 h 1209"/>
              <a:gd name="T32" fmla="*/ 2147483647 w 1299"/>
              <a:gd name="T33" fmla="*/ 2147483647 h 1209"/>
              <a:gd name="T34" fmla="*/ 2147483647 w 1299"/>
              <a:gd name="T35" fmla="*/ 2147483647 h 1209"/>
              <a:gd name="T36" fmla="*/ 2147483647 w 1299"/>
              <a:gd name="T37" fmla="*/ 2147483647 h 1209"/>
              <a:gd name="T38" fmla="*/ 2147483647 w 1299"/>
              <a:gd name="T39" fmla="*/ 2147483647 h 1209"/>
              <a:gd name="T40" fmla="*/ 2147483647 w 1299"/>
              <a:gd name="T41" fmla="*/ 2147483647 h 1209"/>
              <a:gd name="T42" fmla="*/ 2147483647 w 1299"/>
              <a:gd name="T43" fmla="*/ 2147483647 h 1209"/>
              <a:gd name="T44" fmla="*/ 2147483647 w 1299"/>
              <a:gd name="T45" fmla="*/ 2147483647 h 1209"/>
              <a:gd name="T46" fmla="*/ 2147483647 w 1299"/>
              <a:gd name="T47" fmla="*/ 2147483647 h 1209"/>
              <a:gd name="T48" fmla="*/ 2147483647 w 1299"/>
              <a:gd name="T49" fmla="*/ 2147483647 h 1209"/>
              <a:gd name="T50" fmla="*/ 2147483647 w 1299"/>
              <a:gd name="T51" fmla="*/ 2147483647 h 1209"/>
              <a:gd name="T52" fmla="*/ 2147483647 w 1299"/>
              <a:gd name="T53" fmla="*/ 2147483647 h 1209"/>
              <a:gd name="T54" fmla="*/ 2147483647 w 1299"/>
              <a:gd name="T55" fmla="*/ 2147483647 h 1209"/>
              <a:gd name="T56" fmla="*/ 2147483647 w 1299"/>
              <a:gd name="T57" fmla="*/ 0 h 1209"/>
              <a:gd name="T58" fmla="*/ 2147483647 w 1299"/>
              <a:gd name="T59" fmla="*/ 2147483647 h 1209"/>
              <a:gd name="T60" fmla="*/ 2147483647 w 1299"/>
              <a:gd name="T61" fmla="*/ 2147483647 h 1209"/>
              <a:gd name="T62" fmla="*/ 2147483647 w 1299"/>
              <a:gd name="T63" fmla="*/ 2147483647 h 1209"/>
              <a:gd name="T64" fmla="*/ 2147483647 w 1299"/>
              <a:gd name="T65" fmla="*/ 2147483647 h 1209"/>
              <a:gd name="T66" fmla="*/ 2147483647 w 1299"/>
              <a:gd name="T67" fmla="*/ 2147483647 h 1209"/>
              <a:gd name="T68" fmla="*/ 2147483647 w 1299"/>
              <a:gd name="T69" fmla="*/ 2147483647 h 1209"/>
              <a:gd name="T70" fmla="*/ 2147483647 w 1299"/>
              <a:gd name="T71" fmla="*/ 2147483647 h 1209"/>
              <a:gd name="T72" fmla="*/ 2147483647 w 1299"/>
              <a:gd name="T73" fmla="*/ 2147483647 h 1209"/>
              <a:gd name="T74" fmla="*/ 2147483647 w 1299"/>
              <a:gd name="T75" fmla="*/ 2147483647 h 1209"/>
              <a:gd name="T76" fmla="*/ 2147483647 w 1299"/>
              <a:gd name="T77" fmla="*/ 2147483647 h 1209"/>
              <a:gd name="T78" fmla="*/ 2147483647 w 1299"/>
              <a:gd name="T79" fmla="*/ 2147483647 h 120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9"/>
              <a:gd name="T121" fmla="*/ 0 h 1209"/>
              <a:gd name="T122" fmla="*/ 1299 w 1299"/>
              <a:gd name="T123" fmla="*/ 1209 h 120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9" h="1209">
                <a:moveTo>
                  <a:pt x="135" y="424"/>
                </a:moveTo>
                <a:lnTo>
                  <a:pt x="62" y="486"/>
                </a:lnTo>
                <a:lnTo>
                  <a:pt x="0" y="582"/>
                </a:lnTo>
                <a:lnTo>
                  <a:pt x="39" y="700"/>
                </a:lnTo>
                <a:lnTo>
                  <a:pt x="186" y="757"/>
                </a:lnTo>
                <a:lnTo>
                  <a:pt x="254" y="875"/>
                </a:lnTo>
                <a:lnTo>
                  <a:pt x="203" y="949"/>
                </a:lnTo>
                <a:lnTo>
                  <a:pt x="147" y="1034"/>
                </a:lnTo>
                <a:lnTo>
                  <a:pt x="175" y="1113"/>
                </a:lnTo>
                <a:lnTo>
                  <a:pt x="254" y="1124"/>
                </a:lnTo>
                <a:lnTo>
                  <a:pt x="412" y="1045"/>
                </a:lnTo>
                <a:lnTo>
                  <a:pt x="621" y="892"/>
                </a:lnTo>
                <a:lnTo>
                  <a:pt x="666" y="1028"/>
                </a:lnTo>
                <a:lnTo>
                  <a:pt x="734" y="1209"/>
                </a:lnTo>
                <a:lnTo>
                  <a:pt x="836" y="1141"/>
                </a:lnTo>
                <a:lnTo>
                  <a:pt x="909" y="1011"/>
                </a:lnTo>
                <a:lnTo>
                  <a:pt x="943" y="825"/>
                </a:lnTo>
                <a:lnTo>
                  <a:pt x="1073" y="819"/>
                </a:lnTo>
                <a:lnTo>
                  <a:pt x="1248" y="819"/>
                </a:lnTo>
                <a:lnTo>
                  <a:pt x="1225" y="661"/>
                </a:lnTo>
                <a:lnTo>
                  <a:pt x="1112" y="525"/>
                </a:lnTo>
                <a:lnTo>
                  <a:pt x="1242" y="503"/>
                </a:lnTo>
                <a:lnTo>
                  <a:pt x="1299" y="452"/>
                </a:lnTo>
                <a:lnTo>
                  <a:pt x="1203" y="288"/>
                </a:lnTo>
                <a:lnTo>
                  <a:pt x="1084" y="316"/>
                </a:lnTo>
                <a:lnTo>
                  <a:pt x="971" y="345"/>
                </a:lnTo>
                <a:lnTo>
                  <a:pt x="920" y="282"/>
                </a:lnTo>
                <a:lnTo>
                  <a:pt x="937" y="107"/>
                </a:lnTo>
                <a:lnTo>
                  <a:pt x="706" y="0"/>
                </a:lnTo>
                <a:lnTo>
                  <a:pt x="632" y="45"/>
                </a:lnTo>
                <a:lnTo>
                  <a:pt x="548" y="153"/>
                </a:lnTo>
                <a:lnTo>
                  <a:pt x="452" y="141"/>
                </a:lnTo>
                <a:lnTo>
                  <a:pt x="384" y="74"/>
                </a:lnTo>
                <a:lnTo>
                  <a:pt x="294" y="74"/>
                </a:lnTo>
                <a:lnTo>
                  <a:pt x="198" y="158"/>
                </a:lnTo>
                <a:lnTo>
                  <a:pt x="186" y="198"/>
                </a:lnTo>
                <a:lnTo>
                  <a:pt x="248" y="282"/>
                </a:lnTo>
                <a:lnTo>
                  <a:pt x="367" y="401"/>
                </a:lnTo>
                <a:lnTo>
                  <a:pt x="339" y="469"/>
                </a:lnTo>
                <a:lnTo>
                  <a:pt x="135" y="424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4583114" y="2029715"/>
            <a:ext cx="350837" cy="3508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0" name="Freeform 7"/>
          <p:cNvSpPr>
            <a:spLocks/>
          </p:cNvSpPr>
          <p:nvPr/>
        </p:nvSpPr>
        <p:spPr bwMode="auto">
          <a:xfrm>
            <a:off x="4170363" y="2425001"/>
            <a:ext cx="493712" cy="393700"/>
          </a:xfrm>
          <a:custGeom>
            <a:avLst/>
            <a:gdLst>
              <a:gd name="T0" fmla="*/ 0 w 311"/>
              <a:gd name="T1" fmla="*/ 2147483647 h 248"/>
              <a:gd name="T2" fmla="*/ 2147483647 w 311"/>
              <a:gd name="T3" fmla="*/ 2147483647 h 248"/>
              <a:gd name="T4" fmla="*/ 2147483647 w 311"/>
              <a:gd name="T5" fmla="*/ 0 h 248"/>
              <a:gd name="T6" fmla="*/ 0 60000 65536"/>
              <a:gd name="T7" fmla="*/ 0 60000 65536"/>
              <a:gd name="T8" fmla="*/ 0 60000 65536"/>
              <a:gd name="T9" fmla="*/ 0 w 311"/>
              <a:gd name="T10" fmla="*/ 0 h 248"/>
              <a:gd name="T11" fmla="*/ 311 w 311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" h="248">
                <a:moveTo>
                  <a:pt x="0" y="248"/>
                </a:moveTo>
                <a:cubicBezTo>
                  <a:pt x="33" y="235"/>
                  <a:pt x="67" y="222"/>
                  <a:pt x="119" y="181"/>
                </a:cubicBezTo>
                <a:cubicBezTo>
                  <a:pt x="171" y="140"/>
                  <a:pt x="241" y="70"/>
                  <a:pt x="311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4870450" y="2407540"/>
            <a:ext cx="90488" cy="528637"/>
          </a:xfrm>
          <a:custGeom>
            <a:avLst/>
            <a:gdLst>
              <a:gd name="T0" fmla="*/ 2147483647 w 57"/>
              <a:gd name="T1" fmla="*/ 2147483647 h 333"/>
              <a:gd name="T2" fmla="*/ 2147483647 w 57"/>
              <a:gd name="T3" fmla="*/ 2147483647 h 333"/>
              <a:gd name="T4" fmla="*/ 0 w 57"/>
              <a:gd name="T5" fmla="*/ 0 h 333"/>
              <a:gd name="T6" fmla="*/ 0 60000 65536"/>
              <a:gd name="T7" fmla="*/ 0 60000 65536"/>
              <a:gd name="T8" fmla="*/ 0 60000 65536"/>
              <a:gd name="T9" fmla="*/ 0 w 57"/>
              <a:gd name="T10" fmla="*/ 0 h 333"/>
              <a:gd name="T11" fmla="*/ 57 w 57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33">
                <a:moveTo>
                  <a:pt x="34" y="333"/>
                </a:moveTo>
                <a:cubicBezTo>
                  <a:pt x="45" y="292"/>
                  <a:pt x="57" y="252"/>
                  <a:pt x="51" y="197"/>
                </a:cubicBezTo>
                <a:cubicBezTo>
                  <a:pt x="45" y="142"/>
                  <a:pt x="22" y="71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2" name="Freeform 9"/>
          <p:cNvSpPr>
            <a:spLocks/>
          </p:cNvSpPr>
          <p:nvPr/>
        </p:nvSpPr>
        <p:spPr bwMode="auto">
          <a:xfrm>
            <a:off x="5005388" y="2290065"/>
            <a:ext cx="501650" cy="161925"/>
          </a:xfrm>
          <a:custGeom>
            <a:avLst/>
            <a:gdLst>
              <a:gd name="T0" fmla="*/ 2147483647 w 316"/>
              <a:gd name="T1" fmla="*/ 2147483647 h 102"/>
              <a:gd name="T2" fmla="*/ 2147483647 w 316"/>
              <a:gd name="T3" fmla="*/ 2147483647 h 102"/>
              <a:gd name="T4" fmla="*/ 0 w 316"/>
              <a:gd name="T5" fmla="*/ 0 h 102"/>
              <a:gd name="T6" fmla="*/ 0 60000 65536"/>
              <a:gd name="T7" fmla="*/ 0 60000 65536"/>
              <a:gd name="T8" fmla="*/ 0 60000 65536"/>
              <a:gd name="T9" fmla="*/ 0 w 316"/>
              <a:gd name="T10" fmla="*/ 0 h 102"/>
              <a:gd name="T11" fmla="*/ 316 w 316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102">
                <a:moveTo>
                  <a:pt x="316" y="102"/>
                </a:moveTo>
                <a:cubicBezTo>
                  <a:pt x="283" y="88"/>
                  <a:pt x="250" y="74"/>
                  <a:pt x="197" y="57"/>
                </a:cubicBezTo>
                <a:cubicBezTo>
                  <a:pt x="144" y="40"/>
                  <a:pt x="72" y="20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3" name="Freeform 10"/>
          <p:cNvSpPr>
            <a:spLocks/>
          </p:cNvSpPr>
          <p:nvPr/>
        </p:nvSpPr>
        <p:spPr bwMode="auto">
          <a:xfrm>
            <a:off x="5005389" y="1929701"/>
            <a:ext cx="528637" cy="153988"/>
          </a:xfrm>
          <a:custGeom>
            <a:avLst/>
            <a:gdLst>
              <a:gd name="T0" fmla="*/ 2147483647 w 333"/>
              <a:gd name="T1" fmla="*/ 2147483647 h 97"/>
              <a:gd name="T2" fmla="*/ 2147483647 w 333"/>
              <a:gd name="T3" fmla="*/ 2147483647 h 97"/>
              <a:gd name="T4" fmla="*/ 0 w 333"/>
              <a:gd name="T5" fmla="*/ 2147483647 h 97"/>
              <a:gd name="T6" fmla="*/ 0 60000 65536"/>
              <a:gd name="T7" fmla="*/ 0 60000 65536"/>
              <a:gd name="T8" fmla="*/ 0 60000 65536"/>
              <a:gd name="T9" fmla="*/ 0 w 333"/>
              <a:gd name="T10" fmla="*/ 0 h 97"/>
              <a:gd name="T11" fmla="*/ 333 w 33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97">
                <a:moveTo>
                  <a:pt x="333" y="18"/>
                </a:moveTo>
                <a:cubicBezTo>
                  <a:pt x="298" y="9"/>
                  <a:pt x="264" y="0"/>
                  <a:pt x="209" y="13"/>
                </a:cubicBezTo>
                <a:cubicBezTo>
                  <a:pt x="154" y="26"/>
                  <a:pt x="77" y="61"/>
                  <a:pt x="0" y="97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4" name="Freeform 11"/>
          <p:cNvSpPr>
            <a:spLocks/>
          </p:cNvSpPr>
          <p:nvPr/>
        </p:nvSpPr>
        <p:spPr bwMode="auto">
          <a:xfrm>
            <a:off x="4789489" y="1456626"/>
            <a:ext cx="98425" cy="501650"/>
          </a:xfrm>
          <a:custGeom>
            <a:avLst/>
            <a:gdLst>
              <a:gd name="T0" fmla="*/ 2147483647 w 62"/>
              <a:gd name="T1" fmla="*/ 0 h 316"/>
              <a:gd name="T2" fmla="*/ 2147483647 w 62"/>
              <a:gd name="T3" fmla="*/ 2147483647 h 316"/>
              <a:gd name="T4" fmla="*/ 0 w 62"/>
              <a:gd name="T5" fmla="*/ 2147483647 h 316"/>
              <a:gd name="T6" fmla="*/ 0 60000 65536"/>
              <a:gd name="T7" fmla="*/ 0 60000 65536"/>
              <a:gd name="T8" fmla="*/ 0 60000 65536"/>
              <a:gd name="T9" fmla="*/ 0 w 62"/>
              <a:gd name="T10" fmla="*/ 0 h 316"/>
              <a:gd name="T11" fmla="*/ 62 w 62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16">
                <a:moveTo>
                  <a:pt x="62" y="0"/>
                </a:moveTo>
                <a:cubicBezTo>
                  <a:pt x="44" y="47"/>
                  <a:pt x="27" y="94"/>
                  <a:pt x="17" y="147"/>
                </a:cubicBezTo>
                <a:cubicBezTo>
                  <a:pt x="7" y="200"/>
                  <a:pt x="3" y="258"/>
                  <a:pt x="0" y="316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5" name="Freeform 12"/>
          <p:cNvSpPr>
            <a:spLocks/>
          </p:cNvSpPr>
          <p:nvPr/>
        </p:nvSpPr>
        <p:spPr bwMode="auto">
          <a:xfrm>
            <a:off x="4216400" y="1572514"/>
            <a:ext cx="393700" cy="431800"/>
          </a:xfrm>
          <a:custGeom>
            <a:avLst/>
            <a:gdLst>
              <a:gd name="T0" fmla="*/ 0 w 248"/>
              <a:gd name="T1" fmla="*/ 0 h 272"/>
              <a:gd name="T2" fmla="*/ 2147483647 w 248"/>
              <a:gd name="T3" fmla="*/ 2147483647 h 272"/>
              <a:gd name="T4" fmla="*/ 2147483647 w 248"/>
              <a:gd name="T5" fmla="*/ 2147483647 h 272"/>
              <a:gd name="T6" fmla="*/ 0 60000 65536"/>
              <a:gd name="T7" fmla="*/ 0 60000 65536"/>
              <a:gd name="T8" fmla="*/ 0 60000 65536"/>
              <a:gd name="T9" fmla="*/ 0 w 248"/>
              <a:gd name="T10" fmla="*/ 0 h 272"/>
              <a:gd name="T11" fmla="*/ 248 w 24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272">
                <a:moveTo>
                  <a:pt x="0" y="0"/>
                </a:moveTo>
                <a:cubicBezTo>
                  <a:pt x="19" y="40"/>
                  <a:pt x="38" y="80"/>
                  <a:pt x="79" y="125"/>
                </a:cubicBezTo>
                <a:cubicBezTo>
                  <a:pt x="120" y="170"/>
                  <a:pt x="184" y="221"/>
                  <a:pt x="248" y="27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6" name="Freeform 13"/>
          <p:cNvSpPr>
            <a:spLocks/>
          </p:cNvSpPr>
          <p:nvPr/>
        </p:nvSpPr>
        <p:spPr bwMode="auto">
          <a:xfrm>
            <a:off x="3938588" y="2236089"/>
            <a:ext cx="563562" cy="38100"/>
          </a:xfrm>
          <a:custGeom>
            <a:avLst/>
            <a:gdLst>
              <a:gd name="T0" fmla="*/ 0 w 355"/>
              <a:gd name="T1" fmla="*/ 2147483647 h 24"/>
              <a:gd name="T2" fmla="*/ 2147483647 w 355"/>
              <a:gd name="T3" fmla="*/ 2147483647 h 24"/>
              <a:gd name="T4" fmla="*/ 2147483647 w 355"/>
              <a:gd name="T5" fmla="*/ 0 h 24"/>
              <a:gd name="T6" fmla="*/ 0 60000 65536"/>
              <a:gd name="T7" fmla="*/ 0 60000 65536"/>
              <a:gd name="T8" fmla="*/ 0 60000 65536"/>
              <a:gd name="T9" fmla="*/ 0 w 355"/>
              <a:gd name="T10" fmla="*/ 0 h 24"/>
              <a:gd name="T11" fmla="*/ 355 w 355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24">
                <a:moveTo>
                  <a:pt x="0" y="6"/>
                </a:moveTo>
                <a:cubicBezTo>
                  <a:pt x="60" y="15"/>
                  <a:pt x="121" y="24"/>
                  <a:pt x="180" y="23"/>
                </a:cubicBezTo>
                <a:cubicBezTo>
                  <a:pt x="239" y="22"/>
                  <a:pt x="297" y="11"/>
                  <a:pt x="355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7" name="Oval 14"/>
          <p:cNvSpPr>
            <a:spLocks noChangeArrowheads="1"/>
          </p:cNvSpPr>
          <p:nvPr/>
        </p:nvSpPr>
        <p:spPr bwMode="auto">
          <a:xfrm>
            <a:off x="7383312" y="2155127"/>
            <a:ext cx="207963" cy="2079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8" name="Oval 15"/>
          <p:cNvSpPr>
            <a:spLocks noChangeArrowheads="1"/>
          </p:cNvSpPr>
          <p:nvPr/>
        </p:nvSpPr>
        <p:spPr bwMode="auto">
          <a:xfrm>
            <a:off x="7635725" y="2594865"/>
            <a:ext cx="109537" cy="109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09" name="Oval 16"/>
          <p:cNvSpPr>
            <a:spLocks noChangeArrowheads="1"/>
          </p:cNvSpPr>
          <p:nvPr/>
        </p:nvSpPr>
        <p:spPr bwMode="auto">
          <a:xfrm>
            <a:off x="8167536" y="2398015"/>
            <a:ext cx="109538" cy="109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0" name="Oval 17"/>
          <p:cNvSpPr>
            <a:spLocks noChangeArrowheads="1"/>
          </p:cNvSpPr>
          <p:nvPr/>
        </p:nvSpPr>
        <p:spPr bwMode="auto">
          <a:xfrm>
            <a:off x="8205636" y="1958276"/>
            <a:ext cx="109538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1" name="Oval 18"/>
          <p:cNvSpPr>
            <a:spLocks noChangeArrowheads="1"/>
          </p:cNvSpPr>
          <p:nvPr/>
        </p:nvSpPr>
        <p:spPr bwMode="auto">
          <a:xfrm>
            <a:off x="7581750" y="1599501"/>
            <a:ext cx="109537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2" name="Oval 19"/>
          <p:cNvSpPr>
            <a:spLocks noChangeArrowheads="1"/>
          </p:cNvSpPr>
          <p:nvPr/>
        </p:nvSpPr>
        <p:spPr bwMode="auto">
          <a:xfrm>
            <a:off x="7002311" y="1609026"/>
            <a:ext cx="109538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3" name="Oval 20"/>
          <p:cNvSpPr>
            <a:spLocks noChangeArrowheads="1"/>
          </p:cNvSpPr>
          <p:nvPr/>
        </p:nvSpPr>
        <p:spPr bwMode="auto">
          <a:xfrm>
            <a:off x="6853086" y="2236090"/>
            <a:ext cx="109538" cy="109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4" name="Oval 21"/>
          <p:cNvSpPr>
            <a:spLocks noChangeArrowheads="1"/>
          </p:cNvSpPr>
          <p:nvPr/>
        </p:nvSpPr>
        <p:spPr bwMode="auto">
          <a:xfrm>
            <a:off x="7046761" y="2625026"/>
            <a:ext cx="109538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5" name="Freeform 22"/>
          <p:cNvSpPr>
            <a:spLocks/>
          </p:cNvSpPr>
          <p:nvPr/>
        </p:nvSpPr>
        <p:spPr bwMode="auto">
          <a:xfrm>
            <a:off x="6486374" y="1304226"/>
            <a:ext cx="2062162" cy="1919288"/>
          </a:xfrm>
          <a:custGeom>
            <a:avLst/>
            <a:gdLst>
              <a:gd name="T0" fmla="*/ 2147483647 w 1299"/>
              <a:gd name="T1" fmla="*/ 2147483647 h 1209"/>
              <a:gd name="T2" fmla="*/ 2147483647 w 1299"/>
              <a:gd name="T3" fmla="*/ 2147483647 h 1209"/>
              <a:gd name="T4" fmla="*/ 0 w 1299"/>
              <a:gd name="T5" fmla="*/ 2147483647 h 1209"/>
              <a:gd name="T6" fmla="*/ 2147483647 w 1299"/>
              <a:gd name="T7" fmla="*/ 2147483647 h 1209"/>
              <a:gd name="T8" fmla="*/ 2147483647 w 1299"/>
              <a:gd name="T9" fmla="*/ 2147483647 h 1209"/>
              <a:gd name="T10" fmla="*/ 2147483647 w 1299"/>
              <a:gd name="T11" fmla="*/ 2147483647 h 1209"/>
              <a:gd name="T12" fmla="*/ 2147483647 w 1299"/>
              <a:gd name="T13" fmla="*/ 2147483647 h 1209"/>
              <a:gd name="T14" fmla="*/ 2147483647 w 1299"/>
              <a:gd name="T15" fmla="*/ 2147483647 h 1209"/>
              <a:gd name="T16" fmla="*/ 2147483647 w 1299"/>
              <a:gd name="T17" fmla="*/ 2147483647 h 1209"/>
              <a:gd name="T18" fmla="*/ 2147483647 w 1299"/>
              <a:gd name="T19" fmla="*/ 2147483647 h 1209"/>
              <a:gd name="T20" fmla="*/ 2147483647 w 1299"/>
              <a:gd name="T21" fmla="*/ 2147483647 h 1209"/>
              <a:gd name="T22" fmla="*/ 2147483647 w 1299"/>
              <a:gd name="T23" fmla="*/ 2147483647 h 1209"/>
              <a:gd name="T24" fmla="*/ 2147483647 w 1299"/>
              <a:gd name="T25" fmla="*/ 2147483647 h 1209"/>
              <a:gd name="T26" fmla="*/ 2147483647 w 1299"/>
              <a:gd name="T27" fmla="*/ 2147483647 h 1209"/>
              <a:gd name="T28" fmla="*/ 2147483647 w 1299"/>
              <a:gd name="T29" fmla="*/ 2147483647 h 1209"/>
              <a:gd name="T30" fmla="*/ 2147483647 w 1299"/>
              <a:gd name="T31" fmla="*/ 2147483647 h 1209"/>
              <a:gd name="T32" fmla="*/ 2147483647 w 1299"/>
              <a:gd name="T33" fmla="*/ 2147483647 h 1209"/>
              <a:gd name="T34" fmla="*/ 2147483647 w 1299"/>
              <a:gd name="T35" fmla="*/ 2147483647 h 1209"/>
              <a:gd name="T36" fmla="*/ 2147483647 w 1299"/>
              <a:gd name="T37" fmla="*/ 2147483647 h 1209"/>
              <a:gd name="T38" fmla="*/ 2147483647 w 1299"/>
              <a:gd name="T39" fmla="*/ 2147483647 h 1209"/>
              <a:gd name="T40" fmla="*/ 2147483647 w 1299"/>
              <a:gd name="T41" fmla="*/ 2147483647 h 1209"/>
              <a:gd name="T42" fmla="*/ 2147483647 w 1299"/>
              <a:gd name="T43" fmla="*/ 2147483647 h 1209"/>
              <a:gd name="T44" fmla="*/ 2147483647 w 1299"/>
              <a:gd name="T45" fmla="*/ 2147483647 h 1209"/>
              <a:gd name="T46" fmla="*/ 2147483647 w 1299"/>
              <a:gd name="T47" fmla="*/ 2147483647 h 1209"/>
              <a:gd name="T48" fmla="*/ 2147483647 w 1299"/>
              <a:gd name="T49" fmla="*/ 2147483647 h 1209"/>
              <a:gd name="T50" fmla="*/ 2147483647 w 1299"/>
              <a:gd name="T51" fmla="*/ 2147483647 h 1209"/>
              <a:gd name="T52" fmla="*/ 2147483647 w 1299"/>
              <a:gd name="T53" fmla="*/ 2147483647 h 1209"/>
              <a:gd name="T54" fmla="*/ 2147483647 w 1299"/>
              <a:gd name="T55" fmla="*/ 2147483647 h 1209"/>
              <a:gd name="T56" fmla="*/ 2147483647 w 1299"/>
              <a:gd name="T57" fmla="*/ 0 h 1209"/>
              <a:gd name="T58" fmla="*/ 2147483647 w 1299"/>
              <a:gd name="T59" fmla="*/ 2147483647 h 1209"/>
              <a:gd name="T60" fmla="*/ 2147483647 w 1299"/>
              <a:gd name="T61" fmla="*/ 2147483647 h 1209"/>
              <a:gd name="T62" fmla="*/ 2147483647 w 1299"/>
              <a:gd name="T63" fmla="*/ 2147483647 h 1209"/>
              <a:gd name="T64" fmla="*/ 2147483647 w 1299"/>
              <a:gd name="T65" fmla="*/ 2147483647 h 1209"/>
              <a:gd name="T66" fmla="*/ 2147483647 w 1299"/>
              <a:gd name="T67" fmla="*/ 2147483647 h 1209"/>
              <a:gd name="T68" fmla="*/ 2147483647 w 1299"/>
              <a:gd name="T69" fmla="*/ 2147483647 h 1209"/>
              <a:gd name="T70" fmla="*/ 2147483647 w 1299"/>
              <a:gd name="T71" fmla="*/ 2147483647 h 1209"/>
              <a:gd name="T72" fmla="*/ 2147483647 w 1299"/>
              <a:gd name="T73" fmla="*/ 2147483647 h 1209"/>
              <a:gd name="T74" fmla="*/ 2147483647 w 1299"/>
              <a:gd name="T75" fmla="*/ 2147483647 h 1209"/>
              <a:gd name="T76" fmla="*/ 2147483647 w 1299"/>
              <a:gd name="T77" fmla="*/ 2147483647 h 1209"/>
              <a:gd name="T78" fmla="*/ 2147483647 w 1299"/>
              <a:gd name="T79" fmla="*/ 2147483647 h 120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9"/>
              <a:gd name="T121" fmla="*/ 0 h 1209"/>
              <a:gd name="T122" fmla="*/ 1299 w 1299"/>
              <a:gd name="T123" fmla="*/ 1209 h 120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9" h="1209">
                <a:moveTo>
                  <a:pt x="135" y="424"/>
                </a:moveTo>
                <a:lnTo>
                  <a:pt x="62" y="486"/>
                </a:lnTo>
                <a:lnTo>
                  <a:pt x="0" y="582"/>
                </a:lnTo>
                <a:lnTo>
                  <a:pt x="39" y="700"/>
                </a:lnTo>
                <a:lnTo>
                  <a:pt x="186" y="757"/>
                </a:lnTo>
                <a:lnTo>
                  <a:pt x="254" y="875"/>
                </a:lnTo>
                <a:lnTo>
                  <a:pt x="203" y="949"/>
                </a:lnTo>
                <a:lnTo>
                  <a:pt x="147" y="1034"/>
                </a:lnTo>
                <a:lnTo>
                  <a:pt x="175" y="1113"/>
                </a:lnTo>
                <a:lnTo>
                  <a:pt x="254" y="1124"/>
                </a:lnTo>
                <a:lnTo>
                  <a:pt x="412" y="1045"/>
                </a:lnTo>
                <a:lnTo>
                  <a:pt x="621" y="892"/>
                </a:lnTo>
                <a:lnTo>
                  <a:pt x="666" y="1028"/>
                </a:lnTo>
                <a:lnTo>
                  <a:pt x="734" y="1209"/>
                </a:lnTo>
                <a:lnTo>
                  <a:pt x="836" y="1141"/>
                </a:lnTo>
                <a:lnTo>
                  <a:pt x="909" y="1011"/>
                </a:lnTo>
                <a:lnTo>
                  <a:pt x="943" y="825"/>
                </a:lnTo>
                <a:lnTo>
                  <a:pt x="1073" y="819"/>
                </a:lnTo>
                <a:lnTo>
                  <a:pt x="1248" y="819"/>
                </a:lnTo>
                <a:lnTo>
                  <a:pt x="1225" y="661"/>
                </a:lnTo>
                <a:lnTo>
                  <a:pt x="1112" y="525"/>
                </a:lnTo>
                <a:lnTo>
                  <a:pt x="1242" y="503"/>
                </a:lnTo>
                <a:lnTo>
                  <a:pt x="1299" y="452"/>
                </a:lnTo>
                <a:lnTo>
                  <a:pt x="1203" y="288"/>
                </a:lnTo>
                <a:lnTo>
                  <a:pt x="1084" y="316"/>
                </a:lnTo>
                <a:lnTo>
                  <a:pt x="971" y="345"/>
                </a:lnTo>
                <a:lnTo>
                  <a:pt x="920" y="282"/>
                </a:lnTo>
                <a:lnTo>
                  <a:pt x="937" y="107"/>
                </a:lnTo>
                <a:lnTo>
                  <a:pt x="706" y="0"/>
                </a:lnTo>
                <a:lnTo>
                  <a:pt x="632" y="45"/>
                </a:lnTo>
                <a:lnTo>
                  <a:pt x="548" y="153"/>
                </a:lnTo>
                <a:lnTo>
                  <a:pt x="452" y="141"/>
                </a:lnTo>
                <a:lnTo>
                  <a:pt x="384" y="74"/>
                </a:lnTo>
                <a:lnTo>
                  <a:pt x="294" y="74"/>
                </a:lnTo>
                <a:lnTo>
                  <a:pt x="198" y="158"/>
                </a:lnTo>
                <a:lnTo>
                  <a:pt x="186" y="198"/>
                </a:lnTo>
                <a:lnTo>
                  <a:pt x="248" y="282"/>
                </a:lnTo>
                <a:lnTo>
                  <a:pt x="367" y="401"/>
                </a:lnTo>
                <a:lnTo>
                  <a:pt x="339" y="469"/>
                </a:lnTo>
                <a:lnTo>
                  <a:pt x="135" y="424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6" name="Freeform 23"/>
          <p:cNvSpPr>
            <a:spLocks/>
          </p:cNvSpPr>
          <p:nvPr/>
        </p:nvSpPr>
        <p:spPr bwMode="auto">
          <a:xfrm>
            <a:off x="6916587" y="2783777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0 h 118"/>
              <a:gd name="T6" fmla="*/ 0 60000 65536"/>
              <a:gd name="T7" fmla="*/ 0 60000 65536"/>
              <a:gd name="T8" fmla="*/ 0 60000 65536"/>
              <a:gd name="T9" fmla="*/ 0 w 102"/>
              <a:gd name="T10" fmla="*/ 0 h 118"/>
              <a:gd name="T11" fmla="*/ 102 w 102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18">
                <a:moveTo>
                  <a:pt x="0" y="118"/>
                </a:moveTo>
                <a:cubicBezTo>
                  <a:pt x="31" y="97"/>
                  <a:pt x="62" y="76"/>
                  <a:pt x="79" y="56"/>
                </a:cubicBezTo>
                <a:cubicBezTo>
                  <a:pt x="96" y="36"/>
                  <a:pt x="99" y="18"/>
                  <a:pt x="102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7" name="Freeform 24"/>
          <p:cNvSpPr>
            <a:spLocks/>
          </p:cNvSpPr>
          <p:nvPr/>
        </p:nvSpPr>
        <p:spPr bwMode="auto">
          <a:xfrm>
            <a:off x="7059462" y="2469452"/>
            <a:ext cx="9525" cy="117475"/>
          </a:xfrm>
          <a:custGeom>
            <a:avLst/>
            <a:gdLst>
              <a:gd name="T0" fmla="*/ 0 w 6"/>
              <a:gd name="T1" fmla="*/ 0 h 74"/>
              <a:gd name="T2" fmla="*/ 2147483647 w 6"/>
              <a:gd name="T3" fmla="*/ 2147483647 h 74"/>
              <a:gd name="T4" fmla="*/ 0 60000 65536"/>
              <a:gd name="T5" fmla="*/ 0 60000 65536"/>
              <a:gd name="T6" fmla="*/ 0 w 6"/>
              <a:gd name="T7" fmla="*/ 0 h 74"/>
              <a:gd name="T8" fmla="*/ 6 w 6"/>
              <a:gd name="T9" fmla="*/ 74 h 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74">
                <a:moveTo>
                  <a:pt x="0" y="0"/>
                </a:moveTo>
                <a:cubicBezTo>
                  <a:pt x="0" y="0"/>
                  <a:pt x="3" y="37"/>
                  <a:pt x="6" y="7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8" name="Freeform 25"/>
          <p:cNvSpPr>
            <a:spLocks/>
          </p:cNvSpPr>
          <p:nvPr/>
        </p:nvSpPr>
        <p:spPr bwMode="auto">
          <a:xfrm>
            <a:off x="7203925" y="2648840"/>
            <a:ext cx="115887" cy="26987"/>
          </a:xfrm>
          <a:custGeom>
            <a:avLst/>
            <a:gdLst>
              <a:gd name="T0" fmla="*/ 2147483647 w 73"/>
              <a:gd name="T1" fmla="*/ 0 h 17"/>
              <a:gd name="T2" fmla="*/ 0 w 73"/>
              <a:gd name="T3" fmla="*/ 2147483647 h 17"/>
              <a:gd name="T4" fmla="*/ 0 60000 65536"/>
              <a:gd name="T5" fmla="*/ 0 60000 65536"/>
              <a:gd name="T6" fmla="*/ 0 w 73"/>
              <a:gd name="T7" fmla="*/ 0 h 17"/>
              <a:gd name="T8" fmla="*/ 73 w 73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" h="17">
                <a:moveTo>
                  <a:pt x="73" y="0"/>
                </a:moveTo>
                <a:cubicBezTo>
                  <a:pt x="73" y="0"/>
                  <a:pt x="36" y="8"/>
                  <a:pt x="0" y="1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19" name="Freeform 26"/>
          <p:cNvSpPr>
            <a:spLocks/>
          </p:cNvSpPr>
          <p:nvPr/>
        </p:nvSpPr>
        <p:spPr bwMode="auto">
          <a:xfrm>
            <a:off x="7670650" y="2745677"/>
            <a:ext cx="39687" cy="314325"/>
          </a:xfrm>
          <a:custGeom>
            <a:avLst/>
            <a:gdLst>
              <a:gd name="T0" fmla="*/ 2147483647 w 25"/>
              <a:gd name="T1" fmla="*/ 2147483647 h 198"/>
              <a:gd name="T2" fmla="*/ 2147483647 w 25"/>
              <a:gd name="T3" fmla="*/ 2147483647 h 198"/>
              <a:gd name="T4" fmla="*/ 2147483647 w 25"/>
              <a:gd name="T5" fmla="*/ 0 h 198"/>
              <a:gd name="T6" fmla="*/ 0 60000 65536"/>
              <a:gd name="T7" fmla="*/ 0 60000 65536"/>
              <a:gd name="T8" fmla="*/ 0 60000 65536"/>
              <a:gd name="T9" fmla="*/ 0 w 25"/>
              <a:gd name="T10" fmla="*/ 0 h 198"/>
              <a:gd name="T11" fmla="*/ 25 w 25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98">
                <a:moveTo>
                  <a:pt x="25" y="198"/>
                </a:moveTo>
                <a:cubicBezTo>
                  <a:pt x="13" y="168"/>
                  <a:pt x="2" y="138"/>
                  <a:pt x="1" y="105"/>
                </a:cubicBezTo>
                <a:cubicBezTo>
                  <a:pt x="0" y="72"/>
                  <a:pt x="9" y="36"/>
                  <a:pt x="19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0" name="Freeform 27"/>
          <p:cNvSpPr>
            <a:spLocks/>
          </p:cNvSpPr>
          <p:nvPr/>
        </p:nvSpPr>
        <p:spPr bwMode="auto">
          <a:xfrm>
            <a:off x="7419824" y="2612326"/>
            <a:ext cx="171450" cy="38100"/>
          </a:xfrm>
          <a:custGeom>
            <a:avLst/>
            <a:gdLst>
              <a:gd name="T0" fmla="*/ 0 w 108"/>
              <a:gd name="T1" fmla="*/ 0 h 24"/>
              <a:gd name="T2" fmla="*/ 2147483647 w 108"/>
              <a:gd name="T3" fmla="*/ 2147483647 h 24"/>
              <a:gd name="T4" fmla="*/ 2147483647 w 108"/>
              <a:gd name="T5" fmla="*/ 2147483647 h 24"/>
              <a:gd name="T6" fmla="*/ 0 60000 65536"/>
              <a:gd name="T7" fmla="*/ 0 60000 65536"/>
              <a:gd name="T8" fmla="*/ 0 60000 65536"/>
              <a:gd name="T9" fmla="*/ 0 w 108"/>
              <a:gd name="T10" fmla="*/ 0 h 24"/>
              <a:gd name="T11" fmla="*/ 108 w 10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4">
                <a:moveTo>
                  <a:pt x="0" y="0"/>
                </a:moveTo>
                <a:cubicBezTo>
                  <a:pt x="15" y="7"/>
                  <a:pt x="30" y="14"/>
                  <a:pt x="48" y="18"/>
                </a:cubicBezTo>
                <a:cubicBezTo>
                  <a:pt x="66" y="22"/>
                  <a:pt x="87" y="23"/>
                  <a:pt x="108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1" name="Freeform 28"/>
          <p:cNvSpPr>
            <a:spLocks/>
          </p:cNvSpPr>
          <p:nvPr/>
        </p:nvSpPr>
        <p:spPr bwMode="auto">
          <a:xfrm>
            <a:off x="7748436" y="2550415"/>
            <a:ext cx="152400" cy="33337"/>
          </a:xfrm>
          <a:custGeom>
            <a:avLst/>
            <a:gdLst>
              <a:gd name="T0" fmla="*/ 2147483647 w 96"/>
              <a:gd name="T1" fmla="*/ 2147483647 h 21"/>
              <a:gd name="T2" fmla="*/ 2147483647 w 96"/>
              <a:gd name="T3" fmla="*/ 2147483647 h 21"/>
              <a:gd name="T4" fmla="*/ 0 w 96"/>
              <a:gd name="T5" fmla="*/ 2147483647 h 21"/>
              <a:gd name="T6" fmla="*/ 0 60000 65536"/>
              <a:gd name="T7" fmla="*/ 0 60000 65536"/>
              <a:gd name="T8" fmla="*/ 0 60000 65536"/>
              <a:gd name="T9" fmla="*/ 0 w 96"/>
              <a:gd name="T10" fmla="*/ 0 h 21"/>
              <a:gd name="T11" fmla="*/ 96 w 96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1">
                <a:moveTo>
                  <a:pt x="96" y="3"/>
                </a:moveTo>
                <a:cubicBezTo>
                  <a:pt x="75" y="1"/>
                  <a:pt x="55" y="0"/>
                  <a:pt x="39" y="3"/>
                </a:cubicBezTo>
                <a:cubicBezTo>
                  <a:pt x="23" y="6"/>
                  <a:pt x="11" y="13"/>
                  <a:pt x="0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2" name="Freeform 29"/>
          <p:cNvSpPr>
            <a:spLocks/>
          </p:cNvSpPr>
          <p:nvPr/>
        </p:nvSpPr>
        <p:spPr bwMode="auto">
          <a:xfrm>
            <a:off x="8086574" y="2221802"/>
            <a:ext cx="100012" cy="119063"/>
          </a:xfrm>
          <a:custGeom>
            <a:avLst/>
            <a:gdLst>
              <a:gd name="T0" fmla="*/ 0 w 63"/>
              <a:gd name="T1" fmla="*/ 0 h 75"/>
              <a:gd name="T2" fmla="*/ 2147483647 w 63"/>
              <a:gd name="T3" fmla="*/ 2147483647 h 75"/>
              <a:gd name="T4" fmla="*/ 2147483647 w 63"/>
              <a:gd name="T5" fmla="*/ 2147483647 h 75"/>
              <a:gd name="T6" fmla="*/ 0 60000 65536"/>
              <a:gd name="T7" fmla="*/ 0 60000 65536"/>
              <a:gd name="T8" fmla="*/ 0 60000 65536"/>
              <a:gd name="T9" fmla="*/ 0 w 63"/>
              <a:gd name="T10" fmla="*/ 0 h 75"/>
              <a:gd name="T11" fmla="*/ 63 w 6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75">
                <a:moveTo>
                  <a:pt x="0" y="0"/>
                </a:moveTo>
                <a:cubicBezTo>
                  <a:pt x="9" y="17"/>
                  <a:pt x="19" y="35"/>
                  <a:pt x="30" y="48"/>
                </a:cubicBezTo>
                <a:cubicBezTo>
                  <a:pt x="41" y="61"/>
                  <a:pt x="52" y="68"/>
                  <a:pt x="63" y="7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3" name="Freeform 30"/>
          <p:cNvSpPr>
            <a:spLocks/>
          </p:cNvSpPr>
          <p:nvPr/>
        </p:nvSpPr>
        <p:spPr bwMode="auto">
          <a:xfrm>
            <a:off x="7977036" y="2493264"/>
            <a:ext cx="152400" cy="38100"/>
          </a:xfrm>
          <a:custGeom>
            <a:avLst/>
            <a:gdLst>
              <a:gd name="T0" fmla="*/ 0 w 96"/>
              <a:gd name="T1" fmla="*/ 2147483647 h 24"/>
              <a:gd name="T2" fmla="*/ 2147483647 w 96"/>
              <a:gd name="T3" fmla="*/ 2147483647 h 24"/>
              <a:gd name="T4" fmla="*/ 2147483647 w 96"/>
              <a:gd name="T5" fmla="*/ 0 h 24"/>
              <a:gd name="T6" fmla="*/ 0 60000 65536"/>
              <a:gd name="T7" fmla="*/ 0 60000 65536"/>
              <a:gd name="T8" fmla="*/ 0 60000 65536"/>
              <a:gd name="T9" fmla="*/ 0 w 96"/>
              <a:gd name="T10" fmla="*/ 0 h 24"/>
              <a:gd name="T11" fmla="*/ 96 w 96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">
                <a:moveTo>
                  <a:pt x="0" y="24"/>
                </a:moveTo>
                <a:cubicBezTo>
                  <a:pt x="19" y="21"/>
                  <a:pt x="38" y="19"/>
                  <a:pt x="54" y="15"/>
                </a:cubicBezTo>
                <a:cubicBezTo>
                  <a:pt x="70" y="11"/>
                  <a:pt x="83" y="5"/>
                  <a:pt x="9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4" name="Freeform 31"/>
          <p:cNvSpPr>
            <a:spLocks/>
          </p:cNvSpPr>
          <p:nvPr/>
        </p:nvSpPr>
        <p:spPr bwMode="auto">
          <a:xfrm>
            <a:off x="7357912" y="2378964"/>
            <a:ext cx="61913" cy="190500"/>
          </a:xfrm>
          <a:custGeom>
            <a:avLst/>
            <a:gdLst>
              <a:gd name="T0" fmla="*/ 0 w 39"/>
              <a:gd name="T1" fmla="*/ 2147483647 h 120"/>
              <a:gd name="T2" fmla="*/ 2147483647 w 39"/>
              <a:gd name="T3" fmla="*/ 2147483647 h 120"/>
              <a:gd name="T4" fmla="*/ 2147483647 w 39"/>
              <a:gd name="T5" fmla="*/ 0 h 120"/>
              <a:gd name="T6" fmla="*/ 0 60000 65536"/>
              <a:gd name="T7" fmla="*/ 0 60000 65536"/>
              <a:gd name="T8" fmla="*/ 0 60000 65536"/>
              <a:gd name="T9" fmla="*/ 0 w 39"/>
              <a:gd name="T10" fmla="*/ 0 h 120"/>
              <a:gd name="T11" fmla="*/ 39 w 39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20">
                <a:moveTo>
                  <a:pt x="0" y="120"/>
                </a:moveTo>
                <a:cubicBezTo>
                  <a:pt x="5" y="94"/>
                  <a:pt x="11" y="68"/>
                  <a:pt x="18" y="48"/>
                </a:cubicBezTo>
                <a:cubicBezTo>
                  <a:pt x="25" y="28"/>
                  <a:pt x="32" y="14"/>
                  <a:pt x="39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5" name="Freeform 32"/>
          <p:cNvSpPr>
            <a:spLocks/>
          </p:cNvSpPr>
          <p:nvPr/>
        </p:nvSpPr>
        <p:spPr bwMode="auto">
          <a:xfrm>
            <a:off x="7615086" y="2055115"/>
            <a:ext cx="338138" cy="147637"/>
          </a:xfrm>
          <a:custGeom>
            <a:avLst/>
            <a:gdLst>
              <a:gd name="T0" fmla="*/ 2147483647 w 213"/>
              <a:gd name="T1" fmla="*/ 0 h 93"/>
              <a:gd name="T2" fmla="*/ 2147483647 w 213"/>
              <a:gd name="T3" fmla="*/ 2147483647 h 93"/>
              <a:gd name="T4" fmla="*/ 0 w 213"/>
              <a:gd name="T5" fmla="*/ 2147483647 h 93"/>
              <a:gd name="T6" fmla="*/ 0 60000 65536"/>
              <a:gd name="T7" fmla="*/ 0 60000 65536"/>
              <a:gd name="T8" fmla="*/ 0 60000 65536"/>
              <a:gd name="T9" fmla="*/ 0 w 213"/>
              <a:gd name="T10" fmla="*/ 0 h 93"/>
              <a:gd name="T11" fmla="*/ 213 w 213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93">
                <a:moveTo>
                  <a:pt x="213" y="0"/>
                </a:moveTo>
                <a:cubicBezTo>
                  <a:pt x="165" y="15"/>
                  <a:pt x="117" y="30"/>
                  <a:pt x="81" y="45"/>
                </a:cubicBezTo>
                <a:cubicBezTo>
                  <a:pt x="45" y="60"/>
                  <a:pt x="22" y="76"/>
                  <a:pt x="0" y="9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6" name="Freeform 33"/>
          <p:cNvSpPr>
            <a:spLocks/>
          </p:cNvSpPr>
          <p:nvPr/>
        </p:nvSpPr>
        <p:spPr bwMode="auto">
          <a:xfrm>
            <a:off x="7334100" y="1836040"/>
            <a:ext cx="104775" cy="257175"/>
          </a:xfrm>
          <a:custGeom>
            <a:avLst/>
            <a:gdLst>
              <a:gd name="T0" fmla="*/ 0 w 66"/>
              <a:gd name="T1" fmla="*/ 0 h 162"/>
              <a:gd name="T2" fmla="*/ 2147483647 w 66"/>
              <a:gd name="T3" fmla="*/ 2147483647 h 162"/>
              <a:gd name="T4" fmla="*/ 2147483647 w 66"/>
              <a:gd name="T5" fmla="*/ 2147483647 h 162"/>
              <a:gd name="T6" fmla="*/ 0 60000 65536"/>
              <a:gd name="T7" fmla="*/ 0 60000 65536"/>
              <a:gd name="T8" fmla="*/ 0 60000 65536"/>
              <a:gd name="T9" fmla="*/ 0 w 66"/>
              <a:gd name="T10" fmla="*/ 0 h 162"/>
              <a:gd name="T11" fmla="*/ 66 w 66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62">
                <a:moveTo>
                  <a:pt x="0" y="0"/>
                </a:moveTo>
                <a:cubicBezTo>
                  <a:pt x="2" y="27"/>
                  <a:pt x="4" y="54"/>
                  <a:pt x="15" y="81"/>
                </a:cubicBezTo>
                <a:cubicBezTo>
                  <a:pt x="26" y="108"/>
                  <a:pt x="46" y="135"/>
                  <a:pt x="66" y="16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7" name="Freeform 34"/>
          <p:cNvSpPr>
            <a:spLocks/>
          </p:cNvSpPr>
          <p:nvPr/>
        </p:nvSpPr>
        <p:spPr bwMode="auto">
          <a:xfrm>
            <a:off x="8315175" y="1836040"/>
            <a:ext cx="71437" cy="104775"/>
          </a:xfrm>
          <a:custGeom>
            <a:avLst/>
            <a:gdLst>
              <a:gd name="T0" fmla="*/ 2147483647 w 45"/>
              <a:gd name="T1" fmla="*/ 0 h 66"/>
              <a:gd name="T2" fmla="*/ 2147483647 w 45"/>
              <a:gd name="T3" fmla="*/ 2147483647 h 66"/>
              <a:gd name="T4" fmla="*/ 0 w 45"/>
              <a:gd name="T5" fmla="*/ 2147483647 h 66"/>
              <a:gd name="T6" fmla="*/ 0 60000 65536"/>
              <a:gd name="T7" fmla="*/ 0 60000 65536"/>
              <a:gd name="T8" fmla="*/ 0 60000 65536"/>
              <a:gd name="T9" fmla="*/ 0 w 45"/>
              <a:gd name="T10" fmla="*/ 0 h 66"/>
              <a:gd name="T11" fmla="*/ 45 w 45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66">
                <a:moveTo>
                  <a:pt x="45" y="0"/>
                </a:moveTo>
                <a:cubicBezTo>
                  <a:pt x="41" y="12"/>
                  <a:pt x="37" y="25"/>
                  <a:pt x="30" y="36"/>
                </a:cubicBezTo>
                <a:cubicBezTo>
                  <a:pt x="23" y="47"/>
                  <a:pt x="11" y="56"/>
                  <a:pt x="0" y="6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8" name="Freeform 35"/>
          <p:cNvSpPr>
            <a:spLocks/>
          </p:cNvSpPr>
          <p:nvPr/>
        </p:nvSpPr>
        <p:spPr bwMode="auto">
          <a:xfrm>
            <a:off x="7705575" y="1750314"/>
            <a:ext cx="123825" cy="157162"/>
          </a:xfrm>
          <a:custGeom>
            <a:avLst/>
            <a:gdLst>
              <a:gd name="T0" fmla="*/ 2147483647 w 78"/>
              <a:gd name="T1" fmla="*/ 2147483647 h 99"/>
              <a:gd name="T2" fmla="*/ 2147483647 w 78"/>
              <a:gd name="T3" fmla="*/ 2147483647 h 99"/>
              <a:gd name="T4" fmla="*/ 0 w 78"/>
              <a:gd name="T5" fmla="*/ 0 h 99"/>
              <a:gd name="T6" fmla="*/ 0 60000 65536"/>
              <a:gd name="T7" fmla="*/ 0 60000 65536"/>
              <a:gd name="T8" fmla="*/ 0 60000 65536"/>
              <a:gd name="T9" fmla="*/ 0 w 78"/>
              <a:gd name="T10" fmla="*/ 0 h 99"/>
              <a:gd name="T11" fmla="*/ 78 w 78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99">
                <a:moveTo>
                  <a:pt x="78" y="99"/>
                </a:moveTo>
                <a:cubicBezTo>
                  <a:pt x="59" y="77"/>
                  <a:pt x="40" y="56"/>
                  <a:pt x="27" y="39"/>
                </a:cubicBezTo>
                <a:cubicBezTo>
                  <a:pt x="14" y="22"/>
                  <a:pt x="7" y="11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29" name="Freeform 36"/>
          <p:cNvSpPr>
            <a:spLocks/>
          </p:cNvSpPr>
          <p:nvPr/>
        </p:nvSpPr>
        <p:spPr bwMode="auto">
          <a:xfrm>
            <a:off x="7696049" y="1534414"/>
            <a:ext cx="214312" cy="44450"/>
          </a:xfrm>
          <a:custGeom>
            <a:avLst/>
            <a:gdLst>
              <a:gd name="T0" fmla="*/ 2147483647 w 135"/>
              <a:gd name="T1" fmla="*/ 2147483647 h 28"/>
              <a:gd name="T2" fmla="*/ 2147483647 w 135"/>
              <a:gd name="T3" fmla="*/ 2147483647 h 28"/>
              <a:gd name="T4" fmla="*/ 0 w 135"/>
              <a:gd name="T5" fmla="*/ 2147483647 h 28"/>
              <a:gd name="T6" fmla="*/ 0 60000 65536"/>
              <a:gd name="T7" fmla="*/ 0 60000 65536"/>
              <a:gd name="T8" fmla="*/ 0 60000 65536"/>
              <a:gd name="T9" fmla="*/ 0 w 135"/>
              <a:gd name="T10" fmla="*/ 0 h 28"/>
              <a:gd name="T11" fmla="*/ 135 w 135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28">
                <a:moveTo>
                  <a:pt x="135" y="4"/>
                </a:moveTo>
                <a:cubicBezTo>
                  <a:pt x="114" y="2"/>
                  <a:pt x="94" y="0"/>
                  <a:pt x="72" y="4"/>
                </a:cubicBezTo>
                <a:cubicBezTo>
                  <a:pt x="50" y="8"/>
                  <a:pt x="25" y="18"/>
                  <a:pt x="0" y="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0" name="Freeform 37"/>
          <p:cNvSpPr>
            <a:spLocks/>
          </p:cNvSpPr>
          <p:nvPr/>
        </p:nvSpPr>
        <p:spPr bwMode="auto">
          <a:xfrm>
            <a:off x="7386486" y="1674115"/>
            <a:ext cx="147638" cy="28575"/>
          </a:xfrm>
          <a:custGeom>
            <a:avLst/>
            <a:gdLst>
              <a:gd name="T0" fmla="*/ 0 w 93"/>
              <a:gd name="T1" fmla="*/ 2147483647 h 18"/>
              <a:gd name="T2" fmla="*/ 2147483647 w 93"/>
              <a:gd name="T3" fmla="*/ 2147483647 h 18"/>
              <a:gd name="T4" fmla="*/ 2147483647 w 93"/>
              <a:gd name="T5" fmla="*/ 0 h 18"/>
              <a:gd name="T6" fmla="*/ 0 60000 65536"/>
              <a:gd name="T7" fmla="*/ 0 60000 65536"/>
              <a:gd name="T8" fmla="*/ 0 60000 65536"/>
              <a:gd name="T9" fmla="*/ 0 w 93"/>
              <a:gd name="T10" fmla="*/ 0 h 18"/>
              <a:gd name="T11" fmla="*/ 93 w 9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8">
                <a:moveTo>
                  <a:pt x="0" y="18"/>
                </a:moveTo>
                <a:cubicBezTo>
                  <a:pt x="16" y="12"/>
                  <a:pt x="33" y="6"/>
                  <a:pt x="48" y="3"/>
                </a:cubicBezTo>
                <a:cubicBezTo>
                  <a:pt x="63" y="0"/>
                  <a:pt x="78" y="0"/>
                  <a:pt x="93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1" name="Freeform 38"/>
          <p:cNvSpPr>
            <a:spLocks/>
          </p:cNvSpPr>
          <p:nvPr/>
        </p:nvSpPr>
        <p:spPr bwMode="auto">
          <a:xfrm>
            <a:off x="7134075" y="1693164"/>
            <a:ext cx="147637" cy="57150"/>
          </a:xfrm>
          <a:custGeom>
            <a:avLst/>
            <a:gdLst>
              <a:gd name="T0" fmla="*/ 2147483647 w 93"/>
              <a:gd name="T1" fmla="*/ 2147483647 h 36"/>
              <a:gd name="T2" fmla="*/ 2147483647 w 93"/>
              <a:gd name="T3" fmla="*/ 2147483647 h 36"/>
              <a:gd name="T4" fmla="*/ 0 w 93"/>
              <a:gd name="T5" fmla="*/ 0 h 36"/>
              <a:gd name="T6" fmla="*/ 0 60000 65536"/>
              <a:gd name="T7" fmla="*/ 0 60000 65536"/>
              <a:gd name="T8" fmla="*/ 0 60000 65536"/>
              <a:gd name="T9" fmla="*/ 0 w 93"/>
              <a:gd name="T10" fmla="*/ 0 h 36"/>
              <a:gd name="T11" fmla="*/ 93 w 93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36">
                <a:moveTo>
                  <a:pt x="93" y="36"/>
                </a:moveTo>
                <a:cubicBezTo>
                  <a:pt x="78" y="28"/>
                  <a:pt x="63" y="21"/>
                  <a:pt x="48" y="15"/>
                </a:cubicBezTo>
                <a:cubicBezTo>
                  <a:pt x="33" y="9"/>
                  <a:pt x="16" y="4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2" name="Freeform 39"/>
          <p:cNvSpPr>
            <a:spLocks/>
          </p:cNvSpPr>
          <p:nvPr/>
        </p:nvSpPr>
        <p:spPr bwMode="auto">
          <a:xfrm>
            <a:off x="7043586" y="1497902"/>
            <a:ext cx="1588" cy="80963"/>
          </a:xfrm>
          <a:custGeom>
            <a:avLst/>
            <a:gdLst>
              <a:gd name="T0" fmla="*/ 0 w 1"/>
              <a:gd name="T1" fmla="*/ 0 h 51"/>
              <a:gd name="T2" fmla="*/ 0 w 1"/>
              <a:gd name="T3" fmla="*/ 2147483647 h 51"/>
              <a:gd name="T4" fmla="*/ 0 60000 65536"/>
              <a:gd name="T5" fmla="*/ 0 60000 65536"/>
              <a:gd name="T6" fmla="*/ 0 w 1"/>
              <a:gd name="T7" fmla="*/ 0 h 51"/>
              <a:gd name="T8" fmla="*/ 1 w 1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1">
                <a:moveTo>
                  <a:pt x="0" y="0"/>
                </a:moveTo>
                <a:cubicBezTo>
                  <a:pt x="0" y="0"/>
                  <a:pt x="0" y="25"/>
                  <a:pt x="0" y="5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3" name="Freeform 40"/>
          <p:cNvSpPr>
            <a:spLocks/>
          </p:cNvSpPr>
          <p:nvPr/>
        </p:nvSpPr>
        <p:spPr bwMode="auto">
          <a:xfrm>
            <a:off x="6862612" y="1607440"/>
            <a:ext cx="104775" cy="28575"/>
          </a:xfrm>
          <a:custGeom>
            <a:avLst/>
            <a:gdLst>
              <a:gd name="T0" fmla="*/ 0 w 66"/>
              <a:gd name="T1" fmla="*/ 0 h 18"/>
              <a:gd name="T2" fmla="*/ 2147483647 w 66"/>
              <a:gd name="T3" fmla="*/ 2147483647 h 18"/>
              <a:gd name="T4" fmla="*/ 0 60000 65536"/>
              <a:gd name="T5" fmla="*/ 0 60000 65536"/>
              <a:gd name="T6" fmla="*/ 0 w 66"/>
              <a:gd name="T7" fmla="*/ 0 h 18"/>
              <a:gd name="T8" fmla="*/ 66 w 66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" h="18">
                <a:moveTo>
                  <a:pt x="0" y="0"/>
                </a:moveTo>
                <a:cubicBezTo>
                  <a:pt x="0" y="0"/>
                  <a:pt x="33" y="9"/>
                  <a:pt x="66" y="1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4" name="Freeform 41"/>
          <p:cNvSpPr>
            <a:spLocks/>
          </p:cNvSpPr>
          <p:nvPr/>
        </p:nvSpPr>
        <p:spPr bwMode="auto">
          <a:xfrm>
            <a:off x="6976912" y="2126552"/>
            <a:ext cx="138113" cy="119063"/>
          </a:xfrm>
          <a:custGeom>
            <a:avLst/>
            <a:gdLst>
              <a:gd name="T0" fmla="*/ 2147483647 w 87"/>
              <a:gd name="T1" fmla="*/ 0 h 75"/>
              <a:gd name="T2" fmla="*/ 2147483647 w 87"/>
              <a:gd name="T3" fmla="*/ 2147483647 h 75"/>
              <a:gd name="T4" fmla="*/ 0 w 87"/>
              <a:gd name="T5" fmla="*/ 2147483647 h 75"/>
              <a:gd name="T6" fmla="*/ 0 60000 65536"/>
              <a:gd name="T7" fmla="*/ 0 60000 65536"/>
              <a:gd name="T8" fmla="*/ 0 60000 65536"/>
              <a:gd name="T9" fmla="*/ 0 w 87"/>
              <a:gd name="T10" fmla="*/ 0 h 75"/>
              <a:gd name="T11" fmla="*/ 87 w 87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" h="75">
                <a:moveTo>
                  <a:pt x="87" y="0"/>
                </a:moveTo>
                <a:cubicBezTo>
                  <a:pt x="76" y="16"/>
                  <a:pt x="66" y="32"/>
                  <a:pt x="51" y="45"/>
                </a:cubicBezTo>
                <a:cubicBezTo>
                  <a:pt x="36" y="58"/>
                  <a:pt x="18" y="66"/>
                  <a:pt x="0" y="7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5" name="Freeform 42"/>
          <p:cNvSpPr>
            <a:spLocks/>
          </p:cNvSpPr>
          <p:nvPr/>
        </p:nvSpPr>
        <p:spPr bwMode="auto">
          <a:xfrm>
            <a:off x="6576862" y="2259901"/>
            <a:ext cx="233363" cy="33338"/>
          </a:xfrm>
          <a:custGeom>
            <a:avLst/>
            <a:gdLst>
              <a:gd name="T0" fmla="*/ 0 w 147"/>
              <a:gd name="T1" fmla="*/ 0 h 21"/>
              <a:gd name="T2" fmla="*/ 2147483647 w 147"/>
              <a:gd name="T3" fmla="*/ 2147483647 h 21"/>
              <a:gd name="T4" fmla="*/ 2147483647 w 147"/>
              <a:gd name="T5" fmla="*/ 2147483647 h 21"/>
              <a:gd name="T6" fmla="*/ 0 60000 65536"/>
              <a:gd name="T7" fmla="*/ 0 60000 65536"/>
              <a:gd name="T8" fmla="*/ 0 60000 65536"/>
              <a:gd name="T9" fmla="*/ 0 w 147"/>
              <a:gd name="T10" fmla="*/ 0 h 21"/>
              <a:gd name="T11" fmla="*/ 147 w 147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21">
                <a:moveTo>
                  <a:pt x="0" y="0"/>
                </a:moveTo>
                <a:cubicBezTo>
                  <a:pt x="22" y="7"/>
                  <a:pt x="45" y="15"/>
                  <a:pt x="69" y="18"/>
                </a:cubicBezTo>
                <a:cubicBezTo>
                  <a:pt x="93" y="21"/>
                  <a:pt x="120" y="21"/>
                  <a:pt x="147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6" name="Freeform 43"/>
          <p:cNvSpPr>
            <a:spLocks/>
          </p:cNvSpPr>
          <p:nvPr/>
        </p:nvSpPr>
        <p:spPr bwMode="auto">
          <a:xfrm flipV="1">
            <a:off x="6891186" y="2378964"/>
            <a:ext cx="14288" cy="157162"/>
          </a:xfrm>
          <a:custGeom>
            <a:avLst/>
            <a:gdLst>
              <a:gd name="T0" fmla="*/ 2147483647 w 9"/>
              <a:gd name="T1" fmla="*/ 0 h 99"/>
              <a:gd name="T2" fmla="*/ 2147483647 w 9"/>
              <a:gd name="T3" fmla="*/ 2147483647 h 99"/>
              <a:gd name="T4" fmla="*/ 0 w 9"/>
              <a:gd name="T5" fmla="*/ 2147483647 h 99"/>
              <a:gd name="T6" fmla="*/ 0 60000 65536"/>
              <a:gd name="T7" fmla="*/ 0 60000 65536"/>
              <a:gd name="T8" fmla="*/ 0 60000 65536"/>
              <a:gd name="T9" fmla="*/ 0 w 9"/>
              <a:gd name="T10" fmla="*/ 0 h 99"/>
              <a:gd name="T11" fmla="*/ 9 w 9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9">
                <a:moveTo>
                  <a:pt x="3" y="0"/>
                </a:moveTo>
                <a:cubicBezTo>
                  <a:pt x="6" y="23"/>
                  <a:pt x="9" y="47"/>
                  <a:pt x="9" y="63"/>
                </a:cubicBezTo>
                <a:cubicBezTo>
                  <a:pt x="9" y="79"/>
                  <a:pt x="4" y="89"/>
                  <a:pt x="0" y="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7" name="Freeform 44"/>
          <p:cNvSpPr>
            <a:spLocks/>
          </p:cNvSpPr>
          <p:nvPr/>
        </p:nvSpPr>
        <p:spPr bwMode="auto">
          <a:xfrm>
            <a:off x="8034186" y="2009076"/>
            <a:ext cx="133350" cy="26988"/>
          </a:xfrm>
          <a:custGeom>
            <a:avLst/>
            <a:gdLst>
              <a:gd name="T0" fmla="*/ 0 w 84"/>
              <a:gd name="T1" fmla="*/ 2147483647 h 17"/>
              <a:gd name="T2" fmla="*/ 2147483647 w 84"/>
              <a:gd name="T3" fmla="*/ 2147483647 h 17"/>
              <a:gd name="T4" fmla="*/ 2147483647 w 84"/>
              <a:gd name="T5" fmla="*/ 2147483647 h 17"/>
              <a:gd name="T6" fmla="*/ 0 60000 65536"/>
              <a:gd name="T7" fmla="*/ 0 60000 65536"/>
              <a:gd name="T8" fmla="*/ 0 60000 65536"/>
              <a:gd name="T9" fmla="*/ 0 w 84"/>
              <a:gd name="T10" fmla="*/ 0 h 17"/>
              <a:gd name="T11" fmla="*/ 84 w 84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7">
                <a:moveTo>
                  <a:pt x="0" y="17"/>
                </a:moveTo>
                <a:cubicBezTo>
                  <a:pt x="17" y="10"/>
                  <a:pt x="34" y="4"/>
                  <a:pt x="48" y="2"/>
                </a:cubicBezTo>
                <a:cubicBezTo>
                  <a:pt x="62" y="0"/>
                  <a:pt x="73" y="2"/>
                  <a:pt x="84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8" name="Freeform 45"/>
          <p:cNvSpPr>
            <a:spLocks/>
          </p:cNvSpPr>
          <p:nvPr/>
        </p:nvSpPr>
        <p:spPr bwMode="auto">
          <a:xfrm>
            <a:off x="6864200" y="1712215"/>
            <a:ext cx="122237" cy="490537"/>
          </a:xfrm>
          <a:custGeom>
            <a:avLst/>
            <a:gdLst>
              <a:gd name="T0" fmla="*/ 2147483647 w 77"/>
              <a:gd name="T1" fmla="*/ 2147483647 h 309"/>
              <a:gd name="T2" fmla="*/ 2147483647 w 77"/>
              <a:gd name="T3" fmla="*/ 2147483647 h 309"/>
              <a:gd name="T4" fmla="*/ 2147483647 w 77"/>
              <a:gd name="T5" fmla="*/ 0 h 309"/>
              <a:gd name="T6" fmla="*/ 0 60000 65536"/>
              <a:gd name="T7" fmla="*/ 0 60000 65536"/>
              <a:gd name="T8" fmla="*/ 0 60000 65536"/>
              <a:gd name="T9" fmla="*/ 0 w 77"/>
              <a:gd name="T10" fmla="*/ 0 h 309"/>
              <a:gd name="T11" fmla="*/ 77 w 77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309">
                <a:moveTo>
                  <a:pt x="11" y="309"/>
                </a:moveTo>
                <a:cubicBezTo>
                  <a:pt x="5" y="273"/>
                  <a:pt x="0" y="237"/>
                  <a:pt x="11" y="186"/>
                </a:cubicBezTo>
                <a:cubicBezTo>
                  <a:pt x="22" y="135"/>
                  <a:pt x="66" y="32"/>
                  <a:pt x="77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39" name="Freeform 46"/>
          <p:cNvSpPr>
            <a:spLocks/>
          </p:cNvSpPr>
          <p:nvPr/>
        </p:nvSpPr>
        <p:spPr bwMode="auto">
          <a:xfrm>
            <a:off x="7138837" y="1585215"/>
            <a:ext cx="423863" cy="41275"/>
          </a:xfrm>
          <a:custGeom>
            <a:avLst/>
            <a:gdLst>
              <a:gd name="T0" fmla="*/ 0 w 267"/>
              <a:gd name="T1" fmla="*/ 2147483647 h 26"/>
              <a:gd name="T2" fmla="*/ 2147483647 w 267"/>
              <a:gd name="T3" fmla="*/ 2147483647 h 26"/>
              <a:gd name="T4" fmla="*/ 2147483647 w 267"/>
              <a:gd name="T5" fmla="*/ 2147483647 h 26"/>
              <a:gd name="T6" fmla="*/ 0 60000 65536"/>
              <a:gd name="T7" fmla="*/ 0 60000 65536"/>
              <a:gd name="T8" fmla="*/ 0 60000 65536"/>
              <a:gd name="T9" fmla="*/ 0 w 267"/>
              <a:gd name="T10" fmla="*/ 0 h 26"/>
              <a:gd name="T11" fmla="*/ 267 w 267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26">
                <a:moveTo>
                  <a:pt x="0" y="26"/>
                </a:moveTo>
                <a:cubicBezTo>
                  <a:pt x="26" y="15"/>
                  <a:pt x="52" y="4"/>
                  <a:pt x="96" y="2"/>
                </a:cubicBezTo>
                <a:cubicBezTo>
                  <a:pt x="140" y="0"/>
                  <a:pt x="203" y="5"/>
                  <a:pt x="267" y="11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0" name="Freeform 47"/>
          <p:cNvSpPr>
            <a:spLocks/>
          </p:cNvSpPr>
          <p:nvPr/>
        </p:nvSpPr>
        <p:spPr bwMode="auto">
          <a:xfrm>
            <a:off x="7729387" y="1678876"/>
            <a:ext cx="461963" cy="266700"/>
          </a:xfrm>
          <a:custGeom>
            <a:avLst/>
            <a:gdLst>
              <a:gd name="T0" fmla="*/ 0 w 291"/>
              <a:gd name="T1" fmla="*/ 0 h 168"/>
              <a:gd name="T2" fmla="*/ 2147483647 w 291"/>
              <a:gd name="T3" fmla="*/ 2147483647 h 168"/>
              <a:gd name="T4" fmla="*/ 2147483647 w 291"/>
              <a:gd name="T5" fmla="*/ 2147483647 h 168"/>
              <a:gd name="T6" fmla="*/ 0 60000 65536"/>
              <a:gd name="T7" fmla="*/ 0 60000 65536"/>
              <a:gd name="T8" fmla="*/ 0 60000 65536"/>
              <a:gd name="T9" fmla="*/ 0 w 291"/>
              <a:gd name="T10" fmla="*/ 0 h 168"/>
              <a:gd name="T11" fmla="*/ 291 w 291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168">
                <a:moveTo>
                  <a:pt x="0" y="0"/>
                </a:moveTo>
                <a:cubicBezTo>
                  <a:pt x="29" y="16"/>
                  <a:pt x="59" y="32"/>
                  <a:pt x="108" y="60"/>
                </a:cubicBezTo>
                <a:cubicBezTo>
                  <a:pt x="157" y="88"/>
                  <a:pt x="224" y="128"/>
                  <a:pt x="291" y="168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1" name="Freeform 48"/>
          <p:cNvSpPr>
            <a:spLocks/>
          </p:cNvSpPr>
          <p:nvPr/>
        </p:nvSpPr>
        <p:spPr bwMode="auto">
          <a:xfrm>
            <a:off x="7767486" y="2545651"/>
            <a:ext cx="438150" cy="133350"/>
          </a:xfrm>
          <a:custGeom>
            <a:avLst/>
            <a:gdLst>
              <a:gd name="T0" fmla="*/ 0 w 276"/>
              <a:gd name="T1" fmla="*/ 2147483647 h 84"/>
              <a:gd name="T2" fmla="*/ 2147483647 w 276"/>
              <a:gd name="T3" fmla="*/ 2147483647 h 84"/>
              <a:gd name="T4" fmla="*/ 2147483647 w 276"/>
              <a:gd name="T5" fmla="*/ 0 h 84"/>
              <a:gd name="T6" fmla="*/ 0 60000 65536"/>
              <a:gd name="T7" fmla="*/ 0 60000 65536"/>
              <a:gd name="T8" fmla="*/ 0 60000 65536"/>
              <a:gd name="T9" fmla="*/ 0 w 276"/>
              <a:gd name="T10" fmla="*/ 0 h 84"/>
              <a:gd name="T11" fmla="*/ 276 w 276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84">
                <a:moveTo>
                  <a:pt x="0" y="84"/>
                </a:moveTo>
                <a:cubicBezTo>
                  <a:pt x="35" y="83"/>
                  <a:pt x="71" y="83"/>
                  <a:pt x="117" y="69"/>
                </a:cubicBezTo>
                <a:cubicBezTo>
                  <a:pt x="163" y="55"/>
                  <a:pt x="219" y="27"/>
                  <a:pt x="276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2" name="Freeform 49"/>
          <p:cNvSpPr>
            <a:spLocks/>
          </p:cNvSpPr>
          <p:nvPr/>
        </p:nvSpPr>
        <p:spPr bwMode="auto">
          <a:xfrm>
            <a:off x="7172174" y="2702815"/>
            <a:ext cx="457200" cy="73025"/>
          </a:xfrm>
          <a:custGeom>
            <a:avLst/>
            <a:gdLst>
              <a:gd name="T0" fmla="*/ 2147483647 w 288"/>
              <a:gd name="T1" fmla="*/ 0 h 46"/>
              <a:gd name="T2" fmla="*/ 2147483647 w 288"/>
              <a:gd name="T3" fmla="*/ 2147483647 h 46"/>
              <a:gd name="T4" fmla="*/ 0 w 288"/>
              <a:gd name="T5" fmla="*/ 2147483647 h 46"/>
              <a:gd name="T6" fmla="*/ 0 60000 65536"/>
              <a:gd name="T7" fmla="*/ 0 60000 65536"/>
              <a:gd name="T8" fmla="*/ 0 60000 65536"/>
              <a:gd name="T9" fmla="*/ 0 w 288"/>
              <a:gd name="T10" fmla="*/ 0 h 46"/>
              <a:gd name="T11" fmla="*/ 288 w 288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6">
                <a:moveTo>
                  <a:pt x="288" y="0"/>
                </a:moveTo>
                <a:cubicBezTo>
                  <a:pt x="270" y="19"/>
                  <a:pt x="252" y="38"/>
                  <a:pt x="204" y="42"/>
                </a:cubicBezTo>
                <a:cubicBezTo>
                  <a:pt x="156" y="46"/>
                  <a:pt x="78" y="36"/>
                  <a:pt x="0" y="27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3" name="Freeform 50"/>
          <p:cNvSpPr>
            <a:spLocks/>
          </p:cNvSpPr>
          <p:nvPr/>
        </p:nvSpPr>
        <p:spPr bwMode="auto">
          <a:xfrm>
            <a:off x="6953099" y="2364676"/>
            <a:ext cx="76200" cy="242888"/>
          </a:xfrm>
          <a:custGeom>
            <a:avLst/>
            <a:gdLst>
              <a:gd name="T0" fmla="*/ 2147483647 w 48"/>
              <a:gd name="T1" fmla="*/ 2147483647 h 153"/>
              <a:gd name="T2" fmla="*/ 2147483647 w 48"/>
              <a:gd name="T3" fmla="*/ 2147483647 h 153"/>
              <a:gd name="T4" fmla="*/ 0 w 48"/>
              <a:gd name="T5" fmla="*/ 0 h 153"/>
              <a:gd name="T6" fmla="*/ 0 60000 65536"/>
              <a:gd name="T7" fmla="*/ 0 60000 65536"/>
              <a:gd name="T8" fmla="*/ 0 60000 65536"/>
              <a:gd name="T9" fmla="*/ 0 w 48"/>
              <a:gd name="T10" fmla="*/ 0 h 153"/>
              <a:gd name="T11" fmla="*/ 48 w 48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53">
                <a:moveTo>
                  <a:pt x="48" y="153"/>
                </a:moveTo>
                <a:cubicBezTo>
                  <a:pt x="34" y="134"/>
                  <a:pt x="20" y="115"/>
                  <a:pt x="12" y="90"/>
                </a:cubicBezTo>
                <a:cubicBezTo>
                  <a:pt x="4" y="65"/>
                  <a:pt x="2" y="32"/>
                  <a:pt x="0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4" name="Freeform 51"/>
          <p:cNvSpPr>
            <a:spLocks/>
          </p:cNvSpPr>
          <p:nvPr/>
        </p:nvSpPr>
        <p:spPr bwMode="auto">
          <a:xfrm>
            <a:off x="8258024" y="2083689"/>
            <a:ext cx="36512" cy="285750"/>
          </a:xfrm>
          <a:custGeom>
            <a:avLst/>
            <a:gdLst>
              <a:gd name="T0" fmla="*/ 0 w 23"/>
              <a:gd name="T1" fmla="*/ 2147483647 h 180"/>
              <a:gd name="T2" fmla="*/ 2147483647 w 23"/>
              <a:gd name="T3" fmla="*/ 2147483647 h 180"/>
              <a:gd name="T4" fmla="*/ 2147483647 w 23"/>
              <a:gd name="T5" fmla="*/ 0 h 180"/>
              <a:gd name="T6" fmla="*/ 0 60000 65536"/>
              <a:gd name="T7" fmla="*/ 0 60000 65536"/>
              <a:gd name="T8" fmla="*/ 0 60000 65536"/>
              <a:gd name="T9" fmla="*/ 0 w 23"/>
              <a:gd name="T10" fmla="*/ 0 h 180"/>
              <a:gd name="T11" fmla="*/ 23 w 23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80">
                <a:moveTo>
                  <a:pt x="0" y="180"/>
                </a:moveTo>
                <a:cubicBezTo>
                  <a:pt x="9" y="157"/>
                  <a:pt x="19" y="135"/>
                  <a:pt x="21" y="105"/>
                </a:cubicBezTo>
                <a:cubicBezTo>
                  <a:pt x="23" y="75"/>
                  <a:pt x="17" y="37"/>
                  <a:pt x="12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5" name="Freeform 52"/>
          <p:cNvSpPr>
            <a:spLocks/>
          </p:cNvSpPr>
          <p:nvPr/>
        </p:nvSpPr>
        <p:spPr bwMode="auto">
          <a:xfrm>
            <a:off x="7072161" y="1745552"/>
            <a:ext cx="304800" cy="428625"/>
          </a:xfrm>
          <a:custGeom>
            <a:avLst/>
            <a:gdLst>
              <a:gd name="T0" fmla="*/ 0 w 192"/>
              <a:gd name="T1" fmla="*/ 0 h 270"/>
              <a:gd name="T2" fmla="*/ 2147483647 w 192"/>
              <a:gd name="T3" fmla="*/ 2147483647 h 270"/>
              <a:gd name="T4" fmla="*/ 2147483647 w 192"/>
              <a:gd name="T5" fmla="*/ 2147483647 h 270"/>
              <a:gd name="T6" fmla="*/ 0 60000 65536"/>
              <a:gd name="T7" fmla="*/ 0 60000 65536"/>
              <a:gd name="T8" fmla="*/ 0 60000 65536"/>
              <a:gd name="T9" fmla="*/ 0 w 192"/>
              <a:gd name="T10" fmla="*/ 0 h 270"/>
              <a:gd name="T11" fmla="*/ 192 w 192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70">
                <a:moveTo>
                  <a:pt x="0" y="0"/>
                </a:moveTo>
                <a:cubicBezTo>
                  <a:pt x="9" y="31"/>
                  <a:pt x="19" y="63"/>
                  <a:pt x="51" y="108"/>
                </a:cubicBezTo>
                <a:cubicBezTo>
                  <a:pt x="83" y="153"/>
                  <a:pt x="137" y="211"/>
                  <a:pt x="192" y="27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6" name="Freeform 53"/>
          <p:cNvSpPr>
            <a:spLocks/>
          </p:cNvSpPr>
          <p:nvPr/>
        </p:nvSpPr>
        <p:spPr bwMode="auto">
          <a:xfrm>
            <a:off x="6995961" y="2288477"/>
            <a:ext cx="357188" cy="41275"/>
          </a:xfrm>
          <a:custGeom>
            <a:avLst/>
            <a:gdLst>
              <a:gd name="T0" fmla="*/ 0 w 225"/>
              <a:gd name="T1" fmla="*/ 2147483647 h 26"/>
              <a:gd name="T2" fmla="*/ 2147483647 w 225"/>
              <a:gd name="T3" fmla="*/ 2147483647 h 26"/>
              <a:gd name="T4" fmla="*/ 2147483647 w 225"/>
              <a:gd name="T5" fmla="*/ 0 h 26"/>
              <a:gd name="T6" fmla="*/ 0 60000 65536"/>
              <a:gd name="T7" fmla="*/ 0 60000 65536"/>
              <a:gd name="T8" fmla="*/ 0 60000 65536"/>
              <a:gd name="T9" fmla="*/ 0 w 225"/>
              <a:gd name="T10" fmla="*/ 0 h 26"/>
              <a:gd name="T11" fmla="*/ 225 w 225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26">
                <a:moveTo>
                  <a:pt x="0" y="15"/>
                </a:moveTo>
                <a:cubicBezTo>
                  <a:pt x="28" y="20"/>
                  <a:pt x="56" y="26"/>
                  <a:pt x="93" y="24"/>
                </a:cubicBezTo>
                <a:cubicBezTo>
                  <a:pt x="130" y="22"/>
                  <a:pt x="177" y="11"/>
                  <a:pt x="225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7" name="Freeform 54"/>
          <p:cNvSpPr>
            <a:spLocks/>
          </p:cNvSpPr>
          <p:nvPr/>
        </p:nvSpPr>
        <p:spPr bwMode="auto">
          <a:xfrm>
            <a:off x="7153124" y="2355152"/>
            <a:ext cx="214312" cy="252413"/>
          </a:xfrm>
          <a:custGeom>
            <a:avLst/>
            <a:gdLst>
              <a:gd name="T0" fmla="*/ 0 w 135"/>
              <a:gd name="T1" fmla="*/ 2147483647 h 159"/>
              <a:gd name="T2" fmla="*/ 2147483647 w 135"/>
              <a:gd name="T3" fmla="*/ 2147483647 h 159"/>
              <a:gd name="T4" fmla="*/ 2147483647 w 135"/>
              <a:gd name="T5" fmla="*/ 0 h 159"/>
              <a:gd name="T6" fmla="*/ 0 60000 65536"/>
              <a:gd name="T7" fmla="*/ 0 60000 65536"/>
              <a:gd name="T8" fmla="*/ 0 60000 65536"/>
              <a:gd name="T9" fmla="*/ 0 w 135"/>
              <a:gd name="T10" fmla="*/ 0 h 159"/>
              <a:gd name="T11" fmla="*/ 135 w 135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159">
                <a:moveTo>
                  <a:pt x="0" y="159"/>
                </a:moveTo>
                <a:cubicBezTo>
                  <a:pt x="14" y="140"/>
                  <a:pt x="29" y="122"/>
                  <a:pt x="51" y="96"/>
                </a:cubicBezTo>
                <a:cubicBezTo>
                  <a:pt x="73" y="70"/>
                  <a:pt x="104" y="35"/>
                  <a:pt x="135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8" name="Freeform 55"/>
          <p:cNvSpPr>
            <a:spLocks/>
          </p:cNvSpPr>
          <p:nvPr/>
        </p:nvSpPr>
        <p:spPr bwMode="auto">
          <a:xfrm>
            <a:off x="7538886" y="2369440"/>
            <a:ext cx="114300" cy="204787"/>
          </a:xfrm>
          <a:custGeom>
            <a:avLst/>
            <a:gdLst>
              <a:gd name="T0" fmla="*/ 2147483647 w 72"/>
              <a:gd name="T1" fmla="*/ 2147483647 h 129"/>
              <a:gd name="T2" fmla="*/ 2147483647 w 72"/>
              <a:gd name="T3" fmla="*/ 2147483647 h 129"/>
              <a:gd name="T4" fmla="*/ 0 w 72"/>
              <a:gd name="T5" fmla="*/ 0 h 129"/>
              <a:gd name="T6" fmla="*/ 0 60000 65536"/>
              <a:gd name="T7" fmla="*/ 0 60000 65536"/>
              <a:gd name="T8" fmla="*/ 0 60000 65536"/>
              <a:gd name="T9" fmla="*/ 0 w 72"/>
              <a:gd name="T10" fmla="*/ 0 h 129"/>
              <a:gd name="T11" fmla="*/ 72 w 7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129">
                <a:moveTo>
                  <a:pt x="72" y="129"/>
                </a:moveTo>
                <a:cubicBezTo>
                  <a:pt x="57" y="111"/>
                  <a:pt x="42" y="93"/>
                  <a:pt x="30" y="72"/>
                </a:cubicBezTo>
                <a:cubicBezTo>
                  <a:pt x="18" y="51"/>
                  <a:pt x="5" y="11"/>
                  <a:pt x="0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49" name="Freeform 56"/>
          <p:cNvSpPr>
            <a:spLocks/>
          </p:cNvSpPr>
          <p:nvPr/>
        </p:nvSpPr>
        <p:spPr bwMode="auto">
          <a:xfrm>
            <a:off x="7605561" y="2317052"/>
            <a:ext cx="552450" cy="104775"/>
          </a:xfrm>
          <a:custGeom>
            <a:avLst/>
            <a:gdLst>
              <a:gd name="T0" fmla="*/ 2147483647 w 348"/>
              <a:gd name="T1" fmla="*/ 2147483647 h 66"/>
              <a:gd name="T2" fmla="*/ 2147483647 w 348"/>
              <a:gd name="T3" fmla="*/ 2147483647 h 66"/>
              <a:gd name="T4" fmla="*/ 0 w 348"/>
              <a:gd name="T5" fmla="*/ 0 h 66"/>
              <a:gd name="T6" fmla="*/ 0 60000 65536"/>
              <a:gd name="T7" fmla="*/ 0 60000 65536"/>
              <a:gd name="T8" fmla="*/ 0 60000 65536"/>
              <a:gd name="T9" fmla="*/ 0 w 348"/>
              <a:gd name="T10" fmla="*/ 0 h 66"/>
              <a:gd name="T11" fmla="*/ 348 w 34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66">
                <a:moveTo>
                  <a:pt x="348" y="66"/>
                </a:moveTo>
                <a:cubicBezTo>
                  <a:pt x="338" y="58"/>
                  <a:pt x="328" y="50"/>
                  <a:pt x="270" y="39"/>
                </a:cubicBezTo>
                <a:cubicBezTo>
                  <a:pt x="212" y="28"/>
                  <a:pt x="106" y="14"/>
                  <a:pt x="0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0" name="Freeform 57"/>
          <p:cNvSpPr>
            <a:spLocks/>
          </p:cNvSpPr>
          <p:nvPr/>
        </p:nvSpPr>
        <p:spPr bwMode="auto">
          <a:xfrm>
            <a:off x="7648424" y="2078926"/>
            <a:ext cx="552450" cy="190500"/>
          </a:xfrm>
          <a:custGeom>
            <a:avLst/>
            <a:gdLst>
              <a:gd name="T0" fmla="*/ 2147483647 w 348"/>
              <a:gd name="T1" fmla="*/ 0 h 120"/>
              <a:gd name="T2" fmla="*/ 2147483647 w 348"/>
              <a:gd name="T3" fmla="*/ 2147483647 h 120"/>
              <a:gd name="T4" fmla="*/ 0 w 348"/>
              <a:gd name="T5" fmla="*/ 2147483647 h 120"/>
              <a:gd name="T6" fmla="*/ 0 60000 65536"/>
              <a:gd name="T7" fmla="*/ 0 60000 65536"/>
              <a:gd name="T8" fmla="*/ 0 60000 65536"/>
              <a:gd name="T9" fmla="*/ 0 w 348"/>
              <a:gd name="T10" fmla="*/ 0 h 120"/>
              <a:gd name="T11" fmla="*/ 348 w 348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120">
                <a:moveTo>
                  <a:pt x="348" y="0"/>
                </a:moveTo>
                <a:cubicBezTo>
                  <a:pt x="326" y="14"/>
                  <a:pt x="304" y="28"/>
                  <a:pt x="246" y="48"/>
                </a:cubicBezTo>
                <a:cubicBezTo>
                  <a:pt x="188" y="68"/>
                  <a:pt x="94" y="94"/>
                  <a:pt x="0" y="12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1" name="Freeform 58"/>
          <p:cNvSpPr>
            <a:spLocks/>
          </p:cNvSpPr>
          <p:nvPr/>
        </p:nvSpPr>
        <p:spPr bwMode="auto">
          <a:xfrm>
            <a:off x="7524600" y="1736026"/>
            <a:ext cx="85725" cy="400050"/>
          </a:xfrm>
          <a:custGeom>
            <a:avLst/>
            <a:gdLst>
              <a:gd name="T0" fmla="*/ 2147483647 w 54"/>
              <a:gd name="T1" fmla="*/ 0 h 252"/>
              <a:gd name="T2" fmla="*/ 2147483647 w 54"/>
              <a:gd name="T3" fmla="*/ 2147483647 h 252"/>
              <a:gd name="T4" fmla="*/ 0 w 54"/>
              <a:gd name="T5" fmla="*/ 2147483647 h 252"/>
              <a:gd name="T6" fmla="*/ 0 60000 65536"/>
              <a:gd name="T7" fmla="*/ 0 60000 65536"/>
              <a:gd name="T8" fmla="*/ 0 60000 65536"/>
              <a:gd name="T9" fmla="*/ 0 w 54"/>
              <a:gd name="T10" fmla="*/ 0 h 252"/>
              <a:gd name="T11" fmla="*/ 54 w 54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52">
                <a:moveTo>
                  <a:pt x="54" y="0"/>
                </a:moveTo>
                <a:cubicBezTo>
                  <a:pt x="43" y="39"/>
                  <a:pt x="33" y="78"/>
                  <a:pt x="24" y="120"/>
                </a:cubicBezTo>
                <a:cubicBezTo>
                  <a:pt x="15" y="162"/>
                  <a:pt x="7" y="207"/>
                  <a:pt x="0" y="252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3" name="Freeform 60"/>
          <p:cNvSpPr>
            <a:spLocks/>
          </p:cNvSpPr>
          <p:nvPr/>
        </p:nvSpPr>
        <p:spPr bwMode="auto">
          <a:xfrm>
            <a:off x="3678238" y="3802183"/>
            <a:ext cx="2062162" cy="1919287"/>
          </a:xfrm>
          <a:custGeom>
            <a:avLst/>
            <a:gdLst>
              <a:gd name="T0" fmla="*/ 2147483647 w 1299"/>
              <a:gd name="T1" fmla="*/ 2147483647 h 1209"/>
              <a:gd name="T2" fmla="*/ 2147483647 w 1299"/>
              <a:gd name="T3" fmla="*/ 2147483647 h 1209"/>
              <a:gd name="T4" fmla="*/ 0 w 1299"/>
              <a:gd name="T5" fmla="*/ 2147483647 h 1209"/>
              <a:gd name="T6" fmla="*/ 2147483647 w 1299"/>
              <a:gd name="T7" fmla="*/ 2147483647 h 1209"/>
              <a:gd name="T8" fmla="*/ 2147483647 w 1299"/>
              <a:gd name="T9" fmla="*/ 2147483647 h 1209"/>
              <a:gd name="T10" fmla="*/ 2147483647 w 1299"/>
              <a:gd name="T11" fmla="*/ 2147483647 h 1209"/>
              <a:gd name="T12" fmla="*/ 2147483647 w 1299"/>
              <a:gd name="T13" fmla="*/ 2147483647 h 1209"/>
              <a:gd name="T14" fmla="*/ 2147483647 w 1299"/>
              <a:gd name="T15" fmla="*/ 2147483647 h 1209"/>
              <a:gd name="T16" fmla="*/ 2147483647 w 1299"/>
              <a:gd name="T17" fmla="*/ 2147483647 h 1209"/>
              <a:gd name="T18" fmla="*/ 2147483647 w 1299"/>
              <a:gd name="T19" fmla="*/ 2147483647 h 1209"/>
              <a:gd name="T20" fmla="*/ 2147483647 w 1299"/>
              <a:gd name="T21" fmla="*/ 2147483647 h 1209"/>
              <a:gd name="T22" fmla="*/ 2147483647 w 1299"/>
              <a:gd name="T23" fmla="*/ 2147483647 h 1209"/>
              <a:gd name="T24" fmla="*/ 2147483647 w 1299"/>
              <a:gd name="T25" fmla="*/ 2147483647 h 1209"/>
              <a:gd name="T26" fmla="*/ 2147483647 w 1299"/>
              <a:gd name="T27" fmla="*/ 2147483647 h 1209"/>
              <a:gd name="T28" fmla="*/ 2147483647 w 1299"/>
              <a:gd name="T29" fmla="*/ 2147483647 h 1209"/>
              <a:gd name="T30" fmla="*/ 2147483647 w 1299"/>
              <a:gd name="T31" fmla="*/ 2147483647 h 1209"/>
              <a:gd name="T32" fmla="*/ 2147483647 w 1299"/>
              <a:gd name="T33" fmla="*/ 2147483647 h 1209"/>
              <a:gd name="T34" fmla="*/ 2147483647 w 1299"/>
              <a:gd name="T35" fmla="*/ 2147483647 h 1209"/>
              <a:gd name="T36" fmla="*/ 2147483647 w 1299"/>
              <a:gd name="T37" fmla="*/ 2147483647 h 1209"/>
              <a:gd name="T38" fmla="*/ 2147483647 w 1299"/>
              <a:gd name="T39" fmla="*/ 2147483647 h 1209"/>
              <a:gd name="T40" fmla="*/ 2147483647 w 1299"/>
              <a:gd name="T41" fmla="*/ 2147483647 h 1209"/>
              <a:gd name="T42" fmla="*/ 2147483647 w 1299"/>
              <a:gd name="T43" fmla="*/ 2147483647 h 1209"/>
              <a:gd name="T44" fmla="*/ 2147483647 w 1299"/>
              <a:gd name="T45" fmla="*/ 2147483647 h 1209"/>
              <a:gd name="T46" fmla="*/ 2147483647 w 1299"/>
              <a:gd name="T47" fmla="*/ 2147483647 h 1209"/>
              <a:gd name="T48" fmla="*/ 2147483647 w 1299"/>
              <a:gd name="T49" fmla="*/ 2147483647 h 1209"/>
              <a:gd name="T50" fmla="*/ 2147483647 w 1299"/>
              <a:gd name="T51" fmla="*/ 2147483647 h 1209"/>
              <a:gd name="T52" fmla="*/ 2147483647 w 1299"/>
              <a:gd name="T53" fmla="*/ 2147483647 h 1209"/>
              <a:gd name="T54" fmla="*/ 2147483647 w 1299"/>
              <a:gd name="T55" fmla="*/ 2147483647 h 1209"/>
              <a:gd name="T56" fmla="*/ 2147483647 w 1299"/>
              <a:gd name="T57" fmla="*/ 0 h 1209"/>
              <a:gd name="T58" fmla="*/ 2147483647 w 1299"/>
              <a:gd name="T59" fmla="*/ 2147483647 h 1209"/>
              <a:gd name="T60" fmla="*/ 2147483647 w 1299"/>
              <a:gd name="T61" fmla="*/ 2147483647 h 1209"/>
              <a:gd name="T62" fmla="*/ 2147483647 w 1299"/>
              <a:gd name="T63" fmla="*/ 2147483647 h 1209"/>
              <a:gd name="T64" fmla="*/ 2147483647 w 1299"/>
              <a:gd name="T65" fmla="*/ 2147483647 h 1209"/>
              <a:gd name="T66" fmla="*/ 2147483647 w 1299"/>
              <a:gd name="T67" fmla="*/ 2147483647 h 1209"/>
              <a:gd name="T68" fmla="*/ 2147483647 w 1299"/>
              <a:gd name="T69" fmla="*/ 2147483647 h 1209"/>
              <a:gd name="T70" fmla="*/ 2147483647 w 1299"/>
              <a:gd name="T71" fmla="*/ 2147483647 h 1209"/>
              <a:gd name="T72" fmla="*/ 2147483647 w 1299"/>
              <a:gd name="T73" fmla="*/ 2147483647 h 1209"/>
              <a:gd name="T74" fmla="*/ 2147483647 w 1299"/>
              <a:gd name="T75" fmla="*/ 2147483647 h 1209"/>
              <a:gd name="T76" fmla="*/ 2147483647 w 1299"/>
              <a:gd name="T77" fmla="*/ 2147483647 h 1209"/>
              <a:gd name="T78" fmla="*/ 2147483647 w 1299"/>
              <a:gd name="T79" fmla="*/ 2147483647 h 120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9"/>
              <a:gd name="T121" fmla="*/ 0 h 1209"/>
              <a:gd name="T122" fmla="*/ 1299 w 1299"/>
              <a:gd name="T123" fmla="*/ 1209 h 120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9" h="1209">
                <a:moveTo>
                  <a:pt x="135" y="424"/>
                </a:moveTo>
                <a:lnTo>
                  <a:pt x="62" y="486"/>
                </a:lnTo>
                <a:lnTo>
                  <a:pt x="0" y="582"/>
                </a:lnTo>
                <a:lnTo>
                  <a:pt x="39" y="700"/>
                </a:lnTo>
                <a:lnTo>
                  <a:pt x="186" y="757"/>
                </a:lnTo>
                <a:lnTo>
                  <a:pt x="254" y="875"/>
                </a:lnTo>
                <a:lnTo>
                  <a:pt x="203" y="949"/>
                </a:lnTo>
                <a:lnTo>
                  <a:pt x="147" y="1034"/>
                </a:lnTo>
                <a:lnTo>
                  <a:pt x="175" y="1113"/>
                </a:lnTo>
                <a:lnTo>
                  <a:pt x="254" y="1124"/>
                </a:lnTo>
                <a:lnTo>
                  <a:pt x="412" y="1045"/>
                </a:lnTo>
                <a:lnTo>
                  <a:pt x="621" y="892"/>
                </a:lnTo>
                <a:lnTo>
                  <a:pt x="666" y="1028"/>
                </a:lnTo>
                <a:lnTo>
                  <a:pt x="734" y="1209"/>
                </a:lnTo>
                <a:lnTo>
                  <a:pt x="836" y="1141"/>
                </a:lnTo>
                <a:lnTo>
                  <a:pt x="909" y="1011"/>
                </a:lnTo>
                <a:lnTo>
                  <a:pt x="943" y="825"/>
                </a:lnTo>
                <a:lnTo>
                  <a:pt x="1073" y="819"/>
                </a:lnTo>
                <a:lnTo>
                  <a:pt x="1248" y="819"/>
                </a:lnTo>
                <a:lnTo>
                  <a:pt x="1225" y="661"/>
                </a:lnTo>
                <a:lnTo>
                  <a:pt x="1112" y="525"/>
                </a:lnTo>
                <a:lnTo>
                  <a:pt x="1242" y="503"/>
                </a:lnTo>
                <a:lnTo>
                  <a:pt x="1299" y="452"/>
                </a:lnTo>
                <a:lnTo>
                  <a:pt x="1203" y="288"/>
                </a:lnTo>
                <a:lnTo>
                  <a:pt x="1084" y="316"/>
                </a:lnTo>
                <a:lnTo>
                  <a:pt x="971" y="345"/>
                </a:lnTo>
                <a:lnTo>
                  <a:pt x="920" y="282"/>
                </a:lnTo>
                <a:lnTo>
                  <a:pt x="937" y="107"/>
                </a:lnTo>
                <a:lnTo>
                  <a:pt x="706" y="0"/>
                </a:lnTo>
                <a:lnTo>
                  <a:pt x="632" y="45"/>
                </a:lnTo>
                <a:lnTo>
                  <a:pt x="548" y="153"/>
                </a:lnTo>
                <a:lnTo>
                  <a:pt x="452" y="141"/>
                </a:lnTo>
                <a:lnTo>
                  <a:pt x="384" y="74"/>
                </a:lnTo>
                <a:lnTo>
                  <a:pt x="294" y="74"/>
                </a:lnTo>
                <a:lnTo>
                  <a:pt x="198" y="158"/>
                </a:lnTo>
                <a:lnTo>
                  <a:pt x="186" y="198"/>
                </a:lnTo>
                <a:lnTo>
                  <a:pt x="248" y="282"/>
                </a:lnTo>
                <a:lnTo>
                  <a:pt x="367" y="401"/>
                </a:lnTo>
                <a:lnTo>
                  <a:pt x="339" y="469"/>
                </a:lnTo>
                <a:lnTo>
                  <a:pt x="135" y="424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4" name="Oval 61"/>
          <p:cNvSpPr>
            <a:spLocks noChangeArrowheads="1"/>
          </p:cNvSpPr>
          <p:nvPr/>
        </p:nvSpPr>
        <p:spPr bwMode="auto">
          <a:xfrm>
            <a:off x="4583114" y="4554658"/>
            <a:ext cx="350837" cy="3508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5" name="Freeform 62"/>
          <p:cNvSpPr>
            <a:spLocks/>
          </p:cNvSpPr>
          <p:nvPr/>
        </p:nvSpPr>
        <p:spPr bwMode="auto">
          <a:xfrm>
            <a:off x="4170363" y="4949944"/>
            <a:ext cx="493712" cy="393700"/>
          </a:xfrm>
          <a:custGeom>
            <a:avLst/>
            <a:gdLst>
              <a:gd name="T0" fmla="*/ 0 w 311"/>
              <a:gd name="T1" fmla="*/ 2147483647 h 248"/>
              <a:gd name="T2" fmla="*/ 2147483647 w 311"/>
              <a:gd name="T3" fmla="*/ 2147483647 h 248"/>
              <a:gd name="T4" fmla="*/ 2147483647 w 311"/>
              <a:gd name="T5" fmla="*/ 0 h 248"/>
              <a:gd name="T6" fmla="*/ 0 60000 65536"/>
              <a:gd name="T7" fmla="*/ 0 60000 65536"/>
              <a:gd name="T8" fmla="*/ 0 60000 65536"/>
              <a:gd name="T9" fmla="*/ 0 w 311"/>
              <a:gd name="T10" fmla="*/ 0 h 248"/>
              <a:gd name="T11" fmla="*/ 311 w 311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" h="248">
                <a:moveTo>
                  <a:pt x="0" y="248"/>
                </a:moveTo>
                <a:cubicBezTo>
                  <a:pt x="33" y="235"/>
                  <a:pt x="67" y="222"/>
                  <a:pt x="119" y="181"/>
                </a:cubicBezTo>
                <a:cubicBezTo>
                  <a:pt x="171" y="140"/>
                  <a:pt x="241" y="70"/>
                  <a:pt x="311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6" name="Freeform 63"/>
          <p:cNvSpPr>
            <a:spLocks/>
          </p:cNvSpPr>
          <p:nvPr/>
        </p:nvSpPr>
        <p:spPr bwMode="auto">
          <a:xfrm>
            <a:off x="4870450" y="4932483"/>
            <a:ext cx="90488" cy="528637"/>
          </a:xfrm>
          <a:custGeom>
            <a:avLst/>
            <a:gdLst>
              <a:gd name="T0" fmla="*/ 2147483647 w 57"/>
              <a:gd name="T1" fmla="*/ 2147483647 h 333"/>
              <a:gd name="T2" fmla="*/ 2147483647 w 57"/>
              <a:gd name="T3" fmla="*/ 2147483647 h 333"/>
              <a:gd name="T4" fmla="*/ 0 w 57"/>
              <a:gd name="T5" fmla="*/ 0 h 333"/>
              <a:gd name="T6" fmla="*/ 0 60000 65536"/>
              <a:gd name="T7" fmla="*/ 0 60000 65536"/>
              <a:gd name="T8" fmla="*/ 0 60000 65536"/>
              <a:gd name="T9" fmla="*/ 0 w 57"/>
              <a:gd name="T10" fmla="*/ 0 h 333"/>
              <a:gd name="T11" fmla="*/ 57 w 57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33">
                <a:moveTo>
                  <a:pt x="34" y="333"/>
                </a:moveTo>
                <a:cubicBezTo>
                  <a:pt x="45" y="292"/>
                  <a:pt x="57" y="252"/>
                  <a:pt x="51" y="197"/>
                </a:cubicBezTo>
                <a:cubicBezTo>
                  <a:pt x="45" y="142"/>
                  <a:pt x="22" y="71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7" name="Freeform 64"/>
          <p:cNvSpPr>
            <a:spLocks/>
          </p:cNvSpPr>
          <p:nvPr/>
        </p:nvSpPr>
        <p:spPr bwMode="auto">
          <a:xfrm>
            <a:off x="5005388" y="4815008"/>
            <a:ext cx="501650" cy="161925"/>
          </a:xfrm>
          <a:custGeom>
            <a:avLst/>
            <a:gdLst>
              <a:gd name="T0" fmla="*/ 2147483647 w 316"/>
              <a:gd name="T1" fmla="*/ 2147483647 h 102"/>
              <a:gd name="T2" fmla="*/ 2147483647 w 316"/>
              <a:gd name="T3" fmla="*/ 2147483647 h 102"/>
              <a:gd name="T4" fmla="*/ 0 w 316"/>
              <a:gd name="T5" fmla="*/ 0 h 102"/>
              <a:gd name="T6" fmla="*/ 0 60000 65536"/>
              <a:gd name="T7" fmla="*/ 0 60000 65536"/>
              <a:gd name="T8" fmla="*/ 0 60000 65536"/>
              <a:gd name="T9" fmla="*/ 0 w 316"/>
              <a:gd name="T10" fmla="*/ 0 h 102"/>
              <a:gd name="T11" fmla="*/ 316 w 316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102">
                <a:moveTo>
                  <a:pt x="316" y="102"/>
                </a:moveTo>
                <a:cubicBezTo>
                  <a:pt x="283" y="88"/>
                  <a:pt x="250" y="74"/>
                  <a:pt x="197" y="57"/>
                </a:cubicBezTo>
                <a:cubicBezTo>
                  <a:pt x="144" y="40"/>
                  <a:pt x="72" y="2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8" name="Freeform 65"/>
          <p:cNvSpPr>
            <a:spLocks/>
          </p:cNvSpPr>
          <p:nvPr/>
        </p:nvSpPr>
        <p:spPr bwMode="auto">
          <a:xfrm>
            <a:off x="5005389" y="4454644"/>
            <a:ext cx="528637" cy="153988"/>
          </a:xfrm>
          <a:custGeom>
            <a:avLst/>
            <a:gdLst>
              <a:gd name="T0" fmla="*/ 2147483647 w 333"/>
              <a:gd name="T1" fmla="*/ 2147483647 h 97"/>
              <a:gd name="T2" fmla="*/ 2147483647 w 333"/>
              <a:gd name="T3" fmla="*/ 2147483647 h 97"/>
              <a:gd name="T4" fmla="*/ 0 w 333"/>
              <a:gd name="T5" fmla="*/ 2147483647 h 97"/>
              <a:gd name="T6" fmla="*/ 0 60000 65536"/>
              <a:gd name="T7" fmla="*/ 0 60000 65536"/>
              <a:gd name="T8" fmla="*/ 0 60000 65536"/>
              <a:gd name="T9" fmla="*/ 0 w 333"/>
              <a:gd name="T10" fmla="*/ 0 h 97"/>
              <a:gd name="T11" fmla="*/ 333 w 33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97">
                <a:moveTo>
                  <a:pt x="333" y="18"/>
                </a:moveTo>
                <a:cubicBezTo>
                  <a:pt x="298" y="9"/>
                  <a:pt x="264" y="0"/>
                  <a:pt x="209" y="13"/>
                </a:cubicBezTo>
                <a:cubicBezTo>
                  <a:pt x="154" y="26"/>
                  <a:pt x="77" y="61"/>
                  <a:pt x="0" y="9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59" name="Freeform 66"/>
          <p:cNvSpPr>
            <a:spLocks/>
          </p:cNvSpPr>
          <p:nvPr/>
        </p:nvSpPr>
        <p:spPr bwMode="auto">
          <a:xfrm>
            <a:off x="4789489" y="3981569"/>
            <a:ext cx="98425" cy="501650"/>
          </a:xfrm>
          <a:custGeom>
            <a:avLst/>
            <a:gdLst>
              <a:gd name="T0" fmla="*/ 2147483647 w 62"/>
              <a:gd name="T1" fmla="*/ 0 h 316"/>
              <a:gd name="T2" fmla="*/ 2147483647 w 62"/>
              <a:gd name="T3" fmla="*/ 2147483647 h 316"/>
              <a:gd name="T4" fmla="*/ 0 w 62"/>
              <a:gd name="T5" fmla="*/ 2147483647 h 316"/>
              <a:gd name="T6" fmla="*/ 0 60000 65536"/>
              <a:gd name="T7" fmla="*/ 0 60000 65536"/>
              <a:gd name="T8" fmla="*/ 0 60000 65536"/>
              <a:gd name="T9" fmla="*/ 0 w 62"/>
              <a:gd name="T10" fmla="*/ 0 h 316"/>
              <a:gd name="T11" fmla="*/ 62 w 62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16">
                <a:moveTo>
                  <a:pt x="62" y="0"/>
                </a:moveTo>
                <a:cubicBezTo>
                  <a:pt x="44" y="47"/>
                  <a:pt x="27" y="94"/>
                  <a:pt x="17" y="147"/>
                </a:cubicBezTo>
                <a:cubicBezTo>
                  <a:pt x="7" y="200"/>
                  <a:pt x="3" y="258"/>
                  <a:pt x="0" y="3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0" name="Freeform 67"/>
          <p:cNvSpPr>
            <a:spLocks/>
          </p:cNvSpPr>
          <p:nvPr/>
        </p:nvSpPr>
        <p:spPr bwMode="auto">
          <a:xfrm>
            <a:off x="4216400" y="4097457"/>
            <a:ext cx="393700" cy="431800"/>
          </a:xfrm>
          <a:custGeom>
            <a:avLst/>
            <a:gdLst>
              <a:gd name="T0" fmla="*/ 0 w 248"/>
              <a:gd name="T1" fmla="*/ 0 h 272"/>
              <a:gd name="T2" fmla="*/ 2147483647 w 248"/>
              <a:gd name="T3" fmla="*/ 2147483647 h 272"/>
              <a:gd name="T4" fmla="*/ 2147483647 w 248"/>
              <a:gd name="T5" fmla="*/ 2147483647 h 272"/>
              <a:gd name="T6" fmla="*/ 0 60000 65536"/>
              <a:gd name="T7" fmla="*/ 0 60000 65536"/>
              <a:gd name="T8" fmla="*/ 0 60000 65536"/>
              <a:gd name="T9" fmla="*/ 0 w 248"/>
              <a:gd name="T10" fmla="*/ 0 h 272"/>
              <a:gd name="T11" fmla="*/ 248 w 24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272">
                <a:moveTo>
                  <a:pt x="0" y="0"/>
                </a:moveTo>
                <a:cubicBezTo>
                  <a:pt x="19" y="40"/>
                  <a:pt x="38" y="80"/>
                  <a:pt x="79" y="125"/>
                </a:cubicBezTo>
                <a:cubicBezTo>
                  <a:pt x="120" y="170"/>
                  <a:pt x="184" y="221"/>
                  <a:pt x="248" y="2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1" name="Freeform 68"/>
          <p:cNvSpPr>
            <a:spLocks/>
          </p:cNvSpPr>
          <p:nvPr/>
        </p:nvSpPr>
        <p:spPr bwMode="auto">
          <a:xfrm>
            <a:off x="3938588" y="4761032"/>
            <a:ext cx="563562" cy="38100"/>
          </a:xfrm>
          <a:custGeom>
            <a:avLst/>
            <a:gdLst>
              <a:gd name="T0" fmla="*/ 0 w 355"/>
              <a:gd name="T1" fmla="*/ 2147483647 h 24"/>
              <a:gd name="T2" fmla="*/ 2147483647 w 355"/>
              <a:gd name="T3" fmla="*/ 2147483647 h 24"/>
              <a:gd name="T4" fmla="*/ 2147483647 w 355"/>
              <a:gd name="T5" fmla="*/ 0 h 24"/>
              <a:gd name="T6" fmla="*/ 0 60000 65536"/>
              <a:gd name="T7" fmla="*/ 0 60000 65536"/>
              <a:gd name="T8" fmla="*/ 0 60000 65536"/>
              <a:gd name="T9" fmla="*/ 0 w 355"/>
              <a:gd name="T10" fmla="*/ 0 h 24"/>
              <a:gd name="T11" fmla="*/ 355 w 355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24">
                <a:moveTo>
                  <a:pt x="0" y="6"/>
                </a:moveTo>
                <a:cubicBezTo>
                  <a:pt x="60" y="15"/>
                  <a:pt x="121" y="24"/>
                  <a:pt x="180" y="23"/>
                </a:cubicBezTo>
                <a:cubicBezTo>
                  <a:pt x="239" y="22"/>
                  <a:pt x="297" y="11"/>
                  <a:pt x="35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3" name="Oval 70"/>
          <p:cNvSpPr>
            <a:spLocks noChangeArrowheads="1"/>
          </p:cNvSpPr>
          <p:nvPr/>
        </p:nvSpPr>
        <p:spPr bwMode="auto">
          <a:xfrm>
            <a:off x="7384899" y="4670545"/>
            <a:ext cx="207962" cy="2079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4" name="Oval 71"/>
          <p:cNvSpPr>
            <a:spLocks noChangeArrowheads="1"/>
          </p:cNvSpPr>
          <p:nvPr/>
        </p:nvSpPr>
        <p:spPr bwMode="auto">
          <a:xfrm>
            <a:off x="7637311" y="5110283"/>
            <a:ext cx="109538" cy="109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5" name="Oval 72"/>
          <p:cNvSpPr>
            <a:spLocks noChangeArrowheads="1"/>
          </p:cNvSpPr>
          <p:nvPr/>
        </p:nvSpPr>
        <p:spPr bwMode="auto">
          <a:xfrm>
            <a:off x="8169125" y="4913433"/>
            <a:ext cx="109537" cy="109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6" name="Oval 73"/>
          <p:cNvSpPr>
            <a:spLocks noChangeArrowheads="1"/>
          </p:cNvSpPr>
          <p:nvPr/>
        </p:nvSpPr>
        <p:spPr bwMode="auto">
          <a:xfrm>
            <a:off x="8207225" y="4473694"/>
            <a:ext cx="109537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7" name="Oval 74"/>
          <p:cNvSpPr>
            <a:spLocks noChangeArrowheads="1"/>
          </p:cNvSpPr>
          <p:nvPr/>
        </p:nvSpPr>
        <p:spPr bwMode="auto">
          <a:xfrm>
            <a:off x="7583336" y="4114919"/>
            <a:ext cx="109538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8" name="Oval 75"/>
          <p:cNvSpPr>
            <a:spLocks noChangeArrowheads="1"/>
          </p:cNvSpPr>
          <p:nvPr/>
        </p:nvSpPr>
        <p:spPr bwMode="auto">
          <a:xfrm>
            <a:off x="7003900" y="4124444"/>
            <a:ext cx="109537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69" name="Oval 76"/>
          <p:cNvSpPr>
            <a:spLocks noChangeArrowheads="1"/>
          </p:cNvSpPr>
          <p:nvPr/>
        </p:nvSpPr>
        <p:spPr bwMode="auto">
          <a:xfrm>
            <a:off x="6854675" y="4751508"/>
            <a:ext cx="109537" cy="1095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0" name="Oval 77"/>
          <p:cNvSpPr>
            <a:spLocks noChangeArrowheads="1"/>
          </p:cNvSpPr>
          <p:nvPr/>
        </p:nvSpPr>
        <p:spPr bwMode="auto">
          <a:xfrm>
            <a:off x="7048350" y="5140444"/>
            <a:ext cx="109537" cy="1095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1" name="Freeform 78"/>
          <p:cNvSpPr>
            <a:spLocks/>
          </p:cNvSpPr>
          <p:nvPr/>
        </p:nvSpPr>
        <p:spPr bwMode="auto">
          <a:xfrm>
            <a:off x="6487962" y="3819644"/>
            <a:ext cx="2062163" cy="1919288"/>
          </a:xfrm>
          <a:custGeom>
            <a:avLst/>
            <a:gdLst>
              <a:gd name="T0" fmla="*/ 2147483647 w 1299"/>
              <a:gd name="T1" fmla="*/ 2147483647 h 1209"/>
              <a:gd name="T2" fmla="*/ 2147483647 w 1299"/>
              <a:gd name="T3" fmla="*/ 2147483647 h 1209"/>
              <a:gd name="T4" fmla="*/ 0 w 1299"/>
              <a:gd name="T5" fmla="*/ 2147483647 h 1209"/>
              <a:gd name="T6" fmla="*/ 2147483647 w 1299"/>
              <a:gd name="T7" fmla="*/ 2147483647 h 1209"/>
              <a:gd name="T8" fmla="*/ 2147483647 w 1299"/>
              <a:gd name="T9" fmla="*/ 2147483647 h 1209"/>
              <a:gd name="T10" fmla="*/ 2147483647 w 1299"/>
              <a:gd name="T11" fmla="*/ 2147483647 h 1209"/>
              <a:gd name="T12" fmla="*/ 2147483647 w 1299"/>
              <a:gd name="T13" fmla="*/ 2147483647 h 1209"/>
              <a:gd name="T14" fmla="*/ 2147483647 w 1299"/>
              <a:gd name="T15" fmla="*/ 2147483647 h 1209"/>
              <a:gd name="T16" fmla="*/ 2147483647 w 1299"/>
              <a:gd name="T17" fmla="*/ 2147483647 h 1209"/>
              <a:gd name="T18" fmla="*/ 2147483647 w 1299"/>
              <a:gd name="T19" fmla="*/ 2147483647 h 1209"/>
              <a:gd name="T20" fmla="*/ 2147483647 w 1299"/>
              <a:gd name="T21" fmla="*/ 2147483647 h 1209"/>
              <a:gd name="T22" fmla="*/ 2147483647 w 1299"/>
              <a:gd name="T23" fmla="*/ 2147483647 h 1209"/>
              <a:gd name="T24" fmla="*/ 2147483647 w 1299"/>
              <a:gd name="T25" fmla="*/ 2147483647 h 1209"/>
              <a:gd name="T26" fmla="*/ 2147483647 w 1299"/>
              <a:gd name="T27" fmla="*/ 2147483647 h 1209"/>
              <a:gd name="T28" fmla="*/ 2147483647 w 1299"/>
              <a:gd name="T29" fmla="*/ 2147483647 h 1209"/>
              <a:gd name="T30" fmla="*/ 2147483647 w 1299"/>
              <a:gd name="T31" fmla="*/ 2147483647 h 1209"/>
              <a:gd name="T32" fmla="*/ 2147483647 w 1299"/>
              <a:gd name="T33" fmla="*/ 2147483647 h 1209"/>
              <a:gd name="T34" fmla="*/ 2147483647 w 1299"/>
              <a:gd name="T35" fmla="*/ 2147483647 h 1209"/>
              <a:gd name="T36" fmla="*/ 2147483647 w 1299"/>
              <a:gd name="T37" fmla="*/ 2147483647 h 1209"/>
              <a:gd name="T38" fmla="*/ 2147483647 w 1299"/>
              <a:gd name="T39" fmla="*/ 2147483647 h 1209"/>
              <a:gd name="T40" fmla="*/ 2147483647 w 1299"/>
              <a:gd name="T41" fmla="*/ 2147483647 h 1209"/>
              <a:gd name="T42" fmla="*/ 2147483647 w 1299"/>
              <a:gd name="T43" fmla="*/ 2147483647 h 1209"/>
              <a:gd name="T44" fmla="*/ 2147483647 w 1299"/>
              <a:gd name="T45" fmla="*/ 2147483647 h 1209"/>
              <a:gd name="T46" fmla="*/ 2147483647 w 1299"/>
              <a:gd name="T47" fmla="*/ 2147483647 h 1209"/>
              <a:gd name="T48" fmla="*/ 2147483647 w 1299"/>
              <a:gd name="T49" fmla="*/ 2147483647 h 1209"/>
              <a:gd name="T50" fmla="*/ 2147483647 w 1299"/>
              <a:gd name="T51" fmla="*/ 2147483647 h 1209"/>
              <a:gd name="T52" fmla="*/ 2147483647 w 1299"/>
              <a:gd name="T53" fmla="*/ 2147483647 h 1209"/>
              <a:gd name="T54" fmla="*/ 2147483647 w 1299"/>
              <a:gd name="T55" fmla="*/ 2147483647 h 1209"/>
              <a:gd name="T56" fmla="*/ 2147483647 w 1299"/>
              <a:gd name="T57" fmla="*/ 0 h 1209"/>
              <a:gd name="T58" fmla="*/ 2147483647 w 1299"/>
              <a:gd name="T59" fmla="*/ 2147483647 h 1209"/>
              <a:gd name="T60" fmla="*/ 2147483647 w 1299"/>
              <a:gd name="T61" fmla="*/ 2147483647 h 1209"/>
              <a:gd name="T62" fmla="*/ 2147483647 w 1299"/>
              <a:gd name="T63" fmla="*/ 2147483647 h 1209"/>
              <a:gd name="T64" fmla="*/ 2147483647 w 1299"/>
              <a:gd name="T65" fmla="*/ 2147483647 h 1209"/>
              <a:gd name="T66" fmla="*/ 2147483647 w 1299"/>
              <a:gd name="T67" fmla="*/ 2147483647 h 1209"/>
              <a:gd name="T68" fmla="*/ 2147483647 w 1299"/>
              <a:gd name="T69" fmla="*/ 2147483647 h 1209"/>
              <a:gd name="T70" fmla="*/ 2147483647 w 1299"/>
              <a:gd name="T71" fmla="*/ 2147483647 h 1209"/>
              <a:gd name="T72" fmla="*/ 2147483647 w 1299"/>
              <a:gd name="T73" fmla="*/ 2147483647 h 1209"/>
              <a:gd name="T74" fmla="*/ 2147483647 w 1299"/>
              <a:gd name="T75" fmla="*/ 2147483647 h 1209"/>
              <a:gd name="T76" fmla="*/ 2147483647 w 1299"/>
              <a:gd name="T77" fmla="*/ 2147483647 h 1209"/>
              <a:gd name="T78" fmla="*/ 2147483647 w 1299"/>
              <a:gd name="T79" fmla="*/ 2147483647 h 120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9"/>
              <a:gd name="T121" fmla="*/ 0 h 1209"/>
              <a:gd name="T122" fmla="*/ 1299 w 1299"/>
              <a:gd name="T123" fmla="*/ 1209 h 120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9" h="1209">
                <a:moveTo>
                  <a:pt x="135" y="424"/>
                </a:moveTo>
                <a:lnTo>
                  <a:pt x="62" y="486"/>
                </a:lnTo>
                <a:lnTo>
                  <a:pt x="0" y="582"/>
                </a:lnTo>
                <a:lnTo>
                  <a:pt x="39" y="700"/>
                </a:lnTo>
                <a:lnTo>
                  <a:pt x="186" y="757"/>
                </a:lnTo>
                <a:lnTo>
                  <a:pt x="254" y="875"/>
                </a:lnTo>
                <a:lnTo>
                  <a:pt x="203" y="949"/>
                </a:lnTo>
                <a:lnTo>
                  <a:pt x="147" y="1034"/>
                </a:lnTo>
                <a:lnTo>
                  <a:pt x="175" y="1113"/>
                </a:lnTo>
                <a:lnTo>
                  <a:pt x="254" y="1124"/>
                </a:lnTo>
                <a:lnTo>
                  <a:pt x="412" y="1045"/>
                </a:lnTo>
                <a:lnTo>
                  <a:pt x="621" y="892"/>
                </a:lnTo>
                <a:lnTo>
                  <a:pt x="666" y="1028"/>
                </a:lnTo>
                <a:lnTo>
                  <a:pt x="734" y="1209"/>
                </a:lnTo>
                <a:lnTo>
                  <a:pt x="836" y="1141"/>
                </a:lnTo>
                <a:lnTo>
                  <a:pt x="909" y="1011"/>
                </a:lnTo>
                <a:lnTo>
                  <a:pt x="943" y="825"/>
                </a:lnTo>
                <a:lnTo>
                  <a:pt x="1073" y="819"/>
                </a:lnTo>
                <a:lnTo>
                  <a:pt x="1248" y="819"/>
                </a:lnTo>
                <a:lnTo>
                  <a:pt x="1225" y="661"/>
                </a:lnTo>
                <a:lnTo>
                  <a:pt x="1112" y="525"/>
                </a:lnTo>
                <a:lnTo>
                  <a:pt x="1242" y="503"/>
                </a:lnTo>
                <a:lnTo>
                  <a:pt x="1299" y="452"/>
                </a:lnTo>
                <a:lnTo>
                  <a:pt x="1203" y="288"/>
                </a:lnTo>
                <a:lnTo>
                  <a:pt x="1084" y="316"/>
                </a:lnTo>
                <a:lnTo>
                  <a:pt x="971" y="345"/>
                </a:lnTo>
                <a:lnTo>
                  <a:pt x="920" y="282"/>
                </a:lnTo>
                <a:lnTo>
                  <a:pt x="937" y="107"/>
                </a:lnTo>
                <a:lnTo>
                  <a:pt x="706" y="0"/>
                </a:lnTo>
                <a:lnTo>
                  <a:pt x="632" y="45"/>
                </a:lnTo>
                <a:lnTo>
                  <a:pt x="548" y="153"/>
                </a:lnTo>
                <a:lnTo>
                  <a:pt x="452" y="141"/>
                </a:lnTo>
                <a:lnTo>
                  <a:pt x="384" y="74"/>
                </a:lnTo>
                <a:lnTo>
                  <a:pt x="294" y="74"/>
                </a:lnTo>
                <a:lnTo>
                  <a:pt x="198" y="158"/>
                </a:lnTo>
                <a:lnTo>
                  <a:pt x="186" y="198"/>
                </a:lnTo>
                <a:lnTo>
                  <a:pt x="248" y="282"/>
                </a:lnTo>
                <a:lnTo>
                  <a:pt x="367" y="401"/>
                </a:lnTo>
                <a:lnTo>
                  <a:pt x="339" y="469"/>
                </a:lnTo>
                <a:lnTo>
                  <a:pt x="135" y="424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2" name="Freeform 79"/>
          <p:cNvSpPr>
            <a:spLocks/>
          </p:cNvSpPr>
          <p:nvPr/>
        </p:nvSpPr>
        <p:spPr bwMode="auto">
          <a:xfrm>
            <a:off x="6918175" y="5299195"/>
            <a:ext cx="161925" cy="187325"/>
          </a:xfrm>
          <a:custGeom>
            <a:avLst/>
            <a:gdLst>
              <a:gd name="T0" fmla="*/ 0 w 102"/>
              <a:gd name="T1" fmla="*/ 2147483647 h 118"/>
              <a:gd name="T2" fmla="*/ 2147483647 w 102"/>
              <a:gd name="T3" fmla="*/ 2147483647 h 118"/>
              <a:gd name="T4" fmla="*/ 2147483647 w 102"/>
              <a:gd name="T5" fmla="*/ 0 h 118"/>
              <a:gd name="T6" fmla="*/ 0 60000 65536"/>
              <a:gd name="T7" fmla="*/ 0 60000 65536"/>
              <a:gd name="T8" fmla="*/ 0 60000 65536"/>
              <a:gd name="T9" fmla="*/ 0 w 102"/>
              <a:gd name="T10" fmla="*/ 0 h 118"/>
              <a:gd name="T11" fmla="*/ 102 w 102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18">
                <a:moveTo>
                  <a:pt x="0" y="118"/>
                </a:moveTo>
                <a:cubicBezTo>
                  <a:pt x="31" y="97"/>
                  <a:pt x="62" y="76"/>
                  <a:pt x="79" y="56"/>
                </a:cubicBezTo>
                <a:cubicBezTo>
                  <a:pt x="96" y="36"/>
                  <a:pt x="99" y="18"/>
                  <a:pt x="102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3" name="Freeform 80"/>
          <p:cNvSpPr>
            <a:spLocks/>
          </p:cNvSpPr>
          <p:nvPr/>
        </p:nvSpPr>
        <p:spPr bwMode="auto">
          <a:xfrm>
            <a:off x="7205511" y="5164258"/>
            <a:ext cx="115888" cy="26987"/>
          </a:xfrm>
          <a:custGeom>
            <a:avLst/>
            <a:gdLst>
              <a:gd name="T0" fmla="*/ 2147483647 w 73"/>
              <a:gd name="T1" fmla="*/ 0 h 17"/>
              <a:gd name="T2" fmla="*/ 0 w 73"/>
              <a:gd name="T3" fmla="*/ 2147483647 h 17"/>
              <a:gd name="T4" fmla="*/ 0 60000 65536"/>
              <a:gd name="T5" fmla="*/ 0 60000 65536"/>
              <a:gd name="T6" fmla="*/ 0 w 73"/>
              <a:gd name="T7" fmla="*/ 0 h 17"/>
              <a:gd name="T8" fmla="*/ 73 w 73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" h="17">
                <a:moveTo>
                  <a:pt x="73" y="0"/>
                </a:moveTo>
                <a:cubicBezTo>
                  <a:pt x="73" y="0"/>
                  <a:pt x="36" y="8"/>
                  <a:pt x="0" y="1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4" name="Freeform 81"/>
          <p:cNvSpPr>
            <a:spLocks/>
          </p:cNvSpPr>
          <p:nvPr/>
        </p:nvSpPr>
        <p:spPr bwMode="auto">
          <a:xfrm>
            <a:off x="7672236" y="5261095"/>
            <a:ext cx="39688" cy="314325"/>
          </a:xfrm>
          <a:custGeom>
            <a:avLst/>
            <a:gdLst>
              <a:gd name="T0" fmla="*/ 2147483647 w 25"/>
              <a:gd name="T1" fmla="*/ 2147483647 h 198"/>
              <a:gd name="T2" fmla="*/ 2147483647 w 25"/>
              <a:gd name="T3" fmla="*/ 2147483647 h 198"/>
              <a:gd name="T4" fmla="*/ 2147483647 w 25"/>
              <a:gd name="T5" fmla="*/ 0 h 198"/>
              <a:gd name="T6" fmla="*/ 0 60000 65536"/>
              <a:gd name="T7" fmla="*/ 0 60000 65536"/>
              <a:gd name="T8" fmla="*/ 0 60000 65536"/>
              <a:gd name="T9" fmla="*/ 0 w 25"/>
              <a:gd name="T10" fmla="*/ 0 h 198"/>
              <a:gd name="T11" fmla="*/ 25 w 25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98">
                <a:moveTo>
                  <a:pt x="25" y="198"/>
                </a:moveTo>
                <a:cubicBezTo>
                  <a:pt x="13" y="168"/>
                  <a:pt x="2" y="138"/>
                  <a:pt x="1" y="105"/>
                </a:cubicBezTo>
                <a:cubicBezTo>
                  <a:pt x="0" y="72"/>
                  <a:pt x="9" y="36"/>
                  <a:pt x="19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5" name="Freeform 82"/>
          <p:cNvSpPr>
            <a:spLocks/>
          </p:cNvSpPr>
          <p:nvPr/>
        </p:nvSpPr>
        <p:spPr bwMode="auto">
          <a:xfrm>
            <a:off x="7421411" y="5127744"/>
            <a:ext cx="171450" cy="38100"/>
          </a:xfrm>
          <a:custGeom>
            <a:avLst/>
            <a:gdLst>
              <a:gd name="T0" fmla="*/ 0 w 108"/>
              <a:gd name="T1" fmla="*/ 0 h 24"/>
              <a:gd name="T2" fmla="*/ 2147483647 w 108"/>
              <a:gd name="T3" fmla="*/ 2147483647 h 24"/>
              <a:gd name="T4" fmla="*/ 2147483647 w 108"/>
              <a:gd name="T5" fmla="*/ 2147483647 h 24"/>
              <a:gd name="T6" fmla="*/ 0 60000 65536"/>
              <a:gd name="T7" fmla="*/ 0 60000 65536"/>
              <a:gd name="T8" fmla="*/ 0 60000 65536"/>
              <a:gd name="T9" fmla="*/ 0 w 108"/>
              <a:gd name="T10" fmla="*/ 0 h 24"/>
              <a:gd name="T11" fmla="*/ 108 w 10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4">
                <a:moveTo>
                  <a:pt x="0" y="0"/>
                </a:moveTo>
                <a:cubicBezTo>
                  <a:pt x="15" y="7"/>
                  <a:pt x="30" y="14"/>
                  <a:pt x="48" y="18"/>
                </a:cubicBezTo>
                <a:cubicBezTo>
                  <a:pt x="66" y="22"/>
                  <a:pt x="87" y="23"/>
                  <a:pt x="108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6" name="Freeform 83"/>
          <p:cNvSpPr>
            <a:spLocks/>
          </p:cNvSpPr>
          <p:nvPr/>
        </p:nvSpPr>
        <p:spPr bwMode="auto">
          <a:xfrm>
            <a:off x="7750024" y="5065833"/>
            <a:ext cx="152400" cy="33337"/>
          </a:xfrm>
          <a:custGeom>
            <a:avLst/>
            <a:gdLst>
              <a:gd name="T0" fmla="*/ 2147483647 w 96"/>
              <a:gd name="T1" fmla="*/ 2147483647 h 21"/>
              <a:gd name="T2" fmla="*/ 2147483647 w 96"/>
              <a:gd name="T3" fmla="*/ 2147483647 h 21"/>
              <a:gd name="T4" fmla="*/ 0 w 96"/>
              <a:gd name="T5" fmla="*/ 2147483647 h 21"/>
              <a:gd name="T6" fmla="*/ 0 60000 65536"/>
              <a:gd name="T7" fmla="*/ 0 60000 65536"/>
              <a:gd name="T8" fmla="*/ 0 60000 65536"/>
              <a:gd name="T9" fmla="*/ 0 w 96"/>
              <a:gd name="T10" fmla="*/ 0 h 21"/>
              <a:gd name="T11" fmla="*/ 96 w 96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1">
                <a:moveTo>
                  <a:pt x="96" y="3"/>
                </a:moveTo>
                <a:cubicBezTo>
                  <a:pt x="75" y="1"/>
                  <a:pt x="55" y="0"/>
                  <a:pt x="39" y="3"/>
                </a:cubicBezTo>
                <a:cubicBezTo>
                  <a:pt x="23" y="6"/>
                  <a:pt x="11" y="13"/>
                  <a:pt x="0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7" name="Freeform 84"/>
          <p:cNvSpPr>
            <a:spLocks/>
          </p:cNvSpPr>
          <p:nvPr/>
        </p:nvSpPr>
        <p:spPr bwMode="auto">
          <a:xfrm>
            <a:off x="8088162" y="4737220"/>
            <a:ext cx="100013" cy="119063"/>
          </a:xfrm>
          <a:custGeom>
            <a:avLst/>
            <a:gdLst>
              <a:gd name="T0" fmla="*/ 0 w 63"/>
              <a:gd name="T1" fmla="*/ 0 h 75"/>
              <a:gd name="T2" fmla="*/ 2147483647 w 63"/>
              <a:gd name="T3" fmla="*/ 2147483647 h 75"/>
              <a:gd name="T4" fmla="*/ 2147483647 w 63"/>
              <a:gd name="T5" fmla="*/ 2147483647 h 75"/>
              <a:gd name="T6" fmla="*/ 0 60000 65536"/>
              <a:gd name="T7" fmla="*/ 0 60000 65536"/>
              <a:gd name="T8" fmla="*/ 0 60000 65536"/>
              <a:gd name="T9" fmla="*/ 0 w 63"/>
              <a:gd name="T10" fmla="*/ 0 h 75"/>
              <a:gd name="T11" fmla="*/ 63 w 6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75">
                <a:moveTo>
                  <a:pt x="0" y="0"/>
                </a:moveTo>
                <a:cubicBezTo>
                  <a:pt x="9" y="17"/>
                  <a:pt x="19" y="35"/>
                  <a:pt x="30" y="48"/>
                </a:cubicBezTo>
                <a:cubicBezTo>
                  <a:pt x="41" y="61"/>
                  <a:pt x="52" y="68"/>
                  <a:pt x="63" y="7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8" name="Freeform 85"/>
          <p:cNvSpPr>
            <a:spLocks/>
          </p:cNvSpPr>
          <p:nvPr/>
        </p:nvSpPr>
        <p:spPr bwMode="auto">
          <a:xfrm>
            <a:off x="7359499" y="4894382"/>
            <a:ext cx="61912" cy="190500"/>
          </a:xfrm>
          <a:custGeom>
            <a:avLst/>
            <a:gdLst>
              <a:gd name="T0" fmla="*/ 0 w 39"/>
              <a:gd name="T1" fmla="*/ 2147483647 h 120"/>
              <a:gd name="T2" fmla="*/ 2147483647 w 39"/>
              <a:gd name="T3" fmla="*/ 2147483647 h 120"/>
              <a:gd name="T4" fmla="*/ 2147483647 w 39"/>
              <a:gd name="T5" fmla="*/ 0 h 120"/>
              <a:gd name="T6" fmla="*/ 0 60000 65536"/>
              <a:gd name="T7" fmla="*/ 0 60000 65536"/>
              <a:gd name="T8" fmla="*/ 0 60000 65536"/>
              <a:gd name="T9" fmla="*/ 0 w 39"/>
              <a:gd name="T10" fmla="*/ 0 h 120"/>
              <a:gd name="T11" fmla="*/ 39 w 39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20">
                <a:moveTo>
                  <a:pt x="0" y="120"/>
                </a:moveTo>
                <a:cubicBezTo>
                  <a:pt x="5" y="94"/>
                  <a:pt x="11" y="68"/>
                  <a:pt x="18" y="48"/>
                </a:cubicBezTo>
                <a:cubicBezTo>
                  <a:pt x="25" y="28"/>
                  <a:pt x="32" y="14"/>
                  <a:pt x="39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79" name="Freeform 86"/>
          <p:cNvSpPr>
            <a:spLocks/>
          </p:cNvSpPr>
          <p:nvPr/>
        </p:nvSpPr>
        <p:spPr bwMode="auto">
          <a:xfrm>
            <a:off x="7616675" y="4570533"/>
            <a:ext cx="338137" cy="147637"/>
          </a:xfrm>
          <a:custGeom>
            <a:avLst/>
            <a:gdLst>
              <a:gd name="T0" fmla="*/ 2147483647 w 213"/>
              <a:gd name="T1" fmla="*/ 0 h 93"/>
              <a:gd name="T2" fmla="*/ 2147483647 w 213"/>
              <a:gd name="T3" fmla="*/ 2147483647 h 93"/>
              <a:gd name="T4" fmla="*/ 0 w 213"/>
              <a:gd name="T5" fmla="*/ 2147483647 h 93"/>
              <a:gd name="T6" fmla="*/ 0 60000 65536"/>
              <a:gd name="T7" fmla="*/ 0 60000 65536"/>
              <a:gd name="T8" fmla="*/ 0 60000 65536"/>
              <a:gd name="T9" fmla="*/ 0 w 213"/>
              <a:gd name="T10" fmla="*/ 0 h 93"/>
              <a:gd name="T11" fmla="*/ 213 w 213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93">
                <a:moveTo>
                  <a:pt x="213" y="0"/>
                </a:moveTo>
                <a:cubicBezTo>
                  <a:pt x="165" y="15"/>
                  <a:pt x="117" y="30"/>
                  <a:pt x="81" y="45"/>
                </a:cubicBezTo>
                <a:cubicBezTo>
                  <a:pt x="45" y="60"/>
                  <a:pt x="22" y="76"/>
                  <a:pt x="0" y="9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0" name="Freeform 87"/>
          <p:cNvSpPr>
            <a:spLocks/>
          </p:cNvSpPr>
          <p:nvPr/>
        </p:nvSpPr>
        <p:spPr bwMode="auto">
          <a:xfrm>
            <a:off x="7335687" y="4351458"/>
            <a:ext cx="104775" cy="257175"/>
          </a:xfrm>
          <a:custGeom>
            <a:avLst/>
            <a:gdLst>
              <a:gd name="T0" fmla="*/ 0 w 66"/>
              <a:gd name="T1" fmla="*/ 0 h 162"/>
              <a:gd name="T2" fmla="*/ 2147483647 w 66"/>
              <a:gd name="T3" fmla="*/ 2147483647 h 162"/>
              <a:gd name="T4" fmla="*/ 2147483647 w 66"/>
              <a:gd name="T5" fmla="*/ 2147483647 h 162"/>
              <a:gd name="T6" fmla="*/ 0 60000 65536"/>
              <a:gd name="T7" fmla="*/ 0 60000 65536"/>
              <a:gd name="T8" fmla="*/ 0 60000 65536"/>
              <a:gd name="T9" fmla="*/ 0 w 66"/>
              <a:gd name="T10" fmla="*/ 0 h 162"/>
              <a:gd name="T11" fmla="*/ 66 w 66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62">
                <a:moveTo>
                  <a:pt x="0" y="0"/>
                </a:moveTo>
                <a:cubicBezTo>
                  <a:pt x="2" y="27"/>
                  <a:pt x="4" y="54"/>
                  <a:pt x="15" y="81"/>
                </a:cubicBezTo>
                <a:cubicBezTo>
                  <a:pt x="26" y="108"/>
                  <a:pt x="46" y="135"/>
                  <a:pt x="66" y="16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1" name="Freeform 88"/>
          <p:cNvSpPr>
            <a:spLocks/>
          </p:cNvSpPr>
          <p:nvPr/>
        </p:nvSpPr>
        <p:spPr bwMode="auto">
          <a:xfrm>
            <a:off x="7707162" y="4265732"/>
            <a:ext cx="123825" cy="157162"/>
          </a:xfrm>
          <a:custGeom>
            <a:avLst/>
            <a:gdLst>
              <a:gd name="T0" fmla="*/ 2147483647 w 78"/>
              <a:gd name="T1" fmla="*/ 2147483647 h 99"/>
              <a:gd name="T2" fmla="*/ 2147483647 w 78"/>
              <a:gd name="T3" fmla="*/ 2147483647 h 99"/>
              <a:gd name="T4" fmla="*/ 0 w 78"/>
              <a:gd name="T5" fmla="*/ 0 h 99"/>
              <a:gd name="T6" fmla="*/ 0 60000 65536"/>
              <a:gd name="T7" fmla="*/ 0 60000 65536"/>
              <a:gd name="T8" fmla="*/ 0 60000 65536"/>
              <a:gd name="T9" fmla="*/ 0 w 78"/>
              <a:gd name="T10" fmla="*/ 0 h 99"/>
              <a:gd name="T11" fmla="*/ 78 w 78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99">
                <a:moveTo>
                  <a:pt x="78" y="99"/>
                </a:moveTo>
                <a:cubicBezTo>
                  <a:pt x="59" y="77"/>
                  <a:pt x="40" y="56"/>
                  <a:pt x="27" y="39"/>
                </a:cubicBezTo>
                <a:cubicBezTo>
                  <a:pt x="14" y="22"/>
                  <a:pt x="7" y="11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2" name="Freeform 89"/>
          <p:cNvSpPr>
            <a:spLocks/>
          </p:cNvSpPr>
          <p:nvPr/>
        </p:nvSpPr>
        <p:spPr bwMode="auto">
          <a:xfrm>
            <a:off x="7388075" y="4189533"/>
            <a:ext cx="147637" cy="28575"/>
          </a:xfrm>
          <a:custGeom>
            <a:avLst/>
            <a:gdLst>
              <a:gd name="T0" fmla="*/ 0 w 93"/>
              <a:gd name="T1" fmla="*/ 2147483647 h 18"/>
              <a:gd name="T2" fmla="*/ 2147483647 w 93"/>
              <a:gd name="T3" fmla="*/ 2147483647 h 18"/>
              <a:gd name="T4" fmla="*/ 2147483647 w 93"/>
              <a:gd name="T5" fmla="*/ 0 h 18"/>
              <a:gd name="T6" fmla="*/ 0 60000 65536"/>
              <a:gd name="T7" fmla="*/ 0 60000 65536"/>
              <a:gd name="T8" fmla="*/ 0 60000 65536"/>
              <a:gd name="T9" fmla="*/ 0 w 93"/>
              <a:gd name="T10" fmla="*/ 0 h 18"/>
              <a:gd name="T11" fmla="*/ 93 w 9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8">
                <a:moveTo>
                  <a:pt x="0" y="18"/>
                </a:moveTo>
                <a:cubicBezTo>
                  <a:pt x="16" y="12"/>
                  <a:pt x="33" y="6"/>
                  <a:pt x="48" y="3"/>
                </a:cubicBezTo>
                <a:cubicBezTo>
                  <a:pt x="63" y="0"/>
                  <a:pt x="78" y="0"/>
                  <a:pt x="93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3" name="Freeform 90"/>
          <p:cNvSpPr>
            <a:spLocks/>
          </p:cNvSpPr>
          <p:nvPr/>
        </p:nvSpPr>
        <p:spPr bwMode="auto">
          <a:xfrm>
            <a:off x="7135661" y="4208582"/>
            <a:ext cx="147638" cy="57150"/>
          </a:xfrm>
          <a:custGeom>
            <a:avLst/>
            <a:gdLst>
              <a:gd name="T0" fmla="*/ 2147483647 w 93"/>
              <a:gd name="T1" fmla="*/ 2147483647 h 36"/>
              <a:gd name="T2" fmla="*/ 2147483647 w 93"/>
              <a:gd name="T3" fmla="*/ 2147483647 h 36"/>
              <a:gd name="T4" fmla="*/ 0 w 93"/>
              <a:gd name="T5" fmla="*/ 0 h 36"/>
              <a:gd name="T6" fmla="*/ 0 60000 65536"/>
              <a:gd name="T7" fmla="*/ 0 60000 65536"/>
              <a:gd name="T8" fmla="*/ 0 60000 65536"/>
              <a:gd name="T9" fmla="*/ 0 w 93"/>
              <a:gd name="T10" fmla="*/ 0 h 36"/>
              <a:gd name="T11" fmla="*/ 93 w 93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36">
                <a:moveTo>
                  <a:pt x="93" y="36"/>
                </a:moveTo>
                <a:cubicBezTo>
                  <a:pt x="78" y="28"/>
                  <a:pt x="63" y="21"/>
                  <a:pt x="48" y="15"/>
                </a:cubicBezTo>
                <a:cubicBezTo>
                  <a:pt x="33" y="9"/>
                  <a:pt x="16" y="4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4" name="Freeform 91"/>
          <p:cNvSpPr>
            <a:spLocks/>
          </p:cNvSpPr>
          <p:nvPr/>
        </p:nvSpPr>
        <p:spPr bwMode="auto">
          <a:xfrm>
            <a:off x="6978499" y="4641970"/>
            <a:ext cx="138112" cy="119063"/>
          </a:xfrm>
          <a:custGeom>
            <a:avLst/>
            <a:gdLst>
              <a:gd name="T0" fmla="*/ 2147483647 w 87"/>
              <a:gd name="T1" fmla="*/ 0 h 75"/>
              <a:gd name="T2" fmla="*/ 2147483647 w 87"/>
              <a:gd name="T3" fmla="*/ 2147483647 h 75"/>
              <a:gd name="T4" fmla="*/ 0 w 87"/>
              <a:gd name="T5" fmla="*/ 2147483647 h 75"/>
              <a:gd name="T6" fmla="*/ 0 60000 65536"/>
              <a:gd name="T7" fmla="*/ 0 60000 65536"/>
              <a:gd name="T8" fmla="*/ 0 60000 65536"/>
              <a:gd name="T9" fmla="*/ 0 w 87"/>
              <a:gd name="T10" fmla="*/ 0 h 75"/>
              <a:gd name="T11" fmla="*/ 87 w 87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" h="75">
                <a:moveTo>
                  <a:pt x="87" y="0"/>
                </a:moveTo>
                <a:cubicBezTo>
                  <a:pt x="76" y="16"/>
                  <a:pt x="66" y="32"/>
                  <a:pt x="51" y="45"/>
                </a:cubicBezTo>
                <a:cubicBezTo>
                  <a:pt x="36" y="58"/>
                  <a:pt x="18" y="66"/>
                  <a:pt x="0" y="7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5" name="Freeform 92"/>
          <p:cNvSpPr>
            <a:spLocks/>
          </p:cNvSpPr>
          <p:nvPr/>
        </p:nvSpPr>
        <p:spPr bwMode="auto">
          <a:xfrm>
            <a:off x="6578449" y="4775319"/>
            <a:ext cx="233362" cy="33338"/>
          </a:xfrm>
          <a:custGeom>
            <a:avLst/>
            <a:gdLst>
              <a:gd name="T0" fmla="*/ 0 w 147"/>
              <a:gd name="T1" fmla="*/ 0 h 21"/>
              <a:gd name="T2" fmla="*/ 2147483647 w 147"/>
              <a:gd name="T3" fmla="*/ 2147483647 h 21"/>
              <a:gd name="T4" fmla="*/ 2147483647 w 147"/>
              <a:gd name="T5" fmla="*/ 2147483647 h 21"/>
              <a:gd name="T6" fmla="*/ 0 60000 65536"/>
              <a:gd name="T7" fmla="*/ 0 60000 65536"/>
              <a:gd name="T8" fmla="*/ 0 60000 65536"/>
              <a:gd name="T9" fmla="*/ 0 w 147"/>
              <a:gd name="T10" fmla="*/ 0 h 21"/>
              <a:gd name="T11" fmla="*/ 147 w 147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21">
                <a:moveTo>
                  <a:pt x="0" y="0"/>
                </a:moveTo>
                <a:cubicBezTo>
                  <a:pt x="22" y="7"/>
                  <a:pt x="45" y="15"/>
                  <a:pt x="69" y="18"/>
                </a:cubicBezTo>
                <a:cubicBezTo>
                  <a:pt x="93" y="21"/>
                  <a:pt x="120" y="21"/>
                  <a:pt x="147" y="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6" name="Freeform 93"/>
          <p:cNvSpPr>
            <a:spLocks/>
          </p:cNvSpPr>
          <p:nvPr/>
        </p:nvSpPr>
        <p:spPr bwMode="auto">
          <a:xfrm>
            <a:off x="8035774" y="4524494"/>
            <a:ext cx="133350" cy="26988"/>
          </a:xfrm>
          <a:custGeom>
            <a:avLst/>
            <a:gdLst>
              <a:gd name="T0" fmla="*/ 0 w 84"/>
              <a:gd name="T1" fmla="*/ 2147483647 h 17"/>
              <a:gd name="T2" fmla="*/ 2147483647 w 84"/>
              <a:gd name="T3" fmla="*/ 2147483647 h 17"/>
              <a:gd name="T4" fmla="*/ 2147483647 w 84"/>
              <a:gd name="T5" fmla="*/ 2147483647 h 17"/>
              <a:gd name="T6" fmla="*/ 0 60000 65536"/>
              <a:gd name="T7" fmla="*/ 0 60000 65536"/>
              <a:gd name="T8" fmla="*/ 0 60000 65536"/>
              <a:gd name="T9" fmla="*/ 0 w 84"/>
              <a:gd name="T10" fmla="*/ 0 h 17"/>
              <a:gd name="T11" fmla="*/ 84 w 84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7">
                <a:moveTo>
                  <a:pt x="0" y="17"/>
                </a:moveTo>
                <a:cubicBezTo>
                  <a:pt x="17" y="10"/>
                  <a:pt x="34" y="4"/>
                  <a:pt x="48" y="2"/>
                </a:cubicBezTo>
                <a:cubicBezTo>
                  <a:pt x="62" y="0"/>
                  <a:pt x="73" y="2"/>
                  <a:pt x="84" y="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7" name="Freeform 94"/>
          <p:cNvSpPr>
            <a:spLocks/>
          </p:cNvSpPr>
          <p:nvPr/>
        </p:nvSpPr>
        <p:spPr bwMode="auto">
          <a:xfrm>
            <a:off x="7140424" y="4100633"/>
            <a:ext cx="423862" cy="41275"/>
          </a:xfrm>
          <a:custGeom>
            <a:avLst/>
            <a:gdLst>
              <a:gd name="T0" fmla="*/ 0 w 267"/>
              <a:gd name="T1" fmla="*/ 2147483647 h 26"/>
              <a:gd name="T2" fmla="*/ 2147483647 w 267"/>
              <a:gd name="T3" fmla="*/ 2147483647 h 26"/>
              <a:gd name="T4" fmla="*/ 2147483647 w 267"/>
              <a:gd name="T5" fmla="*/ 2147483647 h 26"/>
              <a:gd name="T6" fmla="*/ 0 60000 65536"/>
              <a:gd name="T7" fmla="*/ 0 60000 65536"/>
              <a:gd name="T8" fmla="*/ 0 60000 65536"/>
              <a:gd name="T9" fmla="*/ 0 w 267"/>
              <a:gd name="T10" fmla="*/ 0 h 26"/>
              <a:gd name="T11" fmla="*/ 267 w 267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26">
                <a:moveTo>
                  <a:pt x="0" y="26"/>
                </a:moveTo>
                <a:cubicBezTo>
                  <a:pt x="26" y="15"/>
                  <a:pt x="52" y="4"/>
                  <a:pt x="96" y="2"/>
                </a:cubicBezTo>
                <a:cubicBezTo>
                  <a:pt x="140" y="0"/>
                  <a:pt x="203" y="5"/>
                  <a:pt x="267" y="11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8" name="Freeform 95"/>
          <p:cNvSpPr>
            <a:spLocks/>
          </p:cNvSpPr>
          <p:nvPr/>
        </p:nvSpPr>
        <p:spPr bwMode="auto">
          <a:xfrm>
            <a:off x="6954686" y="4880094"/>
            <a:ext cx="76200" cy="242888"/>
          </a:xfrm>
          <a:custGeom>
            <a:avLst/>
            <a:gdLst>
              <a:gd name="T0" fmla="*/ 2147483647 w 48"/>
              <a:gd name="T1" fmla="*/ 2147483647 h 153"/>
              <a:gd name="T2" fmla="*/ 2147483647 w 48"/>
              <a:gd name="T3" fmla="*/ 2147483647 h 153"/>
              <a:gd name="T4" fmla="*/ 0 w 48"/>
              <a:gd name="T5" fmla="*/ 0 h 153"/>
              <a:gd name="T6" fmla="*/ 0 60000 65536"/>
              <a:gd name="T7" fmla="*/ 0 60000 65536"/>
              <a:gd name="T8" fmla="*/ 0 60000 65536"/>
              <a:gd name="T9" fmla="*/ 0 w 48"/>
              <a:gd name="T10" fmla="*/ 0 h 153"/>
              <a:gd name="T11" fmla="*/ 48 w 48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53">
                <a:moveTo>
                  <a:pt x="48" y="153"/>
                </a:moveTo>
                <a:cubicBezTo>
                  <a:pt x="34" y="134"/>
                  <a:pt x="20" y="115"/>
                  <a:pt x="12" y="90"/>
                </a:cubicBezTo>
                <a:cubicBezTo>
                  <a:pt x="4" y="65"/>
                  <a:pt x="2" y="32"/>
                  <a:pt x="0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89" name="Freeform 96"/>
          <p:cNvSpPr>
            <a:spLocks/>
          </p:cNvSpPr>
          <p:nvPr/>
        </p:nvSpPr>
        <p:spPr bwMode="auto">
          <a:xfrm>
            <a:off x="8259612" y="4599107"/>
            <a:ext cx="36513" cy="285750"/>
          </a:xfrm>
          <a:custGeom>
            <a:avLst/>
            <a:gdLst>
              <a:gd name="T0" fmla="*/ 0 w 23"/>
              <a:gd name="T1" fmla="*/ 2147483647 h 180"/>
              <a:gd name="T2" fmla="*/ 2147483647 w 23"/>
              <a:gd name="T3" fmla="*/ 2147483647 h 180"/>
              <a:gd name="T4" fmla="*/ 2147483647 w 23"/>
              <a:gd name="T5" fmla="*/ 0 h 180"/>
              <a:gd name="T6" fmla="*/ 0 60000 65536"/>
              <a:gd name="T7" fmla="*/ 0 60000 65536"/>
              <a:gd name="T8" fmla="*/ 0 60000 65536"/>
              <a:gd name="T9" fmla="*/ 0 w 23"/>
              <a:gd name="T10" fmla="*/ 0 h 180"/>
              <a:gd name="T11" fmla="*/ 23 w 23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80">
                <a:moveTo>
                  <a:pt x="0" y="180"/>
                </a:moveTo>
                <a:cubicBezTo>
                  <a:pt x="9" y="157"/>
                  <a:pt x="19" y="135"/>
                  <a:pt x="21" y="105"/>
                </a:cubicBezTo>
                <a:cubicBezTo>
                  <a:pt x="23" y="75"/>
                  <a:pt x="17" y="37"/>
                  <a:pt x="12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90" name="Freeform 97"/>
          <p:cNvSpPr>
            <a:spLocks/>
          </p:cNvSpPr>
          <p:nvPr/>
        </p:nvSpPr>
        <p:spPr bwMode="auto">
          <a:xfrm>
            <a:off x="7073749" y="4260970"/>
            <a:ext cx="304800" cy="428625"/>
          </a:xfrm>
          <a:custGeom>
            <a:avLst/>
            <a:gdLst>
              <a:gd name="T0" fmla="*/ 0 w 192"/>
              <a:gd name="T1" fmla="*/ 0 h 270"/>
              <a:gd name="T2" fmla="*/ 2147483647 w 192"/>
              <a:gd name="T3" fmla="*/ 2147483647 h 270"/>
              <a:gd name="T4" fmla="*/ 2147483647 w 192"/>
              <a:gd name="T5" fmla="*/ 2147483647 h 270"/>
              <a:gd name="T6" fmla="*/ 0 60000 65536"/>
              <a:gd name="T7" fmla="*/ 0 60000 65536"/>
              <a:gd name="T8" fmla="*/ 0 60000 65536"/>
              <a:gd name="T9" fmla="*/ 0 w 192"/>
              <a:gd name="T10" fmla="*/ 0 h 270"/>
              <a:gd name="T11" fmla="*/ 192 w 192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70">
                <a:moveTo>
                  <a:pt x="0" y="0"/>
                </a:moveTo>
                <a:cubicBezTo>
                  <a:pt x="9" y="31"/>
                  <a:pt x="19" y="63"/>
                  <a:pt x="51" y="108"/>
                </a:cubicBezTo>
                <a:cubicBezTo>
                  <a:pt x="83" y="153"/>
                  <a:pt x="137" y="211"/>
                  <a:pt x="192" y="27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91" name="Freeform 98"/>
          <p:cNvSpPr>
            <a:spLocks/>
          </p:cNvSpPr>
          <p:nvPr/>
        </p:nvSpPr>
        <p:spPr bwMode="auto">
          <a:xfrm>
            <a:off x="7154712" y="4870570"/>
            <a:ext cx="214313" cy="252413"/>
          </a:xfrm>
          <a:custGeom>
            <a:avLst/>
            <a:gdLst>
              <a:gd name="T0" fmla="*/ 0 w 135"/>
              <a:gd name="T1" fmla="*/ 2147483647 h 159"/>
              <a:gd name="T2" fmla="*/ 2147483647 w 135"/>
              <a:gd name="T3" fmla="*/ 2147483647 h 159"/>
              <a:gd name="T4" fmla="*/ 2147483647 w 135"/>
              <a:gd name="T5" fmla="*/ 0 h 159"/>
              <a:gd name="T6" fmla="*/ 0 60000 65536"/>
              <a:gd name="T7" fmla="*/ 0 60000 65536"/>
              <a:gd name="T8" fmla="*/ 0 60000 65536"/>
              <a:gd name="T9" fmla="*/ 0 w 135"/>
              <a:gd name="T10" fmla="*/ 0 h 159"/>
              <a:gd name="T11" fmla="*/ 135 w 135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159">
                <a:moveTo>
                  <a:pt x="0" y="159"/>
                </a:moveTo>
                <a:cubicBezTo>
                  <a:pt x="14" y="140"/>
                  <a:pt x="29" y="122"/>
                  <a:pt x="51" y="96"/>
                </a:cubicBezTo>
                <a:cubicBezTo>
                  <a:pt x="73" y="70"/>
                  <a:pt x="104" y="35"/>
                  <a:pt x="135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92" name="Freeform 99"/>
          <p:cNvSpPr>
            <a:spLocks/>
          </p:cNvSpPr>
          <p:nvPr/>
        </p:nvSpPr>
        <p:spPr bwMode="auto">
          <a:xfrm>
            <a:off x="7540474" y="4884858"/>
            <a:ext cx="114300" cy="204787"/>
          </a:xfrm>
          <a:custGeom>
            <a:avLst/>
            <a:gdLst>
              <a:gd name="T0" fmla="*/ 2147483647 w 72"/>
              <a:gd name="T1" fmla="*/ 2147483647 h 129"/>
              <a:gd name="T2" fmla="*/ 2147483647 w 72"/>
              <a:gd name="T3" fmla="*/ 2147483647 h 129"/>
              <a:gd name="T4" fmla="*/ 0 w 72"/>
              <a:gd name="T5" fmla="*/ 0 h 129"/>
              <a:gd name="T6" fmla="*/ 0 60000 65536"/>
              <a:gd name="T7" fmla="*/ 0 60000 65536"/>
              <a:gd name="T8" fmla="*/ 0 60000 65536"/>
              <a:gd name="T9" fmla="*/ 0 w 72"/>
              <a:gd name="T10" fmla="*/ 0 h 129"/>
              <a:gd name="T11" fmla="*/ 72 w 72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129">
                <a:moveTo>
                  <a:pt x="72" y="129"/>
                </a:moveTo>
                <a:cubicBezTo>
                  <a:pt x="57" y="111"/>
                  <a:pt x="42" y="93"/>
                  <a:pt x="30" y="72"/>
                </a:cubicBezTo>
                <a:cubicBezTo>
                  <a:pt x="18" y="51"/>
                  <a:pt x="5" y="11"/>
                  <a:pt x="0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93" name="Freeform 100"/>
          <p:cNvSpPr>
            <a:spLocks/>
          </p:cNvSpPr>
          <p:nvPr/>
        </p:nvSpPr>
        <p:spPr bwMode="auto">
          <a:xfrm>
            <a:off x="7607149" y="4832470"/>
            <a:ext cx="552450" cy="104775"/>
          </a:xfrm>
          <a:custGeom>
            <a:avLst/>
            <a:gdLst>
              <a:gd name="T0" fmla="*/ 2147483647 w 348"/>
              <a:gd name="T1" fmla="*/ 2147483647 h 66"/>
              <a:gd name="T2" fmla="*/ 2147483647 w 348"/>
              <a:gd name="T3" fmla="*/ 2147483647 h 66"/>
              <a:gd name="T4" fmla="*/ 0 w 348"/>
              <a:gd name="T5" fmla="*/ 0 h 66"/>
              <a:gd name="T6" fmla="*/ 0 60000 65536"/>
              <a:gd name="T7" fmla="*/ 0 60000 65536"/>
              <a:gd name="T8" fmla="*/ 0 60000 65536"/>
              <a:gd name="T9" fmla="*/ 0 w 348"/>
              <a:gd name="T10" fmla="*/ 0 h 66"/>
              <a:gd name="T11" fmla="*/ 348 w 34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66">
                <a:moveTo>
                  <a:pt x="348" y="66"/>
                </a:moveTo>
                <a:cubicBezTo>
                  <a:pt x="338" y="58"/>
                  <a:pt x="328" y="50"/>
                  <a:pt x="270" y="39"/>
                </a:cubicBezTo>
                <a:cubicBezTo>
                  <a:pt x="212" y="28"/>
                  <a:pt x="106" y="14"/>
                  <a:pt x="0" y="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94" name="Freeform 101"/>
          <p:cNvSpPr>
            <a:spLocks/>
          </p:cNvSpPr>
          <p:nvPr/>
        </p:nvSpPr>
        <p:spPr bwMode="auto">
          <a:xfrm>
            <a:off x="7650011" y="4594344"/>
            <a:ext cx="552450" cy="190500"/>
          </a:xfrm>
          <a:custGeom>
            <a:avLst/>
            <a:gdLst>
              <a:gd name="T0" fmla="*/ 2147483647 w 348"/>
              <a:gd name="T1" fmla="*/ 0 h 120"/>
              <a:gd name="T2" fmla="*/ 2147483647 w 348"/>
              <a:gd name="T3" fmla="*/ 2147483647 h 120"/>
              <a:gd name="T4" fmla="*/ 0 w 348"/>
              <a:gd name="T5" fmla="*/ 2147483647 h 120"/>
              <a:gd name="T6" fmla="*/ 0 60000 65536"/>
              <a:gd name="T7" fmla="*/ 0 60000 65536"/>
              <a:gd name="T8" fmla="*/ 0 60000 65536"/>
              <a:gd name="T9" fmla="*/ 0 w 348"/>
              <a:gd name="T10" fmla="*/ 0 h 120"/>
              <a:gd name="T11" fmla="*/ 348 w 348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120">
                <a:moveTo>
                  <a:pt x="348" y="0"/>
                </a:moveTo>
                <a:cubicBezTo>
                  <a:pt x="326" y="14"/>
                  <a:pt x="304" y="28"/>
                  <a:pt x="246" y="48"/>
                </a:cubicBezTo>
                <a:cubicBezTo>
                  <a:pt x="188" y="68"/>
                  <a:pt x="94" y="94"/>
                  <a:pt x="0" y="120"/>
                </a:cubicBezTo>
              </a:path>
            </a:pathLst>
          </a:cu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499" name="Freeform 106"/>
          <p:cNvSpPr>
            <a:spLocks/>
          </p:cNvSpPr>
          <p:nvPr/>
        </p:nvSpPr>
        <p:spPr bwMode="auto">
          <a:xfrm>
            <a:off x="4191000" y="4986458"/>
            <a:ext cx="609600" cy="327025"/>
          </a:xfrm>
          <a:custGeom>
            <a:avLst/>
            <a:gdLst>
              <a:gd name="T0" fmla="*/ 0 w 384"/>
              <a:gd name="T1" fmla="*/ 0 h 206"/>
              <a:gd name="T2" fmla="*/ 2147483647 w 384"/>
              <a:gd name="T3" fmla="*/ 2147483647 h 206"/>
              <a:gd name="T4" fmla="*/ 2147483647 w 384"/>
              <a:gd name="T5" fmla="*/ 2147483647 h 206"/>
              <a:gd name="T6" fmla="*/ 0 60000 65536"/>
              <a:gd name="T7" fmla="*/ 0 60000 65536"/>
              <a:gd name="T8" fmla="*/ 0 60000 65536"/>
              <a:gd name="T9" fmla="*/ 0 w 384"/>
              <a:gd name="T10" fmla="*/ 0 h 206"/>
              <a:gd name="T11" fmla="*/ 384 w 384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06">
                <a:moveTo>
                  <a:pt x="0" y="0"/>
                </a:moveTo>
                <a:cubicBezTo>
                  <a:pt x="53" y="44"/>
                  <a:pt x="107" y="89"/>
                  <a:pt x="171" y="123"/>
                </a:cubicBezTo>
                <a:cubicBezTo>
                  <a:pt x="235" y="157"/>
                  <a:pt x="309" y="181"/>
                  <a:pt x="384" y="206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0" name="Freeform 107"/>
          <p:cNvSpPr>
            <a:spLocks/>
          </p:cNvSpPr>
          <p:nvPr/>
        </p:nvSpPr>
        <p:spPr bwMode="auto">
          <a:xfrm>
            <a:off x="5083176" y="4856283"/>
            <a:ext cx="315913" cy="238125"/>
          </a:xfrm>
          <a:custGeom>
            <a:avLst/>
            <a:gdLst>
              <a:gd name="T0" fmla="*/ 2147483647 w 199"/>
              <a:gd name="T1" fmla="*/ 0 h 150"/>
              <a:gd name="T2" fmla="*/ 2147483647 w 199"/>
              <a:gd name="T3" fmla="*/ 2147483647 h 150"/>
              <a:gd name="T4" fmla="*/ 0 w 199"/>
              <a:gd name="T5" fmla="*/ 2147483647 h 150"/>
              <a:gd name="T6" fmla="*/ 0 60000 65536"/>
              <a:gd name="T7" fmla="*/ 0 60000 65536"/>
              <a:gd name="T8" fmla="*/ 0 60000 65536"/>
              <a:gd name="T9" fmla="*/ 0 w 199"/>
              <a:gd name="T10" fmla="*/ 0 h 150"/>
              <a:gd name="T11" fmla="*/ 199 w 199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" h="150">
                <a:moveTo>
                  <a:pt x="199" y="0"/>
                </a:moveTo>
                <a:cubicBezTo>
                  <a:pt x="154" y="21"/>
                  <a:pt x="109" y="43"/>
                  <a:pt x="76" y="68"/>
                </a:cubicBezTo>
                <a:cubicBezTo>
                  <a:pt x="43" y="93"/>
                  <a:pt x="21" y="121"/>
                  <a:pt x="0" y="15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1" name="Freeform 108"/>
          <p:cNvSpPr>
            <a:spLocks/>
          </p:cNvSpPr>
          <p:nvPr/>
        </p:nvSpPr>
        <p:spPr bwMode="auto">
          <a:xfrm>
            <a:off x="4114800" y="4703882"/>
            <a:ext cx="369888" cy="260350"/>
          </a:xfrm>
          <a:custGeom>
            <a:avLst/>
            <a:gdLst>
              <a:gd name="T0" fmla="*/ 2147483647 w 233"/>
              <a:gd name="T1" fmla="*/ 2147483647 h 164"/>
              <a:gd name="T2" fmla="*/ 2147483647 w 233"/>
              <a:gd name="T3" fmla="*/ 2147483647 h 164"/>
              <a:gd name="T4" fmla="*/ 0 w 233"/>
              <a:gd name="T5" fmla="*/ 0 h 164"/>
              <a:gd name="T6" fmla="*/ 0 60000 65536"/>
              <a:gd name="T7" fmla="*/ 0 60000 65536"/>
              <a:gd name="T8" fmla="*/ 0 60000 65536"/>
              <a:gd name="T9" fmla="*/ 0 w 233"/>
              <a:gd name="T10" fmla="*/ 0 h 164"/>
              <a:gd name="T11" fmla="*/ 233 w 233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164">
                <a:moveTo>
                  <a:pt x="233" y="164"/>
                </a:moveTo>
                <a:cubicBezTo>
                  <a:pt x="197" y="153"/>
                  <a:pt x="162" y="143"/>
                  <a:pt x="123" y="116"/>
                </a:cubicBezTo>
                <a:cubicBezTo>
                  <a:pt x="84" y="89"/>
                  <a:pt x="42" y="44"/>
                  <a:pt x="0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2" name="Freeform 109"/>
          <p:cNvSpPr>
            <a:spLocks/>
          </p:cNvSpPr>
          <p:nvPr/>
        </p:nvSpPr>
        <p:spPr bwMode="auto">
          <a:xfrm>
            <a:off x="4964113" y="4322883"/>
            <a:ext cx="304800" cy="369887"/>
          </a:xfrm>
          <a:custGeom>
            <a:avLst/>
            <a:gdLst>
              <a:gd name="T0" fmla="*/ 2147483647 w 192"/>
              <a:gd name="T1" fmla="*/ 2147483647 h 233"/>
              <a:gd name="T2" fmla="*/ 2147483647 w 192"/>
              <a:gd name="T3" fmla="*/ 2147483647 h 233"/>
              <a:gd name="T4" fmla="*/ 0 w 192"/>
              <a:gd name="T5" fmla="*/ 0 h 233"/>
              <a:gd name="T6" fmla="*/ 0 60000 65536"/>
              <a:gd name="T7" fmla="*/ 0 60000 65536"/>
              <a:gd name="T8" fmla="*/ 0 60000 65536"/>
              <a:gd name="T9" fmla="*/ 0 w 192"/>
              <a:gd name="T10" fmla="*/ 0 h 233"/>
              <a:gd name="T11" fmla="*/ 192 w 192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33">
                <a:moveTo>
                  <a:pt x="192" y="233"/>
                </a:moveTo>
                <a:cubicBezTo>
                  <a:pt x="180" y="184"/>
                  <a:pt x="169" y="135"/>
                  <a:pt x="137" y="96"/>
                </a:cubicBezTo>
                <a:cubicBezTo>
                  <a:pt x="105" y="57"/>
                  <a:pt x="52" y="28"/>
                  <a:pt x="0" y="0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3" name="Freeform 110"/>
          <p:cNvSpPr>
            <a:spLocks/>
          </p:cNvSpPr>
          <p:nvPr/>
        </p:nvSpPr>
        <p:spPr bwMode="auto">
          <a:xfrm>
            <a:off x="4408489" y="4180007"/>
            <a:ext cx="522287" cy="49212"/>
          </a:xfrm>
          <a:custGeom>
            <a:avLst/>
            <a:gdLst>
              <a:gd name="T0" fmla="*/ 0 w 329"/>
              <a:gd name="T1" fmla="*/ 0 h 31"/>
              <a:gd name="T2" fmla="*/ 2147483647 w 329"/>
              <a:gd name="T3" fmla="*/ 2147483647 h 31"/>
              <a:gd name="T4" fmla="*/ 2147483647 w 329"/>
              <a:gd name="T5" fmla="*/ 2147483647 h 31"/>
              <a:gd name="T6" fmla="*/ 0 60000 65536"/>
              <a:gd name="T7" fmla="*/ 0 60000 65536"/>
              <a:gd name="T8" fmla="*/ 0 60000 65536"/>
              <a:gd name="T9" fmla="*/ 0 w 329"/>
              <a:gd name="T10" fmla="*/ 0 h 31"/>
              <a:gd name="T11" fmla="*/ 329 w 329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" h="31">
                <a:moveTo>
                  <a:pt x="0" y="0"/>
                </a:moveTo>
                <a:cubicBezTo>
                  <a:pt x="48" y="12"/>
                  <a:pt x="96" y="25"/>
                  <a:pt x="151" y="28"/>
                </a:cubicBezTo>
                <a:cubicBezTo>
                  <a:pt x="206" y="31"/>
                  <a:pt x="267" y="26"/>
                  <a:pt x="329" y="21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4" name="Freeform 111"/>
          <p:cNvSpPr>
            <a:spLocks/>
          </p:cNvSpPr>
          <p:nvPr/>
        </p:nvSpPr>
        <p:spPr bwMode="auto">
          <a:xfrm>
            <a:off x="4332289" y="4354633"/>
            <a:ext cx="293687" cy="217487"/>
          </a:xfrm>
          <a:custGeom>
            <a:avLst/>
            <a:gdLst>
              <a:gd name="T0" fmla="*/ 2147483647 w 185"/>
              <a:gd name="T1" fmla="*/ 0 h 137"/>
              <a:gd name="T2" fmla="*/ 2147483647 w 185"/>
              <a:gd name="T3" fmla="*/ 2147483647 h 137"/>
              <a:gd name="T4" fmla="*/ 0 w 185"/>
              <a:gd name="T5" fmla="*/ 2147483647 h 137"/>
              <a:gd name="T6" fmla="*/ 0 60000 65536"/>
              <a:gd name="T7" fmla="*/ 0 60000 65536"/>
              <a:gd name="T8" fmla="*/ 0 60000 65536"/>
              <a:gd name="T9" fmla="*/ 0 w 185"/>
              <a:gd name="T10" fmla="*/ 0 h 137"/>
              <a:gd name="T11" fmla="*/ 185 w 185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" h="137">
                <a:moveTo>
                  <a:pt x="185" y="0"/>
                </a:moveTo>
                <a:cubicBezTo>
                  <a:pt x="139" y="16"/>
                  <a:pt x="93" y="32"/>
                  <a:pt x="62" y="55"/>
                </a:cubicBezTo>
                <a:cubicBezTo>
                  <a:pt x="31" y="78"/>
                  <a:pt x="15" y="107"/>
                  <a:pt x="0" y="137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5" name="Freeform 112"/>
          <p:cNvSpPr>
            <a:spLocks/>
          </p:cNvSpPr>
          <p:nvPr/>
        </p:nvSpPr>
        <p:spPr bwMode="auto">
          <a:xfrm>
            <a:off x="4791076" y="5062657"/>
            <a:ext cx="271463" cy="184150"/>
          </a:xfrm>
          <a:custGeom>
            <a:avLst/>
            <a:gdLst>
              <a:gd name="T0" fmla="*/ 0 w 171"/>
              <a:gd name="T1" fmla="*/ 0 h 116"/>
              <a:gd name="T2" fmla="*/ 2147483647 w 171"/>
              <a:gd name="T3" fmla="*/ 2147483647 h 116"/>
              <a:gd name="T4" fmla="*/ 0 60000 65536"/>
              <a:gd name="T5" fmla="*/ 0 60000 65536"/>
              <a:gd name="T6" fmla="*/ 0 w 171"/>
              <a:gd name="T7" fmla="*/ 0 h 116"/>
              <a:gd name="T8" fmla="*/ 171 w 171"/>
              <a:gd name="T9" fmla="*/ 116 h 1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" h="116">
                <a:moveTo>
                  <a:pt x="0" y="0"/>
                </a:moveTo>
                <a:cubicBezTo>
                  <a:pt x="0" y="0"/>
                  <a:pt x="85" y="58"/>
                  <a:pt x="171" y="116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6" name="Freeform 113"/>
          <p:cNvSpPr>
            <a:spLocks/>
          </p:cNvSpPr>
          <p:nvPr/>
        </p:nvSpPr>
        <p:spPr bwMode="auto">
          <a:xfrm>
            <a:off x="6813399" y="4641970"/>
            <a:ext cx="381000" cy="257175"/>
          </a:xfrm>
          <a:custGeom>
            <a:avLst/>
            <a:gdLst>
              <a:gd name="T0" fmla="*/ 2147483647 w 240"/>
              <a:gd name="T1" fmla="*/ 2147483647 h 162"/>
              <a:gd name="T2" fmla="*/ 2147483647 w 240"/>
              <a:gd name="T3" fmla="*/ 2147483647 h 162"/>
              <a:gd name="T4" fmla="*/ 0 w 240"/>
              <a:gd name="T5" fmla="*/ 2147483647 h 162"/>
              <a:gd name="T6" fmla="*/ 0 60000 65536"/>
              <a:gd name="T7" fmla="*/ 0 60000 65536"/>
              <a:gd name="T8" fmla="*/ 0 60000 65536"/>
              <a:gd name="T9" fmla="*/ 0 w 240"/>
              <a:gd name="T10" fmla="*/ 0 h 162"/>
              <a:gd name="T11" fmla="*/ 240 w 240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62">
                <a:moveTo>
                  <a:pt x="240" y="162"/>
                </a:moveTo>
                <a:cubicBezTo>
                  <a:pt x="205" y="106"/>
                  <a:pt x="170" y="50"/>
                  <a:pt x="130" y="25"/>
                </a:cubicBezTo>
                <a:cubicBezTo>
                  <a:pt x="90" y="0"/>
                  <a:pt x="45" y="5"/>
                  <a:pt x="0" y="11"/>
                </a:cubicBezTo>
              </a:path>
            </a:pathLst>
          </a:custGeom>
          <a:noFill/>
          <a:ln w="127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7" name="Freeform 114"/>
          <p:cNvSpPr>
            <a:spLocks/>
          </p:cNvSpPr>
          <p:nvPr/>
        </p:nvSpPr>
        <p:spPr bwMode="auto">
          <a:xfrm>
            <a:off x="7521425" y="4435594"/>
            <a:ext cx="511175" cy="573088"/>
          </a:xfrm>
          <a:custGeom>
            <a:avLst/>
            <a:gdLst>
              <a:gd name="T0" fmla="*/ 0 w 322"/>
              <a:gd name="T1" fmla="*/ 2147483647 h 361"/>
              <a:gd name="T2" fmla="*/ 2147483647 w 322"/>
              <a:gd name="T3" fmla="*/ 2147483647 h 361"/>
              <a:gd name="T4" fmla="*/ 2147483647 w 322"/>
              <a:gd name="T5" fmla="*/ 2147483647 h 361"/>
              <a:gd name="T6" fmla="*/ 0 60000 65536"/>
              <a:gd name="T7" fmla="*/ 0 60000 65536"/>
              <a:gd name="T8" fmla="*/ 0 60000 65536"/>
              <a:gd name="T9" fmla="*/ 0 w 322"/>
              <a:gd name="T10" fmla="*/ 0 h 361"/>
              <a:gd name="T11" fmla="*/ 322 w 322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361">
                <a:moveTo>
                  <a:pt x="0" y="4"/>
                </a:moveTo>
                <a:cubicBezTo>
                  <a:pt x="69" y="2"/>
                  <a:pt x="138" y="0"/>
                  <a:pt x="192" y="59"/>
                </a:cubicBezTo>
                <a:cubicBezTo>
                  <a:pt x="246" y="118"/>
                  <a:pt x="284" y="239"/>
                  <a:pt x="322" y="361"/>
                </a:cubicBezTo>
              </a:path>
            </a:pathLst>
          </a:custGeom>
          <a:noFill/>
          <a:ln w="127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8" name="Freeform 115"/>
          <p:cNvSpPr>
            <a:spLocks/>
          </p:cNvSpPr>
          <p:nvPr/>
        </p:nvSpPr>
        <p:spPr bwMode="auto">
          <a:xfrm>
            <a:off x="7162650" y="5302370"/>
            <a:ext cx="434975" cy="66675"/>
          </a:xfrm>
          <a:custGeom>
            <a:avLst/>
            <a:gdLst>
              <a:gd name="T0" fmla="*/ 2147483647 w 274"/>
              <a:gd name="T1" fmla="*/ 0 h 42"/>
              <a:gd name="T2" fmla="*/ 2147483647 w 274"/>
              <a:gd name="T3" fmla="*/ 2147483647 h 42"/>
              <a:gd name="T4" fmla="*/ 0 w 274"/>
              <a:gd name="T5" fmla="*/ 2147483647 h 42"/>
              <a:gd name="T6" fmla="*/ 0 60000 65536"/>
              <a:gd name="T7" fmla="*/ 0 60000 65536"/>
              <a:gd name="T8" fmla="*/ 0 60000 65536"/>
              <a:gd name="T9" fmla="*/ 0 w 274"/>
              <a:gd name="T10" fmla="*/ 0 h 42"/>
              <a:gd name="T11" fmla="*/ 274 w 27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" h="42">
                <a:moveTo>
                  <a:pt x="274" y="0"/>
                </a:moveTo>
                <a:cubicBezTo>
                  <a:pt x="235" y="20"/>
                  <a:pt x="196" y="40"/>
                  <a:pt x="150" y="41"/>
                </a:cubicBezTo>
                <a:cubicBezTo>
                  <a:pt x="104" y="42"/>
                  <a:pt x="52" y="24"/>
                  <a:pt x="0" y="7"/>
                </a:cubicBezTo>
              </a:path>
            </a:pathLst>
          </a:custGeom>
          <a:noFill/>
          <a:ln w="127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09" name="Freeform 116"/>
          <p:cNvSpPr>
            <a:spLocks/>
          </p:cNvSpPr>
          <p:nvPr/>
        </p:nvSpPr>
        <p:spPr bwMode="auto">
          <a:xfrm>
            <a:off x="7651599" y="4060944"/>
            <a:ext cx="201612" cy="490538"/>
          </a:xfrm>
          <a:custGeom>
            <a:avLst/>
            <a:gdLst>
              <a:gd name="T0" fmla="*/ 0 w 127"/>
              <a:gd name="T1" fmla="*/ 2147483647 h 309"/>
              <a:gd name="T2" fmla="*/ 2147483647 w 127"/>
              <a:gd name="T3" fmla="*/ 2147483647 h 309"/>
              <a:gd name="T4" fmla="*/ 2147483647 w 127"/>
              <a:gd name="T5" fmla="*/ 0 h 309"/>
              <a:gd name="T6" fmla="*/ 0 60000 65536"/>
              <a:gd name="T7" fmla="*/ 0 60000 65536"/>
              <a:gd name="T8" fmla="*/ 0 60000 65536"/>
              <a:gd name="T9" fmla="*/ 0 w 127"/>
              <a:gd name="T10" fmla="*/ 0 h 309"/>
              <a:gd name="T11" fmla="*/ 127 w 127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309">
                <a:moveTo>
                  <a:pt x="0" y="309"/>
                </a:moveTo>
                <a:cubicBezTo>
                  <a:pt x="46" y="262"/>
                  <a:pt x="93" y="216"/>
                  <a:pt x="110" y="165"/>
                </a:cubicBezTo>
                <a:cubicBezTo>
                  <a:pt x="127" y="114"/>
                  <a:pt x="104" y="26"/>
                  <a:pt x="103" y="0"/>
                </a:cubicBezTo>
              </a:path>
            </a:pathLst>
          </a:custGeom>
          <a:noFill/>
          <a:ln w="127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10" name="Freeform 117"/>
          <p:cNvSpPr>
            <a:spLocks/>
          </p:cNvSpPr>
          <p:nvPr/>
        </p:nvSpPr>
        <p:spPr bwMode="auto">
          <a:xfrm>
            <a:off x="7188049" y="4332407"/>
            <a:ext cx="322262" cy="381000"/>
          </a:xfrm>
          <a:custGeom>
            <a:avLst/>
            <a:gdLst>
              <a:gd name="T0" fmla="*/ 2147483647 w 203"/>
              <a:gd name="T1" fmla="*/ 2147483647 h 240"/>
              <a:gd name="T2" fmla="*/ 2147483647 w 203"/>
              <a:gd name="T3" fmla="*/ 2147483647 h 240"/>
              <a:gd name="T4" fmla="*/ 2147483647 w 203"/>
              <a:gd name="T5" fmla="*/ 0 h 240"/>
              <a:gd name="T6" fmla="*/ 0 60000 65536"/>
              <a:gd name="T7" fmla="*/ 0 60000 65536"/>
              <a:gd name="T8" fmla="*/ 0 60000 65536"/>
              <a:gd name="T9" fmla="*/ 0 w 203"/>
              <a:gd name="T10" fmla="*/ 0 h 240"/>
              <a:gd name="T11" fmla="*/ 203 w 203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240">
                <a:moveTo>
                  <a:pt x="11" y="240"/>
                </a:moveTo>
                <a:cubicBezTo>
                  <a:pt x="5" y="191"/>
                  <a:pt x="0" y="143"/>
                  <a:pt x="32" y="103"/>
                </a:cubicBezTo>
                <a:cubicBezTo>
                  <a:pt x="64" y="63"/>
                  <a:pt x="133" y="31"/>
                  <a:pt x="203" y="0"/>
                </a:cubicBezTo>
              </a:path>
            </a:pathLst>
          </a:custGeom>
          <a:noFill/>
          <a:ln w="127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11" name="Line 118"/>
          <p:cNvSpPr>
            <a:spLocks noChangeShapeType="1"/>
          </p:cNvSpPr>
          <p:nvPr/>
        </p:nvSpPr>
        <p:spPr bwMode="auto">
          <a:xfrm flipH="1">
            <a:off x="5351463" y="3145669"/>
            <a:ext cx="40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12" name="Text Box 119"/>
          <p:cNvSpPr txBox="1">
            <a:spLocks noChangeArrowheads="1"/>
          </p:cNvSpPr>
          <p:nvPr/>
        </p:nvSpPr>
        <p:spPr bwMode="auto">
          <a:xfrm>
            <a:off x="5062539" y="3194882"/>
            <a:ext cx="8864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Primary flow</a:t>
            </a:r>
          </a:p>
        </p:txBody>
      </p:sp>
      <p:sp>
        <p:nvSpPr>
          <p:cNvPr id="59513" name="Line 120"/>
          <p:cNvSpPr>
            <a:spLocks noChangeShapeType="1"/>
          </p:cNvSpPr>
          <p:nvPr/>
        </p:nvSpPr>
        <p:spPr bwMode="auto">
          <a:xfrm flipH="1">
            <a:off x="8117036" y="3181047"/>
            <a:ext cx="400050" cy="0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514" name="Text Box 121"/>
          <p:cNvSpPr txBox="1">
            <a:spLocks noChangeArrowheads="1"/>
          </p:cNvSpPr>
          <p:nvPr/>
        </p:nvSpPr>
        <p:spPr bwMode="auto">
          <a:xfrm>
            <a:off x="7732854" y="3215972"/>
            <a:ext cx="10884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anose="020B0606020202030204" pitchFamily="34" charset="0"/>
              </a:rPr>
              <a:t>Secondary flow</a:t>
            </a:r>
          </a:p>
        </p:txBody>
      </p:sp>
      <p:sp>
        <p:nvSpPr>
          <p:cNvPr id="59495" name="Text Box 102"/>
          <p:cNvSpPr txBox="1">
            <a:spLocks noChangeArrowheads="1"/>
          </p:cNvSpPr>
          <p:nvPr/>
        </p:nvSpPr>
        <p:spPr bwMode="auto">
          <a:xfrm>
            <a:off x="4272161" y="6041454"/>
            <a:ext cx="108940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1600" b="1" dirty="0" err="1">
                <a:latin typeface="Arial Narrow" panose="020B0606020202030204" pitchFamily="34" charset="0"/>
              </a:rPr>
              <a:t>Monocentric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9496" name="Text Box 103"/>
          <p:cNvSpPr txBox="1">
            <a:spLocks noChangeArrowheads="1"/>
          </p:cNvSpPr>
          <p:nvPr/>
        </p:nvSpPr>
        <p:spPr bwMode="auto">
          <a:xfrm>
            <a:off x="7097447" y="6029342"/>
            <a:ext cx="9964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Polycentric</a:t>
            </a:r>
          </a:p>
        </p:txBody>
      </p:sp>
      <p:sp>
        <p:nvSpPr>
          <p:cNvPr id="59497" name="Text Box 104"/>
          <p:cNvSpPr txBox="1">
            <a:spLocks noChangeArrowheads="1"/>
          </p:cNvSpPr>
          <p:nvPr/>
        </p:nvSpPr>
        <p:spPr bwMode="auto">
          <a:xfrm rot="5400000">
            <a:off x="2770515" y="2150989"/>
            <a:ext cx="914674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Organized</a:t>
            </a:r>
          </a:p>
        </p:txBody>
      </p:sp>
      <p:sp>
        <p:nvSpPr>
          <p:cNvPr id="59498" name="Text Box 105"/>
          <p:cNvSpPr txBox="1">
            <a:spLocks noChangeArrowheads="1"/>
          </p:cNvSpPr>
          <p:nvPr/>
        </p:nvSpPr>
        <p:spPr bwMode="auto">
          <a:xfrm rot="5400000">
            <a:off x="2642187" y="4622023"/>
            <a:ext cx="114710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Disorganized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358999" y="3562310"/>
            <a:ext cx="2743200" cy="2468880"/>
          </a:xfrm>
          <a:prstGeom prst="roundRect">
            <a:avLst>
              <a:gd name="adj" fmla="val 9382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194132" y="1015830"/>
            <a:ext cx="2743200" cy="2468880"/>
          </a:xfrm>
          <a:prstGeom prst="roundRect">
            <a:avLst>
              <a:gd name="adj" fmla="val 9382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6194132" y="3564692"/>
            <a:ext cx="2743200" cy="2468880"/>
          </a:xfrm>
          <a:prstGeom prst="roundRect">
            <a:avLst>
              <a:gd name="adj" fmla="val 9382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7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Evolution of Transportation and Urban Form in European Cities (to be redesigned) 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3802063" y="1485900"/>
            <a:ext cx="5029200" cy="2833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5" name="Freeform 3"/>
          <p:cNvSpPr>
            <a:spLocks/>
          </p:cNvSpPr>
          <p:nvPr/>
        </p:nvSpPr>
        <p:spPr bwMode="auto">
          <a:xfrm>
            <a:off x="3865564" y="2319339"/>
            <a:ext cx="566737" cy="708025"/>
          </a:xfrm>
          <a:custGeom>
            <a:avLst/>
            <a:gdLst>
              <a:gd name="T0" fmla="*/ 2147483647 w 384"/>
              <a:gd name="T1" fmla="*/ 0 h 480"/>
              <a:gd name="T2" fmla="*/ 2147483647 w 384"/>
              <a:gd name="T3" fmla="*/ 2147483647 h 480"/>
              <a:gd name="T4" fmla="*/ 0 w 384"/>
              <a:gd name="T5" fmla="*/ 2147483647 h 480"/>
              <a:gd name="T6" fmla="*/ 2147483647 w 384"/>
              <a:gd name="T7" fmla="*/ 2147483647 h 480"/>
              <a:gd name="T8" fmla="*/ 2147483647 w 384"/>
              <a:gd name="T9" fmla="*/ 2147483647 h 480"/>
              <a:gd name="T10" fmla="*/ 2147483647 w 384"/>
              <a:gd name="T11" fmla="*/ 2147483647 h 480"/>
              <a:gd name="T12" fmla="*/ 2147483647 w 384"/>
              <a:gd name="T13" fmla="*/ 0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4"/>
              <a:gd name="T22" fmla="*/ 0 h 480"/>
              <a:gd name="T23" fmla="*/ 384 w 384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4" h="480">
                <a:moveTo>
                  <a:pt x="192" y="0"/>
                </a:moveTo>
                <a:lnTo>
                  <a:pt x="48" y="240"/>
                </a:lnTo>
                <a:lnTo>
                  <a:pt x="0" y="384"/>
                </a:lnTo>
                <a:lnTo>
                  <a:pt x="96" y="480"/>
                </a:lnTo>
                <a:lnTo>
                  <a:pt x="384" y="384"/>
                </a:lnTo>
                <a:lnTo>
                  <a:pt x="336" y="144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Freeform 4"/>
          <p:cNvSpPr>
            <a:spLocks/>
          </p:cNvSpPr>
          <p:nvPr/>
        </p:nvSpPr>
        <p:spPr bwMode="auto">
          <a:xfrm>
            <a:off x="4219576" y="3594100"/>
            <a:ext cx="284163" cy="211138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2147483647 h 144"/>
              <a:gd name="T6" fmla="*/ 2147483647 w 192"/>
              <a:gd name="T7" fmla="*/ 2147483647 h 144"/>
              <a:gd name="T8" fmla="*/ 2147483647 w 192"/>
              <a:gd name="T9" fmla="*/ 0 h 144"/>
              <a:gd name="T10" fmla="*/ 0 w 192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"/>
              <a:gd name="T19" fmla="*/ 0 h 144"/>
              <a:gd name="T20" fmla="*/ 192 w 192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144" y="144"/>
                </a:lnTo>
                <a:lnTo>
                  <a:pt x="192" y="48"/>
                </a:lnTo>
                <a:lnTo>
                  <a:pt x="96" y="0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Freeform 5"/>
          <p:cNvSpPr>
            <a:spLocks/>
          </p:cNvSpPr>
          <p:nvPr/>
        </p:nvSpPr>
        <p:spPr bwMode="auto">
          <a:xfrm>
            <a:off x="4006851" y="4017964"/>
            <a:ext cx="354013" cy="212725"/>
          </a:xfrm>
          <a:custGeom>
            <a:avLst/>
            <a:gdLst>
              <a:gd name="T0" fmla="*/ 2147483647 w 240"/>
              <a:gd name="T1" fmla="*/ 0 h 144"/>
              <a:gd name="T2" fmla="*/ 2147483647 w 240"/>
              <a:gd name="T3" fmla="*/ 0 h 144"/>
              <a:gd name="T4" fmla="*/ 0 w 240"/>
              <a:gd name="T5" fmla="*/ 2147483647 h 144"/>
              <a:gd name="T6" fmla="*/ 2147483647 w 240"/>
              <a:gd name="T7" fmla="*/ 2147483647 h 144"/>
              <a:gd name="T8" fmla="*/ 2147483647 w 240"/>
              <a:gd name="T9" fmla="*/ 2147483647 h 144"/>
              <a:gd name="T10" fmla="*/ 2147483647 w 240"/>
              <a:gd name="T11" fmla="*/ 2147483647 h 144"/>
              <a:gd name="T12" fmla="*/ 2147483647 w 240"/>
              <a:gd name="T13" fmla="*/ 0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44"/>
              <a:gd name="T23" fmla="*/ 240 w 240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44">
                <a:moveTo>
                  <a:pt x="144" y="0"/>
                </a:moveTo>
                <a:lnTo>
                  <a:pt x="48" y="0"/>
                </a:lnTo>
                <a:lnTo>
                  <a:pt x="0" y="48"/>
                </a:lnTo>
                <a:lnTo>
                  <a:pt x="96" y="144"/>
                </a:lnTo>
                <a:lnTo>
                  <a:pt x="240" y="144"/>
                </a:lnTo>
                <a:lnTo>
                  <a:pt x="192" y="48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Freeform 6"/>
          <p:cNvSpPr>
            <a:spLocks/>
          </p:cNvSpPr>
          <p:nvPr/>
        </p:nvSpPr>
        <p:spPr bwMode="auto">
          <a:xfrm>
            <a:off x="5424488" y="3260726"/>
            <a:ext cx="558800" cy="474663"/>
          </a:xfrm>
          <a:custGeom>
            <a:avLst/>
            <a:gdLst>
              <a:gd name="T0" fmla="*/ 2147483647 w 352"/>
              <a:gd name="T1" fmla="*/ 2147483647 h 299"/>
              <a:gd name="T2" fmla="*/ 0 w 352"/>
              <a:gd name="T3" fmla="*/ 2147483647 h 299"/>
              <a:gd name="T4" fmla="*/ 2147483647 w 352"/>
              <a:gd name="T5" fmla="*/ 2147483647 h 299"/>
              <a:gd name="T6" fmla="*/ 2147483647 w 352"/>
              <a:gd name="T7" fmla="*/ 2147483647 h 299"/>
              <a:gd name="T8" fmla="*/ 2147483647 w 352"/>
              <a:gd name="T9" fmla="*/ 2147483647 h 299"/>
              <a:gd name="T10" fmla="*/ 2147483647 w 352"/>
              <a:gd name="T11" fmla="*/ 0 h 299"/>
              <a:gd name="T12" fmla="*/ 2147483647 w 352"/>
              <a:gd name="T13" fmla="*/ 2147483647 h 2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299"/>
              <a:gd name="T23" fmla="*/ 352 w 352"/>
              <a:gd name="T24" fmla="*/ 299 h 2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299">
                <a:moveTo>
                  <a:pt x="45" y="31"/>
                </a:moveTo>
                <a:lnTo>
                  <a:pt x="0" y="165"/>
                </a:lnTo>
                <a:lnTo>
                  <a:pt x="45" y="299"/>
                </a:lnTo>
                <a:lnTo>
                  <a:pt x="267" y="254"/>
                </a:lnTo>
                <a:lnTo>
                  <a:pt x="352" y="101"/>
                </a:lnTo>
                <a:lnTo>
                  <a:pt x="232" y="0"/>
                </a:lnTo>
                <a:lnTo>
                  <a:pt x="45" y="3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Freeform 7"/>
          <p:cNvSpPr>
            <a:spLocks/>
          </p:cNvSpPr>
          <p:nvPr/>
        </p:nvSpPr>
        <p:spPr bwMode="auto">
          <a:xfrm>
            <a:off x="5211764" y="4017964"/>
            <a:ext cx="212725" cy="212725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0 h 144"/>
              <a:gd name="T4" fmla="*/ 0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96" y="0"/>
                </a:moveTo>
                <a:lnTo>
                  <a:pt x="0" y="0"/>
                </a:lnTo>
                <a:lnTo>
                  <a:pt x="0" y="48"/>
                </a:lnTo>
                <a:lnTo>
                  <a:pt x="48" y="144"/>
                </a:lnTo>
                <a:lnTo>
                  <a:pt x="144" y="96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Freeform 8"/>
          <p:cNvSpPr>
            <a:spLocks/>
          </p:cNvSpPr>
          <p:nvPr/>
        </p:nvSpPr>
        <p:spPr bwMode="auto">
          <a:xfrm>
            <a:off x="5919789" y="4089400"/>
            <a:ext cx="282575" cy="141288"/>
          </a:xfrm>
          <a:custGeom>
            <a:avLst/>
            <a:gdLst>
              <a:gd name="T0" fmla="*/ 2147483647 w 192"/>
              <a:gd name="T1" fmla="*/ 2147483647 h 96"/>
              <a:gd name="T2" fmla="*/ 2147483647 w 192"/>
              <a:gd name="T3" fmla="*/ 0 h 96"/>
              <a:gd name="T4" fmla="*/ 0 w 192"/>
              <a:gd name="T5" fmla="*/ 2147483647 h 96"/>
              <a:gd name="T6" fmla="*/ 2147483647 w 192"/>
              <a:gd name="T7" fmla="*/ 2147483647 h 96"/>
              <a:gd name="T8" fmla="*/ 2147483647 w 192"/>
              <a:gd name="T9" fmla="*/ 2147483647 h 96"/>
              <a:gd name="T10" fmla="*/ 2147483647 w 192"/>
              <a:gd name="T11" fmla="*/ 2147483647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"/>
              <a:gd name="T19" fmla="*/ 0 h 96"/>
              <a:gd name="T20" fmla="*/ 192 w 192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" h="96">
                <a:moveTo>
                  <a:pt x="192" y="48"/>
                </a:moveTo>
                <a:lnTo>
                  <a:pt x="48" y="0"/>
                </a:lnTo>
                <a:lnTo>
                  <a:pt x="0" y="48"/>
                </a:lnTo>
                <a:lnTo>
                  <a:pt x="48" y="96"/>
                </a:lnTo>
                <a:lnTo>
                  <a:pt x="192" y="96"/>
                </a:lnTo>
                <a:lnTo>
                  <a:pt x="192" y="4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Freeform 9"/>
          <p:cNvSpPr>
            <a:spLocks/>
          </p:cNvSpPr>
          <p:nvPr/>
        </p:nvSpPr>
        <p:spPr bwMode="auto">
          <a:xfrm>
            <a:off x="6345238" y="3735388"/>
            <a:ext cx="423862" cy="354012"/>
          </a:xfrm>
          <a:custGeom>
            <a:avLst/>
            <a:gdLst>
              <a:gd name="T0" fmla="*/ 2147483647 w 288"/>
              <a:gd name="T1" fmla="*/ 0 h 240"/>
              <a:gd name="T2" fmla="*/ 0 w 288"/>
              <a:gd name="T3" fmla="*/ 2147483647 h 240"/>
              <a:gd name="T4" fmla="*/ 2147483647 w 288"/>
              <a:gd name="T5" fmla="*/ 2147483647 h 240"/>
              <a:gd name="T6" fmla="*/ 2147483647 w 288"/>
              <a:gd name="T7" fmla="*/ 2147483647 h 240"/>
              <a:gd name="T8" fmla="*/ 2147483647 w 288"/>
              <a:gd name="T9" fmla="*/ 2147483647 h 240"/>
              <a:gd name="T10" fmla="*/ 2147483647 w 288"/>
              <a:gd name="T11" fmla="*/ 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240"/>
              <a:gd name="T20" fmla="*/ 288 w 288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240">
                <a:moveTo>
                  <a:pt x="240" y="0"/>
                </a:moveTo>
                <a:lnTo>
                  <a:pt x="0" y="96"/>
                </a:lnTo>
                <a:lnTo>
                  <a:pt x="48" y="240"/>
                </a:lnTo>
                <a:lnTo>
                  <a:pt x="192" y="240"/>
                </a:lnTo>
                <a:lnTo>
                  <a:pt x="288" y="144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0"/>
          <p:cNvSpPr>
            <a:spLocks/>
          </p:cNvSpPr>
          <p:nvPr/>
        </p:nvSpPr>
        <p:spPr bwMode="auto">
          <a:xfrm>
            <a:off x="7124700" y="3309939"/>
            <a:ext cx="636588" cy="212725"/>
          </a:xfrm>
          <a:custGeom>
            <a:avLst/>
            <a:gdLst>
              <a:gd name="T0" fmla="*/ 0 w 432"/>
              <a:gd name="T1" fmla="*/ 2147483647 h 144"/>
              <a:gd name="T2" fmla="*/ 2147483647 w 432"/>
              <a:gd name="T3" fmla="*/ 2147483647 h 144"/>
              <a:gd name="T4" fmla="*/ 2147483647 w 432"/>
              <a:gd name="T5" fmla="*/ 2147483647 h 144"/>
              <a:gd name="T6" fmla="*/ 2147483647 w 432"/>
              <a:gd name="T7" fmla="*/ 0 h 144"/>
              <a:gd name="T8" fmla="*/ 2147483647 w 432"/>
              <a:gd name="T9" fmla="*/ 0 h 144"/>
              <a:gd name="T10" fmla="*/ 0 w 432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144"/>
              <a:gd name="T20" fmla="*/ 432 w 432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144">
                <a:moveTo>
                  <a:pt x="0" y="96"/>
                </a:moveTo>
                <a:lnTo>
                  <a:pt x="96" y="144"/>
                </a:lnTo>
                <a:lnTo>
                  <a:pt x="384" y="96"/>
                </a:lnTo>
                <a:lnTo>
                  <a:pt x="432" y="0"/>
                </a:lnTo>
                <a:lnTo>
                  <a:pt x="96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Freeform 11"/>
          <p:cNvSpPr>
            <a:spLocks/>
          </p:cNvSpPr>
          <p:nvPr/>
        </p:nvSpPr>
        <p:spPr bwMode="auto">
          <a:xfrm>
            <a:off x="7335839" y="3948114"/>
            <a:ext cx="638175" cy="211137"/>
          </a:xfrm>
          <a:custGeom>
            <a:avLst/>
            <a:gdLst>
              <a:gd name="T0" fmla="*/ 2147483647 w 432"/>
              <a:gd name="T1" fmla="*/ 0 h 144"/>
              <a:gd name="T2" fmla="*/ 2147483647 w 432"/>
              <a:gd name="T3" fmla="*/ 0 h 144"/>
              <a:gd name="T4" fmla="*/ 0 w 432"/>
              <a:gd name="T5" fmla="*/ 2147483647 h 144"/>
              <a:gd name="T6" fmla="*/ 2147483647 w 432"/>
              <a:gd name="T7" fmla="*/ 2147483647 h 144"/>
              <a:gd name="T8" fmla="*/ 2147483647 w 432"/>
              <a:gd name="T9" fmla="*/ 2147483647 h 144"/>
              <a:gd name="T10" fmla="*/ 2147483647 w 432"/>
              <a:gd name="T11" fmla="*/ 2147483647 h 144"/>
              <a:gd name="T12" fmla="*/ 2147483647 w 432"/>
              <a:gd name="T13" fmla="*/ 0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"/>
              <a:gd name="T22" fmla="*/ 0 h 144"/>
              <a:gd name="T23" fmla="*/ 432 w 43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" h="144">
                <a:moveTo>
                  <a:pt x="336" y="0"/>
                </a:moveTo>
                <a:lnTo>
                  <a:pt x="48" y="0"/>
                </a:lnTo>
                <a:lnTo>
                  <a:pt x="0" y="96"/>
                </a:lnTo>
                <a:lnTo>
                  <a:pt x="144" y="144"/>
                </a:lnTo>
                <a:lnTo>
                  <a:pt x="336" y="144"/>
                </a:lnTo>
                <a:lnTo>
                  <a:pt x="432" y="48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Rectangle 12"/>
          <p:cNvSpPr>
            <a:spLocks noChangeArrowheads="1"/>
          </p:cNvSpPr>
          <p:nvPr/>
        </p:nvSpPr>
        <p:spPr bwMode="auto">
          <a:xfrm>
            <a:off x="3806825" y="4400550"/>
            <a:ext cx="330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Text Box 13"/>
          <p:cNvSpPr txBox="1">
            <a:spLocks noChangeArrowheads="1"/>
          </p:cNvSpPr>
          <p:nvPr/>
        </p:nvSpPr>
        <p:spPr bwMode="auto">
          <a:xfrm>
            <a:off x="4111626" y="4308476"/>
            <a:ext cx="4809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Built up area prior to introduction of mechanical transport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Development consequent on steam railways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Development consequent on tramways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Development consequent on motor buses</a:t>
            </a:r>
          </a:p>
          <a:p>
            <a:r>
              <a:rPr lang="en-US" sz="1600" b="1" dirty="0">
                <a:latin typeface="Arial Narrow" panose="020B0606020202030204" pitchFamily="34" charset="0"/>
              </a:rPr>
              <a:t>Development consequent on private car</a:t>
            </a:r>
          </a:p>
        </p:txBody>
      </p:sp>
      <p:sp>
        <p:nvSpPr>
          <p:cNvPr id="61456" name="Freeform 14"/>
          <p:cNvSpPr>
            <a:spLocks/>
          </p:cNvSpPr>
          <p:nvPr/>
        </p:nvSpPr>
        <p:spPr bwMode="auto">
          <a:xfrm>
            <a:off x="3789363" y="1473201"/>
            <a:ext cx="5029200" cy="2195513"/>
          </a:xfrm>
          <a:custGeom>
            <a:avLst/>
            <a:gdLst>
              <a:gd name="T0" fmla="*/ 0 w 3408"/>
              <a:gd name="T1" fmla="*/ 0 h 1488"/>
              <a:gd name="T2" fmla="*/ 0 w 3408"/>
              <a:gd name="T3" fmla="*/ 2147483647 h 1488"/>
              <a:gd name="T4" fmla="*/ 2147483647 w 3408"/>
              <a:gd name="T5" fmla="*/ 2147483647 h 1488"/>
              <a:gd name="T6" fmla="*/ 2147483647 w 3408"/>
              <a:gd name="T7" fmla="*/ 2147483647 h 1488"/>
              <a:gd name="T8" fmla="*/ 2147483647 w 3408"/>
              <a:gd name="T9" fmla="*/ 2147483647 h 1488"/>
              <a:gd name="T10" fmla="*/ 2147483647 w 3408"/>
              <a:gd name="T11" fmla="*/ 2147483647 h 1488"/>
              <a:gd name="T12" fmla="*/ 2147483647 w 3408"/>
              <a:gd name="T13" fmla="*/ 2147483647 h 1488"/>
              <a:gd name="T14" fmla="*/ 2147483647 w 3408"/>
              <a:gd name="T15" fmla="*/ 2147483647 h 1488"/>
              <a:gd name="T16" fmla="*/ 2147483647 w 3408"/>
              <a:gd name="T17" fmla="*/ 2147483647 h 1488"/>
              <a:gd name="T18" fmla="*/ 2147483647 w 3408"/>
              <a:gd name="T19" fmla="*/ 2147483647 h 1488"/>
              <a:gd name="T20" fmla="*/ 2147483647 w 3408"/>
              <a:gd name="T21" fmla="*/ 2147483647 h 1488"/>
              <a:gd name="T22" fmla="*/ 2147483647 w 3408"/>
              <a:gd name="T23" fmla="*/ 2147483647 h 1488"/>
              <a:gd name="T24" fmla="*/ 2147483647 w 3408"/>
              <a:gd name="T25" fmla="*/ 2147483647 h 1488"/>
              <a:gd name="T26" fmla="*/ 2147483647 w 3408"/>
              <a:gd name="T27" fmla="*/ 2147483647 h 1488"/>
              <a:gd name="T28" fmla="*/ 2147483647 w 3408"/>
              <a:gd name="T29" fmla="*/ 2147483647 h 1488"/>
              <a:gd name="T30" fmla="*/ 2147483647 w 3408"/>
              <a:gd name="T31" fmla="*/ 2147483647 h 1488"/>
              <a:gd name="T32" fmla="*/ 2147483647 w 3408"/>
              <a:gd name="T33" fmla="*/ 2147483647 h 1488"/>
              <a:gd name="T34" fmla="*/ 2147483647 w 3408"/>
              <a:gd name="T35" fmla="*/ 2147483647 h 1488"/>
              <a:gd name="T36" fmla="*/ 2147483647 w 3408"/>
              <a:gd name="T37" fmla="*/ 2147483647 h 1488"/>
              <a:gd name="T38" fmla="*/ 2147483647 w 3408"/>
              <a:gd name="T39" fmla="*/ 0 h 1488"/>
              <a:gd name="T40" fmla="*/ 0 w 3408"/>
              <a:gd name="T41" fmla="*/ 0 h 1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08"/>
              <a:gd name="T64" fmla="*/ 0 h 1488"/>
              <a:gd name="T65" fmla="*/ 3408 w 3408"/>
              <a:gd name="T66" fmla="*/ 1488 h 1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08" h="1488">
                <a:moveTo>
                  <a:pt x="0" y="0"/>
                </a:moveTo>
                <a:lnTo>
                  <a:pt x="0" y="288"/>
                </a:lnTo>
                <a:lnTo>
                  <a:pt x="384" y="720"/>
                </a:lnTo>
                <a:lnTo>
                  <a:pt x="432" y="1104"/>
                </a:lnTo>
                <a:lnTo>
                  <a:pt x="480" y="1248"/>
                </a:lnTo>
                <a:lnTo>
                  <a:pt x="624" y="1344"/>
                </a:lnTo>
                <a:lnTo>
                  <a:pt x="912" y="1344"/>
                </a:lnTo>
                <a:lnTo>
                  <a:pt x="1152" y="1248"/>
                </a:lnTo>
                <a:lnTo>
                  <a:pt x="1344" y="1248"/>
                </a:lnTo>
                <a:lnTo>
                  <a:pt x="1584" y="1392"/>
                </a:lnTo>
                <a:lnTo>
                  <a:pt x="1920" y="1488"/>
                </a:lnTo>
                <a:lnTo>
                  <a:pt x="2208" y="1392"/>
                </a:lnTo>
                <a:lnTo>
                  <a:pt x="2304" y="1296"/>
                </a:lnTo>
                <a:lnTo>
                  <a:pt x="2784" y="1248"/>
                </a:lnTo>
                <a:lnTo>
                  <a:pt x="3024" y="1248"/>
                </a:lnTo>
                <a:lnTo>
                  <a:pt x="3168" y="1152"/>
                </a:lnTo>
                <a:lnTo>
                  <a:pt x="3216" y="864"/>
                </a:lnTo>
                <a:lnTo>
                  <a:pt x="3312" y="672"/>
                </a:lnTo>
                <a:lnTo>
                  <a:pt x="3408" y="576"/>
                </a:lnTo>
                <a:lnTo>
                  <a:pt x="34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57" name="Group 15"/>
          <p:cNvGrpSpPr>
            <a:grpSpLocks/>
          </p:cNvGrpSpPr>
          <p:nvPr/>
        </p:nvGrpSpPr>
        <p:grpSpPr bwMode="auto">
          <a:xfrm>
            <a:off x="4899026" y="1685925"/>
            <a:ext cx="3470275" cy="1771650"/>
            <a:chOff x="1296" y="768"/>
            <a:chExt cx="2352" cy="1200"/>
          </a:xfrm>
          <a:solidFill>
            <a:schemeClr val="accent4">
              <a:lumMod val="50000"/>
            </a:schemeClr>
          </a:solidFill>
        </p:grpSpPr>
        <p:sp>
          <p:nvSpPr>
            <p:cNvPr id="61483" name="Freeform 16"/>
            <p:cNvSpPr>
              <a:spLocks/>
            </p:cNvSpPr>
            <p:nvPr/>
          </p:nvSpPr>
          <p:spPr bwMode="auto">
            <a:xfrm>
              <a:off x="1296" y="768"/>
              <a:ext cx="816" cy="864"/>
            </a:xfrm>
            <a:custGeom>
              <a:avLst/>
              <a:gdLst>
                <a:gd name="T0" fmla="*/ 720 w 816"/>
                <a:gd name="T1" fmla="*/ 0 h 864"/>
                <a:gd name="T2" fmla="*/ 528 w 816"/>
                <a:gd name="T3" fmla="*/ 144 h 864"/>
                <a:gd name="T4" fmla="*/ 432 w 816"/>
                <a:gd name="T5" fmla="*/ 384 h 864"/>
                <a:gd name="T6" fmla="*/ 192 w 816"/>
                <a:gd name="T7" fmla="*/ 624 h 864"/>
                <a:gd name="T8" fmla="*/ 0 w 816"/>
                <a:gd name="T9" fmla="*/ 768 h 864"/>
                <a:gd name="T10" fmla="*/ 96 w 816"/>
                <a:gd name="T11" fmla="*/ 864 h 864"/>
                <a:gd name="T12" fmla="*/ 384 w 816"/>
                <a:gd name="T13" fmla="*/ 672 h 864"/>
                <a:gd name="T14" fmla="*/ 432 w 816"/>
                <a:gd name="T15" fmla="*/ 528 h 864"/>
                <a:gd name="T16" fmla="*/ 624 w 816"/>
                <a:gd name="T17" fmla="*/ 432 h 864"/>
                <a:gd name="T18" fmla="*/ 672 w 816"/>
                <a:gd name="T19" fmla="*/ 240 h 864"/>
                <a:gd name="T20" fmla="*/ 816 w 816"/>
                <a:gd name="T21" fmla="*/ 48 h 864"/>
                <a:gd name="T22" fmla="*/ 720 w 816"/>
                <a:gd name="T23" fmla="*/ 0 h 8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6"/>
                <a:gd name="T37" fmla="*/ 0 h 864"/>
                <a:gd name="T38" fmla="*/ 816 w 816"/>
                <a:gd name="T39" fmla="*/ 864 h 8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6" h="864">
                  <a:moveTo>
                    <a:pt x="720" y="0"/>
                  </a:moveTo>
                  <a:lnTo>
                    <a:pt x="528" y="144"/>
                  </a:lnTo>
                  <a:lnTo>
                    <a:pt x="432" y="384"/>
                  </a:lnTo>
                  <a:lnTo>
                    <a:pt x="192" y="624"/>
                  </a:lnTo>
                  <a:lnTo>
                    <a:pt x="0" y="768"/>
                  </a:lnTo>
                  <a:lnTo>
                    <a:pt x="96" y="864"/>
                  </a:lnTo>
                  <a:lnTo>
                    <a:pt x="384" y="672"/>
                  </a:lnTo>
                  <a:lnTo>
                    <a:pt x="432" y="528"/>
                  </a:lnTo>
                  <a:lnTo>
                    <a:pt x="624" y="432"/>
                  </a:lnTo>
                  <a:lnTo>
                    <a:pt x="672" y="240"/>
                  </a:lnTo>
                  <a:lnTo>
                    <a:pt x="816" y="48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Freeform 17"/>
            <p:cNvSpPr>
              <a:spLocks/>
            </p:cNvSpPr>
            <p:nvPr/>
          </p:nvSpPr>
          <p:spPr bwMode="auto">
            <a:xfrm>
              <a:off x="2208" y="912"/>
              <a:ext cx="288" cy="1056"/>
            </a:xfrm>
            <a:custGeom>
              <a:avLst/>
              <a:gdLst>
                <a:gd name="T0" fmla="*/ 96 w 288"/>
                <a:gd name="T1" fmla="*/ 0 h 1056"/>
                <a:gd name="T2" fmla="*/ 144 w 288"/>
                <a:gd name="T3" fmla="*/ 144 h 1056"/>
                <a:gd name="T4" fmla="*/ 0 w 288"/>
                <a:gd name="T5" fmla="*/ 240 h 1056"/>
                <a:gd name="T6" fmla="*/ 96 w 288"/>
                <a:gd name="T7" fmla="*/ 384 h 1056"/>
                <a:gd name="T8" fmla="*/ 96 w 288"/>
                <a:gd name="T9" fmla="*/ 672 h 1056"/>
                <a:gd name="T10" fmla="*/ 48 w 288"/>
                <a:gd name="T11" fmla="*/ 768 h 1056"/>
                <a:gd name="T12" fmla="*/ 144 w 288"/>
                <a:gd name="T13" fmla="*/ 864 h 1056"/>
                <a:gd name="T14" fmla="*/ 96 w 288"/>
                <a:gd name="T15" fmla="*/ 960 h 1056"/>
                <a:gd name="T16" fmla="*/ 144 w 288"/>
                <a:gd name="T17" fmla="*/ 1056 h 1056"/>
                <a:gd name="T18" fmla="*/ 240 w 288"/>
                <a:gd name="T19" fmla="*/ 1008 h 1056"/>
                <a:gd name="T20" fmla="*/ 192 w 288"/>
                <a:gd name="T21" fmla="*/ 912 h 1056"/>
                <a:gd name="T22" fmla="*/ 240 w 288"/>
                <a:gd name="T23" fmla="*/ 768 h 1056"/>
                <a:gd name="T24" fmla="*/ 192 w 288"/>
                <a:gd name="T25" fmla="*/ 624 h 1056"/>
                <a:gd name="T26" fmla="*/ 240 w 288"/>
                <a:gd name="T27" fmla="*/ 384 h 1056"/>
                <a:gd name="T28" fmla="*/ 288 w 288"/>
                <a:gd name="T29" fmla="*/ 240 h 1056"/>
                <a:gd name="T30" fmla="*/ 240 w 288"/>
                <a:gd name="T31" fmla="*/ 144 h 1056"/>
                <a:gd name="T32" fmla="*/ 240 w 288"/>
                <a:gd name="T33" fmla="*/ 0 h 1056"/>
                <a:gd name="T34" fmla="*/ 96 w 288"/>
                <a:gd name="T35" fmla="*/ 0 h 10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1056"/>
                <a:gd name="T56" fmla="*/ 288 w 288"/>
                <a:gd name="T57" fmla="*/ 1056 h 10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1056">
                  <a:moveTo>
                    <a:pt x="96" y="0"/>
                  </a:moveTo>
                  <a:lnTo>
                    <a:pt x="144" y="144"/>
                  </a:lnTo>
                  <a:lnTo>
                    <a:pt x="0" y="240"/>
                  </a:lnTo>
                  <a:lnTo>
                    <a:pt x="96" y="384"/>
                  </a:lnTo>
                  <a:lnTo>
                    <a:pt x="96" y="672"/>
                  </a:lnTo>
                  <a:lnTo>
                    <a:pt x="48" y="768"/>
                  </a:lnTo>
                  <a:lnTo>
                    <a:pt x="144" y="864"/>
                  </a:lnTo>
                  <a:lnTo>
                    <a:pt x="96" y="960"/>
                  </a:lnTo>
                  <a:lnTo>
                    <a:pt x="144" y="1056"/>
                  </a:lnTo>
                  <a:lnTo>
                    <a:pt x="240" y="1008"/>
                  </a:lnTo>
                  <a:lnTo>
                    <a:pt x="192" y="912"/>
                  </a:lnTo>
                  <a:lnTo>
                    <a:pt x="240" y="768"/>
                  </a:lnTo>
                  <a:lnTo>
                    <a:pt x="192" y="624"/>
                  </a:lnTo>
                  <a:lnTo>
                    <a:pt x="240" y="384"/>
                  </a:lnTo>
                  <a:lnTo>
                    <a:pt x="288" y="240"/>
                  </a:lnTo>
                  <a:lnTo>
                    <a:pt x="240" y="144"/>
                  </a:lnTo>
                  <a:lnTo>
                    <a:pt x="240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Freeform 18"/>
            <p:cNvSpPr>
              <a:spLocks/>
            </p:cNvSpPr>
            <p:nvPr/>
          </p:nvSpPr>
          <p:spPr bwMode="auto">
            <a:xfrm>
              <a:off x="2544" y="768"/>
              <a:ext cx="1104" cy="960"/>
            </a:xfrm>
            <a:custGeom>
              <a:avLst/>
              <a:gdLst>
                <a:gd name="T0" fmla="*/ 0 w 1104"/>
                <a:gd name="T1" fmla="*/ 144 h 960"/>
                <a:gd name="T2" fmla="*/ 192 w 1104"/>
                <a:gd name="T3" fmla="*/ 288 h 960"/>
                <a:gd name="T4" fmla="*/ 336 w 1104"/>
                <a:gd name="T5" fmla="*/ 480 h 960"/>
                <a:gd name="T6" fmla="*/ 432 w 1104"/>
                <a:gd name="T7" fmla="*/ 720 h 960"/>
                <a:gd name="T8" fmla="*/ 624 w 1104"/>
                <a:gd name="T9" fmla="*/ 864 h 960"/>
                <a:gd name="T10" fmla="*/ 912 w 1104"/>
                <a:gd name="T11" fmla="*/ 864 h 960"/>
                <a:gd name="T12" fmla="*/ 1104 w 1104"/>
                <a:gd name="T13" fmla="*/ 960 h 960"/>
                <a:gd name="T14" fmla="*/ 864 w 1104"/>
                <a:gd name="T15" fmla="*/ 720 h 960"/>
                <a:gd name="T16" fmla="*/ 576 w 1104"/>
                <a:gd name="T17" fmla="*/ 576 h 960"/>
                <a:gd name="T18" fmla="*/ 432 w 1104"/>
                <a:gd name="T19" fmla="*/ 384 h 960"/>
                <a:gd name="T20" fmla="*/ 192 w 1104"/>
                <a:gd name="T21" fmla="*/ 48 h 960"/>
                <a:gd name="T22" fmla="*/ 144 w 1104"/>
                <a:gd name="T23" fmla="*/ 0 h 960"/>
                <a:gd name="T24" fmla="*/ 144 w 1104"/>
                <a:gd name="T25" fmla="*/ 48 h 960"/>
                <a:gd name="T26" fmla="*/ 48 w 1104"/>
                <a:gd name="T27" fmla="*/ 144 h 960"/>
                <a:gd name="T28" fmla="*/ 0 w 1104"/>
                <a:gd name="T29" fmla="*/ 144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4"/>
                <a:gd name="T46" fmla="*/ 0 h 960"/>
                <a:gd name="T47" fmla="*/ 1104 w 1104"/>
                <a:gd name="T48" fmla="*/ 960 h 9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4" h="960">
                  <a:moveTo>
                    <a:pt x="0" y="144"/>
                  </a:moveTo>
                  <a:lnTo>
                    <a:pt x="192" y="288"/>
                  </a:lnTo>
                  <a:lnTo>
                    <a:pt x="336" y="480"/>
                  </a:lnTo>
                  <a:lnTo>
                    <a:pt x="432" y="720"/>
                  </a:lnTo>
                  <a:lnTo>
                    <a:pt x="624" y="864"/>
                  </a:lnTo>
                  <a:lnTo>
                    <a:pt x="912" y="864"/>
                  </a:lnTo>
                  <a:lnTo>
                    <a:pt x="1104" y="960"/>
                  </a:lnTo>
                  <a:lnTo>
                    <a:pt x="864" y="720"/>
                  </a:lnTo>
                  <a:lnTo>
                    <a:pt x="576" y="576"/>
                  </a:lnTo>
                  <a:lnTo>
                    <a:pt x="432" y="384"/>
                  </a:lnTo>
                  <a:lnTo>
                    <a:pt x="192" y="48"/>
                  </a:lnTo>
                  <a:lnTo>
                    <a:pt x="144" y="0"/>
                  </a:lnTo>
                  <a:lnTo>
                    <a:pt x="144" y="48"/>
                  </a:lnTo>
                  <a:lnTo>
                    <a:pt x="48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58" name="Freeform 19"/>
          <p:cNvSpPr>
            <a:spLocks/>
          </p:cNvSpPr>
          <p:nvPr/>
        </p:nvSpPr>
        <p:spPr bwMode="auto">
          <a:xfrm>
            <a:off x="5749926" y="1909763"/>
            <a:ext cx="354013" cy="342900"/>
          </a:xfrm>
          <a:custGeom>
            <a:avLst/>
            <a:gdLst>
              <a:gd name="T0" fmla="*/ 2147483647 w 223"/>
              <a:gd name="T1" fmla="*/ 2147483647 h 216"/>
              <a:gd name="T2" fmla="*/ 2147483647 w 223"/>
              <a:gd name="T3" fmla="*/ 2147483647 h 216"/>
              <a:gd name="T4" fmla="*/ 2147483647 w 223"/>
              <a:gd name="T5" fmla="*/ 2147483647 h 216"/>
              <a:gd name="T6" fmla="*/ 2147483647 w 223"/>
              <a:gd name="T7" fmla="*/ 2147483647 h 216"/>
              <a:gd name="T8" fmla="*/ 2147483647 w 223"/>
              <a:gd name="T9" fmla="*/ 2147483647 h 216"/>
              <a:gd name="T10" fmla="*/ 2147483647 w 223"/>
              <a:gd name="T11" fmla="*/ 0 h 216"/>
              <a:gd name="T12" fmla="*/ 0 w 223"/>
              <a:gd name="T13" fmla="*/ 2147483647 h 216"/>
              <a:gd name="T14" fmla="*/ 2147483647 w 223"/>
              <a:gd name="T15" fmla="*/ 2147483647 h 216"/>
              <a:gd name="T16" fmla="*/ 2147483647 w 223"/>
              <a:gd name="T17" fmla="*/ 2147483647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"/>
              <a:gd name="T28" fmla="*/ 0 h 216"/>
              <a:gd name="T29" fmla="*/ 223 w 223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" h="216">
                <a:moveTo>
                  <a:pt x="45" y="127"/>
                </a:moveTo>
                <a:lnTo>
                  <a:pt x="134" y="216"/>
                </a:lnTo>
                <a:lnTo>
                  <a:pt x="223" y="172"/>
                </a:lnTo>
                <a:lnTo>
                  <a:pt x="178" y="83"/>
                </a:lnTo>
                <a:lnTo>
                  <a:pt x="134" y="38"/>
                </a:lnTo>
                <a:lnTo>
                  <a:pt x="66" y="0"/>
                </a:lnTo>
                <a:lnTo>
                  <a:pt x="0" y="38"/>
                </a:lnTo>
                <a:lnTo>
                  <a:pt x="76" y="195"/>
                </a:lnTo>
                <a:lnTo>
                  <a:pt x="45" y="1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Freeform 20"/>
          <p:cNvSpPr>
            <a:spLocks/>
          </p:cNvSpPr>
          <p:nvPr/>
        </p:nvSpPr>
        <p:spPr bwMode="auto">
          <a:xfrm>
            <a:off x="5253038" y="2252663"/>
            <a:ext cx="425450" cy="354012"/>
          </a:xfrm>
          <a:custGeom>
            <a:avLst/>
            <a:gdLst>
              <a:gd name="T0" fmla="*/ 0 w 268"/>
              <a:gd name="T1" fmla="*/ 2147483647 h 223"/>
              <a:gd name="T2" fmla="*/ 2147483647 w 268"/>
              <a:gd name="T3" fmla="*/ 2147483647 h 223"/>
              <a:gd name="T4" fmla="*/ 2147483647 w 268"/>
              <a:gd name="T5" fmla="*/ 2147483647 h 223"/>
              <a:gd name="T6" fmla="*/ 2147483647 w 268"/>
              <a:gd name="T7" fmla="*/ 2147483647 h 223"/>
              <a:gd name="T8" fmla="*/ 2147483647 w 268"/>
              <a:gd name="T9" fmla="*/ 2147483647 h 223"/>
              <a:gd name="T10" fmla="*/ 2147483647 w 268"/>
              <a:gd name="T11" fmla="*/ 0 h 223"/>
              <a:gd name="T12" fmla="*/ 2147483647 w 268"/>
              <a:gd name="T13" fmla="*/ 2147483647 h 223"/>
              <a:gd name="T14" fmla="*/ 0 w 268"/>
              <a:gd name="T15" fmla="*/ 2147483647 h 2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8"/>
              <a:gd name="T25" fmla="*/ 0 h 223"/>
              <a:gd name="T26" fmla="*/ 268 w 268"/>
              <a:gd name="T27" fmla="*/ 223 h 2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8" h="223">
                <a:moveTo>
                  <a:pt x="0" y="89"/>
                </a:moveTo>
                <a:lnTo>
                  <a:pt x="54" y="178"/>
                </a:lnTo>
                <a:lnTo>
                  <a:pt x="161" y="223"/>
                </a:lnTo>
                <a:lnTo>
                  <a:pt x="268" y="178"/>
                </a:lnTo>
                <a:lnTo>
                  <a:pt x="268" y="89"/>
                </a:lnTo>
                <a:lnTo>
                  <a:pt x="161" y="0"/>
                </a:lnTo>
                <a:lnTo>
                  <a:pt x="73" y="21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Freeform 21"/>
          <p:cNvSpPr>
            <a:spLocks/>
          </p:cNvSpPr>
          <p:nvPr/>
        </p:nvSpPr>
        <p:spPr bwMode="auto">
          <a:xfrm>
            <a:off x="4781550" y="2795589"/>
            <a:ext cx="330200" cy="350837"/>
          </a:xfrm>
          <a:custGeom>
            <a:avLst/>
            <a:gdLst>
              <a:gd name="T0" fmla="*/ 2147483647 w 208"/>
              <a:gd name="T1" fmla="*/ 2147483647 h 221"/>
              <a:gd name="T2" fmla="*/ 0 w 208"/>
              <a:gd name="T3" fmla="*/ 2147483647 h 221"/>
              <a:gd name="T4" fmla="*/ 2147483647 w 208"/>
              <a:gd name="T5" fmla="*/ 2147483647 h 221"/>
              <a:gd name="T6" fmla="*/ 2147483647 w 208"/>
              <a:gd name="T7" fmla="*/ 2147483647 h 221"/>
              <a:gd name="T8" fmla="*/ 2147483647 w 208"/>
              <a:gd name="T9" fmla="*/ 2147483647 h 221"/>
              <a:gd name="T10" fmla="*/ 2147483647 w 208"/>
              <a:gd name="T11" fmla="*/ 2147483647 h 221"/>
              <a:gd name="T12" fmla="*/ 2147483647 w 208"/>
              <a:gd name="T13" fmla="*/ 0 h 221"/>
              <a:gd name="T14" fmla="*/ 2147483647 w 208"/>
              <a:gd name="T15" fmla="*/ 2147483647 h 2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8"/>
              <a:gd name="T25" fmla="*/ 0 h 221"/>
              <a:gd name="T26" fmla="*/ 208 w 208"/>
              <a:gd name="T27" fmla="*/ 221 h 2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8" h="221">
                <a:moveTo>
                  <a:pt x="12" y="32"/>
                </a:moveTo>
                <a:lnTo>
                  <a:pt x="0" y="147"/>
                </a:lnTo>
                <a:lnTo>
                  <a:pt x="70" y="211"/>
                </a:lnTo>
                <a:lnTo>
                  <a:pt x="139" y="221"/>
                </a:lnTo>
                <a:lnTo>
                  <a:pt x="208" y="105"/>
                </a:lnTo>
                <a:lnTo>
                  <a:pt x="123" y="37"/>
                </a:lnTo>
                <a:lnTo>
                  <a:pt x="70" y="0"/>
                </a:lnTo>
                <a:lnTo>
                  <a:pt x="12" y="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Freeform 22"/>
          <p:cNvSpPr>
            <a:spLocks/>
          </p:cNvSpPr>
          <p:nvPr/>
        </p:nvSpPr>
        <p:spPr bwMode="auto">
          <a:xfrm>
            <a:off x="4545014" y="3103564"/>
            <a:ext cx="282575" cy="282575"/>
          </a:xfrm>
          <a:custGeom>
            <a:avLst/>
            <a:gdLst>
              <a:gd name="T0" fmla="*/ 2147483647 w 178"/>
              <a:gd name="T1" fmla="*/ 0 h 178"/>
              <a:gd name="T2" fmla="*/ 2147483647 w 178"/>
              <a:gd name="T3" fmla="*/ 2147483647 h 178"/>
              <a:gd name="T4" fmla="*/ 0 w 178"/>
              <a:gd name="T5" fmla="*/ 2147483647 h 178"/>
              <a:gd name="T6" fmla="*/ 2147483647 w 178"/>
              <a:gd name="T7" fmla="*/ 2147483647 h 178"/>
              <a:gd name="T8" fmla="*/ 2147483647 w 178"/>
              <a:gd name="T9" fmla="*/ 2147483647 h 178"/>
              <a:gd name="T10" fmla="*/ 2147483647 w 178"/>
              <a:gd name="T11" fmla="*/ 2147483647 h 178"/>
              <a:gd name="T12" fmla="*/ 2147483647 w 178"/>
              <a:gd name="T13" fmla="*/ 0 h 178"/>
              <a:gd name="T14" fmla="*/ 2147483647 w 178"/>
              <a:gd name="T15" fmla="*/ 0 h 1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8"/>
              <a:gd name="T25" fmla="*/ 0 h 178"/>
              <a:gd name="T26" fmla="*/ 178 w 178"/>
              <a:gd name="T27" fmla="*/ 178 h 1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8" h="178">
                <a:moveTo>
                  <a:pt x="45" y="0"/>
                </a:moveTo>
                <a:lnTo>
                  <a:pt x="3" y="38"/>
                </a:lnTo>
                <a:lnTo>
                  <a:pt x="0" y="89"/>
                </a:lnTo>
                <a:lnTo>
                  <a:pt x="89" y="178"/>
                </a:lnTo>
                <a:lnTo>
                  <a:pt x="178" y="134"/>
                </a:lnTo>
                <a:lnTo>
                  <a:pt x="178" y="45"/>
                </a:lnTo>
                <a:lnTo>
                  <a:pt x="89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Freeform 23"/>
          <p:cNvSpPr>
            <a:spLocks/>
          </p:cNvSpPr>
          <p:nvPr/>
        </p:nvSpPr>
        <p:spPr bwMode="auto">
          <a:xfrm>
            <a:off x="6953251" y="1898651"/>
            <a:ext cx="354013" cy="354013"/>
          </a:xfrm>
          <a:custGeom>
            <a:avLst/>
            <a:gdLst>
              <a:gd name="T0" fmla="*/ 0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0 h 240"/>
              <a:gd name="T8" fmla="*/ 2147483647 w 240"/>
              <a:gd name="T9" fmla="*/ 0 h 240"/>
              <a:gd name="T10" fmla="*/ 0 w 240"/>
              <a:gd name="T11" fmla="*/ 2147483647 h 240"/>
              <a:gd name="T12" fmla="*/ 0 w 240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240"/>
              <a:gd name="T23" fmla="*/ 240 w 240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240">
                <a:moveTo>
                  <a:pt x="0" y="192"/>
                </a:moveTo>
                <a:lnTo>
                  <a:pt x="96" y="240"/>
                </a:lnTo>
                <a:lnTo>
                  <a:pt x="240" y="144"/>
                </a:lnTo>
                <a:lnTo>
                  <a:pt x="192" y="0"/>
                </a:lnTo>
                <a:lnTo>
                  <a:pt x="96" y="0"/>
                </a:lnTo>
                <a:lnTo>
                  <a:pt x="0" y="96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Freeform 24"/>
          <p:cNvSpPr>
            <a:spLocks/>
          </p:cNvSpPr>
          <p:nvPr/>
        </p:nvSpPr>
        <p:spPr bwMode="auto">
          <a:xfrm>
            <a:off x="7519989" y="2393951"/>
            <a:ext cx="566737" cy="638175"/>
          </a:xfrm>
          <a:custGeom>
            <a:avLst/>
            <a:gdLst>
              <a:gd name="T0" fmla="*/ 2147483647 w 357"/>
              <a:gd name="T1" fmla="*/ 0 h 402"/>
              <a:gd name="T2" fmla="*/ 2147483647 w 357"/>
              <a:gd name="T3" fmla="*/ 2147483647 h 402"/>
              <a:gd name="T4" fmla="*/ 0 w 357"/>
              <a:gd name="T5" fmla="*/ 2147483647 h 402"/>
              <a:gd name="T6" fmla="*/ 0 w 357"/>
              <a:gd name="T7" fmla="*/ 2147483647 h 402"/>
              <a:gd name="T8" fmla="*/ 2147483647 w 357"/>
              <a:gd name="T9" fmla="*/ 2147483647 h 402"/>
              <a:gd name="T10" fmla="*/ 2147483647 w 357"/>
              <a:gd name="T11" fmla="*/ 2147483647 h 402"/>
              <a:gd name="T12" fmla="*/ 2147483647 w 357"/>
              <a:gd name="T13" fmla="*/ 2147483647 h 402"/>
              <a:gd name="T14" fmla="*/ 2147483647 w 357"/>
              <a:gd name="T15" fmla="*/ 2147483647 h 402"/>
              <a:gd name="T16" fmla="*/ 2147483647 w 357"/>
              <a:gd name="T17" fmla="*/ 2147483647 h 402"/>
              <a:gd name="T18" fmla="*/ 2147483647 w 357"/>
              <a:gd name="T19" fmla="*/ 0 h 402"/>
              <a:gd name="T20" fmla="*/ 2147483647 w 357"/>
              <a:gd name="T21" fmla="*/ 0 h 4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7"/>
              <a:gd name="T34" fmla="*/ 0 h 402"/>
              <a:gd name="T35" fmla="*/ 357 w 357"/>
              <a:gd name="T36" fmla="*/ 402 h 4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7" h="402">
                <a:moveTo>
                  <a:pt x="179" y="0"/>
                </a:moveTo>
                <a:lnTo>
                  <a:pt x="45" y="89"/>
                </a:lnTo>
                <a:lnTo>
                  <a:pt x="0" y="223"/>
                </a:lnTo>
                <a:lnTo>
                  <a:pt x="0" y="313"/>
                </a:lnTo>
                <a:lnTo>
                  <a:pt x="89" y="402"/>
                </a:lnTo>
                <a:lnTo>
                  <a:pt x="223" y="402"/>
                </a:lnTo>
                <a:lnTo>
                  <a:pt x="303" y="285"/>
                </a:lnTo>
                <a:lnTo>
                  <a:pt x="312" y="179"/>
                </a:lnTo>
                <a:lnTo>
                  <a:pt x="357" y="89"/>
                </a:lnTo>
                <a:lnTo>
                  <a:pt x="268" y="0"/>
                </a:lnTo>
                <a:lnTo>
                  <a:pt x="1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Freeform 25"/>
          <p:cNvSpPr>
            <a:spLocks/>
          </p:cNvSpPr>
          <p:nvPr/>
        </p:nvSpPr>
        <p:spPr bwMode="auto">
          <a:xfrm>
            <a:off x="8086726" y="2890838"/>
            <a:ext cx="354013" cy="354012"/>
          </a:xfrm>
          <a:custGeom>
            <a:avLst/>
            <a:gdLst>
              <a:gd name="T0" fmla="*/ 2147483647 w 223"/>
              <a:gd name="T1" fmla="*/ 0 h 223"/>
              <a:gd name="T2" fmla="*/ 2147483647 w 223"/>
              <a:gd name="T3" fmla="*/ 2147483647 h 223"/>
              <a:gd name="T4" fmla="*/ 2147483647 w 223"/>
              <a:gd name="T5" fmla="*/ 2147483647 h 223"/>
              <a:gd name="T6" fmla="*/ 0 w 223"/>
              <a:gd name="T7" fmla="*/ 2147483647 h 223"/>
              <a:gd name="T8" fmla="*/ 2147483647 w 223"/>
              <a:gd name="T9" fmla="*/ 2147483647 h 223"/>
              <a:gd name="T10" fmla="*/ 2147483647 w 223"/>
              <a:gd name="T11" fmla="*/ 2147483647 h 223"/>
              <a:gd name="T12" fmla="*/ 2147483647 w 223"/>
              <a:gd name="T13" fmla="*/ 2147483647 h 223"/>
              <a:gd name="T14" fmla="*/ 2147483647 w 223"/>
              <a:gd name="T15" fmla="*/ 0 h 2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3"/>
              <a:gd name="T25" fmla="*/ 0 h 223"/>
              <a:gd name="T26" fmla="*/ 223 w 223"/>
              <a:gd name="T27" fmla="*/ 223 h 2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3" h="223">
                <a:moveTo>
                  <a:pt x="178" y="0"/>
                </a:moveTo>
                <a:lnTo>
                  <a:pt x="89" y="89"/>
                </a:lnTo>
                <a:lnTo>
                  <a:pt x="25" y="135"/>
                </a:lnTo>
                <a:lnTo>
                  <a:pt x="0" y="223"/>
                </a:lnTo>
                <a:lnTo>
                  <a:pt x="134" y="223"/>
                </a:lnTo>
                <a:lnTo>
                  <a:pt x="223" y="134"/>
                </a:lnTo>
                <a:lnTo>
                  <a:pt x="223" y="45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Freeform 26"/>
          <p:cNvSpPr>
            <a:spLocks/>
          </p:cNvSpPr>
          <p:nvPr/>
        </p:nvSpPr>
        <p:spPr bwMode="auto">
          <a:xfrm>
            <a:off x="4545013" y="1685926"/>
            <a:ext cx="1700212" cy="1628775"/>
          </a:xfrm>
          <a:custGeom>
            <a:avLst/>
            <a:gdLst>
              <a:gd name="T0" fmla="*/ 2147483647 w 1152"/>
              <a:gd name="T1" fmla="*/ 0 h 1104"/>
              <a:gd name="T2" fmla="*/ 2147483647 w 1152"/>
              <a:gd name="T3" fmla="*/ 2147483647 h 1104"/>
              <a:gd name="T4" fmla="*/ 2147483647 w 1152"/>
              <a:gd name="T5" fmla="*/ 2147483647 h 1104"/>
              <a:gd name="T6" fmla="*/ 0 w 1152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104"/>
              <a:gd name="T14" fmla="*/ 1152 w 115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104">
                <a:moveTo>
                  <a:pt x="1152" y="0"/>
                </a:moveTo>
                <a:lnTo>
                  <a:pt x="768" y="384"/>
                </a:lnTo>
                <a:lnTo>
                  <a:pt x="240" y="912"/>
                </a:lnTo>
                <a:lnTo>
                  <a:pt x="0" y="1104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Line 27"/>
          <p:cNvSpPr>
            <a:spLocks noChangeShapeType="1"/>
          </p:cNvSpPr>
          <p:nvPr/>
        </p:nvSpPr>
        <p:spPr bwMode="auto">
          <a:xfrm>
            <a:off x="6503989" y="1827213"/>
            <a:ext cx="1587" cy="163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7" name="Freeform 28"/>
          <p:cNvSpPr>
            <a:spLocks/>
          </p:cNvSpPr>
          <p:nvPr/>
        </p:nvSpPr>
        <p:spPr bwMode="auto">
          <a:xfrm>
            <a:off x="6811964" y="1685926"/>
            <a:ext cx="1628775" cy="1558925"/>
          </a:xfrm>
          <a:custGeom>
            <a:avLst/>
            <a:gdLst>
              <a:gd name="T0" fmla="*/ 0 w 1104"/>
              <a:gd name="T1" fmla="*/ 0 h 1056"/>
              <a:gd name="T2" fmla="*/ 2147483647 w 1104"/>
              <a:gd name="T3" fmla="*/ 2147483647 h 1056"/>
              <a:gd name="T4" fmla="*/ 2147483647 w 1104"/>
              <a:gd name="T5" fmla="*/ 2147483647 h 1056"/>
              <a:gd name="T6" fmla="*/ 2147483647 w 1104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056"/>
              <a:gd name="T14" fmla="*/ 1104 w 1104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056">
                <a:moveTo>
                  <a:pt x="0" y="0"/>
                </a:moveTo>
                <a:lnTo>
                  <a:pt x="240" y="240"/>
                </a:lnTo>
                <a:lnTo>
                  <a:pt x="624" y="624"/>
                </a:lnTo>
                <a:lnTo>
                  <a:pt x="1104" y="1056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8" name="Freeform 29"/>
          <p:cNvSpPr>
            <a:spLocks/>
          </p:cNvSpPr>
          <p:nvPr/>
        </p:nvSpPr>
        <p:spPr bwMode="auto">
          <a:xfrm>
            <a:off x="5040314" y="1685926"/>
            <a:ext cx="1133475" cy="1274763"/>
          </a:xfrm>
          <a:custGeom>
            <a:avLst/>
            <a:gdLst>
              <a:gd name="T0" fmla="*/ 2147483647 w 768"/>
              <a:gd name="T1" fmla="*/ 0 h 864"/>
              <a:gd name="T2" fmla="*/ 2147483647 w 768"/>
              <a:gd name="T3" fmla="*/ 2147483647 h 864"/>
              <a:gd name="T4" fmla="*/ 2147483647 w 768"/>
              <a:gd name="T5" fmla="*/ 2147483647 h 864"/>
              <a:gd name="T6" fmla="*/ 2147483647 w 768"/>
              <a:gd name="T7" fmla="*/ 2147483647 h 864"/>
              <a:gd name="T8" fmla="*/ 0 w 76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864"/>
              <a:gd name="T17" fmla="*/ 768 w 76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864">
                <a:moveTo>
                  <a:pt x="768" y="0"/>
                </a:moveTo>
                <a:lnTo>
                  <a:pt x="480" y="288"/>
                </a:lnTo>
                <a:lnTo>
                  <a:pt x="432" y="432"/>
                </a:lnTo>
                <a:lnTo>
                  <a:pt x="192" y="672"/>
                </a:lnTo>
                <a:lnTo>
                  <a:pt x="0" y="864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Freeform 30"/>
          <p:cNvSpPr>
            <a:spLocks/>
          </p:cNvSpPr>
          <p:nvPr/>
        </p:nvSpPr>
        <p:spPr bwMode="auto">
          <a:xfrm>
            <a:off x="6670675" y="1757363"/>
            <a:ext cx="1557338" cy="1416050"/>
          </a:xfrm>
          <a:custGeom>
            <a:avLst/>
            <a:gdLst>
              <a:gd name="T0" fmla="*/ 0 w 1056"/>
              <a:gd name="T1" fmla="*/ 0 h 960"/>
              <a:gd name="T2" fmla="*/ 2147483647 w 1056"/>
              <a:gd name="T3" fmla="*/ 2147483647 h 960"/>
              <a:gd name="T4" fmla="*/ 2147483647 w 1056"/>
              <a:gd name="T5" fmla="*/ 2147483647 h 960"/>
              <a:gd name="T6" fmla="*/ 2147483647 w 1056"/>
              <a:gd name="T7" fmla="*/ 2147483647 h 960"/>
              <a:gd name="T8" fmla="*/ 2147483647 w 1056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960"/>
              <a:gd name="T17" fmla="*/ 1056 w 1056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960">
                <a:moveTo>
                  <a:pt x="0" y="0"/>
                </a:moveTo>
                <a:lnTo>
                  <a:pt x="288" y="240"/>
                </a:lnTo>
                <a:lnTo>
                  <a:pt x="528" y="624"/>
                </a:lnTo>
                <a:lnTo>
                  <a:pt x="864" y="768"/>
                </a:lnTo>
                <a:lnTo>
                  <a:pt x="1056" y="960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Freeform 31"/>
          <p:cNvSpPr>
            <a:spLocks/>
          </p:cNvSpPr>
          <p:nvPr/>
        </p:nvSpPr>
        <p:spPr bwMode="auto">
          <a:xfrm>
            <a:off x="5891213" y="1473200"/>
            <a:ext cx="1166812" cy="495300"/>
          </a:xfrm>
          <a:custGeom>
            <a:avLst/>
            <a:gdLst>
              <a:gd name="T0" fmla="*/ 0 w 735"/>
              <a:gd name="T1" fmla="*/ 0 h 312"/>
              <a:gd name="T2" fmla="*/ 2147483647 w 735"/>
              <a:gd name="T3" fmla="*/ 2147483647 h 312"/>
              <a:gd name="T4" fmla="*/ 2147483647 w 735"/>
              <a:gd name="T5" fmla="*/ 2147483647 h 312"/>
              <a:gd name="T6" fmla="*/ 2147483647 w 735"/>
              <a:gd name="T7" fmla="*/ 2147483647 h 312"/>
              <a:gd name="T8" fmla="*/ 2147483647 w 735"/>
              <a:gd name="T9" fmla="*/ 2147483647 h 312"/>
              <a:gd name="T10" fmla="*/ 2147483647 w 735"/>
              <a:gd name="T11" fmla="*/ 2147483647 h 312"/>
              <a:gd name="T12" fmla="*/ 2147483647 w 735"/>
              <a:gd name="T13" fmla="*/ 2147483647 h 312"/>
              <a:gd name="T14" fmla="*/ 2147483647 w 735"/>
              <a:gd name="T15" fmla="*/ 2147483647 h 312"/>
              <a:gd name="T16" fmla="*/ 2147483647 w 735"/>
              <a:gd name="T17" fmla="*/ 0 h 312"/>
              <a:gd name="T18" fmla="*/ 0 w 735"/>
              <a:gd name="T19" fmla="*/ 0 h 3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5"/>
              <a:gd name="T31" fmla="*/ 0 h 312"/>
              <a:gd name="T32" fmla="*/ 735 w 735"/>
              <a:gd name="T33" fmla="*/ 312 h 3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5" h="312">
                <a:moveTo>
                  <a:pt x="0" y="0"/>
                </a:moveTo>
                <a:lnTo>
                  <a:pt x="45" y="134"/>
                </a:lnTo>
                <a:lnTo>
                  <a:pt x="119" y="212"/>
                </a:lnTo>
                <a:lnTo>
                  <a:pt x="223" y="267"/>
                </a:lnTo>
                <a:lnTo>
                  <a:pt x="361" y="307"/>
                </a:lnTo>
                <a:lnTo>
                  <a:pt x="491" y="312"/>
                </a:lnTo>
                <a:lnTo>
                  <a:pt x="669" y="267"/>
                </a:lnTo>
                <a:lnTo>
                  <a:pt x="735" y="117"/>
                </a:lnTo>
                <a:lnTo>
                  <a:pt x="7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Oval 32"/>
          <p:cNvSpPr>
            <a:spLocks noChangeArrowheads="1"/>
          </p:cNvSpPr>
          <p:nvPr/>
        </p:nvSpPr>
        <p:spPr bwMode="auto">
          <a:xfrm>
            <a:off x="4616450" y="3173414"/>
            <a:ext cx="141288" cy="1412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Oval 33"/>
          <p:cNvSpPr>
            <a:spLocks noChangeArrowheads="1"/>
          </p:cNvSpPr>
          <p:nvPr/>
        </p:nvSpPr>
        <p:spPr bwMode="auto">
          <a:xfrm>
            <a:off x="4829175" y="2960689"/>
            <a:ext cx="141288" cy="1412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Oval 34"/>
          <p:cNvSpPr>
            <a:spLocks noChangeArrowheads="1"/>
          </p:cNvSpPr>
          <p:nvPr/>
        </p:nvSpPr>
        <p:spPr bwMode="auto">
          <a:xfrm>
            <a:off x="5465764" y="2322514"/>
            <a:ext cx="141287" cy="1412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Oval 35"/>
          <p:cNvSpPr>
            <a:spLocks noChangeArrowheads="1"/>
          </p:cNvSpPr>
          <p:nvPr/>
        </p:nvSpPr>
        <p:spPr bwMode="auto">
          <a:xfrm>
            <a:off x="5819775" y="1968500"/>
            <a:ext cx="141288" cy="1412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Oval 36"/>
          <p:cNvSpPr>
            <a:spLocks noChangeArrowheads="1"/>
          </p:cNvSpPr>
          <p:nvPr/>
        </p:nvSpPr>
        <p:spPr bwMode="auto">
          <a:xfrm>
            <a:off x="7094539" y="1968500"/>
            <a:ext cx="141287" cy="1412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Oval 37"/>
          <p:cNvSpPr>
            <a:spLocks noChangeArrowheads="1"/>
          </p:cNvSpPr>
          <p:nvPr/>
        </p:nvSpPr>
        <p:spPr bwMode="auto">
          <a:xfrm>
            <a:off x="7669214" y="2535239"/>
            <a:ext cx="141287" cy="1428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Oval 38"/>
          <p:cNvSpPr>
            <a:spLocks noChangeArrowheads="1"/>
          </p:cNvSpPr>
          <p:nvPr/>
        </p:nvSpPr>
        <p:spPr bwMode="auto">
          <a:xfrm>
            <a:off x="8228014" y="3030539"/>
            <a:ext cx="141287" cy="1428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8" name="Rectangle 39"/>
          <p:cNvSpPr>
            <a:spLocks noChangeArrowheads="1"/>
          </p:cNvSpPr>
          <p:nvPr/>
        </p:nvSpPr>
        <p:spPr bwMode="auto">
          <a:xfrm>
            <a:off x="3806825" y="4648200"/>
            <a:ext cx="3302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9" name="Rectangle 40"/>
          <p:cNvSpPr>
            <a:spLocks noChangeArrowheads="1"/>
          </p:cNvSpPr>
          <p:nvPr/>
        </p:nvSpPr>
        <p:spPr bwMode="auto">
          <a:xfrm>
            <a:off x="3806825" y="4922838"/>
            <a:ext cx="330200" cy="1524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0" name="Rectangle 41"/>
          <p:cNvSpPr>
            <a:spLocks noChangeArrowheads="1"/>
          </p:cNvSpPr>
          <p:nvPr/>
        </p:nvSpPr>
        <p:spPr bwMode="auto">
          <a:xfrm>
            <a:off x="3806825" y="5151438"/>
            <a:ext cx="330200" cy="152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Rectangle 42"/>
          <p:cNvSpPr>
            <a:spLocks noChangeArrowheads="1"/>
          </p:cNvSpPr>
          <p:nvPr/>
        </p:nvSpPr>
        <p:spPr bwMode="auto">
          <a:xfrm>
            <a:off x="3806825" y="5380038"/>
            <a:ext cx="3302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2" name="Rectangle 43"/>
          <p:cNvSpPr>
            <a:spLocks noChangeArrowheads="1"/>
          </p:cNvSpPr>
          <p:nvPr/>
        </p:nvSpPr>
        <p:spPr bwMode="auto">
          <a:xfrm>
            <a:off x="3790950" y="1474789"/>
            <a:ext cx="5029200" cy="2833687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4836428" y="3294259"/>
            <a:ext cx="4658750" cy="426188"/>
          </a:xfrm>
          <a:custGeom>
            <a:avLst/>
            <a:gdLst>
              <a:gd name="connsiteX0" fmla="*/ 0 w 5734681"/>
              <a:gd name="connsiteY0" fmla="*/ 666120 h 666120"/>
              <a:gd name="connsiteX1" fmla="*/ 2658421 w 5734681"/>
              <a:gd name="connsiteY1" fmla="*/ 327004 h 666120"/>
              <a:gd name="connsiteX2" fmla="*/ 5734681 w 5734681"/>
              <a:gd name="connsiteY2" fmla="*/ 0 h 666120"/>
              <a:gd name="connsiteX0" fmla="*/ 0 w 4514193"/>
              <a:gd name="connsiteY0" fmla="*/ 0 h 480216"/>
              <a:gd name="connsiteX1" fmla="*/ 1437933 w 4514193"/>
              <a:gd name="connsiteY1" fmla="*/ 478394 h 480216"/>
              <a:gd name="connsiteX2" fmla="*/ 4514193 w 4514193"/>
              <a:gd name="connsiteY2" fmla="*/ 151390 h 480216"/>
              <a:gd name="connsiteX0" fmla="*/ 0 w 4514193"/>
              <a:gd name="connsiteY0" fmla="*/ 0 h 426188"/>
              <a:gd name="connsiteX1" fmla="*/ 1608097 w 4514193"/>
              <a:gd name="connsiteY1" fmla="*/ 423893 h 426188"/>
              <a:gd name="connsiteX2" fmla="*/ 4514193 w 4514193"/>
              <a:gd name="connsiteY2" fmla="*/ 151390 h 42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4193" h="426188">
                <a:moveTo>
                  <a:pt x="0" y="0"/>
                </a:moveTo>
                <a:cubicBezTo>
                  <a:pt x="479311" y="159465"/>
                  <a:pt x="855732" y="398661"/>
                  <a:pt x="1608097" y="423893"/>
                </a:cubicBezTo>
                <a:cubicBezTo>
                  <a:pt x="2360462" y="449125"/>
                  <a:pt x="3488773" y="260391"/>
                  <a:pt x="4514193" y="151390"/>
                </a:cubicBezTo>
              </a:path>
            </a:pathLst>
          </a:custGeom>
          <a:noFill/>
          <a:ln w="2540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595024" y="4160214"/>
            <a:ext cx="5886071" cy="1200772"/>
          </a:xfrm>
          <a:custGeom>
            <a:avLst/>
            <a:gdLst>
              <a:gd name="connsiteX0" fmla="*/ 0 w 5886071"/>
              <a:gd name="connsiteY0" fmla="*/ 0 h 1200772"/>
              <a:gd name="connsiteX1" fmla="*/ 987067 w 5886071"/>
              <a:gd name="connsiteY1" fmla="*/ 514728 h 1200772"/>
              <a:gd name="connsiteX2" fmla="*/ 2410140 w 5886071"/>
              <a:gd name="connsiteY2" fmla="*/ 993123 h 1200772"/>
              <a:gd name="connsiteX3" fmla="*/ 3778712 w 5886071"/>
              <a:gd name="connsiteY3" fmla="*/ 1180847 h 1200772"/>
              <a:gd name="connsiteX4" fmla="*/ 5886071 w 5886071"/>
              <a:gd name="connsiteY4" fmla="*/ 545006 h 120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071" h="1200772">
                <a:moveTo>
                  <a:pt x="0" y="0"/>
                </a:moveTo>
                <a:cubicBezTo>
                  <a:pt x="292688" y="174604"/>
                  <a:pt x="585377" y="349208"/>
                  <a:pt x="987067" y="514728"/>
                </a:cubicBezTo>
                <a:cubicBezTo>
                  <a:pt x="1388757" y="680248"/>
                  <a:pt x="1944866" y="882103"/>
                  <a:pt x="2410140" y="993123"/>
                </a:cubicBezTo>
                <a:cubicBezTo>
                  <a:pt x="2875414" y="1104143"/>
                  <a:pt x="3199390" y="1255533"/>
                  <a:pt x="3778712" y="1180847"/>
                </a:cubicBezTo>
                <a:cubicBezTo>
                  <a:pt x="4358034" y="1106161"/>
                  <a:pt x="5886071" y="545006"/>
                  <a:pt x="5886071" y="545006"/>
                </a:cubicBezTo>
              </a:path>
            </a:pathLst>
          </a:custGeom>
          <a:noFill/>
          <a:ln w="2540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467855" y="1846964"/>
            <a:ext cx="6027323" cy="2137637"/>
          </a:xfrm>
          <a:custGeom>
            <a:avLst/>
            <a:gdLst>
              <a:gd name="connsiteX0" fmla="*/ 0 w 5668069"/>
              <a:gd name="connsiteY0" fmla="*/ 2137637 h 2137637"/>
              <a:gd name="connsiteX1" fmla="*/ 1404906 w 5668069"/>
              <a:gd name="connsiteY1" fmla="*/ 1362517 h 2137637"/>
              <a:gd name="connsiteX2" fmla="*/ 4372165 w 5668069"/>
              <a:gd name="connsiteY2" fmla="*/ 320949 h 2137637"/>
              <a:gd name="connsiteX3" fmla="*/ 5668069 w 5668069"/>
              <a:gd name="connsiteY3" fmla="*/ 0 h 213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069" h="2137637">
                <a:moveTo>
                  <a:pt x="0" y="2137637"/>
                </a:moveTo>
                <a:cubicBezTo>
                  <a:pt x="338106" y="1901467"/>
                  <a:pt x="676212" y="1665298"/>
                  <a:pt x="1404906" y="1362517"/>
                </a:cubicBezTo>
                <a:cubicBezTo>
                  <a:pt x="2133600" y="1059736"/>
                  <a:pt x="3661638" y="548035"/>
                  <a:pt x="4372165" y="320949"/>
                </a:cubicBezTo>
                <a:cubicBezTo>
                  <a:pt x="5082692" y="93863"/>
                  <a:pt x="5375380" y="46931"/>
                  <a:pt x="5668069" y="0"/>
                </a:cubicBezTo>
              </a:path>
            </a:pathLst>
          </a:custGeom>
          <a:noFill/>
          <a:ln w="25400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Transport Development Paths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2734069" y="1532071"/>
            <a:ext cx="6858000" cy="4297680"/>
          </a:xfrm>
          <a:custGeom>
            <a:avLst/>
            <a:gdLst>
              <a:gd name="T0" fmla="*/ 0 w 2280"/>
              <a:gd name="T1" fmla="*/ 0 h 1323"/>
              <a:gd name="T2" fmla="*/ 0 w 2280"/>
              <a:gd name="T3" fmla="*/ 2147483647 h 1323"/>
              <a:gd name="T4" fmla="*/ 2147483647 w 2280"/>
              <a:gd name="T5" fmla="*/ 2147483647 h 1323"/>
              <a:gd name="T6" fmla="*/ 0 60000 65536"/>
              <a:gd name="T7" fmla="*/ 0 60000 65536"/>
              <a:gd name="T8" fmla="*/ 0 60000 65536"/>
              <a:gd name="T9" fmla="*/ 0 w 2280"/>
              <a:gd name="T10" fmla="*/ 0 h 1323"/>
              <a:gd name="T11" fmla="*/ 2280 w 2280"/>
              <a:gd name="T12" fmla="*/ 1323 h 1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0" h="1323">
                <a:moveTo>
                  <a:pt x="0" y="0"/>
                </a:moveTo>
                <a:lnTo>
                  <a:pt x="0" y="1322"/>
                </a:lnTo>
                <a:lnTo>
                  <a:pt x="2279" y="1322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-5400000">
            <a:off x="1068754" y="3536590"/>
            <a:ext cx="2545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Ownership of Passenger Modes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23608" y="5891795"/>
            <a:ext cx="182582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Urban Mobility Level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90419" y="5847627"/>
            <a:ext cx="52257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Low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004659" y="5847627"/>
            <a:ext cx="559449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High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30024" y="5424743"/>
            <a:ext cx="74539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Private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16303" y="1603868"/>
            <a:ext cx="68929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Public</a:t>
            </a:r>
          </a:p>
        </p:txBody>
      </p:sp>
      <p:sp>
        <p:nvSpPr>
          <p:cNvPr id="11" name="Oval 10"/>
          <p:cNvSpPr/>
          <p:nvPr/>
        </p:nvSpPr>
        <p:spPr>
          <a:xfrm>
            <a:off x="2813843" y="3687875"/>
            <a:ext cx="137160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Walking Cities</a:t>
            </a:r>
          </a:p>
        </p:txBody>
      </p:sp>
      <p:sp>
        <p:nvSpPr>
          <p:cNvPr id="12" name="Oval 11"/>
          <p:cNvSpPr/>
          <p:nvPr/>
        </p:nvSpPr>
        <p:spPr>
          <a:xfrm>
            <a:off x="3788584" y="4320382"/>
            <a:ext cx="1554480" cy="7315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Non-Motorized Transport</a:t>
            </a:r>
          </a:p>
        </p:txBody>
      </p:sp>
      <p:sp>
        <p:nvSpPr>
          <p:cNvPr id="13" name="Oval 12"/>
          <p:cNvSpPr/>
          <p:nvPr/>
        </p:nvSpPr>
        <p:spPr>
          <a:xfrm>
            <a:off x="5223654" y="4753015"/>
            <a:ext cx="1463040" cy="7315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Motorcycle Cities</a:t>
            </a:r>
          </a:p>
        </p:txBody>
      </p:sp>
      <p:sp>
        <p:nvSpPr>
          <p:cNvPr id="14" name="Oval 13"/>
          <p:cNvSpPr/>
          <p:nvPr/>
        </p:nvSpPr>
        <p:spPr>
          <a:xfrm>
            <a:off x="6839318" y="4982523"/>
            <a:ext cx="1371600" cy="73152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Traffic Saturation</a:t>
            </a:r>
          </a:p>
        </p:txBody>
      </p:sp>
      <p:sp>
        <p:nvSpPr>
          <p:cNvPr id="15" name="Oval 14"/>
          <p:cNvSpPr/>
          <p:nvPr/>
        </p:nvSpPr>
        <p:spPr>
          <a:xfrm>
            <a:off x="8183530" y="4565047"/>
            <a:ext cx="1280160" cy="73152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Car Cities</a:t>
            </a:r>
          </a:p>
        </p:txBody>
      </p:sp>
      <p:sp>
        <p:nvSpPr>
          <p:cNvPr id="16" name="Oval 15"/>
          <p:cNvSpPr/>
          <p:nvPr/>
        </p:nvSpPr>
        <p:spPr>
          <a:xfrm>
            <a:off x="4013652" y="2879411"/>
            <a:ext cx="1554480" cy="7315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dirty="0">
                <a:latin typeface="Arial Narrow" panose="020B0606020202030204" pitchFamily="34" charset="0"/>
              </a:rPr>
              <a:t>Bus / </a:t>
            </a:r>
            <a:r>
              <a:rPr lang="en-US" sz="1500" b="1" dirty="0" err="1">
                <a:latin typeface="Arial Narrow" panose="020B0606020202030204" pitchFamily="34" charset="0"/>
              </a:rPr>
              <a:t>Paratransit</a:t>
            </a:r>
            <a:r>
              <a:rPr lang="en-US" sz="1500" b="1" dirty="0">
                <a:latin typeface="Arial Narrow" panose="020B0606020202030204" pitchFamily="34" charset="0"/>
              </a:rPr>
              <a:t> Cities</a:t>
            </a:r>
          </a:p>
        </p:txBody>
      </p:sp>
      <p:sp>
        <p:nvSpPr>
          <p:cNvPr id="17" name="Oval 16"/>
          <p:cNvSpPr/>
          <p:nvPr/>
        </p:nvSpPr>
        <p:spPr>
          <a:xfrm>
            <a:off x="7048531" y="1843375"/>
            <a:ext cx="1554480" cy="73152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Transit Cities</a:t>
            </a:r>
          </a:p>
        </p:txBody>
      </p:sp>
      <p:sp>
        <p:nvSpPr>
          <p:cNvPr id="18" name="Oval 17"/>
          <p:cNvSpPr/>
          <p:nvPr/>
        </p:nvSpPr>
        <p:spPr>
          <a:xfrm>
            <a:off x="7605409" y="3196298"/>
            <a:ext cx="1645920" cy="7315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Complete Traffic Saturation</a:t>
            </a:r>
          </a:p>
        </p:txBody>
      </p:sp>
      <p:sp>
        <p:nvSpPr>
          <p:cNvPr id="19" name="Oval 18"/>
          <p:cNvSpPr/>
          <p:nvPr/>
        </p:nvSpPr>
        <p:spPr>
          <a:xfrm>
            <a:off x="5741822" y="3368739"/>
            <a:ext cx="1554480" cy="731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Bus Traffic Saturation</a:t>
            </a:r>
          </a:p>
        </p:txBody>
      </p:sp>
      <p:cxnSp>
        <p:nvCxnSpPr>
          <p:cNvPr id="24" name="Straight Arrow Connector 23"/>
          <p:cNvCxnSpPr>
            <a:stCxn id="12" idx="0"/>
            <a:endCxn id="16" idx="4"/>
          </p:cNvCxnSpPr>
          <p:nvPr/>
        </p:nvCxnSpPr>
        <p:spPr>
          <a:xfrm flipV="1">
            <a:off x="4565824" y="3610932"/>
            <a:ext cx="225068" cy="70945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7"/>
            <a:endCxn id="17" idx="4"/>
          </p:cNvCxnSpPr>
          <p:nvPr/>
        </p:nvCxnSpPr>
        <p:spPr>
          <a:xfrm flipV="1">
            <a:off x="7068655" y="2574896"/>
            <a:ext cx="757117" cy="90097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5"/>
            <a:endCxn id="15" idx="1"/>
          </p:cNvCxnSpPr>
          <p:nvPr/>
        </p:nvCxnSpPr>
        <p:spPr>
          <a:xfrm>
            <a:off x="7068655" y="3993130"/>
            <a:ext cx="1302351" cy="67904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92622" y="1641551"/>
            <a:ext cx="638420" cy="0"/>
          </a:xfrm>
          <a:prstGeom prst="line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92622" y="1824226"/>
            <a:ext cx="638420" cy="0"/>
          </a:xfrm>
          <a:prstGeom prst="line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92622" y="2006901"/>
            <a:ext cx="638420" cy="0"/>
          </a:xfrm>
          <a:prstGeom prst="line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804504" y="1641551"/>
            <a:ext cx="21416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Main development paths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92622" y="2252377"/>
            <a:ext cx="63842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804503" y="2067110"/>
            <a:ext cx="148117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Path divergence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9580864" y="4419395"/>
            <a:ext cx="3222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9580864" y="1626162"/>
            <a:ext cx="3222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9580864" y="3240957"/>
            <a:ext cx="32220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587491" y="3862143"/>
            <a:ext cx="1981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7313207" y="2929454"/>
            <a:ext cx="1981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528142" y="4139902"/>
            <a:ext cx="1981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288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Density by Distance from City Center, Selected Cities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378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5A70-DC34-4EB9-8936-99B02558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and Car Use in Selected Global Cities, 2010s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13805E-C2AC-44DC-AFA1-24AD9CB8618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963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Service Attributes of Urban Transportation Modes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85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4447200" y="2332800"/>
            <a:ext cx="0" cy="32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48400" y="2332800"/>
            <a:ext cx="0" cy="32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Modes and Distance Decay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3252000" y="2253600"/>
            <a:ext cx="5796000" cy="3196800"/>
          </a:xfrm>
          <a:custGeom>
            <a:avLst/>
            <a:gdLst>
              <a:gd name="connsiteX0" fmla="*/ 0 w 5796000"/>
              <a:gd name="connsiteY0" fmla="*/ 0 h 3196800"/>
              <a:gd name="connsiteX1" fmla="*/ 0 w 5796000"/>
              <a:gd name="connsiteY1" fmla="*/ 3196800 h 3196800"/>
              <a:gd name="connsiteX2" fmla="*/ 5796000 w 5796000"/>
              <a:gd name="connsiteY2" fmla="*/ 3196800 h 319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6000" h="3196800">
                <a:moveTo>
                  <a:pt x="0" y="0"/>
                </a:moveTo>
                <a:lnTo>
                  <a:pt x="0" y="3196800"/>
                </a:lnTo>
                <a:lnTo>
                  <a:pt x="5796000" y="3196800"/>
                </a:lnTo>
              </a:path>
            </a:pathLst>
          </a:cu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360000" y="4710582"/>
            <a:ext cx="5508000" cy="646218"/>
          </a:xfrm>
          <a:custGeom>
            <a:avLst/>
            <a:gdLst>
              <a:gd name="connsiteX0" fmla="*/ 0 w 5508000"/>
              <a:gd name="connsiteY0" fmla="*/ 646218 h 646218"/>
              <a:gd name="connsiteX1" fmla="*/ 799200 w 5508000"/>
              <a:gd name="connsiteY1" fmla="*/ 588618 h 646218"/>
              <a:gd name="connsiteX2" fmla="*/ 1785600 w 5508000"/>
              <a:gd name="connsiteY2" fmla="*/ 63018 h 646218"/>
              <a:gd name="connsiteX3" fmla="*/ 3506400 w 5508000"/>
              <a:gd name="connsiteY3" fmla="*/ 27018 h 646218"/>
              <a:gd name="connsiteX4" fmla="*/ 5508000 w 5508000"/>
              <a:gd name="connsiteY4" fmla="*/ 221418 h 6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000" h="646218">
                <a:moveTo>
                  <a:pt x="0" y="646218"/>
                </a:moveTo>
                <a:lnTo>
                  <a:pt x="799200" y="588618"/>
                </a:lnTo>
                <a:cubicBezTo>
                  <a:pt x="1096800" y="491418"/>
                  <a:pt x="1334400" y="156618"/>
                  <a:pt x="1785600" y="63018"/>
                </a:cubicBezTo>
                <a:cubicBezTo>
                  <a:pt x="2236800" y="-30582"/>
                  <a:pt x="2886000" y="618"/>
                  <a:pt x="3506400" y="27018"/>
                </a:cubicBezTo>
                <a:cubicBezTo>
                  <a:pt x="4126800" y="53418"/>
                  <a:pt x="4817400" y="137418"/>
                  <a:pt x="5508000" y="221418"/>
                </a:cubicBezTo>
              </a:path>
            </a:pathLst>
          </a:cu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295200" y="2512800"/>
            <a:ext cx="4420800" cy="2260800"/>
          </a:xfrm>
          <a:custGeom>
            <a:avLst/>
            <a:gdLst>
              <a:gd name="connsiteX0" fmla="*/ 0 w 4420800"/>
              <a:gd name="connsiteY0" fmla="*/ 0 h 2260800"/>
              <a:gd name="connsiteX1" fmla="*/ 352800 w 4420800"/>
              <a:gd name="connsiteY1" fmla="*/ 432000 h 2260800"/>
              <a:gd name="connsiteX2" fmla="*/ 1677600 w 4420800"/>
              <a:gd name="connsiteY2" fmla="*/ 1476000 h 2260800"/>
              <a:gd name="connsiteX3" fmla="*/ 4420800 w 4420800"/>
              <a:gd name="connsiteY3" fmla="*/ 226080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800" h="2260800">
                <a:moveTo>
                  <a:pt x="0" y="0"/>
                </a:moveTo>
                <a:cubicBezTo>
                  <a:pt x="36600" y="93000"/>
                  <a:pt x="73200" y="186000"/>
                  <a:pt x="352800" y="432000"/>
                </a:cubicBezTo>
                <a:cubicBezTo>
                  <a:pt x="632400" y="678000"/>
                  <a:pt x="999600" y="1171200"/>
                  <a:pt x="1677600" y="1476000"/>
                </a:cubicBezTo>
                <a:cubicBezTo>
                  <a:pt x="2355600" y="1780800"/>
                  <a:pt x="3388200" y="2020800"/>
                  <a:pt x="4420800" y="2260800"/>
                </a:cubicBezTo>
              </a:path>
            </a:pathLst>
          </a:custGeom>
          <a:noFill/>
          <a:ln w="508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0800" y="17995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Number of trips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001" y="550156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Distance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0800" y="5481895"/>
            <a:ext cx="929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404" y="5481895"/>
            <a:ext cx="977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0000" y="5468695"/>
            <a:ext cx="977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639" y="3031967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Cycling and walking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3268" y="480285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gency FB" pitchFamily="34" charset="0"/>
              </a:rPr>
              <a:t>Motorized</a:t>
            </a:r>
          </a:p>
        </p:txBody>
      </p:sp>
    </p:spTree>
    <p:extLst>
      <p:ext uri="{BB962C8B-B14F-4D97-AF65-F5344CB8AC3E}">
        <p14:creationId xmlns:p14="http://schemas.microsoft.com/office/powerpoint/2010/main" val="161801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Performance by Urban Transport Mode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949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Hierarchy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65627"/>
              </p:ext>
            </p:extLst>
          </p:nvPr>
        </p:nvGraphicFramePr>
        <p:xfrm>
          <a:off x="154780" y="1690688"/>
          <a:ext cx="11882439" cy="455601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508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Hamlet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Small collection of homes – population 10-100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Village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 Narrow" panose="020B0606020202030204" pitchFamily="34" charset="0"/>
                        </a:rPr>
                        <a:t>Rural in character?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 Narrow" panose="020B0606020202030204" pitchFamily="34" charset="0"/>
                        </a:rPr>
                        <a:t>Population less than 10,000</a:t>
                      </a:r>
                      <a:endParaRPr lang="en-GB" sz="1600" b="0" i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Urban area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Defined by land use? E.g. 75% built up; by function?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Town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Larger than a village but smaller than a city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With town charter.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Less than 100,000 population?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City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Legal status in some countries. Over 100,000?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Conurbation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Urban area incorporating adjacent centres e.g. former free-standing towns and villages. After Geddes 1915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Metropolis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Large urban agglomeration, usually over 1 million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Megacity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Urban metropolis over 10 million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Megalopolis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Chain of adjacent metropolitan areas. After Mumford 1938 The Culture of Cities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World or global city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A global centre for finance, culture, political influence</a:t>
                      </a:r>
                      <a:r>
                        <a:rPr lang="en-GB" sz="1600" baseline="0" dirty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GB" sz="1600" dirty="0" err="1">
                          <a:latin typeface="Arial Narrow" panose="020B0606020202030204" pitchFamily="34" charset="0"/>
                        </a:rPr>
                        <a:t>Sassen</a:t>
                      </a:r>
                      <a:r>
                        <a:rPr lang="en-GB" sz="1600" dirty="0">
                          <a:latin typeface="Arial Narrow" panose="020B0606020202030204" pitchFamily="34" charset="0"/>
                        </a:rPr>
                        <a:t> 1990s)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latin typeface="Arial Narrow" panose="020B0606020202030204" pitchFamily="34" charset="0"/>
                        </a:rPr>
                        <a:t>Eperopolis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‘Continental city’ (</a:t>
                      </a:r>
                      <a:r>
                        <a:rPr lang="en-GB" sz="1600" dirty="0" err="1">
                          <a:latin typeface="Arial Narrow" panose="020B0606020202030204" pitchFamily="34" charset="0"/>
                        </a:rPr>
                        <a:t>Doxiadis</a:t>
                      </a:r>
                      <a:r>
                        <a:rPr lang="en-GB" sz="1600" dirty="0">
                          <a:latin typeface="Arial Narrow" panose="020B0606020202030204" pitchFamily="34" charset="0"/>
                        </a:rPr>
                        <a:t>, 1968)</a:t>
                      </a:r>
                      <a:endParaRPr lang="en-GB" sz="1600" b="0" i="0" dirty="0">
                        <a:latin typeface="Arial Narrow" panose="020B0606020202030204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6763" marR="8676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BB63-8503-094A-AE03-7ECEE30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933">
              <a:spcBef>
                <a:spcPts val="133"/>
              </a:spcBef>
            </a:pPr>
            <a:r>
              <a:rPr lang="en-GB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Thank you for your attention!</a:t>
            </a:r>
            <a:br>
              <a:rPr lang="en-US" dirty="0">
                <a:latin typeface="PT Sans" panose="020B0503020203020204" pitchFamily="34" charset="-5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63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about the Urban Spatial Structure: From Dichotomy to Continuum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17864" y="2401686"/>
            <a:ext cx="2296973" cy="1975104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466350" y="2847914"/>
            <a:ext cx="1037249" cy="105338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5343" y="315840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Rural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5163" y="317531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Urban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248672" y="2428137"/>
            <a:ext cx="4512259" cy="1975104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810965">
            <a:off x="7057610" y="2552819"/>
            <a:ext cx="2566144" cy="14497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303109" y="3057244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904019" y="3824120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44928" y="4030166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534938" y="3898337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948" y="3766508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3109" y="3429254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778856" y="2683414"/>
            <a:ext cx="148434" cy="148434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6718" y="315486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Rural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8107" y="3577688"/>
            <a:ext cx="814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Villages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280941" y="2768704"/>
            <a:ext cx="283853" cy="231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641791" y="2814351"/>
            <a:ext cx="1814381" cy="983104"/>
          </a:xfrm>
          <a:custGeom>
            <a:avLst/>
            <a:gdLst>
              <a:gd name="connsiteX0" fmla="*/ 351129 w 1799539"/>
              <a:gd name="connsiteY0" fmla="*/ 0 h 1060704"/>
              <a:gd name="connsiteX1" fmla="*/ 109728 w 1799539"/>
              <a:gd name="connsiteY1" fmla="*/ 153619 h 1060704"/>
              <a:gd name="connsiteX2" fmla="*/ 0 w 1799539"/>
              <a:gd name="connsiteY2" fmla="*/ 343814 h 1060704"/>
              <a:gd name="connsiteX3" fmla="*/ 197510 w 1799539"/>
              <a:gd name="connsiteY3" fmla="*/ 512064 h 1060704"/>
              <a:gd name="connsiteX4" fmla="*/ 373075 w 1799539"/>
              <a:gd name="connsiteY4" fmla="*/ 599846 h 1060704"/>
              <a:gd name="connsiteX5" fmla="*/ 490118 w 1799539"/>
              <a:gd name="connsiteY5" fmla="*/ 826617 h 1060704"/>
              <a:gd name="connsiteX6" fmla="*/ 548640 w 1799539"/>
              <a:gd name="connsiteY6" fmla="*/ 994867 h 1060704"/>
              <a:gd name="connsiteX7" fmla="*/ 716889 w 1799539"/>
              <a:gd name="connsiteY7" fmla="*/ 1060704 h 1060704"/>
              <a:gd name="connsiteX8" fmla="*/ 950976 w 1799539"/>
              <a:gd name="connsiteY8" fmla="*/ 965606 h 1060704"/>
              <a:gd name="connsiteX9" fmla="*/ 1185062 w 1799539"/>
              <a:gd name="connsiteY9" fmla="*/ 899769 h 1060704"/>
              <a:gd name="connsiteX10" fmla="*/ 1550822 w 1799539"/>
              <a:gd name="connsiteY10" fmla="*/ 848563 h 1060704"/>
              <a:gd name="connsiteX11" fmla="*/ 1799539 w 1799539"/>
              <a:gd name="connsiteY11" fmla="*/ 760781 h 1060704"/>
              <a:gd name="connsiteX12" fmla="*/ 1784908 w 1799539"/>
              <a:gd name="connsiteY12" fmla="*/ 497433 h 1060704"/>
              <a:gd name="connsiteX13" fmla="*/ 1638604 w 1799539"/>
              <a:gd name="connsiteY13" fmla="*/ 329184 h 1060704"/>
              <a:gd name="connsiteX14" fmla="*/ 1441094 w 1799539"/>
              <a:gd name="connsiteY14" fmla="*/ 219456 h 1060704"/>
              <a:gd name="connsiteX15" fmla="*/ 1016812 w 1799539"/>
              <a:gd name="connsiteY15" fmla="*/ 153619 h 1060704"/>
              <a:gd name="connsiteX16" fmla="*/ 614476 w 1799539"/>
              <a:gd name="connsiteY16" fmla="*/ 138989 h 1060704"/>
              <a:gd name="connsiteX17" fmla="*/ 285292 w 1799539"/>
              <a:gd name="connsiteY17" fmla="*/ 204825 h 1060704"/>
              <a:gd name="connsiteX18" fmla="*/ 153619 w 1799539"/>
              <a:gd name="connsiteY18" fmla="*/ 80467 h 1060704"/>
              <a:gd name="connsiteX0" fmla="*/ 351129 w 1799539"/>
              <a:gd name="connsiteY0" fmla="*/ 0 h 1060704"/>
              <a:gd name="connsiteX1" fmla="*/ 109728 w 1799539"/>
              <a:gd name="connsiteY1" fmla="*/ 153619 h 1060704"/>
              <a:gd name="connsiteX2" fmla="*/ 0 w 1799539"/>
              <a:gd name="connsiteY2" fmla="*/ 343814 h 1060704"/>
              <a:gd name="connsiteX3" fmla="*/ 197510 w 1799539"/>
              <a:gd name="connsiteY3" fmla="*/ 512064 h 1060704"/>
              <a:gd name="connsiteX4" fmla="*/ 373075 w 1799539"/>
              <a:gd name="connsiteY4" fmla="*/ 599846 h 1060704"/>
              <a:gd name="connsiteX5" fmla="*/ 490118 w 1799539"/>
              <a:gd name="connsiteY5" fmla="*/ 826617 h 1060704"/>
              <a:gd name="connsiteX6" fmla="*/ 548640 w 1799539"/>
              <a:gd name="connsiteY6" fmla="*/ 994867 h 1060704"/>
              <a:gd name="connsiteX7" fmla="*/ 716889 w 1799539"/>
              <a:gd name="connsiteY7" fmla="*/ 1060704 h 1060704"/>
              <a:gd name="connsiteX8" fmla="*/ 950976 w 1799539"/>
              <a:gd name="connsiteY8" fmla="*/ 965606 h 1060704"/>
              <a:gd name="connsiteX9" fmla="*/ 1185062 w 1799539"/>
              <a:gd name="connsiteY9" fmla="*/ 899769 h 1060704"/>
              <a:gd name="connsiteX10" fmla="*/ 1550822 w 1799539"/>
              <a:gd name="connsiteY10" fmla="*/ 848563 h 1060704"/>
              <a:gd name="connsiteX11" fmla="*/ 1799539 w 1799539"/>
              <a:gd name="connsiteY11" fmla="*/ 760781 h 1060704"/>
              <a:gd name="connsiteX12" fmla="*/ 1784908 w 1799539"/>
              <a:gd name="connsiteY12" fmla="*/ 497433 h 1060704"/>
              <a:gd name="connsiteX13" fmla="*/ 1638604 w 1799539"/>
              <a:gd name="connsiteY13" fmla="*/ 329184 h 1060704"/>
              <a:gd name="connsiteX14" fmla="*/ 1441094 w 1799539"/>
              <a:gd name="connsiteY14" fmla="*/ 219456 h 1060704"/>
              <a:gd name="connsiteX15" fmla="*/ 1016812 w 1799539"/>
              <a:gd name="connsiteY15" fmla="*/ 153619 h 1060704"/>
              <a:gd name="connsiteX16" fmla="*/ 614476 w 1799539"/>
              <a:gd name="connsiteY16" fmla="*/ 138989 h 1060704"/>
              <a:gd name="connsiteX17" fmla="*/ 285292 w 1799539"/>
              <a:gd name="connsiteY17" fmla="*/ 204825 h 1060704"/>
              <a:gd name="connsiteX0" fmla="*/ 109728 w 1799539"/>
              <a:gd name="connsiteY0" fmla="*/ 14630 h 921715"/>
              <a:gd name="connsiteX1" fmla="*/ 0 w 1799539"/>
              <a:gd name="connsiteY1" fmla="*/ 204825 h 921715"/>
              <a:gd name="connsiteX2" fmla="*/ 197510 w 1799539"/>
              <a:gd name="connsiteY2" fmla="*/ 373075 h 921715"/>
              <a:gd name="connsiteX3" fmla="*/ 373075 w 1799539"/>
              <a:gd name="connsiteY3" fmla="*/ 460857 h 921715"/>
              <a:gd name="connsiteX4" fmla="*/ 490118 w 1799539"/>
              <a:gd name="connsiteY4" fmla="*/ 687628 h 921715"/>
              <a:gd name="connsiteX5" fmla="*/ 548640 w 1799539"/>
              <a:gd name="connsiteY5" fmla="*/ 855878 h 921715"/>
              <a:gd name="connsiteX6" fmla="*/ 716889 w 1799539"/>
              <a:gd name="connsiteY6" fmla="*/ 921715 h 921715"/>
              <a:gd name="connsiteX7" fmla="*/ 950976 w 1799539"/>
              <a:gd name="connsiteY7" fmla="*/ 826617 h 921715"/>
              <a:gd name="connsiteX8" fmla="*/ 1185062 w 1799539"/>
              <a:gd name="connsiteY8" fmla="*/ 760780 h 921715"/>
              <a:gd name="connsiteX9" fmla="*/ 1550822 w 1799539"/>
              <a:gd name="connsiteY9" fmla="*/ 709574 h 921715"/>
              <a:gd name="connsiteX10" fmla="*/ 1799539 w 1799539"/>
              <a:gd name="connsiteY10" fmla="*/ 621792 h 921715"/>
              <a:gd name="connsiteX11" fmla="*/ 1784908 w 1799539"/>
              <a:gd name="connsiteY11" fmla="*/ 358444 h 921715"/>
              <a:gd name="connsiteX12" fmla="*/ 1638604 w 1799539"/>
              <a:gd name="connsiteY12" fmla="*/ 190195 h 921715"/>
              <a:gd name="connsiteX13" fmla="*/ 1441094 w 1799539"/>
              <a:gd name="connsiteY13" fmla="*/ 80467 h 921715"/>
              <a:gd name="connsiteX14" fmla="*/ 1016812 w 1799539"/>
              <a:gd name="connsiteY14" fmla="*/ 14630 h 921715"/>
              <a:gd name="connsiteX15" fmla="*/ 614476 w 1799539"/>
              <a:gd name="connsiteY15" fmla="*/ 0 h 921715"/>
              <a:gd name="connsiteX16" fmla="*/ 285292 w 1799539"/>
              <a:gd name="connsiteY16" fmla="*/ 65836 h 921715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73075 w 1799539"/>
              <a:gd name="connsiteY3" fmla="*/ 497434 h 958292"/>
              <a:gd name="connsiteX4" fmla="*/ 490118 w 1799539"/>
              <a:gd name="connsiteY4" fmla="*/ 724205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0976 w 1799539"/>
              <a:gd name="connsiteY7" fmla="*/ 863194 h 958292"/>
              <a:gd name="connsiteX8" fmla="*/ 1185062 w 1799539"/>
              <a:gd name="connsiteY8" fmla="*/ 797357 h 958292"/>
              <a:gd name="connsiteX9" fmla="*/ 1550822 w 1799539"/>
              <a:gd name="connsiteY9" fmla="*/ 746151 h 958292"/>
              <a:gd name="connsiteX10" fmla="*/ 1799539 w 1799539"/>
              <a:gd name="connsiteY10" fmla="*/ 658369 h 958292"/>
              <a:gd name="connsiteX11" fmla="*/ 1784908 w 1799539"/>
              <a:gd name="connsiteY11" fmla="*/ 395021 h 958292"/>
              <a:gd name="connsiteX12" fmla="*/ 1638604 w 1799539"/>
              <a:gd name="connsiteY12" fmla="*/ 226772 h 958292"/>
              <a:gd name="connsiteX13" fmla="*/ 1441094 w 1799539"/>
              <a:gd name="connsiteY13" fmla="*/ 117044 h 958292"/>
              <a:gd name="connsiteX14" fmla="*/ 1016812 w 1799539"/>
              <a:gd name="connsiteY14" fmla="*/ 51207 h 958292"/>
              <a:gd name="connsiteX15" fmla="*/ 614476 w 1799539"/>
              <a:gd name="connsiteY15" fmla="*/ 36577 h 958292"/>
              <a:gd name="connsiteX16" fmla="*/ 358444 w 1799539"/>
              <a:gd name="connsiteY16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90118 w 1799539"/>
              <a:gd name="connsiteY4" fmla="*/ 724205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0976 w 1799539"/>
              <a:gd name="connsiteY7" fmla="*/ 863194 h 958292"/>
              <a:gd name="connsiteX8" fmla="*/ 1185062 w 1799539"/>
              <a:gd name="connsiteY8" fmla="*/ 797357 h 958292"/>
              <a:gd name="connsiteX9" fmla="*/ 1550822 w 1799539"/>
              <a:gd name="connsiteY9" fmla="*/ 746151 h 958292"/>
              <a:gd name="connsiteX10" fmla="*/ 1799539 w 1799539"/>
              <a:gd name="connsiteY10" fmla="*/ 658369 h 958292"/>
              <a:gd name="connsiteX11" fmla="*/ 1784908 w 1799539"/>
              <a:gd name="connsiteY11" fmla="*/ 395021 h 958292"/>
              <a:gd name="connsiteX12" fmla="*/ 1638604 w 1799539"/>
              <a:gd name="connsiteY12" fmla="*/ 226772 h 958292"/>
              <a:gd name="connsiteX13" fmla="*/ 1441094 w 1799539"/>
              <a:gd name="connsiteY13" fmla="*/ 117044 h 958292"/>
              <a:gd name="connsiteX14" fmla="*/ 1016812 w 1799539"/>
              <a:gd name="connsiteY14" fmla="*/ 51207 h 958292"/>
              <a:gd name="connsiteX15" fmla="*/ 614476 w 1799539"/>
              <a:gd name="connsiteY15" fmla="*/ 36577 h 958292"/>
              <a:gd name="connsiteX16" fmla="*/ 358444 w 1799539"/>
              <a:gd name="connsiteY16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0976 w 1799539"/>
              <a:gd name="connsiteY7" fmla="*/ 863194 h 958292"/>
              <a:gd name="connsiteX8" fmla="*/ 1185062 w 1799539"/>
              <a:gd name="connsiteY8" fmla="*/ 797357 h 958292"/>
              <a:gd name="connsiteX9" fmla="*/ 1550822 w 1799539"/>
              <a:gd name="connsiteY9" fmla="*/ 746151 h 958292"/>
              <a:gd name="connsiteX10" fmla="*/ 1799539 w 1799539"/>
              <a:gd name="connsiteY10" fmla="*/ 658369 h 958292"/>
              <a:gd name="connsiteX11" fmla="*/ 1784908 w 1799539"/>
              <a:gd name="connsiteY11" fmla="*/ 395021 h 958292"/>
              <a:gd name="connsiteX12" fmla="*/ 1638604 w 1799539"/>
              <a:gd name="connsiteY12" fmla="*/ 226772 h 958292"/>
              <a:gd name="connsiteX13" fmla="*/ 1441094 w 1799539"/>
              <a:gd name="connsiteY13" fmla="*/ 117044 h 958292"/>
              <a:gd name="connsiteX14" fmla="*/ 1016812 w 1799539"/>
              <a:gd name="connsiteY14" fmla="*/ 51207 h 958292"/>
              <a:gd name="connsiteX15" fmla="*/ 614476 w 1799539"/>
              <a:gd name="connsiteY15" fmla="*/ 36577 h 958292"/>
              <a:gd name="connsiteX16" fmla="*/ 358444 w 1799539"/>
              <a:gd name="connsiteY16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8291 w 1799539"/>
              <a:gd name="connsiteY7" fmla="*/ 811988 h 958292"/>
              <a:gd name="connsiteX8" fmla="*/ 1185062 w 1799539"/>
              <a:gd name="connsiteY8" fmla="*/ 797357 h 958292"/>
              <a:gd name="connsiteX9" fmla="*/ 1550822 w 1799539"/>
              <a:gd name="connsiteY9" fmla="*/ 746151 h 958292"/>
              <a:gd name="connsiteX10" fmla="*/ 1799539 w 1799539"/>
              <a:gd name="connsiteY10" fmla="*/ 658369 h 958292"/>
              <a:gd name="connsiteX11" fmla="*/ 1784908 w 1799539"/>
              <a:gd name="connsiteY11" fmla="*/ 395021 h 958292"/>
              <a:gd name="connsiteX12" fmla="*/ 1638604 w 1799539"/>
              <a:gd name="connsiteY12" fmla="*/ 226772 h 958292"/>
              <a:gd name="connsiteX13" fmla="*/ 1441094 w 1799539"/>
              <a:gd name="connsiteY13" fmla="*/ 117044 h 958292"/>
              <a:gd name="connsiteX14" fmla="*/ 1016812 w 1799539"/>
              <a:gd name="connsiteY14" fmla="*/ 51207 h 958292"/>
              <a:gd name="connsiteX15" fmla="*/ 614476 w 1799539"/>
              <a:gd name="connsiteY15" fmla="*/ 36577 h 958292"/>
              <a:gd name="connsiteX16" fmla="*/ 358444 w 1799539"/>
              <a:gd name="connsiteY16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8291 w 1799539"/>
              <a:gd name="connsiteY7" fmla="*/ 811988 h 958292"/>
              <a:gd name="connsiteX8" fmla="*/ 1185062 w 1799539"/>
              <a:gd name="connsiteY8" fmla="*/ 797357 h 958292"/>
              <a:gd name="connsiteX9" fmla="*/ 1543507 w 1799539"/>
              <a:gd name="connsiteY9" fmla="*/ 863195 h 958292"/>
              <a:gd name="connsiteX10" fmla="*/ 1799539 w 1799539"/>
              <a:gd name="connsiteY10" fmla="*/ 658369 h 958292"/>
              <a:gd name="connsiteX11" fmla="*/ 1784908 w 1799539"/>
              <a:gd name="connsiteY11" fmla="*/ 395021 h 958292"/>
              <a:gd name="connsiteX12" fmla="*/ 1638604 w 1799539"/>
              <a:gd name="connsiteY12" fmla="*/ 226772 h 958292"/>
              <a:gd name="connsiteX13" fmla="*/ 1441094 w 1799539"/>
              <a:gd name="connsiteY13" fmla="*/ 117044 h 958292"/>
              <a:gd name="connsiteX14" fmla="*/ 1016812 w 1799539"/>
              <a:gd name="connsiteY14" fmla="*/ 51207 h 958292"/>
              <a:gd name="connsiteX15" fmla="*/ 614476 w 1799539"/>
              <a:gd name="connsiteY15" fmla="*/ 36577 h 958292"/>
              <a:gd name="connsiteX16" fmla="*/ 358444 w 1799539"/>
              <a:gd name="connsiteY16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8291 w 1799539"/>
              <a:gd name="connsiteY7" fmla="*/ 811988 h 958292"/>
              <a:gd name="connsiteX8" fmla="*/ 1185062 w 1799539"/>
              <a:gd name="connsiteY8" fmla="*/ 797357 h 958292"/>
              <a:gd name="connsiteX9" fmla="*/ 1543507 w 1799539"/>
              <a:gd name="connsiteY9" fmla="*/ 863195 h 958292"/>
              <a:gd name="connsiteX10" fmla="*/ 1697127 w 1799539"/>
              <a:gd name="connsiteY10" fmla="*/ 803297 h 958292"/>
              <a:gd name="connsiteX11" fmla="*/ 1799539 w 1799539"/>
              <a:gd name="connsiteY11" fmla="*/ 658369 h 958292"/>
              <a:gd name="connsiteX12" fmla="*/ 1784908 w 1799539"/>
              <a:gd name="connsiteY12" fmla="*/ 395021 h 958292"/>
              <a:gd name="connsiteX13" fmla="*/ 1638604 w 1799539"/>
              <a:gd name="connsiteY13" fmla="*/ 226772 h 958292"/>
              <a:gd name="connsiteX14" fmla="*/ 1441094 w 1799539"/>
              <a:gd name="connsiteY14" fmla="*/ 117044 h 958292"/>
              <a:gd name="connsiteX15" fmla="*/ 1016812 w 1799539"/>
              <a:gd name="connsiteY15" fmla="*/ 51207 h 958292"/>
              <a:gd name="connsiteX16" fmla="*/ 614476 w 1799539"/>
              <a:gd name="connsiteY16" fmla="*/ 36577 h 958292"/>
              <a:gd name="connsiteX17" fmla="*/ 358444 w 1799539"/>
              <a:gd name="connsiteY17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8291 w 1799539"/>
              <a:gd name="connsiteY7" fmla="*/ 811988 h 958292"/>
              <a:gd name="connsiteX8" fmla="*/ 1185062 w 1799539"/>
              <a:gd name="connsiteY8" fmla="*/ 797357 h 958292"/>
              <a:gd name="connsiteX9" fmla="*/ 1543507 w 1799539"/>
              <a:gd name="connsiteY9" fmla="*/ 863195 h 958292"/>
              <a:gd name="connsiteX10" fmla="*/ 1697127 w 1799539"/>
              <a:gd name="connsiteY10" fmla="*/ 803297 h 958292"/>
              <a:gd name="connsiteX11" fmla="*/ 1799539 w 1799539"/>
              <a:gd name="connsiteY11" fmla="*/ 658369 h 958292"/>
              <a:gd name="connsiteX12" fmla="*/ 1784908 w 1799539"/>
              <a:gd name="connsiteY12" fmla="*/ 395021 h 958292"/>
              <a:gd name="connsiteX13" fmla="*/ 1638604 w 1799539"/>
              <a:gd name="connsiteY13" fmla="*/ 226772 h 958292"/>
              <a:gd name="connsiteX14" fmla="*/ 1441094 w 1799539"/>
              <a:gd name="connsiteY14" fmla="*/ 117044 h 958292"/>
              <a:gd name="connsiteX15" fmla="*/ 1016812 w 1799539"/>
              <a:gd name="connsiteY15" fmla="*/ 51207 h 958292"/>
              <a:gd name="connsiteX16" fmla="*/ 592531 w 1799539"/>
              <a:gd name="connsiteY16" fmla="*/ 124360 h 958292"/>
              <a:gd name="connsiteX17" fmla="*/ 358444 w 1799539"/>
              <a:gd name="connsiteY17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8291 w 1799539"/>
              <a:gd name="connsiteY7" fmla="*/ 811988 h 958292"/>
              <a:gd name="connsiteX8" fmla="*/ 1185062 w 1799539"/>
              <a:gd name="connsiteY8" fmla="*/ 797357 h 958292"/>
              <a:gd name="connsiteX9" fmla="*/ 1543507 w 1799539"/>
              <a:gd name="connsiteY9" fmla="*/ 863195 h 958292"/>
              <a:gd name="connsiteX10" fmla="*/ 1697127 w 1799539"/>
              <a:gd name="connsiteY10" fmla="*/ 803297 h 958292"/>
              <a:gd name="connsiteX11" fmla="*/ 1799539 w 1799539"/>
              <a:gd name="connsiteY11" fmla="*/ 658369 h 958292"/>
              <a:gd name="connsiteX12" fmla="*/ 1784908 w 1799539"/>
              <a:gd name="connsiteY12" fmla="*/ 395021 h 958292"/>
              <a:gd name="connsiteX13" fmla="*/ 1638604 w 1799539"/>
              <a:gd name="connsiteY13" fmla="*/ 226772 h 958292"/>
              <a:gd name="connsiteX14" fmla="*/ 1441094 w 1799539"/>
              <a:gd name="connsiteY14" fmla="*/ 117044 h 958292"/>
              <a:gd name="connsiteX15" fmla="*/ 1016812 w 1799539"/>
              <a:gd name="connsiteY15" fmla="*/ 51207 h 958292"/>
              <a:gd name="connsiteX16" fmla="*/ 819303 w 1799539"/>
              <a:gd name="connsiteY16" fmla="*/ 57147 h 958292"/>
              <a:gd name="connsiteX17" fmla="*/ 592531 w 1799539"/>
              <a:gd name="connsiteY17" fmla="*/ 124360 h 958292"/>
              <a:gd name="connsiteX18" fmla="*/ 358444 w 1799539"/>
              <a:gd name="connsiteY18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548640 w 1799539"/>
              <a:gd name="connsiteY5" fmla="*/ 892455 h 958292"/>
              <a:gd name="connsiteX6" fmla="*/ 716889 w 1799539"/>
              <a:gd name="connsiteY6" fmla="*/ 958292 h 958292"/>
              <a:gd name="connsiteX7" fmla="*/ 958291 w 1799539"/>
              <a:gd name="connsiteY7" fmla="*/ 811988 h 958292"/>
              <a:gd name="connsiteX8" fmla="*/ 1185062 w 1799539"/>
              <a:gd name="connsiteY8" fmla="*/ 797357 h 958292"/>
              <a:gd name="connsiteX9" fmla="*/ 1543507 w 1799539"/>
              <a:gd name="connsiteY9" fmla="*/ 863195 h 958292"/>
              <a:gd name="connsiteX10" fmla="*/ 1697127 w 1799539"/>
              <a:gd name="connsiteY10" fmla="*/ 803297 h 958292"/>
              <a:gd name="connsiteX11" fmla="*/ 1799539 w 1799539"/>
              <a:gd name="connsiteY11" fmla="*/ 658369 h 958292"/>
              <a:gd name="connsiteX12" fmla="*/ 1784908 w 1799539"/>
              <a:gd name="connsiteY12" fmla="*/ 395021 h 958292"/>
              <a:gd name="connsiteX13" fmla="*/ 1638604 w 1799539"/>
              <a:gd name="connsiteY13" fmla="*/ 226772 h 958292"/>
              <a:gd name="connsiteX14" fmla="*/ 1441094 w 1799539"/>
              <a:gd name="connsiteY14" fmla="*/ 117044 h 958292"/>
              <a:gd name="connsiteX15" fmla="*/ 1170431 w 1799539"/>
              <a:gd name="connsiteY15" fmla="*/ 43892 h 958292"/>
              <a:gd name="connsiteX16" fmla="*/ 819303 w 1799539"/>
              <a:gd name="connsiteY16" fmla="*/ 57147 h 958292"/>
              <a:gd name="connsiteX17" fmla="*/ 592531 w 1799539"/>
              <a:gd name="connsiteY17" fmla="*/ 124360 h 958292"/>
              <a:gd name="connsiteX18" fmla="*/ 358444 w 1799539"/>
              <a:gd name="connsiteY18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2336 w 1799539"/>
              <a:gd name="connsiteY4" fmla="*/ 782726 h 958292"/>
              <a:gd name="connsiteX5" fmla="*/ 468173 w 1799539"/>
              <a:gd name="connsiteY5" fmla="*/ 869134 h 958292"/>
              <a:gd name="connsiteX6" fmla="*/ 548640 w 1799539"/>
              <a:gd name="connsiteY6" fmla="*/ 892455 h 958292"/>
              <a:gd name="connsiteX7" fmla="*/ 716889 w 1799539"/>
              <a:gd name="connsiteY7" fmla="*/ 958292 h 958292"/>
              <a:gd name="connsiteX8" fmla="*/ 958291 w 1799539"/>
              <a:gd name="connsiteY8" fmla="*/ 811988 h 958292"/>
              <a:gd name="connsiteX9" fmla="*/ 1185062 w 1799539"/>
              <a:gd name="connsiteY9" fmla="*/ 797357 h 958292"/>
              <a:gd name="connsiteX10" fmla="*/ 1543507 w 1799539"/>
              <a:gd name="connsiteY10" fmla="*/ 863195 h 958292"/>
              <a:gd name="connsiteX11" fmla="*/ 1697127 w 1799539"/>
              <a:gd name="connsiteY11" fmla="*/ 803297 h 958292"/>
              <a:gd name="connsiteX12" fmla="*/ 1799539 w 1799539"/>
              <a:gd name="connsiteY12" fmla="*/ 658369 h 958292"/>
              <a:gd name="connsiteX13" fmla="*/ 1784908 w 1799539"/>
              <a:gd name="connsiteY13" fmla="*/ 395021 h 958292"/>
              <a:gd name="connsiteX14" fmla="*/ 1638604 w 1799539"/>
              <a:gd name="connsiteY14" fmla="*/ 226772 h 958292"/>
              <a:gd name="connsiteX15" fmla="*/ 1441094 w 1799539"/>
              <a:gd name="connsiteY15" fmla="*/ 117044 h 958292"/>
              <a:gd name="connsiteX16" fmla="*/ 1170431 w 1799539"/>
              <a:gd name="connsiteY16" fmla="*/ 43892 h 958292"/>
              <a:gd name="connsiteX17" fmla="*/ 819303 w 1799539"/>
              <a:gd name="connsiteY17" fmla="*/ 57147 h 958292"/>
              <a:gd name="connsiteX18" fmla="*/ 592531 w 1799539"/>
              <a:gd name="connsiteY18" fmla="*/ 124360 h 958292"/>
              <a:gd name="connsiteX19" fmla="*/ 358444 w 1799539"/>
              <a:gd name="connsiteY19" fmla="*/ 0 h 958292"/>
              <a:gd name="connsiteX0" fmla="*/ 109728 w 1799539"/>
              <a:gd name="connsiteY0" fmla="*/ 51207 h 958292"/>
              <a:gd name="connsiteX1" fmla="*/ 0 w 1799539"/>
              <a:gd name="connsiteY1" fmla="*/ 241402 h 958292"/>
              <a:gd name="connsiteX2" fmla="*/ 197510 w 1799539"/>
              <a:gd name="connsiteY2" fmla="*/ 409652 h 958292"/>
              <a:gd name="connsiteX3" fmla="*/ 358444 w 1799539"/>
              <a:gd name="connsiteY3" fmla="*/ 526695 h 958292"/>
              <a:gd name="connsiteX4" fmla="*/ 409652 w 1799539"/>
              <a:gd name="connsiteY4" fmla="*/ 642363 h 958292"/>
              <a:gd name="connsiteX5" fmla="*/ 402336 w 1799539"/>
              <a:gd name="connsiteY5" fmla="*/ 782726 h 958292"/>
              <a:gd name="connsiteX6" fmla="*/ 468173 w 1799539"/>
              <a:gd name="connsiteY6" fmla="*/ 869134 h 958292"/>
              <a:gd name="connsiteX7" fmla="*/ 548640 w 1799539"/>
              <a:gd name="connsiteY7" fmla="*/ 892455 h 958292"/>
              <a:gd name="connsiteX8" fmla="*/ 716889 w 1799539"/>
              <a:gd name="connsiteY8" fmla="*/ 958292 h 958292"/>
              <a:gd name="connsiteX9" fmla="*/ 958291 w 1799539"/>
              <a:gd name="connsiteY9" fmla="*/ 811988 h 958292"/>
              <a:gd name="connsiteX10" fmla="*/ 1185062 w 1799539"/>
              <a:gd name="connsiteY10" fmla="*/ 797357 h 958292"/>
              <a:gd name="connsiteX11" fmla="*/ 1543507 w 1799539"/>
              <a:gd name="connsiteY11" fmla="*/ 863195 h 958292"/>
              <a:gd name="connsiteX12" fmla="*/ 1697127 w 1799539"/>
              <a:gd name="connsiteY12" fmla="*/ 803297 h 958292"/>
              <a:gd name="connsiteX13" fmla="*/ 1799539 w 1799539"/>
              <a:gd name="connsiteY13" fmla="*/ 658369 h 958292"/>
              <a:gd name="connsiteX14" fmla="*/ 1784908 w 1799539"/>
              <a:gd name="connsiteY14" fmla="*/ 395021 h 958292"/>
              <a:gd name="connsiteX15" fmla="*/ 1638604 w 1799539"/>
              <a:gd name="connsiteY15" fmla="*/ 226772 h 958292"/>
              <a:gd name="connsiteX16" fmla="*/ 1441094 w 1799539"/>
              <a:gd name="connsiteY16" fmla="*/ 117044 h 958292"/>
              <a:gd name="connsiteX17" fmla="*/ 1170431 w 1799539"/>
              <a:gd name="connsiteY17" fmla="*/ 43892 h 958292"/>
              <a:gd name="connsiteX18" fmla="*/ 819303 w 1799539"/>
              <a:gd name="connsiteY18" fmla="*/ 57147 h 958292"/>
              <a:gd name="connsiteX19" fmla="*/ 592531 w 1799539"/>
              <a:gd name="connsiteY19" fmla="*/ 124360 h 958292"/>
              <a:gd name="connsiteX20" fmla="*/ 358444 w 1799539"/>
              <a:gd name="connsiteY20" fmla="*/ 0 h 958292"/>
              <a:gd name="connsiteX0" fmla="*/ 109728 w 1799539"/>
              <a:gd name="connsiteY0" fmla="*/ 51207 h 958292"/>
              <a:gd name="connsiteX1" fmla="*/ 36576 w 1799539"/>
              <a:gd name="connsiteY1" fmla="*/ 137614 h 958292"/>
              <a:gd name="connsiteX2" fmla="*/ 0 w 1799539"/>
              <a:gd name="connsiteY2" fmla="*/ 241402 h 958292"/>
              <a:gd name="connsiteX3" fmla="*/ 197510 w 1799539"/>
              <a:gd name="connsiteY3" fmla="*/ 409652 h 958292"/>
              <a:gd name="connsiteX4" fmla="*/ 358444 w 1799539"/>
              <a:gd name="connsiteY4" fmla="*/ 526695 h 958292"/>
              <a:gd name="connsiteX5" fmla="*/ 409652 w 1799539"/>
              <a:gd name="connsiteY5" fmla="*/ 642363 h 958292"/>
              <a:gd name="connsiteX6" fmla="*/ 402336 w 1799539"/>
              <a:gd name="connsiteY6" fmla="*/ 782726 h 958292"/>
              <a:gd name="connsiteX7" fmla="*/ 468173 w 1799539"/>
              <a:gd name="connsiteY7" fmla="*/ 869134 h 958292"/>
              <a:gd name="connsiteX8" fmla="*/ 548640 w 1799539"/>
              <a:gd name="connsiteY8" fmla="*/ 892455 h 958292"/>
              <a:gd name="connsiteX9" fmla="*/ 716889 w 1799539"/>
              <a:gd name="connsiteY9" fmla="*/ 958292 h 958292"/>
              <a:gd name="connsiteX10" fmla="*/ 958291 w 1799539"/>
              <a:gd name="connsiteY10" fmla="*/ 811988 h 958292"/>
              <a:gd name="connsiteX11" fmla="*/ 1185062 w 1799539"/>
              <a:gd name="connsiteY11" fmla="*/ 797357 h 958292"/>
              <a:gd name="connsiteX12" fmla="*/ 1543507 w 1799539"/>
              <a:gd name="connsiteY12" fmla="*/ 863195 h 958292"/>
              <a:gd name="connsiteX13" fmla="*/ 1697127 w 1799539"/>
              <a:gd name="connsiteY13" fmla="*/ 803297 h 958292"/>
              <a:gd name="connsiteX14" fmla="*/ 1799539 w 1799539"/>
              <a:gd name="connsiteY14" fmla="*/ 658369 h 958292"/>
              <a:gd name="connsiteX15" fmla="*/ 1784908 w 1799539"/>
              <a:gd name="connsiteY15" fmla="*/ 395021 h 958292"/>
              <a:gd name="connsiteX16" fmla="*/ 1638604 w 1799539"/>
              <a:gd name="connsiteY16" fmla="*/ 226772 h 958292"/>
              <a:gd name="connsiteX17" fmla="*/ 1441094 w 1799539"/>
              <a:gd name="connsiteY17" fmla="*/ 117044 h 958292"/>
              <a:gd name="connsiteX18" fmla="*/ 1170431 w 1799539"/>
              <a:gd name="connsiteY18" fmla="*/ 43892 h 958292"/>
              <a:gd name="connsiteX19" fmla="*/ 819303 w 1799539"/>
              <a:gd name="connsiteY19" fmla="*/ 57147 h 958292"/>
              <a:gd name="connsiteX20" fmla="*/ 592531 w 1799539"/>
              <a:gd name="connsiteY20" fmla="*/ 124360 h 958292"/>
              <a:gd name="connsiteX21" fmla="*/ 358444 w 1799539"/>
              <a:gd name="connsiteY21" fmla="*/ 0 h 958292"/>
              <a:gd name="connsiteX0" fmla="*/ 109728 w 1799539"/>
              <a:gd name="connsiteY0" fmla="*/ 51207 h 958292"/>
              <a:gd name="connsiteX1" fmla="*/ 36576 w 1799539"/>
              <a:gd name="connsiteY1" fmla="*/ 137614 h 958292"/>
              <a:gd name="connsiteX2" fmla="*/ 0 w 1799539"/>
              <a:gd name="connsiteY2" fmla="*/ 241402 h 958292"/>
              <a:gd name="connsiteX3" fmla="*/ 197510 w 1799539"/>
              <a:gd name="connsiteY3" fmla="*/ 409652 h 958292"/>
              <a:gd name="connsiteX4" fmla="*/ 358444 w 1799539"/>
              <a:gd name="connsiteY4" fmla="*/ 526695 h 958292"/>
              <a:gd name="connsiteX5" fmla="*/ 409652 w 1799539"/>
              <a:gd name="connsiteY5" fmla="*/ 642363 h 958292"/>
              <a:gd name="connsiteX6" fmla="*/ 402336 w 1799539"/>
              <a:gd name="connsiteY6" fmla="*/ 782726 h 958292"/>
              <a:gd name="connsiteX7" fmla="*/ 468173 w 1799539"/>
              <a:gd name="connsiteY7" fmla="*/ 869134 h 958292"/>
              <a:gd name="connsiteX8" fmla="*/ 548640 w 1799539"/>
              <a:gd name="connsiteY8" fmla="*/ 892455 h 958292"/>
              <a:gd name="connsiteX9" fmla="*/ 716889 w 1799539"/>
              <a:gd name="connsiteY9" fmla="*/ 958292 h 958292"/>
              <a:gd name="connsiteX10" fmla="*/ 958291 w 1799539"/>
              <a:gd name="connsiteY10" fmla="*/ 811988 h 958292"/>
              <a:gd name="connsiteX11" fmla="*/ 1185062 w 1799539"/>
              <a:gd name="connsiteY11" fmla="*/ 797357 h 958292"/>
              <a:gd name="connsiteX12" fmla="*/ 1345997 w 1799539"/>
              <a:gd name="connsiteY12" fmla="*/ 847188 h 958292"/>
              <a:gd name="connsiteX13" fmla="*/ 1543507 w 1799539"/>
              <a:gd name="connsiteY13" fmla="*/ 863195 h 958292"/>
              <a:gd name="connsiteX14" fmla="*/ 1697127 w 1799539"/>
              <a:gd name="connsiteY14" fmla="*/ 803297 h 958292"/>
              <a:gd name="connsiteX15" fmla="*/ 1799539 w 1799539"/>
              <a:gd name="connsiteY15" fmla="*/ 658369 h 958292"/>
              <a:gd name="connsiteX16" fmla="*/ 1784908 w 1799539"/>
              <a:gd name="connsiteY16" fmla="*/ 395021 h 958292"/>
              <a:gd name="connsiteX17" fmla="*/ 1638604 w 1799539"/>
              <a:gd name="connsiteY17" fmla="*/ 226772 h 958292"/>
              <a:gd name="connsiteX18" fmla="*/ 1441094 w 1799539"/>
              <a:gd name="connsiteY18" fmla="*/ 117044 h 958292"/>
              <a:gd name="connsiteX19" fmla="*/ 1170431 w 1799539"/>
              <a:gd name="connsiteY19" fmla="*/ 43892 h 958292"/>
              <a:gd name="connsiteX20" fmla="*/ 819303 w 1799539"/>
              <a:gd name="connsiteY20" fmla="*/ 57147 h 958292"/>
              <a:gd name="connsiteX21" fmla="*/ 592531 w 1799539"/>
              <a:gd name="connsiteY21" fmla="*/ 124360 h 958292"/>
              <a:gd name="connsiteX22" fmla="*/ 358444 w 1799539"/>
              <a:gd name="connsiteY22" fmla="*/ 0 h 958292"/>
              <a:gd name="connsiteX0" fmla="*/ 109728 w 1814381"/>
              <a:gd name="connsiteY0" fmla="*/ 51207 h 958292"/>
              <a:gd name="connsiteX1" fmla="*/ 36576 w 1814381"/>
              <a:gd name="connsiteY1" fmla="*/ 137614 h 958292"/>
              <a:gd name="connsiteX2" fmla="*/ 0 w 1814381"/>
              <a:gd name="connsiteY2" fmla="*/ 241402 h 958292"/>
              <a:gd name="connsiteX3" fmla="*/ 197510 w 1814381"/>
              <a:gd name="connsiteY3" fmla="*/ 409652 h 958292"/>
              <a:gd name="connsiteX4" fmla="*/ 358444 w 1814381"/>
              <a:gd name="connsiteY4" fmla="*/ 526695 h 958292"/>
              <a:gd name="connsiteX5" fmla="*/ 409652 w 1814381"/>
              <a:gd name="connsiteY5" fmla="*/ 642363 h 958292"/>
              <a:gd name="connsiteX6" fmla="*/ 402336 w 1814381"/>
              <a:gd name="connsiteY6" fmla="*/ 782726 h 958292"/>
              <a:gd name="connsiteX7" fmla="*/ 468173 w 1814381"/>
              <a:gd name="connsiteY7" fmla="*/ 869134 h 958292"/>
              <a:gd name="connsiteX8" fmla="*/ 548640 w 1814381"/>
              <a:gd name="connsiteY8" fmla="*/ 892455 h 958292"/>
              <a:gd name="connsiteX9" fmla="*/ 716889 w 1814381"/>
              <a:gd name="connsiteY9" fmla="*/ 958292 h 958292"/>
              <a:gd name="connsiteX10" fmla="*/ 958291 w 1814381"/>
              <a:gd name="connsiteY10" fmla="*/ 811988 h 958292"/>
              <a:gd name="connsiteX11" fmla="*/ 1185062 w 1814381"/>
              <a:gd name="connsiteY11" fmla="*/ 797357 h 958292"/>
              <a:gd name="connsiteX12" fmla="*/ 1345997 w 1814381"/>
              <a:gd name="connsiteY12" fmla="*/ 847188 h 958292"/>
              <a:gd name="connsiteX13" fmla="*/ 1543507 w 1814381"/>
              <a:gd name="connsiteY13" fmla="*/ 863195 h 958292"/>
              <a:gd name="connsiteX14" fmla="*/ 1697127 w 1814381"/>
              <a:gd name="connsiteY14" fmla="*/ 803297 h 958292"/>
              <a:gd name="connsiteX15" fmla="*/ 1799539 w 1814381"/>
              <a:gd name="connsiteY15" fmla="*/ 658369 h 958292"/>
              <a:gd name="connsiteX16" fmla="*/ 1814170 w 1814381"/>
              <a:gd name="connsiteY16" fmla="*/ 547265 h 958292"/>
              <a:gd name="connsiteX17" fmla="*/ 1784908 w 1814381"/>
              <a:gd name="connsiteY17" fmla="*/ 395021 h 958292"/>
              <a:gd name="connsiteX18" fmla="*/ 1638604 w 1814381"/>
              <a:gd name="connsiteY18" fmla="*/ 226772 h 958292"/>
              <a:gd name="connsiteX19" fmla="*/ 1441094 w 1814381"/>
              <a:gd name="connsiteY19" fmla="*/ 117044 h 958292"/>
              <a:gd name="connsiteX20" fmla="*/ 1170431 w 1814381"/>
              <a:gd name="connsiteY20" fmla="*/ 43892 h 958292"/>
              <a:gd name="connsiteX21" fmla="*/ 819303 w 1814381"/>
              <a:gd name="connsiteY21" fmla="*/ 57147 h 958292"/>
              <a:gd name="connsiteX22" fmla="*/ 592531 w 1814381"/>
              <a:gd name="connsiteY22" fmla="*/ 124360 h 958292"/>
              <a:gd name="connsiteX23" fmla="*/ 358444 w 1814381"/>
              <a:gd name="connsiteY23" fmla="*/ 0 h 958292"/>
              <a:gd name="connsiteX0" fmla="*/ 109728 w 1814381"/>
              <a:gd name="connsiteY0" fmla="*/ 51207 h 958292"/>
              <a:gd name="connsiteX1" fmla="*/ 36576 w 1814381"/>
              <a:gd name="connsiteY1" fmla="*/ 137614 h 958292"/>
              <a:gd name="connsiteX2" fmla="*/ 0 w 1814381"/>
              <a:gd name="connsiteY2" fmla="*/ 241402 h 958292"/>
              <a:gd name="connsiteX3" fmla="*/ 197510 w 1814381"/>
              <a:gd name="connsiteY3" fmla="*/ 409652 h 958292"/>
              <a:gd name="connsiteX4" fmla="*/ 358444 w 1814381"/>
              <a:gd name="connsiteY4" fmla="*/ 526695 h 958292"/>
              <a:gd name="connsiteX5" fmla="*/ 409652 w 1814381"/>
              <a:gd name="connsiteY5" fmla="*/ 642363 h 958292"/>
              <a:gd name="connsiteX6" fmla="*/ 402336 w 1814381"/>
              <a:gd name="connsiteY6" fmla="*/ 782726 h 958292"/>
              <a:gd name="connsiteX7" fmla="*/ 468173 w 1814381"/>
              <a:gd name="connsiteY7" fmla="*/ 869134 h 958292"/>
              <a:gd name="connsiteX8" fmla="*/ 570586 w 1814381"/>
              <a:gd name="connsiteY8" fmla="*/ 943661 h 958292"/>
              <a:gd name="connsiteX9" fmla="*/ 716889 w 1814381"/>
              <a:gd name="connsiteY9" fmla="*/ 958292 h 958292"/>
              <a:gd name="connsiteX10" fmla="*/ 958291 w 1814381"/>
              <a:gd name="connsiteY10" fmla="*/ 811988 h 958292"/>
              <a:gd name="connsiteX11" fmla="*/ 1185062 w 1814381"/>
              <a:gd name="connsiteY11" fmla="*/ 797357 h 958292"/>
              <a:gd name="connsiteX12" fmla="*/ 1345997 w 1814381"/>
              <a:gd name="connsiteY12" fmla="*/ 847188 h 958292"/>
              <a:gd name="connsiteX13" fmla="*/ 1543507 w 1814381"/>
              <a:gd name="connsiteY13" fmla="*/ 863195 h 958292"/>
              <a:gd name="connsiteX14" fmla="*/ 1697127 w 1814381"/>
              <a:gd name="connsiteY14" fmla="*/ 803297 h 958292"/>
              <a:gd name="connsiteX15" fmla="*/ 1799539 w 1814381"/>
              <a:gd name="connsiteY15" fmla="*/ 658369 h 958292"/>
              <a:gd name="connsiteX16" fmla="*/ 1814170 w 1814381"/>
              <a:gd name="connsiteY16" fmla="*/ 547265 h 958292"/>
              <a:gd name="connsiteX17" fmla="*/ 1784908 w 1814381"/>
              <a:gd name="connsiteY17" fmla="*/ 395021 h 958292"/>
              <a:gd name="connsiteX18" fmla="*/ 1638604 w 1814381"/>
              <a:gd name="connsiteY18" fmla="*/ 226772 h 958292"/>
              <a:gd name="connsiteX19" fmla="*/ 1441094 w 1814381"/>
              <a:gd name="connsiteY19" fmla="*/ 117044 h 958292"/>
              <a:gd name="connsiteX20" fmla="*/ 1170431 w 1814381"/>
              <a:gd name="connsiteY20" fmla="*/ 43892 h 958292"/>
              <a:gd name="connsiteX21" fmla="*/ 819303 w 1814381"/>
              <a:gd name="connsiteY21" fmla="*/ 57147 h 958292"/>
              <a:gd name="connsiteX22" fmla="*/ 592531 w 1814381"/>
              <a:gd name="connsiteY22" fmla="*/ 124360 h 958292"/>
              <a:gd name="connsiteX23" fmla="*/ 358444 w 1814381"/>
              <a:gd name="connsiteY23" fmla="*/ 0 h 958292"/>
              <a:gd name="connsiteX0" fmla="*/ 109728 w 1814381"/>
              <a:gd name="connsiteY0" fmla="*/ 51207 h 958292"/>
              <a:gd name="connsiteX1" fmla="*/ 36576 w 1814381"/>
              <a:gd name="connsiteY1" fmla="*/ 137614 h 958292"/>
              <a:gd name="connsiteX2" fmla="*/ 0 w 1814381"/>
              <a:gd name="connsiteY2" fmla="*/ 241402 h 958292"/>
              <a:gd name="connsiteX3" fmla="*/ 197510 w 1814381"/>
              <a:gd name="connsiteY3" fmla="*/ 409652 h 958292"/>
              <a:gd name="connsiteX4" fmla="*/ 358444 w 1814381"/>
              <a:gd name="connsiteY4" fmla="*/ 526695 h 958292"/>
              <a:gd name="connsiteX5" fmla="*/ 409652 w 1814381"/>
              <a:gd name="connsiteY5" fmla="*/ 642363 h 958292"/>
              <a:gd name="connsiteX6" fmla="*/ 402336 w 1814381"/>
              <a:gd name="connsiteY6" fmla="*/ 782726 h 958292"/>
              <a:gd name="connsiteX7" fmla="*/ 468173 w 1814381"/>
              <a:gd name="connsiteY7" fmla="*/ 869134 h 958292"/>
              <a:gd name="connsiteX8" fmla="*/ 570586 w 1814381"/>
              <a:gd name="connsiteY8" fmla="*/ 943661 h 958292"/>
              <a:gd name="connsiteX9" fmla="*/ 716889 w 1814381"/>
              <a:gd name="connsiteY9" fmla="*/ 958292 h 958292"/>
              <a:gd name="connsiteX10" fmla="*/ 958291 w 1814381"/>
              <a:gd name="connsiteY10" fmla="*/ 811988 h 958292"/>
              <a:gd name="connsiteX11" fmla="*/ 1185062 w 1814381"/>
              <a:gd name="connsiteY11" fmla="*/ 797357 h 958292"/>
              <a:gd name="connsiteX12" fmla="*/ 1345997 w 1814381"/>
              <a:gd name="connsiteY12" fmla="*/ 847188 h 958292"/>
              <a:gd name="connsiteX13" fmla="*/ 1543507 w 1814381"/>
              <a:gd name="connsiteY13" fmla="*/ 863195 h 958292"/>
              <a:gd name="connsiteX14" fmla="*/ 1697127 w 1814381"/>
              <a:gd name="connsiteY14" fmla="*/ 803297 h 958292"/>
              <a:gd name="connsiteX15" fmla="*/ 1799539 w 1814381"/>
              <a:gd name="connsiteY15" fmla="*/ 658369 h 958292"/>
              <a:gd name="connsiteX16" fmla="*/ 1814170 w 1814381"/>
              <a:gd name="connsiteY16" fmla="*/ 547265 h 958292"/>
              <a:gd name="connsiteX17" fmla="*/ 1784908 w 1814381"/>
              <a:gd name="connsiteY17" fmla="*/ 395021 h 958292"/>
              <a:gd name="connsiteX18" fmla="*/ 1638604 w 1814381"/>
              <a:gd name="connsiteY18" fmla="*/ 226772 h 958292"/>
              <a:gd name="connsiteX19" fmla="*/ 1441094 w 1814381"/>
              <a:gd name="connsiteY19" fmla="*/ 117044 h 958292"/>
              <a:gd name="connsiteX20" fmla="*/ 1170431 w 1814381"/>
              <a:gd name="connsiteY20" fmla="*/ 43892 h 958292"/>
              <a:gd name="connsiteX21" fmla="*/ 972922 w 1814381"/>
              <a:gd name="connsiteY21" fmla="*/ 5940 h 958292"/>
              <a:gd name="connsiteX22" fmla="*/ 819303 w 1814381"/>
              <a:gd name="connsiteY22" fmla="*/ 57147 h 958292"/>
              <a:gd name="connsiteX23" fmla="*/ 592531 w 1814381"/>
              <a:gd name="connsiteY23" fmla="*/ 124360 h 958292"/>
              <a:gd name="connsiteX24" fmla="*/ 358444 w 1814381"/>
              <a:gd name="connsiteY24" fmla="*/ 0 h 958292"/>
              <a:gd name="connsiteX0" fmla="*/ 109728 w 1814381"/>
              <a:gd name="connsiteY0" fmla="*/ 51207 h 958292"/>
              <a:gd name="connsiteX1" fmla="*/ 36576 w 1814381"/>
              <a:gd name="connsiteY1" fmla="*/ 137614 h 958292"/>
              <a:gd name="connsiteX2" fmla="*/ 0 w 1814381"/>
              <a:gd name="connsiteY2" fmla="*/ 241402 h 958292"/>
              <a:gd name="connsiteX3" fmla="*/ 197510 w 1814381"/>
              <a:gd name="connsiteY3" fmla="*/ 409652 h 958292"/>
              <a:gd name="connsiteX4" fmla="*/ 358444 w 1814381"/>
              <a:gd name="connsiteY4" fmla="*/ 526695 h 958292"/>
              <a:gd name="connsiteX5" fmla="*/ 409652 w 1814381"/>
              <a:gd name="connsiteY5" fmla="*/ 642363 h 958292"/>
              <a:gd name="connsiteX6" fmla="*/ 402336 w 1814381"/>
              <a:gd name="connsiteY6" fmla="*/ 782726 h 958292"/>
              <a:gd name="connsiteX7" fmla="*/ 468173 w 1814381"/>
              <a:gd name="connsiteY7" fmla="*/ 869134 h 958292"/>
              <a:gd name="connsiteX8" fmla="*/ 570586 w 1814381"/>
              <a:gd name="connsiteY8" fmla="*/ 943661 h 958292"/>
              <a:gd name="connsiteX9" fmla="*/ 716889 w 1814381"/>
              <a:gd name="connsiteY9" fmla="*/ 958292 h 958292"/>
              <a:gd name="connsiteX10" fmla="*/ 958291 w 1814381"/>
              <a:gd name="connsiteY10" fmla="*/ 811988 h 958292"/>
              <a:gd name="connsiteX11" fmla="*/ 1185062 w 1814381"/>
              <a:gd name="connsiteY11" fmla="*/ 797357 h 958292"/>
              <a:gd name="connsiteX12" fmla="*/ 1345997 w 1814381"/>
              <a:gd name="connsiteY12" fmla="*/ 847188 h 958292"/>
              <a:gd name="connsiteX13" fmla="*/ 1543507 w 1814381"/>
              <a:gd name="connsiteY13" fmla="*/ 863195 h 958292"/>
              <a:gd name="connsiteX14" fmla="*/ 1697127 w 1814381"/>
              <a:gd name="connsiteY14" fmla="*/ 803297 h 958292"/>
              <a:gd name="connsiteX15" fmla="*/ 1799539 w 1814381"/>
              <a:gd name="connsiteY15" fmla="*/ 658369 h 958292"/>
              <a:gd name="connsiteX16" fmla="*/ 1814170 w 1814381"/>
              <a:gd name="connsiteY16" fmla="*/ 547265 h 958292"/>
              <a:gd name="connsiteX17" fmla="*/ 1784908 w 1814381"/>
              <a:gd name="connsiteY17" fmla="*/ 395021 h 958292"/>
              <a:gd name="connsiteX18" fmla="*/ 1638604 w 1814381"/>
              <a:gd name="connsiteY18" fmla="*/ 226772 h 958292"/>
              <a:gd name="connsiteX19" fmla="*/ 1441094 w 1814381"/>
              <a:gd name="connsiteY19" fmla="*/ 117044 h 958292"/>
              <a:gd name="connsiteX20" fmla="*/ 1265530 w 1814381"/>
              <a:gd name="connsiteY20" fmla="*/ 13255 h 958292"/>
              <a:gd name="connsiteX21" fmla="*/ 1170431 w 1814381"/>
              <a:gd name="connsiteY21" fmla="*/ 43892 h 958292"/>
              <a:gd name="connsiteX22" fmla="*/ 972922 w 1814381"/>
              <a:gd name="connsiteY22" fmla="*/ 5940 h 958292"/>
              <a:gd name="connsiteX23" fmla="*/ 819303 w 1814381"/>
              <a:gd name="connsiteY23" fmla="*/ 57147 h 958292"/>
              <a:gd name="connsiteX24" fmla="*/ 592531 w 1814381"/>
              <a:gd name="connsiteY24" fmla="*/ 124360 h 958292"/>
              <a:gd name="connsiteX25" fmla="*/ 358444 w 1814381"/>
              <a:gd name="connsiteY25" fmla="*/ 0 h 958292"/>
              <a:gd name="connsiteX0" fmla="*/ 109728 w 1814381"/>
              <a:gd name="connsiteY0" fmla="*/ 76019 h 983104"/>
              <a:gd name="connsiteX1" fmla="*/ 36576 w 1814381"/>
              <a:gd name="connsiteY1" fmla="*/ 162426 h 983104"/>
              <a:gd name="connsiteX2" fmla="*/ 0 w 1814381"/>
              <a:gd name="connsiteY2" fmla="*/ 266214 h 983104"/>
              <a:gd name="connsiteX3" fmla="*/ 197510 w 1814381"/>
              <a:gd name="connsiteY3" fmla="*/ 434464 h 983104"/>
              <a:gd name="connsiteX4" fmla="*/ 358444 w 1814381"/>
              <a:gd name="connsiteY4" fmla="*/ 551507 h 983104"/>
              <a:gd name="connsiteX5" fmla="*/ 409652 w 1814381"/>
              <a:gd name="connsiteY5" fmla="*/ 667175 h 983104"/>
              <a:gd name="connsiteX6" fmla="*/ 402336 w 1814381"/>
              <a:gd name="connsiteY6" fmla="*/ 807538 h 983104"/>
              <a:gd name="connsiteX7" fmla="*/ 468173 w 1814381"/>
              <a:gd name="connsiteY7" fmla="*/ 893946 h 983104"/>
              <a:gd name="connsiteX8" fmla="*/ 570586 w 1814381"/>
              <a:gd name="connsiteY8" fmla="*/ 968473 h 983104"/>
              <a:gd name="connsiteX9" fmla="*/ 716889 w 1814381"/>
              <a:gd name="connsiteY9" fmla="*/ 983104 h 983104"/>
              <a:gd name="connsiteX10" fmla="*/ 958291 w 1814381"/>
              <a:gd name="connsiteY10" fmla="*/ 836800 h 983104"/>
              <a:gd name="connsiteX11" fmla="*/ 1185062 w 1814381"/>
              <a:gd name="connsiteY11" fmla="*/ 822169 h 983104"/>
              <a:gd name="connsiteX12" fmla="*/ 1345997 w 1814381"/>
              <a:gd name="connsiteY12" fmla="*/ 872000 h 983104"/>
              <a:gd name="connsiteX13" fmla="*/ 1543507 w 1814381"/>
              <a:gd name="connsiteY13" fmla="*/ 888007 h 983104"/>
              <a:gd name="connsiteX14" fmla="*/ 1697127 w 1814381"/>
              <a:gd name="connsiteY14" fmla="*/ 828109 h 983104"/>
              <a:gd name="connsiteX15" fmla="*/ 1799539 w 1814381"/>
              <a:gd name="connsiteY15" fmla="*/ 683181 h 983104"/>
              <a:gd name="connsiteX16" fmla="*/ 1814170 w 1814381"/>
              <a:gd name="connsiteY16" fmla="*/ 572077 h 983104"/>
              <a:gd name="connsiteX17" fmla="*/ 1784908 w 1814381"/>
              <a:gd name="connsiteY17" fmla="*/ 419833 h 983104"/>
              <a:gd name="connsiteX18" fmla="*/ 1638604 w 1814381"/>
              <a:gd name="connsiteY18" fmla="*/ 251584 h 983104"/>
              <a:gd name="connsiteX19" fmla="*/ 1441094 w 1814381"/>
              <a:gd name="connsiteY19" fmla="*/ 141856 h 983104"/>
              <a:gd name="connsiteX20" fmla="*/ 1265530 w 1814381"/>
              <a:gd name="connsiteY20" fmla="*/ 38067 h 983104"/>
              <a:gd name="connsiteX21" fmla="*/ 1148485 w 1814381"/>
              <a:gd name="connsiteY21" fmla="*/ 2868 h 983104"/>
              <a:gd name="connsiteX22" fmla="*/ 972922 w 1814381"/>
              <a:gd name="connsiteY22" fmla="*/ 30752 h 983104"/>
              <a:gd name="connsiteX23" fmla="*/ 819303 w 1814381"/>
              <a:gd name="connsiteY23" fmla="*/ 81959 h 983104"/>
              <a:gd name="connsiteX24" fmla="*/ 592531 w 1814381"/>
              <a:gd name="connsiteY24" fmla="*/ 149172 h 983104"/>
              <a:gd name="connsiteX25" fmla="*/ 358444 w 1814381"/>
              <a:gd name="connsiteY25" fmla="*/ 24812 h 98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14381" h="983104">
                <a:moveTo>
                  <a:pt x="109728" y="76019"/>
                </a:moveTo>
                <a:cubicBezTo>
                  <a:pt x="95098" y="102383"/>
                  <a:pt x="51206" y="136062"/>
                  <a:pt x="36576" y="162426"/>
                </a:cubicBezTo>
                <a:lnTo>
                  <a:pt x="0" y="266214"/>
                </a:lnTo>
                <a:lnTo>
                  <a:pt x="197510" y="434464"/>
                </a:lnTo>
                <a:lnTo>
                  <a:pt x="358444" y="551507"/>
                </a:lnTo>
                <a:cubicBezTo>
                  <a:pt x="368198" y="592501"/>
                  <a:pt x="399898" y="626181"/>
                  <a:pt x="409652" y="667175"/>
                </a:cubicBezTo>
                <a:lnTo>
                  <a:pt x="402336" y="807538"/>
                </a:lnTo>
                <a:cubicBezTo>
                  <a:pt x="426720" y="829025"/>
                  <a:pt x="443789" y="872459"/>
                  <a:pt x="468173" y="893946"/>
                </a:cubicBezTo>
                <a:lnTo>
                  <a:pt x="570586" y="968473"/>
                </a:lnTo>
                <a:lnTo>
                  <a:pt x="716889" y="983104"/>
                </a:lnTo>
                <a:lnTo>
                  <a:pt x="958291" y="836800"/>
                </a:lnTo>
                <a:lnTo>
                  <a:pt x="1185062" y="822169"/>
                </a:lnTo>
                <a:cubicBezTo>
                  <a:pt x="1233830" y="826587"/>
                  <a:pt x="1297229" y="867582"/>
                  <a:pt x="1345997" y="872000"/>
                </a:cubicBezTo>
                <a:lnTo>
                  <a:pt x="1543507" y="888007"/>
                </a:lnTo>
                <a:cubicBezTo>
                  <a:pt x="1584960" y="853411"/>
                  <a:pt x="1655674" y="862705"/>
                  <a:pt x="1697127" y="828109"/>
                </a:cubicBezTo>
                <a:lnTo>
                  <a:pt x="1799539" y="683181"/>
                </a:lnTo>
                <a:cubicBezTo>
                  <a:pt x="1797101" y="646146"/>
                  <a:pt x="1816608" y="609112"/>
                  <a:pt x="1814170" y="572077"/>
                </a:cubicBezTo>
                <a:lnTo>
                  <a:pt x="1784908" y="419833"/>
                </a:lnTo>
                <a:lnTo>
                  <a:pt x="1638604" y="251584"/>
                </a:lnTo>
                <a:lnTo>
                  <a:pt x="1441094" y="141856"/>
                </a:lnTo>
                <a:cubicBezTo>
                  <a:pt x="1358189" y="117013"/>
                  <a:pt x="1348435" y="62910"/>
                  <a:pt x="1265530" y="38067"/>
                </a:cubicBezTo>
                <a:lnTo>
                  <a:pt x="1148485" y="2868"/>
                </a:lnTo>
                <a:cubicBezTo>
                  <a:pt x="1065580" y="-10772"/>
                  <a:pt x="1031443" y="28543"/>
                  <a:pt x="972922" y="30752"/>
                </a:cubicBezTo>
                <a:cubicBezTo>
                  <a:pt x="914401" y="32961"/>
                  <a:pt x="877825" y="67099"/>
                  <a:pt x="819303" y="81959"/>
                </a:cubicBezTo>
                <a:lnTo>
                  <a:pt x="592531" y="149172"/>
                </a:lnTo>
                <a:lnTo>
                  <a:pt x="358444" y="24812"/>
                </a:lnTo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094113" y="3086320"/>
            <a:ext cx="1037249" cy="4070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799395" y="2976777"/>
            <a:ext cx="358226" cy="1964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134675" y="3518103"/>
            <a:ext cx="358226" cy="1964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952248" y="3429255"/>
            <a:ext cx="358226" cy="1964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222068" y="2583849"/>
            <a:ext cx="283853" cy="231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382285" y="3222439"/>
            <a:ext cx="283853" cy="231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666138" y="3500346"/>
            <a:ext cx="283853" cy="231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668396" y="3714393"/>
            <a:ext cx="283853" cy="2319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0914" y="312292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Large 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49511" y="3274028"/>
            <a:ext cx="7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Towns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87246" y="2530550"/>
            <a:ext cx="670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Urban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8572" y="2809685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EMR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4624" y="3406726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Secondary cities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3449" y="4422730"/>
            <a:ext cx="463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EMR: Extended Metropolitan Region  MUR: Mega-Urban Region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132130" y="2067656"/>
            <a:ext cx="2743200" cy="2651760"/>
          </a:xfrm>
          <a:prstGeom prst="roundRect">
            <a:avLst>
              <a:gd name="adj" fmla="val 7552"/>
            </a:avLst>
          </a:prstGeom>
          <a:noFill/>
          <a:ln w="222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994568" y="2063358"/>
            <a:ext cx="5029200" cy="2651760"/>
          </a:xfrm>
          <a:prstGeom prst="roundRect">
            <a:avLst>
              <a:gd name="adj" fmla="val 7552"/>
            </a:avLst>
          </a:prstGeom>
          <a:noFill/>
          <a:ln w="222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9557" y="1905172"/>
            <a:ext cx="1179169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Dichotomy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02214" y="1905172"/>
            <a:ext cx="120161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Continuum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22848" y="3810084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MUR</a:t>
            </a:r>
          </a:p>
        </p:txBody>
      </p:sp>
    </p:spTree>
    <p:extLst>
      <p:ext uri="{BB962C8B-B14F-4D97-AF65-F5344CB8AC3E}">
        <p14:creationId xmlns:p14="http://schemas.microsoft.com/office/powerpoint/2010/main" val="11311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Transition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55575" y="10969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752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/>
          <a:lstStyle/>
          <a:p>
            <a:r>
              <a:rPr lang="en-US" dirty="0"/>
              <a:t>World’s Largest Cities, 1850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42426"/>
              </p:ext>
            </p:extLst>
          </p:nvPr>
        </p:nvGraphicFramePr>
        <p:xfrm>
          <a:off x="154781" y="1261086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1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World’s Largest Cities, 1900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044441"/>
              </p:ext>
            </p:extLst>
          </p:nvPr>
        </p:nvGraphicFramePr>
        <p:xfrm>
          <a:off x="154781" y="1325563"/>
          <a:ext cx="1188243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670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82300-4EE5-7347-B35C-39CFB0E4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3307"/>
            <a:ext cx="8648700" cy="68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6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A37CE-DFEE-C046-98D3-6A5638FD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1937"/>
            <a:ext cx="8887326" cy="6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4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958</Words>
  <Application>Microsoft Macintosh PowerPoint</Application>
  <PresentationFormat>Широкоэкранный</PresentationFormat>
  <Paragraphs>200</Paragraphs>
  <Slides>30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Agency FB</vt:lpstr>
      <vt:lpstr>Arial</vt:lpstr>
      <vt:lpstr>Arial Narrow</vt:lpstr>
      <vt:lpstr>Calibri</vt:lpstr>
      <vt:lpstr>Calibri Light</vt:lpstr>
      <vt:lpstr>PT Sans</vt:lpstr>
      <vt:lpstr>Times New Roman</vt:lpstr>
      <vt:lpstr>Тема Office</vt:lpstr>
      <vt:lpstr>AL-FARABI KAZAKH NATIONAL UNIVERSITY </vt:lpstr>
      <vt:lpstr>Презентация PowerPoint</vt:lpstr>
      <vt:lpstr>Urban Hierarchy</vt:lpstr>
      <vt:lpstr>Perspectives about the Urban Spatial Structure: From Dichotomy to Continuum</vt:lpstr>
      <vt:lpstr>Demographic Transition</vt:lpstr>
      <vt:lpstr>World’s Largest Cities, 1850</vt:lpstr>
      <vt:lpstr>World’s Largest Cities, 1900</vt:lpstr>
      <vt:lpstr>Презентация PowerPoint</vt:lpstr>
      <vt:lpstr>Презентация PowerPoint</vt:lpstr>
      <vt:lpstr>Population, Selected Units, 1880-2009</vt:lpstr>
      <vt:lpstr>World Urban Population, 1950-2010 with Projections to 2030 (in billions)</vt:lpstr>
      <vt:lpstr>Metropolitan Areas of More than 10 Million Inhabitants, 2010</vt:lpstr>
      <vt:lpstr>World’s Largest Cities, 1850</vt:lpstr>
      <vt:lpstr>World’s Largest Cities, 2010</vt:lpstr>
      <vt:lpstr>World at Night</vt:lpstr>
      <vt:lpstr>Percentage of Urban Population by Region, 1950-2030</vt:lpstr>
      <vt:lpstr>Urban Population by Region, 1950-2030 (in millions)</vt:lpstr>
      <vt:lpstr>Transportation, Urban Form and Spatial Structure</vt:lpstr>
      <vt:lpstr>Types of Urban Spatial Structures</vt:lpstr>
      <vt:lpstr>One Hour Commuting According to Different Urban Transportation Modes</vt:lpstr>
      <vt:lpstr>Evolution of the Spatial Structure of a City</vt:lpstr>
      <vt:lpstr>Possible Urban Movement Patterns</vt:lpstr>
      <vt:lpstr>Evolution of Transportation and Urban Form in European Cities (to be redesigned) </vt:lpstr>
      <vt:lpstr>Urban Transport Development Paths</vt:lpstr>
      <vt:lpstr>Population Density by Distance from City Center, Selected Cities</vt:lpstr>
      <vt:lpstr>Density and Car Use in Selected Global Cities, 2010s</vt:lpstr>
      <vt:lpstr>Service Attributes of Urban Transportation Modes</vt:lpstr>
      <vt:lpstr>Urban Modes and Distance Decay</vt:lpstr>
      <vt:lpstr>Performance by Urban Transport Mode</vt:lpstr>
      <vt:lpstr>Thank you for your attention!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</dc:title>
  <dc:creator>Асипова Жанна</dc:creator>
  <cp:lastModifiedBy>Асипова Жанна</cp:lastModifiedBy>
  <cp:revision>1</cp:revision>
  <dcterms:created xsi:type="dcterms:W3CDTF">2024-11-05T12:37:29Z</dcterms:created>
  <dcterms:modified xsi:type="dcterms:W3CDTF">2024-11-05T12:43:18Z</dcterms:modified>
</cp:coreProperties>
</file>