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75" r:id="rId4"/>
    <p:sldId id="279" r:id="rId5"/>
    <p:sldId id="278" r:id="rId6"/>
    <p:sldId id="280" r:id="rId7"/>
    <p:sldId id="283" r:id="rId8"/>
    <p:sldId id="267" r:id="rId9"/>
    <p:sldId id="284" r:id="rId10"/>
    <p:sldId id="286" r:id="rId11"/>
    <p:sldId id="285" r:id="rId12"/>
    <p:sldId id="281" r:id="rId13"/>
    <p:sldId id="282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00"/>
    <p:restoredTop sz="94156"/>
  </p:normalViewPr>
  <p:slideViewPr>
    <p:cSldViewPr snapToGrid="0" snapToObjects="1" showGuides="1">
      <p:cViewPr varScale="1">
        <p:scale>
          <a:sx n="55" d="100"/>
          <a:sy n="55" d="100"/>
        </p:scale>
        <p:origin x="20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274562559331375E-2"/>
          <c:y val="4.9470106559260735E-2"/>
          <c:w val="0.91072543744066858"/>
          <c:h val="0.8889272711878757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639.4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6F-014A-8B65-6C0A72810B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287.6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6F-014A-8B65-6C0A72810B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92.4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6F-014A-8B65-6C0A72810B7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65.5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6F-014A-8B65-6C0A72810B7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41.6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6F-014A-8B65-6C0A72810B7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37.8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6F-014A-8B65-6C0A72810B7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35.7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6F-014A-8B65-6C0A72810B7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33.9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6F-014A-8B65-6C0A72810B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Tabelle1!$A$1:$A$10</c:f>
              <c:strCache>
                <c:ptCount val="10"/>
                <c:pt idx="0">
                  <c:v>USA</c:v>
                </c:pt>
                <c:pt idx="1">
                  <c:v>China</c:v>
                </c:pt>
                <c:pt idx="2">
                  <c:v>Brazil</c:v>
                </c:pt>
                <c:pt idx="3">
                  <c:v>Japan</c:v>
                </c:pt>
                <c:pt idx="4">
                  <c:v>India</c:v>
                </c:pt>
                <c:pt idx="5">
                  <c:v>Australia</c:v>
                </c:pt>
                <c:pt idx="6">
                  <c:v>Indonesia</c:v>
                </c:pt>
                <c:pt idx="7">
                  <c:v>Spain</c:v>
                </c:pt>
                <c:pt idx="8">
                  <c:v>Canada</c:v>
                </c:pt>
                <c:pt idx="9">
                  <c:v>Russia</c:v>
                </c:pt>
              </c:strCache>
            </c:strRef>
          </c:cat>
          <c:val>
            <c:numRef>
              <c:f>Tabelle1!$B$1:$B$10</c:f>
              <c:numCache>
                <c:formatCode>General</c:formatCode>
                <c:ptCount val="10"/>
                <c:pt idx="0">
                  <c:v>639.4</c:v>
                </c:pt>
                <c:pt idx="1">
                  <c:v>287.60000000000002</c:v>
                </c:pt>
                <c:pt idx="2">
                  <c:v>92.4</c:v>
                </c:pt>
                <c:pt idx="3">
                  <c:v>81</c:v>
                </c:pt>
                <c:pt idx="4">
                  <c:v>65.5</c:v>
                </c:pt>
                <c:pt idx="5">
                  <c:v>53</c:v>
                </c:pt>
                <c:pt idx="6">
                  <c:v>41.6</c:v>
                </c:pt>
                <c:pt idx="7">
                  <c:v>37.799999999999997</c:v>
                </c:pt>
                <c:pt idx="8">
                  <c:v>35.700000000000003</c:v>
                </c:pt>
                <c:pt idx="9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6F-014A-8B65-6C0A72810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527744"/>
        <c:axId val="82529280"/>
      </c:barChart>
      <c:catAx>
        <c:axId val="8252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2529280"/>
        <c:crosses val="autoZero"/>
        <c:auto val="1"/>
        <c:lblAlgn val="ctr"/>
        <c:lblOffset val="100"/>
        <c:noMultiLvlLbl val="0"/>
      </c:catAx>
      <c:valAx>
        <c:axId val="8252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5277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F7FF1-E2F0-FB44-B7D2-2C3275E45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ED4712-9E0C-654A-B1D5-60CC91792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E6F89-77D8-4748-A7D1-B9A32432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EC3A-6AF3-8B4C-B034-925203BA588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81E9E-11F2-F845-BF4E-6143A565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F4C82-0ED5-6349-B9EA-F75EF426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FB32-F943-154F-8B3F-5DEEE52F5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D3F79-6893-074B-9831-E5868358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F4C9D-1580-4F4E-9EB4-C8E7738A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D87DA1-FE01-D443-922D-F4187F08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EC3A-6AF3-8B4C-B034-925203BA588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F89E6-FC3C-E04B-B9D3-B386DD27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D2FCC7-6380-3F47-8CD4-2CB7FA43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FB32-F943-154F-8B3F-5DEEE52F5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E3A494-C4C4-6240-8AFA-D6DF353F5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08645B-4F3B-A54A-8C10-3FE7980CB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64CA46-7DC0-724B-B61A-5CD5E938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EC3A-6AF3-8B4C-B034-925203BA588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24EB2-1898-F74D-AF2A-A6878A27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31C04C-8E86-074B-ABD7-F75F6B9D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FB32-F943-154F-8B3F-5DEEE52F5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7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12192000" cy="60212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57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625344"/>
            <a:ext cx="2152615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625344"/>
            <a:ext cx="2152615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" y="1231903"/>
            <a:ext cx="1748349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748353" y="1232519"/>
            <a:ext cx="9599807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48367" y="1782763"/>
            <a:ext cx="9599084" cy="429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" y="836713"/>
            <a:ext cx="5994400" cy="56383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" y="6475097"/>
            <a:ext cx="59944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36640" y="836713"/>
            <a:ext cx="5994400" cy="56383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36643" y="6475096"/>
            <a:ext cx="59943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3602713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625344"/>
            <a:ext cx="2152615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625344"/>
            <a:ext cx="2152615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48367" y="5667375"/>
            <a:ext cx="9599084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747243" y="1772818"/>
            <a:ext cx="9599084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748353" y="1232519"/>
            <a:ext cx="9599807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20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2E88A-E71C-414F-A8BC-C9EB1842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3E0E7-DECB-8640-B8F4-F82C2847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FE7CB-674E-CF44-9762-BBA89EB4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EC3A-6AF3-8B4C-B034-925203BA588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660C0-5940-B549-8BF2-52E26153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5287DF-003F-154E-9FAE-BBEF1BB5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FB32-F943-154F-8B3F-5DEEE52F5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2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0AA96-70C8-514F-B2F3-8861558A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BC90DD-886F-E64B-AF6C-7921F5B6E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6DC311-E3E4-E249-AA5A-A82AA8AB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EC3A-6AF3-8B4C-B034-925203BA588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AF2214-8138-5F4B-93F3-51AF8010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72CBD8-C83F-E54B-AC70-83A3967A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FB32-F943-154F-8B3F-5DEEE52F5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3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9CACA-20E9-7D42-A8AB-DCD7134F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D5117A-098D-A94C-9108-A183C9A2A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02D8AD-6FDE-684D-BE36-24AEA080B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D7E35D-7D74-224C-9D70-54013106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EC3A-6AF3-8B4C-B034-925203BA588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BAAEB-654F-D84B-895B-E354AB98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691147-562D-CC41-A485-5B5980E0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FB32-F943-154F-8B3F-5DEEE52F5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3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92D94-4F9E-1C42-B733-E25E8B86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46D4B7-31A9-BC45-B775-7172C5CA2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B16B8D-1D8D-DA48-897B-6AEFAFC9B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126507-4577-E048-B71F-F0E3AF5AD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0CF110-0EA7-114A-B69A-62F4FDB11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59EAAE-03C4-0E43-AD43-1CFC797F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EC3A-6AF3-8B4C-B034-925203BA588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B10AC8-EF2A-AC47-BA23-713E0D1F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1FBF24-8D7A-4E44-9F15-9647CE11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FB32-F943-154F-8B3F-5DEEE52F5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1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96A3A-A61E-9545-B961-24AB596B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8EE078-D7D0-E44A-8B09-CDB2AF96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EC3A-6AF3-8B4C-B034-925203BA588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563FD2-75AE-9645-8B5E-91F2822C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5B24AE-2AAD-6D46-82E0-900FD0FC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FB32-F943-154F-8B3F-5DEEE52F5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4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D9E3EF-6A4E-A64B-91F6-5BBCE06A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EC3A-6AF3-8B4C-B034-925203BA588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F1F910-FD77-EE44-A6E2-451CD6E4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7583B0-3B05-714D-9076-0F29C089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FB32-F943-154F-8B3F-5DEEE52F5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3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1AAAE-BB72-7D4C-9C5C-9D8F57E4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029D92-34E1-564C-8A6C-F0DC59F9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4DD41F-C804-B547-A26D-D9964EC84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69836B-E82E-A249-9F57-97F79827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EC3A-6AF3-8B4C-B034-925203BA588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AED23A-2A8F-0E4B-93FF-3D1FD560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4B7201-71E5-1A42-BCFB-6BA46304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FB32-F943-154F-8B3F-5DEEE52F5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6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F9E58-9206-814C-8536-F648C856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AC9E28-A74C-6940-A94E-DC10C3301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38B507-5E47-9D4B-9D35-D9FA5F6B2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584C5C-2FA8-7B4B-99D2-30F84A72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EC3A-6AF3-8B4C-B034-925203BA588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DECE28-E300-EC43-81CB-54F1B7FB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5255F4-3B5C-774F-9F6C-52DDA43C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FB32-F943-154F-8B3F-5DEEE52F5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45810-912C-694F-832F-CDA474BE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E3E68D-BA5B-1C4A-A8BA-FC6024E7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4FDC56-781D-7A41-80E4-BBCC91FE6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FEC3A-6AF3-8B4C-B034-925203BA588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8E41E-6C39-3045-B257-3FF5132AB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149C4-0CC4-3C41-905A-73DB8F31E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DFB32-F943-154F-8B3F-5DEEE52F5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6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733" y="761766"/>
            <a:ext cx="8930598" cy="57195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40"/>
              </a:spcBef>
            </a:pPr>
            <a:r>
              <a:rPr lang="en-US" sz="3600" dirty="0">
                <a:latin typeface="PT Sans" panose="020B0503020203020204" pitchFamily="34" charset="-52"/>
              </a:rPr>
              <a:t>AL-FARABI KAZAKH NATIONAL UNIVERSITY</a:t>
            </a:r>
            <a:r>
              <a:rPr lang="ru-RU" sz="3600" dirty="0">
                <a:latin typeface="PT Sans" panose="020B0503020203020204" pitchFamily="34" charset="-52"/>
              </a:rPr>
              <a:t> 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734" y="1823710"/>
            <a:ext cx="8230984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US" sz="2000" dirty="0">
                <a:latin typeface="PT Sans" panose="020B0503020203020204" pitchFamily="34" charset="-52"/>
              </a:rPr>
              <a:t>Department of Recreational geography and tourism</a:t>
            </a:r>
            <a:r>
              <a:rPr lang="en-US" sz="2000" spc="-47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9D5EB-7799-49F6-AC59-525B93387E7E}"/>
              </a:ext>
            </a:extLst>
          </p:cNvPr>
          <p:cNvSpPr txBox="1"/>
          <p:nvPr/>
        </p:nvSpPr>
        <p:spPr>
          <a:xfrm>
            <a:off x="1413077" y="2900706"/>
            <a:ext cx="824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T Sans" panose="020B0503020203020204" pitchFamily="34" charset="-52"/>
                <a:ea typeface="PT Sans" panose="020B0503020203020204" pitchFamily="34" charset="-52"/>
              </a:rPr>
              <a:t>Transportation in Tourism</a:t>
            </a:r>
            <a:endParaRPr lang="ru-RU" sz="4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3078" y="41606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933">
              <a:spcBef>
                <a:spcPts val="2047"/>
              </a:spcBef>
            </a:pPr>
            <a:r>
              <a:rPr lang="en-US" sz="2000" dirty="0">
                <a:latin typeface="PT Sans" panose="020B0503020203020204" pitchFamily="34" charset="-52"/>
                <a:cs typeface="Arial" panose="020B0604020202020204" pitchFamily="34" charset="0"/>
              </a:rPr>
              <a:t>Assipova Zhanna</a:t>
            </a:r>
            <a:endParaRPr lang="ru-RU" sz="20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6933">
              <a:spcBef>
                <a:spcPts val="7"/>
              </a:spcBef>
            </a:pPr>
            <a:r>
              <a:rPr lang="en-US" sz="2000" spc="-7" dirty="0">
                <a:latin typeface="PT Sans" panose="020B0503020203020204" pitchFamily="34" charset="-52"/>
                <a:cs typeface="Arial" panose="020B0604020202020204" pitchFamily="34" charset="0"/>
              </a:rPr>
              <a:t>PhD</a:t>
            </a:r>
            <a:r>
              <a:rPr lang="en-US" sz="2000" spc="-7">
                <a:latin typeface="PT Sans" panose="020B0503020203020204" pitchFamily="34" charset="-52"/>
                <a:cs typeface="Arial" panose="020B0604020202020204" pitchFamily="34" charset="0"/>
              </a:rPr>
              <a:t>, associate </a:t>
            </a:r>
            <a:r>
              <a:rPr lang="en-US" sz="2000" spc="-7" dirty="0">
                <a:latin typeface="PT Sans" panose="020B0503020203020204" pitchFamily="34" charset="-52"/>
                <a:cs typeface="Arial" panose="020B0604020202020204" pitchFamily="34" charset="0"/>
              </a:rPr>
              <a:t>professor 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F8D68-4421-B04B-994D-7EB164C9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67" y="494240"/>
            <a:ext cx="1502019" cy="16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0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1AADF5-A4B4-7B43-90A4-30EDF60BD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08" y="468408"/>
            <a:ext cx="7831016" cy="63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B84D556-3742-6743-9068-23E0E67784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70626"/>
          <a:ext cx="10515600" cy="3061335"/>
        </p:xfrm>
        <a:graphic>
          <a:graphicData uri="http://schemas.openxmlformats.org/drawingml/2006/table">
            <a:tbl>
              <a:tblPr/>
              <a:tblGrid>
                <a:gridCol w="3160298">
                  <a:extLst>
                    <a:ext uri="{9D8B030D-6E8A-4147-A177-3AD203B41FA5}">
                      <a16:colId xmlns:a16="http://schemas.microsoft.com/office/drawing/2014/main" val="1727079142"/>
                    </a:ext>
                  </a:extLst>
                </a:gridCol>
                <a:gridCol w="7355302">
                  <a:extLst>
                    <a:ext uri="{9D8B030D-6E8A-4147-A177-3AD203B41FA5}">
                      <a16:colId xmlns:a16="http://schemas.microsoft.com/office/drawing/2014/main" val="109521555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fontAlgn="t"/>
                      <a:r>
                        <a:rPr lang="en-US" i="1">
                          <a:solidFill>
                            <a:srgbClr val="39474E"/>
                          </a:solidFill>
                          <a:effectLst/>
                        </a:rPr>
                        <a:t>Change by region:</a:t>
                      </a:r>
                      <a:r>
                        <a:rPr lang="en-US">
                          <a:solidFill>
                            <a:srgbClr val="39474E"/>
                          </a:solidFill>
                          <a:effectLst/>
                        </a:rPr>
                        <a:t>​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solidFill>
                            <a:srgbClr val="39474E"/>
                          </a:solidFill>
                          <a:effectLst/>
                        </a:rPr>
                        <a:t>​</a:t>
                      </a:r>
                      <a:br>
                        <a:rPr lang="ru-RU">
                          <a:solidFill>
                            <a:srgbClr val="39474E"/>
                          </a:solidFill>
                          <a:effectLst/>
                        </a:rPr>
                      </a:br>
                      <a:endParaRPr lang="ru-RU">
                        <a:solidFill>
                          <a:srgbClr val="39474E"/>
                        </a:solidFill>
                        <a:effectLst/>
                      </a:endParaRP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55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39474E"/>
                          </a:solidFill>
                          <a:effectLst/>
                        </a:rPr>
                        <a:t>Europe:​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39474E"/>
                          </a:solidFill>
                          <a:effectLst/>
                        </a:rPr>
                        <a:t>25.4 per cent of world traffic, posting an increase of 31.3 per cent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6305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39474E"/>
                          </a:solidFill>
                          <a:effectLst/>
                        </a:rPr>
                        <a:t>Africa:​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39474E"/>
                          </a:solidFill>
                          <a:effectLst/>
                        </a:rPr>
                        <a:t>2.0 per cent of world traffic, posting an increase of 21.1 per cent​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97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39474E"/>
                          </a:solidFill>
                          <a:effectLst/>
                        </a:rPr>
                        <a:t>Middle East:​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39474E"/>
                          </a:solidFill>
                          <a:effectLst/>
                        </a:rPr>
                        <a:t>7.2 per cent of world traffic, posting an increase of 11.6 per cent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35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39474E"/>
                          </a:solidFill>
                          <a:effectLst/>
                        </a:rPr>
                        <a:t>Asia and Pacific:​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39474E"/>
                          </a:solidFill>
                          <a:effectLst/>
                        </a:rPr>
                        <a:t>27.1 per cent of world traffic, posting a decline of 13.6 per cent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46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39474E"/>
                          </a:solidFill>
                          <a:effectLst/>
                        </a:rPr>
                        <a:t>North America:​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39474E"/>
                          </a:solidFill>
                          <a:effectLst/>
                        </a:rPr>
                        <a:t>32.0 per cent of world traffic, posting an increase of 72.6 per cent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79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39474E"/>
                          </a:solidFill>
                          <a:effectLst/>
                        </a:rPr>
                        <a:t>Latin America and Caribbean: ​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solidFill>
                            <a:srgbClr val="39474E"/>
                          </a:solidFill>
                          <a:effectLst/>
                        </a:rPr>
                        <a:t>6.5 per cent of world traffic, posting an increase of 43.7 per cent</a:t>
                      </a:r>
                    </a:p>
                  </a:txBody>
                  <a:tcPr marL="47625" marR="47625" marT="66675" marB="57150">
                    <a:lnL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C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12187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D7EF90C-51F7-8640-8910-C948A668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0397"/>
            <a:ext cx="1135439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altLang="ru-RU" sz="2400" b="1" i="0" u="sng" strike="noStrike" cap="none" normalizeH="0" baseline="0" dirty="0">
              <a:ln>
                <a:noFill/>
              </a:ln>
              <a:solidFill>
                <a:srgbClr val="39474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Passenger</a:t>
            </a: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1" i="0" u="sng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ru-RU" altLang="ru-RU" sz="2400" b="1" i="0" u="sng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1" i="0" u="sng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1" i="0" u="sng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1" i="0" u="sng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passenger-kilometres</a:t>
            </a: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1" i="0" u="sng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altLang="ru-RU" sz="2400" b="1" i="0" u="sng" strike="noStrike" cap="none" normalizeH="0" baseline="0" dirty="0">
              <a:ln>
                <a:noFill/>
              </a:ln>
              <a:solidFill>
                <a:srgbClr val="39474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ru-RU" sz="2400" b="1" u="sng" dirty="0">
              <a:solidFill>
                <a:srgbClr val="39474E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22.4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equating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3 626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RPKs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9474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GB" sz="1800" b="1" dirty="0"/>
              <a:t>Top 10 Domestic Air Transport Markets in 2011, </a:t>
            </a:r>
            <a:r>
              <a:rPr lang="en-GB" sz="1800" b="1" i="1" dirty="0"/>
              <a:t>measured in source-destination pas­sengers (million)</a:t>
            </a:r>
            <a:endParaRPr lang="de-DE" sz="1800" b="1" i="1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graphicFrame>
        <p:nvGraphicFramePr>
          <p:cNvPr id="5" name="Diagramm 6"/>
          <p:cNvGraphicFramePr/>
          <p:nvPr>
            <p:extLst/>
          </p:nvPr>
        </p:nvGraphicFramePr>
        <p:xfrm>
          <a:off x="2976248" y="2536825"/>
          <a:ext cx="5520055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4"/>
          <p:cNvSpPr txBox="1"/>
          <p:nvPr/>
        </p:nvSpPr>
        <p:spPr>
          <a:xfrm>
            <a:off x="2976245" y="6353890"/>
            <a:ext cx="333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/>
              <a:t>Source: Adapted from </a:t>
            </a:r>
            <a:r>
              <a:rPr lang="de-DE" b="1" dirty="0"/>
              <a:t> </a:t>
            </a:r>
            <a:r>
              <a:rPr lang="en-GB" b="1" dirty="0"/>
              <a:t>DLR, 2012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The 10 Largest Airlines Worldwide </a:t>
            </a:r>
            <a:endParaRPr lang="de-DE" dirty="0"/>
          </a:p>
          <a:p>
            <a:endParaRPr lang="en-GB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75" y="2499360"/>
            <a:ext cx="7221166" cy="27736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35263" y="5477590"/>
            <a:ext cx="303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Source: </a:t>
            </a:r>
            <a:r>
              <a:rPr lang="en-US" b="1" dirty="0"/>
              <a:t>Airline Business, 2010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2370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5BB63-8503-094A-AE03-7ECEE30E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6933">
              <a:spcBef>
                <a:spcPts val="133"/>
              </a:spcBef>
            </a:pPr>
            <a:r>
              <a:rPr lang="en-GB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Thank you for your attention!</a:t>
            </a:r>
            <a:br>
              <a:rPr lang="en-US" dirty="0">
                <a:latin typeface="PT Sans" panose="020B0503020203020204" pitchFamily="34" charset="-52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73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88253" y="4256363"/>
            <a:ext cx="6709298" cy="113791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3600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Lecture 2</a:t>
            </a:r>
          </a:p>
          <a:p>
            <a:pPr marL="16933">
              <a:spcBef>
                <a:spcPts val="133"/>
              </a:spcBef>
            </a:pPr>
            <a:r>
              <a:rPr lang="en-US" sz="3600" dirty="0">
                <a:latin typeface="PT Sans" panose="020B0503020203020204" pitchFamily="34" charset="-52"/>
                <a:cs typeface="Arial" panose="020B0604020202020204" pitchFamily="34" charset="0"/>
              </a:rPr>
              <a:t>Air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03394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566699" y="1231900"/>
            <a:ext cx="7199855" cy="442818"/>
          </a:xfrm>
        </p:spPr>
        <p:txBody>
          <a:bodyPr/>
          <a:lstStyle/>
          <a:p>
            <a:pPr algn="ctr"/>
            <a:r>
              <a:rPr lang="en-GB" sz="2400" dirty="0"/>
              <a:t>Selected Criterions of Air Traffic Classification</a:t>
            </a:r>
            <a:br>
              <a:rPr lang="en-GB" dirty="0"/>
            </a:br>
            <a:endParaRPr lang="en-GB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65" y="1674718"/>
            <a:ext cx="7074287" cy="4116070"/>
          </a:xfrm>
          <a:prstGeom prst="rect">
            <a:avLst/>
          </a:prstGeom>
        </p:spPr>
      </p:pic>
      <p:sp>
        <p:nvSpPr>
          <p:cNvPr id="7" name="Textfeld 4"/>
          <p:cNvSpPr txBox="1"/>
          <p:nvPr/>
        </p:nvSpPr>
        <p:spPr>
          <a:xfrm>
            <a:off x="2835266" y="5844147"/>
            <a:ext cx="3331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/>
              <a:t>Source: </a:t>
            </a:r>
            <a:r>
              <a:rPr lang="en-US" sz="1000" dirty="0"/>
              <a:t>Adapted from </a:t>
            </a:r>
            <a:r>
              <a:rPr lang="en-US" sz="1000" dirty="0" err="1"/>
              <a:t>Conrady</a:t>
            </a:r>
            <a:r>
              <a:rPr lang="en-US" sz="1000" dirty="0"/>
              <a:t>, </a:t>
            </a:r>
            <a:r>
              <a:rPr lang="en-US" sz="1000" dirty="0" err="1"/>
              <a:t>Fichert</a:t>
            </a:r>
            <a:r>
              <a:rPr lang="en-US" sz="1000" dirty="0"/>
              <a:t> &amp; </a:t>
            </a:r>
            <a:r>
              <a:rPr lang="en-US" sz="1000" dirty="0" err="1"/>
              <a:t>Sterzenbach</a:t>
            </a:r>
            <a:r>
              <a:rPr lang="en-US" sz="1000" dirty="0"/>
              <a:t>, 2013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4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566699" y="1010491"/>
            <a:ext cx="7199855" cy="442818"/>
          </a:xfrm>
        </p:spPr>
        <p:txBody>
          <a:bodyPr/>
          <a:lstStyle/>
          <a:p>
            <a:pPr algn="ctr"/>
            <a:r>
              <a:rPr lang="en-GB" sz="2400" dirty="0"/>
              <a:t>Business Models</a:t>
            </a:r>
            <a:endParaRPr lang="en-GB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499473" y="1583742"/>
            <a:ext cx="7199313" cy="4297362"/>
          </a:xfrm>
        </p:spPr>
        <p:txBody>
          <a:bodyPr>
            <a:normAutofit fontScale="85000" lnSpcReduction="20000"/>
          </a:bodyPr>
          <a:lstStyle/>
          <a:p>
            <a:r>
              <a:rPr lang="en-GB" sz="1700" b="1" dirty="0"/>
              <a:t>Network Carriers: </a:t>
            </a:r>
            <a:r>
              <a:rPr lang="en-GB" sz="1700" dirty="0"/>
              <a:t>fundamental type of an airline business model</a:t>
            </a:r>
          </a:p>
          <a:p>
            <a:pPr lvl="1"/>
            <a:r>
              <a:rPr lang="en-GB" sz="1500" b="1" dirty="0"/>
              <a:t>aspects: </a:t>
            </a:r>
            <a:r>
              <a:rPr lang="en-GB" sz="1500" dirty="0"/>
              <a:t>global player, fleet, hub-and-spoke network, target group, product/ service offer, multi-channel distribution, frequent flyer programme, yield management</a:t>
            </a:r>
            <a:br>
              <a:rPr lang="en-GB" sz="1400" dirty="0"/>
            </a:br>
            <a:endParaRPr lang="en-GB" sz="1400" dirty="0"/>
          </a:p>
          <a:p>
            <a:r>
              <a:rPr lang="en-GB" sz="1700" b="1" dirty="0"/>
              <a:t>Leisure Carriers: </a:t>
            </a:r>
            <a:r>
              <a:rPr lang="en-GB" sz="1700" dirty="0"/>
              <a:t>founded specifically for the holiday air traffic and the package holiday business</a:t>
            </a:r>
            <a:br>
              <a:rPr lang="en-GB" sz="1800" dirty="0"/>
            </a:br>
            <a:endParaRPr lang="en-GB" sz="1800" b="1" dirty="0"/>
          </a:p>
          <a:p>
            <a:r>
              <a:rPr lang="en-GB" sz="1700" b="1" dirty="0"/>
              <a:t>Low-Cost Carriers: </a:t>
            </a:r>
            <a:r>
              <a:rPr lang="en-GB" sz="1700" dirty="0"/>
              <a:t>no single business model </a:t>
            </a:r>
          </a:p>
          <a:p>
            <a:pPr lvl="1"/>
            <a:r>
              <a:rPr lang="en-GB" sz="1500" b="1" dirty="0"/>
              <a:t>typical aspects: </a:t>
            </a:r>
            <a:r>
              <a:rPr lang="en-GB" sz="1500" dirty="0"/>
              <a:t>strategic flight planning, fleet, service concept, human resource management, administration, simple branding, simple pricing system, little competition, ancillary services &amp; revenues</a:t>
            </a:r>
            <a:br>
              <a:rPr lang="en-GB" sz="1400" dirty="0"/>
            </a:br>
            <a:endParaRPr lang="en-GB" sz="1400" b="1" dirty="0"/>
          </a:p>
          <a:p>
            <a:r>
              <a:rPr lang="en-GB" sz="1700" b="1" dirty="0"/>
              <a:t>Regional Carriers: </a:t>
            </a:r>
            <a:endParaRPr lang="en-GB" sz="1700" dirty="0"/>
          </a:p>
          <a:p>
            <a:pPr lvl="1"/>
            <a:r>
              <a:rPr lang="en-GB" sz="1500" dirty="0"/>
              <a:t>conduct scheduled flights in a point-to-point system between peripheral locations with low traffic density</a:t>
            </a:r>
          </a:p>
          <a:p>
            <a:pPr lvl="1"/>
            <a:r>
              <a:rPr lang="en-GB" sz="1500" dirty="0"/>
              <a:t>provide feeder flights between peripheral locations with low traffic density and the hubs of the Network Carriers </a:t>
            </a:r>
            <a:br>
              <a:rPr lang="en-GB" sz="1400" dirty="0"/>
            </a:br>
            <a:endParaRPr lang="en-GB" sz="1400" b="1" dirty="0"/>
          </a:p>
          <a:p>
            <a:r>
              <a:rPr lang="en-GB" sz="1700" b="1" dirty="0"/>
              <a:t>Business Avi­ation: </a:t>
            </a:r>
            <a:r>
              <a:rPr lang="en-GB" sz="1700" dirty="0"/>
              <a:t>any use of an aircraft by a corporation, a company, or another organization for the pur­pose of transporting its em­ployees and/or property not for compensation or hire and employ­ing professional pilots for the op­eration of their aircraft</a:t>
            </a:r>
            <a:br>
              <a:rPr lang="en-GB" sz="1700" dirty="0"/>
            </a:br>
            <a:endParaRPr lang="en-GB" sz="1700" b="1" dirty="0"/>
          </a:p>
          <a:p>
            <a:r>
              <a:rPr lang="en-GB" sz="1700" b="1" dirty="0"/>
              <a:t>Air Taxi: </a:t>
            </a:r>
            <a:r>
              <a:rPr lang="en-GB" sz="1700" dirty="0"/>
              <a:t>single seats are sold for flights that are operated according to the client needs</a:t>
            </a:r>
            <a:endParaRPr lang="de-DE" sz="17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10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69720" y="6153153"/>
            <a:ext cx="5135880" cy="704849"/>
          </a:xfrm>
        </p:spPr>
        <p:txBody>
          <a:bodyPr/>
          <a:lstStyle/>
          <a:p>
            <a:pPr marL="57150" indent="0">
              <a:buNone/>
            </a:pPr>
            <a:r>
              <a:rPr lang="en-GB" sz="2200" dirty="0"/>
              <a:t>Nine Freedoms of the Air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71" y="933790"/>
            <a:ext cx="31813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85" y="1463929"/>
            <a:ext cx="2682413" cy="96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95" y="3046036"/>
            <a:ext cx="2832057" cy="8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95" y="4528995"/>
            <a:ext cx="2832057" cy="105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1" y="1609954"/>
            <a:ext cx="29210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45" y="3024848"/>
            <a:ext cx="3035410" cy="91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69" y="1687757"/>
            <a:ext cx="2986086" cy="80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45" y="4888215"/>
            <a:ext cx="2942456" cy="70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5650" y="933790"/>
            <a:ext cx="569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Institutional Framework</a:t>
            </a:r>
          </a:p>
        </p:txBody>
      </p:sp>
      <p:cxnSp>
        <p:nvCxnSpPr>
          <p:cNvPr id="21" name="Gerade Verbindung 14"/>
          <p:cNvCxnSpPr/>
          <p:nvPr/>
        </p:nvCxnSpPr>
        <p:spPr>
          <a:xfrm>
            <a:off x="4540105" y="1540750"/>
            <a:ext cx="0" cy="475252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4"/>
          <p:cNvCxnSpPr/>
          <p:nvPr/>
        </p:nvCxnSpPr>
        <p:spPr>
          <a:xfrm>
            <a:off x="7467621" y="1540750"/>
            <a:ext cx="0" cy="475252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0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Framework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2500" b="1" dirty="0"/>
              <a:t>Multi- &amp; bilateral Agreements</a:t>
            </a:r>
            <a:br>
              <a:rPr lang="en-GB" dirty="0"/>
            </a:br>
            <a:endParaRPr lang="en-GB" dirty="0"/>
          </a:p>
          <a:p>
            <a:pPr marL="342900" indent="-342900"/>
            <a:r>
              <a:rPr lang="en-GB" sz="2500" i="1" dirty="0"/>
              <a:t>Open-Skies-Agreement: </a:t>
            </a:r>
            <a:r>
              <a:rPr lang="en-GB" sz="2500" dirty="0"/>
              <a:t>e.g. between the US and Europe</a:t>
            </a:r>
          </a:p>
          <a:p>
            <a:pPr marL="720725" lvl="1" indent="-342900"/>
            <a:r>
              <a:rPr lang="en-GB" sz="2500" dirty="0"/>
              <a:t>airlines can fly from any point in the EU to any point in the US</a:t>
            </a:r>
          </a:p>
          <a:p>
            <a:pPr marL="720725" lvl="1" indent="-342900"/>
            <a:r>
              <a:rPr lang="en-GB" sz="2500" dirty="0"/>
              <a:t>before the agreement: only possible from the respective homelands</a:t>
            </a:r>
          </a:p>
          <a:p>
            <a:endParaRPr lang="en-GB" sz="2500" dirty="0"/>
          </a:p>
          <a:p>
            <a:pPr marL="342900" indent="-342900"/>
            <a:r>
              <a:rPr lang="en-GB" sz="2500" i="1" dirty="0"/>
              <a:t>bilateral agreements: </a:t>
            </a:r>
          </a:p>
          <a:p>
            <a:pPr marL="720725" lvl="1" indent="-342900"/>
            <a:r>
              <a:rPr lang="en-GB" sz="2500" dirty="0"/>
              <a:t>contracting states grant each other certain air traffic rights, mostly the 3rd to 5th freedom of the air</a:t>
            </a:r>
          </a:p>
          <a:p>
            <a:pPr marL="720725" lvl="1" indent="-342900"/>
            <a:r>
              <a:rPr lang="en-GB" sz="2500" dirty="0"/>
              <a:t>more than 4,900 agreements </a:t>
            </a:r>
          </a:p>
          <a:p>
            <a:pPr marL="720725" lvl="1" indent="-342900"/>
            <a:r>
              <a:rPr lang="en-GB" sz="2500" dirty="0"/>
              <a:t>the following questions must principally be re­solved:</a:t>
            </a:r>
            <a:br>
              <a:rPr lang="en-GB" sz="2500" dirty="0"/>
            </a:br>
            <a:endParaRPr lang="en-GB" sz="2500" dirty="0"/>
          </a:p>
          <a:p>
            <a:pPr marL="1085850" lvl="2" indent="-342900"/>
            <a:r>
              <a:rPr lang="en-GB" sz="2500" dirty="0"/>
              <a:t>Which airlines are allowed to carry out air traffic between the two states?</a:t>
            </a:r>
          </a:p>
          <a:p>
            <a:pPr marL="1085850" lvl="2" indent="-342900"/>
            <a:r>
              <a:rPr lang="en-GB" sz="2500" dirty="0"/>
              <a:t>Which airports are allowed to be approached in international traffic?</a:t>
            </a:r>
          </a:p>
          <a:p>
            <a:pPr marL="1085850" lvl="2" indent="-342900"/>
            <a:r>
              <a:rPr lang="en-GB" sz="2500" dirty="0"/>
              <a:t>How often are the individual routes allowed to be operated and which capacities are allowed to be offered in international traffic?</a:t>
            </a:r>
          </a:p>
          <a:p>
            <a:pPr marL="1085850" lvl="2" indent="-342900"/>
            <a:r>
              <a:rPr lang="en-GB" sz="2500" dirty="0"/>
              <a:t>Which tariffs are allowed to be applied in international traffic?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67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7FDEC6-7EDD-D344-8040-E412A115E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463550"/>
            <a:ext cx="101600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0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4CE490-CCA5-FE4B-BA29-28E1C962A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7232"/>
            <a:ext cx="6799385" cy="50995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A0CF80-F366-7F40-ABCA-23D7D27B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286000"/>
            <a:ext cx="6541477" cy="49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5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D3DD92-DF89-D148-A7E1-E7AC6300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515815"/>
            <a:ext cx="7407801" cy="62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89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582</Words>
  <Application>Microsoft Macintosh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PT Sans</vt:lpstr>
      <vt:lpstr>Тема Office</vt:lpstr>
      <vt:lpstr>AL-FARABI KAZAKH NATIONAL UNIVERSITY </vt:lpstr>
      <vt:lpstr>Презентация PowerPoint</vt:lpstr>
      <vt:lpstr>Selected Criterions of Air Traffic Classification </vt:lpstr>
      <vt:lpstr>Business Models</vt:lpstr>
      <vt:lpstr>Презентация PowerPoint</vt:lpstr>
      <vt:lpstr>Institutional Framework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Demand</vt:lpstr>
      <vt:lpstr>Supply</vt:lpstr>
      <vt:lpstr>Thank you for your attention!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</dc:title>
  <dc:creator>Асипова Жанна</dc:creator>
  <cp:lastModifiedBy>Асипова Жанна</cp:lastModifiedBy>
  <cp:revision>2</cp:revision>
  <dcterms:created xsi:type="dcterms:W3CDTF">2024-11-05T10:52:00Z</dcterms:created>
  <dcterms:modified xsi:type="dcterms:W3CDTF">2024-11-05T11:04:14Z</dcterms:modified>
</cp:coreProperties>
</file>