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75" r:id="rId4"/>
    <p:sldId id="279" r:id="rId5"/>
    <p:sldId id="267" r:id="rId6"/>
    <p:sldId id="280" r:id="rId7"/>
    <p:sldId id="281" r:id="rId8"/>
    <p:sldId id="282" r:id="rId9"/>
    <p:sldId id="283" r:id="rId10"/>
    <p:sldId id="258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9"/>
    <p:restoredTop sz="94156"/>
  </p:normalViewPr>
  <p:slideViewPr>
    <p:cSldViewPr snapToGrid="0" snapToObjects="1" showGuides="1">
      <p:cViewPr varScale="1">
        <p:scale>
          <a:sx n="55" d="100"/>
          <a:sy n="55" d="100"/>
        </p:scale>
        <p:origin x="208" y="5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FB09A2-3557-1745-B8D7-B4B21F26B3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405A0CC-EEA5-AB45-97F7-2A24F5D2F8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AA0B8A-CA87-CA45-90FD-0DD4B11D7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31D3A-B68A-2442-A645-494B9C159E05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229F12-7A32-0349-9E59-9FF4BD14F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33BEED-6512-7844-9338-28E218DBB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C4F8-8253-7748-B79E-329FF50D4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265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1C93C8-D562-CF4E-B1DF-3F5EC976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72B8BF6-04AD-0A4F-B92B-D960B3F9DE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090812-8F78-CC4F-B654-FF2891F5F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31D3A-B68A-2442-A645-494B9C159E05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97B41D-26AA-0E48-8CF3-CB0646BF6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2EEC54-91BD-A94F-AFB7-EC88CF5D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C4F8-8253-7748-B79E-329FF50D4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969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78F9E8F-07DD-A14C-B55A-611A204D48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97BDC0B-87D6-E142-877F-20461C655D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8AE9BD-6942-7C46-AEA1-018C3851D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31D3A-B68A-2442-A645-494B9C159E05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909757-30D9-0440-A262-45D5F4E1E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4ED293-B89D-6347-9AA7-84FB2EE68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C4F8-8253-7748-B79E-329FF50D4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134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mpass Illustration_Tilt_B&amp;W.t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4625344"/>
            <a:ext cx="2152615" cy="2232656"/>
          </a:xfrm>
          <a:prstGeom prst="rect">
            <a:avLst/>
          </a:prstGeom>
        </p:spPr>
      </p:pic>
      <p:pic>
        <p:nvPicPr>
          <p:cNvPr id="6" name="Picture 5" descr="Compass Illustration_Tilt_B&amp;W.t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4625344"/>
            <a:ext cx="2152615" cy="2232656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" y="1231901"/>
            <a:ext cx="1748349" cy="443437"/>
          </a:xfrm>
          <a:prstGeom prst="rect">
            <a:avLst/>
          </a:prstGeom>
        </p:spPr>
        <p:txBody>
          <a:bodyPr tIns="46800" bIns="46800" anchor="ctr">
            <a:noAutofit/>
          </a:bodyPr>
          <a:lstStyle>
            <a:lvl1pPr marL="0" algn="ctr" defTabSz="457200" rtl="0" eaLnBrk="1" latinLnBrk="0" hangingPunct="1">
              <a:defRPr lang="en-US" sz="2800" b="1" kern="1200" dirty="0" smtClean="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1pPr>
            <a:lvl2pPr marL="0" algn="ctr" defTabSz="457200" rtl="0" eaLnBrk="1" latinLnBrk="0" hangingPunct="1">
              <a:defRPr lang="en-US" sz="2200" b="1" kern="1200" dirty="0" smtClean="0">
                <a:solidFill>
                  <a:srgbClr val="8CBAEB"/>
                </a:solidFill>
                <a:latin typeface="Arial"/>
                <a:ea typeface="+mn-ea"/>
                <a:cs typeface="Arial"/>
              </a:defRPr>
            </a:lvl2pPr>
            <a:lvl3pPr marL="0" algn="ctr" defTabSz="457200" rtl="0" eaLnBrk="1" latinLnBrk="0" hangingPunct="1">
              <a:defRPr lang="en-US" sz="2200" b="1" kern="1200" dirty="0" smtClean="0">
                <a:solidFill>
                  <a:srgbClr val="8CBAEB"/>
                </a:solidFill>
                <a:latin typeface="Arial"/>
                <a:ea typeface="+mn-ea"/>
                <a:cs typeface="Arial"/>
              </a:defRPr>
            </a:lvl3pPr>
            <a:lvl4pPr marL="0" algn="ctr" defTabSz="457200" rtl="0" eaLnBrk="1" latinLnBrk="0" hangingPunct="1">
              <a:defRPr lang="en-US" sz="2200" b="1" kern="1200" dirty="0" smtClean="0">
                <a:solidFill>
                  <a:srgbClr val="8CBAEB"/>
                </a:solidFill>
                <a:latin typeface="Arial"/>
                <a:ea typeface="+mn-ea"/>
                <a:cs typeface="Arial"/>
              </a:defRPr>
            </a:lvl4pPr>
            <a:lvl5pPr marL="0" algn="ctr" defTabSz="457200" rtl="0" eaLnBrk="1" latinLnBrk="0" hangingPunct="1">
              <a:defRPr lang="en-GB" sz="2200" b="1" kern="1200" dirty="0">
                <a:solidFill>
                  <a:srgbClr val="8CBAEB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GB" dirty="0"/>
              <a:t>#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1748351" y="1232519"/>
            <a:ext cx="9599807" cy="442818"/>
          </a:xfrm>
          <a:prstGeom prst="rect">
            <a:avLst/>
          </a:prstGeom>
        </p:spPr>
        <p:txBody>
          <a:bodyPr vert="horz" lIns="91440" tIns="46800" rIns="91440" bIns="46800" rtlCol="0" anchor="ctr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748367" y="1782763"/>
            <a:ext cx="9599084" cy="4297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433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bject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ompass Illustration_Tilt_B&amp;W.t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4625344"/>
            <a:ext cx="2152615" cy="2232656"/>
          </a:xfrm>
          <a:prstGeom prst="rect">
            <a:avLst/>
          </a:prstGeom>
        </p:spPr>
      </p:pic>
      <p:pic>
        <p:nvPicPr>
          <p:cNvPr id="12" name="Picture 11" descr="Compass Illustration_Tilt_B&amp;W.t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4625344"/>
            <a:ext cx="2152615" cy="2232656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748367" y="5667375"/>
            <a:ext cx="9599084" cy="3683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b="1"/>
            </a:lvl1pPr>
          </a:lstStyle>
          <a:p>
            <a:pPr lvl="0"/>
            <a:r>
              <a:rPr lang="en-US" dirty="0"/>
              <a:t>CLICK TO ADD OBJECT CAPTION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1" hasCustomPrompt="1"/>
          </p:nvPr>
        </p:nvSpPr>
        <p:spPr>
          <a:xfrm>
            <a:off x="1747243" y="1772816"/>
            <a:ext cx="9599084" cy="389455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icon to add object type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748351" y="1232519"/>
            <a:ext cx="9599807" cy="442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53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3C812F-E043-3B41-94D3-041D9748B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ED1776-6C97-8748-9DCF-95B2F7850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E4CB6E-59E6-0F45-9F05-19556D5C7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31D3A-B68A-2442-A645-494B9C159E05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4FC29D-DD97-CC4A-BFEF-A5632B12B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938EE0-DAC3-8E44-8E80-20D7B2F17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C4F8-8253-7748-B79E-329FF50D4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72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00E828-BFBB-C94B-B607-F44800FB7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963B412-4900-B14F-970A-42D65F857E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68E0EF-432B-C64E-986B-3BCFB4880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31D3A-B68A-2442-A645-494B9C159E05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E58AAF-5EAA-6A40-BC4D-F94BC957E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46DEE3-263D-3047-84A0-0A8158EF4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C4F8-8253-7748-B79E-329FF50D4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19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821A7A-3904-0E42-A477-45911110B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433679-1CB9-2044-929C-6B90FED283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1FD4D5C-1A76-A747-9573-C880538B65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A077047-F8F8-BF4B-B508-722F2D96A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31D3A-B68A-2442-A645-494B9C159E05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F98D002-A601-E241-BCFF-7E49710B2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9813AA7-DA8F-B749-96DA-A95D497D5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C4F8-8253-7748-B79E-329FF50D4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402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8A4B24-6A81-8643-A98C-8805B0B5F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5117620-EE72-844A-AE86-82B26FC7B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F29B5E3-75CE-2B4A-88EF-A66A2D27FE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D70D813-7760-3F4E-8EFE-A80A6086BF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0468F8D-7CF8-5D43-913D-680C60CE72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18D3C7B-54AD-9D4F-AFEC-257CE2FE9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31D3A-B68A-2442-A645-494B9C159E05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E387299-A930-0C4D-88D1-60372B6A1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502EDE5-A3E3-7846-BC05-B3991D501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C4F8-8253-7748-B79E-329FF50D4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511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054B36-F676-EB45-9C25-191F874D0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03723DF-2CCE-1348-B279-F77E8E67F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31D3A-B68A-2442-A645-494B9C159E05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4ADD49D-9A1C-E64A-B300-DF74D0712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C0F8288-6095-0A40-B071-199A677ED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C4F8-8253-7748-B79E-329FF50D4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371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2742741-D8AB-FF4E-B6BC-49B6B0954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31D3A-B68A-2442-A645-494B9C159E05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1292C91-C975-FD48-B5A0-441783922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016971D-889F-CB4C-92E7-F2D87EB0D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C4F8-8253-7748-B79E-329FF50D4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192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E7B082-EAE0-4940-81FA-8F8DB19DF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3F79E1-C605-554A-86E5-5A5F808B8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F5CF64D-A8C1-8447-A503-77FB7CC394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3118297-F8CE-E842-8011-D152E257C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31D3A-B68A-2442-A645-494B9C159E05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75FA5A5-F55D-F045-BA8C-DEC18FF42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D5D0D33-6D75-694A-A84D-F3AF09814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C4F8-8253-7748-B79E-329FF50D4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745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7A568A-4479-8B40-8038-FF028BB1F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9F0A79F-B53B-BB4A-9573-75D372C577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22C40B2-98C7-014B-816F-DBE10D77ED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91FD001-397E-CF42-9920-59BA6B2EE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31D3A-B68A-2442-A645-494B9C159E05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DCA0DD3-9A51-964F-A930-4F22FFDDE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0B22A36-8FFF-BD42-A654-9185DAF48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C4F8-8253-7748-B79E-329FF50D4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594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371EAA-E5E1-C746-ADF6-C6F49568B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AD43059-DCA8-C848-9A21-161AB9B2E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DBF474-35DC-054B-8D15-DAA14DD1C2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31D3A-B68A-2442-A645-494B9C159E05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DCD862-DFBC-A343-BA0F-965D5EE8A3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6346BA0-D6FE-8F44-B395-D5540FF811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0C4F8-8253-7748-B79E-329FF50D4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457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08733" y="761766"/>
            <a:ext cx="8930598" cy="571951"/>
          </a:xfrm>
          <a:prstGeom prst="rect">
            <a:avLst/>
          </a:prstGeom>
        </p:spPr>
        <p:txBody>
          <a:bodyPr vert="horz" wrap="square" lIns="0" tIns="17780" rIns="0" bIns="0" rtlCol="0" anchor="ctr">
            <a:spAutoFit/>
          </a:bodyPr>
          <a:lstStyle/>
          <a:p>
            <a:pPr marL="16933" marR="6773">
              <a:lnSpc>
                <a:spcPct val="100000"/>
              </a:lnSpc>
              <a:spcBef>
                <a:spcPts val="140"/>
              </a:spcBef>
            </a:pPr>
            <a:r>
              <a:rPr lang="en-US" sz="3600" dirty="0">
                <a:latin typeface="PT Sans" panose="020B0503020203020204" pitchFamily="34" charset="-52"/>
              </a:rPr>
              <a:t>AL-FARABI KAZAKH NATIONAL UNIVERSITY</a:t>
            </a:r>
            <a:r>
              <a:rPr lang="ru-RU" sz="3600" dirty="0">
                <a:latin typeface="PT Sans" panose="020B0503020203020204" pitchFamily="34" charset="-52"/>
              </a:rPr>
              <a:t> </a:t>
            </a:r>
            <a:endParaRPr sz="3600" dirty="0">
              <a:latin typeface="PT Sans" panose="020B0503020203020204" pitchFamily="34" charset="-52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08734" y="1823710"/>
            <a:ext cx="8230984" cy="32573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6933">
              <a:spcBef>
                <a:spcPts val="140"/>
              </a:spcBef>
            </a:pPr>
            <a:r>
              <a:rPr lang="en-US" sz="2000" dirty="0">
                <a:latin typeface="PT Sans" panose="020B0503020203020204" pitchFamily="34" charset="-52"/>
              </a:rPr>
              <a:t>Department of Recreational geography and tourism</a:t>
            </a:r>
            <a:r>
              <a:rPr lang="en-US" sz="2000" spc="-47" dirty="0">
                <a:latin typeface="PT Sans" panose="020B0503020203020204" pitchFamily="34" charset="-52"/>
                <a:cs typeface="Arial" panose="020B0604020202020204" pitchFamily="34" charset="0"/>
              </a:rPr>
              <a:t> </a:t>
            </a:r>
            <a:endParaRPr lang="ru-RU" sz="20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89D5EB-7799-49F6-AC59-525B93387E7E}"/>
              </a:ext>
            </a:extLst>
          </p:cNvPr>
          <p:cNvSpPr txBox="1"/>
          <p:nvPr/>
        </p:nvSpPr>
        <p:spPr>
          <a:xfrm>
            <a:off x="1413077" y="2900706"/>
            <a:ext cx="82467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latin typeface="PT Sans" panose="020B0503020203020204" pitchFamily="34" charset="-52"/>
                <a:ea typeface="PT Sans" panose="020B0503020203020204" pitchFamily="34" charset="-52"/>
              </a:rPr>
              <a:t>Transportation in Tourism</a:t>
            </a:r>
            <a:endParaRPr lang="ru-RU" sz="48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13078" y="4160641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16933">
              <a:spcBef>
                <a:spcPts val="2047"/>
              </a:spcBef>
            </a:pPr>
            <a:r>
              <a:rPr lang="en-US" sz="2000" dirty="0">
                <a:latin typeface="PT Sans" panose="020B0503020203020204" pitchFamily="34" charset="-52"/>
                <a:cs typeface="Arial" panose="020B0604020202020204" pitchFamily="34" charset="0"/>
              </a:rPr>
              <a:t>Assipova Zhanna</a:t>
            </a:r>
            <a:endParaRPr lang="ru-RU" sz="2000" dirty="0">
              <a:latin typeface="PT Sans" panose="020B0503020203020204" pitchFamily="34" charset="-52"/>
              <a:cs typeface="Arial" panose="020B0604020202020204" pitchFamily="34" charset="0"/>
            </a:endParaRPr>
          </a:p>
          <a:p>
            <a:pPr marL="16933">
              <a:spcBef>
                <a:spcPts val="7"/>
              </a:spcBef>
            </a:pPr>
            <a:r>
              <a:rPr lang="en-US" sz="2000" spc="-7" dirty="0">
                <a:latin typeface="PT Sans" panose="020B0503020203020204" pitchFamily="34" charset="-52"/>
                <a:cs typeface="Arial" panose="020B0604020202020204" pitchFamily="34" charset="0"/>
              </a:rPr>
              <a:t>PhD</a:t>
            </a:r>
            <a:r>
              <a:rPr lang="en-US" sz="2000" spc="-7">
                <a:latin typeface="PT Sans" panose="020B0503020203020204" pitchFamily="34" charset="-52"/>
                <a:cs typeface="Arial" panose="020B0604020202020204" pitchFamily="34" charset="0"/>
              </a:rPr>
              <a:t>, associate </a:t>
            </a:r>
            <a:r>
              <a:rPr lang="en-US" sz="2000" spc="-7" dirty="0">
                <a:latin typeface="PT Sans" panose="020B0503020203020204" pitchFamily="34" charset="-52"/>
                <a:cs typeface="Arial" panose="020B0604020202020204" pitchFamily="34" charset="0"/>
              </a:rPr>
              <a:t>professor </a:t>
            </a:r>
            <a:endParaRPr lang="ru-RU" sz="20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A0F8D68-4421-B04B-994D-7EB164C9DE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067" y="494240"/>
            <a:ext cx="1502019" cy="167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557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E5BB63-8503-094A-AE03-7ECEE30E0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6933">
              <a:spcBef>
                <a:spcPts val="133"/>
              </a:spcBef>
            </a:pPr>
            <a:r>
              <a:rPr lang="en-GB" dirty="0">
                <a:solidFill>
                  <a:srgbClr val="006FC0"/>
                </a:solidFill>
                <a:latin typeface="PT Sans" panose="020B0503020203020204" pitchFamily="34" charset="-52"/>
                <a:cs typeface="Arial" panose="020B0604020202020204" pitchFamily="34" charset="0"/>
              </a:rPr>
              <a:t>Thank you for your attention!</a:t>
            </a:r>
            <a:br>
              <a:rPr lang="en-US" dirty="0">
                <a:latin typeface="PT Sans" panose="020B0503020203020204" pitchFamily="34" charset="-52"/>
                <a:cs typeface="Arial" panose="020B0604020202020204" pitchFamily="34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6579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430215" y="4256363"/>
            <a:ext cx="6967336" cy="3405205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16933">
              <a:spcBef>
                <a:spcPts val="133"/>
              </a:spcBef>
            </a:pPr>
            <a:r>
              <a:rPr lang="en-US" sz="3600" dirty="0">
                <a:solidFill>
                  <a:srgbClr val="006FC0"/>
                </a:solidFill>
                <a:latin typeface="PT Sans" panose="020B0503020203020204" pitchFamily="34" charset="-52"/>
                <a:cs typeface="Arial" panose="020B0604020202020204" pitchFamily="34" charset="0"/>
              </a:rPr>
              <a:t>Lecture 9</a:t>
            </a:r>
          </a:p>
          <a:p>
            <a:pPr marL="16933">
              <a:spcBef>
                <a:spcPts val="133"/>
              </a:spcBef>
            </a:pPr>
            <a:r>
              <a:rPr lang="de-DE" sz="3600" dirty="0"/>
              <a:t>Passenger Lines </a:t>
            </a:r>
            <a:r>
              <a:rPr lang="de-DE" sz="3600" dirty="0" err="1"/>
              <a:t>and</a:t>
            </a:r>
            <a:r>
              <a:rPr lang="de-DE" sz="3600" dirty="0"/>
              <a:t> </a:t>
            </a:r>
            <a:r>
              <a:rPr lang="de-DE" sz="3600" dirty="0" err="1"/>
              <a:t>Ferries</a:t>
            </a:r>
            <a:endParaRPr lang="en-GB" sz="3600" dirty="0"/>
          </a:p>
          <a:p>
            <a:pPr marL="16933">
              <a:spcBef>
                <a:spcPts val="133"/>
              </a:spcBef>
            </a:pPr>
            <a:endParaRPr lang="de-DE" sz="3600" dirty="0"/>
          </a:p>
          <a:p>
            <a:pPr marL="16933">
              <a:spcBef>
                <a:spcPts val="133"/>
              </a:spcBef>
            </a:pPr>
            <a:endParaRPr lang="de-DE" sz="3600" dirty="0"/>
          </a:p>
          <a:p>
            <a:pPr marL="16933">
              <a:spcBef>
                <a:spcPts val="133"/>
              </a:spcBef>
            </a:pPr>
            <a:endParaRPr lang="de-DE" sz="3600" dirty="0"/>
          </a:p>
          <a:p>
            <a:pPr marL="16933">
              <a:spcBef>
                <a:spcPts val="133"/>
              </a:spcBef>
            </a:pPr>
            <a:endParaRPr lang="en-US" sz="3600" dirty="0">
              <a:latin typeface="PT Sans" panose="020B0503020203020204" pitchFamily="34" charset="-5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006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Passenger Lines and Ferries</a:t>
            </a:r>
            <a:endParaRPr lang="en-GB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/>
          </p:nvPr>
        </p:nvSpPr>
        <p:spPr>
          <a:xfrm>
            <a:off x="2835276" y="1820863"/>
            <a:ext cx="7199313" cy="4297362"/>
          </a:xfrm>
        </p:spPr>
        <p:txBody>
          <a:bodyPr>
            <a:normAutofit/>
          </a:bodyPr>
          <a:lstStyle/>
          <a:p>
            <a:r>
              <a:rPr lang="en-GB" sz="1800" b="1" dirty="0"/>
              <a:t>liner: </a:t>
            </a:r>
            <a:r>
              <a:rPr lang="en-US" sz="1800" dirty="0"/>
              <a:t>vessel advertising sailings on a specified trade route on a regular basis. It is not necessary that every named port be called on every voyage </a:t>
            </a:r>
            <a:r>
              <a:rPr lang="en-GB" sz="1800" dirty="0"/>
              <a:t>(US Department of Transportation, 2008).</a:t>
            </a:r>
          </a:p>
          <a:p>
            <a:pPr>
              <a:buNone/>
            </a:pPr>
            <a:endParaRPr lang="en-GB" sz="1800" b="1" dirty="0"/>
          </a:p>
          <a:p>
            <a:r>
              <a:rPr lang="en-GB" sz="1800" b="1" dirty="0"/>
              <a:t>ferry: </a:t>
            </a:r>
            <a:r>
              <a:rPr lang="en-US" sz="1800" dirty="0"/>
              <a:t>ship designed with one or more decks specifically for the carriage of passengers, and where there is either no cabin accommodation for the passengers (un-berthed) or not all of the passengers are accommodated in cabins where cabins are provided (</a:t>
            </a:r>
            <a:r>
              <a:rPr lang="en-US" sz="1800" i="1" dirty="0"/>
              <a:t>Glossary of Transport Statistics</a:t>
            </a:r>
            <a:r>
              <a:rPr lang="en-US" sz="1800" dirty="0"/>
              <a:t>, 2009). </a:t>
            </a:r>
          </a:p>
          <a:p>
            <a:pPr lvl="1"/>
            <a:r>
              <a:rPr lang="en-GB" sz="1800" b="1" dirty="0"/>
              <a:t>passenger ferries</a:t>
            </a:r>
          </a:p>
          <a:p>
            <a:pPr lvl="1"/>
            <a:r>
              <a:rPr lang="en-GB" sz="1800" b="1" dirty="0"/>
              <a:t>r</a:t>
            </a:r>
            <a:r>
              <a:rPr lang="de-DE" sz="1800" b="1" dirty="0"/>
              <a:t>o-pax: </a:t>
            </a:r>
            <a:r>
              <a:rPr lang="en-US" sz="1800" dirty="0"/>
              <a:t>vessels built for freight vehicle transport along with passenger accommodation</a:t>
            </a:r>
          </a:p>
          <a:p>
            <a:pPr lvl="1"/>
            <a:r>
              <a:rPr lang="en-US" sz="1800" b="1" dirty="0"/>
              <a:t>fast ferries: </a:t>
            </a:r>
            <a:r>
              <a:rPr lang="en-US" sz="1800" dirty="0"/>
              <a:t>catamaran, </a:t>
            </a:r>
            <a:r>
              <a:rPr lang="en-US" sz="1800" dirty="0" err="1"/>
              <a:t>monohull</a:t>
            </a:r>
            <a:r>
              <a:rPr lang="en-US" sz="1800" dirty="0"/>
              <a:t>, hydrofoil</a:t>
            </a:r>
          </a:p>
          <a:p>
            <a:pPr lvl="1"/>
            <a:r>
              <a:rPr lang="en-US" sz="1800" b="1" dirty="0"/>
              <a:t>cable ferries</a:t>
            </a:r>
            <a:endParaRPr lang="de-DE" sz="1800" b="1" dirty="0"/>
          </a:p>
        </p:txBody>
      </p:sp>
    </p:spTree>
    <p:extLst>
      <p:ext uri="{BB962C8B-B14F-4D97-AF65-F5344CB8AC3E}">
        <p14:creationId xmlns:p14="http://schemas.microsoft.com/office/powerpoint/2010/main" val="774196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Institutional Framework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835276" y="1782763"/>
            <a:ext cx="7432675" cy="452278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de-DE" dirty="0"/>
              <a:t> same regulation framework as cruises in North America and Canada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de-DE" sz="800" dirty="0"/>
          </a:p>
          <a:p>
            <a:pPr>
              <a:lnSpc>
                <a:spcPct val="150000"/>
              </a:lnSpc>
              <a:buFontTx/>
              <a:buChar char="-"/>
            </a:pPr>
            <a:r>
              <a:rPr lang="de-DE" dirty="0"/>
              <a:t> </a:t>
            </a:r>
            <a:r>
              <a:rPr lang="de-DE" u="sng" dirty="0"/>
              <a:t>Europe: </a:t>
            </a:r>
            <a:r>
              <a:rPr lang="en-US" b="1" u="sng" dirty="0"/>
              <a:t>Regulation EU No. 1177/2010</a:t>
            </a:r>
            <a:br>
              <a:rPr lang="en-US" b="1" u="sng" dirty="0"/>
            </a:br>
            <a:endParaRPr lang="en-US" b="1" u="sng" dirty="0"/>
          </a:p>
          <a:p>
            <a:pPr lvl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>
                <a:ea typeface="Times New Roman" pitchFamily="18" charset="0"/>
                <a:cs typeface="Arial" pitchFamily="34" charset="0"/>
              </a:rPr>
              <a:t> prevent refusal of boarding and to offer free assistance to disabled persons</a:t>
            </a:r>
            <a:br>
              <a:rPr lang="en-US" dirty="0">
                <a:ea typeface="Times New Roman" pitchFamily="18" charset="0"/>
                <a:cs typeface="Arial" pitchFamily="34" charset="0"/>
              </a:rPr>
            </a:br>
            <a:endParaRPr lang="de-DE" dirty="0">
              <a:cs typeface="Arial" pitchFamily="34" charset="0"/>
            </a:endParaRPr>
          </a:p>
          <a:p>
            <a:pPr lvl="0" eaLnBrk="0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>
                <a:ea typeface="Times New Roman" pitchFamily="18" charset="0"/>
                <a:cs typeface="Arial" pitchFamily="34" charset="0"/>
              </a:rPr>
              <a:t> give rights to passengers in case of cancellation or delay</a:t>
            </a:r>
            <a:br>
              <a:rPr lang="en-US" dirty="0">
                <a:ea typeface="Times New Roman" pitchFamily="18" charset="0"/>
                <a:cs typeface="Arial" pitchFamily="34" charset="0"/>
              </a:rPr>
            </a:br>
            <a:endParaRPr lang="en-US" dirty="0">
              <a:ea typeface="Times New Roman" pitchFamily="18" charset="0"/>
              <a:cs typeface="Arial" pitchFamily="34" charset="0"/>
            </a:endParaRPr>
          </a:p>
          <a:p>
            <a:pPr lvl="1" eaLnBrk="0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Times New Roman" pitchFamily="18" charset="0"/>
                <a:cs typeface="Arial" pitchFamily="34" charset="0"/>
              </a:rPr>
              <a:t>- </a:t>
            </a:r>
            <a:r>
              <a:rPr lang="en-US" i="1" dirty="0">
                <a:ea typeface="Times New Roman" pitchFamily="18" charset="0"/>
                <a:cs typeface="Arial" pitchFamily="34" charset="0"/>
              </a:rPr>
              <a:t>significant delays: </a:t>
            </a:r>
            <a:r>
              <a:rPr lang="en-US" dirty="0">
                <a:ea typeface="Times New Roman" pitchFamily="18" charset="0"/>
                <a:cs typeface="Arial" pitchFamily="34" charset="0"/>
              </a:rPr>
              <a:t>compensation of 25%, 50% for long delays</a:t>
            </a:r>
          </a:p>
          <a:p>
            <a:pPr lvl="1" eaLnBrk="0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Times New Roman" pitchFamily="18" charset="0"/>
                <a:cs typeface="Arial" pitchFamily="34" charset="0"/>
              </a:rPr>
              <a:t>- </a:t>
            </a:r>
            <a:r>
              <a:rPr lang="en-US" i="1" dirty="0">
                <a:ea typeface="Times New Roman" pitchFamily="18" charset="0"/>
                <a:cs typeface="Arial" pitchFamily="34" charset="0"/>
              </a:rPr>
              <a:t>overnight stay due to delay: </a:t>
            </a:r>
            <a:r>
              <a:rPr lang="en-US" dirty="0">
                <a:ea typeface="Times New Roman" pitchFamily="18" charset="0"/>
                <a:cs typeface="Arial" pitchFamily="34" charset="0"/>
              </a:rPr>
              <a:t>ferry operator pays for hotel and meals </a:t>
            </a:r>
            <a:br>
              <a:rPr lang="en-US" dirty="0">
                <a:ea typeface="Times New Roman" pitchFamily="18" charset="0"/>
                <a:cs typeface="Arial" pitchFamily="34" charset="0"/>
              </a:rPr>
            </a:br>
            <a:r>
              <a:rPr lang="en-US" dirty="0">
                <a:ea typeface="Times New Roman" pitchFamily="18" charset="0"/>
                <a:cs typeface="Arial" pitchFamily="34" charset="0"/>
              </a:rPr>
              <a:t>- </a:t>
            </a:r>
            <a:r>
              <a:rPr lang="en-US" i="1" dirty="0">
                <a:ea typeface="Times New Roman" pitchFamily="18" charset="0"/>
                <a:cs typeface="Arial" pitchFamily="34" charset="0"/>
              </a:rPr>
              <a:t>cancellation: </a:t>
            </a:r>
            <a:r>
              <a:rPr lang="en-US" dirty="0">
                <a:ea typeface="Times New Roman" pitchFamily="18" charset="0"/>
                <a:cs typeface="Arial" pitchFamily="34" charset="0"/>
              </a:rPr>
              <a:t>right to be re-routed at no extra cost, or full refund</a:t>
            </a:r>
            <a:endParaRPr lang="de-DE" dirty="0">
              <a:cs typeface="Arial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821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27"/>
          <p:cNvSpPr>
            <a:spLocks noGrp="1"/>
          </p:cNvSpPr>
          <p:nvPr>
            <p:ph type="body" sz="quarter" idx="10"/>
          </p:nvPr>
        </p:nvSpPr>
        <p:spPr>
          <a:xfrm>
            <a:off x="2835806" y="1710262"/>
            <a:ext cx="7199313" cy="368300"/>
          </a:xfrm>
        </p:spPr>
        <p:txBody>
          <a:bodyPr/>
          <a:lstStyle/>
          <a:p>
            <a:pPr>
              <a:buNone/>
            </a:pPr>
            <a:r>
              <a:rPr lang="en-US" dirty="0"/>
              <a:t>Hierarchy of Ferry Demands</a:t>
            </a:r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Demand</a:t>
            </a:r>
            <a:endParaRPr lang="en-GB" dirty="0"/>
          </a:p>
        </p:txBody>
      </p:sp>
      <p:sp>
        <p:nvSpPr>
          <p:cNvPr id="5" name="Text Placeholder 27"/>
          <p:cNvSpPr txBox="1">
            <a:spLocks/>
          </p:cNvSpPr>
          <p:nvPr/>
        </p:nvSpPr>
        <p:spPr>
          <a:xfrm>
            <a:off x="2835264" y="6350000"/>
            <a:ext cx="7199313" cy="3683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algn="l" rtl="0" eaLnBrk="1" fontAlgn="base" hangingPunct="1">
              <a:spcBef>
                <a:spcPts val="300"/>
              </a:spcBef>
              <a:spcAft>
                <a:spcPts val="300"/>
              </a:spcAft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825" indent="-376238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742950" indent="-363538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122363" indent="-377825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lang="en-US" sz="2400" baseline="0" dirty="0" smtClean="0">
                <a:solidFill>
                  <a:schemeClr val="tx1"/>
                </a:solidFill>
                <a:latin typeface="+mn-lt"/>
              </a:defRPr>
            </a:lvl4pPr>
            <a:lvl5pPr marL="1466850" indent="-342900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lang="en-GB" sz="2400" baseline="0" dirty="0">
                <a:solidFill>
                  <a:schemeClr val="tx1"/>
                </a:solidFill>
                <a:latin typeface="+mn-lt"/>
              </a:defRPr>
            </a:lvl5pPr>
            <a:lvl6pPr marL="19700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6pPr>
            <a:lvl7pPr marL="24272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7pPr>
            <a:lvl8pPr marL="28844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8pPr>
            <a:lvl9pPr marL="33416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dirty="0"/>
              <a:t>Source: Adapted from </a:t>
            </a:r>
            <a:r>
              <a:rPr lang="de-DE" dirty="0"/>
              <a:t>Wergeland, 2012</a:t>
            </a:r>
          </a:p>
        </p:txBody>
      </p:sp>
      <p:pic>
        <p:nvPicPr>
          <p:cNvPr id="2097" name="Picture 4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5806" y="2042098"/>
            <a:ext cx="7832195" cy="422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6527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835263" y="6391275"/>
            <a:ext cx="7199313" cy="368300"/>
          </a:xfrm>
        </p:spPr>
        <p:txBody>
          <a:bodyPr/>
          <a:lstStyle/>
          <a:p>
            <a:r>
              <a:rPr lang="en-GB" dirty="0"/>
              <a:t>Source: Adapted from Eurostat, 2013c</a:t>
            </a:r>
            <a:endParaRPr lang="de-DE" dirty="0"/>
          </a:p>
          <a:p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Demand</a:t>
            </a:r>
            <a:endParaRPr lang="en-GB" dirty="0"/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2835264" y="1701801"/>
            <a:ext cx="7585087" cy="10604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algn="l" rtl="0" eaLnBrk="1" fontAlgn="base" hangingPunct="1">
              <a:spcBef>
                <a:spcPts val="300"/>
              </a:spcBef>
              <a:spcAft>
                <a:spcPts val="300"/>
              </a:spcAft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825" indent="-376238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742950" indent="-363538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122363" indent="-377825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lang="en-US" sz="2400" baseline="0" dirty="0" smtClean="0">
                <a:solidFill>
                  <a:schemeClr val="tx1"/>
                </a:solidFill>
                <a:latin typeface="+mn-lt"/>
              </a:defRPr>
            </a:lvl4pPr>
            <a:lvl5pPr marL="1466850" indent="-342900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lang="en-GB" sz="2400" baseline="0" dirty="0">
                <a:solidFill>
                  <a:schemeClr val="tx1"/>
                </a:solidFill>
                <a:latin typeface="+mn-lt"/>
              </a:defRPr>
            </a:lvl5pPr>
            <a:lvl6pPr marL="19700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6pPr>
            <a:lvl7pPr marL="24272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7pPr>
            <a:lvl8pPr marL="28844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8pPr>
            <a:lvl9pPr marL="33416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fontAlgn="auto">
              <a:spcBef>
                <a:spcPct val="2000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Number of passengers transported in Europe in 2011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Tx/>
              <a:buChar char="-"/>
            </a:pPr>
            <a:r>
              <a:rPr lang="en-US" sz="1600" b="0" dirty="0">
                <a:solidFill>
                  <a:prstClr val="black"/>
                </a:solidFill>
                <a:latin typeface="Calibri"/>
              </a:rPr>
              <a:t>overall decline in passenger transport numbers in the past years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Tx/>
              <a:buChar char="-"/>
            </a:pPr>
            <a:r>
              <a:rPr lang="en-US" sz="1600" b="0" dirty="0">
                <a:solidFill>
                  <a:prstClr val="black"/>
                </a:solidFill>
                <a:latin typeface="Calibri"/>
              </a:rPr>
              <a:t>growth in Italy, Denmark, Finland and the Netherlands</a:t>
            </a:r>
            <a:endParaRPr lang="de-DE" sz="1600" b="0" dirty="0">
              <a:solidFill>
                <a:prstClr val="black"/>
              </a:solidFill>
              <a:latin typeface="Calibri"/>
            </a:endParaRPr>
          </a:p>
          <a:p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353" y="2683080"/>
            <a:ext cx="5379853" cy="3708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221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835263" y="6391275"/>
            <a:ext cx="7199313" cy="368300"/>
          </a:xfrm>
        </p:spPr>
        <p:txBody>
          <a:bodyPr/>
          <a:lstStyle/>
          <a:p>
            <a:r>
              <a:rPr lang="en-GB" dirty="0"/>
              <a:t>Source: Adapted from </a:t>
            </a:r>
            <a:r>
              <a:rPr lang="en-GB" dirty="0" err="1"/>
              <a:t>ShipPax</a:t>
            </a:r>
            <a:r>
              <a:rPr lang="en-GB" dirty="0"/>
              <a:t>, 2009</a:t>
            </a:r>
            <a:endParaRPr lang="de-D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Demand</a:t>
            </a:r>
            <a:endParaRPr lang="en-GB" dirty="0"/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2835264" y="1701801"/>
            <a:ext cx="7585087" cy="5302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algn="l" rtl="0" eaLnBrk="1" fontAlgn="base" hangingPunct="1">
              <a:spcBef>
                <a:spcPts val="300"/>
              </a:spcBef>
              <a:spcAft>
                <a:spcPts val="300"/>
              </a:spcAft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825" indent="-376238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742950" indent="-363538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122363" indent="-377825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lang="en-US" sz="2400" baseline="0" dirty="0" smtClean="0">
                <a:solidFill>
                  <a:schemeClr val="tx1"/>
                </a:solidFill>
                <a:latin typeface="+mn-lt"/>
              </a:defRPr>
            </a:lvl4pPr>
            <a:lvl5pPr marL="1466850" indent="-342900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lang="en-GB" sz="2400" baseline="0" dirty="0">
                <a:solidFill>
                  <a:schemeClr val="tx1"/>
                </a:solidFill>
                <a:latin typeface="+mn-lt"/>
              </a:defRPr>
            </a:lvl5pPr>
            <a:lvl6pPr marL="19700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6pPr>
            <a:lvl7pPr marL="24272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7pPr>
            <a:lvl8pPr marL="28844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8pPr>
            <a:lvl9pPr marL="33416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fontAlgn="auto">
              <a:spcBef>
                <a:spcPct val="2000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+mj-lt"/>
              </a:rPr>
              <a:t>US ferry passenger </a:t>
            </a:r>
            <a:r>
              <a:rPr lang="en-US" dirty="0" err="1">
                <a:solidFill>
                  <a:prstClr val="black"/>
                </a:solidFill>
                <a:latin typeface="+mj-lt"/>
              </a:rPr>
              <a:t>kilometres</a:t>
            </a:r>
            <a:endParaRPr lang="en-US" dirty="0">
              <a:solidFill>
                <a:prstClr val="black"/>
              </a:solidFill>
              <a:latin typeface="+mj-lt"/>
            </a:endParaRPr>
          </a:p>
          <a:p>
            <a:endParaRPr lang="en-GB" dirty="0"/>
          </a:p>
        </p:txBody>
      </p:sp>
      <p:sp>
        <p:nvSpPr>
          <p:cNvPr id="7" name="Text Placeholder 1"/>
          <p:cNvSpPr txBox="1">
            <a:spLocks/>
          </p:cNvSpPr>
          <p:nvPr/>
        </p:nvSpPr>
        <p:spPr>
          <a:xfrm>
            <a:off x="2835263" y="3035301"/>
            <a:ext cx="7585087" cy="5302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algn="l" rtl="0" eaLnBrk="1" fontAlgn="base" hangingPunct="1">
              <a:spcBef>
                <a:spcPts val="300"/>
              </a:spcBef>
              <a:spcAft>
                <a:spcPts val="300"/>
              </a:spcAft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825" indent="-376238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742950" indent="-363538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122363" indent="-377825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lang="en-US" sz="2400" baseline="0" dirty="0" smtClean="0">
                <a:solidFill>
                  <a:schemeClr val="tx1"/>
                </a:solidFill>
                <a:latin typeface="+mn-lt"/>
              </a:defRPr>
            </a:lvl4pPr>
            <a:lvl5pPr marL="1466850" indent="-342900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lang="en-GB" sz="2400" baseline="0" dirty="0">
                <a:solidFill>
                  <a:schemeClr val="tx1"/>
                </a:solidFill>
                <a:latin typeface="+mn-lt"/>
              </a:defRPr>
            </a:lvl5pPr>
            <a:lvl6pPr marL="19700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6pPr>
            <a:lvl7pPr marL="24272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7pPr>
            <a:lvl8pPr marL="28844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8pPr>
            <a:lvl9pPr marL="33416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Tx/>
              <a:buChar char="-"/>
            </a:pPr>
            <a:r>
              <a:rPr lang="en-US" sz="1600" b="0" dirty="0">
                <a:solidFill>
                  <a:prstClr val="black"/>
                </a:solidFill>
                <a:latin typeface="Calibri"/>
              </a:rPr>
              <a:t>increase of 32.5% in the last 10 years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Tx/>
              <a:buChar char="-"/>
            </a:pPr>
            <a:r>
              <a:rPr lang="de-DE" sz="1600" b="0" dirty="0">
                <a:solidFill>
                  <a:prstClr val="black"/>
                </a:solidFill>
                <a:latin typeface="Calibri"/>
              </a:rPr>
              <a:t>2008: 82 million passengers</a:t>
            </a:r>
            <a:endParaRPr lang="en-GB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</a:pPr>
            <a:r>
              <a:rPr lang="en-GB" dirty="0">
                <a:solidFill>
                  <a:prstClr val="black"/>
                </a:solidFill>
                <a:latin typeface="+mj-lt"/>
              </a:rPr>
              <a:t>Distribution of world ferry traffic in 2008</a:t>
            </a:r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1462" y="2212975"/>
            <a:ext cx="7416820" cy="640080"/>
          </a:xfrm>
          <a:prstGeom prst="rect">
            <a:avLst/>
          </a:prstGeom>
        </p:spPr>
      </p:pic>
      <p:pic>
        <p:nvPicPr>
          <p:cNvPr id="9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3362" y="4113291"/>
            <a:ext cx="4841888" cy="2277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752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Source: Adapted from </a:t>
            </a:r>
            <a:r>
              <a:rPr lang="en-US" dirty="0" err="1"/>
              <a:t>ShipPax</a:t>
            </a:r>
            <a:r>
              <a:rPr lang="en-US" dirty="0"/>
              <a:t>, 2008</a:t>
            </a:r>
            <a:endParaRPr lang="de-D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Supply</a:t>
            </a:r>
            <a:endParaRPr lang="en-GB" dirty="0"/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2835806" y="1780330"/>
            <a:ext cx="7199313" cy="3683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algn="l" rtl="0" eaLnBrk="1" fontAlgn="base" hangingPunct="1">
              <a:spcBef>
                <a:spcPts val="300"/>
              </a:spcBef>
              <a:spcAft>
                <a:spcPts val="300"/>
              </a:spcAft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825" indent="-376238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742950" indent="-363538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122363" indent="-377825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lang="en-US" sz="2400" baseline="0" dirty="0" smtClean="0">
                <a:solidFill>
                  <a:schemeClr val="tx1"/>
                </a:solidFill>
                <a:latin typeface="+mn-lt"/>
              </a:defRPr>
            </a:lvl4pPr>
            <a:lvl5pPr marL="1466850" indent="-342900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lang="en-GB" sz="2400" baseline="0" dirty="0">
                <a:solidFill>
                  <a:schemeClr val="tx1"/>
                </a:solidFill>
                <a:latin typeface="+mn-lt"/>
              </a:defRPr>
            </a:lvl5pPr>
            <a:lvl6pPr marL="19700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6pPr>
            <a:lvl7pPr marL="24272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7pPr>
            <a:lvl8pPr marL="28844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8pPr>
            <a:lvl9pPr marL="33416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None/>
            </a:pPr>
            <a:r>
              <a:rPr lang="en-US" dirty="0"/>
              <a:t>Ranking of European ferry operators by passenger capacity in 2008</a:t>
            </a:r>
          </a:p>
        </p:txBody>
      </p:sp>
      <p:pic>
        <p:nvPicPr>
          <p:cNvPr id="6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2006" y="2476501"/>
            <a:ext cx="7394045" cy="319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997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777283" y="6372225"/>
            <a:ext cx="7199313" cy="368300"/>
          </a:xfrm>
        </p:spPr>
        <p:txBody>
          <a:bodyPr/>
          <a:lstStyle/>
          <a:p>
            <a:r>
              <a:rPr lang="en-GB" dirty="0"/>
              <a:t>Source: Adapted from </a:t>
            </a:r>
            <a:r>
              <a:rPr lang="en-US" dirty="0"/>
              <a:t>CFOA, 2012b</a:t>
            </a:r>
            <a:endParaRPr lang="de-D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Supply</a:t>
            </a:r>
            <a:endParaRPr lang="en-GB" dirty="0"/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2835806" y="1704975"/>
            <a:ext cx="7641695" cy="3683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algn="l" rtl="0" eaLnBrk="1" fontAlgn="base" hangingPunct="1">
              <a:spcBef>
                <a:spcPts val="300"/>
              </a:spcBef>
              <a:spcAft>
                <a:spcPts val="300"/>
              </a:spcAft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825" indent="-376238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742950" indent="-363538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122363" indent="-377825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lang="en-US" sz="2400" baseline="0" dirty="0" smtClean="0">
                <a:solidFill>
                  <a:schemeClr val="tx1"/>
                </a:solidFill>
                <a:latin typeface="+mn-lt"/>
              </a:defRPr>
            </a:lvl4pPr>
            <a:lvl5pPr marL="1466850" indent="-342900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lang="en-GB" sz="2400" baseline="0" dirty="0">
                <a:solidFill>
                  <a:schemeClr val="tx1"/>
                </a:solidFill>
                <a:latin typeface="+mn-lt"/>
              </a:defRPr>
            </a:lvl5pPr>
            <a:lvl6pPr marL="19700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6pPr>
            <a:lvl7pPr marL="24272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7pPr>
            <a:lvl8pPr marL="28844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8pPr>
            <a:lvl9pPr marL="33416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1400" dirty="0"/>
              <a:t>US: </a:t>
            </a:r>
            <a:r>
              <a:rPr lang="en-GB" sz="1400" b="0" dirty="0"/>
              <a:t>- </a:t>
            </a:r>
            <a:r>
              <a:rPr lang="en-US" sz="1400" b="0" dirty="0"/>
              <a:t>largest operator Washington State Ferries (26 vessels and a passenger capacity of 36.110)</a:t>
            </a:r>
            <a:br>
              <a:rPr lang="en-US" sz="1400" b="0" dirty="0"/>
            </a:br>
            <a:r>
              <a:rPr lang="en-US" sz="1400" b="0" dirty="0"/>
              <a:t>        - second largest operator NY Waterways (16 fast ferries and a passenger capacity of 2.631)</a:t>
            </a:r>
          </a:p>
          <a:p>
            <a:endParaRPr lang="en-US" sz="200" dirty="0"/>
          </a:p>
          <a:p>
            <a:r>
              <a:rPr lang="en-US" dirty="0"/>
              <a:t>Operating companies in Canada in 2011/2012</a:t>
            </a:r>
            <a:endParaRPr lang="de-DE" dirty="0"/>
          </a:p>
        </p:txBody>
      </p:sp>
      <p:pic>
        <p:nvPicPr>
          <p:cNvPr id="6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1055" y="3048001"/>
            <a:ext cx="6612996" cy="332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486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390</Words>
  <Application>Microsoft Macintosh PowerPoint</Application>
  <PresentationFormat>Широкоэкранный</PresentationFormat>
  <Paragraphs>48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PT Sans</vt:lpstr>
      <vt:lpstr>Times New Roman</vt:lpstr>
      <vt:lpstr>Тема Office</vt:lpstr>
      <vt:lpstr>AL-FARABI KAZAKH NATIONAL UNIVERSITY </vt:lpstr>
      <vt:lpstr>Презентация PowerPoint</vt:lpstr>
      <vt:lpstr>Passenger Lines and Ferries</vt:lpstr>
      <vt:lpstr>Institutional Framework</vt:lpstr>
      <vt:lpstr>Demand</vt:lpstr>
      <vt:lpstr>Demand</vt:lpstr>
      <vt:lpstr>Demand</vt:lpstr>
      <vt:lpstr>Supply</vt:lpstr>
      <vt:lpstr>Supply</vt:lpstr>
      <vt:lpstr>Thank you for your attention!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AL-FARABI KAZAKH NATIONAL UNIVERSITY </dc:title>
  <dc:creator>Асипова Жанна</dc:creator>
  <cp:lastModifiedBy>Асипова Жанна</cp:lastModifiedBy>
  <cp:revision>1</cp:revision>
  <dcterms:created xsi:type="dcterms:W3CDTF">2024-11-05T12:33:41Z</dcterms:created>
  <dcterms:modified xsi:type="dcterms:W3CDTF">2024-11-05T12:37:24Z</dcterms:modified>
</cp:coreProperties>
</file>