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70" r:id="rId4"/>
    <p:sldId id="271" r:id="rId5"/>
    <p:sldId id="272" r:id="rId6"/>
    <p:sldId id="273" r:id="rId7"/>
    <p:sldId id="281" r:id="rId8"/>
    <p:sldId id="275" r:id="rId9"/>
    <p:sldId id="276" r:id="rId10"/>
    <p:sldId id="277" r:id="rId11"/>
    <p:sldId id="278" r:id="rId12"/>
    <p:sldId id="279" r:id="rId13"/>
    <p:sldId id="280" r:id="rId14"/>
    <p:sldId id="269" r:id="rId15"/>
  </p:sldIdLst>
  <p:sldSz cx="9144000" cy="6858000" type="screen4x3"/>
  <p:notesSz cx="6858000" cy="9144000"/>
  <p:custDataLst>
    <p:tags r:id="rId1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42903E-D313-4E12-8F61-EE377B767FC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34F0AFD8-A543-48D5-84AF-078701F9D082}">
      <dgm:prSet>
        <dgm:style>
          <a:lnRef idx="2">
            <a:schemeClr val="accent6">
              <a:shade val="50000"/>
            </a:schemeClr>
          </a:lnRef>
          <a:fillRef idx="1">
            <a:schemeClr val="accent6"/>
          </a:fillRef>
          <a:effectRef idx="0">
            <a:schemeClr val="accent6"/>
          </a:effectRef>
          <a:fontRef idx="minor">
            <a:schemeClr val="lt1"/>
          </a:fontRef>
        </dgm:style>
      </dgm:prSet>
      <dgm:spPr/>
      <dgm:t>
        <a:bodyPr/>
        <a:lstStyle/>
        <a:p>
          <a:pPr rtl="0"/>
          <a:r>
            <a:rPr lang="kk-KZ" dirty="0" smtClean="0">
              <a:solidFill>
                <a:schemeClr val="accent6">
                  <a:lumMod val="50000"/>
                </a:schemeClr>
              </a:solidFill>
              <a:latin typeface="Times New Roman" panose="02020603050405020304" pitchFamily="18" charset="0"/>
              <a:cs typeface="Times New Roman" panose="02020603050405020304" pitchFamily="18" charset="0"/>
            </a:rPr>
            <a:t>тасынды-сулы</a:t>
          </a:r>
          <a:endParaRPr lang="ru-RU" b="0" i="0" baseline="0" dirty="0">
            <a:solidFill>
              <a:schemeClr val="accent6">
                <a:lumMod val="50000"/>
              </a:schemeClr>
            </a:solidFill>
            <a:latin typeface="Times New Roman" panose="02020603050405020304" pitchFamily="18" charset="0"/>
            <a:cs typeface="Times New Roman" panose="02020603050405020304" pitchFamily="18" charset="0"/>
          </a:endParaRPr>
        </a:p>
      </dgm:t>
    </dgm:pt>
    <dgm:pt modelId="{7B023400-5E2E-4878-888A-07D677A535E5}" type="parTrans" cxnId="{29CF2E5F-8DD1-4375-83C2-C9F3954441E8}">
      <dgm:prSet/>
      <dgm:spPr/>
      <dgm:t>
        <a:bodyPr/>
        <a:lstStyle/>
        <a:p>
          <a:endParaRPr lang="ru-RU"/>
        </a:p>
      </dgm:t>
    </dgm:pt>
    <dgm:pt modelId="{A7E7C2F7-8C92-4B5E-AEE5-B9580FC96B91}" type="sibTrans" cxnId="{29CF2E5F-8DD1-4375-83C2-C9F3954441E8}">
      <dgm:prSet/>
      <dgm:spPr/>
      <dgm:t>
        <a:bodyPr/>
        <a:lstStyle/>
        <a:p>
          <a:endParaRPr lang="ru-RU"/>
        </a:p>
      </dgm:t>
    </dgm:pt>
    <dgm:pt modelId="{B7341500-FF94-4BD1-BAAC-80BDC9DD9460}">
      <dgm:prSet custT="1">
        <dgm:style>
          <a:lnRef idx="2">
            <a:schemeClr val="accent1"/>
          </a:lnRef>
          <a:fillRef idx="1">
            <a:schemeClr val="lt1"/>
          </a:fillRef>
          <a:effectRef idx="0">
            <a:schemeClr val="accent1"/>
          </a:effectRef>
          <a:fontRef idx="minor">
            <a:schemeClr val="dk1"/>
          </a:fontRef>
        </dgm:style>
      </dgm:prSet>
      <dgm:spPr>
        <a:solidFill>
          <a:srgbClr val="00B0F0"/>
        </a:solidFill>
        <a:effectLst/>
        <a:scene3d>
          <a:camera prst="orthographicFront"/>
          <a:lightRig rig="threePt" dir="t"/>
        </a:scene3d>
        <a:sp3d>
          <a:bevelT/>
        </a:sp3d>
      </dgm:spPr>
      <dgm:t>
        <a:bodyPr/>
        <a:lstStyle/>
        <a:p>
          <a:pPr algn="just" rtl="0"/>
          <a:r>
            <a:rPr lang="kk-KZ" sz="1400" b="0" i="0" baseline="0" dirty="0" smtClean="0">
              <a:latin typeface="Times New Roman" panose="02020603050405020304" pitchFamily="18" charset="0"/>
              <a:cs typeface="Times New Roman" panose="02020603050405020304" pitchFamily="18" charset="0"/>
            </a:rPr>
            <a:t>Шығу тегі әртүрлі тасынды-сулы сел тасқындарының тығыздығы 1300-1600 кг/м</a:t>
          </a:r>
          <a:r>
            <a:rPr lang="kk-KZ" sz="1400" b="0" i="0" baseline="30000" dirty="0" smtClean="0">
              <a:latin typeface="Times New Roman" panose="02020603050405020304" pitchFamily="18" charset="0"/>
              <a:cs typeface="Times New Roman" panose="02020603050405020304" pitchFamily="18" charset="0"/>
            </a:rPr>
            <a:t>3 </a:t>
          </a:r>
          <a:r>
            <a:rPr lang="kk-KZ" sz="1400" b="0" i="0" baseline="0" dirty="0" smtClean="0">
              <a:latin typeface="Times New Roman" panose="02020603050405020304" pitchFamily="18" charset="0"/>
              <a:cs typeface="Times New Roman" panose="02020603050405020304" pitchFamily="18" charset="0"/>
            </a:rPr>
            <a:t>аралығында өзгереді, олар тасымалдайтын тасындылардың гранулометриялық құрамында көлемі 0,1 м жететін бөлшектер басым, ал анағұрлым ірі фракциялары 0,2-0,3 м дейін жетеді, сел қоспасындағы судың мөлшері 70-80 % жетеді. </a:t>
          </a:r>
          <a:endParaRPr lang="ru-RU" sz="1400" b="0" i="0" baseline="0" dirty="0">
            <a:latin typeface="Times New Roman" panose="02020603050405020304" pitchFamily="18" charset="0"/>
            <a:cs typeface="Times New Roman" panose="02020603050405020304" pitchFamily="18" charset="0"/>
          </a:endParaRPr>
        </a:p>
      </dgm:t>
    </dgm:pt>
    <dgm:pt modelId="{B42B8297-18E3-4E1B-A0B8-4936C08FB8F1}" type="parTrans" cxnId="{F5741152-CA31-4B71-B5A1-BFE282BDD768}">
      <dgm:prSet/>
      <dgm:spPr/>
      <dgm:t>
        <a:bodyPr/>
        <a:lstStyle/>
        <a:p>
          <a:endParaRPr lang="ru-RU"/>
        </a:p>
      </dgm:t>
    </dgm:pt>
    <dgm:pt modelId="{12509AAA-0499-49F1-9C74-CF58B6C155DB}" type="sibTrans" cxnId="{F5741152-CA31-4B71-B5A1-BFE282BDD768}">
      <dgm:prSet/>
      <dgm:spPr/>
      <dgm:t>
        <a:bodyPr/>
        <a:lstStyle/>
        <a:p>
          <a:endParaRPr lang="ru-RU"/>
        </a:p>
      </dgm:t>
    </dgm:pt>
    <dgm:pt modelId="{C6053D4A-B577-4325-A6D7-51E7C38AFA79}">
      <dgm:prSet>
        <dgm:style>
          <a:lnRef idx="2">
            <a:schemeClr val="accent6">
              <a:shade val="50000"/>
            </a:schemeClr>
          </a:lnRef>
          <a:fillRef idx="1">
            <a:schemeClr val="accent6"/>
          </a:fillRef>
          <a:effectRef idx="0">
            <a:schemeClr val="accent6"/>
          </a:effectRef>
          <a:fontRef idx="minor">
            <a:schemeClr val="lt1"/>
          </a:fontRef>
        </dgm:style>
      </dgm:prSet>
      <dgm:spPr/>
      <dgm:t>
        <a:bodyPr/>
        <a:lstStyle/>
        <a:p>
          <a:pPr rtl="0"/>
          <a:r>
            <a:rPr lang="kk-KZ" dirty="0" smtClean="0">
              <a:solidFill>
                <a:schemeClr val="accent6">
                  <a:lumMod val="50000"/>
                </a:schemeClr>
              </a:solidFill>
              <a:latin typeface="Times New Roman" panose="02020603050405020304" pitchFamily="18" charset="0"/>
              <a:cs typeface="Times New Roman" panose="02020603050405020304" pitchFamily="18" charset="0"/>
            </a:rPr>
            <a:t>лайлы</a:t>
          </a:r>
          <a:endParaRPr lang="ru-RU" b="0" i="0" baseline="0" dirty="0">
            <a:solidFill>
              <a:schemeClr val="accent6">
                <a:lumMod val="50000"/>
              </a:schemeClr>
            </a:solidFill>
            <a:latin typeface="Times New Roman" panose="02020603050405020304" pitchFamily="18" charset="0"/>
            <a:cs typeface="Times New Roman" panose="02020603050405020304" pitchFamily="18" charset="0"/>
          </a:endParaRPr>
        </a:p>
      </dgm:t>
    </dgm:pt>
    <dgm:pt modelId="{43B1752C-DB13-49E1-93C7-2CD7B625F857}" type="parTrans" cxnId="{90CD018C-58A5-40A6-A899-BF084A285E5C}">
      <dgm:prSet/>
      <dgm:spPr/>
      <dgm:t>
        <a:bodyPr/>
        <a:lstStyle/>
        <a:p>
          <a:endParaRPr lang="ru-RU"/>
        </a:p>
      </dgm:t>
    </dgm:pt>
    <dgm:pt modelId="{A96FC0FB-6883-496B-BF6D-D2B216DDD1E4}" type="sibTrans" cxnId="{90CD018C-58A5-40A6-A899-BF084A285E5C}">
      <dgm:prSet/>
      <dgm:spPr/>
      <dgm:t>
        <a:bodyPr/>
        <a:lstStyle/>
        <a:p>
          <a:endParaRPr lang="ru-RU"/>
        </a:p>
      </dgm:t>
    </dgm:pt>
    <dgm:pt modelId="{0F33A267-93E2-4069-B58D-79E4E81287C2}">
      <dgm:prSet>
        <dgm:style>
          <a:lnRef idx="2">
            <a:schemeClr val="accent1"/>
          </a:lnRef>
          <a:fillRef idx="1">
            <a:schemeClr val="lt1"/>
          </a:fillRef>
          <a:effectRef idx="0">
            <a:schemeClr val="accent1"/>
          </a:effectRef>
          <a:fontRef idx="minor">
            <a:schemeClr val="dk1"/>
          </a:fontRef>
        </dgm:style>
      </dgm:prSet>
      <dgm:spPr>
        <a:solidFill>
          <a:srgbClr val="00B0F0"/>
        </a:solidFill>
        <a:scene3d>
          <a:camera prst="orthographicFront"/>
          <a:lightRig rig="threePt" dir="t"/>
        </a:scene3d>
        <a:sp3d>
          <a:bevelT/>
        </a:sp3d>
      </dgm:spPr>
      <dgm:t>
        <a:bodyPr/>
        <a:lstStyle/>
        <a:p>
          <a:pPr algn="l" rtl="0"/>
          <a:endParaRPr lang="kk-KZ" sz="1000" b="0" i="0" baseline="0" dirty="0"/>
        </a:p>
      </dgm:t>
    </dgm:pt>
    <dgm:pt modelId="{6D4F7090-EA8D-4FF9-B6F4-260B3ED3AB96}" type="parTrans" cxnId="{B4C2321A-6662-4123-AE20-5A34EF290B5B}">
      <dgm:prSet/>
      <dgm:spPr/>
      <dgm:t>
        <a:bodyPr/>
        <a:lstStyle/>
        <a:p>
          <a:endParaRPr lang="ru-RU"/>
        </a:p>
      </dgm:t>
    </dgm:pt>
    <dgm:pt modelId="{77605D69-2EBB-49FE-AA09-EEB8B93BCEC4}" type="sibTrans" cxnId="{B4C2321A-6662-4123-AE20-5A34EF290B5B}">
      <dgm:prSet/>
      <dgm:spPr/>
      <dgm:t>
        <a:bodyPr/>
        <a:lstStyle/>
        <a:p>
          <a:endParaRPr lang="ru-RU"/>
        </a:p>
      </dgm:t>
    </dgm:pt>
    <dgm:pt modelId="{32DC5C58-A461-4C8C-9B9E-154B4DA8C8ED}">
      <dgm:prSe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kk-KZ" dirty="0" smtClean="0">
              <a:solidFill>
                <a:schemeClr val="accent6">
                  <a:lumMod val="50000"/>
                </a:schemeClr>
              </a:solidFill>
              <a:latin typeface="Times New Roman" panose="02020603050405020304" pitchFamily="18" charset="0"/>
              <a:cs typeface="Times New Roman" panose="02020603050405020304" pitchFamily="18" charset="0"/>
            </a:rPr>
            <a:t>лайлы-тасты</a:t>
          </a:r>
          <a:endParaRPr lang="ru-RU" dirty="0">
            <a:solidFill>
              <a:schemeClr val="accent6">
                <a:lumMod val="50000"/>
              </a:schemeClr>
            </a:solidFill>
            <a:latin typeface="Times New Roman" panose="02020603050405020304" pitchFamily="18" charset="0"/>
            <a:cs typeface="Times New Roman" panose="02020603050405020304" pitchFamily="18" charset="0"/>
          </a:endParaRPr>
        </a:p>
      </dgm:t>
    </dgm:pt>
    <dgm:pt modelId="{6D19CCDA-A905-4B8B-AE81-BADED05F0574}" type="parTrans" cxnId="{EA304658-ADD4-4E1E-84F9-51B40DF57DE8}">
      <dgm:prSet/>
      <dgm:spPr/>
      <dgm:t>
        <a:bodyPr/>
        <a:lstStyle/>
        <a:p>
          <a:endParaRPr lang="ru-RU"/>
        </a:p>
      </dgm:t>
    </dgm:pt>
    <dgm:pt modelId="{876753B7-3D1E-4D42-926B-3B4D7B266063}" type="sibTrans" cxnId="{EA304658-ADD4-4E1E-84F9-51B40DF57DE8}">
      <dgm:prSet/>
      <dgm:spPr/>
      <dgm:t>
        <a:bodyPr/>
        <a:lstStyle/>
        <a:p>
          <a:endParaRPr lang="ru-RU"/>
        </a:p>
      </dgm:t>
    </dgm:pt>
    <dgm:pt modelId="{842CDB5E-59F0-400C-BC23-83CE001221C7}">
      <dgm:prSet>
        <dgm:style>
          <a:lnRef idx="2">
            <a:schemeClr val="accent1"/>
          </a:lnRef>
          <a:fillRef idx="1">
            <a:schemeClr val="lt1"/>
          </a:fillRef>
          <a:effectRef idx="0">
            <a:schemeClr val="accent1"/>
          </a:effectRef>
          <a:fontRef idx="minor">
            <a:schemeClr val="dk1"/>
          </a:fontRef>
        </dgm:style>
      </dgm:prSet>
      <dgm:spPr>
        <a:solidFill>
          <a:srgbClr val="00B0F0"/>
        </a:solidFill>
        <a:scene3d>
          <a:camera prst="orthographicFront"/>
          <a:lightRig rig="threePt" dir="t"/>
        </a:scene3d>
        <a:sp3d>
          <a:bevelT/>
        </a:sp3d>
      </dgm:spPr>
      <dgm:t>
        <a:bodyPr/>
        <a:lstStyle/>
        <a:p>
          <a:pPr algn="l"/>
          <a:endParaRPr lang="ru-RU" sz="1000"/>
        </a:p>
      </dgm:t>
    </dgm:pt>
    <dgm:pt modelId="{E88C8052-7696-4C13-B0D4-A8510B720F7D}" type="parTrans" cxnId="{E310793C-4386-466D-8A1C-50F26E7ADA4E}">
      <dgm:prSet/>
      <dgm:spPr/>
      <dgm:t>
        <a:bodyPr/>
        <a:lstStyle/>
        <a:p>
          <a:endParaRPr lang="ru-RU"/>
        </a:p>
      </dgm:t>
    </dgm:pt>
    <dgm:pt modelId="{244A7862-7439-42CE-ACA6-C5872F1A6849}" type="sibTrans" cxnId="{E310793C-4386-466D-8A1C-50F26E7ADA4E}">
      <dgm:prSet/>
      <dgm:spPr/>
      <dgm:t>
        <a:bodyPr/>
        <a:lstStyle/>
        <a:p>
          <a:endParaRPr lang="ru-RU"/>
        </a:p>
      </dgm:t>
    </dgm:pt>
    <dgm:pt modelId="{7309416D-FF13-4591-B34A-E06BF794830B}">
      <dgm:prSet custT="1">
        <dgm:style>
          <a:lnRef idx="2">
            <a:schemeClr val="accent1"/>
          </a:lnRef>
          <a:fillRef idx="1">
            <a:schemeClr val="lt1"/>
          </a:fillRef>
          <a:effectRef idx="0">
            <a:schemeClr val="accent1"/>
          </a:effectRef>
          <a:fontRef idx="minor">
            <a:schemeClr val="dk1"/>
          </a:fontRef>
        </dgm:style>
      </dgm:prSet>
      <dgm:spPr>
        <a:solidFill>
          <a:srgbClr val="00B0F0"/>
        </a:solidFill>
        <a:scene3d>
          <a:camera prst="orthographicFront"/>
          <a:lightRig rig="threePt" dir="t"/>
        </a:scene3d>
        <a:sp3d>
          <a:bevelT/>
        </a:sp3d>
      </dgm:spPr>
      <dgm:t>
        <a:bodyPr/>
        <a:lstStyle/>
        <a:p>
          <a:pPr algn="just" rtl="0"/>
          <a:r>
            <a:rPr lang="kk-KZ" sz="1400" b="0" i="0" baseline="0" dirty="0" smtClean="0">
              <a:latin typeface="Times New Roman" panose="02020603050405020304" pitchFamily="18" charset="0"/>
              <a:cs typeface="Times New Roman" panose="02020603050405020304" pitchFamily="18" charset="0"/>
            </a:rPr>
            <a:t>Лайлы-тасты сел тасқындарының тығыздығы 2000-2300 кг/м</a:t>
          </a:r>
          <a:r>
            <a:rPr lang="kk-KZ" sz="1400" b="0" i="0" baseline="30000" dirty="0" smtClean="0">
              <a:latin typeface="Times New Roman" panose="02020603050405020304" pitchFamily="18" charset="0"/>
              <a:cs typeface="Times New Roman" panose="02020603050405020304" pitchFamily="18" charset="0"/>
            </a:rPr>
            <a:t>3</a:t>
          </a:r>
          <a:r>
            <a:rPr lang="kk-KZ" sz="1400" b="0" i="0" baseline="0" dirty="0" smtClean="0">
              <a:latin typeface="Times New Roman" panose="02020603050405020304" pitchFamily="18" charset="0"/>
              <a:cs typeface="Times New Roman" panose="02020603050405020304" pitchFamily="18" charset="0"/>
            </a:rPr>
            <a:t> құрайды, кей жағдайларда 2400 кг/м</a:t>
          </a:r>
          <a:r>
            <a:rPr lang="kk-KZ" sz="1400" b="0" i="0" baseline="30000" dirty="0" smtClean="0">
              <a:latin typeface="Times New Roman" panose="02020603050405020304" pitchFamily="18" charset="0"/>
              <a:cs typeface="Times New Roman" panose="02020603050405020304" pitchFamily="18" charset="0"/>
            </a:rPr>
            <a:t>3</a:t>
          </a:r>
          <a:r>
            <a:rPr lang="kk-KZ" sz="1400" b="0" i="0" baseline="0" dirty="0" smtClean="0">
              <a:latin typeface="Times New Roman" panose="02020603050405020304" pitchFamily="18" charset="0"/>
              <a:cs typeface="Times New Roman" panose="02020603050405020304" pitchFamily="18" charset="0"/>
            </a:rPr>
            <a:t> жетеді.  Лайлы-тасты сел тасқындарының гранулометриялық құрамының өзгеру диапазоны кең аралықты қамтиды, анағұрлым ірі фракциялар мөлшері 0,5-0,6 м жететін тастардан құралады. Сел массасының құрамындағы жекелеген қойтастар мөлшері 2-3 м жетеді. Сел массасының құрамындағы су қоймалжың масса түрінде кездеседі және оның мөлшері 30-40 % аспайды.</a:t>
          </a:r>
          <a:endParaRPr lang="kk-KZ" sz="1400" b="0" i="0" baseline="0" dirty="0">
            <a:latin typeface="Times New Roman" panose="02020603050405020304" pitchFamily="18" charset="0"/>
            <a:cs typeface="Times New Roman" panose="02020603050405020304" pitchFamily="18" charset="0"/>
          </a:endParaRPr>
        </a:p>
      </dgm:t>
    </dgm:pt>
    <dgm:pt modelId="{F1D1993E-FE75-4454-9F27-28280B8FA605}" type="parTrans" cxnId="{2B6D2E3C-35FE-4FE8-A7B3-D283FDF6E790}">
      <dgm:prSet/>
      <dgm:spPr/>
      <dgm:t>
        <a:bodyPr/>
        <a:lstStyle/>
        <a:p>
          <a:endParaRPr lang="ru-RU"/>
        </a:p>
      </dgm:t>
    </dgm:pt>
    <dgm:pt modelId="{403B5619-55B8-4AD4-8C5F-1B660C111A4B}" type="sibTrans" cxnId="{2B6D2E3C-35FE-4FE8-A7B3-D283FDF6E790}">
      <dgm:prSet/>
      <dgm:spPr/>
      <dgm:t>
        <a:bodyPr/>
        <a:lstStyle/>
        <a:p>
          <a:endParaRPr lang="ru-RU"/>
        </a:p>
      </dgm:t>
    </dgm:pt>
    <dgm:pt modelId="{65084EF9-B0F1-44F0-934F-BE6786052DA4}">
      <dgm:prSet custT="1">
        <dgm:style>
          <a:lnRef idx="2">
            <a:schemeClr val="accent1"/>
          </a:lnRef>
          <a:fillRef idx="1">
            <a:schemeClr val="lt1"/>
          </a:fillRef>
          <a:effectRef idx="0">
            <a:schemeClr val="accent1"/>
          </a:effectRef>
          <a:fontRef idx="minor">
            <a:schemeClr val="dk1"/>
          </a:fontRef>
        </dgm:style>
      </dgm:prSet>
      <dgm:spPr>
        <a:solidFill>
          <a:srgbClr val="00B0F0"/>
        </a:solidFill>
        <a:scene3d>
          <a:camera prst="orthographicFront"/>
          <a:lightRig rig="threePt" dir="t"/>
        </a:scene3d>
        <a:sp3d>
          <a:bevelT/>
        </a:sp3d>
      </dgm:spPr>
      <dgm:t>
        <a:bodyPr/>
        <a:lstStyle/>
        <a:p>
          <a:pPr algn="just" rtl="0"/>
          <a:r>
            <a:rPr lang="kk-KZ" sz="1400" b="0" i="0" baseline="0" dirty="0" smtClean="0">
              <a:latin typeface="Times New Roman" panose="02020603050405020304" pitchFamily="18" charset="0"/>
              <a:cs typeface="Times New Roman" panose="02020603050405020304" pitchFamily="18" charset="0"/>
            </a:rPr>
            <a:t>Лайлы сел тасқындарының тығыздығы 2000 кг/м</a:t>
          </a:r>
          <a:r>
            <a:rPr lang="kk-KZ" sz="1400" b="0" i="0" baseline="30000" dirty="0" smtClean="0">
              <a:latin typeface="Times New Roman" panose="02020603050405020304" pitchFamily="18" charset="0"/>
              <a:cs typeface="Times New Roman" panose="02020603050405020304" pitchFamily="18" charset="0"/>
            </a:rPr>
            <a:t>3</a:t>
          </a:r>
          <a:r>
            <a:rPr lang="kk-KZ" sz="1400" b="0" i="0" baseline="0" dirty="0" smtClean="0">
              <a:latin typeface="Times New Roman" panose="02020603050405020304" pitchFamily="18" charset="0"/>
              <a:cs typeface="Times New Roman" panose="02020603050405020304" pitchFamily="18" charset="0"/>
            </a:rPr>
            <a:t> жетеді. Лайлы сел тасқындарындағы сел массасының гранулометриялық құрамында шаңды және сазды бөлшектер басым болып келеді, ал сел құраушысының мөлшері 40-50 % аспайды. </a:t>
          </a:r>
          <a:endParaRPr lang="ru-RU" sz="1400" b="0" i="0" baseline="0" dirty="0">
            <a:latin typeface="Times New Roman" panose="02020603050405020304" pitchFamily="18" charset="0"/>
            <a:cs typeface="Times New Roman" panose="02020603050405020304" pitchFamily="18" charset="0"/>
          </a:endParaRPr>
        </a:p>
      </dgm:t>
    </dgm:pt>
    <dgm:pt modelId="{A8DE0D6D-73DC-420B-9393-1B11C7B094BE}" type="parTrans" cxnId="{8279CB19-FEAE-4457-8F77-25E45F9BA677}">
      <dgm:prSet/>
      <dgm:spPr/>
      <dgm:t>
        <a:bodyPr/>
        <a:lstStyle/>
        <a:p>
          <a:endParaRPr lang="ru-RU"/>
        </a:p>
      </dgm:t>
    </dgm:pt>
    <dgm:pt modelId="{FC295F37-7AAA-4EBF-81E5-48B2B8BC4AA0}" type="sibTrans" cxnId="{8279CB19-FEAE-4457-8F77-25E45F9BA677}">
      <dgm:prSet/>
      <dgm:spPr/>
      <dgm:t>
        <a:bodyPr/>
        <a:lstStyle/>
        <a:p>
          <a:endParaRPr lang="ru-RU"/>
        </a:p>
      </dgm:t>
    </dgm:pt>
    <dgm:pt modelId="{203E98D6-BD8C-49D0-96CF-27F57C56E0E3}" type="pres">
      <dgm:prSet presAssocID="{4E42903E-D313-4E12-8F61-EE377B767FC4}" presName="Name0" presStyleCnt="0">
        <dgm:presLayoutVars>
          <dgm:dir/>
          <dgm:animLvl val="lvl"/>
          <dgm:resizeHandles val="exact"/>
        </dgm:presLayoutVars>
      </dgm:prSet>
      <dgm:spPr/>
      <dgm:t>
        <a:bodyPr/>
        <a:lstStyle/>
        <a:p>
          <a:endParaRPr lang="ru-RU"/>
        </a:p>
      </dgm:t>
    </dgm:pt>
    <dgm:pt modelId="{7B1776D3-A572-44CB-B723-8B556264A65A}" type="pres">
      <dgm:prSet presAssocID="{34F0AFD8-A543-48D5-84AF-078701F9D082}" presName="linNode" presStyleCnt="0"/>
      <dgm:spPr/>
    </dgm:pt>
    <dgm:pt modelId="{A08A6C71-78C2-4EBA-BD37-E53B32D72057}" type="pres">
      <dgm:prSet presAssocID="{34F0AFD8-A543-48D5-84AF-078701F9D082}" presName="parentText" presStyleLbl="node1" presStyleIdx="0" presStyleCnt="3" custScaleX="70940" custLinFactNeighborX="-5586" custLinFactNeighborY="-105">
        <dgm:presLayoutVars>
          <dgm:chMax val="1"/>
          <dgm:bulletEnabled val="1"/>
        </dgm:presLayoutVars>
      </dgm:prSet>
      <dgm:spPr/>
      <dgm:t>
        <a:bodyPr/>
        <a:lstStyle/>
        <a:p>
          <a:endParaRPr lang="ru-RU"/>
        </a:p>
      </dgm:t>
    </dgm:pt>
    <dgm:pt modelId="{B6D926DC-3662-47A0-A09B-DB400187DD44}" type="pres">
      <dgm:prSet presAssocID="{34F0AFD8-A543-48D5-84AF-078701F9D082}" presName="descendantText" presStyleLbl="alignAccFollowNode1" presStyleIdx="0" presStyleCnt="3" custScaleX="102492" custScaleY="110075" custLinFactNeighborX="-6626" custLinFactNeighborY="-873">
        <dgm:presLayoutVars>
          <dgm:bulletEnabled val="1"/>
        </dgm:presLayoutVars>
      </dgm:prSet>
      <dgm:spPr/>
      <dgm:t>
        <a:bodyPr/>
        <a:lstStyle/>
        <a:p>
          <a:endParaRPr lang="ru-RU"/>
        </a:p>
      </dgm:t>
    </dgm:pt>
    <dgm:pt modelId="{BA1B847A-9D34-4F31-B9A4-AAC680DB691D}" type="pres">
      <dgm:prSet presAssocID="{A7E7C2F7-8C92-4B5E-AEE5-B9580FC96B91}" presName="sp" presStyleCnt="0"/>
      <dgm:spPr/>
    </dgm:pt>
    <dgm:pt modelId="{A410BC17-A9CB-4EF3-A5E1-B87CD0993DB2}" type="pres">
      <dgm:prSet presAssocID="{C6053D4A-B577-4325-A6D7-51E7C38AFA79}" presName="linNode" presStyleCnt="0"/>
      <dgm:spPr/>
    </dgm:pt>
    <dgm:pt modelId="{AA536B86-54D3-416B-BE6D-D34C9C6D6C50}" type="pres">
      <dgm:prSet presAssocID="{C6053D4A-B577-4325-A6D7-51E7C38AFA79}" presName="parentText" presStyleLbl="node1" presStyleIdx="1" presStyleCnt="3" custScaleX="71076" custScaleY="104075" custLinFactNeighborX="-5250" custLinFactNeighborY="513">
        <dgm:presLayoutVars>
          <dgm:chMax val="1"/>
          <dgm:bulletEnabled val="1"/>
        </dgm:presLayoutVars>
      </dgm:prSet>
      <dgm:spPr/>
      <dgm:t>
        <a:bodyPr/>
        <a:lstStyle/>
        <a:p>
          <a:endParaRPr lang="ru-RU"/>
        </a:p>
      </dgm:t>
    </dgm:pt>
    <dgm:pt modelId="{BE2407E2-2EC8-4E66-B428-7159637DCB5F}" type="pres">
      <dgm:prSet presAssocID="{C6053D4A-B577-4325-A6D7-51E7C38AFA79}" presName="descendantText" presStyleLbl="alignAccFollowNode1" presStyleIdx="1" presStyleCnt="3" custScaleX="102554" custScaleY="105470" custLinFactNeighborX="-6700" custLinFactNeighborY="-7210">
        <dgm:presLayoutVars>
          <dgm:bulletEnabled val="1"/>
        </dgm:presLayoutVars>
      </dgm:prSet>
      <dgm:spPr/>
      <dgm:t>
        <a:bodyPr/>
        <a:lstStyle/>
        <a:p>
          <a:endParaRPr lang="ru-RU"/>
        </a:p>
      </dgm:t>
    </dgm:pt>
    <dgm:pt modelId="{F540C95F-909A-4718-A612-A89AB77ADADA}" type="pres">
      <dgm:prSet presAssocID="{A96FC0FB-6883-496B-BF6D-D2B216DDD1E4}" presName="sp" presStyleCnt="0"/>
      <dgm:spPr/>
    </dgm:pt>
    <dgm:pt modelId="{A342F22C-DA56-4246-9DE8-3E44DAF057DA}" type="pres">
      <dgm:prSet presAssocID="{32DC5C58-A461-4C8C-9B9E-154B4DA8C8ED}" presName="linNode" presStyleCnt="0"/>
      <dgm:spPr/>
    </dgm:pt>
    <dgm:pt modelId="{52BEEB5E-2136-4323-8F19-0F97AB33D343}" type="pres">
      <dgm:prSet presAssocID="{32DC5C58-A461-4C8C-9B9E-154B4DA8C8ED}" presName="parentText" presStyleLbl="node1" presStyleIdx="2" presStyleCnt="3" custScaleX="67575" custScaleY="121584" custLinFactNeighborX="-3914" custLinFactNeighborY="-3839">
        <dgm:presLayoutVars>
          <dgm:chMax val="1"/>
          <dgm:bulletEnabled val="1"/>
        </dgm:presLayoutVars>
      </dgm:prSet>
      <dgm:spPr/>
      <dgm:t>
        <a:bodyPr/>
        <a:lstStyle/>
        <a:p>
          <a:endParaRPr lang="ru-RU"/>
        </a:p>
      </dgm:t>
    </dgm:pt>
    <dgm:pt modelId="{F1B3BBB5-2945-4E52-884F-977BABDEC6A3}" type="pres">
      <dgm:prSet presAssocID="{32DC5C58-A461-4C8C-9B9E-154B4DA8C8ED}" presName="descendantText" presStyleLbl="alignAccFollowNode1" presStyleIdx="2" presStyleCnt="3" custScaleX="102991" custScaleY="169004" custLinFactNeighborX="-3199" custLinFactNeighborY="-5609">
        <dgm:presLayoutVars>
          <dgm:bulletEnabled val="1"/>
        </dgm:presLayoutVars>
      </dgm:prSet>
      <dgm:spPr/>
      <dgm:t>
        <a:bodyPr/>
        <a:lstStyle/>
        <a:p>
          <a:endParaRPr lang="ru-RU"/>
        </a:p>
      </dgm:t>
    </dgm:pt>
  </dgm:ptLst>
  <dgm:cxnLst>
    <dgm:cxn modelId="{F5741152-CA31-4B71-B5A1-BFE282BDD768}" srcId="{34F0AFD8-A543-48D5-84AF-078701F9D082}" destId="{B7341500-FF94-4BD1-BAAC-80BDC9DD9460}" srcOrd="0" destOrd="0" parTransId="{B42B8297-18E3-4E1B-A0B8-4936C08FB8F1}" sibTransId="{12509AAA-0499-49F1-9C74-CF58B6C155DB}"/>
    <dgm:cxn modelId="{90CD018C-58A5-40A6-A899-BF084A285E5C}" srcId="{4E42903E-D313-4E12-8F61-EE377B767FC4}" destId="{C6053D4A-B577-4325-A6D7-51E7C38AFA79}" srcOrd="1" destOrd="0" parTransId="{43B1752C-DB13-49E1-93C7-2CD7B625F857}" sibTransId="{A96FC0FB-6883-496B-BF6D-D2B216DDD1E4}"/>
    <dgm:cxn modelId="{7C631B3D-C66B-4F50-A4C8-CCE72BE773C7}" type="presOf" srcId="{32DC5C58-A461-4C8C-9B9E-154B4DA8C8ED}" destId="{52BEEB5E-2136-4323-8F19-0F97AB33D343}" srcOrd="0" destOrd="0" presId="urn:microsoft.com/office/officeart/2005/8/layout/vList5"/>
    <dgm:cxn modelId="{D96FB859-FB14-4377-8897-557B3F1A8D3C}" type="presOf" srcId="{B7341500-FF94-4BD1-BAAC-80BDC9DD9460}" destId="{B6D926DC-3662-47A0-A09B-DB400187DD44}" srcOrd="0" destOrd="0" presId="urn:microsoft.com/office/officeart/2005/8/layout/vList5"/>
    <dgm:cxn modelId="{29CF2E5F-8DD1-4375-83C2-C9F3954441E8}" srcId="{4E42903E-D313-4E12-8F61-EE377B767FC4}" destId="{34F0AFD8-A543-48D5-84AF-078701F9D082}" srcOrd="0" destOrd="0" parTransId="{7B023400-5E2E-4878-888A-07D677A535E5}" sibTransId="{A7E7C2F7-8C92-4B5E-AEE5-B9580FC96B91}"/>
    <dgm:cxn modelId="{00F31769-7BE3-4285-9365-00AB9890EBEE}" type="presOf" srcId="{4E42903E-D313-4E12-8F61-EE377B767FC4}" destId="{203E98D6-BD8C-49D0-96CF-27F57C56E0E3}" srcOrd="0" destOrd="0" presId="urn:microsoft.com/office/officeart/2005/8/layout/vList5"/>
    <dgm:cxn modelId="{2B6D2E3C-35FE-4FE8-A7B3-D283FDF6E790}" srcId="{32DC5C58-A461-4C8C-9B9E-154B4DA8C8ED}" destId="{7309416D-FF13-4591-B34A-E06BF794830B}" srcOrd="1" destOrd="0" parTransId="{F1D1993E-FE75-4454-9F27-28280B8FA605}" sibTransId="{403B5619-55B8-4AD4-8C5F-1B660C111A4B}"/>
    <dgm:cxn modelId="{AA12D834-9423-4723-8853-DF638888DA64}" type="presOf" srcId="{C6053D4A-B577-4325-A6D7-51E7C38AFA79}" destId="{AA536B86-54D3-416B-BE6D-D34C9C6D6C50}" srcOrd="0" destOrd="0" presId="urn:microsoft.com/office/officeart/2005/8/layout/vList5"/>
    <dgm:cxn modelId="{CB783C50-BE80-43A3-8861-366DEAABBCB2}" type="presOf" srcId="{7309416D-FF13-4591-B34A-E06BF794830B}" destId="{F1B3BBB5-2945-4E52-884F-977BABDEC6A3}" srcOrd="0" destOrd="1" presId="urn:microsoft.com/office/officeart/2005/8/layout/vList5"/>
    <dgm:cxn modelId="{EA304658-ADD4-4E1E-84F9-51B40DF57DE8}" srcId="{4E42903E-D313-4E12-8F61-EE377B767FC4}" destId="{32DC5C58-A461-4C8C-9B9E-154B4DA8C8ED}" srcOrd="2" destOrd="0" parTransId="{6D19CCDA-A905-4B8B-AE81-BADED05F0574}" sibTransId="{876753B7-3D1E-4D42-926B-3B4D7B266063}"/>
    <dgm:cxn modelId="{DCA25517-F50A-4AB3-A6A8-ACE651861FB5}" type="presOf" srcId="{34F0AFD8-A543-48D5-84AF-078701F9D082}" destId="{A08A6C71-78C2-4EBA-BD37-E53B32D72057}" srcOrd="0" destOrd="0" presId="urn:microsoft.com/office/officeart/2005/8/layout/vList5"/>
    <dgm:cxn modelId="{B4C2321A-6662-4123-AE20-5A34EF290B5B}" srcId="{C6053D4A-B577-4325-A6D7-51E7C38AFA79}" destId="{0F33A267-93E2-4069-B58D-79E4E81287C2}" srcOrd="0" destOrd="0" parTransId="{6D4F7090-EA8D-4FF9-B6F4-260B3ED3AB96}" sibTransId="{77605D69-2EBB-49FE-AA09-EEB8B93BCEC4}"/>
    <dgm:cxn modelId="{E310793C-4386-466D-8A1C-50F26E7ADA4E}" srcId="{32DC5C58-A461-4C8C-9B9E-154B4DA8C8ED}" destId="{842CDB5E-59F0-400C-BC23-83CE001221C7}" srcOrd="0" destOrd="0" parTransId="{E88C8052-7696-4C13-B0D4-A8510B720F7D}" sibTransId="{244A7862-7439-42CE-ACA6-C5872F1A6849}"/>
    <dgm:cxn modelId="{501FB72B-B0EC-4E26-B5B0-315BECFC67A0}" type="presOf" srcId="{842CDB5E-59F0-400C-BC23-83CE001221C7}" destId="{F1B3BBB5-2945-4E52-884F-977BABDEC6A3}" srcOrd="0" destOrd="0" presId="urn:microsoft.com/office/officeart/2005/8/layout/vList5"/>
    <dgm:cxn modelId="{8279CB19-FEAE-4457-8F77-25E45F9BA677}" srcId="{C6053D4A-B577-4325-A6D7-51E7C38AFA79}" destId="{65084EF9-B0F1-44F0-934F-BE6786052DA4}" srcOrd="1" destOrd="0" parTransId="{A8DE0D6D-73DC-420B-9393-1B11C7B094BE}" sibTransId="{FC295F37-7AAA-4EBF-81E5-48B2B8BC4AA0}"/>
    <dgm:cxn modelId="{D9F17541-5243-4D77-8A1C-4ED21EFDE12E}" type="presOf" srcId="{65084EF9-B0F1-44F0-934F-BE6786052DA4}" destId="{BE2407E2-2EC8-4E66-B428-7159637DCB5F}" srcOrd="0" destOrd="1" presId="urn:microsoft.com/office/officeart/2005/8/layout/vList5"/>
    <dgm:cxn modelId="{6BCC6F29-8D68-4B72-92CD-3D8A4B25A58C}" type="presOf" srcId="{0F33A267-93E2-4069-B58D-79E4E81287C2}" destId="{BE2407E2-2EC8-4E66-B428-7159637DCB5F}" srcOrd="0" destOrd="0" presId="urn:microsoft.com/office/officeart/2005/8/layout/vList5"/>
    <dgm:cxn modelId="{F18970C1-C3FD-4EBC-945B-0860947D4B59}" type="presParOf" srcId="{203E98D6-BD8C-49D0-96CF-27F57C56E0E3}" destId="{7B1776D3-A572-44CB-B723-8B556264A65A}" srcOrd="0" destOrd="0" presId="urn:microsoft.com/office/officeart/2005/8/layout/vList5"/>
    <dgm:cxn modelId="{BA55768D-E3DA-4E9F-B0F2-40139FD0E3FC}" type="presParOf" srcId="{7B1776D3-A572-44CB-B723-8B556264A65A}" destId="{A08A6C71-78C2-4EBA-BD37-E53B32D72057}" srcOrd="0" destOrd="0" presId="urn:microsoft.com/office/officeart/2005/8/layout/vList5"/>
    <dgm:cxn modelId="{DC185C8C-C107-4D4C-9192-388B55098197}" type="presParOf" srcId="{7B1776D3-A572-44CB-B723-8B556264A65A}" destId="{B6D926DC-3662-47A0-A09B-DB400187DD44}" srcOrd="1" destOrd="0" presId="urn:microsoft.com/office/officeart/2005/8/layout/vList5"/>
    <dgm:cxn modelId="{0D8D6515-7456-4F76-B65F-F896C5993B79}" type="presParOf" srcId="{203E98D6-BD8C-49D0-96CF-27F57C56E0E3}" destId="{BA1B847A-9D34-4F31-B9A4-AAC680DB691D}" srcOrd="1" destOrd="0" presId="urn:microsoft.com/office/officeart/2005/8/layout/vList5"/>
    <dgm:cxn modelId="{C21FF00B-4F72-432D-8927-85521A3FB847}" type="presParOf" srcId="{203E98D6-BD8C-49D0-96CF-27F57C56E0E3}" destId="{A410BC17-A9CB-4EF3-A5E1-B87CD0993DB2}" srcOrd="2" destOrd="0" presId="urn:microsoft.com/office/officeart/2005/8/layout/vList5"/>
    <dgm:cxn modelId="{BFF89CB1-7AEB-4B8A-9A77-FC779D3E8C62}" type="presParOf" srcId="{A410BC17-A9CB-4EF3-A5E1-B87CD0993DB2}" destId="{AA536B86-54D3-416B-BE6D-D34C9C6D6C50}" srcOrd="0" destOrd="0" presId="urn:microsoft.com/office/officeart/2005/8/layout/vList5"/>
    <dgm:cxn modelId="{7B2EE36D-D531-4492-BC17-141730168973}" type="presParOf" srcId="{A410BC17-A9CB-4EF3-A5E1-B87CD0993DB2}" destId="{BE2407E2-2EC8-4E66-B428-7159637DCB5F}" srcOrd="1" destOrd="0" presId="urn:microsoft.com/office/officeart/2005/8/layout/vList5"/>
    <dgm:cxn modelId="{046E3C33-7E1C-42B2-8CB7-C9CA775EE4FF}" type="presParOf" srcId="{203E98D6-BD8C-49D0-96CF-27F57C56E0E3}" destId="{F540C95F-909A-4718-A612-A89AB77ADADA}" srcOrd="3" destOrd="0" presId="urn:microsoft.com/office/officeart/2005/8/layout/vList5"/>
    <dgm:cxn modelId="{8CA82C2E-AEAB-4C32-A67B-7CA006B88FE2}" type="presParOf" srcId="{203E98D6-BD8C-49D0-96CF-27F57C56E0E3}" destId="{A342F22C-DA56-4246-9DE8-3E44DAF057DA}" srcOrd="4" destOrd="0" presId="urn:microsoft.com/office/officeart/2005/8/layout/vList5"/>
    <dgm:cxn modelId="{78A86213-5686-4402-BCE1-D7BAA79FED3B}" type="presParOf" srcId="{A342F22C-DA56-4246-9DE8-3E44DAF057DA}" destId="{52BEEB5E-2136-4323-8F19-0F97AB33D343}" srcOrd="0" destOrd="0" presId="urn:microsoft.com/office/officeart/2005/8/layout/vList5"/>
    <dgm:cxn modelId="{E289F29C-3C58-4307-B49D-35C2E38FDE20}" type="presParOf" srcId="{A342F22C-DA56-4246-9DE8-3E44DAF057DA}" destId="{F1B3BBB5-2945-4E52-884F-977BABDEC6A3}"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D926DC-3662-47A0-A09B-DB400187DD44}">
      <dsp:nvSpPr>
        <dsp:cNvPr id="0" name=""/>
        <dsp:cNvSpPr/>
      </dsp:nvSpPr>
      <dsp:spPr>
        <a:xfrm rot="5400000">
          <a:off x="4418888" y="-2061421"/>
          <a:ext cx="1170008" cy="5435721"/>
        </a:xfrm>
        <a:prstGeom prst="round2SameRect">
          <a:avLst/>
        </a:prstGeom>
        <a:solidFill>
          <a:srgbClr val="00B0F0"/>
        </a:solidFill>
        <a:ln w="25400" cap="flat" cmpd="sng" algn="ctr">
          <a:solidFill>
            <a:schemeClr val="accent1"/>
          </a:solidFill>
          <a:prstDash val="solid"/>
        </a:ln>
        <a:effectLst/>
        <a:scene3d>
          <a:camera prst="orthographicFront"/>
          <a:lightRig rig="threePt" dir="t"/>
        </a:scene3d>
        <a:sp3d>
          <a:bevelT/>
        </a:sp3d>
      </dsp:spPr>
      <dsp:style>
        <a:lnRef idx="2">
          <a:schemeClr val="accent1"/>
        </a:lnRef>
        <a:fillRef idx="1">
          <a:schemeClr val="lt1"/>
        </a:fillRef>
        <a:effectRef idx="0">
          <a:schemeClr val="accent1"/>
        </a:effectRef>
        <a:fontRef idx="minor">
          <a:schemeClr val="dk1"/>
        </a:fontRef>
      </dsp:style>
      <dsp:txBody>
        <a:bodyPr spcFirstLastPara="0" vert="horz" wrap="square" lIns="247650" tIns="123825" rIns="247650" bIns="123825" numCol="1" spcCol="1270" anchor="ctr" anchorCtr="0">
          <a:noAutofit/>
        </a:bodyPr>
        <a:lstStyle/>
        <a:p>
          <a:pPr marL="114300" lvl="1" indent="-114300" algn="just" defTabSz="622300" rtl="0">
            <a:lnSpc>
              <a:spcPct val="90000"/>
            </a:lnSpc>
            <a:spcBef>
              <a:spcPct val="0"/>
            </a:spcBef>
            <a:spcAft>
              <a:spcPct val="15000"/>
            </a:spcAft>
            <a:buChar char="••"/>
          </a:pPr>
          <a:r>
            <a:rPr lang="kk-KZ" sz="1400" b="0" i="0" kern="1200" baseline="0" dirty="0" smtClean="0">
              <a:latin typeface="Times New Roman" panose="02020603050405020304" pitchFamily="18" charset="0"/>
              <a:cs typeface="Times New Roman" panose="02020603050405020304" pitchFamily="18" charset="0"/>
            </a:rPr>
            <a:t>Шығу тегі әртүрлі тасынды-сулы сел тасқындарының тығыздығы 1300-1600 кг/м</a:t>
          </a:r>
          <a:r>
            <a:rPr lang="kk-KZ" sz="1400" b="0" i="0" kern="1200" baseline="30000" dirty="0" smtClean="0">
              <a:latin typeface="Times New Roman" panose="02020603050405020304" pitchFamily="18" charset="0"/>
              <a:cs typeface="Times New Roman" panose="02020603050405020304" pitchFamily="18" charset="0"/>
            </a:rPr>
            <a:t>3 </a:t>
          </a:r>
          <a:r>
            <a:rPr lang="kk-KZ" sz="1400" b="0" i="0" kern="1200" baseline="0" dirty="0" smtClean="0">
              <a:latin typeface="Times New Roman" panose="02020603050405020304" pitchFamily="18" charset="0"/>
              <a:cs typeface="Times New Roman" panose="02020603050405020304" pitchFamily="18" charset="0"/>
            </a:rPr>
            <a:t>аралығында өзгереді, олар тасымалдайтын тасындылардың гранулометриялық құрамында көлемі 0,1 м жететін бөлшектер басым, ал анағұрлым ірі фракциялары 0,2-0,3 м дейін жетеді, сел қоспасындағы судың мөлшері 70-80 % жетеді. </a:t>
          </a:r>
          <a:endParaRPr lang="ru-RU" sz="1400" b="0" i="0" kern="1200" baseline="0" dirty="0">
            <a:latin typeface="Times New Roman" panose="02020603050405020304" pitchFamily="18" charset="0"/>
            <a:cs typeface="Times New Roman" panose="02020603050405020304" pitchFamily="18" charset="0"/>
          </a:endParaRPr>
        </a:p>
      </dsp:txBody>
      <dsp:txXfrm rot="-5400000">
        <a:off x="2286032" y="128550"/>
        <a:ext cx="5378606" cy="1055778"/>
      </dsp:txXfrm>
    </dsp:sp>
    <dsp:sp modelId="{A08A6C71-78C2-4EBA-BD37-E53B32D72057}">
      <dsp:nvSpPr>
        <dsp:cNvPr id="0" name=""/>
        <dsp:cNvSpPr/>
      </dsp:nvSpPr>
      <dsp:spPr>
        <a:xfrm>
          <a:off x="71127" y="0"/>
          <a:ext cx="2116318" cy="1328649"/>
        </a:xfrm>
        <a:prstGeom prst="roundRect">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kk-KZ" sz="3200" kern="1200" dirty="0" smtClean="0">
              <a:solidFill>
                <a:schemeClr val="accent6">
                  <a:lumMod val="50000"/>
                </a:schemeClr>
              </a:solidFill>
              <a:latin typeface="Times New Roman" panose="02020603050405020304" pitchFamily="18" charset="0"/>
              <a:cs typeface="Times New Roman" panose="02020603050405020304" pitchFamily="18" charset="0"/>
            </a:rPr>
            <a:t>тасынды-сулы</a:t>
          </a:r>
          <a:endParaRPr lang="ru-RU" sz="3200" b="0" i="0" kern="1200" baseline="0" dirty="0">
            <a:solidFill>
              <a:schemeClr val="accent6">
                <a:lumMod val="50000"/>
              </a:schemeClr>
            </a:solidFill>
            <a:latin typeface="Times New Roman" panose="02020603050405020304" pitchFamily="18" charset="0"/>
            <a:cs typeface="Times New Roman" panose="02020603050405020304" pitchFamily="18" charset="0"/>
          </a:endParaRPr>
        </a:p>
      </dsp:txBody>
      <dsp:txXfrm>
        <a:off x="135986" y="64859"/>
        <a:ext cx="1986600" cy="1198931"/>
      </dsp:txXfrm>
    </dsp:sp>
    <dsp:sp modelId="{BE2407E2-2EC8-4E66-B428-7159637DCB5F}">
      <dsp:nvSpPr>
        <dsp:cNvPr id="0" name=""/>
        <dsp:cNvSpPr/>
      </dsp:nvSpPr>
      <dsp:spPr>
        <a:xfrm rot="5400000">
          <a:off x="4442324" y="-705614"/>
          <a:ext cx="1121060" cy="5433698"/>
        </a:xfrm>
        <a:prstGeom prst="round2SameRect">
          <a:avLst/>
        </a:prstGeom>
        <a:solidFill>
          <a:srgbClr val="00B0F0"/>
        </a:solidFill>
        <a:ln w="25400" cap="flat" cmpd="sng" algn="ctr">
          <a:solidFill>
            <a:schemeClr val="accent1"/>
          </a:solidFill>
          <a:prstDash val="solid"/>
        </a:ln>
        <a:effectLst/>
        <a:scene3d>
          <a:camera prst="orthographicFront"/>
          <a:lightRig rig="threePt" dir="t"/>
        </a:scene3d>
        <a:sp3d>
          <a:bevelT/>
        </a:sp3d>
      </dsp:spPr>
      <dsp:style>
        <a:lnRef idx="2">
          <a:schemeClr val="accent1"/>
        </a:lnRef>
        <a:fillRef idx="1">
          <a:schemeClr val="lt1"/>
        </a:fillRef>
        <a:effectRef idx="0">
          <a:schemeClr val="accent1"/>
        </a:effectRef>
        <a:fontRef idx="minor">
          <a:schemeClr val="dk1"/>
        </a:fontRef>
      </dsp:style>
      <dsp:txBody>
        <a:bodyPr spcFirstLastPara="0" vert="horz" wrap="square" lIns="247650" tIns="123825" rIns="247650" bIns="123825" numCol="1" spcCol="1270" anchor="ctr" anchorCtr="0">
          <a:noAutofit/>
        </a:bodyPr>
        <a:lstStyle/>
        <a:p>
          <a:pPr marL="57150" lvl="1" indent="-57150" algn="l" defTabSz="444500" rtl="0">
            <a:lnSpc>
              <a:spcPct val="90000"/>
            </a:lnSpc>
            <a:spcBef>
              <a:spcPct val="0"/>
            </a:spcBef>
            <a:spcAft>
              <a:spcPct val="15000"/>
            </a:spcAft>
            <a:buChar char="••"/>
          </a:pPr>
          <a:endParaRPr lang="kk-KZ" sz="1000" b="0" i="0" kern="1200" baseline="0" dirty="0"/>
        </a:p>
        <a:p>
          <a:pPr marL="114300" lvl="1" indent="-114300" algn="just" defTabSz="622300" rtl="0">
            <a:lnSpc>
              <a:spcPct val="90000"/>
            </a:lnSpc>
            <a:spcBef>
              <a:spcPct val="0"/>
            </a:spcBef>
            <a:spcAft>
              <a:spcPct val="15000"/>
            </a:spcAft>
            <a:buChar char="••"/>
          </a:pPr>
          <a:r>
            <a:rPr lang="kk-KZ" sz="1400" b="0" i="0" kern="1200" baseline="0" dirty="0" smtClean="0">
              <a:latin typeface="Times New Roman" panose="02020603050405020304" pitchFamily="18" charset="0"/>
              <a:cs typeface="Times New Roman" panose="02020603050405020304" pitchFamily="18" charset="0"/>
            </a:rPr>
            <a:t>Лайлы сел тасқындарының тығыздығы 2000 кг/м</a:t>
          </a:r>
          <a:r>
            <a:rPr lang="kk-KZ" sz="1400" b="0" i="0" kern="1200" baseline="30000" dirty="0" smtClean="0">
              <a:latin typeface="Times New Roman" panose="02020603050405020304" pitchFamily="18" charset="0"/>
              <a:cs typeface="Times New Roman" panose="02020603050405020304" pitchFamily="18" charset="0"/>
            </a:rPr>
            <a:t>3</a:t>
          </a:r>
          <a:r>
            <a:rPr lang="kk-KZ" sz="1400" b="0" i="0" kern="1200" baseline="0" dirty="0" smtClean="0">
              <a:latin typeface="Times New Roman" panose="02020603050405020304" pitchFamily="18" charset="0"/>
              <a:cs typeface="Times New Roman" panose="02020603050405020304" pitchFamily="18" charset="0"/>
            </a:rPr>
            <a:t> жетеді. Лайлы сел тасқындарындағы сел массасының гранулометриялық құрамында шаңды және сазды бөлшектер басым болып келеді, ал сел құраушысының мөлшері 40-50 % аспайды. </a:t>
          </a:r>
          <a:endParaRPr lang="ru-RU" sz="1400" b="0" i="0" kern="1200" baseline="0" dirty="0">
            <a:latin typeface="Times New Roman" panose="02020603050405020304" pitchFamily="18" charset="0"/>
            <a:cs typeface="Times New Roman" panose="02020603050405020304" pitchFamily="18" charset="0"/>
          </a:endParaRPr>
        </a:p>
      </dsp:txBody>
      <dsp:txXfrm rot="-5400000">
        <a:off x="2286005" y="1505431"/>
        <a:ext cx="5378972" cy="1011608"/>
      </dsp:txXfrm>
    </dsp:sp>
    <dsp:sp modelId="{AA536B86-54D3-416B-BE6D-D34C9C6D6C50}">
      <dsp:nvSpPr>
        <dsp:cNvPr id="0" name=""/>
        <dsp:cNvSpPr/>
      </dsp:nvSpPr>
      <dsp:spPr>
        <a:xfrm>
          <a:off x="89219" y="1403291"/>
          <a:ext cx="2118304" cy="1382791"/>
        </a:xfrm>
        <a:prstGeom prst="roundRect">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kk-KZ" sz="3200" kern="1200" dirty="0" smtClean="0">
              <a:solidFill>
                <a:schemeClr val="accent6">
                  <a:lumMod val="50000"/>
                </a:schemeClr>
              </a:solidFill>
              <a:latin typeface="Times New Roman" panose="02020603050405020304" pitchFamily="18" charset="0"/>
              <a:cs typeface="Times New Roman" panose="02020603050405020304" pitchFamily="18" charset="0"/>
            </a:rPr>
            <a:t>лайлы</a:t>
          </a:r>
          <a:endParaRPr lang="ru-RU" sz="3200" b="0" i="0" kern="1200" baseline="0" dirty="0">
            <a:solidFill>
              <a:schemeClr val="accent6">
                <a:lumMod val="50000"/>
              </a:schemeClr>
            </a:solidFill>
            <a:latin typeface="Times New Roman" panose="02020603050405020304" pitchFamily="18" charset="0"/>
            <a:cs typeface="Times New Roman" panose="02020603050405020304" pitchFamily="18" charset="0"/>
          </a:endParaRPr>
        </a:p>
      </dsp:txBody>
      <dsp:txXfrm>
        <a:off x="156721" y="1470793"/>
        <a:ext cx="1983300" cy="1247787"/>
      </dsp:txXfrm>
    </dsp:sp>
    <dsp:sp modelId="{F1B3BBB5-2945-4E52-884F-977BABDEC6A3}">
      <dsp:nvSpPr>
        <dsp:cNvPr id="0" name=""/>
        <dsp:cNvSpPr/>
      </dsp:nvSpPr>
      <dsp:spPr>
        <a:xfrm rot="5400000">
          <a:off x="4116244" y="955842"/>
          <a:ext cx="1796376" cy="5456852"/>
        </a:xfrm>
        <a:prstGeom prst="round2SameRect">
          <a:avLst/>
        </a:prstGeom>
        <a:solidFill>
          <a:srgbClr val="00B0F0"/>
        </a:solidFill>
        <a:ln w="25400" cap="flat" cmpd="sng" algn="ctr">
          <a:solidFill>
            <a:schemeClr val="accent1"/>
          </a:solidFill>
          <a:prstDash val="solid"/>
        </a:ln>
        <a:effectLst/>
        <a:scene3d>
          <a:camera prst="orthographicFront"/>
          <a:lightRig rig="threePt" dir="t"/>
        </a:scene3d>
        <a:sp3d>
          <a:bevelT/>
        </a:sp3d>
      </dsp:spPr>
      <dsp:style>
        <a:lnRef idx="2">
          <a:schemeClr val="accent1"/>
        </a:lnRef>
        <a:fillRef idx="1">
          <a:schemeClr val="lt1"/>
        </a:fillRef>
        <a:effectRef idx="0">
          <a:schemeClr val="accent1"/>
        </a:effectRef>
        <a:fontRef idx="minor">
          <a:schemeClr val="dk1"/>
        </a:fontRef>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endParaRPr lang="ru-RU" sz="1000" kern="1200"/>
        </a:p>
        <a:p>
          <a:pPr marL="114300" lvl="1" indent="-114300" algn="just" defTabSz="622300" rtl="0">
            <a:lnSpc>
              <a:spcPct val="90000"/>
            </a:lnSpc>
            <a:spcBef>
              <a:spcPct val="0"/>
            </a:spcBef>
            <a:spcAft>
              <a:spcPct val="15000"/>
            </a:spcAft>
            <a:buChar char="••"/>
          </a:pPr>
          <a:r>
            <a:rPr lang="kk-KZ" sz="1400" b="0" i="0" kern="1200" baseline="0" dirty="0" smtClean="0">
              <a:latin typeface="Times New Roman" panose="02020603050405020304" pitchFamily="18" charset="0"/>
              <a:cs typeface="Times New Roman" panose="02020603050405020304" pitchFamily="18" charset="0"/>
            </a:rPr>
            <a:t>Лайлы-тасты сел тасқындарының тығыздығы 2000-2300 кг/м</a:t>
          </a:r>
          <a:r>
            <a:rPr lang="kk-KZ" sz="1400" b="0" i="0" kern="1200" baseline="30000" dirty="0" smtClean="0">
              <a:latin typeface="Times New Roman" panose="02020603050405020304" pitchFamily="18" charset="0"/>
              <a:cs typeface="Times New Roman" panose="02020603050405020304" pitchFamily="18" charset="0"/>
            </a:rPr>
            <a:t>3</a:t>
          </a:r>
          <a:r>
            <a:rPr lang="kk-KZ" sz="1400" b="0" i="0" kern="1200" baseline="0" dirty="0" smtClean="0">
              <a:latin typeface="Times New Roman" panose="02020603050405020304" pitchFamily="18" charset="0"/>
              <a:cs typeface="Times New Roman" panose="02020603050405020304" pitchFamily="18" charset="0"/>
            </a:rPr>
            <a:t> құрайды, кей жағдайларда 2400 кг/м</a:t>
          </a:r>
          <a:r>
            <a:rPr lang="kk-KZ" sz="1400" b="0" i="0" kern="1200" baseline="30000" dirty="0" smtClean="0">
              <a:latin typeface="Times New Roman" panose="02020603050405020304" pitchFamily="18" charset="0"/>
              <a:cs typeface="Times New Roman" panose="02020603050405020304" pitchFamily="18" charset="0"/>
            </a:rPr>
            <a:t>3</a:t>
          </a:r>
          <a:r>
            <a:rPr lang="kk-KZ" sz="1400" b="0" i="0" kern="1200" baseline="0" dirty="0" smtClean="0">
              <a:latin typeface="Times New Roman" panose="02020603050405020304" pitchFamily="18" charset="0"/>
              <a:cs typeface="Times New Roman" panose="02020603050405020304" pitchFamily="18" charset="0"/>
            </a:rPr>
            <a:t> жетеді.  Лайлы-тасты сел тасқындарының гранулометриялық құрамының өзгеру диапазоны кең аралықты қамтиды, анағұрлым ірі фракциялар мөлшері 0,5-0,6 м жететін тастардан құралады. Сел массасының құрамындағы жекелеген қойтастар мөлшері 2-3 м жетеді. Сел массасының құрамындағы су қоймалжың масса түрінде кездеседі және оның мөлшері 30-40 % аспайды.</a:t>
          </a:r>
          <a:endParaRPr lang="kk-KZ" sz="1400" b="0" i="0" kern="1200" baseline="0" dirty="0">
            <a:latin typeface="Times New Roman" panose="02020603050405020304" pitchFamily="18" charset="0"/>
            <a:cs typeface="Times New Roman" panose="02020603050405020304" pitchFamily="18" charset="0"/>
          </a:endParaRPr>
        </a:p>
      </dsp:txBody>
      <dsp:txXfrm rot="-5400000">
        <a:off x="2286006" y="2873772"/>
        <a:ext cx="5369160" cy="1620992"/>
      </dsp:txXfrm>
    </dsp:sp>
    <dsp:sp modelId="{52BEEB5E-2136-4323-8F19-0F97AB33D343}">
      <dsp:nvSpPr>
        <dsp:cNvPr id="0" name=""/>
        <dsp:cNvSpPr/>
      </dsp:nvSpPr>
      <dsp:spPr>
        <a:xfrm>
          <a:off x="160005" y="2885168"/>
          <a:ext cx="2013963" cy="1615424"/>
        </a:xfrm>
        <a:prstGeom prst="roundRect">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kk-KZ" sz="3200" kern="1200" dirty="0" smtClean="0">
              <a:solidFill>
                <a:schemeClr val="accent6">
                  <a:lumMod val="50000"/>
                </a:schemeClr>
              </a:solidFill>
              <a:latin typeface="Times New Roman" panose="02020603050405020304" pitchFamily="18" charset="0"/>
              <a:cs typeface="Times New Roman" panose="02020603050405020304" pitchFamily="18" charset="0"/>
            </a:rPr>
            <a:t>лайлы-тасты</a:t>
          </a:r>
          <a:endParaRPr lang="ru-RU" sz="3200" kern="1200" dirty="0">
            <a:solidFill>
              <a:schemeClr val="accent6">
                <a:lumMod val="50000"/>
              </a:schemeClr>
            </a:solidFill>
            <a:latin typeface="Times New Roman" panose="02020603050405020304" pitchFamily="18" charset="0"/>
            <a:cs typeface="Times New Roman" panose="02020603050405020304" pitchFamily="18" charset="0"/>
          </a:endParaRPr>
        </a:p>
      </dsp:txBody>
      <dsp:txXfrm>
        <a:off x="238863" y="2964026"/>
        <a:ext cx="1856247" cy="145770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DE1BF-D8D1-46F3-B7AA-0DB01C4A4F73}" type="datetimeFigureOut">
              <a:rPr lang="ru-RU" smtClean="0"/>
              <a:pPr/>
              <a:t>14.11.2020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6CE0D3-8CE5-4319-9F02-AB7631320F77}" type="slidenum">
              <a:rPr lang="ru-RU" smtClean="0"/>
              <a:pPr/>
              <a:t>‹#›</a:t>
            </a:fld>
            <a:endParaRPr lang="ru-RU"/>
          </a:p>
        </p:txBody>
      </p:sp>
    </p:spTree>
    <p:extLst>
      <p:ext uri="{BB962C8B-B14F-4D97-AF65-F5344CB8AC3E}">
        <p14:creationId xmlns:p14="http://schemas.microsoft.com/office/powerpoint/2010/main" val="59557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1</a:t>
            </a:fld>
            <a:endParaRPr lang="ru-RU"/>
          </a:p>
        </p:txBody>
      </p:sp>
    </p:spTree>
    <p:extLst>
      <p:ext uri="{BB962C8B-B14F-4D97-AF65-F5344CB8AC3E}">
        <p14:creationId xmlns:p14="http://schemas.microsoft.com/office/powerpoint/2010/main" val="4241320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10</a:t>
            </a:fld>
            <a:endParaRPr lang="ru-RU"/>
          </a:p>
        </p:txBody>
      </p:sp>
    </p:spTree>
    <p:extLst>
      <p:ext uri="{BB962C8B-B14F-4D97-AF65-F5344CB8AC3E}">
        <p14:creationId xmlns:p14="http://schemas.microsoft.com/office/powerpoint/2010/main" val="1150235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11</a:t>
            </a:fld>
            <a:endParaRPr lang="ru-RU"/>
          </a:p>
        </p:txBody>
      </p:sp>
    </p:spTree>
    <p:extLst>
      <p:ext uri="{BB962C8B-B14F-4D97-AF65-F5344CB8AC3E}">
        <p14:creationId xmlns:p14="http://schemas.microsoft.com/office/powerpoint/2010/main" val="3954109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12</a:t>
            </a:fld>
            <a:endParaRPr lang="ru-RU"/>
          </a:p>
        </p:txBody>
      </p:sp>
    </p:spTree>
    <p:extLst>
      <p:ext uri="{BB962C8B-B14F-4D97-AF65-F5344CB8AC3E}">
        <p14:creationId xmlns:p14="http://schemas.microsoft.com/office/powerpoint/2010/main" val="570648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13</a:t>
            </a:fld>
            <a:endParaRPr lang="ru-RU"/>
          </a:p>
        </p:txBody>
      </p:sp>
    </p:spTree>
    <p:extLst>
      <p:ext uri="{BB962C8B-B14F-4D97-AF65-F5344CB8AC3E}">
        <p14:creationId xmlns:p14="http://schemas.microsoft.com/office/powerpoint/2010/main" val="4191158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14</a:t>
            </a:fld>
            <a:endParaRPr lang="ru-RU"/>
          </a:p>
        </p:txBody>
      </p:sp>
    </p:spTree>
    <p:extLst>
      <p:ext uri="{BB962C8B-B14F-4D97-AF65-F5344CB8AC3E}">
        <p14:creationId xmlns:p14="http://schemas.microsoft.com/office/powerpoint/2010/main" val="4241320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2</a:t>
            </a:fld>
            <a:endParaRPr lang="ru-RU"/>
          </a:p>
        </p:txBody>
      </p:sp>
    </p:spTree>
    <p:extLst>
      <p:ext uri="{BB962C8B-B14F-4D97-AF65-F5344CB8AC3E}">
        <p14:creationId xmlns:p14="http://schemas.microsoft.com/office/powerpoint/2010/main" val="4241320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3</a:t>
            </a:fld>
            <a:endParaRPr lang="ru-RU"/>
          </a:p>
        </p:txBody>
      </p:sp>
    </p:spTree>
    <p:extLst>
      <p:ext uri="{BB962C8B-B14F-4D97-AF65-F5344CB8AC3E}">
        <p14:creationId xmlns:p14="http://schemas.microsoft.com/office/powerpoint/2010/main" val="17920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4</a:t>
            </a:fld>
            <a:endParaRPr lang="ru-RU"/>
          </a:p>
        </p:txBody>
      </p:sp>
    </p:spTree>
    <p:extLst>
      <p:ext uri="{BB962C8B-B14F-4D97-AF65-F5344CB8AC3E}">
        <p14:creationId xmlns:p14="http://schemas.microsoft.com/office/powerpoint/2010/main" val="3564076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5</a:t>
            </a:fld>
            <a:endParaRPr lang="ru-RU"/>
          </a:p>
        </p:txBody>
      </p:sp>
    </p:spTree>
    <p:extLst>
      <p:ext uri="{BB962C8B-B14F-4D97-AF65-F5344CB8AC3E}">
        <p14:creationId xmlns:p14="http://schemas.microsoft.com/office/powerpoint/2010/main" val="1662871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6</a:t>
            </a:fld>
            <a:endParaRPr lang="ru-RU"/>
          </a:p>
        </p:txBody>
      </p:sp>
    </p:spTree>
    <p:extLst>
      <p:ext uri="{BB962C8B-B14F-4D97-AF65-F5344CB8AC3E}">
        <p14:creationId xmlns:p14="http://schemas.microsoft.com/office/powerpoint/2010/main" val="4070308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7</a:t>
            </a:fld>
            <a:endParaRPr lang="ru-RU"/>
          </a:p>
        </p:txBody>
      </p:sp>
    </p:spTree>
    <p:extLst>
      <p:ext uri="{BB962C8B-B14F-4D97-AF65-F5344CB8AC3E}">
        <p14:creationId xmlns:p14="http://schemas.microsoft.com/office/powerpoint/2010/main" val="2500422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8</a:t>
            </a:fld>
            <a:endParaRPr lang="ru-RU"/>
          </a:p>
        </p:txBody>
      </p:sp>
    </p:spTree>
    <p:extLst>
      <p:ext uri="{BB962C8B-B14F-4D97-AF65-F5344CB8AC3E}">
        <p14:creationId xmlns:p14="http://schemas.microsoft.com/office/powerpoint/2010/main" val="471020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76CE0D3-8CE5-4319-9F02-AB7631320F77}" type="slidenum">
              <a:rPr lang="ru-RU" smtClean="0"/>
              <a:pPr/>
              <a:t>9</a:t>
            </a:fld>
            <a:endParaRPr lang="ru-RU"/>
          </a:p>
        </p:txBody>
      </p:sp>
    </p:spTree>
    <p:extLst>
      <p:ext uri="{BB962C8B-B14F-4D97-AF65-F5344CB8AC3E}">
        <p14:creationId xmlns:p14="http://schemas.microsoft.com/office/powerpoint/2010/main" val="1010246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Дата 3"/>
          <p:cNvSpPr>
            <a:spLocks noGrp="1"/>
          </p:cNvSpPr>
          <p:nvPr>
            <p:ph type="dt" sz="half" idx="10"/>
          </p:nvPr>
        </p:nvSpPr>
        <p:spPr/>
        <p:txBody>
          <a:bodyPr/>
          <a:lstStyle/>
          <a:p>
            <a:fld id="{91AC4C14-3951-4479-84A9-381A2E0822A6}" type="datetimeFigureOut">
              <a:rPr lang="ru-RU" smtClean="0"/>
              <a:pPr/>
              <a:t>14.11.2020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6260A1-57F2-4D1C-ADF8-7BC380A065D0}" type="slidenum">
              <a:rPr lang="ru-RU" smtClean="0"/>
              <a:pPr/>
              <a:t>‹#›</a:t>
            </a:fld>
            <a:endParaRPr lang="ru-RU"/>
          </a:p>
        </p:txBody>
      </p:sp>
    </p:spTree>
    <p:extLst>
      <p:ext uri="{BB962C8B-B14F-4D97-AF65-F5344CB8AC3E}">
        <p14:creationId xmlns:p14="http://schemas.microsoft.com/office/powerpoint/2010/main" val="360789810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AC4C14-3951-4479-84A9-381A2E0822A6}" type="datetimeFigureOut">
              <a:rPr lang="ru-RU" smtClean="0"/>
              <a:pPr/>
              <a:t>14.11.2020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6260A1-57F2-4D1C-ADF8-7BC380A065D0}" type="slidenum">
              <a:rPr lang="ru-RU" smtClean="0"/>
              <a:pPr/>
              <a:t>‹#›</a:t>
            </a:fld>
            <a:endParaRPr lang="ru-RU"/>
          </a:p>
        </p:txBody>
      </p:sp>
    </p:spTree>
    <p:extLst>
      <p:ext uri="{BB962C8B-B14F-4D97-AF65-F5344CB8AC3E}">
        <p14:creationId xmlns:p14="http://schemas.microsoft.com/office/powerpoint/2010/main" val="16947162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AC4C14-3951-4479-84A9-381A2E0822A6}" type="datetimeFigureOut">
              <a:rPr lang="ru-RU" smtClean="0"/>
              <a:pPr/>
              <a:t>14.11.2020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6260A1-57F2-4D1C-ADF8-7BC380A065D0}" type="slidenum">
              <a:rPr lang="ru-RU" smtClean="0"/>
              <a:pPr/>
              <a:t>‹#›</a:t>
            </a:fld>
            <a:endParaRPr lang="ru-RU"/>
          </a:p>
        </p:txBody>
      </p:sp>
    </p:spTree>
    <p:extLst>
      <p:ext uri="{BB962C8B-B14F-4D97-AF65-F5344CB8AC3E}">
        <p14:creationId xmlns:p14="http://schemas.microsoft.com/office/powerpoint/2010/main" val="11496162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74638"/>
            <a:ext cx="7427168" cy="1143000"/>
          </a:xfrm>
        </p:spPr>
        <p:txBody>
          <a:bodyPr/>
          <a:lstStyle/>
          <a:p>
            <a:r>
              <a:rPr lang="ru-RU" smtClean="0"/>
              <a:t>Образец заголовка</a:t>
            </a:r>
            <a:endParaRPr lang="ru-RU"/>
          </a:p>
        </p:txBody>
      </p:sp>
      <p:sp>
        <p:nvSpPr>
          <p:cNvPr id="3" name="Объект 2"/>
          <p:cNvSpPr>
            <a:spLocks noGrp="1"/>
          </p:cNvSpPr>
          <p:nvPr>
            <p:ph idx="1"/>
          </p:nvPr>
        </p:nvSpPr>
        <p:spPr>
          <a:xfrm>
            <a:off x="1259632" y="1600200"/>
            <a:ext cx="7427168"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1AC4C14-3951-4479-84A9-381A2E0822A6}" type="datetimeFigureOut">
              <a:rPr lang="ru-RU" smtClean="0"/>
              <a:pPr/>
              <a:t>14.11.2020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6260A1-57F2-4D1C-ADF8-7BC380A065D0}" type="slidenum">
              <a:rPr lang="ru-RU" smtClean="0"/>
              <a:pPr/>
              <a:t>‹#›</a:t>
            </a:fld>
            <a:endParaRPr lang="ru-RU"/>
          </a:p>
        </p:txBody>
      </p:sp>
    </p:spTree>
    <p:extLst>
      <p:ext uri="{BB962C8B-B14F-4D97-AF65-F5344CB8AC3E}">
        <p14:creationId xmlns:p14="http://schemas.microsoft.com/office/powerpoint/2010/main" val="32908980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39" y="4406900"/>
            <a:ext cx="7163073"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1331639" y="2906713"/>
            <a:ext cx="71630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1AC4C14-3951-4479-84A9-381A2E0822A6}" type="datetimeFigureOut">
              <a:rPr lang="ru-RU" smtClean="0"/>
              <a:pPr/>
              <a:t>14.11.2020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6260A1-57F2-4D1C-ADF8-7BC380A065D0}" type="slidenum">
              <a:rPr lang="ru-RU" smtClean="0"/>
              <a:pPr/>
              <a:t>‹#›</a:t>
            </a:fld>
            <a:endParaRPr lang="ru-RU"/>
          </a:p>
        </p:txBody>
      </p:sp>
    </p:spTree>
    <p:extLst>
      <p:ext uri="{BB962C8B-B14F-4D97-AF65-F5344CB8AC3E}">
        <p14:creationId xmlns:p14="http://schemas.microsoft.com/office/powerpoint/2010/main" val="4111477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1AC4C14-3951-4479-84A9-381A2E0822A6}" type="datetimeFigureOut">
              <a:rPr lang="ru-RU" smtClean="0"/>
              <a:pPr/>
              <a:t>14.11.2020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6260A1-57F2-4D1C-ADF8-7BC380A065D0}" type="slidenum">
              <a:rPr lang="ru-RU" smtClean="0"/>
              <a:pPr/>
              <a:t>‹#›</a:t>
            </a:fld>
            <a:endParaRPr lang="ru-RU"/>
          </a:p>
        </p:txBody>
      </p:sp>
    </p:spTree>
    <p:extLst>
      <p:ext uri="{BB962C8B-B14F-4D97-AF65-F5344CB8AC3E}">
        <p14:creationId xmlns:p14="http://schemas.microsoft.com/office/powerpoint/2010/main" val="26540998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1AC4C14-3951-4479-84A9-381A2E0822A6}" type="datetimeFigureOut">
              <a:rPr lang="ru-RU" smtClean="0"/>
              <a:pPr/>
              <a:t>14.11.2020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46260A1-57F2-4D1C-ADF8-7BC380A065D0}" type="slidenum">
              <a:rPr lang="ru-RU" smtClean="0"/>
              <a:pPr/>
              <a:t>‹#›</a:t>
            </a:fld>
            <a:endParaRPr lang="ru-RU"/>
          </a:p>
        </p:txBody>
      </p:sp>
    </p:spTree>
    <p:extLst>
      <p:ext uri="{BB962C8B-B14F-4D97-AF65-F5344CB8AC3E}">
        <p14:creationId xmlns:p14="http://schemas.microsoft.com/office/powerpoint/2010/main" val="41556058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1AC4C14-3951-4479-84A9-381A2E0822A6}" type="datetimeFigureOut">
              <a:rPr lang="ru-RU" smtClean="0"/>
              <a:pPr/>
              <a:t>14.11.2020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46260A1-57F2-4D1C-ADF8-7BC380A065D0}" type="slidenum">
              <a:rPr lang="ru-RU" smtClean="0"/>
              <a:pPr/>
              <a:t>‹#›</a:t>
            </a:fld>
            <a:endParaRPr lang="ru-RU"/>
          </a:p>
        </p:txBody>
      </p:sp>
    </p:spTree>
    <p:extLst>
      <p:ext uri="{BB962C8B-B14F-4D97-AF65-F5344CB8AC3E}">
        <p14:creationId xmlns:p14="http://schemas.microsoft.com/office/powerpoint/2010/main" val="2150862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1AC4C14-3951-4479-84A9-381A2E0822A6}" type="datetimeFigureOut">
              <a:rPr lang="ru-RU" smtClean="0"/>
              <a:pPr/>
              <a:t>14.11.2020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46260A1-57F2-4D1C-ADF8-7BC380A065D0}" type="slidenum">
              <a:rPr lang="ru-RU" smtClean="0"/>
              <a:pPr/>
              <a:t>‹#›</a:t>
            </a:fld>
            <a:endParaRPr lang="ru-RU"/>
          </a:p>
        </p:txBody>
      </p:sp>
    </p:spTree>
    <p:extLst>
      <p:ext uri="{BB962C8B-B14F-4D97-AF65-F5344CB8AC3E}">
        <p14:creationId xmlns:p14="http://schemas.microsoft.com/office/powerpoint/2010/main" val="5816315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AC4C14-3951-4479-84A9-381A2E0822A6}" type="datetimeFigureOut">
              <a:rPr lang="ru-RU" smtClean="0"/>
              <a:pPr/>
              <a:t>14.11.2020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6260A1-57F2-4D1C-ADF8-7BC380A065D0}" type="slidenum">
              <a:rPr lang="ru-RU" smtClean="0"/>
              <a:pPr/>
              <a:t>‹#›</a:t>
            </a:fld>
            <a:endParaRPr lang="ru-RU"/>
          </a:p>
        </p:txBody>
      </p:sp>
    </p:spTree>
    <p:extLst>
      <p:ext uri="{BB962C8B-B14F-4D97-AF65-F5344CB8AC3E}">
        <p14:creationId xmlns:p14="http://schemas.microsoft.com/office/powerpoint/2010/main" val="16524174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AC4C14-3951-4479-84A9-381A2E0822A6}" type="datetimeFigureOut">
              <a:rPr lang="ru-RU" smtClean="0"/>
              <a:pPr/>
              <a:t>14.11.2020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6260A1-57F2-4D1C-ADF8-7BC380A065D0}" type="slidenum">
              <a:rPr lang="ru-RU" smtClean="0"/>
              <a:pPr/>
              <a:t>‹#›</a:t>
            </a:fld>
            <a:endParaRPr lang="ru-RU"/>
          </a:p>
        </p:txBody>
      </p:sp>
    </p:spTree>
    <p:extLst>
      <p:ext uri="{BB962C8B-B14F-4D97-AF65-F5344CB8AC3E}">
        <p14:creationId xmlns:p14="http://schemas.microsoft.com/office/powerpoint/2010/main" val="35111654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C4C14-3951-4479-84A9-381A2E0822A6}" type="datetimeFigureOut">
              <a:rPr lang="ru-RU" smtClean="0"/>
              <a:pPr/>
              <a:t>14.11.2020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260A1-57F2-4D1C-ADF8-7BC380A065D0}" type="slidenum">
              <a:rPr lang="ru-RU" smtClean="0"/>
              <a:pPr/>
              <a:t>‹#›</a:t>
            </a:fld>
            <a:endParaRPr lang="ru-RU"/>
          </a:p>
        </p:txBody>
      </p:sp>
    </p:spTree>
    <p:extLst>
      <p:ext uri="{BB962C8B-B14F-4D97-AF65-F5344CB8AC3E}">
        <p14:creationId xmlns:p14="http://schemas.microsoft.com/office/powerpoint/2010/main" val="2042858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2">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2">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2">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2">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2">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inur.Musina@kaznu.k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10.xml"/><Relationship Id="rId7" Type="http://schemas.openxmlformats.org/officeDocument/2006/relationships/diagramLayout" Target="../diagrams/layout1.xml"/><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diagramData" Target="../diagrams/data1.xml"/><Relationship Id="rId5" Type="http://schemas.openxmlformats.org/officeDocument/2006/relationships/image" Target="../media/image5.wmf"/><Relationship Id="rId10" Type="http://schemas.microsoft.com/office/2007/relationships/diagramDrawing" Target="../diagrams/drawing1.xml"/><Relationship Id="rId4" Type="http://schemas.openxmlformats.org/officeDocument/2006/relationships/oleObject" Target="../embeddings/oleObject14.bin"/><Relationship Id="rId9" Type="http://schemas.openxmlformats.org/officeDocument/2006/relationships/diagramColors" Target="../diagrams/colors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5.wmf"/><Relationship Id="rId4" Type="http://schemas.openxmlformats.org/officeDocument/2006/relationships/oleObject" Target="../embeddings/oleObject1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5.wmf"/><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image" Target="../media/image5.wmf"/><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wmf"/><Relationship Id="rId3" Type="http://schemas.openxmlformats.org/officeDocument/2006/relationships/notesSlide" Target="../notesSlides/notesSlide4.xml"/><Relationship Id="rId7" Type="http://schemas.openxmlformats.org/officeDocument/2006/relationships/image" Target="../media/image4.wmf"/><Relationship Id="rId12"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5" Type="http://schemas.openxmlformats.org/officeDocument/2006/relationships/image" Target="../media/image8.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 Id="rId1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9.wmf"/><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5.wmf"/><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5.w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5.wmf"/><Relationship Id="rId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628800"/>
            <a:ext cx="7772400" cy="2376264"/>
          </a:xfrm>
        </p:spPr>
        <p:txBody>
          <a:bodyPr>
            <a:normAutofit/>
          </a:bodyPr>
          <a:lstStyle/>
          <a:p>
            <a:r>
              <a:rPr lang="en-US" dirty="0" smtClean="0"/>
              <a:t>9</a:t>
            </a:r>
            <a:r>
              <a:rPr lang="kk-KZ" dirty="0" smtClean="0"/>
              <a:t>-дәріс</a:t>
            </a:r>
            <a:r>
              <a:rPr lang="kk-KZ" dirty="0"/>
              <a:t>. </a:t>
            </a:r>
            <a:r>
              <a:rPr lang="kk-KZ" dirty="0" smtClean="0"/>
              <a:t/>
            </a:r>
            <a:br>
              <a:rPr lang="kk-KZ" dirty="0" smtClean="0"/>
            </a:br>
            <a:r>
              <a:rPr lang="kk-KZ" dirty="0"/>
              <a:t>Сел тасқындарының негізгі есептік параметрлерін анықтау</a:t>
            </a:r>
            <a:endParaRPr lang="ru-RU" dirty="0"/>
          </a:p>
        </p:txBody>
      </p:sp>
      <p:sp>
        <p:nvSpPr>
          <p:cNvPr id="3" name="Прямоугольник 2"/>
          <p:cNvSpPr/>
          <p:nvPr/>
        </p:nvSpPr>
        <p:spPr>
          <a:xfrm>
            <a:off x="5004048" y="5373216"/>
            <a:ext cx="3888432" cy="923330"/>
          </a:xfrm>
          <a:prstGeom prst="rect">
            <a:avLst/>
          </a:prstGeom>
        </p:spPr>
        <p:txBody>
          <a:bodyPr wrap="square">
            <a:spAutoFit/>
          </a:bodyPr>
          <a:lstStyle/>
          <a:p>
            <a:r>
              <a:rPr lang="kk-KZ" dirty="0">
                <a:latin typeface="Times New Roman" panose="02020603050405020304" pitchFamily="18" charset="0"/>
                <a:ea typeface="Times New Roman" panose="02020603050405020304" pitchFamily="18" charset="0"/>
                <a:cs typeface="Times New Roman" panose="02020603050405020304" pitchFamily="18" charset="0"/>
              </a:rPr>
              <a:t>Дәріскер: Мусина Айнур Каировна</a:t>
            </a:r>
          </a:p>
          <a:p>
            <a:r>
              <a:rPr lang="kk-KZ" dirty="0">
                <a:latin typeface="Times New Roman" panose="02020603050405020304" pitchFamily="18" charset="0"/>
                <a:cs typeface="Times New Roman" panose="02020603050405020304" pitchFamily="18" charset="0"/>
              </a:rPr>
              <a:t>Е</a:t>
            </a:r>
            <a:r>
              <a:rPr lang="en-US" dirty="0">
                <a:latin typeface="Times New Roman" panose="02020603050405020304" pitchFamily="18" charset="0"/>
                <a:cs typeface="Times New Roman" panose="02020603050405020304" pitchFamily="18" charset="0"/>
              </a:rPr>
              <a:t>-mail: </a:t>
            </a:r>
            <a:r>
              <a:rPr lang="kk-KZ" u="sng" dirty="0">
                <a:latin typeface="Times New Roman" panose="02020603050405020304" pitchFamily="18" charset="0"/>
                <a:cs typeface="Times New Roman" panose="02020603050405020304" pitchFamily="18" charset="0"/>
                <a:hlinkClick r:id="rId3"/>
              </a:rPr>
              <a:t>Ainur.Musina@kaznu.kz</a:t>
            </a:r>
            <a:endParaRPr lang="en-US" u="sng" dirty="0">
              <a:latin typeface="Times New Roman" panose="02020603050405020304" pitchFamily="18" charset="0"/>
              <a:cs typeface="Times New Roman" panose="02020603050405020304" pitchFamily="18" charset="0"/>
            </a:endParaRPr>
          </a:p>
          <a:p>
            <a:r>
              <a:rPr lang="kk-KZ" u="sng" dirty="0">
                <a:latin typeface="Times New Roman" panose="02020603050405020304" pitchFamily="18" charset="0"/>
                <a:cs typeface="Times New Roman" panose="02020603050405020304" pitchFamily="18" charset="0"/>
              </a:rPr>
              <a:t>Тел.: </a:t>
            </a:r>
            <a:r>
              <a:rPr lang="ru-RU" dirty="0">
                <a:latin typeface="Times New Roman" panose="02020603050405020304" pitchFamily="18" charset="0"/>
                <a:cs typeface="Times New Roman" panose="02020603050405020304" pitchFamily="18" charset="0"/>
              </a:rPr>
              <a:t>+7 (727) 377 33 36 (</a:t>
            </a:r>
            <a:r>
              <a:rPr lang="kk-KZ" dirty="0">
                <a:latin typeface="Times New Roman" panose="02020603050405020304" pitchFamily="18" charset="0"/>
                <a:cs typeface="Times New Roman" panose="02020603050405020304" pitchFamily="18" charset="0"/>
              </a:rPr>
              <a:t>ішкі</a:t>
            </a:r>
            <a:r>
              <a:rPr lang="ru-RU" dirty="0">
                <a:latin typeface="Times New Roman" panose="02020603050405020304" pitchFamily="18" charset="0"/>
                <a:cs typeface="Times New Roman" panose="02020603050405020304" pitchFamily="18" charset="0"/>
              </a:rPr>
              <a:t> 1601)</a:t>
            </a:r>
          </a:p>
        </p:txBody>
      </p:sp>
    </p:spTree>
    <p:extLst>
      <p:ext uri="{BB962C8B-B14F-4D97-AF65-F5344CB8AC3E}">
        <p14:creationId xmlns:p14="http://schemas.microsoft.com/office/powerpoint/2010/main" val="935423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4"/>
          <p:cNvSpPr>
            <a:spLocks noChangeArrowheads="1"/>
          </p:cNvSpPr>
          <p:nvPr/>
        </p:nvSpPr>
        <p:spPr bwMode="auto">
          <a:xfrm>
            <a:off x="3795326" y="57037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nvGraphicFramePr>
        <p:xfrm>
          <a:off x="1475656" y="5586375"/>
          <a:ext cx="114300" cy="219075"/>
        </p:xfrm>
        <a:graphic>
          <a:graphicData uri="http://schemas.openxmlformats.org/presentationml/2006/ole">
            <mc:AlternateContent xmlns:mc="http://schemas.openxmlformats.org/markup-compatibility/2006">
              <mc:Choice xmlns:v="urn:schemas-microsoft-com:vml" Requires="v">
                <p:oleObj spid="_x0000_s7177" name="Уравнение" r:id="rId4" imgW="114151" imgH="215619" progId="Equation.3">
                  <p:embed/>
                </p:oleObj>
              </mc:Choice>
              <mc:Fallback>
                <p:oleObj name="Уравнение"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5586375"/>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 name="Схема 8"/>
          <p:cNvGraphicFramePr/>
          <p:nvPr>
            <p:extLst>
              <p:ext uri="{D42A27DB-BD31-4B8C-83A1-F6EECF244321}">
                <p14:modId xmlns:p14="http://schemas.microsoft.com/office/powerpoint/2010/main" val="2716051608"/>
              </p:ext>
            </p:extLst>
          </p:nvPr>
        </p:nvGraphicFramePr>
        <p:xfrm>
          <a:off x="857192" y="1161980"/>
          <a:ext cx="8286808" cy="464347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 name="Прямоугольник 9"/>
          <p:cNvSpPr/>
          <p:nvPr/>
        </p:nvSpPr>
        <p:spPr>
          <a:xfrm>
            <a:off x="3995935" y="6525344"/>
            <a:ext cx="5199013"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smtClean="0">
                <a:solidFill>
                  <a:schemeClr val="accent2">
                    <a:lumMod val="75000"/>
                  </a:schemeClr>
                </a:solidFill>
              </a:rPr>
              <a:t>параметрлері</a:t>
            </a:r>
            <a:r>
              <a:rPr lang="kk-KZ" sz="1600" b="1" dirty="0">
                <a:solidFill>
                  <a:schemeClr val="accent2">
                    <a:lumMod val="75000"/>
                  </a:schemeClr>
                </a:solidFill>
              </a:rPr>
              <a:t>н</a:t>
            </a:r>
            <a:r>
              <a:rPr lang="ru-RU" sz="1600" b="1" dirty="0" smtClean="0">
                <a:solidFill>
                  <a:schemeClr val="accent2">
                    <a:lumMod val="75000"/>
                  </a:schemeClr>
                </a:solidFill>
              </a:rPr>
              <a:t> </a:t>
            </a:r>
            <a:r>
              <a:rPr lang="ru-RU" sz="1600" b="1" dirty="0" err="1" smtClean="0">
                <a:solidFill>
                  <a:schemeClr val="accent2">
                    <a:lumMod val="75000"/>
                  </a:schemeClr>
                </a:solidFill>
              </a:rPr>
              <a:t>анықтау</a:t>
            </a:r>
            <a:endParaRPr lang="ru-RU" sz="1600" dirty="0">
              <a:solidFill>
                <a:schemeClr val="accent2">
                  <a:lumMod val="75000"/>
                </a:schemeClr>
              </a:solidFill>
            </a:endParaRPr>
          </a:p>
        </p:txBody>
      </p:sp>
    </p:spTree>
    <p:extLst>
      <p:ext uri="{BB962C8B-B14F-4D97-AF65-F5344CB8AC3E}">
        <p14:creationId xmlns:p14="http://schemas.microsoft.com/office/powerpoint/2010/main" val="1853631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4"/>
          <p:cNvSpPr>
            <a:spLocks noChangeArrowheads="1"/>
          </p:cNvSpPr>
          <p:nvPr/>
        </p:nvSpPr>
        <p:spPr bwMode="auto">
          <a:xfrm>
            <a:off x="3795326" y="57037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nvGraphicFramePr>
        <p:xfrm>
          <a:off x="1475656" y="5586375"/>
          <a:ext cx="114300" cy="219075"/>
        </p:xfrm>
        <a:graphic>
          <a:graphicData uri="http://schemas.openxmlformats.org/presentationml/2006/ole">
            <mc:AlternateContent xmlns:mc="http://schemas.openxmlformats.org/markup-compatibility/2006">
              <mc:Choice xmlns:v="urn:schemas-microsoft-com:vml" Requires="v">
                <p:oleObj spid="_x0000_s8201" name="Уравнение" r:id="rId4" imgW="114151" imgH="215619" progId="Equation.3">
                  <p:embed/>
                </p:oleObj>
              </mc:Choice>
              <mc:Fallback>
                <p:oleObj name="Уравнение"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5586375"/>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Прямоугольник 3"/>
          <p:cNvSpPr/>
          <p:nvPr/>
        </p:nvSpPr>
        <p:spPr>
          <a:xfrm>
            <a:off x="1115616" y="1405574"/>
            <a:ext cx="7632848" cy="3693319"/>
          </a:xfrm>
          <a:prstGeom prst="rect">
            <a:avLst/>
          </a:prstGeom>
        </p:spPr>
        <p:txBody>
          <a:bodyPr wrap="square">
            <a:spAutoFit/>
          </a:bodyPr>
          <a:lstStyle/>
          <a:p>
            <a:pPr indent="400050" algn="just"/>
            <a:r>
              <a:rPr lang="ru-RU" b="1" dirty="0" smtClean="0">
                <a:solidFill>
                  <a:srgbClr val="FF0000"/>
                </a:solidFill>
                <a:latin typeface="Times New Roman" panose="02020603050405020304" pitchFamily="18" charset="0"/>
                <a:cs typeface="Times New Roman" panose="02020603050405020304" pitchFamily="18" charset="0"/>
              </a:rPr>
              <a:t>Сел </a:t>
            </a:r>
            <a:r>
              <a:rPr lang="ru-RU" b="1" dirty="0" err="1">
                <a:solidFill>
                  <a:srgbClr val="FF0000"/>
                </a:solidFill>
                <a:latin typeface="Times New Roman" panose="02020603050405020304" pitchFamily="18" charset="0"/>
                <a:cs typeface="Times New Roman" panose="02020603050405020304" pitchFamily="18" charset="0"/>
              </a:rPr>
              <a:t>құбылысының</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ұзақтығы</a:t>
            </a:r>
            <a:r>
              <a:rPr lang="ru-RU" b="1" dirty="0">
                <a:solidFill>
                  <a:srgbClr val="FF0000"/>
                </a:solidFill>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қалыптасу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уақытының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тасымалдау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шөгу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зонасынан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уақытының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селден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кейінгі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тасқынның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уақытының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жиынтығы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анықталады</a:t>
            </a:r>
            <a:r>
              <a:rPr lang="ru-RU" dirty="0" smtClean="0">
                <a:latin typeface="Times New Roman" panose="02020603050405020304" pitchFamily="18" charset="0"/>
                <a:cs typeface="Times New Roman" panose="02020603050405020304" pitchFamily="18" charset="0"/>
              </a:rPr>
              <a:t>.</a:t>
            </a:r>
          </a:p>
          <a:p>
            <a:pPr indent="400050" algn="just"/>
            <a:r>
              <a:rPr lang="ru-RU" dirty="0" smtClean="0">
                <a:latin typeface="Times New Roman" panose="02020603050405020304" pitchFamily="18" charset="0"/>
                <a:cs typeface="Times New Roman" panose="02020603050405020304" pitchFamily="18" charset="0"/>
              </a:rPr>
              <a:t>Сел </a:t>
            </a:r>
            <a:r>
              <a:rPr lang="ru-RU" dirty="0" err="1">
                <a:latin typeface="Times New Roman" panose="02020603050405020304" pitchFamily="18" charset="0"/>
                <a:cs typeface="Times New Roman" panose="02020603050405020304" pitchFamily="18" charset="0"/>
              </a:rPr>
              <a:t>құбылысының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ұзақтығы</a:t>
            </a:r>
            <a:r>
              <a:rPr lang="ru-RU" dirty="0">
                <a:latin typeface="Times New Roman" panose="02020603050405020304" pitchFamily="18" charset="0"/>
                <a:cs typeface="Times New Roman" panose="02020603050405020304" pitchFamily="18" charset="0"/>
              </a:rPr>
              <a:t> сел </a:t>
            </a:r>
            <a:r>
              <a:rPr lang="ru-RU" dirty="0" err="1">
                <a:latin typeface="Times New Roman" panose="02020603050405020304" pitchFamily="18" charset="0"/>
                <a:cs typeface="Times New Roman" panose="02020603050405020304" pitchFamily="18" charset="0"/>
              </a:rPr>
              <a:t>қалыптастырушы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факторлар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жауын-шашынның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түсуі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көлдердің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ақтарылуы</a:t>
            </a:r>
            <a:r>
              <a:rPr lang="ru-RU" dirty="0">
                <a:latin typeface="Times New Roman" panose="02020603050405020304" pitchFamily="18" charset="0"/>
                <a:cs typeface="Times New Roman" panose="02020603050405020304" pitchFamily="18" charset="0"/>
              </a:rPr>
              <a:t>, бос </a:t>
            </a:r>
            <a:r>
              <a:rPr lang="ru-RU" dirty="0" err="1">
                <a:latin typeface="Times New Roman" panose="02020603050405020304" pitchFamily="18" charset="0"/>
                <a:cs typeface="Times New Roman" panose="02020603050405020304" pitchFamily="18" charset="0"/>
              </a:rPr>
              <a:t>сынықты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материалдардың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жинақталуы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әрекетінің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ұзақтығына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тасқынның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қашықтығына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тәуелді</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indent="400050" algn="just"/>
            <a:r>
              <a:rPr lang="ru-RU" dirty="0" smtClean="0">
                <a:latin typeface="Times New Roman" panose="02020603050405020304" pitchFamily="18" charset="0"/>
                <a:cs typeface="Times New Roman" panose="02020603050405020304" pitchFamily="18" charset="0"/>
              </a:rPr>
              <a:t>Сел </a:t>
            </a:r>
            <a:r>
              <a:rPr lang="ru-RU" dirty="0" err="1">
                <a:latin typeface="Times New Roman" panose="02020603050405020304" pitchFamily="18" charset="0"/>
                <a:cs typeface="Times New Roman" panose="02020603050405020304" pitchFamily="18" charset="0"/>
              </a:rPr>
              <a:t>туындататын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мәндерден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аралықтағы</a:t>
            </a:r>
            <a:r>
              <a:rPr lang="ru-RU" dirty="0">
                <a:latin typeface="Times New Roman" panose="02020603050405020304" pitchFamily="18" charset="0"/>
                <a:cs typeface="Times New Roman" panose="02020603050405020304" pitchFamily="18" charset="0"/>
              </a:rPr>
              <a:t> сел </a:t>
            </a:r>
            <a:r>
              <a:rPr lang="ru-RU" dirty="0" err="1">
                <a:latin typeface="Times New Roman" panose="02020603050405020304" pitchFamily="18" charset="0"/>
                <a:cs typeface="Times New Roman" panose="02020603050405020304" pitchFamily="18" charset="0"/>
              </a:rPr>
              <a:t>қалыптастырушы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факторлардың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әрекеті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әдетте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бірнеше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минуттан</a:t>
            </a:r>
            <a:r>
              <a:rPr lang="ru-RU" dirty="0">
                <a:latin typeface="Times New Roman" panose="02020603050405020304" pitchFamily="18" charset="0"/>
                <a:cs typeface="Times New Roman" panose="02020603050405020304" pitchFamily="18" charset="0"/>
              </a:rPr>
              <a:t> 1-3 </a:t>
            </a:r>
            <a:r>
              <a:rPr lang="ru-RU" dirty="0" err="1">
                <a:latin typeface="Times New Roman" panose="02020603050405020304" pitchFamily="18" charset="0"/>
                <a:cs typeface="Times New Roman" panose="02020603050405020304" pitchFamily="18" charset="0"/>
              </a:rPr>
              <a:t>сағатқа</a:t>
            </a:r>
            <a:r>
              <a:rPr lang="ru-RU" dirty="0">
                <a:latin typeface="Times New Roman" panose="02020603050405020304" pitchFamily="18" charset="0"/>
                <a:cs typeface="Times New Roman" panose="02020603050405020304" pitchFamily="18" charset="0"/>
              </a:rPr>
              <a:t> (сел </a:t>
            </a:r>
            <a:r>
              <a:rPr lang="ru-RU" dirty="0" err="1">
                <a:latin typeface="Times New Roman" panose="02020603050405020304" pitchFamily="18" charset="0"/>
                <a:cs typeface="Times New Roman" panose="02020603050405020304" pitchFamily="18" charset="0"/>
              </a:rPr>
              <a:t>қалыптастыруға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жаңбыр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жауған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кездегі</a:t>
            </a:r>
            <a:r>
              <a:rPr lang="ru-RU" dirty="0">
                <a:latin typeface="Times New Roman" panose="02020603050405020304" pitchFamily="18" charset="0"/>
                <a:cs typeface="Times New Roman" panose="02020603050405020304" pitchFamily="18" charset="0"/>
              </a:rPr>
              <a:t> 30-40 </a:t>
            </a:r>
            <a:r>
              <a:rPr lang="ru-RU" dirty="0" err="1">
                <a:latin typeface="Times New Roman" panose="02020603050405020304" pitchFamily="18" charset="0"/>
                <a:cs typeface="Times New Roman" panose="02020603050405020304" pitchFamily="18" charset="0"/>
              </a:rPr>
              <a:t>минуттан</a:t>
            </a:r>
            <a:r>
              <a:rPr lang="ru-RU" dirty="0">
                <a:latin typeface="Times New Roman" panose="02020603050405020304" pitchFamily="18" charset="0"/>
                <a:cs typeface="Times New Roman" panose="02020603050405020304" pitchFamily="18" charset="0"/>
              </a:rPr>
              <a:t> аса </a:t>
            </a:r>
            <a:r>
              <a:rPr lang="ru-RU" dirty="0" err="1">
                <a:latin typeface="Times New Roman" panose="02020603050405020304" pitchFamily="18" charset="0"/>
                <a:cs typeface="Times New Roman" panose="02020603050405020304" pitchFamily="18" charset="0"/>
              </a:rPr>
              <a:t>уақытқа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созылады</a:t>
            </a:r>
            <a:r>
              <a:rPr lang="ru-RU" dirty="0">
                <a:latin typeface="Times New Roman" panose="02020603050405020304" pitchFamily="18" charset="0"/>
                <a:cs typeface="Times New Roman" panose="02020603050405020304" pitchFamily="18" charset="0"/>
              </a:rPr>
              <a:t>, сел </a:t>
            </a:r>
            <a:r>
              <a:rPr lang="ru-RU" dirty="0" err="1">
                <a:latin typeface="Times New Roman" panose="02020603050405020304" pitchFamily="18" charset="0"/>
                <a:cs typeface="Times New Roman" panose="02020603050405020304" pitchFamily="18" charset="0"/>
              </a:rPr>
              <a:t>қалыптастыруға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шекті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мәннен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жоғары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ақтарылушы</a:t>
            </a:r>
            <a:r>
              <a:rPr lang="ru-RU" dirty="0">
                <a:latin typeface="Times New Roman" panose="02020603050405020304" pitchFamily="18" charset="0"/>
                <a:cs typeface="Times New Roman" panose="02020603050405020304" pitchFamily="18" charset="0"/>
              </a:rPr>
              <a:t> су </a:t>
            </a:r>
            <a:r>
              <a:rPr lang="ru-RU" dirty="0" err="1">
                <a:latin typeface="Times New Roman" panose="02020603050405020304" pitchFamily="18" charset="0"/>
                <a:cs typeface="Times New Roman" panose="02020603050405020304" pitchFamily="18" charset="0"/>
              </a:rPr>
              <a:t>тасқынының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өтімі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негізінен</a:t>
            </a:r>
            <a:r>
              <a:rPr lang="ru-RU" dirty="0">
                <a:latin typeface="Times New Roman" panose="02020603050405020304" pitchFamily="18" charset="0"/>
                <a:cs typeface="Times New Roman" panose="02020603050405020304" pitchFamily="18" charset="0"/>
              </a:rPr>
              <a:t>, 0,5-2 </a:t>
            </a:r>
            <a:r>
              <a:rPr lang="ru-RU" dirty="0" err="1">
                <a:latin typeface="Times New Roman" panose="02020603050405020304" pitchFamily="18" charset="0"/>
                <a:cs typeface="Times New Roman" panose="02020603050405020304" pitchFamily="18" charset="0"/>
              </a:rPr>
              <a:t>сағат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аралығында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өтеді</a:t>
            </a:r>
            <a:r>
              <a:rPr lang="ru-RU" dirty="0">
                <a:latin typeface="Times New Roman" panose="02020603050405020304" pitchFamily="18" charset="0"/>
                <a:cs typeface="Times New Roman" panose="02020603050405020304" pitchFamily="18" charset="0"/>
              </a:rPr>
              <a:t>.</a:t>
            </a:r>
          </a:p>
        </p:txBody>
      </p:sp>
      <p:sp>
        <p:nvSpPr>
          <p:cNvPr id="9" name="Прямоугольник 8"/>
          <p:cNvSpPr/>
          <p:nvPr/>
        </p:nvSpPr>
        <p:spPr>
          <a:xfrm>
            <a:off x="3995935" y="6525344"/>
            <a:ext cx="5199013"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smtClean="0">
                <a:solidFill>
                  <a:schemeClr val="accent2">
                    <a:lumMod val="75000"/>
                  </a:schemeClr>
                </a:solidFill>
              </a:rPr>
              <a:t>параметрлері</a:t>
            </a:r>
            <a:r>
              <a:rPr lang="kk-KZ" sz="1600" b="1" dirty="0">
                <a:solidFill>
                  <a:schemeClr val="accent2">
                    <a:lumMod val="75000"/>
                  </a:schemeClr>
                </a:solidFill>
              </a:rPr>
              <a:t>н</a:t>
            </a:r>
            <a:r>
              <a:rPr lang="ru-RU" sz="1600" b="1" dirty="0" smtClean="0">
                <a:solidFill>
                  <a:schemeClr val="accent2">
                    <a:lumMod val="75000"/>
                  </a:schemeClr>
                </a:solidFill>
              </a:rPr>
              <a:t> </a:t>
            </a:r>
            <a:r>
              <a:rPr lang="ru-RU" sz="1600" b="1" dirty="0" err="1" smtClean="0">
                <a:solidFill>
                  <a:schemeClr val="accent2">
                    <a:lumMod val="75000"/>
                  </a:schemeClr>
                </a:solidFill>
              </a:rPr>
              <a:t>анықтау</a:t>
            </a:r>
            <a:endParaRPr lang="ru-RU" sz="1600" dirty="0">
              <a:solidFill>
                <a:schemeClr val="accent2">
                  <a:lumMod val="75000"/>
                </a:schemeClr>
              </a:solidFill>
            </a:endParaRPr>
          </a:p>
        </p:txBody>
      </p:sp>
    </p:spTree>
    <p:extLst>
      <p:ext uri="{BB962C8B-B14F-4D97-AF65-F5344CB8AC3E}">
        <p14:creationId xmlns:p14="http://schemas.microsoft.com/office/powerpoint/2010/main" val="867922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4"/>
          <p:cNvSpPr>
            <a:spLocks noChangeArrowheads="1"/>
          </p:cNvSpPr>
          <p:nvPr/>
        </p:nvSpPr>
        <p:spPr bwMode="auto">
          <a:xfrm>
            <a:off x="3795326" y="57037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nvGraphicFramePr>
        <p:xfrm>
          <a:off x="1475656" y="5586375"/>
          <a:ext cx="114300" cy="219075"/>
        </p:xfrm>
        <a:graphic>
          <a:graphicData uri="http://schemas.openxmlformats.org/presentationml/2006/ole">
            <mc:AlternateContent xmlns:mc="http://schemas.openxmlformats.org/markup-compatibility/2006">
              <mc:Choice xmlns:v="urn:schemas-microsoft-com:vml" Requires="v">
                <p:oleObj spid="_x0000_s9225" name="Уравнение" r:id="rId4" imgW="114151" imgH="215619" progId="Equation.3">
                  <p:embed/>
                </p:oleObj>
              </mc:Choice>
              <mc:Fallback>
                <p:oleObj name="Уравнение"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5586375"/>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Прямоугольник 3"/>
          <p:cNvSpPr/>
          <p:nvPr/>
        </p:nvSpPr>
        <p:spPr>
          <a:xfrm>
            <a:off x="1115616" y="1585040"/>
            <a:ext cx="7632848" cy="1477328"/>
          </a:xfrm>
          <a:prstGeom prst="rect">
            <a:avLst/>
          </a:prstGeom>
        </p:spPr>
        <p:txBody>
          <a:bodyPr wrap="square">
            <a:spAutoFit/>
          </a:bodyPr>
          <a:lstStyle/>
          <a:p>
            <a:pPr indent="400050" algn="just"/>
            <a:r>
              <a:rPr lang="ru-RU" b="1" dirty="0">
                <a:solidFill>
                  <a:srgbClr val="FF0000"/>
                </a:solidFill>
                <a:latin typeface="Times New Roman" panose="02020603050405020304" pitchFamily="18" charset="0"/>
                <a:cs typeface="Times New Roman" panose="02020603050405020304" pitchFamily="18" charset="0"/>
              </a:rPr>
              <a:t>Сел </a:t>
            </a:r>
            <a:r>
              <a:rPr lang="ru-RU" b="1" dirty="0" err="1">
                <a:solidFill>
                  <a:srgbClr val="FF0000"/>
                </a:solidFill>
                <a:latin typeface="Times New Roman" panose="02020603050405020304" pitchFamily="18" charset="0"/>
                <a:cs typeface="Times New Roman" panose="02020603050405020304" pitchFamily="18" charset="0"/>
              </a:rPr>
              <a:t>тасқынының</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жүріп</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өту</a:t>
            </a:r>
            <a:r>
              <a:rPr lang="ru-RU" b="1" dirty="0">
                <a:solidFill>
                  <a:srgbClr val="FF0000"/>
                </a:solidFill>
                <a:latin typeface="Times New Roman" panose="02020603050405020304" pitchFamily="18" charset="0"/>
                <a:cs typeface="Times New Roman" panose="02020603050405020304" pitchFamily="18" charset="0"/>
              </a:rPr>
              <a:t> </a:t>
            </a:r>
            <a:r>
              <a:rPr lang="ru-RU" b="1" dirty="0" err="1" smtClean="0">
                <a:solidFill>
                  <a:srgbClr val="FF0000"/>
                </a:solidFill>
                <a:latin typeface="Times New Roman" panose="02020603050405020304" pitchFamily="18" charset="0"/>
                <a:cs typeface="Times New Roman" panose="02020603050405020304" pitchFamily="18" charset="0"/>
              </a:rPr>
              <a:t>қашықтығы</a:t>
            </a:r>
            <a:r>
              <a:rPr lang="ru-RU" b="1" dirty="0" smtClean="0">
                <a:solidFill>
                  <a:srgbClr val="FF0000"/>
                </a:solidFill>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Шығу</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әртүрлі</a:t>
            </a:r>
            <a:r>
              <a:rPr lang="ru-RU" dirty="0">
                <a:latin typeface="Times New Roman" panose="02020603050405020304" pitchFamily="18" charset="0"/>
                <a:cs typeface="Times New Roman" panose="02020603050405020304" pitchFamily="18" charset="0"/>
              </a:rPr>
              <a:t> сел </a:t>
            </a:r>
            <a:r>
              <a:rPr lang="ru-RU" dirty="0" err="1">
                <a:latin typeface="Times New Roman" panose="02020603050405020304" pitchFamily="18" charset="0"/>
                <a:cs typeface="Times New Roman" panose="02020603050405020304" pitchFamily="18" charset="0"/>
              </a:rPr>
              <a:t>тасқындарының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қашықтығы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өтіміне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көлеміне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тығыздығына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сондай-ақ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морфометриясына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тәуелді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Сондықтан</a:t>
            </a:r>
            <a:r>
              <a:rPr lang="ru-RU" dirty="0">
                <a:latin typeface="Times New Roman" panose="02020603050405020304" pitchFamily="18" charset="0"/>
                <a:cs typeface="Times New Roman" panose="02020603050405020304" pitchFamily="18" charset="0"/>
              </a:rPr>
              <a:t> да сел </a:t>
            </a:r>
            <a:r>
              <a:rPr lang="ru-RU" dirty="0" err="1">
                <a:latin typeface="Times New Roman" panose="02020603050405020304" pitchFamily="18" charset="0"/>
                <a:cs typeface="Times New Roman" panose="02020603050405020304" pitchFamily="18" charset="0"/>
              </a:rPr>
              <a:t>тасқындарының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қашықтығы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бірнеше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жүздеген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метрден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бірнеше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шақырымға</a:t>
            </a:r>
            <a:r>
              <a:rPr lang="ru-RU" dirty="0">
                <a:latin typeface="Times New Roman" panose="02020603050405020304" pitchFamily="18" charset="0"/>
                <a:cs typeface="Times New Roman" panose="02020603050405020304" pitchFamily="18" charset="0"/>
              </a:rPr>
              <a:t> (30-50 км) </a:t>
            </a:r>
            <a:r>
              <a:rPr lang="ru-RU" dirty="0" err="1">
                <a:latin typeface="Times New Roman" panose="02020603050405020304" pitchFamily="18" charset="0"/>
                <a:cs typeface="Times New Roman" panose="02020603050405020304" pitchFamily="18" charset="0"/>
              </a:rPr>
              <a:t>созылу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a:t>
            </a:r>
            <a:r>
              <a:rPr lang="ru-RU" dirty="0">
                <a:latin typeface="Times New Roman" panose="02020603050405020304" pitchFamily="18" charset="0"/>
                <a:cs typeface="Times New Roman" panose="02020603050405020304" pitchFamily="18" charset="0"/>
              </a:rPr>
              <a:t>.</a:t>
            </a:r>
          </a:p>
        </p:txBody>
      </p:sp>
      <p:sp>
        <p:nvSpPr>
          <p:cNvPr id="9" name="Прямоугольник 8"/>
          <p:cNvSpPr/>
          <p:nvPr/>
        </p:nvSpPr>
        <p:spPr>
          <a:xfrm>
            <a:off x="3995935" y="6525344"/>
            <a:ext cx="5199013"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smtClean="0">
                <a:solidFill>
                  <a:schemeClr val="accent2">
                    <a:lumMod val="75000"/>
                  </a:schemeClr>
                </a:solidFill>
              </a:rPr>
              <a:t>параметрлері</a:t>
            </a:r>
            <a:r>
              <a:rPr lang="kk-KZ" sz="1600" b="1" dirty="0">
                <a:solidFill>
                  <a:schemeClr val="accent2">
                    <a:lumMod val="75000"/>
                  </a:schemeClr>
                </a:solidFill>
              </a:rPr>
              <a:t>н</a:t>
            </a:r>
            <a:r>
              <a:rPr lang="ru-RU" sz="1600" b="1" dirty="0" smtClean="0">
                <a:solidFill>
                  <a:schemeClr val="accent2">
                    <a:lumMod val="75000"/>
                  </a:schemeClr>
                </a:solidFill>
              </a:rPr>
              <a:t> </a:t>
            </a:r>
            <a:r>
              <a:rPr lang="ru-RU" sz="1600" b="1" dirty="0" err="1" smtClean="0">
                <a:solidFill>
                  <a:schemeClr val="accent2">
                    <a:lumMod val="75000"/>
                  </a:schemeClr>
                </a:solidFill>
              </a:rPr>
              <a:t>анықтау</a:t>
            </a:r>
            <a:endParaRPr lang="ru-RU" sz="1600" dirty="0">
              <a:solidFill>
                <a:schemeClr val="accent2">
                  <a:lumMod val="75000"/>
                </a:schemeClr>
              </a:solidFill>
            </a:endParaRPr>
          </a:p>
        </p:txBody>
      </p:sp>
    </p:spTree>
    <p:extLst>
      <p:ext uri="{BB962C8B-B14F-4D97-AF65-F5344CB8AC3E}">
        <p14:creationId xmlns:p14="http://schemas.microsoft.com/office/powerpoint/2010/main" val="3459389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4"/>
          <p:cNvSpPr>
            <a:spLocks noChangeArrowheads="1"/>
          </p:cNvSpPr>
          <p:nvPr/>
        </p:nvSpPr>
        <p:spPr bwMode="auto">
          <a:xfrm>
            <a:off x="3795326" y="57037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nvGraphicFramePr>
        <p:xfrm>
          <a:off x="1475656" y="5586375"/>
          <a:ext cx="114300" cy="219075"/>
        </p:xfrm>
        <a:graphic>
          <a:graphicData uri="http://schemas.openxmlformats.org/presentationml/2006/ole">
            <mc:AlternateContent xmlns:mc="http://schemas.openxmlformats.org/markup-compatibility/2006">
              <mc:Choice xmlns:v="urn:schemas-microsoft-com:vml" Requires="v">
                <p:oleObj spid="_x0000_s10244" name="Уравнение" r:id="rId4" imgW="114151" imgH="215619" progId="Equation.3">
                  <p:embed/>
                </p:oleObj>
              </mc:Choice>
              <mc:Fallback>
                <p:oleObj name="Уравнение"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5586375"/>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Прямоугольник 3"/>
          <p:cNvSpPr/>
          <p:nvPr/>
        </p:nvSpPr>
        <p:spPr>
          <a:xfrm>
            <a:off x="1115616" y="1585040"/>
            <a:ext cx="7632848" cy="1477328"/>
          </a:xfrm>
          <a:prstGeom prst="rect">
            <a:avLst/>
          </a:prstGeom>
        </p:spPr>
        <p:txBody>
          <a:bodyPr wrap="square">
            <a:spAutoFit/>
          </a:bodyPr>
          <a:lstStyle/>
          <a:p>
            <a:pPr indent="400050" algn="just"/>
            <a:r>
              <a:rPr lang="ru-RU" b="1" dirty="0">
                <a:solidFill>
                  <a:srgbClr val="FF0000"/>
                </a:solidFill>
                <a:latin typeface="Times New Roman" panose="02020603050405020304" pitchFamily="18" charset="0"/>
                <a:cs typeface="Times New Roman" panose="02020603050405020304" pitchFamily="18" charset="0"/>
              </a:rPr>
              <a:t>Сел </a:t>
            </a:r>
            <a:r>
              <a:rPr lang="ru-RU" b="1" dirty="0" err="1">
                <a:solidFill>
                  <a:srgbClr val="FF0000"/>
                </a:solidFill>
                <a:latin typeface="Times New Roman" panose="02020603050405020304" pitchFamily="18" charset="0"/>
                <a:cs typeface="Times New Roman" panose="02020603050405020304" pitchFamily="18" charset="0"/>
              </a:rPr>
              <a:t>тасқынының</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жүріп</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өту</a:t>
            </a:r>
            <a:r>
              <a:rPr lang="ru-RU" b="1" dirty="0">
                <a:solidFill>
                  <a:srgbClr val="FF0000"/>
                </a:solidFill>
                <a:latin typeface="Times New Roman" panose="02020603050405020304" pitchFamily="18" charset="0"/>
                <a:cs typeface="Times New Roman" panose="02020603050405020304" pitchFamily="18" charset="0"/>
              </a:rPr>
              <a:t> </a:t>
            </a:r>
            <a:r>
              <a:rPr lang="ru-RU" b="1" dirty="0" err="1" smtClean="0">
                <a:solidFill>
                  <a:srgbClr val="FF0000"/>
                </a:solidFill>
                <a:latin typeface="Times New Roman" panose="02020603050405020304" pitchFamily="18" charset="0"/>
                <a:cs typeface="Times New Roman" panose="02020603050405020304" pitchFamily="18" charset="0"/>
              </a:rPr>
              <a:t>қашықтығы</a:t>
            </a:r>
            <a:r>
              <a:rPr lang="ru-RU" b="1" dirty="0" smtClean="0">
                <a:solidFill>
                  <a:srgbClr val="FF0000"/>
                </a:solidFill>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Шығу</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әртүрлі</a:t>
            </a:r>
            <a:r>
              <a:rPr lang="ru-RU" dirty="0">
                <a:latin typeface="Times New Roman" panose="02020603050405020304" pitchFamily="18" charset="0"/>
                <a:cs typeface="Times New Roman" panose="02020603050405020304" pitchFamily="18" charset="0"/>
              </a:rPr>
              <a:t> сел </a:t>
            </a:r>
            <a:r>
              <a:rPr lang="ru-RU" dirty="0" err="1">
                <a:latin typeface="Times New Roman" panose="02020603050405020304" pitchFamily="18" charset="0"/>
                <a:cs typeface="Times New Roman" panose="02020603050405020304" pitchFamily="18" charset="0"/>
              </a:rPr>
              <a:t>тасқындарының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қашықтығы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өтіміне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көлеміне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тығыздығына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сондай-ақ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морфометриясына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тәуелді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Сондықтан</a:t>
            </a:r>
            <a:r>
              <a:rPr lang="ru-RU" dirty="0">
                <a:latin typeface="Times New Roman" panose="02020603050405020304" pitchFamily="18" charset="0"/>
                <a:cs typeface="Times New Roman" panose="02020603050405020304" pitchFamily="18" charset="0"/>
              </a:rPr>
              <a:t> да сел </a:t>
            </a:r>
            <a:r>
              <a:rPr lang="ru-RU" dirty="0" err="1">
                <a:latin typeface="Times New Roman" panose="02020603050405020304" pitchFamily="18" charset="0"/>
                <a:cs typeface="Times New Roman" panose="02020603050405020304" pitchFamily="18" charset="0"/>
              </a:rPr>
              <a:t>тасқындарының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қашықтығы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бірнеше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жүздеген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метрден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бірнеше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шақырымға</a:t>
            </a:r>
            <a:r>
              <a:rPr lang="ru-RU" dirty="0">
                <a:latin typeface="Times New Roman" panose="02020603050405020304" pitchFamily="18" charset="0"/>
                <a:cs typeface="Times New Roman" panose="02020603050405020304" pitchFamily="18" charset="0"/>
              </a:rPr>
              <a:t> (30-50 км) </a:t>
            </a:r>
            <a:r>
              <a:rPr lang="ru-RU" dirty="0" err="1">
                <a:latin typeface="Times New Roman" panose="02020603050405020304" pitchFamily="18" charset="0"/>
                <a:cs typeface="Times New Roman" panose="02020603050405020304" pitchFamily="18" charset="0"/>
              </a:rPr>
              <a:t>созылу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a:t>
            </a:r>
            <a:r>
              <a:rPr lang="ru-RU" dirty="0">
                <a:latin typeface="Times New Roman" panose="02020603050405020304" pitchFamily="18" charset="0"/>
                <a:cs typeface="Times New Roman" panose="02020603050405020304" pitchFamily="18" charset="0"/>
              </a:rPr>
              <a:t>.</a:t>
            </a:r>
          </a:p>
        </p:txBody>
      </p:sp>
      <p:sp>
        <p:nvSpPr>
          <p:cNvPr id="9" name="Прямоугольник 8"/>
          <p:cNvSpPr/>
          <p:nvPr/>
        </p:nvSpPr>
        <p:spPr>
          <a:xfrm>
            <a:off x="3995935" y="6525344"/>
            <a:ext cx="5199013"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smtClean="0">
                <a:solidFill>
                  <a:schemeClr val="accent2">
                    <a:lumMod val="75000"/>
                  </a:schemeClr>
                </a:solidFill>
              </a:rPr>
              <a:t>параметрлері</a:t>
            </a:r>
            <a:r>
              <a:rPr lang="kk-KZ" sz="1600" b="1" dirty="0">
                <a:solidFill>
                  <a:schemeClr val="accent2">
                    <a:lumMod val="75000"/>
                  </a:schemeClr>
                </a:solidFill>
              </a:rPr>
              <a:t>н</a:t>
            </a:r>
            <a:r>
              <a:rPr lang="ru-RU" sz="1600" b="1" dirty="0" smtClean="0">
                <a:solidFill>
                  <a:schemeClr val="accent2">
                    <a:lumMod val="75000"/>
                  </a:schemeClr>
                </a:solidFill>
              </a:rPr>
              <a:t> </a:t>
            </a:r>
            <a:r>
              <a:rPr lang="ru-RU" sz="1600" b="1" dirty="0" err="1" smtClean="0">
                <a:solidFill>
                  <a:schemeClr val="accent2">
                    <a:lumMod val="75000"/>
                  </a:schemeClr>
                </a:solidFill>
              </a:rPr>
              <a:t>анықтау</a:t>
            </a:r>
            <a:endParaRPr lang="ru-RU" sz="1600" dirty="0">
              <a:solidFill>
                <a:schemeClr val="accent2">
                  <a:lumMod val="75000"/>
                </a:schemeClr>
              </a:solidFill>
            </a:endParaRPr>
          </a:p>
        </p:txBody>
      </p:sp>
    </p:spTree>
    <p:extLst>
      <p:ext uri="{BB962C8B-B14F-4D97-AF65-F5344CB8AC3E}">
        <p14:creationId xmlns:p14="http://schemas.microsoft.com/office/powerpoint/2010/main" val="1412431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331640" y="1861374"/>
            <a:ext cx="698477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r>
              <a:rPr lang="ru-RU" sz="5400" dirty="0" err="1" smtClean="0">
                <a:solidFill>
                  <a:schemeClr val="accent2">
                    <a:lumMod val="75000"/>
                  </a:schemeClr>
                </a:solidFill>
                <a:latin typeface="Times New Roman" pitchFamily="18" charset="0"/>
                <a:cs typeface="Times New Roman" pitchFamily="18" charset="0"/>
              </a:rPr>
              <a:t>Назарларыңызға</a:t>
            </a:r>
            <a:r>
              <a:rPr lang="ru-RU" sz="5400" dirty="0" smtClean="0">
                <a:solidFill>
                  <a:schemeClr val="accent2">
                    <a:lumMod val="75000"/>
                  </a:schemeClr>
                </a:solidFill>
                <a:latin typeface="Times New Roman" pitchFamily="18" charset="0"/>
                <a:cs typeface="Times New Roman" pitchFamily="18" charset="0"/>
              </a:rPr>
              <a:t> </a:t>
            </a:r>
            <a:r>
              <a:rPr lang="ru-RU" sz="5400" dirty="0" err="1" smtClean="0">
                <a:solidFill>
                  <a:schemeClr val="accent2">
                    <a:lumMod val="75000"/>
                  </a:schemeClr>
                </a:solidFill>
                <a:latin typeface="Times New Roman" pitchFamily="18" charset="0"/>
                <a:cs typeface="Times New Roman" pitchFamily="18" charset="0"/>
              </a:rPr>
              <a:t>рахмет</a:t>
            </a:r>
            <a:endParaRPr lang="ru-RU" sz="5400" dirty="0" smtClean="0">
              <a:solidFill>
                <a:schemeClr val="accent2">
                  <a:lumMod val="75000"/>
                </a:schemeClr>
              </a:solidFill>
              <a:latin typeface="Times New Roman" pitchFamily="18" charset="0"/>
              <a:cs typeface="Times New Roman" pitchFamily="18" charset="0"/>
            </a:endParaRPr>
          </a:p>
        </p:txBody>
      </p:sp>
      <p:sp>
        <p:nvSpPr>
          <p:cNvPr id="4" name="Прямоугольник 3"/>
          <p:cNvSpPr/>
          <p:nvPr/>
        </p:nvSpPr>
        <p:spPr>
          <a:xfrm>
            <a:off x="3419872" y="6525344"/>
            <a:ext cx="5724128"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a:solidFill>
                  <a:schemeClr val="accent2">
                    <a:lumMod val="75000"/>
                  </a:schemeClr>
                </a:solidFill>
              </a:rPr>
              <a:t>параметрлері</a:t>
            </a:r>
            <a:r>
              <a:rPr lang="ru-RU" sz="1600" b="1" dirty="0">
                <a:solidFill>
                  <a:schemeClr val="accent2">
                    <a:lumMod val="75000"/>
                  </a:schemeClr>
                </a:solidFill>
              </a:rPr>
              <a:t>, </a:t>
            </a:r>
            <a:r>
              <a:rPr lang="ru-RU" sz="1600" b="1" dirty="0" err="1">
                <a:solidFill>
                  <a:schemeClr val="accent2">
                    <a:lumMod val="75000"/>
                  </a:schemeClr>
                </a:solidFill>
              </a:rPr>
              <a:t>анықтау</a:t>
            </a:r>
            <a:r>
              <a:rPr lang="ru-RU" sz="1600" b="1" dirty="0">
                <a:solidFill>
                  <a:schemeClr val="accent2">
                    <a:lumMod val="75000"/>
                  </a:schemeClr>
                </a:solidFill>
              </a:rPr>
              <a:t> </a:t>
            </a:r>
            <a:r>
              <a:rPr lang="ru-RU" sz="1600" b="1" dirty="0" err="1">
                <a:solidFill>
                  <a:schemeClr val="accent2">
                    <a:lumMod val="75000"/>
                  </a:schemeClr>
                </a:solidFill>
              </a:rPr>
              <a:t>тәсілдері</a:t>
            </a:r>
            <a:endParaRPr lang="ru-RU" sz="1600" dirty="0">
              <a:solidFill>
                <a:schemeClr val="accent2">
                  <a:lumMod val="75000"/>
                </a:schemeClr>
              </a:solidFill>
            </a:endParaRPr>
          </a:p>
        </p:txBody>
      </p:sp>
    </p:spTree>
    <p:extLst>
      <p:ext uri="{BB962C8B-B14F-4D97-AF65-F5344CB8AC3E}">
        <p14:creationId xmlns:p14="http://schemas.microsoft.com/office/powerpoint/2010/main" val="935423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259632" y="652627"/>
            <a:ext cx="7128792"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r>
              <a:rPr lang="kk-KZ" sz="2000" dirty="0">
                <a:latin typeface="Times New Roman" panose="02020603050405020304" pitchFamily="18" charset="0"/>
                <a:cs typeface="Times New Roman" panose="02020603050405020304" pitchFamily="18" charset="0"/>
              </a:rPr>
              <a:t>Сел тасқындарының сандық сипаттамалары сел тасқындардың табиғатын түсіну, атап айтқанда оларды жіктеу, әртүрлі аймақтарда көрініс берген құбылыстарды салыстыру үшін, сонымен қатар оларды селден қорғану имараттарын тұрғызу кезінде және басқа да қорғану тәсілдерін жасау барысында пайдалану үшін қажет.</a:t>
            </a:r>
          </a:p>
          <a:p>
            <a:pPr indent="457200" algn="just"/>
            <a:r>
              <a:rPr lang="kk-KZ" sz="2000" dirty="0">
                <a:latin typeface="Times New Roman" panose="02020603050405020304" pitchFamily="18" charset="0"/>
                <a:cs typeface="Times New Roman" panose="02020603050405020304" pitchFamily="18" charset="0"/>
              </a:rPr>
              <a:t>Сел тасқындарының қасиеттерін айқындайтын негізгі </a:t>
            </a:r>
            <a:r>
              <a:rPr lang="kk-KZ" sz="2000" dirty="0" smtClean="0">
                <a:latin typeface="Times New Roman" panose="02020603050405020304" pitchFamily="18" charset="0"/>
                <a:cs typeface="Times New Roman" panose="02020603050405020304" pitchFamily="18" charset="0"/>
              </a:rPr>
              <a:t>сипаттамаларына төмендегілер жатады:</a:t>
            </a:r>
          </a:p>
          <a:p>
            <a:pPr marL="342900" indent="-342900" algn="just">
              <a:buFont typeface="Wingdings" panose="05000000000000000000" pitchFamily="2" charset="2"/>
              <a:buChar char="v"/>
            </a:pPr>
            <a:r>
              <a:rPr lang="kk-KZ" sz="2000" dirty="0" smtClean="0">
                <a:latin typeface="Times New Roman" panose="02020603050405020304" pitchFamily="18" charset="0"/>
                <a:cs typeface="Times New Roman" panose="02020603050405020304" pitchFamily="18" charset="0"/>
              </a:rPr>
              <a:t>жылдамдығы, м/с;</a:t>
            </a:r>
          </a:p>
          <a:p>
            <a:pPr marL="342900" indent="-342900" algn="just">
              <a:buFont typeface="Wingdings" panose="05000000000000000000" pitchFamily="2" charset="2"/>
              <a:buChar char="v"/>
            </a:pPr>
            <a:r>
              <a:rPr lang="kk-KZ" sz="2000" dirty="0" smtClean="0">
                <a:latin typeface="Times New Roman" panose="02020603050405020304" pitchFamily="18" charset="0"/>
                <a:cs typeface="Times New Roman" panose="02020603050405020304" pitchFamily="18" charset="0"/>
              </a:rPr>
              <a:t>деңгейі, м;</a:t>
            </a:r>
          </a:p>
          <a:p>
            <a:pPr marL="342900" indent="-342900" algn="just">
              <a:buFont typeface="Wingdings" panose="05000000000000000000" pitchFamily="2" charset="2"/>
              <a:buChar char="v"/>
            </a:pPr>
            <a:r>
              <a:rPr lang="kk-KZ" sz="2000" dirty="0" smtClean="0">
                <a:latin typeface="Times New Roman" panose="02020603050405020304" pitchFamily="18" charset="0"/>
                <a:cs typeface="Times New Roman" panose="02020603050405020304" pitchFamily="18" charset="0"/>
              </a:rPr>
              <a:t>сел </a:t>
            </a:r>
            <a:r>
              <a:rPr lang="kk-KZ" sz="2000" dirty="0">
                <a:latin typeface="Times New Roman" panose="02020603050405020304" pitchFamily="18" charset="0"/>
                <a:cs typeface="Times New Roman" panose="02020603050405020304" pitchFamily="18" charset="0"/>
              </a:rPr>
              <a:t>тасқынының ең жоғарғы </a:t>
            </a:r>
            <a:r>
              <a:rPr lang="kk-KZ" sz="2000" dirty="0" smtClean="0">
                <a:latin typeface="Times New Roman" panose="02020603050405020304" pitchFamily="18" charset="0"/>
                <a:cs typeface="Times New Roman" panose="02020603050405020304" pitchFamily="18" charset="0"/>
              </a:rPr>
              <a:t>өтімі, м</a:t>
            </a:r>
            <a:r>
              <a:rPr lang="kk-KZ" sz="2000" baseline="30000" dirty="0" smtClean="0">
                <a:latin typeface="Times New Roman" panose="02020603050405020304" pitchFamily="18" charset="0"/>
                <a:cs typeface="Times New Roman" panose="02020603050405020304" pitchFamily="18" charset="0"/>
              </a:rPr>
              <a:t>3</a:t>
            </a:r>
            <a:r>
              <a:rPr lang="kk-KZ" sz="2000" dirty="0" smtClean="0">
                <a:latin typeface="Times New Roman" panose="02020603050405020304" pitchFamily="18" charset="0"/>
                <a:cs typeface="Times New Roman" panose="02020603050405020304" pitchFamily="18" charset="0"/>
              </a:rPr>
              <a:t>/с;</a:t>
            </a:r>
          </a:p>
          <a:p>
            <a:pPr marL="342900" indent="-342900" algn="just">
              <a:buFont typeface="Wingdings" panose="05000000000000000000" pitchFamily="2" charset="2"/>
              <a:buChar char="v"/>
            </a:pPr>
            <a:r>
              <a:rPr lang="kk-KZ" sz="2000" dirty="0" smtClean="0">
                <a:latin typeface="Times New Roman" panose="02020603050405020304" pitchFamily="18" charset="0"/>
                <a:cs typeface="Times New Roman" panose="02020603050405020304" pitchFamily="18" charset="0"/>
              </a:rPr>
              <a:t>қатты </a:t>
            </a:r>
            <a:r>
              <a:rPr lang="kk-KZ" sz="2000" dirty="0">
                <a:latin typeface="Times New Roman" panose="02020603050405020304" pitchFamily="18" charset="0"/>
                <a:cs typeface="Times New Roman" panose="02020603050405020304" pitchFamily="18" charset="0"/>
              </a:rPr>
              <a:t>құраушысының және түгелдей дерлік сел массасының </a:t>
            </a:r>
            <a:r>
              <a:rPr lang="kk-KZ" sz="2000" dirty="0" smtClean="0">
                <a:latin typeface="Times New Roman" panose="02020603050405020304" pitchFamily="18" charset="0"/>
                <a:cs typeface="Times New Roman" panose="02020603050405020304" pitchFamily="18" charset="0"/>
              </a:rPr>
              <a:t>көлемі, м</a:t>
            </a:r>
            <a:r>
              <a:rPr lang="kk-KZ" sz="2000" baseline="30000" dirty="0" smtClean="0">
                <a:latin typeface="Times New Roman" panose="02020603050405020304" pitchFamily="18" charset="0"/>
                <a:cs typeface="Times New Roman" panose="02020603050405020304" pitchFamily="18" charset="0"/>
              </a:rPr>
              <a:t>3</a:t>
            </a:r>
            <a:r>
              <a:rPr lang="kk-KZ"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v"/>
            </a:pPr>
            <a:r>
              <a:rPr lang="kk-KZ" sz="2000" dirty="0" smtClean="0">
                <a:latin typeface="Times New Roman" panose="02020603050405020304" pitchFamily="18" charset="0"/>
                <a:cs typeface="Times New Roman" panose="02020603050405020304" pitchFamily="18" charset="0"/>
              </a:rPr>
              <a:t>тығыздығы, </a:t>
            </a:r>
            <a:r>
              <a:rPr lang="kk-KZ" sz="2000" dirty="0">
                <a:latin typeface="Times New Roman" panose="02020603050405020304" pitchFamily="18" charset="0"/>
                <a:cs typeface="Times New Roman" panose="02020603050405020304" pitchFamily="18" charset="0"/>
              </a:rPr>
              <a:t>кг/м</a:t>
            </a:r>
            <a:r>
              <a:rPr lang="kk-KZ" sz="2000" baseline="30000" dirty="0">
                <a:latin typeface="Times New Roman" panose="02020603050405020304" pitchFamily="18" charset="0"/>
                <a:cs typeface="Times New Roman" panose="02020603050405020304" pitchFamily="18" charset="0"/>
              </a:rPr>
              <a:t>3</a:t>
            </a:r>
            <a:r>
              <a:rPr lang="kk-KZ" sz="2000" dirty="0">
                <a:latin typeface="Times New Roman" panose="02020603050405020304" pitchFamily="18" charset="0"/>
                <a:cs typeface="Times New Roman" panose="02020603050405020304" pitchFamily="18" charset="0"/>
              </a:rPr>
              <a:t> ;</a:t>
            </a:r>
            <a:endParaRPr lang="kk-KZ"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kk-KZ" sz="2000" dirty="0" smtClean="0">
                <a:latin typeface="Times New Roman" panose="02020603050405020304" pitchFamily="18" charset="0"/>
                <a:cs typeface="Times New Roman" panose="02020603050405020304" pitchFamily="18" charset="0"/>
              </a:rPr>
              <a:t>қайталанғыштығы, </a:t>
            </a:r>
            <a:r>
              <a:rPr lang="en-US" sz="2000" dirty="0" smtClean="0">
                <a:latin typeface="Times New Roman" panose="02020603050405020304" pitchFamily="18" charset="0"/>
                <a:cs typeface="Times New Roman" panose="02020603050405020304" pitchFamily="18" charset="0"/>
              </a:rPr>
              <a:t>n</a:t>
            </a:r>
            <a:r>
              <a:rPr lang="kk-KZ" sz="2000" dirty="0" smtClean="0">
                <a:latin typeface="Times New Roman" panose="02020603050405020304" pitchFamily="18" charset="0"/>
                <a:cs typeface="Times New Roman" panose="02020603050405020304" pitchFamily="18" charset="0"/>
              </a:rPr>
              <a:t> жылда </a:t>
            </a:r>
            <a:r>
              <a:rPr lang="en-US" sz="2000" dirty="0" smtClean="0">
                <a:latin typeface="Times New Roman" panose="02020603050405020304" pitchFamily="18" charset="0"/>
                <a:cs typeface="Times New Roman" panose="02020603050405020304" pitchFamily="18" charset="0"/>
              </a:rPr>
              <a:t>n </a:t>
            </a:r>
            <a:r>
              <a:rPr lang="kk-KZ" sz="2000" dirty="0" smtClean="0">
                <a:latin typeface="Times New Roman" panose="02020603050405020304" pitchFamily="18" charset="0"/>
                <a:cs typeface="Times New Roman" panose="02020603050405020304" pitchFamily="18" charset="0"/>
              </a:rPr>
              <a:t>рет;</a:t>
            </a:r>
          </a:p>
          <a:p>
            <a:pPr marL="342900" indent="-342900" algn="just">
              <a:buFont typeface="Wingdings" panose="05000000000000000000" pitchFamily="2" charset="2"/>
              <a:buChar char="v"/>
            </a:pPr>
            <a:r>
              <a:rPr lang="kk-KZ" sz="2000" dirty="0" smtClean="0">
                <a:latin typeface="Times New Roman" panose="02020603050405020304" pitchFamily="18" charset="0"/>
                <a:cs typeface="Times New Roman" panose="02020603050405020304" pitchFamily="18" charset="0"/>
              </a:rPr>
              <a:t>ұзақтығы, сағ., тәул.;</a:t>
            </a:r>
          </a:p>
          <a:p>
            <a:pPr marL="342900" indent="-342900" algn="just">
              <a:buFont typeface="Wingdings" panose="05000000000000000000" pitchFamily="2" charset="2"/>
              <a:buChar char="v"/>
            </a:pPr>
            <a:r>
              <a:rPr lang="kk-KZ" sz="2000" dirty="0" smtClean="0">
                <a:latin typeface="Times New Roman" panose="02020603050405020304" pitchFamily="18" charset="0"/>
                <a:cs typeface="Times New Roman" panose="02020603050405020304" pitchFamily="18" charset="0"/>
              </a:rPr>
              <a:t>жүру қашықтығы, км.</a:t>
            </a:r>
            <a:endParaRPr lang="kk-KZ" sz="2000" dirty="0">
              <a:latin typeface="Times New Roman" panose="02020603050405020304" pitchFamily="18" charset="0"/>
              <a:cs typeface="Times New Roman" panose="02020603050405020304" pitchFamily="18" charset="0"/>
            </a:endParaRPr>
          </a:p>
          <a:p>
            <a:pPr marL="0" marR="0" lvl="0" indent="396875" algn="ct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accent2">
                  <a:lumMod val="75000"/>
                </a:schemeClr>
              </a:solidFill>
              <a:effectLst/>
              <a:latin typeface="Arial" pitchFamily="34" charset="0"/>
            </a:endParaRPr>
          </a:p>
        </p:txBody>
      </p:sp>
      <p:sp>
        <p:nvSpPr>
          <p:cNvPr id="6" name="Прямоугольник 5"/>
          <p:cNvSpPr/>
          <p:nvPr/>
        </p:nvSpPr>
        <p:spPr>
          <a:xfrm>
            <a:off x="3275856" y="6525344"/>
            <a:ext cx="5868144"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негізгі</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a:solidFill>
                  <a:schemeClr val="accent2">
                    <a:lumMod val="75000"/>
                  </a:schemeClr>
                </a:solidFill>
              </a:rPr>
              <a:t>параметрлерін</a:t>
            </a:r>
            <a:r>
              <a:rPr lang="ru-RU" sz="1600" b="1" dirty="0">
                <a:solidFill>
                  <a:schemeClr val="accent2">
                    <a:lumMod val="75000"/>
                  </a:schemeClr>
                </a:solidFill>
              </a:rPr>
              <a:t> </a:t>
            </a:r>
            <a:r>
              <a:rPr lang="ru-RU" sz="1600" b="1" dirty="0" err="1">
                <a:solidFill>
                  <a:schemeClr val="accent2">
                    <a:lumMod val="75000"/>
                  </a:schemeClr>
                </a:solidFill>
              </a:rPr>
              <a:t>анықтау</a:t>
            </a:r>
            <a:endParaRPr lang="ru-RU" sz="1600" dirty="0">
              <a:solidFill>
                <a:schemeClr val="accent2">
                  <a:lumMod val="75000"/>
                </a:schemeClr>
              </a:solidFill>
            </a:endParaRPr>
          </a:p>
        </p:txBody>
      </p:sp>
    </p:spTree>
    <p:extLst>
      <p:ext uri="{BB962C8B-B14F-4D97-AF65-F5344CB8AC3E}">
        <p14:creationId xmlns:p14="http://schemas.microsoft.com/office/powerpoint/2010/main" val="935423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259632" y="476672"/>
            <a:ext cx="712879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r>
              <a:rPr lang="kk-KZ" sz="2000" b="1" dirty="0">
                <a:solidFill>
                  <a:srgbClr val="FF0000"/>
                </a:solidFill>
                <a:latin typeface="Times New Roman" panose="02020603050405020304" pitchFamily="18" charset="0"/>
                <a:cs typeface="Times New Roman" panose="02020603050405020304" pitchFamily="18" charset="0"/>
              </a:rPr>
              <a:t>Сел тасқындарының қозғалыс жылдамдығы </a:t>
            </a:r>
            <a:r>
              <a:rPr lang="kk-KZ" sz="2000" dirty="0">
                <a:latin typeface="Times New Roman" panose="02020603050405020304" pitchFamily="18" charset="0"/>
                <a:cs typeface="Times New Roman" panose="02020603050405020304" pitchFamily="18" charset="0"/>
              </a:rPr>
              <a:t>сел қалыптастырушы процестер әрекеттілігіне, сел қалыптастырушы су тасқындарының өтімдеріне, жауын-шашынның түсу қарқындылығына, қалыптасқан сел тығыздығына оның жүріп өткен жолындағы морфометриялық сипаттамаларына тәуелді және оның шамасы 0,1-ден 10-15 м/с аралығында өзгереді. Нөсерлі генезистегі тасынды-сулы су тасқындарының қозғалыс жылдамдығы өзгеру диапазоны 1-3 м/с аралығын қамтиды. Олардың ең жоғары мәндері 5 м/с аспайды. Лайлы-тасты сел тасқындарының жылдамдық сипаттамалары 0,5-2 м/с-тан 10 м/с және одан жоғары аралықта өзгереді. </a:t>
            </a:r>
            <a:endParaRPr kumimoji="0" lang="ru-RU" sz="1600" b="0" i="0" u="none" strike="noStrike" cap="none" normalizeH="0" baseline="0" dirty="0" smtClean="0">
              <a:ln>
                <a:noFill/>
              </a:ln>
              <a:solidFill>
                <a:schemeClr val="accent2">
                  <a:lumMod val="75000"/>
                </a:schemeClr>
              </a:solidFill>
              <a:effectLst/>
              <a:latin typeface="Arial" pitchFamily="34" charset="0"/>
            </a:endParaRPr>
          </a:p>
        </p:txBody>
      </p:sp>
      <p:sp>
        <p:nvSpPr>
          <p:cNvPr id="6" name="Прямоугольник 5"/>
          <p:cNvSpPr/>
          <p:nvPr/>
        </p:nvSpPr>
        <p:spPr>
          <a:xfrm>
            <a:off x="3635896" y="6519446"/>
            <a:ext cx="5868144" cy="338554"/>
          </a:xfrm>
          <a:prstGeom prst="rect">
            <a:avLst/>
          </a:prstGeom>
        </p:spPr>
        <p:txBody>
          <a:bodyPr wrap="square">
            <a:spAutoFit/>
          </a:bodyPr>
          <a:lstStyle/>
          <a:p>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негізгі</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a:solidFill>
                  <a:schemeClr val="accent2">
                    <a:lumMod val="75000"/>
                  </a:schemeClr>
                </a:solidFill>
              </a:rPr>
              <a:t>параметрлерін</a:t>
            </a:r>
            <a:r>
              <a:rPr lang="ru-RU" sz="1600" b="1" dirty="0">
                <a:solidFill>
                  <a:schemeClr val="accent2">
                    <a:lumMod val="75000"/>
                  </a:schemeClr>
                </a:solidFill>
              </a:rPr>
              <a:t> </a:t>
            </a:r>
            <a:r>
              <a:rPr lang="ru-RU" sz="1600" b="1" dirty="0" err="1">
                <a:solidFill>
                  <a:schemeClr val="accent2">
                    <a:lumMod val="75000"/>
                  </a:schemeClr>
                </a:solidFill>
              </a:rPr>
              <a:t>анықтау</a:t>
            </a:r>
            <a:endParaRPr lang="ru-RU" sz="1600" dirty="0">
              <a:solidFill>
                <a:schemeClr val="accent2">
                  <a:lumMod val="75000"/>
                </a:schemeClr>
              </a:solidFill>
            </a:endParaRPr>
          </a:p>
        </p:txBody>
      </p:sp>
      <p:sp>
        <p:nvSpPr>
          <p:cNvPr id="2" name="Прямоугольник 1"/>
          <p:cNvSpPr/>
          <p:nvPr/>
        </p:nvSpPr>
        <p:spPr>
          <a:xfrm>
            <a:off x="4283968" y="4037100"/>
            <a:ext cx="4572000" cy="923330"/>
          </a:xfrm>
          <a:prstGeom prst="rect">
            <a:avLst/>
          </a:prstGeom>
          <a:solidFill>
            <a:schemeClr val="accent6">
              <a:lumMod val="75000"/>
            </a:schemeClr>
          </a:solidFill>
        </p:spPr>
        <p:txBody>
          <a:bodyPr>
            <a:spAutoFit/>
          </a:bodyPr>
          <a:lstStyle/>
          <a:p>
            <a:pPr indent="457200" algn="just"/>
            <a:r>
              <a:rPr lang="ru-RU" dirty="0"/>
              <a:t> </a:t>
            </a:r>
            <a:r>
              <a:rPr lang="ru-RU" dirty="0">
                <a:latin typeface="Times New Roman" panose="02020603050405020304" pitchFamily="18" charset="0"/>
                <a:cs typeface="Times New Roman" panose="02020603050405020304" pitchFamily="18" charset="0"/>
              </a:rPr>
              <a:t>1973 ж.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Алматы </a:t>
            </a:r>
            <a:r>
              <a:rPr lang="ru-RU" dirty="0" err="1">
                <a:latin typeface="Times New Roman" panose="02020603050405020304" pitchFamily="18" charset="0"/>
                <a:cs typeface="Times New Roman" panose="02020603050405020304" pitchFamily="18" charset="0"/>
              </a:rPr>
              <a:t>өзені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алабында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тіркелген</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сел </a:t>
            </a:r>
            <a:r>
              <a:rPr lang="ru-RU" dirty="0" err="1" smtClean="0">
                <a:latin typeface="Times New Roman" panose="02020603050405020304" pitchFamily="18" charset="0"/>
                <a:cs typeface="Times New Roman" panose="02020603050405020304" pitchFamily="18" charset="0"/>
              </a:rPr>
              <a:t>тасқыны</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8 </a:t>
            </a:r>
            <a:r>
              <a:rPr lang="ru-RU" dirty="0">
                <a:latin typeface="Times New Roman" panose="02020603050405020304" pitchFamily="18" charset="0"/>
                <a:cs typeface="Times New Roman" panose="02020603050405020304" pitchFamily="18" charset="0"/>
              </a:rPr>
              <a:t>км </a:t>
            </a:r>
            <a:r>
              <a:rPr lang="ru-RU" dirty="0" err="1">
                <a:latin typeface="Times New Roman" panose="02020603050405020304" pitchFamily="18" charset="0"/>
                <a:cs typeface="Times New Roman" panose="02020603050405020304" pitchFamily="18" charset="0"/>
              </a:rPr>
              <a:t>арақашықтықты</a:t>
            </a:r>
            <a:r>
              <a:rPr lang="ru-RU" dirty="0">
                <a:latin typeface="Times New Roman" panose="02020603050405020304" pitchFamily="18" charset="0"/>
                <a:cs typeface="Times New Roman" panose="02020603050405020304" pitchFamily="18" charset="0"/>
              </a:rPr>
              <a:t> 12-13 минут </a:t>
            </a:r>
            <a:r>
              <a:rPr lang="ru-RU" dirty="0" err="1">
                <a:latin typeface="Times New Roman" panose="02020603050405020304" pitchFamily="18" charset="0"/>
                <a:cs typeface="Times New Roman" panose="02020603050405020304" pitchFamily="18" charset="0"/>
              </a:rPr>
              <a:t>ішінде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жүріп</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өткен</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pic>
        <p:nvPicPr>
          <p:cNvPr id="7" name="Picture 2" descr="http://greensource.ru/wp-content/plugins/wp-special-textboxes/themes/stb-dark/inf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4022515"/>
            <a:ext cx="476250" cy="47625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971600" y="5001274"/>
            <a:ext cx="4572000" cy="1477328"/>
          </a:xfrm>
          <a:prstGeom prst="rect">
            <a:avLst/>
          </a:prstGeom>
          <a:solidFill>
            <a:schemeClr val="accent4">
              <a:lumMod val="60000"/>
              <a:lumOff val="40000"/>
            </a:schemeClr>
          </a:solidFill>
        </p:spPr>
        <p:txBody>
          <a:bodyPr>
            <a:spAutoFit/>
          </a:bodyPr>
          <a:lstStyle/>
          <a:p>
            <a:pPr indent="457200" algn="just"/>
            <a:r>
              <a:rPr lang="ru-RU" dirty="0" smtClean="0">
                <a:latin typeface="Times New Roman" panose="02020603050405020304" pitchFamily="18" charset="0"/>
                <a:cs typeface="Times New Roman" panose="02020603050405020304" pitchFamily="18" charset="0"/>
              </a:rPr>
              <a:t>1980 </a:t>
            </a:r>
            <a:r>
              <a:rPr lang="ru-RU" dirty="0">
                <a:latin typeface="Times New Roman" panose="02020603050405020304" pitchFamily="18" charset="0"/>
                <a:cs typeface="Times New Roman" panose="02020603050405020304" pitchFamily="18" charset="0"/>
              </a:rPr>
              <a:t>ж. 23 </a:t>
            </a:r>
            <a:r>
              <a:rPr lang="ru-RU" dirty="0" err="1">
                <a:latin typeface="Times New Roman" panose="02020603050405020304" pitchFamily="18" charset="0"/>
                <a:cs typeface="Times New Roman" panose="02020603050405020304" pitchFamily="18" charset="0"/>
              </a:rPr>
              <a:t>шілдеде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Қаскелең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алабының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жоғары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бөлігінде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мореналық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көлдің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ақтарылуы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нәтижесінде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қалыптасқан</a:t>
            </a:r>
            <a:r>
              <a:rPr lang="ru-RU" dirty="0">
                <a:latin typeface="Times New Roman" panose="02020603050405020304" pitchFamily="18" charset="0"/>
                <a:cs typeface="Times New Roman" panose="02020603050405020304" pitchFamily="18" charset="0"/>
              </a:rPr>
              <a:t> сел </a:t>
            </a:r>
            <a:r>
              <a:rPr lang="ru-RU" dirty="0" err="1">
                <a:latin typeface="Times New Roman" panose="02020603050405020304" pitchFamily="18" charset="0"/>
                <a:cs typeface="Times New Roman" panose="02020603050405020304" pitchFamily="18" charset="0"/>
              </a:rPr>
              <a:t>тасқынының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жылдамдығы</a:t>
            </a:r>
            <a:r>
              <a:rPr lang="ru-RU" dirty="0">
                <a:latin typeface="Times New Roman" panose="02020603050405020304" pitchFamily="18" charset="0"/>
                <a:cs typeface="Times New Roman" panose="02020603050405020304" pitchFamily="18" charset="0"/>
              </a:rPr>
              <a:t> 5-7 м/с </a:t>
            </a:r>
            <a:r>
              <a:rPr lang="ru-RU" dirty="0" err="1">
                <a:latin typeface="Times New Roman" panose="02020603050405020304" pitchFamily="18" charset="0"/>
                <a:cs typeface="Times New Roman" panose="02020603050405020304" pitchFamily="18" charset="0"/>
              </a:rPr>
              <a:t>жетіп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таудан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берісінде</a:t>
            </a:r>
            <a:r>
              <a:rPr lang="ru-RU" dirty="0">
                <a:latin typeface="Times New Roman" panose="02020603050405020304" pitchFamily="18" charset="0"/>
                <a:cs typeface="Times New Roman" panose="02020603050405020304" pitchFamily="18" charset="0"/>
              </a:rPr>
              <a:t> 3 м/с </a:t>
            </a:r>
            <a:r>
              <a:rPr lang="ru-RU" dirty="0" err="1" smtClean="0">
                <a:latin typeface="Times New Roman" panose="02020603050405020304" pitchFamily="18" charset="0"/>
                <a:cs typeface="Times New Roman" panose="02020603050405020304" pitchFamily="18" charset="0"/>
              </a:rPr>
              <a:t>құрады</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1286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532806" y="565371"/>
            <a:ext cx="712879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r>
              <a:rPr lang="kk-KZ" sz="2000" dirty="0">
                <a:latin typeface="Times New Roman" panose="02020603050405020304" pitchFamily="18" charset="0"/>
                <a:cs typeface="Times New Roman" panose="02020603050405020304" pitchFamily="18" charset="0"/>
              </a:rPr>
              <a:t>Қазіргі уақытта сел қозғалысының жылдамдығы байланған қалтқы бойынша немесе қалқымалы ірі заттардың (ағаштардың діңі, тастар және т.б.) қозғалысы арқылы өлшенеді.</a:t>
            </a:r>
          </a:p>
          <a:p>
            <a:pPr indent="457200" algn="just"/>
            <a:r>
              <a:rPr lang="kk-KZ" sz="2000" dirty="0">
                <a:latin typeface="Times New Roman" panose="02020603050405020304" pitchFamily="18" charset="0"/>
                <a:cs typeface="Times New Roman" panose="02020603050405020304" pitchFamily="18" charset="0"/>
              </a:rPr>
              <a:t>Сонымен қатар «Электроника» атты аспап қолданылды. Бұл аспап арқылы селдің жылдамдығын өлшеу кезінде сел қозғалысы мен радиотолқын сәулесі бағытының арасындағы бұрыш өлшенеді. Сондай-ақ кинокамералар қолданылады. Сел тасқынының орташа жылдамдығының мәні беттік жылдамдық мәнінен төмен, лайлы-тасты сел тасқындары үшін оның мәні төмендегі формула арқылы анықталады:</a:t>
            </a:r>
          </a:p>
          <a:p>
            <a:pPr indent="457200" algn="just"/>
            <a:endParaRPr lang="kk-KZ" sz="2000" dirty="0">
              <a:latin typeface="Times New Roman" panose="02020603050405020304" pitchFamily="18" charset="0"/>
              <a:cs typeface="Times New Roman" panose="02020603050405020304" pitchFamily="18" charset="0"/>
            </a:endParaRPr>
          </a:p>
          <a:p>
            <a:pPr indent="457200" algn="just"/>
            <a:r>
              <a:rPr lang="kk-KZ" sz="2000" dirty="0">
                <a:latin typeface="Times New Roman" panose="02020603050405020304" pitchFamily="18" charset="0"/>
                <a:cs typeface="Times New Roman" panose="02020603050405020304" pitchFamily="18" charset="0"/>
              </a:rPr>
              <a:t> 						</a:t>
            </a:r>
          </a:p>
        </p:txBody>
      </p:sp>
      <p:sp>
        <p:nvSpPr>
          <p:cNvPr id="6" name="Прямоугольник 5"/>
          <p:cNvSpPr/>
          <p:nvPr/>
        </p:nvSpPr>
        <p:spPr>
          <a:xfrm>
            <a:off x="3995935" y="6525344"/>
            <a:ext cx="5199013"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smtClean="0">
                <a:solidFill>
                  <a:schemeClr val="accent2">
                    <a:lumMod val="75000"/>
                  </a:schemeClr>
                </a:solidFill>
              </a:rPr>
              <a:t>параметрлері</a:t>
            </a:r>
            <a:r>
              <a:rPr lang="kk-KZ" sz="1600" b="1" dirty="0">
                <a:solidFill>
                  <a:schemeClr val="accent2">
                    <a:lumMod val="75000"/>
                  </a:schemeClr>
                </a:solidFill>
              </a:rPr>
              <a:t>н</a:t>
            </a:r>
            <a:r>
              <a:rPr lang="ru-RU" sz="1600" b="1" dirty="0" smtClean="0">
                <a:solidFill>
                  <a:schemeClr val="accent2">
                    <a:lumMod val="75000"/>
                  </a:schemeClr>
                </a:solidFill>
              </a:rPr>
              <a:t> </a:t>
            </a:r>
            <a:r>
              <a:rPr lang="ru-RU" sz="1600" b="1" dirty="0" err="1" smtClean="0">
                <a:solidFill>
                  <a:schemeClr val="accent2">
                    <a:lumMod val="75000"/>
                  </a:schemeClr>
                </a:solidFill>
              </a:rPr>
              <a:t>анықтау</a:t>
            </a:r>
            <a:endParaRPr lang="ru-RU" sz="1600" dirty="0">
              <a:solidFill>
                <a:schemeClr val="accent2">
                  <a:lumMod val="75000"/>
                </a:schemeClr>
              </a:solidFill>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 name="Объект 3"/>
          <p:cNvGraphicFramePr>
            <a:graphicFrameLocks noChangeAspect="1"/>
          </p:cNvGraphicFramePr>
          <p:nvPr>
            <p:extLst>
              <p:ext uri="{D42A27DB-BD31-4B8C-83A1-F6EECF244321}">
                <p14:modId xmlns:p14="http://schemas.microsoft.com/office/powerpoint/2010/main" val="1754816409"/>
              </p:ext>
            </p:extLst>
          </p:nvPr>
        </p:nvGraphicFramePr>
        <p:xfrm>
          <a:off x="3995936" y="3988853"/>
          <a:ext cx="1719000" cy="434091"/>
        </p:xfrm>
        <a:graphic>
          <a:graphicData uri="http://schemas.openxmlformats.org/presentationml/2006/ole">
            <mc:AlternateContent xmlns:mc="http://schemas.openxmlformats.org/markup-compatibility/2006">
              <mc:Choice xmlns:v="urn:schemas-microsoft-com:vml" Requires="v">
                <p:oleObj spid="_x0000_s1086" name="Уравнение" r:id="rId4" imgW="939392" imgH="241195" progId="Equation.3">
                  <p:embed/>
                </p:oleObj>
              </mc:Choice>
              <mc:Fallback>
                <p:oleObj name="Уравнение" r:id="rId4" imgW="939392" imgH="241195"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3988853"/>
                        <a:ext cx="1719000" cy="434091"/>
                      </a:xfrm>
                      <a:prstGeom prst="rect">
                        <a:avLst/>
                      </a:prstGeom>
                      <a:noFill/>
                    </p:spPr>
                  </p:pic>
                </p:oleObj>
              </mc:Fallback>
            </mc:AlternateContent>
          </a:graphicData>
        </a:graphic>
      </p:graphicFrame>
      <p:sp>
        <p:nvSpPr>
          <p:cNvPr id="5" name="Rectangle 4"/>
          <p:cNvSpPr>
            <a:spLocks noChangeArrowheads="1"/>
          </p:cNvSpPr>
          <p:nvPr/>
        </p:nvSpPr>
        <p:spPr bwMode="auto">
          <a:xfrm>
            <a:off x="3795326" y="57037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2923469854"/>
              </p:ext>
            </p:extLst>
          </p:nvPr>
        </p:nvGraphicFramePr>
        <p:xfrm>
          <a:off x="3624263" y="4552950"/>
          <a:ext cx="2943225" cy="463550"/>
        </p:xfrm>
        <a:graphic>
          <a:graphicData uri="http://schemas.openxmlformats.org/presentationml/2006/ole">
            <mc:AlternateContent xmlns:mc="http://schemas.openxmlformats.org/markup-compatibility/2006">
              <mc:Choice xmlns:v="urn:schemas-microsoft-com:vml" Requires="v">
                <p:oleObj spid="_x0000_s1087" name="Уравнение" r:id="rId6" imgW="1752480" imgH="279360" progId="Equation.3">
                  <p:embed/>
                </p:oleObj>
              </mc:Choice>
              <mc:Fallback>
                <p:oleObj name="Уравнение" r:id="rId6" imgW="1752480" imgH="279360" progId="Equation.3">
                  <p:embed/>
                  <p:pic>
                    <p:nvPicPr>
                      <p:cNvPr id="0" name="Object 3"/>
                      <p:cNvPicPr>
                        <a:picLocks noChangeAspect="1" noChangeArrowheads="1"/>
                      </p:cNvPicPr>
                      <p:nvPr/>
                    </p:nvPicPr>
                    <p:blipFill>
                      <a:blip r:embed="rId7"/>
                      <a:srcRect/>
                      <a:stretch>
                        <a:fillRect/>
                      </a:stretch>
                    </p:blipFill>
                    <p:spPr bwMode="auto">
                      <a:xfrm>
                        <a:off x="3624263" y="4552950"/>
                        <a:ext cx="2943225" cy="463550"/>
                      </a:xfrm>
                      <a:prstGeom prst="rect">
                        <a:avLst/>
                      </a:prstGeom>
                      <a:noFill/>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4110020908"/>
              </p:ext>
            </p:extLst>
          </p:nvPr>
        </p:nvGraphicFramePr>
        <p:xfrm>
          <a:off x="1475656" y="5586375"/>
          <a:ext cx="114300" cy="219075"/>
        </p:xfrm>
        <a:graphic>
          <a:graphicData uri="http://schemas.openxmlformats.org/presentationml/2006/ole">
            <mc:AlternateContent xmlns:mc="http://schemas.openxmlformats.org/markup-compatibility/2006">
              <mc:Choice xmlns:v="urn:schemas-microsoft-com:vml" Requires="v">
                <p:oleObj spid="_x0000_s1088" name="Уравнение" r:id="rId8" imgW="114151" imgH="215619" progId="Equation.3">
                  <p:embed/>
                </p:oleObj>
              </mc:Choice>
              <mc:Fallback>
                <p:oleObj name="Уравнение" r:id="rId8" imgW="114151" imgH="215619"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5656" y="5586375"/>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86951193"/>
              </p:ext>
            </p:extLst>
          </p:nvPr>
        </p:nvGraphicFramePr>
        <p:xfrm>
          <a:off x="1579712" y="5368934"/>
          <a:ext cx="276225" cy="238125"/>
        </p:xfrm>
        <a:graphic>
          <a:graphicData uri="http://schemas.openxmlformats.org/presentationml/2006/ole">
            <mc:AlternateContent xmlns:mc="http://schemas.openxmlformats.org/markup-compatibility/2006">
              <mc:Choice xmlns:v="urn:schemas-microsoft-com:vml" Requires="v">
                <p:oleObj spid="_x0000_s1089" name="Уравнение" r:id="rId10" imgW="279279" imgH="241195" progId="Equation.3">
                  <p:embed/>
                </p:oleObj>
              </mc:Choice>
              <mc:Fallback>
                <p:oleObj name="Уравнение" r:id="rId10" imgW="279279" imgH="241195"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79712" y="5368934"/>
                        <a:ext cx="276225" cy="238125"/>
                      </a:xfrm>
                      <a:prstGeom prst="rect">
                        <a:avLst/>
                      </a:prstGeom>
                      <a:noFill/>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72587827"/>
              </p:ext>
            </p:extLst>
          </p:nvPr>
        </p:nvGraphicFramePr>
        <p:xfrm>
          <a:off x="1579712" y="5607059"/>
          <a:ext cx="238125" cy="238125"/>
        </p:xfrm>
        <a:graphic>
          <a:graphicData uri="http://schemas.openxmlformats.org/presentationml/2006/ole">
            <mc:AlternateContent xmlns:mc="http://schemas.openxmlformats.org/markup-compatibility/2006">
              <mc:Choice xmlns:v="urn:schemas-microsoft-com:vml" Requires="v">
                <p:oleObj spid="_x0000_s1090" name="Уравнение" r:id="rId12" imgW="241195" imgH="241195" progId="Equation.3">
                  <p:embed/>
                </p:oleObj>
              </mc:Choice>
              <mc:Fallback>
                <p:oleObj name="Уравнение" r:id="rId12" imgW="241195" imgH="241195"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79712" y="5607059"/>
                        <a:ext cx="238125" cy="238125"/>
                      </a:xfrm>
                      <a:prstGeom prst="rect">
                        <a:avLst/>
                      </a:prstGeom>
                      <a:noFill/>
                      <a:extLst/>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11610271"/>
              </p:ext>
            </p:extLst>
          </p:nvPr>
        </p:nvGraphicFramePr>
        <p:xfrm>
          <a:off x="1579712" y="5845184"/>
          <a:ext cx="295275" cy="228600"/>
        </p:xfrm>
        <a:graphic>
          <a:graphicData uri="http://schemas.openxmlformats.org/presentationml/2006/ole">
            <mc:AlternateContent xmlns:mc="http://schemas.openxmlformats.org/markup-compatibility/2006">
              <mc:Choice xmlns:v="urn:schemas-microsoft-com:vml" Requires="v">
                <p:oleObj spid="_x0000_s1091" name="Уравнение" r:id="rId14" imgW="291973" imgH="228501" progId="Equation.3">
                  <p:embed/>
                </p:oleObj>
              </mc:Choice>
              <mc:Fallback>
                <p:oleObj name="Уравнение" r:id="rId14" imgW="291973" imgH="228501" progId="Equation.3">
                  <p:embed/>
                  <p:pic>
                    <p:nvPicPr>
                      <p:cNvPr id="0" name="Object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79712" y="5845184"/>
                        <a:ext cx="295275" cy="228600"/>
                      </a:xfrm>
                      <a:prstGeom prst="rect">
                        <a:avLst/>
                      </a:prstGeom>
                      <a:noFill/>
                      <a:extLst/>
                    </p:spPr>
                  </p:pic>
                </p:oleObj>
              </mc:Fallback>
            </mc:AlternateContent>
          </a:graphicData>
        </a:graphic>
      </p:graphicFrame>
      <p:sp>
        <p:nvSpPr>
          <p:cNvPr id="13" name="Rectangle 10"/>
          <p:cNvSpPr>
            <a:spLocks noChangeArrowheads="1"/>
          </p:cNvSpPr>
          <p:nvPr/>
        </p:nvSpPr>
        <p:spPr bwMode="auto">
          <a:xfrm>
            <a:off x="1475656" y="5805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4" name="Rectangle 11"/>
          <p:cNvSpPr>
            <a:spLocks noChangeArrowheads="1"/>
          </p:cNvSpPr>
          <p:nvPr/>
        </p:nvSpPr>
        <p:spPr bwMode="auto">
          <a:xfrm>
            <a:off x="1475656" y="54879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0363" algn="just" defTabSz="914400" rtl="0" eaLnBrk="0" fontAlgn="base" latinLnBrk="0" hangingPunct="0">
              <a:lnSpc>
                <a:spcPct val="100000"/>
              </a:lnSpc>
              <a:spcBef>
                <a:spcPct val="0"/>
              </a:spcBef>
              <a:spcAft>
                <a:spcPct val="0"/>
              </a:spcAft>
              <a:buClrTx/>
              <a:buSzTx/>
              <a:buFontTx/>
              <a:buNone/>
              <a:tabLst/>
            </a:pPr>
            <a:r>
              <a:rPr kumimoji="0" lang="kk-KZ" altLang="ru-RU"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тасқынның орташа тереңдігі, м; </a:t>
            </a:r>
            <a:endParaRPr kumimoji="0" lang="kk-KZ"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2"/>
          <p:cNvSpPr>
            <a:spLocks noChangeArrowheads="1"/>
          </p:cNvSpPr>
          <p:nvPr/>
        </p:nvSpPr>
        <p:spPr bwMode="auto">
          <a:xfrm>
            <a:off x="1408262" y="574989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0363" algn="just" defTabSz="914400" rtl="0" eaLnBrk="0" fontAlgn="base" latinLnBrk="0" hangingPunct="0">
              <a:lnSpc>
                <a:spcPct val="100000"/>
              </a:lnSpc>
              <a:spcBef>
                <a:spcPct val="0"/>
              </a:spcBef>
              <a:spcAft>
                <a:spcPct val="0"/>
              </a:spcAft>
              <a:buClrTx/>
              <a:buSzTx/>
              <a:buFontTx/>
              <a:buNone/>
              <a:tabLst/>
            </a:pPr>
            <a:r>
              <a:rPr kumimoji="0" lang="kk-KZ" altLang="ru-RU"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есептік учаскедегі арнаның орташа еңістігі, бірлік есебімен, </a:t>
            </a:r>
            <a:endParaRPr kumimoji="0" lang="kk-KZ"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3"/>
          <p:cNvSpPr>
            <a:spLocks noChangeArrowheads="1"/>
          </p:cNvSpPr>
          <p:nvPr/>
        </p:nvSpPr>
        <p:spPr bwMode="auto">
          <a:xfrm>
            <a:off x="1475656" y="595948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0363" algn="just" defTabSz="914400" rtl="0" eaLnBrk="0" fontAlgn="base" latinLnBrk="0" hangingPunct="0">
              <a:lnSpc>
                <a:spcPct val="100000"/>
              </a:lnSpc>
              <a:spcBef>
                <a:spcPct val="0"/>
              </a:spcBef>
              <a:spcAft>
                <a:spcPct val="0"/>
              </a:spcAft>
              <a:buClrTx/>
              <a:buSzTx/>
              <a:buFontTx/>
              <a:buNone/>
              <a:tabLst/>
            </a:pPr>
            <a:r>
              <a:rPr kumimoji="0" lang="kk-KZ" altLang="ru-RU"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сел массасының ақпалық коэффициенті.</a:t>
            </a:r>
            <a:endParaRPr kumimoji="0" lang="kk-KZ"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03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087488" y="806634"/>
            <a:ext cx="7704856"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r>
              <a:rPr lang="kk-KZ" sz="1600" b="1" dirty="0">
                <a:solidFill>
                  <a:srgbClr val="FF0000"/>
                </a:solidFill>
                <a:latin typeface="Times New Roman" panose="02020603050405020304" pitchFamily="18" charset="0"/>
                <a:cs typeface="Times New Roman" panose="02020603050405020304" pitchFamily="18" charset="0"/>
              </a:rPr>
              <a:t>Сел тасқындарының </a:t>
            </a:r>
            <a:r>
              <a:rPr lang="kk-KZ" sz="1600" b="1" dirty="0" smtClean="0">
                <a:solidFill>
                  <a:srgbClr val="FF0000"/>
                </a:solidFill>
                <a:latin typeface="Times New Roman" panose="02020603050405020304" pitchFamily="18" charset="0"/>
                <a:cs typeface="Times New Roman" panose="02020603050405020304" pitchFamily="18" charset="0"/>
              </a:rPr>
              <a:t>деңгейі </a:t>
            </a:r>
            <a:r>
              <a:rPr lang="kk-KZ" sz="1600" dirty="0" smtClean="0">
                <a:latin typeface="Times New Roman" panose="02020603050405020304" pitchFamily="18" charset="0"/>
                <a:cs typeface="Times New Roman" panose="02020603050405020304" pitchFamily="18" charset="0"/>
              </a:rPr>
              <a:t>тасқынның </a:t>
            </a:r>
            <a:r>
              <a:rPr lang="kk-KZ" sz="1600" dirty="0">
                <a:latin typeface="Times New Roman" panose="02020603050405020304" pitchFamily="18" charset="0"/>
                <a:cs typeface="Times New Roman" panose="02020603050405020304" pitchFamily="18" charset="0"/>
              </a:rPr>
              <a:t>ені мен тереңдігі селөткізгіш имараттардың көлемін есептеу үшін және сел өтімін анықтау үшін қажет. Сондай-ақ сел тасқыны тереңдігінің сипаттамасы ірі және деталды масштабтағы сел карталарын құрастыру кезінде қолданылады. </a:t>
            </a:r>
          </a:p>
          <a:p>
            <a:pPr indent="457200" algn="just"/>
            <a:r>
              <a:rPr lang="kk-KZ" sz="1600" dirty="0">
                <a:latin typeface="Times New Roman" panose="02020603050405020304" pitchFamily="18" charset="0"/>
                <a:cs typeface="Times New Roman" panose="02020603050405020304" pitchFamily="18" charset="0"/>
              </a:rPr>
              <a:t>Сел тасқынының тереңдігі сел тасқынының деңгейі немесе шайылмайтын немесе әлсіз шайылатын арна жағдайындағы жоғарғы сел горизонты арқылы анықталады. Стационар немесе өлшеуіш бекет жағдайында белгісі бар рейкалар, гидрографтар, деңгейді өздігінен жазбасы, сонымен қатар фото және кинокамералар, видеотүсірілімдер пайдаланылады.</a:t>
            </a:r>
          </a:p>
          <a:p>
            <a:pPr indent="457200" algn="just"/>
            <a:r>
              <a:rPr lang="kk-KZ" sz="1600" dirty="0">
                <a:latin typeface="Times New Roman" panose="02020603050405020304" pitchFamily="18" charset="0"/>
                <a:cs typeface="Times New Roman" panose="02020603050405020304" pitchFamily="18" charset="0"/>
              </a:rPr>
              <a:t>Далалық маршруттарда сел тасқынының деңгейі, сел тасқынының қалдырған іздері арқылы, келесі сипаттық белгілер бойынша анықталады: а) лайлы-тасты селдер үшін – сел қырқалары мен террасалары, арна ернеулеріндегі, ағаш діңдеріндегі, жасанды имараттар қабырғаларындағы сел суспензиясының жағылуы; тасынды сулы селдер үшін – сел террасалары, құм мен гравийдің шөгуі. Сондай-ақ сел тасқынының деңгейі ағаш тәрізді өсімдіктердің деформацияға ұшырауы нәтижесінде де анықталады. </a:t>
            </a:r>
          </a:p>
          <a:p>
            <a:pPr indent="457200" algn="just"/>
            <a:r>
              <a:rPr lang="kk-KZ" sz="1600" dirty="0">
                <a:latin typeface="Times New Roman" panose="02020603050405020304" pitchFamily="18" charset="0"/>
                <a:cs typeface="Times New Roman" panose="02020603050405020304" pitchFamily="18" charset="0"/>
              </a:rPr>
              <a:t>Тасынды-сулы сел тасқындарының жүріп өтуі кезінде оның деңгейі айтарлықтай артады (3-5 м). Лайлы-тасты сел тасқындарындағы жалдардың биіктігі 10-30 м дейін көтеріледі. </a:t>
            </a:r>
            <a:endParaRPr lang="kk-KZ" sz="1600" dirty="0" smtClean="0">
              <a:latin typeface="Times New Roman" panose="02020603050405020304" pitchFamily="18" charset="0"/>
              <a:cs typeface="Times New Roman" panose="02020603050405020304" pitchFamily="18" charset="0"/>
            </a:endParaRPr>
          </a:p>
          <a:p>
            <a:pPr indent="457200" algn="just"/>
            <a:r>
              <a:rPr lang="kk-KZ" sz="1600" dirty="0" smtClean="0">
                <a:latin typeface="Times New Roman" panose="02020603050405020304" pitchFamily="18" charset="0"/>
                <a:cs typeface="Times New Roman" panose="02020603050405020304" pitchFamily="18" charset="0"/>
              </a:rPr>
              <a:t> 						</a:t>
            </a:r>
            <a:endParaRPr lang="kk-KZ" sz="1600" dirty="0">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4"/>
          <p:cNvSpPr>
            <a:spLocks noChangeArrowheads="1"/>
          </p:cNvSpPr>
          <p:nvPr/>
        </p:nvSpPr>
        <p:spPr bwMode="auto">
          <a:xfrm>
            <a:off x="3795326" y="57037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nvGraphicFramePr>
        <p:xfrm>
          <a:off x="1475656" y="5586375"/>
          <a:ext cx="114300" cy="219075"/>
        </p:xfrm>
        <a:graphic>
          <a:graphicData uri="http://schemas.openxmlformats.org/presentationml/2006/ole">
            <mc:AlternateContent xmlns:mc="http://schemas.openxmlformats.org/markup-compatibility/2006">
              <mc:Choice xmlns:v="urn:schemas-microsoft-com:vml" Requires="v">
                <p:oleObj spid="_x0000_s3083" name="Уравнение" r:id="rId4" imgW="114151" imgH="215619" progId="Equation.3">
                  <p:embed/>
                </p:oleObj>
              </mc:Choice>
              <mc:Fallback>
                <p:oleObj name="Уравнение"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5586375"/>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Прямоугольник 6"/>
          <p:cNvSpPr/>
          <p:nvPr/>
        </p:nvSpPr>
        <p:spPr>
          <a:xfrm>
            <a:off x="3995935" y="6525344"/>
            <a:ext cx="5199013"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smtClean="0">
                <a:solidFill>
                  <a:schemeClr val="accent2">
                    <a:lumMod val="75000"/>
                  </a:schemeClr>
                </a:solidFill>
              </a:rPr>
              <a:t>параметрлері</a:t>
            </a:r>
            <a:r>
              <a:rPr lang="kk-KZ" sz="1600" b="1" dirty="0">
                <a:solidFill>
                  <a:schemeClr val="accent2">
                    <a:lumMod val="75000"/>
                  </a:schemeClr>
                </a:solidFill>
              </a:rPr>
              <a:t>н</a:t>
            </a:r>
            <a:r>
              <a:rPr lang="ru-RU" sz="1600" b="1" dirty="0" smtClean="0">
                <a:solidFill>
                  <a:schemeClr val="accent2">
                    <a:lumMod val="75000"/>
                  </a:schemeClr>
                </a:solidFill>
              </a:rPr>
              <a:t> </a:t>
            </a:r>
            <a:r>
              <a:rPr lang="ru-RU" sz="1600" b="1" dirty="0" err="1" smtClean="0">
                <a:solidFill>
                  <a:schemeClr val="accent2">
                    <a:lumMod val="75000"/>
                  </a:schemeClr>
                </a:solidFill>
              </a:rPr>
              <a:t>анықтау</a:t>
            </a:r>
            <a:endParaRPr lang="ru-RU" sz="1600" dirty="0">
              <a:solidFill>
                <a:schemeClr val="accent2">
                  <a:lumMod val="75000"/>
                </a:schemeClr>
              </a:solidFill>
            </a:endParaRPr>
          </a:p>
        </p:txBody>
      </p:sp>
      <p:sp>
        <p:nvSpPr>
          <p:cNvPr id="2" name="Rectangle 8"/>
          <p:cNvSpPr>
            <a:spLocks noChangeArrowheads="1"/>
          </p:cNvSpPr>
          <p:nvPr/>
        </p:nvSpPr>
        <p:spPr bwMode="auto">
          <a:xfrm>
            <a:off x="4788024" y="5531005"/>
            <a:ext cx="4004320" cy="830997"/>
          </a:xfrm>
          <a:prstGeom prst="rect">
            <a:avLst/>
          </a:prstGeom>
          <a:solidFill>
            <a:schemeClr val="accent6">
              <a:lumMod val="60000"/>
              <a:lumOff val="4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kk-KZ" altLang="ru-RU"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1973 ж. Кіші Алматы өзені алабындағы сел тасқынының бірінші жалының биіктігі «Горельник» демалыс үйі маңындағы арнада орналасқан селден қорғау өткізгіш имаратының биіктігінен (10 м) жоғары болған </a:t>
            </a:r>
            <a:endParaRPr kumimoji="0" lang="kk-KZ"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138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007604" y="45277"/>
            <a:ext cx="770485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r>
              <a:rPr lang="kk-KZ" b="1" dirty="0">
                <a:solidFill>
                  <a:srgbClr val="FF0000"/>
                </a:solidFill>
                <a:latin typeface="Times New Roman" panose="02020603050405020304" pitchFamily="18" charset="0"/>
                <a:cs typeface="Times New Roman" panose="02020603050405020304" pitchFamily="18" charset="0"/>
              </a:rPr>
              <a:t>Сел тасқынының </a:t>
            </a:r>
            <a:r>
              <a:rPr lang="kk-KZ" b="1" dirty="0" smtClean="0">
                <a:solidFill>
                  <a:srgbClr val="FF0000"/>
                </a:solidFill>
                <a:latin typeface="Times New Roman" panose="02020603050405020304" pitchFamily="18" charset="0"/>
                <a:cs typeface="Times New Roman" panose="02020603050405020304" pitchFamily="18" charset="0"/>
              </a:rPr>
              <a:t>өтімі</a:t>
            </a:r>
            <a:r>
              <a:rPr lang="kk-KZ" dirty="0" smtClean="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дегеніміз бірлік уақыт ішінде тасқынның қимыл қимасы арқылы өтетін сел қоспасының көлемі, м</a:t>
            </a:r>
            <a:r>
              <a:rPr lang="kk-KZ" baseline="30000" dirty="0">
                <a:latin typeface="Times New Roman" panose="02020603050405020304" pitchFamily="18" charset="0"/>
                <a:cs typeface="Times New Roman" panose="02020603050405020304" pitchFamily="18" charset="0"/>
              </a:rPr>
              <a:t>3</a:t>
            </a:r>
            <a:r>
              <a:rPr lang="kk-KZ" dirty="0">
                <a:latin typeface="Times New Roman" panose="02020603050405020304" pitchFamily="18" charset="0"/>
                <a:cs typeface="Times New Roman" panose="02020603050405020304" pitchFamily="18" charset="0"/>
              </a:rPr>
              <a:t>/с арқылы өрнектеледі. </a:t>
            </a:r>
          </a:p>
          <a:p>
            <a:pPr indent="457200" algn="just"/>
            <a:r>
              <a:rPr lang="kk-KZ" dirty="0">
                <a:latin typeface="Times New Roman" panose="02020603050405020304" pitchFamily="18" charset="0"/>
                <a:cs typeface="Times New Roman" panose="02020603050405020304" pitchFamily="18" charset="0"/>
              </a:rPr>
              <a:t>Сел тасқындарының ең жоғарғы өтімдерін анықтаудың тікелей және есептік әдістері қолданылады. Тікелей әдістер арқылы анықтау кезінде сел тасқынының транзитті зонасында шайылмайтын немесе әлсіз шайылатын жыныстармен көмкерілген салыстырмалы түрде түзу сызықты учаске таңдалып алынуы керек. Сел өтімі жылдамдықты қимыл қима ауданына көбейту арқылы анықталады:</a:t>
            </a:r>
          </a:p>
          <a:p>
            <a:pPr indent="457200" algn="just"/>
            <a:endParaRPr lang="kk-KZ" dirty="0">
              <a:latin typeface="Times New Roman" panose="02020603050405020304" pitchFamily="18" charset="0"/>
              <a:cs typeface="Times New Roman" panose="02020603050405020304" pitchFamily="18" charset="0"/>
            </a:endParaRPr>
          </a:p>
          <a:p>
            <a:pPr indent="457200" algn="just"/>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мұндағы   </a:t>
            </a:r>
            <a:r>
              <a:rPr lang="kk-KZ" dirty="0">
                <a:latin typeface="Times New Roman" panose="02020603050405020304" pitchFamily="18" charset="0"/>
                <a:cs typeface="Times New Roman" panose="02020603050405020304" pitchFamily="18" charset="0"/>
              </a:rPr>
              <a:t>- қимыл қима ауданы, м</a:t>
            </a:r>
            <a:r>
              <a:rPr lang="kk-KZ" baseline="30000" dirty="0">
                <a:latin typeface="Times New Roman" panose="02020603050405020304" pitchFamily="18" charset="0"/>
                <a:cs typeface="Times New Roman" panose="02020603050405020304" pitchFamily="18" charset="0"/>
              </a:rPr>
              <a:t>2</a:t>
            </a:r>
            <a:r>
              <a:rPr lang="kk-KZ" dirty="0">
                <a:latin typeface="Times New Roman" panose="02020603050405020304" pitchFamily="18" charset="0"/>
                <a:cs typeface="Times New Roman" panose="02020603050405020304" pitchFamily="18" charset="0"/>
              </a:rPr>
              <a:t>;   - орташа жылдамдық мәні, м/с</a:t>
            </a:r>
            <a:r>
              <a:rPr lang="kk-KZ" dirty="0" smtClean="0">
                <a:latin typeface="Times New Roman" panose="02020603050405020304" pitchFamily="18" charset="0"/>
                <a:cs typeface="Times New Roman" panose="02020603050405020304" pitchFamily="18" charset="0"/>
              </a:rPr>
              <a:t>.</a:t>
            </a:r>
          </a:p>
          <a:p>
            <a:pPr indent="457200" algn="just"/>
            <a:r>
              <a:rPr lang="kk-KZ" dirty="0">
                <a:latin typeface="Times New Roman" panose="02020603050405020304" pitchFamily="18" charset="0"/>
                <a:cs typeface="Times New Roman" panose="02020603050405020304" pitchFamily="18" charset="0"/>
              </a:rPr>
              <a:t>Сел өтімін сейсмикалық өлшеу әдісі арақылы да анықтауға болады. Сел өтімін өлшеудің сейсмикалық әдісі сел қозғалысы кезінде селді құрайтын тау жыныстарында туындайтын сейсмикалық тербелістердің кабель арқылы электрлік блокқа берілетін электрлі сигналдарға өзгеріп ауысуына негізделген. </a:t>
            </a:r>
          </a:p>
          <a:p>
            <a:pPr indent="457200" algn="just"/>
            <a:r>
              <a:rPr lang="kk-KZ" dirty="0">
                <a:latin typeface="Times New Roman" panose="02020603050405020304" pitchFamily="18" charset="0"/>
                <a:cs typeface="Times New Roman" panose="02020603050405020304" pitchFamily="18" charset="0"/>
              </a:rPr>
              <a:t> Сел тасқындарының өтімдері кең аралықта </a:t>
            </a:r>
            <a:r>
              <a:rPr lang="kk-KZ" dirty="0" smtClean="0">
                <a:latin typeface="Times New Roman" panose="02020603050405020304" pitchFamily="18" charset="0"/>
                <a:cs typeface="Times New Roman" panose="02020603050405020304" pitchFamily="18" charset="0"/>
              </a:rPr>
              <a:t>өзгереді. </a:t>
            </a:r>
            <a:r>
              <a:rPr lang="kk-KZ" dirty="0" smtClean="0">
                <a:latin typeface="Times New Roman" panose="02020603050405020304" pitchFamily="18" charset="0"/>
                <a:cs typeface="Times New Roman" panose="02020603050405020304" pitchFamily="18" charset="0"/>
              </a:rPr>
              <a:t>						</a:t>
            </a:r>
            <a:endParaRPr lang="kk-KZ" dirty="0">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nvGraphicFramePr>
        <p:xfrm>
          <a:off x="1475656" y="5586375"/>
          <a:ext cx="114300" cy="219075"/>
        </p:xfrm>
        <a:graphic>
          <a:graphicData uri="http://schemas.openxmlformats.org/presentationml/2006/ole">
            <mc:AlternateContent xmlns:mc="http://schemas.openxmlformats.org/markup-compatibility/2006">
              <mc:Choice xmlns:v="urn:schemas-microsoft-com:vml" Requires="v">
                <p:oleObj spid="_x0000_s2071" name="Уравнение" r:id="rId4" imgW="114151" imgH="215619" progId="Equation.3">
                  <p:embed/>
                </p:oleObj>
              </mc:Choice>
              <mc:Fallback>
                <p:oleObj name="Уравнение"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5586375"/>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 name="Объект 3"/>
          <p:cNvGraphicFramePr>
            <a:graphicFrameLocks noChangeAspect="1"/>
          </p:cNvGraphicFramePr>
          <p:nvPr>
            <p:extLst>
              <p:ext uri="{D42A27DB-BD31-4B8C-83A1-F6EECF244321}">
                <p14:modId xmlns:p14="http://schemas.microsoft.com/office/powerpoint/2010/main" val="1128704580"/>
              </p:ext>
            </p:extLst>
          </p:nvPr>
        </p:nvGraphicFramePr>
        <p:xfrm>
          <a:off x="4012498" y="2556428"/>
          <a:ext cx="1119004" cy="308690"/>
        </p:xfrm>
        <a:graphic>
          <a:graphicData uri="http://schemas.openxmlformats.org/presentationml/2006/ole">
            <mc:AlternateContent xmlns:mc="http://schemas.openxmlformats.org/markup-compatibility/2006">
              <mc:Choice xmlns:v="urn:schemas-microsoft-com:vml" Requires="v">
                <p:oleObj spid="_x0000_s2072" name="Уравнение" r:id="rId6" imgW="825500" imgH="228600" progId="Equation.3">
                  <p:embed/>
                </p:oleObj>
              </mc:Choice>
              <mc:Fallback>
                <p:oleObj name="Уравнение" r:id="rId6" imgW="825500" imgH="228600" progId="Equation.3">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12498" y="2556428"/>
                        <a:ext cx="1119004" cy="308690"/>
                      </a:xfrm>
                      <a:prstGeom prst="rect">
                        <a:avLst/>
                      </a:prstGeom>
                      <a:noFill/>
                    </p:spPr>
                  </p:pic>
                </p:oleObj>
              </mc:Fallback>
            </mc:AlternateContent>
          </a:graphicData>
        </a:graphic>
      </p:graphicFrame>
      <p:sp>
        <p:nvSpPr>
          <p:cNvPr id="9" name="Прямоугольник 8"/>
          <p:cNvSpPr/>
          <p:nvPr/>
        </p:nvSpPr>
        <p:spPr>
          <a:xfrm>
            <a:off x="3995935" y="6525344"/>
            <a:ext cx="5199013"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smtClean="0">
                <a:solidFill>
                  <a:schemeClr val="accent2">
                    <a:lumMod val="75000"/>
                  </a:schemeClr>
                </a:solidFill>
              </a:rPr>
              <a:t>параметрлері</a:t>
            </a:r>
            <a:r>
              <a:rPr lang="kk-KZ" sz="1600" b="1" dirty="0">
                <a:solidFill>
                  <a:schemeClr val="accent2">
                    <a:lumMod val="75000"/>
                  </a:schemeClr>
                </a:solidFill>
              </a:rPr>
              <a:t>н</a:t>
            </a:r>
            <a:r>
              <a:rPr lang="ru-RU" sz="1600" b="1" dirty="0" smtClean="0">
                <a:solidFill>
                  <a:schemeClr val="accent2">
                    <a:lumMod val="75000"/>
                  </a:schemeClr>
                </a:solidFill>
              </a:rPr>
              <a:t> </a:t>
            </a:r>
            <a:r>
              <a:rPr lang="ru-RU" sz="1600" b="1" dirty="0" err="1" smtClean="0">
                <a:solidFill>
                  <a:schemeClr val="accent2">
                    <a:lumMod val="75000"/>
                  </a:schemeClr>
                </a:solidFill>
              </a:rPr>
              <a:t>анықтау</a:t>
            </a:r>
            <a:endParaRPr lang="ru-RU" sz="1600" dirty="0">
              <a:solidFill>
                <a:schemeClr val="accent2">
                  <a:lumMod val="75000"/>
                </a:schemeClr>
              </a:solidFill>
            </a:endParaRPr>
          </a:p>
        </p:txBody>
      </p:sp>
      <p:sp>
        <p:nvSpPr>
          <p:cNvPr id="7" name="Прямоугольник 6"/>
          <p:cNvSpPr/>
          <p:nvPr/>
        </p:nvSpPr>
        <p:spPr>
          <a:xfrm>
            <a:off x="1145382" y="5001134"/>
            <a:ext cx="3742109" cy="738664"/>
          </a:xfrm>
          <a:prstGeom prst="rect">
            <a:avLst/>
          </a:prstGeom>
          <a:solidFill>
            <a:schemeClr val="accent6">
              <a:lumMod val="60000"/>
              <a:lumOff val="40000"/>
            </a:schemeClr>
          </a:solidFill>
        </p:spPr>
        <p:txBody>
          <a:bodyPr wrap="square">
            <a:spAutoFit/>
          </a:bodyPr>
          <a:lstStyle/>
          <a:p>
            <a:r>
              <a:rPr lang="kk-KZ" sz="1400" dirty="0">
                <a:latin typeface="Times New Roman" panose="02020603050405020304" pitchFamily="18" charset="0"/>
                <a:ea typeface="Times New Roman" panose="02020603050405020304" pitchFamily="18" charset="0"/>
              </a:rPr>
              <a:t>Ө</a:t>
            </a:r>
            <a:r>
              <a:rPr lang="kk-KZ" sz="1400" dirty="0" smtClean="0">
                <a:latin typeface="Times New Roman" panose="02020603050405020304" pitchFamily="18" charset="0"/>
                <a:ea typeface="Times New Roman" panose="02020603050405020304" pitchFamily="18" charset="0"/>
              </a:rPr>
              <a:t>тімі </a:t>
            </a:r>
            <a:r>
              <a:rPr lang="kk-KZ" sz="1400" dirty="0">
                <a:latin typeface="Times New Roman" panose="02020603050405020304" pitchFamily="18" charset="0"/>
                <a:ea typeface="Times New Roman" panose="02020603050405020304" pitchFamily="18" charset="0"/>
              </a:rPr>
              <a:t>ең жоғары тасынды-сулы су тасқындары </a:t>
            </a:r>
            <a:r>
              <a:rPr lang="kk-KZ" sz="1400" dirty="0" smtClean="0">
                <a:latin typeface="Times New Roman" panose="02020603050405020304" pitchFamily="18" charset="0"/>
                <a:ea typeface="Times New Roman" panose="02020603050405020304" pitchFamily="18" charset="0"/>
              </a:rPr>
              <a:t>Жетісу Алатауында 700-900 </a:t>
            </a:r>
            <a:r>
              <a:rPr lang="kk-KZ" sz="1400" dirty="0">
                <a:latin typeface="Times New Roman" panose="02020603050405020304" pitchFamily="18" charset="0"/>
                <a:ea typeface="Times New Roman" panose="02020603050405020304" pitchFamily="18" charset="0"/>
              </a:rPr>
              <a:t>м</a:t>
            </a:r>
            <a:r>
              <a:rPr lang="kk-KZ" sz="1400" baseline="30000" dirty="0">
                <a:latin typeface="Times New Roman" panose="02020603050405020304" pitchFamily="18" charset="0"/>
                <a:ea typeface="Times New Roman" panose="02020603050405020304" pitchFamily="18" charset="0"/>
              </a:rPr>
              <a:t>3</a:t>
            </a:r>
            <a:r>
              <a:rPr lang="kk-KZ" sz="1400" dirty="0">
                <a:latin typeface="Times New Roman" panose="02020603050405020304" pitchFamily="18" charset="0"/>
                <a:ea typeface="Times New Roman" panose="02020603050405020304" pitchFamily="18" charset="0"/>
              </a:rPr>
              <a:t>/с </a:t>
            </a:r>
            <a:r>
              <a:rPr lang="kk-KZ" sz="1400" dirty="0" smtClean="0">
                <a:latin typeface="Times New Roman" panose="02020603050405020304" pitchFamily="18" charset="0"/>
                <a:ea typeface="Times New Roman" panose="02020603050405020304" pitchFamily="18" charset="0"/>
              </a:rPr>
              <a:t>(Тентек өз.) және 300 </a:t>
            </a:r>
            <a:r>
              <a:rPr lang="kk-KZ" sz="1400" dirty="0">
                <a:latin typeface="Times New Roman" panose="02020603050405020304" pitchFamily="18" charset="0"/>
                <a:ea typeface="Times New Roman" panose="02020603050405020304" pitchFamily="18" charset="0"/>
              </a:rPr>
              <a:t>м</a:t>
            </a:r>
            <a:r>
              <a:rPr lang="kk-KZ" sz="1400" baseline="30000" dirty="0">
                <a:latin typeface="Times New Roman" panose="02020603050405020304" pitchFamily="18" charset="0"/>
                <a:ea typeface="Times New Roman" panose="02020603050405020304" pitchFamily="18" charset="0"/>
              </a:rPr>
              <a:t>3</a:t>
            </a:r>
            <a:r>
              <a:rPr lang="kk-KZ" sz="1400" dirty="0">
                <a:latin typeface="Times New Roman" panose="02020603050405020304" pitchFamily="18" charset="0"/>
                <a:ea typeface="Times New Roman" panose="02020603050405020304" pitchFamily="18" charset="0"/>
              </a:rPr>
              <a:t>/с </a:t>
            </a:r>
            <a:r>
              <a:rPr lang="kk-KZ" sz="1400" dirty="0" smtClean="0">
                <a:latin typeface="Times New Roman" panose="02020603050405020304" pitchFamily="18" charset="0"/>
                <a:ea typeface="Times New Roman" panose="02020603050405020304" pitchFamily="18" charset="0"/>
              </a:rPr>
              <a:t>(Өсек өз.) тіркелген</a:t>
            </a:r>
            <a:r>
              <a:rPr lang="kk-KZ" sz="1400" dirty="0">
                <a:latin typeface="Times New Roman" panose="02020603050405020304" pitchFamily="18" charset="0"/>
                <a:ea typeface="Times New Roman" panose="02020603050405020304" pitchFamily="18" charset="0"/>
              </a:rPr>
              <a:t>.</a:t>
            </a:r>
            <a:endParaRPr lang="ru-RU" sz="1400" dirty="0"/>
          </a:p>
        </p:txBody>
      </p:sp>
      <p:sp>
        <p:nvSpPr>
          <p:cNvPr id="10" name="Прямоугольник 9"/>
          <p:cNvSpPr/>
          <p:nvPr/>
        </p:nvSpPr>
        <p:spPr>
          <a:xfrm>
            <a:off x="5090388" y="4922961"/>
            <a:ext cx="3715829" cy="830997"/>
          </a:xfrm>
          <a:prstGeom prst="rect">
            <a:avLst/>
          </a:prstGeom>
          <a:solidFill>
            <a:schemeClr val="accent4">
              <a:lumMod val="40000"/>
              <a:lumOff val="60000"/>
            </a:schemeClr>
          </a:solidFill>
        </p:spPr>
        <p:txBody>
          <a:bodyPr wrap="square">
            <a:spAutoFit/>
          </a:bodyPr>
          <a:lstStyle/>
          <a:p>
            <a:r>
              <a:rPr lang="kk-KZ" sz="1200" dirty="0">
                <a:latin typeface="Times New Roman" panose="02020603050405020304" pitchFamily="18" charset="0"/>
                <a:ea typeface="Times New Roman" panose="02020603050405020304" pitchFamily="18" charset="0"/>
              </a:rPr>
              <a:t>1973 ж. мореналық көлдің ақтарылуы нәтижесінде Кіші Алматы өзенінің жоғары бөлігінде өтімі 7000-10000 м</a:t>
            </a:r>
            <a:r>
              <a:rPr lang="kk-KZ" sz="1200" baseline="30000" dirty="0">
                <a:latin typeface="Times New Roman" panose="02020603050405020304" pitchFamily="18" charset="0"/>
                <a:ea typeface="Times New Roman" panose="02020603050405020304" pitchFamily="18" charset="0"/>
              </a:rPr>
              <a:t>3</a:t>
            </a:r>
            <a:r>
              <a:rPr lang="kk-KZ" sz="1200" dirty="0">
                <a:latin typeface="Times New Roman" panose="02020603050405020304" pitchFamily="18" charset="0"/>
                <a:ea typeface="Times New Roman" panose="02020603050405020304" pitchFamily="18" charset="0"/>
              </a:rPr>
              <a:t>/с құрайтын лайлы-тасты сел тасқыны жүріп өтті </a:t>
            </a:r>
            <a:endParaRPr lang="ru-RU" sz="1200" dirty="0"/>
          </a:p>
        </p:txBody>
      </p:sp>
      <p:sp>
        <p:nvSpPr>
          <p:cNvPr id="11" name="Прямоугольник 10"/>
          <p:cNvSpPr/>
          <p:nvPr/>
        </p:nvSpPr>
        <p:spPr>
          <a:xfrm>
            <a:off x="2804388" y="5846378"/>
            <a:ext cx="4572000" cy="646331"/>
          </a:xfrm>
          <a:prstGeom prst="rect">
            <a:avLst/>
          </a:prstGeom>
          <a:solidFill>
            <a:schemeClr val="accent2">
              <a:lumMod val="40000"/>
              <a:lumOff val="60000"/>
            </a:schemeClr>
          </a:solidFill>
        </p:spPr>
        <p:txBody>
          <a:bodyPr>
            <a:spAutoFit/>
          </a:bodyPr>
          <a:lstStyle/>
          <a:p>
            <a:r>
              <a:rPr lang="kk-KZ" sz="1200" dirty="0">
                <a:latin typeface="Times New Roman" panose="02020603050405020304" pitchFamily="18" charset="0"/>
                <a:ea typeface="Times New Roman" panose="02020603050405020304" pitchFamily="18" charset="0"/>
              </a:rPr>
              <a:t>Тіпті, Құмбелсудың ірі сел ошақтарында белгілі бір жағдайларда өтімдері 50-80 м</a:t>
            </a:r>
            <a:r>
              <a:rPr lang="kk-KZ" sz="1200" baseline="30000" dirty="0">
                <a:latin typeface="Times New Roman" panose="02020603050405020304" pitchFamily="18" charset="0"/>
                <a:ea typeface="Times New Roman" panose="02020603050405020304" pitchFamily="18" charset="0"/>
              </a:rPr>
              <a:t>3</a:t>
            </a:r>
            <a:r>
              <a:rPr lang="kk-KZ" sz="1200" dirty="0">
                <a:latin typeface="Times New Roman" panose="02020603050405020304" pitchFamily="18" charset="0"/>
                <a:ea typeface="Times New Roman" panose="02020603050405020304" pitchFamily="18" charset="0"/>
              </a:rPr>
              <a:t>/с құрайтын елеусіз лайлы-тасты сел тасқындары қалыптасады. </a:t>
            </a:r>
            <a:endParaRPr lang="ru-RU" sz="1200" dirty="0"/>
          </a:p>
        </p:txBody>
      </p:sp>
    </p:spTree>
    <p:extLst>
      <p:ext uri="{BB962C8B-B14F-4D97-AF65-F5344CB8AC3E}">
        <p14:creationId xmlns:p14="http://schemas.microsoft.com/office/powerpoint/2010/main" val="763141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043608" y="1277513"/>
            <a:ext cx="770485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r>
              <a:rPr lang="kk-KZ" dirty="0">
                <a:latin typeface="Times New Roman" panose="02020603050405020304" pitchFamily="18" charset="0"/>
                <a:cs typeface="Times New Roman" panose="02020603050405020304" pitchFamily="18" charset="0"/>
              </a:rPr>
              <a:t>Жаңбырлы су тасқындарының ең жоғары су өтімдерін анықтауға арналған барлық есептік формулалар ағындының генетикалық теориясымен байланысты және ол есептік параметрлерді анықтау сипаты мен әдістері бойынша, сонымен қатар су тасқындарының қалыптасу процестерінің типтендірілу дәрежесі бойынша ажыратылады. Осыған байланысты бұл формулаларды үш топқа біріктіруге болады:</a:t>
            </a:r>
          </a:p>
          <a:p>
            <a:pPr indent="457200" algn="just"/>
            <a:r>
              <a:rPr lang="kk-KZ" dirty="0">
                <a:latin typeface="Times New Roman" panose="02020603050405020304" pitchFamily="18" charset="0"/>
                <a:cs typeface="Times New Roman" panose="02020603050405020304" pitchFamily="18" charset="0"/>
              </a:rPr>
              <a:t>1. ең жоғары ағынды модулінің аудан бойынша редукциясын (азаюын) немесе ағып жету уақыты бойынша ағынды қарқындылығын есепке алатын эмпирикалық редукциондық формулалар;</a:t>
            </a:r>
          </a:p>
          <a:p>
            <a:pPr indent="457200" algn="just"/>
            <a:r>
              <a:rPr lang="kk-KZ" dirty="0">
                <a:latin typeface="Times New Roman" panose="02020603050405020304" pitchFamily="18" charset="0"/>
                <a:cs typeface="Times New Roman" panose="02020603050405020304" pitchFamily="18" charset="0"/>
              </a:rPr>
              <a:t>2. су тасқынын қалыптастырушы жауын-шашынның шекті қарқындылығын есепке алатын шекті қарқындылық формулалары;</a:t>
            </a:r>
          </a:p>
          <a:p>
            <a:pPr indent="457200" algn="just"/>
            <a:r>
              <a:rPr lang="kk-KZ" dirty="0">
                <a:latin typeface="Times New Roman" panose="02020603050405020304" pitchFamily="18" charset="0"/>
                <a:cs typeface="Times New Roman" panose="02020603050405020304" pitchFamily="18" charset="0"/>
              </a:rPr>
              <a:t>3. есептік су тасқыны гидрографының көлемі мен формасын есепке алатын көлемдік формулалар.</a:t>
            </a:r>
          </a:p>
          <a:p>
            <a:pPr indent="457200" algn="just"/>
            <a:r>
              <a:rPr lang="kk-KZ" dirty="0" smtClean="0">
                <a:latin typeface="Times New Roman" panose="02020603050405020304" pitchFamily="18" charset="0"/>
                <a:cs typeface="Times New Roman" panose="02020603050405020304" pitchFamily="18" charset="0"/>
              </a:rPr>
              <a:t>						</a:t>
            </a:r>
            <a:endParaRPr lang="kk-KZ" dirty="0">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nvGraphicFramePr>
        <p:xfrm>
          <a:off x="1475656" y="5586375"/>
          <a:ext cx="114300" cy="219075"/>
        </p:xfrm>
        <a:graphic>
          <a:graphicData uri="http://schemas.openxmlformats.org/presentationml/2006/ole">
            <mc:AlternateContent xmlns:mc="http://schemas.openxmlformats.org/markup-compatibility/2006">
              <mc:Choice xmlns:v="urn:schemas-microsoft-com:vml" Requires="v">
                <p:oleObj spid="_x0000_s11267" name="Уравнение" r:id="rId4" imgW="114151" imgH="215619" progId="Equation.3">
                  <p:embed/>
                </p:oleObj>
              </mc:Choice>
              <mc:Fallback>
                <p:oleObj name="Уравнение"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5586375"/>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p:cNvSpPr/>
          <p:nvPr/>
        </p:nvSpPr>
        <p:spPr>
          <a:xfrm>
            <a:off x="3995935" y="6525344"/>
            <a:ext cx="5199013"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smtClean="0">
                <a:solidFill>
                  <a:schemeClr val="accent2">
                    <a:lumMod val="75000"/>
                  </a:schemeClr>
                </a:solidFill>
              </a:rPr>
              <a:t>параметрлері</a:t>
            </a:r>
            <a:r>
              <a:rPr lang="kk-KZ" sz="1600" b="1" dirty="0">
                <a:solidFill>
                  <a:schemeClr val="accent2">
                    <a:lumMod val="75000"/>
                  </a:schemeClr>
                </a:solidFill>
              </a:rPr>
              <a:t>н</a:t>
            </a:r>
            <a:r>
              <a:rPr lang="ru-RU" sz="1600" b="1" dirty="0" smtClean="0">
                <a:solidFill>
                  <a:schemeClr val="accent2">
                    <a:lumMod val="75000"/>
                  </a:schemeClr>
                </a:solidFill>
              </a:rPr>
              <a:t> </a:t>
            </a:r>
            <a:r>
              <a:rPr lang="ru-RU" sz="1600" b="1" dirty="0" err="1" smtClean="0">
                <a:solidFill>
                  <a:schemeClr val="accent2">
                    <a:lumMod val="75000"/>
                  </a:schemeClr>
                </a:solidFill>
              </a:rPr>
              <a:t>анықтау</a:t>
            </a:r>
            <a:endParaRPr lang="ru-RU" sz="1600" dirty="0">
              <a:solidFill>
                <a:schemeClr val="accent2">
                  <a:lumMod val="75000"/>
                </a:schemeClr>
              </a:solidFill>
            </a:endParaRPr>
          </a:p>
        </p:txBody>
      </p:sp>
    </p:spTree>
    <p:extLst>
      <p:ext uri="{BB962C8B-B14F-4D97-AF65-F5344CB8AC3E}">
        <p14:creationId xmlns:p14="http://schemas.microsoft.com/office/powerpoint/2010/main" val="2900810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187624" y="965691"/>
            <a:ext cx="77048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r>
              <a:rPr lang="kk-KZ" b="1" dirty="0">
                <a:solidFill>
                  <a:srgbClr val="FF0000"/>
                </a:solidFill>
                <a:latin typeface="Times New Roman" panose="02020603050405020304" pitchFamily="18" charset="0"/>
                <a:cs typeface="Times New Roman" panose="02020603050405020304" pitchFamily="18" charset="0"/>
              </a:rPr>
              <a:t>Сел тасқындары мен оның қатты құраушыларының </a:t>
            </a:r>
            <a:r>
              <a:rPr lang="kk-KZ" b="1" dirty="0" smtClean="0">
                <a:solidFill>
                  <a:srgbClr val="FF0000"/>
                </a:solidFill>
                <a:latin typeface="Times New Roman" panose="02020603050405020304" pitchFamily="18" charset="0"/>
                <a:cs typeface="Times New Roman" panose="02020603050405020304" pitchFamily="18" charset="0"/>
              </a:rPr>
              <a:t>көлемі. </a:t>
            </a:r>
            <a:r>
              <a:rPr lang="kk-KZ" dirty="0" smtClean="0">
                <a:latin typeface="Times New Roman" panose="02020603050405020304" pitchFamily="18" charset="0"/>
                <a:cs typeface="Times New Roman" panose="02020603050405020304" pitchFamily="18" charset="0"/>
              </a:rPr>
              <a:t>Сел </a:t>
            </a:r>
            <a:r>
              <a:rPr lang="kk-KZ" dirty="0">
                <a:latin typeface="Times New Roman" panose="02020603050405020304" pitchFamily="18" charset="0"/>
                <a:cs typeface="Times New Roman" panose="02020603050405020304" pitchFamily="18" charset="0"/>
              </a:rPr>
              <a:t>тасқындарының бұл есептік сипаттамасы сел тасқындарының қуаттылығы мен шамасын анықтауға мүмкіндік беріп, сел қауіптілік дәрежесін анықтаудың көрсеткіші ретінде қолданылады. Олардың шамасын білу селжібергіш және селұстағыш имараттарды салу кезінде маңызды. </a:t>
            </a:r>
            <a:endParaRPr lang="kk-KZ" dirty="0" smtClean="0">
              <a:latin typeface="Times New Roman" panose="02020603050405020304" pitchFamily="18" charset="0"/>
              <a:cs typeface="Times New Roman" panose="02020603050405020304" pitchFamily="18" charset="0"/>
            </a:endParaRPr>
          </a:p>
          <a:p>
            <a:pPr indent="457200" algn="just"/>
            <a:endParaRPr lang="kk-KZ" dirty="0">
              <a:latin typeface="Times New Roman" panose="02020603050405020304" pitchFamily="18" charset="0"/>
              <a:cs typeface="Times New Roman" panose="02020603050405020304" pitchFamily="18" charset="0"/>
            </a:endParaRPr>
          </a:p>
          <a:p>
            <a:pPr indent="457200" algn="just"/>
            <a:endParaRPr lang="kk-KZ" dirty="0" smtClean="0">
              <a:latin typeface="Times New Roman" panose="02020603050405020304" pitchFamily="18" charset="0"/>
              <a:cs typeface="Times New Roman" panose="02020603050405020304" pitchFamily="18" charset="0"/>
            </a:endParaRPr>
          </a:p>
          <a:p>
            <a:pPr indent="457200" algn="just"/>
            <a:endParaRPr lang="kk-KZ" dirty="0">
              <a:latin typeface="Times New Roman" panose="02020603050405020304" pitchFamily="18" charset="0"/>
              <a:cs typeface="Times New Roman" panose="02020603050405020304" pitchFamily="18" charset="0"/>
            </a:endParaRPr>
          </a:p>
          <a:p>
            <a:pPr indent="457200" algn="just"/>
            <a:r>
              <a:rPr lang="kk-KZ" dirty="0">
                <a:latin typeface="Times New Roman" panose="02020603050405020304" pitchFamily="18" charset="0"/>
                <a:cs typeface="Times New Roman" panose="02020603050405020304" pitchFamily="18" charset="0"/>
              </a:rPr>
              <a:t>мұндағы  </a:t>
            </a:r>
            <a:r>
              <a:rPr lang="en-US" dirty="0" smtClean="0">
                <a:latin typeface="Times New Roman" panose="02020603050405020304" pitchFamily="18" charset="0"/>
                <a:cs typeface="Times New Roman" panose="02020603050405020304" pitchFamily="18" charset="0"/>
              </a:rPr>
              <a:t>h</a:t>
            </a:r>
            <a:r>
              <a:rPr lang="kk-KZ" dirty="0" smtClean="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 түгелдей алап ауданына қатысты тасындылардың бірлік қабаты, ол аласа және орташа таулы аудандар үшін – 5-15 мм, биік таулы аудандар үшін – 20-25 мм тең деп алынады;  </a:t>
            </a:r>
            <a:r>
              <a:rPr lang="en-US" dirty="0" smtClean="0">
                <a:latin typeface="Times New Roman" panose="02020603050405020304" pitchFamily="18" charset="0"/>
                <a:cs typeface="Times New Roman" panose="02020603050405020304" pitchFamily="18" charset="0"/>
              </a:rPr>
              <a:t>F</a:t>
            </a:r>
            <a:r>
              <a:rPr lang="kk-KZ" dirty="0" smtClean="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 су жинау алабының ауданы, км2; </a:t>
            </a:r>
            <a:r>
              <a:rPr lang="en-US" dirty="0" smtClean="0">
                <a:latin typeface="Times New Roman" panose="02020603050405020304" pitchFamily="18" charset="0"/>
                <a:cs typeface="Times New Roman" panose="02020603050405020304" pitchFamily="18" charset="0"/>
              </a:rPr>
              <a:t>W</a:t>
            </a:r>
            <a:r>
              <a:rPr lang="kk-KZ" dirty="0" smtClean="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 м3 есебімен берілетін сел тасқынының көлемі.</a:t>
            </a:r>
            <a:endParaRPr lang="kk-KZ" dirty="0" smtClean="0">
              <a:latin typeface="Times New Roman" panose="02020603050405020304" pitchFamily="18" charset="0"/>
              <a:cs typeface="Times New Roman" panose="02020603050405020304" pitchFamily="18" charset="0"/>
            </a:endParaRPr>
          </a:p>
          <a:p>
            <a:pPr indent="457200" algn="just"/>
            <a:r>
              <a:rPr lang="kk-KZ" dirty="0" smtClean="0">
                <a:latin typeface="Times New Roman" panose="02020603050405020304" pitchFamily="18" charset="0"/>
                <a:cs typeface="Times New Roman" panose="02020603050405020304" pitchFamily="18" charset="0"/>
              </a:rPr>
              <a:t>Сел </a:t>
            </a:r>
            <a:r>
              <a:rPr lang="kk-KZ" dirty="0">
                <a:latin typeface="Times New Roman" panose="02020603050405020304" pitchFamily="18" charset="0"/>
                <a:cs typeface="Times New Roman" panose="02020603050405020304" pitchFamily="18" charset="0"/>
              </a:rPr>
              <a:t>тасқындарының қатты құраушыларының көлемі беткейлік типтегі кішігірім сел алаптарында бірнеше мың м</a:t>
            </a:r>
            <a:r>
              <a:rPr lang="kk-KZ" baseline="30000" dirty="0">
                <a:latin typeface="Times New Roman" panose="02020603050405020304" pitchFamily="18" charset="0"/>
                <a:cs typeface="Times New Roman" panose="02020603050405020304" pitchFamily="18" charset="0"/>
              </a:rPr>
              <a:t>3</a:t>
            </a:r>
            <a:r>
              <a:rPr lang="kk-KZ" dirty="0">
                <a:latin typeface="Times New Roman" panose="02020603050405020304" pitchFamily="18" charset="0"/>
                <a:cs typeface="Times New Roman" panose="02020603050405020304" pitchFamily="18" charset="0"/>
              </a:rPr>
              <a:t>-ден биік таулы аймақтың ірі сел алаптарында бірнеше миллион м</a:t>
            </a:r>
            <a:r>
              <a:rPr lang="kk-KZ" baseline="30000" dirty="0">
                <a:latin typeface="Times New Roman" panose="02020603050405020304" pitchFamily="18" charset="0"/>
                <a:cs typeface="Times New Roman" panose="02020603050405020304" pitchFamily="18" charset="0"/>
              </a:rPr>
              <a:t>3</a:t>
            </a:r>
            <a:r>
              <a:rPr lang="kk-KZ" dirty="0">
                <a:latin typeface="Times New Roman" panose="02020603050405020304" pitchFamily="18" charset="0"/>
                <a:cs typeface="Times New Roman" panose="02020603050405020304" pitchFamily="18" charset="0"/>
              </a:rPr>
              <a:t> дейін жетеді.</a:t>
            </a:r>
          </a:p>
          <a:p>
            <a:pPr indent="457200" algn="just"/>
            <a:r>
              <a:rPr lang="kk-KZ" dirty="0" smtClean="0">
                <a:latin typeface="Times New Roman" panose="02020603050405020304" pitchFamily="18" charset="0"/>
                <a:cs typeface="Times New Roman" panose="02020603050405020304" pitchFamily="18" charset="0"/>
              </a:rPr>
              <a:t>					</a:t>
            </a:r>
            <a:endParaRPr lang="kk-KZ" dirty="0">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5" name="Rectangle 4"/>
          <p:cNvSpPr>
            <a:spLocks noChangeArrowheads="1"/>
          </p:cNvSpPr>
          <p:nvPr/>
        </p:nvSpPr>
        <p:spPr bwMode="auto">
          <a:xfrm>
            <a:off x="3795326" y="57037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nvGraphicFramePr>
        <p:xfrm>
          <a:off x="1475656" y="5586375"/>
          <a:ext cx="114300" cy="219075"/>
        </p:xfrm>
        <a:graphic>
          <a:graphicData uri="http://schemas.openxmlformats.org/presentationml/2006/ole">
            <mc:AlternateContent xmlns:mc="http://schemas.openxmlformats.org/markup-compatibility/2006">
              <mc:Choice xmlns:v="urn:schemas-microsoft-com:vml" Requires="v">
                <p:oleObj spid="_x0000_s5134" name="Уравнение" r:id="rId4" imgW="114151" imgH="215619" progId="Equation.3">
                  <p:embed/>
                </p:oleObj>
              </mc:Choice>
              <mc:Fallback>
                <p:oleObj name="Уравнение"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5586375"/>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p:cNvSpPr/>
          <p:nvPr/>
        </p:nvSpPr>
        <p:spPr>
          <a:xfrm>
            <a:off x="3995935" y="6525344"/>
            <a:ext cx="5199013"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smtClean="0">
                <a:solidFill>
                  <a:schemeClr val="accent2">
                    <a:lumMod val="75000"/>
                  </a:schemeClr>
                </a:solidFill>
              </a:rPr>
              <a:t>параметрлері</a:t>
            </a:r>
            <a:r>
              <a:rPr lang="kk-KZ" sz="1600" b="1" dirty="0">
                <a:solidFill>
                  <a:schemeClr val="accent2">
                    <a:lumMod val="75000"/>
                  </a:schemeClr>
                </a:solidFill>
              </a:rPr>
              <a:t>н</a:t>
            </a:r>
            <a:r>
              <a:rPr lang="ru-RU" sz="1600" b="1" dirty="0" smtClean="0">
                <a:solidFill>
                  <a:schemeClr val="accent2">
                    <a:lumMod val="75000"/>
                  </a:schemeClr>
                </a:solidFill>
              </a:rPr>
              <a:t> </a:t>
            </a:r>
            <a:r>
              <a:rPr lang="ru-RU" sz="1600" b="1" dirty="0" err="1" smtClean="0">
                <a:solidFill>
                  <a:schemeClr val="accent2">
                    <a:lumMod val="75000"/>
                  </a:schemeClr>
                </a:solidFill>
              </a:rPr>
              <a:t>анықтау</a:t>
            </a:r>
            <a:endParaRPr lang="ru-RU" sz="1600" dirty="0">
              <a:solidFill>
                <a:schemeClr val="accent2">
                  <a:lumMod val="75000"/>
                </a:schemeClr>
              </a:solidFill>
            </a:endParaRPr>
          </a:p>
        </p:txBody>
      </p:sp>
      <p:sp>
        <p:nvSpPr>
          <p:cNvPr id="4"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3277583720"/>
              </p:ext>
            </p:extLst>
          </p:nvPr>
        </p:nvGraphicFramePr>
        <p:xfrm>
          <a:off x="4211960" y="2708920"/>
          <a:ext cx="1047117" cy="273161"/>
        </p:xfrm>
        <a:graphic>
          <a:graphicData uri="http://schemas.openxmlformats.org/presentationml/2006/ole">
            <mc:AlternateContent xmlns:mc="http://schemas.openxmlformats.org/markup-compatibility/2006">
              <mc:Choice xmlns:v="urn:schemas-microsoft-com:vml" Requires="v">
                <p:oleObj spid="_x0000_s5135" name="Уравнение" r:id="rId6" imgW="876300" imgH="228600" progId="Equation.3">
                  <p:embed/>
                </p:oleObj>
              </mc:Choice>
              <mc:Fallback>
                <p:oleObj name="Уравнение" r:id="rId6" imgW="876300" imgH="2286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11960" y="2708920"/>
                        <a:ext cx="1047117" cy="273161"/>
                      </a:xfrm>
                      <a:prstGeom prst="rect">
                        <a:avLst/>
                      </a:prstGeom>
                      <a:noFill/>
                    </p:spPr>
                  </p:pic>
                </p:oleObj>
              </mc:Fallback>
            </mc:AlternateContent>
          </a:graphicData>
        </a:graphic>
      </p:graphicFrame>
    </p:spTree>
    <p:extLst>
      <p:ext uri="{BB962C8B-B14F-4D97-AF65-F5344CB8AC3E}">
        <p14:creationId xmlns:p14="http://schemas.microsoft.com/office/powerpoint/2010/main" val="3858917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187624" y="517481"/>
            <a:ext cx="756084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r>
              <a:rPr lang="kk-KZ" b="1" dirty="0">
                <a:solidFill>
                  <a:srgbClr val="FF0000"/>
                </a:solidFill>
                <a:latin typeface="Times New Roman" panose="02020603050405020304" pitchFamily="18" charset="0"/>
                <a:cs typeface="Times New Roman" panose="02020603050405020304" pitchFamily="18" charset="0"/>
              </a:rPr>
              <a:t>Сел тасқынының </a:t>
            </a:r>
            <a:r>
              <a:rPr lang="kk-KZ" b="1" dirty="0" smtClean="0">
                <a:solidFill>
                  <a:srgbClr val="FF0000"/>
                </a:solidFill>
                <a:latin typeface="Times New Roman" panose="02020603050405020304" pitchFamily="18" charset="0"/>
                <a:cs typeface="Times New Roman" panose="02020603050405020304" pitchFamily="18" charset="0"/>
              </a:rPr>
              <a:t>тығыздығы. </a:t>
            </a:r>
            <a:r>
              <a:rPr lang="kk-KZ" dirty="0" smtClean="0">
                <a:latin typeface="Times New Roman" panose="02020603050405020304" pitchFamily="18" charset="0"/>
                <a:cs typeface="Times New Roman" panose="02020603050405020304" pitchFamily="18" charset="0"/>
              </a:rPr>
              <a:t>Лайлы-тасты </a:t>
            </a:r>
            <a:r>
              <a:rPr lang="kk-KZ" dirty="0">
                <a:latin typeface="Times New Roman" panose="02020603050405020304" pitchFamily="18" charset="0"/>
                <a:cs typeface="Times New Roman" panose="02020603050405020304" pitchFamily="18" charset="0"/>
              </a:rPr>
              <a:t>сел тасқынының тығыздығы сынама таңдау немесе магнитометриялық тәсіл арқылы анықталады. Сел массасынан сынама алу өлшемге келтіретін ыдыс арқылы жүргізіледі. Тығыздықтың алынған мәнін сел қалыптастырушы грунттың толық гранулометриялық құрамына сай қайта есептеп шығу керек, себебі алынған сынамада әдетте ірі сынықтар болмайды. Тасынды сулы селдер тығыздығының мәні бақыланған жүзбе және ілікпе тасындылар бойынша анықталады. </a:t>
            </a:r>
          </a:p>
          <a:p>
            <a:pPr indent="457200" algn="just"/>
            <a:r>
              <a:rPr lang="kk-KZ" dirty="0">
                <a:latin typeface="Times New Roman" panose="02020603050405020304" pitchFamily="18" charset="0"/>
                <a:cs typeface="Times New Roman" panose="02020603050405020304" pitchFamily="18" charset="0"/>
              </a:rPr>
              <a:t>Сел тығыздығын магнитометриялық әдіспен анықтау мынаған негізделген: сел қоспасы Жер өрісінің магниттелуі нәтижесінде айналасындағы кеңістікте магниттік аномалия туындатады, ол тасқынның геометриясы мен қоспаның магниттілік мәнімен анықталады. Бұл шама, өз кезегінде, селдің қатты фазасындағы жыныстардың минерологиялық құрамы мен сел қоспасының концентрациясына тәуелді.</a:t>
            </a:r>
          </a:p>
          <a:p>
            <a:pPr indent="457200" algn="just"/>
            <a:endParaRPr lang="kk-KZ" dirty="0">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nvGraphicFramePr>
        <p:xfrm>
          <a:off x="1475656" y="5586375"/>
          <a:ext cx="114300" cy="219075"/>
        </p:xfrm>
        <a:graphic>
          <a:graphicData uri="http://schemas.openxmlformats.org/presentationml/2006/ole">
            <mc:AlternateContent xmlns:mc="http://schemas.openxmlformats.org/markup-compatibility/2006">
              <mc:Choice xmlns:v="urn:schemas-microsoft-com:vml" Requires="v">
                <p:oleObj spid="_x0000_s6156" name="Уравнение" r:id="rId4" imgW="114151" imgH="215619" progId="Equation.3">
                  <p:embed/>
                </p:oleObj>
              </mc:Choice>
              <mc:Fallback>
                <p:oleObj name="Уравнение"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5586375"/>
                        <a:ext cx="114300" cy="21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Прямоугольник 8"/>
          <p:cNvSpPr/>
          <p:nvPr/>
        </p:nvSpPr>
        <p:spPr>
          <a:xfrm>
            <a:off x="3995935" y="6525344"/>
            <a:ext cx="5199013" cy="338554"/>
          </a:xfrm>
          <a:prstGeom prst="rect">
            <a:avLst/>
          </a:prstGeom>
        </p:spPr>
        <p:txBody>
          <a:bodyPr wrap="square">
            <a:spAutoFit/>
          </a:bodyPr>
          <a:lstStyle/>
          <a:p>
            <a:r>
              <a:rPr lang="ru-RU" sz="1600" b="1" dirty="0" smtClean="0">
                <a:solidFill>
                  <a:schemeClr val="accent2">
                    <a:lumMod val="75000"/>
                  </a:schemeClr>
                </a:solidFill>
              </a:rPr>
              <a:t>    </a:t>
            </a:r>
            <a:r>
              <a:rPr lang="ru-RU" sz="1600" b="1" dirty="0">
                <a:solidFill>
                  <a:schemeClr val="accent2">
                    <a:lumMod val="75000"/>
                  </a:schemeClr>
                </a:solidFill>
              </a:rPr>
              <a:t>Сел </a:t>
            </a:r>
            <a:r>
              <a:rPr lang="ru-RU" sz="1600" b="1" dirty="0" err="1">
                <a:solidFill>
                  <a:schemeClr val="accent2">
                    <a:lumMod val="75000"/>
                  </a:schemeClr>
                </a:solidFill>
              </a:rPr>
              <a:t>тасқындарының</a:t>
            </a:r>
            <a:r>
              <a:rPr lang="ru-RU" sz="1600" b="1" dirty="0">
                <a:solidFill>
                  <a:schemeClr val="accent2">
                    <a:lumMod val="75000"/>
                  </a:schemeClr>
                </a:solidFill>
              </a:rPr>
              <a:t> </a:t>
            </a:r>
            <a:r>
              <a:rPr lang="ru-RU" sz="1600" b="1" dirty="0" err="1">
                <a:solidFill>
                  <a:schemeClr val="accent2">
                    <a:lumMod val="75000"/>
                  </a:schemeClr>
                </a:solidFill>
              </a:rPr>
              <a:t>есептік</a:t>
            </a:r>
            <a:r>
              <a:rPr lang="ru-RU" sz="1600" b="1" dirty="0">
                <a:solidFill>
                  <a:schemeClr val="accent2">
                    <a:lumMod val="75000"/>
                  </a:schemeClr>
                </a:solidFill>
              </a:rPr>
              <a:t> </a:t>
            </a:r>
            <a:r>
              <a:rPr lang="ru-RU" sz="1600" b="1" dirty="0" err="1" smtClean="0">
                <a:solidFill>
                  <a:schemeClr val="accent2">
                    <a:lumMod val="75000"/>
                  </a:schemeClr>
                </a:solidFill>
              </a:rPr>
              <a:t>параметрлері</a:t>
            </a:r>
            <a:r>
              <a:rPr lang="kk-KZ" sz="1600" b="1" dirty="0">
                <a:solidFill>
                  <a:schemeClr val="accent2">
                    <a:lumMod val="75000"/>
                  </a:schemeClr>
                </a:solidFill>
              </a:rPr>
              <a:t>н</a:t>
            </a:r>
            <a:r>
              <a:rPr lang="ru-RU" sz="1600" b="1" dirty="0" smtClean="0">
                <a:solidFill>
                  <a:schemeClr val="accent2">
                    <a:lumMod val="75000"/>
                  </a:schemeClr>
                </a:solidFill>
              </a:rPr>
              <a:t> </a:t>
            </a:r>
            <a:r>
              <a:rPr lang="ru-RU" sz="1600" b="1" dirty="0" err="1" smtClean="0">
                <a:solidFill>
                  <a:schemeClr val="accent2">
                    <a:lumMod val="75000"/>
                  </a:schemeClr>
                </a:solidFill>
              </a:rPr>
              <a:t>анықтау</a:t>
            </a:r>
            <a:endParaRPr lang="ru-RU" sz="1600" dirty="0">
              <a:solidFill>
                <a:schemeClr val="accent2">
                  <a:lumMod val="75000"/>
                </a:schemeClr>
              </a:solidFill>
            </a:endParaRPr>
          </a:p>
        </p:txBody>
      </p:sp>
      <p:sp>
        <p:nvSpPr>
          <p:cNvPr id="4" name="Rectangle 8"/>
          <p:cNvSpPr>
            <a:spLocks noChangeArrowheads="1"/>
          </p:cNvSpPr>
          <p:nvPr/>
        </p:nvSpPr>
        <p:spPr bwMode="auto">
          <a:xfrm>
            <a:off x="2399084" y="4764798"/>
            <a:ext cx="6795864" cy="461665"/>
          </a:xfrm>
          <a:prstGeom prst="rect">
            <a:avLst/>
          </a:prstGeom>
          <a:solidFill>
            <a:schemeClr val="accent2">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ru-RU"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1977 ж. Үлкен Алматы өзені алабында жүріп өткен сел тасқынының алдыңғы шебінде бақыланған қойтастардың диаметрі 5-7 м жетті </a:t>
            </a:r>
            <a:endParaRPr kumimoji="0" lang="kk-KZ" altLang="ru-RU"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440830" y="5377030"/>
            <a:ext cx="4572000" cy="830997"/>
          </a:xfrm>
          <a:prstGeom prst="rect">
            <a:avLst/>
          </a:prstGeom>
          <a:solidFill>
            <a:schemeClr val="accent4">
              <a:lumMod val="40000"/>
              <a:lumOff val="60000"/>
            </a:schemeClr>
          </a:solidFill>
        </p:spPr>
        <p:txBody>
          <a:bodyPr>
            <a:spAutoFit/>
          </a:bodyPr>
          <a:lstStyle/>
          <a:p>
            <a:pPr algn="just"/>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Мысалы</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1993 ж.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Талғар</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өзені</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алабында</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жүріп</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өткен</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лайлы-тасты</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сел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тасқынын</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аэровизуалды</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бақылау</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кезінде</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диаметрі</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6 м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жететін</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қойтастардың</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біршама</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шақырымды</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құрайтын</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арақашықтыққа</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дейін</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домаланған</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қозғалысы</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cs typeface="Times New Roman" panose="02020603050405020304" pitchFamily="18" charset="0"/>
              </a:rPr>
              <a:t>тіркелген</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80351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2215bd7489b5f94a452135f28b9f542d6d2cf20"/>
  <p:tag name="ISPRING_SCORM_RATE_SLIDES" val="1"/>
  <p:tag name="ISPRING_SCORM_RATE_QUIZZES" val="0"/>
  <p:tag name="ISPRING_SCORM_PASSING_SCORE" val="100.0000000000"/>
</p:tagLst>
</file>

<file path=ppt/theme/theme1.xml><?xml version="1.0" encoding="utf-8"?>
<a:theme xmlns:a="http://schemas.openxmlformats.org/drawingml/2006/main" name="Песочные часы 130105180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Песочные часы 1301051801</Template>
  <TotalTime>993</TotalTime>
  <Words>1551</Words>
  <Application>Microsoft Office PowerPoint</Application>
  <PresentationFormat>Экран (4:3)</PresentationFormat>
  <Paragraphs>94</Paragraphs>
  <Slides>14</Slides>
  <Notes>14</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2</vt:i4>
      </vt:variant>
      <vt:variant>
        <vt:lpstr>Заголовки слайдов</vt:lpstr>
      </vt:variant>
      <vt:variant>
        <vt:i4>14</vt:i4>
      </vt:variant>
    </vt:vector>
  </HeadingPairs>
  <TitlesOfParts>
    <vt:vector size="21" baseType="lpstr">
      <vt:lpstr>Arial</vt:lpstr>
      <vt:lpstr>Calibri</vt:lpstr>
      <vt:lpstr>Times New Roman</vt:lpstr>
      <vt:lpstr>Wingdings</vt:lpstr>
      <vt:lpstr>Песочные часы 1301051801</vt:lpstr>
      <vt:lpstr>Уравнение</vt:lpstr>
      <vt:lpstr>Microsoft Equation 3.0</vt:lpstr>
      <vt:lpstr>9-дәріс.  Сел тасқындарының негізгі есептік параметрлерін анықтау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ПРОБЛЕМАХ СЕЛЕВЫХ ЯВЛЕНИЙ В КАЗАХСТАНЕ</dc:title>
  <dc:creator>Musina</dc:creator>
  <cp:lastModifiedBy>Мусина Айнур</cp:lastModifiedBy>
  <cp:revision>24</cp:revision>
  <dcterms:created xsi:type="dcterms:W3CDTF">2015-06-22T09:06:53Z</dcterms:created>
  <dcterms:modified xsi:type="dcterms:W3CDTF">2020-11-14T17:23:04Z</dcterms:modified>
</cp:coreProperties>
</file>