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5" r:id="rId10"/>
    <p:sldId id="266" r:id="rId11"/>
    <p:sldId id="267" r:id="rId12"/>
    <p:sldId id="268" r:id="rId13"/>
    <p:sldId id="269" r:id="rId14"/>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g"/></Relationships>
</file>

<file path=ppt/diagrams/_rels/data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g"/></Relationships>
</file>

<file path=ppt/diagrams/_rels/drawing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A4EA5F-60CA-4C2A-BF59-16860023AA51}"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B8BA7252-2F09-4E79-96F6-5D630044FD60}">
      <dgm:prSet/>
      <dgm:spPr/>
      <dgm:t>
        <a:bodyPr/>
        <a:lstStyle/>
        <a:p>
          <a:pPr rtl="0"/>
          <a:r>
            <a:rPr lang="kk-KZ" dirty="0" smtClean="0"/>
            <a:t>су</a:t>
          </a:r>
          <a:endParaRPr lang="ru-RU" dirty="0"/>
        </a:p>
      </dgm:t>
    </dgm:pt>
    <dgm:pt modelId="{6910D340-A290-429B-9980-B4672B8C0363}" type="parTrans" cxnId="{68E4BF19-417D-4050-A5AA-91CC9D832BE2}">
      <dgm:prSet/>
      <dgm:spPr/>
      <dgm:t>
        <a:bodyPr/>
        <a:lstStyle/>
        <a:p>
          <a:endParaRPr lang="ru-RU"/>
        </a:p>
      </dgm:t>
    </dgm:pt>
    <dgm:pt modelId="{93AB9B2F-FC62-44DE-AD1B-486A6EE7659B}" type="sibTrans" cxnId="{68E4BF19-417D-4050-A5AA-91CC9D832BE2}">
      <dgm:prSet/>
      <dgm:spPr/>
      <dgm:t>
        <a:bodyPr/>
        <a:lstStyle/>
        <a:p>
          <a:endParaRPr lang="ru-RU"/>
        </a:p>
      </dgm:t>
    </dgm:pt>
    <dgm:pt modelId="{4071B74E-9EF0-4DCA-B9E0-604E7486784C}">
      <dgm:prSet/>
      <dgm:spPr/>
      <dgm:t>
        <a:bodyPr/>
        <a:lstStyle/>
        <a:p>
          <a:pPr rtl="0"/>
          <a:endParaRPr lang="kk-KZ" dirty="0" smtClean="0"/>
        </a:p>
        <a:p>
          <a:pPr rtl="0"/>
          <a:r>
            <a:rPr lang="kk-KZ" dirty="0" smtClean="0"/>
            <a:t>бос сынықты материал</a:t>
          </a:r>
          <a:endParaRPr lang="ru-RU" dirty="0"/>
        </a:p>
      </dgm:t>
    </dgm:pt>
    <dgm:pt modelId="{DB5225FA-9E21-42CF-B392-E8E2DC4FF825}" type="parTrans" cxnId="{9BB99A12-C879-4AF5-9A47-7B64E6A6FEE3}">
      <dgm:prSet/>
      <dgm:spPr/>
      <dgm:t>
        <a:bodyPr/>
        <a:lstStyle/>
        <a:p>
          <a:endParaRPr lang="ru-RU"/>
        </a:p>
      </dgm:t>
    </dgm:pt>
    <dgm:pt modelId="{8884CD1B-2FA5-4725-AB97-FA82BA431412}" type="sibTrans" cxnId="{9BB99A12-C879-4AF5-9A47-7B64E6A6FEE3}">
      <dgm:prSet/>
      <dgm:spPr/>
      <dgm:t>
        <a:bodyPr/>
        <a:lstStyle/>
        <a:p>
          <a:endParaRPr lang="ru-RU"/>
        </a:p>
      </dgm:t>
    </dgm:pt>
    <dgm:pt modelId="{F3D22F66-7398-4BC7-B9A4-04F5BF67BFBF}">
      <dgm:prSet/>
      <dgm:spPr/>
      <dgm:t>
        <a:bodyPr/>
        <a:lstStyle/>
        <a:p>
          <a:r>
            <a:rPr lang="kk-KZ" dirty="0" smtClean="0"/>
            <a:t>еңістік</a:t>
          </a:r>
          <a:endParaRPr lang="ru-RU" dirty="0"/>
        </a:p>
      </dgm:t>
    </dgm:pt>
    <dgm:pt modelId="{08FF2E56-0445-438B-B1E8-03085BCB6764}" type="parTrans" cxnId="{23042406-4CD1-4084-A964-139A2C356F17}">
      <dgm:prSet/>
      <dgm:spPr/>
      <dgm:t>
        <a:bodyPr/>
        <a:lstStyle/>
        <a:p>
          <a:endParaRPr lang="ru-RU"/>
        </a:p>
      </dgm:t>
    </dgm:pt>
    <dgm:pt modelId="{A66C65E0-1B28-4192-8399-C1BEBE909C79}" type="sibTrans" cxnId="{23042406-4CD1-4084-A964-139A2C356F17}">
      <dgm:prSet/>
      <dgm:spPr/>
      <dgm:t>
        <a:bodyPr/>
        <a:lstStyle/>
        <a:p>
          <a:endParaRPr lang="ru-RU"/>
        </a:p>
      </dgm:t>
    </dgm:pt>
    <dgm:pt modelId="{8BBD5E11-06B5-46A4-B14B-A5E0A4F3AE65}" type="pres">
      <dgm:prSet presAssocID="{C7A4EA5F-60CA-4C2A-BF59-16860023AA51}" presName="Name0" presStyleCnt="0">
        <dgm:presLayoutVars>
          <dgm:dir val="rev"/>
          <dgm:resizeHandles val="exact"/>
        </dgm:presLayoutVars>
      </dgm:prSet>
      <dgm:spPr/>
      <dgm:t>
        <a:bodyPr/>
        <a:lstStyle/>
        <a:p>
          <a:endParaRPr lang="ru-RU"/>
        </a:p>
      </dgm:t>
    </dgm:pt>
    <dgm:pt modelId="{0AE298D3-FF29-4C8B-8029-3047D875B8BB}" type="pres">
      <dgm:prSet presAssocID="{C7A4EA5F-60CA-4C2A-BF59-16860023AA51}" presName="fgShape" presStyleLbl="fgShp" presStyleIdx="0" presStyleCnt="1" custScaleY="141851"/>
      <dgm:spPr/>
    </dgm:pt>
    <dgm:pt modelId="{39F1091D-DDD6-4F4E-A808-9556A8B01488}" type="pres">
      <dgm:prSet presAssocID="{C7A4EA5F-60CA-4C2A-BF59-16860023AA51}" presName="linComp" presStyleCnt="0"/>
      <dgm:spPr/>
    </dgm:pt>
    <dgm:pt modelId="{17B30BEA-2677-4938-9376-F526EAB9B2AA}" type="pres">
      <dgm:prSet presAssocID="{B8BA7252-2F09-4E79-96F6-5D630044FD60}" presName="compNode" presStyleCnt="0"/>
      <dgm:spPr/>
    </dgm:pt>
    <dgm:pt modelId="{29FF32EB-65D2-4A8E-A1C5-8A3A12E20B4D}" type="pres">
      <dgm:prSet presAssocID="{B8BA7252-2F09-4E79-96F6-5D630044FD60}" presName="bkgdShape" presStyleLbl="node1" presStyleIdx="0" presStyleCnt="3"/>
      <dgm:spPr/>
      <dgm:t>
        <a:bodyPr/>
        <a:lstStyle/>
        <a:p>
          <a:endParaRPr lang="ru-RU"/>
        </a:p>
      </dgm:t>
    </dgm:pt>
    <dgm:pt modelId="{C9EC2AC1-BA46-4D61-BEBA-F54B1C71B0AE}" type="pres">
      <dgm:prSet presAssocID="{B8BA7252-2F09-4E79-96F6-5D630044FD60}" presName="nodeTx" presStyleLbl="node1" presStyleIdx="0" presStyleCnt="3">
        <dgm:presLayoutVars>
          <dgm:bulletEnabled val="1"/>
        </dgm:presLayoutVars>
      </dgm:prSet>
      <dgm:spPr/>
      <dgm:t>
        <a:bodyPr/>
        <a:lstStyle/>
        <a:p>
          <a:endParaRPr lang="ru-RU"/>
        </a:p>
      </dgm:t>
    </dgm:pt>
    <dgm:pt modelId="{73437B1A-37C7-423D-AE86-8F5EE2CB3F55}" type="pres">
      <dgm:prSet presAssocID="{B8BA7252-2F09-4E79-96F6-5D630044FD60}" presName="invisiNode" presStyleLbl="node1" presStyleIdx="0" presStyleCnt="3"/>
      <dgm:spPr/>
    </dgm:pt>
    <dgm:pt modelId="{67C71DEB-DF43-48C6-937B-DCA7670D9B4F}" type="pres">
      <dgm:prSet presAssocID="{B8BA7252-2F09-4E79-96F6-5D630044FD60}" presName="imagNode" presStyleLbl="fgImgPlace1" presStyleIdx="0" presStyleCnt="3" custScaleX="139631" custScaleY="117015" custLinFactNeighborY="3271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a:endParaRPr lang="ru-RU"/>
        </a:p>
      </dgm:t>
    </dgm:pt>
    <dgm:pt modelId="{7A838EF3-0F9E-4CE1-BF85-5280BA5CA3FC}" type="pres">
      <dgm:prSet presAssocID="{93AB9B2F-FC62-44DE-AD1B-486A6EE7659B}" presName="sibTrans" presStyleLbl="sibTrans2D1" presStyleIdx="0" presStyleCnt="0"/>
      <dgm:spPr/>
      <dgm:t>
        <a:bodyPr/>
        <a:lstStyle/>
        <a:p>
          <a:endParaRPr lang="ru-RU"/>
        </a:p>
      </dgm:t>
    </dgm:pt>
    <dgm:pt modelId="{E8259770-DE36-4E3B-B7B6-456A9C077AD0}" type="pres">
      <dgm:prSet presAssocID="{4071B74E-9EF0-4DCA-B9E0-604E7486784C}" presName="compNode" presStyleCnt="0"/>
      <dgm:spPr/>
    </dgm:pt>
    <dgm:pt modelId="{F4F267F0-6151-4BA0-8989-D69FAF5FF29C}" type="pres">
      <dgm:prSet presAssocID="{4071B74E-9EF0-4DCA-B9E0-604E7486784C}" presName="bkgdShape" presStyleLbl="node1" presStyleIdx="1" presStyleCnt="3"/>
      <dgm:spPr/>
      <dgm:t>
        <a:bodyPr/>
        <a:lstStyle/>
        <a:p>
          <a:endParaRPr lang="ru-RU"/>
        </a:p>
      </dgm:t>
    </dgm:pt>
    <dgm:pt modelId="{05395E64-5C1B-41F2-8CD1-63D49B5A5F2A}" type="pres">
      <dgm:prSet presAssocID="{4071B74E-9EF0-4DCA-B9E0-604E7486784C}" presName="nodeTx" presStyleLbl="node1" presStyleIdx="1" presStyleCnt="3">
        <dgm:presLayoutVars>
          <dgm:bulletEnabled val="1"/>
        </dgm:presLayoutVars>
      </dgm:prSet>
      <dgm:spPr/>
      <dgm:t>
        <a:bodyPr/>
        <a:lstStyle/>
        <a:p>
          <a:endParaRPr lang="ru-RU"/>
        </a:p>
      </dgm:t>
    </dgm:pt>
    <dgm:pt modelId="{118FCBE0-EE05-487A-929F-A4106F30BE9E}" type="pres">
      <dgm:prSet presAssocID="{4071B74E-9EF0-4DCA-B9E0-604E7486784C}" presName="invisiNode" presStyleLbl="node1" presStyleIdx="1" presStyleCnt="3"/>
      <dgm:spPr/>
    </dgm:pt>
    <dgm:pt modelId="{9555AE73-329F-4CAB-B546-1DD9CF25588E}" type="pres">
      <dgm:prSet presAssocID="{4071B74E-9EF0-4DCA-B9E0-604E7486784C}" presName="imagNode" presStyleLbl="fgImgPlace1" presStyleIdx="1" presStyleCnt="3" custScaleX="139669" custScaleY="117016" custLinFactNeighborX="-2932" custLinFactNeighborY="2852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43000" r="-43000"/>
          </a:stretch>
        </a:blipFill>
      </dgm:spPr>
    </dgm:pt>
    <dgm:pt modelId="{575B0F9F-713F-4647-B8CA-A82E25C15041}" type="pres">
      <dgm:prSet presAssocID="{8884CD1B-2FA5-4725-AB97-FA82BA431412}" presName="sibTrans" presStyleLbl="sibTrans2D1" presStyleIdx="0" presStyleCnt="0"/>
      <dgm:spPr/>
      <dgm:t>
        <a:bodyPr/>
        <a:lstStyle/>
        <a:p>
          <a:endParaRPr lang="ru-RU"/>
        </a:p>
      </dgm:t>
    </dgm:pt>
    <dgm:pt modelId="{E0FC768F-8147-4855-BDA9-1266CC93DE76}" type="pres">
      <dgm:prSet presAssocID="{F3D22F66-7398-4BC7-B9A4-04F5BF67BFBF}" presName="compNode" presStyleCnt="0"/>
      <dgm:spPr/>
    </dgm:pt>
    <dgm:pt modelId="{F7C1D4D5-9803-4E7B-8338-727EF9CE42CE}" type="pres">
      <dgm:prSet presAssocID="{F3D22F66-7398-4BC7-B9A4-04F5BF67BFBF}" presName="bkgdShape" presStyleLbl="node1" presStyleIdx="2" presStyleCnt="3"/>
      <dgm:spPr/>
      <dgm:t>
        <a:bodyPr/>
        <a:lstStyle/>
        <a:p>
          <a:endParaRPr lang="ru-RU"/>
        </a:p>
      </dgm:t>
    </dgm:pt>
    <dgm:pt modelId="{D2694A93-D6E2-4153-B517-A09F00526F08}" type="pres">
      <dgm:prSet presAssocID="{F3D22F66-7398-4BC7-B9A4-04F5BF67BFBF}" presName="nodeTx" presStyleLbl="node1" presStyleIdx="2" presStyleCnt="3">
        <dgm:presLayoutVars>
          <dgm:bulletEnabled val="1"/>
        </dgm:presLayoutVars>
      </dgm:prSet>
      <dgm:spPr/>
      <dgm:t>
        <a:bodyPr/>
        <a:lstStyle/>
        <a:p>
          <a:endParaRPr lang="ru-RU"/>
        </a:p>
      </dgm:t>
    </dgm:pt>
    <dgm:pt modelId="{A107BC30-50CB-45CB-BBF8-814B498D30ED}" type="pres">
      <dgm:prSet presAssocID="{F3D22F66-7398-4BC7-B9A4-04F5BF67BFBF}" presName="invisiNode" presStyleLbl="node1" presStyleIdx="2" presStyleCnt="3"/>
      <dgm:spPr/>
    </dgm:pt>
    <dgm:pt modelId="{31A7F9EE-5958-465A-AACE-A111E317CD5C}" type="pres">
      <dgm:prSet presAssocID="{F3D22F66-7398-4BC7-B9A4-04F5BF67BFBF}" presName="imagNode" presStyleLbl="fgImgPlace1" presStyleIdx="2" presStyleCnt="3" custScaleX="137950" custScaleY="120081" custLinFactNeighborX="0" custLinFactNeighborY="30052"/>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Lst>
  <dgm:cxnLst>
    <dgm:cxn modelId="{08CA7E6E-E6EA-412F-909E-FF1306261946}" type="presOf" srcId="{C7A4EA5F-60CA-4C2A-BF59-16860023AA51}" destId="{8BBD5E11-06B5-46A4-B14B-A5E0A4F3AE65}" srcOrd="0" destOrd="0" presId="urn:microsoft.com/office/officeart/2005/8/layout/hList7"/>
    <dgm:cxn modelId="{5C8B8945-E9F4-4D00-B75C-AA514FA62B9D}" type="presOf" srcId="{93AB9B2F-FC62-44DE-AD1B-486A6EE7659B}" destId="{7A838EF3-0F9E-4CE1-BF85-5280BA5CA3FC}" srcOrd="0" destOrd="0" presId="urn:microsoft.com/office/officeart/2005/8/layout/hList7"/>
    <dgm:cxn modelId="{7C114D09-1D2E-4394-989A-791C68F3047C}" type="presOf" srcId="{F3D22F66-7398-4BC7-B9A4-04F5BF67BFBF}" destId="{F7C1D4D5-9803-4E7B-8338-727EF9CE42CE}" srcOrd="0" destOrd="0" presId="urn:microsoft.com/office/officeart/2005/8/layout/hList7"/>
    <dgm:cxn modelId="{99C01801-8F67-4206-AE25-E9C8241EFCAD}" type="presOf" srcId="{8884CD1B-2FA5-4725-AB97-FA82BA431412}" destId="{575B0F9F-713F-4647-B8CA-A82E25C15041}" srcOrd="0" destOrd="0" presId="urn:microsoft.com/office/officeart/2005/8/layout/hList7"/>
    <dgm:cxn modelId="{23042406-4CD1-4084-A964-139A2C356F17}" srcId="{C7A4EA5F-60CA-4C2A-BF59-16860023AA51}" destId="{F3D22F66-7398-4BC7-B9A4-04F5BF67BFBF}" srcOrd="2" destOrd="0" parTransId="{08FF2E56-0445-438B-B1E8-03085BCB6764}" sibTransId="{A66C65E0-1B28-4192-8399-C1BEBE909C79}"/>
    <dgm:cxn modelId="{5CC093C2-90C6-4E67-8E5D-1210FD8FA2B3}" type="presOf" srcId="{4071B74E-9EF0-4DCA-B9E0-604E7486784C}" destId="{05395E64-5C1B-41F2-8CD1-63D49B5A5F2A}" srcOrd="1" destOrd="0" presId="urn:microsoft.com/office/officeart/2005/8/layout/hList7"/>
    <dgm:cxn modelId="{BF9C27E4-90D3-4DB1-B527-32324E71B735}" type="presOf" srcId="{B8BA7252-2F09-4E79-96F6-5D630044FD60}" destId="{29FF32EB-65D2-4A8E-A1C5-8A3A12E20B4D}" srcOrd="0" destOrd="0" presId="urn:microsoft.com/office/officeart/2005/8/layout/hList7"/>
    <dgm:cxn modelId="{68E4BF19-417D-4050-A5AA-91CC9D832BE2}" srcId="{C7A4EA5F-60CA-4C2A-BF59-16860023AA51}" destId="{B8BA7252-2F09-4E79-96F6-5D630044FD60}" srcOrd="0" destOrd="0" parTransId="{6910D340-A290-429B-9980-B4672B8C0363}" sibTransId="{93AB9B2F-FC62-44DE-AD1B-486A6EE7659B}"/>
    <dgm:cxn modelId="{9BB99A12-C879-4AF5-9A47-7B64E6A6FEE3}" srcId="{C7A4EA5F-60CA-4C2A-BF59-16860023AA51}" destId="{4071B74E-9EF0-4DCA-B9E0-604E7486784C}" srcOrd="1" destOrd="0" parTransId="{DB5225FA-9E21-42CF-B392-E8E2DC4FF825}" sibTransId="{8884CD1B-2FA5-4725-AB97-FA82BA431412}"/>
    <dgm:cxn modelId="{D51FE1FC-98A6-4E27-9D09-953FC9F7A27C}" type="presOf" srcId="{F3D22F66-7398-4BC7-B9A4-04F5BF67BFBF}" destId="{D2694A93-D6E2-4153-B517-A09F00526F08}" srcOrd="1" destOrd="0" presId="urn:microsoft.com/office/officeart/2005/8/layout/hList7"/>
    <dgm:cxn modelId="{440786AA-798B-46F0-AB7C-89104E599E19}" type="presOf" srcId="{4071B74E-9EF0-4DCA-B9E0-604E7486784C}" destId="{F4F267F0-6151-4BA0-8989-D69FAF5FF29C}" srcOrd="0" destOrd="0" presId="urn:microsoft.com/office/officeart/2005/8/layout/hList7"/>
    <dgm:cxn modelId="{FAEC2D18-1CDD-4D09-BF43-C18E90D2FB3D}" type="presOf" srcId="{B8BA7252-2F09-4E79-96F6-5D630044FD60}" destId="{C9EC2AC1-BA46-4D61-BEBA-F54B1C71B0AE}" srcOrd="1" destOrd="0" presId="urn:microsoft.com/office/officeart/2005/8/layout/hList7"/>
    <dgm:cxn modelId="{8A60AB1B-3B2B-44E5-ABA9-9213E73A4D94}" type="presParOf" srcId="{8BBD5E11-06B5-46A4-B14B-A5E0A4F3AE65}" destId="{0AE298D3-FF29-4C8B-8029-3047D875B8BB}" srcOrd="0" destOrd="0" presId="urn:microsoft.com/office/officeart/2005/8/layout/hList7"/>
    <dgm:cxn modelId="{E3543369-20BE-4039-A74F-BB481C036ECF}" type="presParOf" srcId="{8BBD5E11-06B5-46A4-B14B-A5E0A4F3AE65}" destId="{39F1091D-DDD6-4F4E-A808-9556A8B01488}" srcOrd="1" destOrd="0" presId="urn:microsoft.com/office/officeart/2005/8/layout/hList7"/>
    <dgm:cxn modelId="{8F8285CD-AF0D-4C8C-93A0-EF4707E7B1D1}" type="presParOf" srcId="{39F1091D-DDD6-4F4E-A808-9556A8B01488}" destId="{17B30BEA-2677-4938-9376-F526EAB9B2AA}" srcOrd="0" destOrd="0" presId="urn:microsoft.com/office/officeart/2005/8/layout/hList7"/>
    <dgm:cxn modelId="{E5B6EAED-C0A7-4325-9BDB-6BB60AEF25BA}" type="presParOf" srcId="{17B30BEA-2677-4938-9376-F526EAB9B2AA}" destId="{29FF32EB-65D2-4A8E-A1C5-8A3A12E20B4D}" srcOrd="0" destOrd="0" presId="urn:microsoft.com/office/officeart/2005/8/layout/hList7"/>
    <dgm:cxn modelId="{2A330E98-07F5-4CB2-9599-E198285C75D9}" type="presParOf" srcId="{17B30BEA-2677-4938-9376-F526EAB9B2AA}" destId="{C9EC2AC1-BA46-4D61-BEBA-F54B1C71B0AE}" srcOrd="1" destOrd="0" presId="urn:microsoft.com/office/officeart/2005/8/layout/hList7"/>
    <dgm:cxn modelId="{C004230E-3266-47E0-A677-AD26ED9D7AEA}" type="presParOf" srcId="{17B30BEA-2677-4938-9376-F526EAB9B2AA}" destId="{73437B1A-37C7-423D-AE86-8F5EE2CB3F55}" srcOrd="2" destOrd="0" presId="urn:microsoft.com/office/officeart/2005/8/layout/hList7"/>
    <dgm:cxn modelId="{CF871D14-7CA7-4E73-895E-944CA737F38B}" type="presParOf" srcId="{17B30BEA-2677-4938-9376-F526EAB9B2AA}" destId="{67C71DEB-DF43-48C6-937B-DCA7670D9B4F}" srcOrd="3" destOrd="0" presId="urn:microsoft.com/office/officeart/2005/8/layout/hList7"/>
    <dgm:cxn modelId="{A8877707-902F-4FEC-B30E-EA6A61C7041F}" type="presParOf" srcId="{39F1091D-DDD6-4F4E-A808-9556A8B01488}" destId="{7A838EF3-0F9E-4CE1-BF85-5280BA5CA3FC}" srcOrd="1" destOrd="0" presId="urn:microsoft.com/office/officeart/2005/8/layout/hList7"/>
    <dgm:cxn modelId="{C59E2A67-D82B-4D02-8AC9-B28384E46898}" type="presParOf" srcId="{39F1091D-DDD6-4F4E-A808-9556A8B01488}" destId="{E8259770-DE36-4E3B-B7B6-456A9C077AD0}" srcOrd="2" destOrd="0" presId="urn:microsoft.com/office/officeart/2005/8/layout/hList7"/>
    <dgm:cxn modelId="{0430D39B-4F2B-4BDD-B114-3C3F33952550}" type="presParOf" srcId="{E8259770-DE36-4E3B-B7B6-456A9C077AD0}" destId="{F4F267F0-6151-4BA0-8989-D69FAF5FF29C}" srcOrd="0" destOrd="0" presId="urn:microsoft.com/office/officeart/2005/8/layout/hList7"/>
    <dgm:cxn modelId="{3244527F-12A4-451C-9908-F190DE080506}" type="presParOf" srcId="{E8259770-DE36-4E3B-B7B6-456A9C077AD0}" destId="{05395E64-5C1B-41F2-8CD1-63D49B5A5F2A}" srcOrd="1" destOrd="0" presId="urn:microsoft.com/office/officeart/2005/8/layout/hList7"/>
    <dgm:cxn modelId="{DBB3FF61-0438-4872-984A-6B9EFFBCA328}" type="presParOf" srcId="{E8259770-DE36-4E3B-B7B6-456A9C077AD0}" destId="{118FCBE0-EE05-487A-929F-A4106F30BE9E}" srcOrd="2" destOrd="0" presId="urn:microsoft.com/office/officeart/2005/8/layout/hList7"/>
    <dgm:cxn modelId="{BEA12A84-D864-454F-911B-FF4D45A75E76}" type="presParOf" srcId="{E8259770-DE36-4E3B-B7B6-456A9C077AD0}" destId="{9555AE73-329F-4CAB-B546-1DD9CF25588E}" srcOrd="3" destOrd="0" presId="urn:microsoft.com/office/officeart/2005/8/layout/hList7"/>
    <dgm:cxn modelId="{83C5C31F-46EE-4E13-B175-2D73DA451569}" type="presParOf" srcId="{39F1091D-DDD6-4F4E-A808-9556A8B01488}" destId="{575B0F9F-713F-4647-B8CA-A82E25C15041}" srcOrd="3" destOrd="0" presId="urn:microsoft.com/office/officeart/2005/8/layout/hList7"/>
    <dgm:cxn modelId="{8C45CAB8-2090-4B57-B3C5-97AB18A09005}" type="presParOf" srcId="{39F1091D-DDD6-4F4E-A808-9556A8B01488}" destId="{E0FC768F-8147-4855-BDA9-1266CC93DE76}" srcOrd="4" destOrd="0" presId="urn:microsoft.com/office/officeart/2005/8/layout/hList7"/>
    <dgm:cxn modelId="{59022F84-FB97-4ABE-97A1-2968EB9488EC}" type="presParOf" srcId="{E0FC768F-8147-4855-BDA9-1266CC93DE76}" destId="{F7C1D4D5-9803-4E7B-8338-727EF9CE42CE}" srcOrd="0" destOrd="0" presId="urn:microsoft.com/office/officeart/2005/8/layout/hList7"/>
    <dgm:cxn modelId="{F63371F8-35B2-45FC-8233-E188C84EC9AB}" type="presParOf" srcId="{E0FC768F-8147-4855-BDA9-1266CC93DE76}" destId="{D2694A93-D6E2-4153-B517-A09F00526F08}" srcOrd="1" destOrd="0" presId="urn:microsoft.com/office/officeart/2005/8/layout/hList7"/>
    <dgm:cxn modelId="{D9466A51-70B3-43BA-8917-2648911057C9}" type="presParOf" srcId="{E0FC768F-8147-4855-BDA9-1266CC93DE76}" destId="{A107BC30-50CB-45CB-BBF8-814B498D30ED}" srcOrd="2" destOrd="0" presId="urn:microsoft.com/office/officeart/2005/8/layout/hList7"/>
    <dgm:cxn modelId="{57F00ADD-D47C-4DE9-840E-F31C4BEAF614}" type="presParOf" srcId="{E0FC768F-8147-4855-BDA9-1266CC93DE76}" destId="{31A7F9EE-5958-465A-AACE-A111E317CD5C}"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D1573C-932A-4A21-AC94-B4DABE2E825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EA8DA5E6-3E57-4D04-BD85-2FBC27E840E7}">
      <dgm:prSet phldrT="[Текст]"/>
      <dgm:spPr/>
      <dgm:t>
        <a:bodyPr/>
        <a:lstStyle/>
        <a:p>
          <a:r>
            <a:rPr lang="kk-KZ" dirty="0" smtClean="0">
              <a:latin typeface="Times New Roman" panose="02020603050405020304" pitchFamily="18" charset="0"/>
              <a:ea typeface="Times New Roman" panose="02020603050405020304" pitchFamily="18" charset="0"/>
            </a:rPr>
            <a:t>Зерттеу объектісі</a:t>
          </a:r>
          <a:endParaRPr lang="ru-RU" dirty="0"/>
        </a:p>
      </dgm:t>
    </dgm:pt>
    <dgm:pt modelId="{A1BBAE43-CA48-44F1-8677-F1E30C9F7075}" type="parTrans" cxnId="{6768D4B1-C06B-4464-B2B2-F3ED189A6B0C}">
      <dgm:prSet/>
      <dgm:spPr/>
      <dgm:t>
        <a:bodyPr/>
        <a:lstStyle/>
        <a:p>
          <a:endParaRPr lang="ru-RU"/>
        </a:p>
      </dgm:t>
    </dgm:pt>
    <dgm:pt modelId="{C33165C6-C897-4EE5-9461-E50253C16B05}" type="sibTrans" cxnId="{6768D4B1-C06B-4464-B2B2-F3ED189A6B0C}">
      <dgm:prSet/>
      <dgm:spPr/>
      <dgm:t>
        <a:bodyPr/>
        <a:lstStyle/>
        <a:p>
          <a:endParaRPr lang="ru-RU"/>
        </a:p>
      </dgm:t>
    </dgm:pt>
    <dgm:pt modelId="{6DD6439C-F3B0-42C0-85F9-1CDF56CD035F}" type="pres">
      <dgm:prSet presAssocID="{CDD1573C-932A-4A21-AC94-B4DABE2E825B}" presName="diagram" presStyleCnt="0">
        <dgm:presLayoutVars>
          <dgm:dir/>
          <dgm:resizeHandles val="exact"/>
        </dgm:presLayoutVars>
      </dgm:prSet>
      <dgm:spPr/>
      <dgm:t>
        <a:bodyPr/>
        <a:lstStyle/>
        <a:p>
          <a:endParaRPr lang="ru-RU"/>
        </a:p>
      </dgm:t>
    </dgm:pt>
    <dgm:pt modelId="{EB5D4DF6-A2BD-420B-89EE-00585FAB469A}" type="pres">
      <dgm:prSet presAssocID="{EA8DA5E6-3E57-4D04-BD85-2FBC27E840E7}" presName="node" presStyleLbl="node1" presStyleIdx="0" presStyleCnt="1" custScaleX="339073">
        <dgm:presLayoutVars>
          <dgm:bulletEnabled val="1"/>
        </dgm:presLayoutVars>
      </dgm:prSet>
      <dgm:spPr/>
      <dgm:t>
        <a:bodyPr/>
        <a:lstStyle/>
        <a:p>
          <a:endParaRPr lang="ru-RU"/>
        </a:p>
      </dgm:t>
    </dgm:pt>
  </dgm:ptLst>
  <dgm:cxnLst>
    <dgm:cxn modelId="{876556CA-82BE-49BA-8AD6-890B11D98505}" type="presOf" srcId="{EA8DA5E6-3E57-4D04-BD85-2FBC27E840E7}" destId="{EB5D4DF6-A2BD-420B-89EE-00585FAB469A}" srcOrd="0" destOrd="0" presId="urn:microsoft.com/office/officeart/2005/8/layout/default"/>
    <dgm:cxn modelId="{8822E90E-EE0F-4DFB-9008-7216DEA08B45}" type="presOf" srcId="{CDD1573C-932A-4A21-AC94-B4DABE2E825B}" destId="{6DD6439C-F3B0-42C0-85F9-1CDF56CD035F}" srcOrd="0" destOrd="0" presId="urn:microsoft.com/office/officeart/2005/8/layout/default"/>
    <dgm:cxn modelId="{6768D4B1-C06B-4464-B2B2-F3ED189A6B0C}" srcId="{CDD1573C-932A-4A21-AC94-B4DABE2E825B}" destId="{EA8DA5E6-3E57-4D04-BD85-2FBC27E840E7}" srcOrd="0" destOrd="0" parTransId="{A1BBAE43-CA48-44F1-8677-F1E30C9F7075}" sibTransId="{C33165C6-C897-4EE5-9461-E50253C16B05}"/>
    <dgm:cxn modelId="{C71A2704-C3C4-467E-B6A8-7453457CF821}" type="presParOf" srcId="{6DD6439C-F3B0-42C0-85F9-1CDF56CD035F}" destId="{EB5D4DF6-A2BD-420B-89EE-00585FAB469A}"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A4EA5F-60CA-4C2A-BF59-16860023AA51}"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B8BA7252-2F09-4E79-96F6-5D630044FD60}">
      <dgm:prSet/>
      <dgm:spPr/>
      <dgm:t>
        <a:bodyPr/>
        <a:lstStyle/>
        <a:p>
          <a:pPr rtl="0"/>
          <a:r>
            <a:rPr lang="kk-KZ" dirty="0" smtClean="0"/>
            <a:t>құрлық гидрологиясы (таулы арналық процестер, ағынды жөніндегі ілім) </a:t>
          </a:r>
          <a:endParaRPr lang="ru-RU" dirty="0"/>
        </a:p>
      </dgm:t>
    </dgm:pt>
    <dgm:pt modelId="{6910D340-A290-429B-9980-B4672B8C0363}" type="parTrans" cxnId="{68E4BF19-417D-4050-A5AA-91CC9D832BE2}">
      <dgm:prSet/>
      <dgm:spPr/>
      <dgm:t>
        <a:bodyPr/>
        <a:lstStyle/>
        <a:p>
          <a:endParaRPr lang="ru-RU"/>
        </a:p>
      </dgm:t>
    </dgm:pt>
    <dgm:pt modelId="{93AB9B2F-FC62-44DE-AD1B-486A6EE7659B}" type="sibTrans" cxnId="{68E4BF19-417D-4050-A5AA-91CC9D832BE2}">
      <dgm:prSet/>
      <dgm:spPr/>
      <dgm:t>
        <a:bodyPr/>
        <a:lstStyle/>
        <a:p>
          <a:endParaRPr lang="ru-RU"/>
        </a:p>
      </dgm:t>
    </dgm:pt>
    <dgm:pt modelId="{4071B74E-9EF0-4DCA-B9E0-604E7486784C}">
      <dgm:prSet/>
      <dgm:spPr/>
      <dgm:t>
        <a:bodyPr/>
        <a:lstStyle/>
        <a:p>
          <a:pPr rtl="0"/>
          <a:r>
            <a:rPr lang="kk-KZ" dirty="0" smtClean="0"/>
            <a:t>инженерлік геология (инженерлік геодинамика)</a:t>
          </a:r>
          <a:endParaRPr lang="ru-RU" dirty="0"/>
        </a:p>
      </dgm:t>
    </dgm:pt>
    <dgm:pt modelId="{DB5225FA-9E21-42CF-B392-E8E2DC4FF825}" type="parTrans" cxnId="{9BB99A12-C879-4AF5-9A47-7B64E6A6FEE3}">
      <dgm:prSet/>
      <dgm:spPr/>
      <dgm:t>
        <a:bodyPr/>
        <a:lstStyle/>
        <a:p>
          <a:endParaRPr lang="ru-RU"/>
        </a:p>
      </dgm:t>
    </dgm:pt>
    <dgm:pt modelId="{8884CD1B-2FA5-4725-AB97-FA82BA431412}" type="sibTrans" cxnId="{9BB99A12-C879-4AF5-9A47-7B64E6A6FEE3}">
      <dgm:prSet/>
      <dgm:spPr/>
      <dgm:t>
        <a:bodyPr/>
        <a:lstStyle/>
        <a:p>
          <a:endParaRPr lang="ru-RU"/>
        </a:p>
      </dgm:t>
    </dgm:pt>
    <dgm:pt modelId="{F3D22F66-7398-4BC7-B9A4-04F5BF67BFBF}">
      <dgm:prSet/>
      <dgm:spPr/>
      <dgm:t>
        <a:bodyPr/>
        <a:lstStyle/>
        <a:p>
          <a:r>
            <a:rPr lang="kk-KZ" dirty="0" smtClean="0"/>
            <a:t>геоморфология</a:t>
          </a:r>
          <a:endParaRPr lang="ru-RU" dirty="0"/>
        </a:p>
      </dgm:t>
    </dgm:pt>
    <dgm:pt modelId="{08FF2E56-0445-438B-B1E8-03085BCB6764}" type="parTrans" cxnId="{23042406-4CD1-4084-A964-139A2C356F17}">
      <dgm:prSet/>
      <dgm:spPr/>
      <dgm:t>
        <a:bodyPr/>
        <a:lstStyle/>
        <a:p>
          <a:endParaRPr lang="ru-RU"/>
        </a:p>
      </dgm:t>
    </dgm:pt>
    <dgm:pt modelId="{A66C65E0-1B28-4192-8399-C1BEBE909C79}" type="sibTrans" cxnId="{23042406-4CD1-4084-A964-139A2C356F17}">
      <dgm:prSet/>
      <dgm:spPr/>
      <dgm:t>
        <a:bodyPr/>
        <a:lstStyle/>
        <a:p>
          <a:endParaRPr lang="ru-RU"/>
        </a:p>
      </dgm:t>
    </dgm:pt>
    <dgm:pt modelId="{8BBD5E11-06B5-46A4-B14B-A5E0A4F3AE65}" type="pres">
      <dgm:prSet presAssocID="{C7A4EA5F-60CA-4C2A-BF59-16860023AA51}" presName="Name0" presStyleCnt="0">
        <dgm:presLayoutVars>
          <dgm:dir val="rev"/>
          <dgm:resizeHandles val="exact"/>
        </dgm:presLayoutVars>
      </dgm:prSet>
      <dgm:spPr/>
      <dgm:t>
        <a:bodyPr/>
        <a:lstStyle/>
        <a:p>
          <a:endParaRPr lang="ru-RU"/>
        </a:p>
      </dgm:t>
    </dgm:pt>
    <dgm:pt modelId="{0AE298D3-FF29-4C8B-8029-3047D875B8BB}" type="pres">
      <dgm:prSet presAssocID="{C7A4EA5F-60CA-4C2A-BF59-16860023AA51}" presName="fgShape" presStyleLbl="fgShp" presStyleIdx="0" presStyleCnt="1"/>
      <dgm:spPr/>
    </dgm:pt>
    <dgm:pt modelId="{39F1091D-DDD6-4F4E-A808-9556A8B01488}" type="pres">
      <dgm:prSet presAssocID="{C7A4EA5F-60CA-4C2A-BF59-16860023AA51}" presName="linComp" presStyleCnt="0"/>
      <dgm:spPr/>
    </dgm:pt>
    <dgm:pt modelId="{17B30BEA-2677-4938-9376-F526EAB9B2AA}" type="pres">
      <dgm:prSet presAssocID="{B8BA7252-2F09-4E79-96F6-5D630044FD60}" presName="compNode" presStyleCnt="0"/>
      <dgm:spPr/>
    </dgm:pt>
    <dgm:pt modelId="{29FF32EB-65D2-4A8E-A1C5-8A3A12E20B4D}" type="pres">
      <dgm:prSet presAssocID="{B8BA7252-2F09-4E79-96F6-5D630044FD60}" presName="bkgdShape" presStyleLbl="node1" presStyleIdx="0" presStyleCnt="3"/>
      <dgm:spPr/>
      <dgm:t>
        <a:bodyPr/>
        <a:lstStyle/>
        <a:p>
          <a:endParaRPr lang="ru-RU"/>
        </a:p>
      </dgm:t>
    </dgm:pt>
    <dgm:pt modelId="{C9EC2AC1-BA46-4D61-BEBA-F54B1C71B0AE}" type="pres">
      <dgm:prSet presAssocID="{B8BA7252-2F09-4E79-96F6-5D630044FD60}" presName="nodeTx" presStyleLbl="node1" presStyleIdx="0" presStyleCnt="3">
        <dgm:presLayoutVars>
          <dgm:bulletEnabled val="1"/>
        </dgm:presLayoutVars>
      </dgm:prSet>
      <dgm:spPr/>
      <dgm:t>
        <a:bodyPr/>
        <a:lstStyle/>
        <a:p>
          <a:endParaRPr lang="ru-RU"/>
        </a:p>
      </dgm:t>
    </dgm:pt>
    <dgm:pt modelId="{73437B1A-37C7-423D-AE86-8F5EE2CB3F55}" type="pres">
      <dgm:prSet presAssocID="{B8BA7252-2F09-4E79-96F6-5D630044FD60}" presName="invisiNode" presStyleLbl="node1" presStyleIdx="0" presStyleCnt="3"/>
      <dgm:spPr/>
    </dgm:pt>
    <dgm:pt modelId="{67C71DEB-DF43-48C6-937B-DCA7670D9B4F}" type="pres">
      <dgm:prSet presAssocID="{B8BA7252-2F09-4E79-96F6-5D630044FD60}" presName="imagNode" presStyleLbl="fgImgPlace1" presStyleIdx="0" presStyleCnt="3" custScaleX="139631" custScaleY="12540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a:endParaRPr lang="ru-RU"/>
        </a:p>
      </dgm:t>
    </dgm:pt>
    <dgm:pt modelId="{7A838EF3-0F9E-4CE1-BF85-5280BA5CA3FC}" type="pres">
      <dgm:prSet presAssocID="{93AB9B2F-FC62-44DE-AD1B-486A6EE7659B}" presName="sibTrans" presStyleLbl="sibTrans2D1" presStyleIdx="0" presStyleCnt="0"/>
      <dgm:spPr/>
      <dgm:t>
        <a:bodyPr/>
        <a:lstStyle/>
        <a:p>
          <a:endParaRPr lang="ru-RU"/>
        </a:p>
      </dgm:t>
    </dgm:pt>
    <dgm:pt modelId="{E8259770-DE36-4E3B-B7B6-456A9C077AD0}" type="pres">
      <dgm:prSet presAssocID="{4071B74E-9EF0-4DCA-B9E0-604E7486784C}" presName="compNode" presStyleCnt="0"/>
      <dgm:spPr/>
    </dgm:pt>
    <dgm:pt modelId="{F4F267F0-6151-4BA0-8989-D69FAF5FF29C}" type="pres">
      <dgm:prSet presAssocID="{4071B74E-9EF0-4DCA-B9E0-604E7486784C}" presName="bkgdShape" presStyleLbl="node1" presStyleIdx="1" presStyleCnt="3"/>
      <dgm:spPr/>
      <dgm:t>
        <a:bodyPr/>
        <a:lstStyle/>
        <a:p>
          <a:endParaRPr lang="ru-RU"/>
        </a:p>
      </dgm:t>
    </dgm:pt>
    <dgm:pt modelId="{05395E64-5C1B-41F2-8CD1-63D49B5A5F2A}" type="pres">
      <dgm:prSet presAssocID="{4071B74E-9EF0-4DCA-B9E0-604E7486784C}" presName="nodeTx" presStyleLbl="node1" presStyleIdx="1" presStyleCnt="3">
        <dgm:presLayoutVars>
          <dgm:bulletEnabled val="1"/>
        </dgm:presLayoutVars>
      </dgm:prSet>
      <dgm:spPr/>
      <dgm:t>
        <a:bodyPr/>
        <a:lstStyle/>
        <a:p>
          <a:endParaRPr lang="ru-RU"/>
        </a:p>
      </dgm:t>
    </dgm:pt>
    <dgm:pt modelId="{118FCBE0-EE05-487A-929F-A4106F30BE9E}" type="pres">
      <dgm:prSet presAssocID="{4071B74E-9EF0-4DCA-B9E0-604E7486784C}" presName="invisiNode" presStyleLbl="node1" presStyleIdx="1" presStyleCnt="3"/>
      <dgm:spPr/>
    </dgm:pt>
    <dgm:pt modelId="{9555AE73-329F-4CAB-B546-1DD9CF25588E}" type="pres">
      <dgm:prSet presAssocID="{4071B74E-9EF0-4DCA-B9E0-604E7486784C}" presName="imagNode" presStyleLbl="fgImgPlace1" presStyleIdx="1" presStyleCnt="3" custScaleX="139669" custScaleY="11701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43000" r="-43000"/>
          </a:stretch>
        </a:blipFill>
      </dgm:spPr>
    </dgm:pt>
    <dgm:pt modelId="{575B0F9F-713F-4647-B8CA-A82E25C15041}" type="pres">
      <dgm:prSet presAssocID="{8884CD1B-2FA5-4725-AB97-FA82BA431412}" presName="sibTrans" presStyleLbl="sibTrans2D1" presStyleIdx="0" presStyleCnt="0"/>
      <dgm:spPr/>
      <dgm:t>
        <a:bodyPr/>
        <a:lstStyle/>
        <a:p>
          <a:endParaRPr lang="ru-RU"/>
        </a:p>
      </dgm:t>
    </dgm:pt>
    <dgm:pt modelId="{E0FC768F-8147-4855-BDA9-1266CC93DE76}" type="pres">
      <dgm:prSet presAssocID="{F3D22F66-7398-4BC7-B9A4-04F5BF67BFBF}" presName="compNode" presStyleCnt="0"/>
      <dgm:spPr/>
    </dgm:pt>
    <dgm:pt modelId="{F7C1D4D5-9803-4E7B-8338-727EF9CE42CE}" type="pres">
      <dgm:prSet presAssocID="{F3D22F66-7398-4BC7-B9A4-04F5BF67BFBF}" presName="bkgdShape" presStyleLbl="node1" presStyleIdx="2" presStyleCnt="3"/>
      <dgm:spPr/>
      <dgm:t>
        <a:bodyPr/>
        <a:lstStyle/>
        <a:p>
          <a:endParaRPr lang="ru-RU"/>
        </a:p>
      </dgm:t>
    </dgm:pt>
    <dgm:pt modelId="{D2694A93-D6E2-4153-B517-A09F00526F08}" type="pres">
      <dgm:prSet presAssocID="{F3D22F66-7398-4BC7-B9A4-04F5BF67BFBF}" presName="nodeTx" presStyleLbl="node1" presStyleIdx="2" presStyleCnt="3">
        <dgm:presLayoutVars>
          <dgm:bulletEnabled val="1"/>
        </dgm:presLayoutVars>
      </dgm:prSet>
      <dgm:spPr/>
      <dgm:t>
        <a:bodyPr/>
        <a:lstStyle/>
        <a:p>
          <a:endParaRPr lang="ru-RU"/>
        </a:p>
      </dgm:t>
    </dgm:pt>
    <dgm:pt modelId="{A107BC30-50CB-45CB-BBF8-814B498D30ED}" type="pres">
      <dgm:prSet presAssocID="{F3D22F66-7398-4BC7-B9A4-04F5BF67BFBF}" presName="invisiNode" presStyleLbl="node1" presStyleIdx="2" presStyleCnt="3"/>
      <dgm:spPr/>
    </dgm:pt>
    <dgm:pt modelId="{31A7F9EE-5958-465A-AACE-A111E317CD5C}" type="pres">
      <dgm:prSet presAssocID="{F3D22F66-7398-4BC7-B9A4-04F5BF67BFBF}" presName="imagNode" presStyleLbl="fgImgPlace1" presStyleIdx="2" presStyleCnt="3" custScaleX="137950" custScaleY="120081"/>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Lst>
  <dgm:cxnLst>
    <dgm:cxn modelId="{83442B58-CD3A-4FEF-B173-5C90E29D38D6}" type="presOf" srcId="{F3D22F66-7398-4BC7-B9A4-04F5BF67BFBF}" destId="{D2694A93-D6E2-4153-B517-A09F00526F08}" srcOrd="1" destOrd="0" presId="urn:microsoft.com/office/officeart/2005/8/layout/hList7"/>
    <dgm:cxn modelId="{78946133-1BAF-4E2B-ABBA-D15EF24C5C0C}" type="presOf" srcId="{93AB9B2F-FC62-44DE-AD1B-486A6EE7659B}" destId="{7A838EF3-0F9E-4CE1-BF85-5280BA5CA3FC}" srcOrd="0" destOrd="0" presId="urn:microsoft.com/office/officeart/2005/8/layout/hList7"/>
    <dgm:cxn modelId="{EA93DE0E-2EF1-4D5E-9CDE-2A4AB7626E11}" type="presOf" srcId="{F3D22F66-7398-4BC7-B9A4-04F5BF67BFBF}" destId="{F7C1D4D5-9803-4E7B-8338-727EF9CE42CE}" srcOrd="0" destOrd="0" presId="urn:microsoft.com/office/officeart/2005/8/layout/hList7"/>
    <dgm:cxn modelId="{23042406-4CD1-4084-A964-139A2C356F17}" srcId="{C7A4EA5F-60CA-4C2A-BF59-16860023AA51}" destId="{F3D22F66-7398-4BC7-B9A4-04F5BF67BFBF}" srcOrd="2" destOrd="0" parTransId="{08FF2E56-0445-438B-B1E8-03085BCB6764}" sibTransId="{A66C65E0-1B28-4192-8399-C1BEBE909C79}"/>
    <dgm:cxn modelId="{1376E647-39D4-409D-BA99-94C61950A979}" type="presOf" srcId="{4071B74E-9EF0-4DCA-B9E0-604E7486784C}" destId="{05395E64-5C1B-41F2-8CD1-63D49B5A5F2A}" srcOrd="1" destOrd="0" presId="urn:microsoft.com/office/officeart/2005/8/layout/hList7"/>
    <dgm:cxn modelId="{68E4BF19-417D-4050-A5AA-91CC9D832BE2}" srcId="{C7A4EA5F-60CA-4C2A-BF59-16860023AA51}" destId="{B8BA7252-2F09-4E79-96F6-5D630044FD60}" srcOrd="0" destOrd="0" parTransId="{6910D340-A290-429B-9980-B4672B8C0363}" sibTransId="{93AB9B2F-FC62-44DE-AD1B-486A6EE7659B}"/>
    <dgm:cxn modelId="{9BB99A12-C879-4AF5-9A47-7B64E6A6FEE3}" srcId="{C7A4EA5F-60CA-4C2A-BF59-16860023AA51}" destId="{4071B74E-9EF0-4DCA-B9E0-604E7486784C}" srcOrd="1" destOrd="0" parTransId="{DB5225FA-9E21-42CF-B392-E8E2DC4FF825}" sibTransId="{8884CD1B-2FA5-4725-AB97-FA82BA431412}"/>
    <dgm:cxn modelId="{2F5CEF80-C49C-4AEF-B388-C4D56F4A2D96}" type="presOf" srcId="{C7A4EA5F-60CA-4C2A-BF59-16860023AA51}" destId="{8BBD5E11-06B5-46A4-B14B-A5E0A4F3AE65}" srcOrd="0" destOrd="0" presId="urn:microsoft.com/office/officeart/2005/8/layout/hList7"/>
    <dgm:cxn modelId="{4CBA0B87-64D6-4B29-9915-698C7FBC1F44}" type="presOf" srcId="{4071B74E-9EF0-4DCA-B9E0-604E7486784C}" destId="{F4F267F0-6151-4BA0-8989-D69FAF5FF29C}" srcOrd="0" destOrd="0" presId="urn:microsoft.com/office/officeart/2005/8/layout/hList7"/>
    <dgm:cxn modelId="{FE62C158-5723-476C-BD2F-7AF03627E4EC}" type="presOf" srcId="{8884CD1B-2FA5-4725-AB97-FA82BA431412}" destId="{575B0F9F-713F-4647-B8CA-A82E25C15041}" srcOrd="0" destOrd="0" presId="urn:microsoft.com/office/officeart/2005/8/layout/hList7"/>
    <dgm:cxn modelId="{B86203B6-33B1-4F29-AC8B-11161ACC87A9}" type="presOf" srcId="{B8BA7252-2F09-4E79-96F6-5D630044FD60}" destId="{29FF32EB-65D2-4A8E-A1C5-8A3A12E20B4D}" srcOrd="0" destOrd="0" presId="urn:microsoft.com/office/officeart/2005/8/layout/hList7"/>
    <dgm:cxn modelId="{F3341AC4-DE68-4126-BC53-DA21E247B408}" type="presOf" srcId="{B8BA7252-2F09-4E79-96F6-5D630044FD60}" destId="{C9EC2AC1-BA46-4D61-BEBA-F54B1C71B0AE}" srcOrd="1" destOrd="0" presId="urn:microsoft.com/office/officeart/2005/8/layout/hList7"/>
    <dgm:cxn modelId="{83737219-5DF6-4D52-A446-33A12C0C2BAA}" type="presParOf" srcId="{8BBD5E11-06B5-46A4-B14B-A5E0A4F3AE65}" destId="{0AE298D3-FF29-4C8B-8029-3047D875B8BB}" srcOrd="0" destOrd="0" presId="urn:microsoft.com/office/officeart/2005/8/layout/hList7"/>
    <dgm:cxn modelId="{21A3414C-3B19-4DA5-82DC-EA5CF2090A72}" type="presParOf" srcId="{8BBD5E11-06B5-46A4-B14B-A5E0A4F3AE65}" destId="{39F1091D-DDD6-4F4E-A808-9556A8B01488}" srcOrd="1" destOrd="0" presId="urn:microsoft.com/office/officeart/2005/8/layout/hList7"/>
    <dgm:cxn modelId="{E5866B59-4862-4311-84F8-F4B47CBD493E}" type="presParOf" srcId="{39F1091D-DDD6-4F4E-A808-9556A8B01488}" destId="{17B30BEA-2677-4938-9376-F526EAB9B2AA}" srcOrd="0" destOrd="0" presId="urn:microsoft.com/office/officeart/2005/8/layout/hList7"/>
    <dgm:cxn modelId="{E0DC15C9-A9BD-4B1B-A291-3C2D8BCD408D}" type="presParOf" srcId="{17B30BEA-2677-4938-9376-F526EAB9B2AA}" destId="{29FF32EB-65D2-4A8E-A1C5-8A3A12E20B4D}" srcOrd="0" destOrd="0" presId="urn:microsoft.com/office/officeart/2005/8/layout/hList7"/>
    <dgm:cxn modelId="{01B6CFEB-063B-4C23-99BE-623289E5E6BD}" type="presParOf" srcId="{17B30BEA-2677-4938-9376-F526EAB9B2AA}" destId="{C9EC2AC1-BA46-4D61-BEBA-F54B1C71B0AE}" srcOrd="1" destOrd="0" presId="urn:microsoft.com/office/officeart/2005/8/layout/hList7"/>
    <dgm:cxn modelId="{275A8E46-5F73-4B45-AE1A-2913C128EC7F}" type="presParOf" srcId="{17B30BEA-2677-4938-9376-F526EAB9B2AA}" destId="{73437B1A-37C7-423D-AE86-8F5EE2CB3F55}" srcOrd="2" destOrd="0" presId="urn:microsoft.com/office/officeart/2005/8/layout/hList7"/>
    <dgm:cxn modelId="{F29AA948-4581-49BB-B05E-D011D4E3BA73}" type="presParOf" srcId="{17B30BEA-2677-4938-9376-F526EAB9B2AA}" destId="{67C71DEB-DF43-48C6-937B-DCA7670D9B4F}" srcOrd="3" destOrd="0" presId="urn:microsoft.com/office/officeart/2005/8/layout/hList7"/>
    <dgm:cxn modelId="{F3DB69A9-C5A7-496E-82E0-2B6A18423970}" type="presParOf" srcId="{39F1091D-DDD6-4F4E-A808-9556A8B01488}" destId="{7A838EF3-0F9E-4CE1-BF85-5280BA5CA3FC}" srcOrd="1" destOrd="0" presId="urn:microsoft.com/office/officeart/2005/8/layout/hList7"/>
    <dgm:cxn modelId="{C0D42DE4-4137-4B86-B78B-D50FF92AF656}" type="presParOf" srcId="{39F1091D-DDD6-4F4E-A808-9556A8B01488}" destId="{E8259770-DE36-4E3B-B7B6-456A9C077AD0}" srcOrd="2" destOrd="0" presId="urn:microsoft.com/office/officeart/2005/8/layout/hList7"/>
    <dgm:cxn modelId="{FA30236F-4B86-4D01-B7BC-3E5317819213}" type="presParOf" srcId="{E8259770-DE36-4E3B-B7B6-456A9C077AD0}" destId="{F4F267F0-6151-4BA0-8989-D69FAF5FF29C}" srcOrd="0" destOrd="0" presId="urn:microsoft.com/office/officeart/2005/8/layout/hList7"/>
    <dgm:cxn modelId="{EFF8816D-CDF0-4238-8423-7733A4487F29}" type="presParOf" srcId="{E8259770-DE36-4E3B-B7B6-456A9C077AD0}" destId="{05395E64-5C1B-41F2-8CD1-63D49B5A5F2A}" srcOrd="1" destOrd="0" presId="urn:microsoft.com/office/officeart/2005/8/layout/hList7"/>
    <dgm:cxn modelId="{618D813E-1051-4D1B-A133-AFC69F55E8F7}" type="presParOf" srcId="{E8259770-DE36-4E3B-B7B6-456A9C077AD0}" destId="{118FCBE0-EE05-487A-929F-A4106F30BE9E}" srcOrd="2" destOrd="0" presId="urn:microsoft.com/office/officeart/2005/8/layout/hList7"/>
    <dgm:cxn modelId="{4327F0C4-ED93-485D-8DE2-121F9D333B31}" type="presParOf" srcId="{E8259770-DE36-4E3B-B7B6-456A9C077AD0}" destId="{9555AE73-329F-4CAB-B546-1DD9CF25588E}" srcOrd="3" destOrd="0" presId="urn:microsoft.com/office/officeart/2005/8/layout/hList7"/>
    <dgm:cxn modelId="{4BFB21BE-50E9-46F5-83C1-B4877E03D73D}" type="presParOf" srcId="{39F1091D-DDD6-4F4E-A808-9556A8B01488}" destId="{575B0F9F-713F-4647-B8CA-A82E25C15041}" srcOrd="3" destOrd="0" presId="urn:microsoft.com/office/officeart/2005/8/layout/hList7"/>
    <dgm:cxn modelId="{42CB9E66-592B-48A9-B1AA-B92896C099D6}" type="presParOf" srcId="{39F1091D-DDD6-4F4E-A808-9556A8B01488}" destId="{E0FC768F-8147-4855-BDA9-1266CC93DE76}" srcOrd="4" destOrd="0" presId="urn:microsoft.com/office/officeart/2005/8/layout/hList7"/>
    <dgm:cxn modelId="{97BC1958-C8F2-40EF-8D15-07B16B84804B}" type="presParOf" srcId="{E0FC768F-8147-4855-BDA9-1266CC93DE76}" destId="{F7C1D4D5-9803-4E7B-8338-727EF9CE42CE}" srcOrd="0" destOrd="0" presId="urn:microsoft.com/office/officeart/2005/8/layout/hList7"/>
    <dgm:cxn modelId="{7472DB4D-7C76-48BA-AA69-E08AC5E21244}" type="presParOf" srcId="{E0FC768F-8147-4855-BDA9-1266CC93DE76}" destId="{D2694A93-D6E2-4153-B517-A09F00526F08}" srcOrd="1" destOrd="0" presId="urn:microsoft.com/office/officeart/2005/8/layout/hList7"/>
    <dgm:cxn modelId="{55D3E250-533A-457B-A18C-47221DC325AA}" type="presParOf" srcId="{E0FC768F-8147-4855-BDA9-1266CC93DE76}" destId="{A107BC30-50CB-45CB-BBF8-814B498D30ED}" srcOrd="2" destOrd="0" presId="urn:microsoft.com/office/officeart/2005/8/layout/hList7"/>
    <dgm:cxn modelId="{3F896B15-622B-406A-A1FD-FE8537B52B1E}" type="presParOf" srcId="{E0FC768F-8147-4855-BDA9-1266CC93DE76}" destId="{31A7F9EE-5958-465A-AACE-A111E317CD5C}"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D1573C-932A-4A21-AC94-B4DABE2E825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8B18890E-CEC8-4518-973A-173C1A1922D3}">
      <dgm:prSet phldrT="[Текст]"/>
      <dgm:spPr/>
      <dgm:t>
        <a:bodyPr/>
        <a:lstStyle/>
        <a:p>
          <a:r>
            <a:rPr lang="kk-KZ" dirty="0" smtClean="0">
              <a:latin typeface="Times New Roman" panose="02020603050405020304" pitchFamily="18" charset="0"/>
              <a:ea typeface="Times New Roman" panose="02020603050405020304" pitchFamily="18" charset="0"/>
            </a:rPr>
            <a:t>таулы және тауалды аудандарын қарқынды игерілуі</a:t>
          </a:r>
          <a:endParaRPr lang="ru-RU" dirty="0"/>
        </a:p>
      </dgm:t>
    </dgm:pt>
    <dgm:pt modelId="{A8E0E25D-A025-4E21-BD43-86DEE68D8990}" type="parTrans" cxnId="{A42A44E3-7924-4F30-85BB-692E5B3428E1}">
      <dgm:prSet/>
      <dgm:spPr/>
      <dgm:t>
        <a:bodyPr/>
        <a:lstStyle/>
        <a:p>
          <a:endParaRPr lang="ru-RU"/>
        </a:p>
      </dgm:t>
    </dgm:pt>
    <dgm:pt modelId="{35170F74-37F1-44C1-9087-D40BB22E910F}" type="sibTrans" cxnId="{A42A44E3-7924-4F30-85BB-692E5B3428E1}">
      <dgm:prSet/>
      <dgm:spPr/>
      <dgm:t>
        <a:bodyPr/>
        <a:lstStyle/>
        <a:p>
          <a:endParaRPr lang="ru-RU"/>
        </a:p>
      </dgm:t>
    </dgm:pt>
    <dgm:pt modelId="{C4D964E0-0311-4545-A06E-ED81C4F687AC}">
      <dgm:prSet phldrT="[Текст]"/>
      <dgm:spPr/>
      <dgm:t>
        <a:bodyPr/>
        <a:lstStyle/>
        <a:p>
          <a:r>
            <a:rPr lang="kk-KZ" dirty="0" smtClean="0">
              <a:latin typeface="Times New Roman" panose="02020603050405020304" pitchFamily="18" charset="0"/>
              <a:ea typeface="Times New Roman" panose="02020603050405020304" pitchFamily="18" charset="0"/>
            </a:rPr>
            <a:t>ХХ ғ. екінші жартысындағы сел құбылыстары әрекеттілігінің артуы</a:t>
          </a:r>
          <a:endParaRPr lang="ru-RU" dirty="0"/>
        </a:p>
      </dgm:t>
    </dgm:pt>
    <dgm:pt modelId="{A1994688-AA13-46E3-9BBF-3D313CB14F58}" type="parTrans" cxnId="{6B7D7BFF-0A9C-4904-9234-8728E1D0F89C}">
      <dgm:prSet/>
      <dgm:spPr/>
      <dgm:t>
        <a:bodyPr/>
        <a:lstStyle/>
        <a:p>
          <a:endParaRPr lang="ru-RU"/>
        </a:p>
      </dgm:t>
    </dgm:pt>
    <dgm:pt modelId="{BAE5CB15-051B-4E55-9214-A9DD8494A571}" type="sibTrans" cxnId="{6B7D7BFF-0A9C-4904-9234-8728E1D0F89C}">
      <dgm:prSet/>
      <dgm:spPr/>
      <dgm:t>
        <a:bodyPr/>
        <a:lstStyle/>
        <a:p>
          <a:endParaRPr lang="ru-RU"/>
        </a:p>
      </dgm:t>
    </dgm:pt>
    <dgm:pt modelId="{EA8DA5E6-3E57-4D04-BD85-2FBC27E840E7}">
      <dgm:prSet phldrT="[Текст]"/>
      <dgm:spPr/>
      <dgm:t>
        <a:bodyPr/>
        <a:lstStyle/>
        <a:p>
          <a:r>
            <a:rPr lang="kk-KZ" dirty="0" smtClean="0">
              <a:latin typeface="Times New Roman" panose="02020603050405020304" pitchFamily="18" charset="0"/>
              <a:ea typeface="Times New Roman" panose="02020603050405020304" pitchFamily="18" charset="0"/>
            </a:rPr>
            <a:t>Ғылыми бағыт қалыптасуының негізгі себептері</a:t>
          </a:r>
          <a:endParaRPr lang="ru-RU" dirty="0"/>
        </a:p>
      </dgm:t>
    </dgm:pt>
    <dgm:pt modelId="{A1BBAE43-CA48-44F1-8677-F1E30C9F7075}" type="parTrans" cxnId="{6768D4B1-C06B-4464-B2B2-F3ED189A6B0C}">
      <dgm:prSet/>
      <dgm:spPr/>
      <dgm:t>
        <a:bodyPr/>
        <a:lstStyle/>
        <a:p>
          <a:endParaRPr lang="ru-RU"/>
        </a:p>
      </dgm:t>
    </dgm:pt>
    <dgm:pt modelId="{C33165C6-C897-4EE5-9461-E50253C16B05}" type="sibTrans" cxnId="{6768D4B1-C06B-4464-B2B2-F3ED189A6B0C}">
      <dgm:prSet/>
      <dgm:spPr/>
      <dgm:t>
        <a:bodyPr/>
        <a:lstStyle/>
        <a:p>
          <a:endParaRPr lang="ru-RU"/>
        </a:p>
      </dgm:t>
    </dgm:pt>
    <dgm:pt modelId="{6DD6439C-F3B0-42C0-85F9-1CDF56CD035F}" type="pres">
      <dgm:prSet presAssocID="{CDD1573C-932A-4A21-AC94-B4DABE2E825B}" presName="diagram" presStyleCnt="0">
        <dgm:presLayoutVars>
          <dgm:dir/>
          <dgm:resizeHandles val="exact"/>
        </dgm:presLayoutVars>
      </dgm:prSet>
      <dgm:spPr/>
      <dgm:t>
        <a:bodyPr/>
        <a:lstStyle/>
        <a:p>
          <a:endParaRPr lang="ru-RU"/>
        </a:p>
      </dgm:t>
    </dgm:pt>
    <dgm:pt modelId="{654A14FB-C781-4F73-9817-762551AA5785}" type="pres">
      <dgm:prSet presAssocID="{8B18890E-CEC8-4518-973A-173C1A1922D3}" presName="node" presStyleLbl="node1" presStyleIdx="0" presStyleCnt="3" custLinFactNeighborX="-826" custLinFactNeighborY="-82">
        <dgm:presLayoutVars>
          <dgm:bulletEnabled val="1"/>
        </dgm:presLayoutVars>
      </dgm:prSet>
      <dgm:spPr/>
      <dgm:t>
        <a:bodyPr/>
        <a:lstStyle/>
        <a:p>
          <a:endParaRPr lang="ru-RU"/>
        </a:p>
      </dgm:t>
    </dgm:pt>
    <dgm:pt modelId="{FA4CE378-A7EF-4BAB-AF93-3D04BFA694B9}" type="pres">
      <dgm:prSet presAssocID="{35170F74-37F1-44C1-9087-D40BB22E910F}" presName="sibTrans" presStyleCnt="0"/>
      <dgm:spPr/>
    </dgm:pt>
    <dgm:pt modelId="{2116656F-4709-4847-836B-2275C6697810}" type="pres">
      <dgm:prSet presAssocID="{C4D964E0-0311-4545-A06E-ED81C4F687AC}" presName="node" presStyleLbl="node1" presStyleIdx="1" presStyleCnt="3">
        <dgm:presLayoutVars>
          <dgm:bulletEnabled val="1"/>
        </dgm:presLayoutVars>
      </dgm:prSet>
      <dgm:spPr/>
      <dgm:t>
        <a:bodyPr/>
        <a:lstStyle/>
        <a:p>
          <a:endParaRPr lang="ru-RU"/>
        </a:p>
      </dgm:t>
    </dgm:pt>
    <dgm:pt modelId="{CCB1451C-64BC-4220-8EFF-35F6097883A3}" type="pres">
      <dgm:prSet presAssocID="{BAE5CB15-051B-4E55-9214-A9DD8494A571}" presName="sibTrans" presStyleCnt="0"/>
      <dgm:spPr/>
    </dgm:pt>
    <dgm:pt modelId="{EB5D4DF6-A2BD-420B-89EE-00585FAB469A}" type="pres">
      <dgm:prSet presAssocID="{EA8DA5E6-3E57-4D04-BD85-2FBC27E840E7}" presName="node" presStyleLbl="node1" presStyleIdx="2" presStyleCnt="3">
        <dgm:presLayoutVars>
          <dgm:bulletEnabled val="1"/>
        </dgm:presLayoutVars>
      </dgm:prSet>
      <dgm:spPr/>
      <dgm:t>
        <a:bodyPr/>
        <a:lstStyle/>
        <a:p>
          <a:endParaRPr lang="ru-RU"/>
        </a:p>
      </dgm:t>
    </dgm:pt>
  </dgm:ptLst>
  <dgm:cxnLst>
    <dgm:cxn modelId="{B35E8BA2-56A4-4ABB-AF75-BD61485BB091}" type="presOf" srcId="{8B18890E-CEC8-4518-973A-173C1A1922D3}" destId="{654A14FB-C781-4F73-9817-762551AA5785}" srcOrd="0" destOrd="0" presId="urn:microsoft.com/office/officeart/2005/8/layout/default"/>
    <dgm:cxn modelId="{8D2C32F3-3BD5-4881-B8E5-35D29F13DB04}" type="presOf" srcId="{C4D964E0-0311-4545-A06E-ED81C4F687AC}" destId="{2116656F-4709-4847-836B-2275C6697810}" srcOrd="0" destOrd="0" presId="urn:microsoft.com/office/officeart/2005/8/layout/default"/>
    <dgm:cxn modelId="{1EBC0AFE-A7A2-4E9B-82D5-9851DD27956F}" type="presOf" srcId="{EA8DA5E6-3E57-4D04-BD85-2FBC27E840E7}" destId="{EB5D4DF6-A2BD-420B-89EE-00585FAB469A}" srcOrd="0" destOrd="0" presId="urn:microsoft.com/office/officeart/2005/8/layout/default"/>
    <dgm:cxn modelId="{059A2FDE-F02A-47F9-921C-5F203CB30C05}" type="presOf" srcId="{CDD1573C-932A-4A21-AC94-B4DABE2E825B}" destId="{6DD6439C-F3B0-42C0-85F9-1CDF56CD035F}" srcOrd="0" destOrd="0" presId="urn:microsoft.com/office/officeart/2005/8/layout/default"/>
    <dgm:cxn modelId="{6B7D7BFF-0A9C-4904-9234-8728E1D0F89C}" srcId="{CDD1573C-932A-4A21-AC94-B4DABE2E825B}" destId="{C4D964E0-0311-4545-A06E-ED81C4F687AC}" srcOrd="1" destOrd="0" parTransId="{A1994688-AA13-46E3-9BBF-3D313CB14F58}" sibTransId="{BAE5CB15-051B-4E55-9214-A9DD8494A571}"/>
    <dgm:cxn modelId="{A42A44E3-7924-4F30-85BB-692E5B3428E1}" srcId="{CDD1573C-932A-4A21-AC94-B4DABE2E825B}" destId="{8B18890E-CEC8-4518-973A-173C1A1922D3}" srcOrd="0" destOrd="0" parTransId="{A8E0E25D-A025-4E21-BD43-86DEE68D8990}" sibTransId="{35170F74-37F1-44C1-9087-D40BB22E910F}"/>
    <dgm:cxn modelId="{6768D4B1-C06B-4464-B2B2-F3ED189A6B0C}" srcId="{CDD1573C-932A-4A21-AC94-B4DABE2E825B}" destId="{EA8DA5E6-3E57-4D04-BD85-2FBC27E840E7}" srcOrd="2" destOrd="0" parTransId="{A1BBAE43-CA48-44F1-8677-F1E30C9F7075}" sibTransId="{C33165C6-C897-4EE5-9461-E50253C16B05}"/>
    <dgm:cxn modelId="{236EEB14-6406-4EA8-BF1A-48CBBB99A522}" type="presParOf" srcId="{6DD6439C-F3B0-42C0-85F9-1CDF56CD035F}" destId="{654A14FB-C781-4F73-9817-762551AA5785}" srcOrd="0" destOrd="0" presId="urn:microsoft.com/office/officeart/2005/8/layout/default"/>
    <dgm:cxn modelId="{48DC037B-7D5D-448D-991E-7752E1E7B8B0}" type="presParOf" srcId="{6DD6439C-F3B0-42C0-85F9-1CDF56CD035F}" destId="{FA4CE378-A7EF-4BAB-AF93-3D04BFA694B9}" srcOrd="1" destOrd="0" presId="urn:microsoft.com/office/officeart/2005/8/layout/default"/>
    <dgm:cxn modelId="{A105B715-36A2-4B40-8949-79F500E3BEA0}" type="presParOf" srcId="{6DD6439C-F3B0-42C0-85F9-1CDF56CD035F}" destId="{2116656F-4709-4847-836B-2275C6697810}" srcOrd="2" destOrd="0" presId="urn:microsoft.com/office/officeart/2005/8/layout/default"/>
    <dgm:cxn modelId="{639E1766-2652-4B24-ACBB-F81F7BFD2495}" type="presParOf" srcId="{6DD6439C-F3B0-42C0-85F9-1CDF56CD035F}" destId="{CCB1451C-64BC-4220-8EFF-35F6097883A3}" srcOrd="3" destOrd="0" presId="urn:microsoft.com/office/officeart/2005/8/layout/default"/>
    <dgm:cxn modelId="{5617C877-E26F-4292-9052-23C2EE6127BD}" type="presParOf" srcId="{6DD6439C-F3B0-42C0-85F9-1CDF56CD035F}" destId="{EB5D4DF6-A2BD-420B-89EE-00585FAB469A}"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F32EB-65D2-4A8E-A1C5-8A3A12E20B4D}">
      <dsp:nvSpPr>
        <dsp:cNvPr id="0" name=""/>
        <dsp:cNvSpPr/>
      </dsp:nvSpPr>
      <dsp:spPr>
        <a:xfrm>
          <a:off x="5694969" y="0"/>
          <a:ext cx="2763686" cy="303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kk-KZ" sz="2000" kern="1200" dirty="0" smtClean="0"/>
            <a:t>су</a:t>
          </a:r>
          <a:endParaRPr lang="ru-RU" sz="2000" kern="1200" dirty="0"/>
        </a:p>
      </dsp:txBody>
      <dsp:txXfrm>
        <a:off x="5694969" y="1213124"/>
        <a:ext cx="2763686" cy="1213124"/>
      </dsp:txXfrm>
    </dsp:sp>
    <dsp:sp modelId="{67C71DEB-DF43-48C6-937B-DCA7670D9B4F}">
      <dsp:nvSpPr>
        <dsp:cNvPr id="0" name=""/>
        <dsp:cNvSpPr/>
      </dsp:nvSpPr>
      <dsp:spPr>
        <a:xfrm>
          <a:off x="6371727" y="426446"/>
          <a:ext cx="1410170" cy="118176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F267F0-6151-4BA0-8989-D69FAF5FF29C}">
      <dsp:nvSpPr>
        <dsp:cNvPr id="0" name=""/>
        <dsp:cNvSpPr/>
      </dsp:nvSpPr>
      <dsp:spPr>
        <a:xfrm>
          <a:off x="2848372" y="0"/>
          <a:ext cx="2763686" cy="303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endParaRPr lang="kk-KZ" sz="2000" kern="1200" dirty="0" smtClean="0"/>
        </a:p>
        <a:p>
          <a:pPr lvl="0" algn="ctr" defTabSz="889000" rtl="0">
            <a:lnSpc>
              <a:spcPct val="90000"/>
            </a:lnSpc>
            <a:spcBef>
              <a:spcPct val="0"/>
            </a:spcBef>
            <a:spcAft>
              <a:spcPct val="35000"/>
            </a:spcAft>
          </a:pPr>
          <a:r>
            <a:rPr lang="kk-KZ" sz="2000" kern="1200" dirty="0" smtClean="0"/>
            <a:t>бос сынықты материал</a:t>
          </a:r>
          <a:endParaRPr lang="ru-RU" sz="2000" kern="1200" dirty="0"/>
        </a:p>
      </dsp:txBody>
      <dsp:txXfrm>
        <a:off x="2848372" y="1213124"/>
        <a:ext cx="2763686" cy="1213124"/>
      </dsp:txXfrm>
    </dsp:sp>
    <dsp:sp modelId="{9555AE73-329F-4CAB-B546-1DD9CF25588E}">
      <dsp:nvSpPr>
        <dsp:cNvPr id="0" name=""/>
        <dsp:cNvSpPr/>
      </dsp:nvSpPr>
      <dsp:spPr>
        <a:xfrm>
          <a:off x="3495327" y="384075"/>
          <a:ext cx="1410554" cy="118177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3000" r="-4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C1D4D5-9803-4E7B-8338-727EF9CE42CE}">
      <dsp:nvSpPr>
        <dsp:cNvPr id="0" name=""/>
        <dsp:cNvSpPr/>
      </dsp:nvSpPr>
      <dsp:spPr>
        <a:xfrm>
          <a:off x="1776" y="0"/>
          <a:ext cx="2763686" cy="303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kk-KZ" sz="2000" kern="1200" dirty="0" smtClean="0"/>
            <a:t>еңістік</a:t>
          </a:r>
          <a:endParaRPr lang="ru-RU" sz="2000" kern="1200" dirty="0"/>
        </a:p>
      </dsp:txBody>
      <dsp:txXfrm>
        <a:off x="1776" y="1213124"/>
        <a:ext cx="2763686" cy="1213124"/>
      </dsp:txXfrm>
    </dsp:sp>
    <dsp:sp modelId="{31A7F9EE-5958-465A-AACE-A111E317CD5C}">
      <dsp:nvSpPr>
        <dsp:cNvPr id="0" name=""/>
        <dsp:cNvSpPr/>
      </dsp:nvSpPr>
      <dsp:spPr>
        <a:xfrm>
          <a:off x="687022" y="384070"/>
          <a:ext cx="1393193" cy="1212729"/>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E298D3-FF29-4C8B-8029-3047D875B8BB}">
      <dsp:nvSpPr>
        <dsp:cNvPr id="0" name=""/>
        <dsp:cNvSpPr/>
      </dsp:nvSpPr>
      <dsp:spPr>
        <a:xfrm>
          <a:off x="338417" y="2331054"/>
          <a:ext cx="7783597" cy="645311"/>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D4DF6-A2BD-420B-89EE-00585FAB469A}">
      <dsp:nvSpPr>
        <dsp:cNvPr id="0" name=""/>
        <dsp:cNvSpPr/>
      </dsp:nvSpPr>
      <dsp:spPr>
        <a:xfrm>
          <a:off x="4616" y="1392"/>
          <a:ext cx="5569297" cy="985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kk-KZ" sz="4600" kern="1200" dirty="0" smtClean="0">
              <a:latin typeface="Times New Roman" panose="02020603050405020304" pitchFamily="18" charset="0"/>
              <a:ea typeface="Times New Roman" panose="02020603050405020304" pitchFamily="18" charset="0"/>
            </a:rPr>
            <a:t>Зерттеу объектісі</a:t>
          </a:r>
          <a:endParaRPr lang="ru-RU" sz="4600" kern="1200" dirty="0"/>
        </a:p>
      </dsp:txBody>
      <dsp:txXfrm>
        <a:off x="4616" y="1392"/>
        <a:ext cx="5569297" cy="9855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F32EB-65D2-4A8E-A1C5-8A3A12E20B4D}">
      <dsp:nvSpPr>
        <dsp:cNvPr id="0" name=""/>
        <dsp:cNvSpPr/>
      </dsp:nvSpPr>
      <dsp:spPr>
        <a:xfrm>
          <a:off x="5694969" y="0"/>
          <a:ext cx="2763686" cy="303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kk-KZ" sz="1700" kern="1200" dirty="0" smtClean="0"/>
            <a:t>құрлық гидрологиясы (таулы арналық процестер, ағынды жөніндегі ілім) </a:t>
          </a:r>
          <a:endParaRPr lang="ru-RU" sz="1700" kern="1200" dirty="0"/>
        </a:p>
      </dsp:txBody>
      <dsp:txXfrm>
        <a:off x="5694969" y="1213124"/>
        <a:ext cx="2763686" cy="1213124"/>
      </dsp:txXfrm>
    </dsp:sp>
    <dsp:sp modelId="{67C71DEB-DF43-48C6-937B-DCA7670D9B4F}">
      <dsp:nvSpPr>
        <dsp:cNvPr id="0" name=""/>
        <dsp:cNvSpPr/>
      </dsp:nvSpPr>
      <dsp:spPr>
        <a:xfrm>
          <a:off x="6371727" y="53682"/>
          <a:ext cx="1410170" cy="126649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F267F0-6151-4BA0-8989-D69FAF5FF29C}">
      <dsp:nvSpPr>
        <dsp:cNvPr id="0" name=""/>
        <dsp:cNvSpPr/>
      </dsp:nvSpPr>
      <dsp:spPr>
        <a:xfrm>
          <a:off x="2848372" y="0"/>
          <a:ext cx="2763686" cy="303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kk-KZ" sz="1700" kern="1200" dirty="0" smtClean="0"/>
            <a:t>инженерлік геология (инженерлік геодинамика)</a:t>
          </a:r>
          <a:endParaRPr lang="ru-RU" sz="1700" kern="1200" dirty="0"/>
        </a:p>
      </dsp:txBody>
      <dsp:txXfrm>
        <a:off x="2848372" y="1213124"/>
        <a:ext cx="2763686" cy="1213124"/>
      </dsp:txXfrm>
    </dsp:sp>
    <dsp:sp modelId="{9555AE73-329F-4CAB-B546-1DD9CF25588E}">
      <dsp:nvSpPr>
        <dsp:cNvPr id="0" name=""/>
        <dsp:cNvSpPr/>
      </dsp:nvSpPr>
      <dsp:spPr>
        <a:xfrm>
          <a:off x="3524938" y="96044"/>
          <a:ext cx="1410554" cy="118177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3000" r="-4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C1D4D5-9803-4E7B-8338-727EF9CE42CE}">
      <dsp:nvSpPr>
        <dsp:cNvPr id="0" name=""/>
        <dsp:cNvSpPr/>
      </dsp:nvSpPr>
      <dsp:spPr>
        <a:xfrm>
          <a:off x="1776" y="0"/>
          <a:ext cx="2763686" cy="30328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kk-KZ" sz="1700" kern="1200" dirty="0" smtClean="0"/>
            <a:t>геоморфология</a:t>
          </a:r>
          <a:endParaRPr lang="ru-RU" sz="1700" kern="1200" dirty="0"/>
        </a:p>
      </dsp:txBody>
      <dsp:txXfrm>
        <a:off x="1776" y="1213124"/>
        <a:ext cx="2763686" cy="1213124"/>
      </dsp:txXfrm>
    </dsp:sp>
    <dsp:sp modelId="{31A7F9EE-5958-465A-AACE-A111E317CD5C}">
      <dsp:nvSpPr>
        <dsp:cNvPr id="0" name=""/>
        <dsp:cNvSpPr/>
      </dsp:nvSpPr>
      <dsp:spPr>
        <a:xfrm>
          <a:off x="687022" y="80567"/>
          <a:ext cx="1393193" cy="1212729"/>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E298D3-FF29-4C8B-8029-3047D875B8BB}">
      <dsp:nvSpPr>
        <dsp:cNvPr id="0" name=""/>
        <dsp:cNvSpPr/>
      </dsp:nvSpPr>
      <dsp:spPr>
        <a:xfrm>
          <a:off x="338417" y="2426249"/>
          <a:ext cx="7783597" cy="454921"/>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A14FB-C781-4F73-9817-762551AA5785}">
      <dsp:nvSpPr>
        <dsp:cNvPr id="0" name=""/>
        <dsp:cNvSpPr/>
      </dsp:nvSpPr>
      <dsp:spPr>
        <a:xfrm>
          <a:off x="537965" y="0"/>
          <a:ext cx="2127359" cy="1276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kk-KZ" sz="1700" kern="1200" dirty="0" smtClean="0">
              <a:latin typeface="Times New Roman" panose="02020603050405020304" pitchFamily="18" charset="0"/>
              <a:ea typeface="Times New Roman" panose="02020603050405020304" pitchFamily="18" charset="0"/>
            </a:rPr>
            <a:t>таулы және тауалды аудандарын қарқынды игерілуі</a:t>
          </a:r>
          <a:endParaRPr lang="ru-RU" sz="1700" kern="1200" dirty="0"/>
        </a:p>
      </dsp:txBody>
      <dsp:txXfrm>
        <a:off x="537965" y="0"/>
        <a:ext cx="2127359" cy="1276415"/>
      </dsp:txXfrm>
    </dsp:sp>
    <dsp:sp modelId="{2116656F-4709-4847-836B-2275C6697810}">
      <dsp:nvSpPr>
        <dsp:cNvPr id="0" name=""/>
        <dsp:cNvSpPr/>
      </dsp:nvSpPr>
      <dsp:spPr>
        <a:xfrm>
          <a:off x="2895633" y="1047"/>
          <a:ext cx="2127359" cy="1276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kk-KZ" sz="1700" kern="1200" dirty="0" smtClean="0">
              <a:latin typeface="Times New Roman" panose="02020603050405020304" pitchFamily="18" charset="0"/>
              <a:ea typeface="Times New Roman" panose="02020603050405020304" pitchFamily="18" charset="0"/>
            </a:rPr>
            <a:t>ХХ ғ. екінші жартысындағы сел құбылыстары әрекеттілігінің артуы</a:t>
          </a:r>
          <a:endParaRPr lang="ru-RU" sz="1700" kern="1200" dirty="0"/>
        </a:p>
      </dsp:txBody>
      <dsp:txXfrm>
        <a:off x="2895633" y="1047"/>
        <a:ext cx="2127359" cy="1276415"/>
      </dsp:txXfrm>
    </dsp:sp>
    <dsp:sp modelId="{EB5D4DF6-A2BD-420B-89EE-00585FAB469A}">
      <dsp:nvSpPr>
        <dsp:cNvPr id="0" name=""/>
        <dsp:cNvSpPr/>
      </dsp:nvSpPr>
      <dsp:spPr>
        <a:xfrm>
          <a:off x="1725585" y="1490198"/>
          <a:ext cx="2127359" cy="12764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kk-KZ" sz="1700" kern="1200" dirty="0" smtClean="0">
              <a:latin typeface="Times New Roman" panose="02020603050405020304" pitchFamily="18" charset="0"/>
              <a:ea typeface="Times New Roman" panose="02020603050405020304" pitchFamily="18" charset="0"/>
            </a:rPr>
            <a:t>Ғылыми бағыт қалыптасуының негізгі себептері</a:t>
          </a:r>
          <a:endParaRPr lang="ru-RU" sz="1700" kern="1200" dirty="0"/>
        </a:p>
      </dsp:txBody>
      <dsp:txXfrm>
        <a:off x="1725585" y="1490198"/>
        <a:ext cx="2127359" cy="1276415"/>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0E1D0B60-8AB3-4970-98C2-5796390B832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0E1D0B60-8AB3-4970-98C2-5796390B832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0E1D0B60-8AB3-4970-98C2-5796390B8324}"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0E1D0B60-8AB3-4970-98C2-5796390B8324}"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1D0B60-8AB3-4970-98C2-5796390B832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A0D0232-5CF0-4F26-9343-B9B8AB972132}" type="datetimeFigureOut">
              <a:rPr lang="ru-RU" smtClean="0"/>
              <a:pPr/>
              <a:t>03.10.2020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E1D0B60-8AB3-4970-98C2-5796390B8324}"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A0D0232-5CF0-4F26-9343-B9B8AB972132}" type="datetimeFigureOut">
              <a:rPr lang="ru-RU" smtClean="0"/>
              <a:pPr/>
              <a:t>03.10.2020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E1D0B60-8AB3-4970-98C2-5796390B8324}"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25601" name="Rectangle 1"/>
          <p:cNvSpPr>
            <a:spLocks noChangeArrowheads="1"/>
          </p:cNvSpPr>
          <p:nvPr/>
        </p:nvSpPr>
        <p:spPr bwMode="auto">
          <a:xfrm>
            <a:off x="683568" y="1841242"/>
            <a:ext cx="850112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kk-KZ" sz="32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Селтану ғылыми бағыты, зерттеу объектісі мен пәні</a:t>
            </a:r>
            <a:endParaRPr kumimoji="0" lang="ru-RU" sz="3200" b="1" i="0" u="none" strike="noStrike" cap="none" normalizeH="0" baseline="0" dirty="0" smtClean="0">
              <a:ln>
                <a:noFill/>
              </a:ln>
              <a:solidFill>
                <a:srgbClr val="00B050"/>
              </a:solidFill>
              <a:effectLst/>
              <a:latin typeface="Arial" pitchFamily="34" charset="0"/>
              <a:cs typeface="Arial" pitchFamily="34" charset="0"/>
            </a:endParaRPr>
          </a:p>
          <a:p>
            <a:pPr lvl="0" indent="450850" eaLnBrk="0" fontAlgn="base" hangingPunct="0">
              <a:spcBef>
                <a:spcPct val="0"/>
              </a:spcBef>
              <a:spcAft>
                <a:spcPct val="0"/>
              </a:spcAft>
              <a:buFont typeface="Wingdings" pitchFamily="2" charset="2"/>
              <a:buChar char="ü"/>
            </a:pPr>
            <a:r>
              <a:rPr lang="kk-KZ" sz="3200" b="1" dirty="0" smtClean="0">
                <a:solidFill>
                  <a:srgbClr val="00B050"/>
                </a:solidFill>
                <a:latin typeface="Times New Roman" pitchFamily="18" charset="0"/>
                <a:ea typeface="Calibri" pitchFamily="34" charset="0"/>
                <a:cs typeface="Times New Roman" pitchFamily="18" charset="0"/>
              </a:rPr>
              <a:t>Селтану ғылыми бағытының қалыптасу ерекшеліктері </a:t>
            </a:r>
          </a:p>
          <a:p>
            <a:pPr lvl="0" indent="450850" eaLnBrk="0" fontAlgn="base" hangingPunct="0">
              <a:spcBef>
                <a:spcPct val="0"/>
              </a:spcBef>
              <a:spcAft>
                <a:spcPct val="0"/>
              </a:spcAft>
              <a:buFont typeface="Wingdings" pitchFamily="2" charset="2"/>
              <a:buChar char="ü"/>
            </a:pPr>
            <a:r>
              <a:rPr lang="ru-RU" sz="3200" b="1" dirty="0" err="1" smtClean="0">
                <a:solidFill>
                  <a:srgbClr val="00B050"/>
                </a:solidFill>
                <a:latin typeface="Times New Roman" pitchFamily="18" charset="0"/>
                <a:ea typeface="Calibri" pitchFamily="34" charset="0"/>
                <a:cs typeface="Times New Roman" pitchFamily="18" charset="0"/>
              </a:rPr>
              <a:t>Селтану</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ғылыми</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бағытының</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негізгі</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тараулары</a:t>
            </a:r>
            <a:endParaRPr lang="ru-RU" sz="3200"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r>
              <a:rPr lang="ru-RU" sz="3200" b="1" dirty="0" err="1" smtClean="0">
                <a:solidFill>
                  <a:srgbClr val="00B050"/>
                </a:solidFill>
                <a:latin typeface="Times New Roman" pitchFamily="18" charset="0"/>
                <a:ea typeface="Calibri" pitchFamily="34" charset="0"/>
                <a:cs typeface="Times New Roman" pitchFamily="18" charset="0"/>
              </a:rPr>
              <a:t>Селтану</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ғылыми</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бағытының</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негізгі</a:t>
            </a:r>
            <a:r>
              <a:rPr lang="ru-RU" sz="3200" b="1" dirty="0" smtClean="0">
                <a:solidFill>
                  <a:srgbClr val="00B050"/>
                </a:solidFill>
                <a:latin typeface="Times New Roman" pitchFamily="18" charset="0"/>
                <a:ea typeface="Calibri" pitchFamily="34" charset="0"/>
                <a:cs typeface="Times New Roman" pitchFamily="18" charset="0"/>
              </a:rPr>
              <a:t> </a:t>
            </a:r>
            <a:r>
              <a:rPr lang="ru-RU" sz="3200" b="1" dirty="0" err="1" smtClean="0">
                <a:solidFill>
                  <a:srgbClr val="00B050"/>
                </a:solidFill>
                <a:latin typeface="Times New Roman" pitchFamily="18" charset="0"/>
                <a:ea typeface="Calibri" pitchFamily="34" charset="0"/>
                <a:cs typeface="Times New Roman" pitchFamily="18" charset="0"/>
              </a:rPr>
              <a:t>кезеңдері</a:t>
            </a:r>
            <a:endParaRPr lang="ru-RU" sz="3200"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endParaRPr lang="ru-RU" sz="3200"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endParaRPr lang="ru-RU" sz="3200" b="1" dirty="0">
              <a:solidFill>
                <a:srgbClr val="00B050"/>
              </a:solidFill>
              <a:latin typeface="Times New Roman" pitchFamily="18" charset="0"/>
              <a:ea typeface="Calibri" pitchFamily="34" charset="0"/>
              <a:cs typeface="Times New Roman" pitchFamily="18" charset="0"/>
            </a:endParaRPr>
          </a:p>
        </p:txBody>
      </p:sp>
      <p:sp>
        <p:nvSpPr>
          <p:cNvPr id="17409" name="Rectangle 1"/>
          <p:cNvSpPr>
            <a:spLocks noChangeArrowheads="1"/>
          </p:cNvSpPr>
          <p:nvPr/>
        </p:nvSpPr>
        <p:spPr bwMode="auto">
          <a:xfrm>
            <a:off x="683568" y="508610"/>
            <a:ext cx="810039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kumimoji="0" lang="kk-KZ"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kk-KZ"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дәріс. </a:t>
            </a:r>
            <a:r>
              <a:rPr lang="ru-RU" sz="3200" dirty="0" err="1"/>
              <a:t>Селтану</a:t>
            </a:r>
            <a:r>
              <a:rPr lang="ru-RU" sz="3200" dirty="0"/>
              <a:t> </a:t>
            </a:r>
            <a:r>
              <a:rPr lang="ru-RU" sz="3200" dirty="0" err="1"/>
              <a:t>ғылыми</a:t>
            </a:r>
            <a:r>
              <a:rPr lang="ru-RU" sz="3200" dirty="0"/>
              <a:t> </a:t>
            </a:r>
            <a:r>
              <a:rPr lang="ru-RU" sz="3200" dirty="0" err="1"/>
              <a:t>бағытының</a:t>
            </a:r>
            <a:r>
              <a:rPr lang="ru-RU" sz="3200" dirty="0"/>
              <a:t> </a:t>
            </a:r>
            <a:r>
              <a:rPr lang="ru-RU" sz="3200" dirty="0" err="1"/>
              <a:t>қалыптасу</a:t>
            </a:r>
            <a:r>
              <a:rPr lang="ru-RU" sz="3200" dirty="0"/>
              <a:t> </a:t>
            </a:r>
            <a:r>
              <a:rPr lang="ru-RU" sz="3200" dirty="0" err="1"/>
              <a:t>және</a:t>
            </a:r>
            <a:r>
              <a:rPr lang="ru-RU" sz="3200" dirty="0"/>
              <a:t> даму </a:t>
            </a:r>
            <a:r>
              <a:rPr lang="ru-RU" sz="3200" dirty="0" err="1"/>
              <a:t>кезеңдері</a:t>
            </a:r>
            <a:r>
              <a:rPr lang="ru-RU" sz="3200" dirty="0" smtClean="0"/>
              <a:t>. </a:t>
            </a:r>
            <a:endParaRPr kumimoji="0" lang="kk-KZ" sz="3200" b="0" i="0" u="none" strike="noStrike" cap="all" normalizeH="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17409" name="Rectangle 1"/>
          <p:cNvSpPr>
            <a:spLocks noChangeArrowheads="1"/>
          </p:cNvSpPr>
          <p:nvPr/>
        </p:nvSpPr>
        <p:spPr bwMode="auto">
          <a:xfrm>
            <a:off x="683568" y="260648"/>
            <a:ext cx="810039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ru-RU" sz="3200" dirty="0" err="1" smtClean="0"/>
              <a:t>Селтану</a:t>
            </a:r>
            <a:r>
              <a:rPr lang="ru-RU" sz="3200" dirty="0" smtClean="0"/>
              <a:t> </a:t>
            </a:r>
            <a:r>
              <a:rPr lang="ru-RU" sz="3200" dirty="0" err="1"/>
              <a:t>ғылыми</a:t>
            </a:r>
            <a:r>
              <a:rPr lang="ru-RU" sz="3200" dirty="0"/>
              <a:t> </a:t>
            </a:r>
            <a:r>
              <a:rPr lang="ru-RU" sz="3200" dirty="0" err="1"/>
              <a:t>бағытының</a:t>
            </a:r>
            <a:r>
              <a:rPr lang="ru-RU" sz="3200" dirty="0"/>
              <a:t> </a:t>
            </a:r>
            <a:r>
              <a:rPr lang="kk-KZ" sz="3200" dirty="0" smtClean="0"/>
              <a:t>негізгі</a:t>
            </a:r>
            <a:r>
              <a:rPr lang="ru-RU" sz="3200" dirty="0" smtClean="0"/>
              <a:t> </a:t>
            </a:r>
            <a:r>
              <a:rPr lang="ru-RU" sz="3200" dirty="0" err="1" smtClean="0"/>
              <a:t>кезеңдері</a:t>
            </a:r>
            <a:r>
              <a:rPr lang="ru-RU" sz="3200" dirty="0" smtClean="0"/>
              <a:t> </a:t>
            </a:r>
            <a:endParaRPr kumimoji="0" lang="kk-KZ" sz="3200" b="0" i="0" u="none" strike="noStrike" cap="all" normalizeH="0" dirty="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947457876"/>
              </p:ext>
            </p:extLst>
          </p:nvPr>
        </p:nvGraphicFramePr>
        <p:xfrm>
          <a:off x="683568" y="1484785"/>
          <a:ext cx="7992889" cy="4937760"/>
        </p:xfrm>
        <a:graphic>
          <a:graphicData uri="http://schemas.openxmlformats.org/drawingml/2006/table">
            <a:tbl>
              <a:tblPr firstRow="1" firstCol="1" lastRow="1" lastCol="1" bandRow="1" bandCol="1">
                <a:tableStyleId>{5C22544A-7EE6-4342-B048-85BDC9FD1C3A}</a:tableStyleId>
              </a:tblPr>
              <a:tblGrid>
                <a:gridCol w="247841"/>
                <a:gridCol w="1394109"/>
                <a:gridCol w="3872524"/>
                <a:gridCol w="2478415"/>
              </a:tblGrid>
              <a:tr h="4680520">
                <a:tc>
                  <a:txBody>
                    <a:bodyPr/>
                    <a:lstStyle/>
                    <a:p>
                      <a:pPr marL="0" marR="0" algn="just">
                        <a:spcBef>
                          <a:spcPts val="0"/>
                        </a:spcBef>
                        <a:spcAft>
                          <a:spcPts val="0"/>
                        </a:spcAft>
                      </a:pPr>
                      <a:r>
                        <a:rPr lang="kk-KZ" sz="1800" b="0">
                          <a:effectLst/>
                          <a:latin typeface="Times New Roman" panose="02020603050405020304" pitchFamily="18" charset="0"/>
                          <a:ea typeface="Times New Roman" panose="02020603050405020304" pitchFamily="18" charset="0"/>
                        </a:rPr>
                        <a:t>2</a:t>
                      </a:r>
                      <a:endParaRPr lang="ru-RU" sz="28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6985" marR="0" algn="just">
                        <a:spcBef>
                          <a:spcPts val="0"/>
                        </a:spcBef>
                        <a:spcAft>
                          <a:spcPts val="0"/>
                        </a:spcAft>
                      </a:pPr>
                      <a:r>
                        <a:rPr lang="kk-KZ" sz="1800" b="0">
                          <a:effectLst/>
                          <a:latin typeface="Times New Roman" panose="02020603050405020304" pitchFamily="18" charset="0"/>
                          <a:ea typeface="Times New Roman" panose="02020603050405020304" pitchFamily="18" charset="0"/>
                        </a:rPr>
                        <a:t>Жандану кезеңі – 1934-1966 жж.</a:t>
                      </a:r>
                      <a:endParaRPr lang="ru-RU" sz="28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1800" b="0">
                          <a:effectLst/>
                          <a:latin typeface="Times New Roman" panose="02020603050405020304" pitchFamily="18" charset="0"/>
                          <a:ea typeface="Times New Roman" panose="02020603050405020304" pitchFamily="18" charset="0"/>
                        </a:rPr>
                        <a:t>Жандану кезеңінде жүргізілген зертеу жұмыстары осы кезеңде орын алған көзқарас аясынан шыға алмады, ол бойынша турбулентті сел тасқындары су тасқындарының бір түрі ретінде қарастырылды. Сел тасқыныны құрамындағы су айтарлықтай мөлшердегі тасындыларды тасымалдаушы орта ретінде түсіндірілді. Бұл, өз кезегінде, сел тасқынын қалыптастыруға қабілетті шекті өтім мәндерін анықтауда, жоғары тығыздыққа және басқа да кинематикалық, динамикалық сипаттамаларға ие жүріп өткен лайлы-тасты сел тасқындарының өтімдері мен көлемдерін бағалауда кері әсерін тигізді.</a:t>
                      </a:r>
                      <a:endParaRPr lang="ru-RU" sz="28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1800" b="0" dirty="0">
                          <a:effectLst/>
                          <a:latin typeface="Times New Roman" panose="02020603050405020304" pitchFamily="18" charset="0"/>
                          <a:ea typeface="Times New Roman" panose="02020603050405020304" pitchFamily="18" charset="0"/>
                        </a:rPr>
                        <a:t>Н.С. Дюрнбаум, Д.Л. Соколовский, М.Ф. Срибный, С.П. Кавецкий, И.П. Смирнов, В.Р. Гулина, Т.А. Есеркепова, И.П. Фадеева, Р.С. Голубов, И.О.Раушенбах,</a:t>
                      </a:r>
                      <a:endParaRPr lang="ru-RU" sz="2800" b="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u-RU" sz="1800" b="0" dirty="0">
                          <a:effectLst/>
                          <a:latin typeface="Times New Roman" panose="02020603050405020304" pitchFamily="18" charset="0"/>
                          <a:ea typeface="Times New Roman" panose="02020603050405020304" pitchFamily="18" charset="0"/>
                        </a:rPr>
                        <a:t>М.П. Рыбкина</a:t>
                      </a:r>
                      <a:endParaRPr lang="ru-RU" sz="2800" b="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37370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17409" name="Rectangle 1"/>
          <p:cNvSpPr>
            <a:spLocks noChangeArrowheads="1"/>
          </p:cNvSpPr>
          <p:nvPr/>
        </p:nvSpPr>
        <p:spPr bwMode="auto">
          <a:xfrm>
            <a:off x="683568" y="260648"/>
            <a:ext cx="810039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ru-RU" sz="3200" dirty="0" err="1" smtClean="0"/>
              <a:t>Селтану</a:t>
            </a:r>
            <a:r>
              <a:rPr lang="ru-RU" sz="3200" dirty="0" smtClean="0"/>
              <a:t> </a:t>
            </a:r>
            <a:r>
              <a:rPr lang="ru-RU" sz="3200" dirty="0" err="1"/>
              <a:t>ғылыми</a:t>
            </a:r>
            <a:r>
              <a:rPr lang="ru-RU" sz="3200" dirty="0"/>
              <a:t> </a:t>
            </a:r>
            <a:r>
              <a:rPr lang="ru-RU" sz="3200" dirty="0" err="1"/>
              <a:t>бағытының</a:t>
            </a:r>
            <a:r>
              <a:rPr lang="ru-RU" sz="3200" dirty="0"/>
              <a:t> </a:t>
            </a:r>
            <a:r>
              <a:rPr lang="kk-KZ" sz="3200" dirty="0" smtClean="0"/>
              <a:t>негізгі</a:t>
            </a:r>
            <a:r>
              <a:rPr lang="ru-RU" sz="3200" dirty="0" smtClean="0"/>
              <a:t> </a:t>
            </a:r>
            <a:r>
              <a:rPr lang="ru-RU" sz="3200" dirty="0" err="1" smtClean="0"/>
              <a:t>кезеңдері</a:t>
            </a:r>
            <a:r>
              <a:rPr lang="ru-RU" sz="3200" dirty="0" smtClean="0"/>
              <a:t> </a:t>
            </a:r>
            <a:endParaRPr kumimoji="0" lang="kk-KZ" sz="3200" b="0" i="0" u="none" strike="noStrike" cap="all" normalizeH="0" dirty="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647066964"/>
              </p:ext>
            </p:extLst>
          </p:nvPr>
        </p:nvGraphicFramePr>
        <p:xfrm>
          <a:off x="683568" y="1484785"/>
          <a:ext cx="7992889" cy="4680520"/>
        </p:xfrm>
        <a:graphic>
          <a:graphicData uri="http://schemas.openxmlformats.org/drawingml/2006/table">
            <a:tbl>
              <a:tblPr firstRow="1" firstCol="1" lastRow="1" lastCol="1" bandRow="1" bandCol="1">
                <a:tableStyleId>{5C22544A-7EE6-4342-B048-85BDC9FD1C3A}</a:tableStyleId>
              </a:tblPr>
              <a:tblGrid>
                <a:gridCol w="247841"/>
                <a:gridCol w="1394109"/>
                <a:gridCol w="3872524"/>
                <a:gridCol w="2478415"/>
              </a:tblGrid>
              <a:tr h="4680520">
                <a:tc>
                  <a:txBody>
                    <a:bodyPr/>
                    <a:lstStyle/>
                    <a:p>
                      <a:pPr marL="0" marR="0" algn="just">
                        <a:spcBef>
                          <a:spcPts val="0"/>
                        </a:spcBef>
                        <a:spcAft>
                          <a:spcPts val="0"/>
                        </a:spcAft>
                      </a:pPr>
                      <a:r>
                        <a:rPr lang="kk-KZ" sz="1800" b="0">
                          <a:effectLst/>
                          <a:latin typeface="Times New Roman" panose="02020603050405020304" pitchFamily="18" charset="0"/>
                          <a:ea typeface="Times New Roman" panose="02020603050405020304" pitchFamily="18" charset="0"/>
                        </a:rPr>
                        <a:t>3</a:t>
                      </a:r>
                      <a:endParaRPr lang="ru-RU" sz="28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6985" marR="0" algn="just">
                        <a:spcBef>
                          <a:spcPts val="0"/>
                        </a:spcBef>
                        <a:spcAft>
                          <a:spcPts val="0"/>
                        </a:spcAft>
                      </a:pPr>
                      <a:r>
                        <a:rPr lang="kk-KZ" sz="1800" b="0">
                          <a:effectLst/>
                          <a:latin typeface="Times New Roman" panose="02020603050405020304" pitchFamily="18" charset="0"/>
                          <a:ea typeface="Times New Roman" panose="02020603050405020304" pitchFamily="18" charset="0"/>
                        </a:rPr>
                        <a:t>Шарықтау кезеңі – 1966-1985 жж.</a:t>
                      </a:r>
                      <a:endParaRPr lang="ru-RU" sz="28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1800" b="0">
                          <a:effectLst/>
                          <a:latin typeface="Times New Roman" panose="02020603050405020304" pitchFamily="18" charset="0"/>
                          <a:ea typeface="Times New Roman" panose="02020603050405020304" pitchFamily="18" charset="0"/>
                        </a:rPr>
                        <a:t>Селтану ғылымының шарықтау кезеңінде Қазақстанда ғана емес, Кеңес Одағының барлық аумағында түрлі ұйымдар мен мекемелерде еңбек еткен мамандардың «кеңестік мектебі» қалыптасты. Селтану ғылымы дамуының бұл кезеңіндегі зерттеу жұмыстарының үдей түсуі адамның тіршілік етуі мен шаруашылық жүргізуіне аса қолайлы, сонымен қатар сел тасқындары сияқты апатты құбылыстар кеңінен таралған таулы және тауалды аудандардың қарқынды игерілуімен байланысты. </a:t>
                      </a:r>
                      <a:endParaRPr lang="ru-RU" sz="28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1800" b="0" dirty="0">
                          <a:effectLst/>
                          <a:latin typeface="Times New Roman" panose="02020603050405020304" pitchFamily="18" charset="0"/>
                          <a:ea typeface="Times New Roman" panose="02020603050405020304" pitchFamily="18" charset="0"/>
                        </a:rPr>
                        <a:t>Ю.Б. Виноградов, Б.С. Степанов, Р.В. Хонин, Т.Л. Киренская, Е.А. Таланов, В.Н. Вардугин, В.А. Керемкулов, И.Г. Цукерман, Н.В. Попов, А.П. Горбунов, В.П. Мочалов, П.А. Плеханов, А.Х. Хайдаров, Г.А. Токмагамбетов, А.С. Деговец, В.А. Красюков, В.М. Силлер.</a:t>
                      </a:r>
                      <a:endParaRPr lang="ru-RU" sz="2800" b="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55271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17409" name="Rectangle 1"/>
          <p:cNvSpPr>
            <a:spLocks noChangeArrowheads="1"/>
          </p:cNvSpPr>
          <p:nvPr/>
        </p:nvSpPr>
        <p:spPr bwMode="auto">
          <a:xfrm>
            <a:off x="683568" y="260648"/>
            <a:ext cx="810039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ru-RU" sz="3200" dirty="0" err="1" smtClean="0"/>
              <a:t>Селтану</a:t>
            </a:r>
            <a:r>
              <a:rPr lang="ru-RU" sz="3200" dirty="0" smtClean="0"/>
              <a:t> </a:t>
            </a:r>
            <a:r>
              <a:rPr lang="ru-RU" sz="3200" dirty="0" err="1"/>
              <a:t>ғылыми</a:t>
            </a:r>
            <a:r>
              <a:rPr lang="ru-RU" sz="3200" dirty="0"/>
              <a:t> </a:t>
            </a:r>
            <a:r>
              <a:rPr lang="ru-RU" sz="3200" dirty="0" err="1"/>
              <a:t>бағытының</a:t>
            </a:r>
            <a:r>
              <a:rPr lang="ru-RU" sz="3200" dirty="0"/>
              <a:t> </a:t>
            </a:r>
            <a:r>
              <a:rPr lang="kk-KZ" sz="3200" dirty="0" smtClean="0"/>
              <a:t>негізгі</a:t>
            </a:r>
            <a:r>
              <a:rPr lang="ru-RU" sz="3200" dirty="0" smtClean="0"/>
              <a:t> </a:t>
            </a:r>
            <a:r>
              <a:rPr lang="ru-RU" sz="3200" dirty="0" err="1" smtClean="0"/>
              <a:t>кезеңдері</a:t>
            </a:r>
            <a:r>
              <a:rPr lang="ru-RU" sz="3200" dirty="0" smtClean="0"/>
              <a:t> </a:t>
            </a:r>
            <a:endParaRPr kumimoji="0" lang="kk-KZ" sz="3200" b="0" i="0" u="none" strike="noStrike" cap="all" normalizeH="0" dirty="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373433734"/>
              </p:ext>
            </p:extLst>
          </p:nvPr>
        </p:nvGraphicFramePr>
        <p:xfrm>
          <a:off x="683568" y="1337866"/>
          <a:ext cx="7992889" cy="5120640"/>
        </p:xfrm>
        <a:graphic>
          <a:graphicData uri="http://schemas.openxmlformats.org/drawingml/2006/table">
            <a:tbl>
              <a:tblPr firstRow="1" firstCol="1" lastRow="1" lastCol="1" bandRow="1" bandCol="1">
                <a:tableStyleId>{5C22544A-7EE6-4342-B048-85BDC9FD1C3A}</a:tableStyleId>
              </a:tblPr>
              <a:tblGrid>
                <a:gridCol w="247841"/>
                <a:gridCol w="1394109"/>
                <a:gridCol w="3872524"/>
                <a:gridCol w="2478415"/>
              </a:tblGrid>
              <a:tr h="4680520">
                <a:tc>
                  <a:txBody>
                    <a:bodyPr/>
                    <a:lstStyle/>
                    <a:p>
                      <a:pPr marL="0" marR="0" algn="just">
                        <a:spcBef>
                          <a:spcPts val="0"/>
                        </a:spcBef>
                        <a:spcAft>
                          <a:spcPts val="0"/>
                        </a:spcAft>
                      </a:pPr>
                      <a:r>
                        <a:rPr lang="kk-KZ" sz="1600" b="0" dirty="0">
                          <a:effectLst/>
                          <a:latin typeface="Times New Roman" panose="02020603050405020304" pitchFamily="18" charset="0"/>
                          <a:ea typeface="Times New Roman" panose="02020603050405020304" pitchFamily="18" charset="0"/>
                        </a:rPr>
                        <a:t>4</a:t>
                      </a:r>
                      <a:endParaRPr lang="ru-RU" sz="24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6985" marR="0" algn="just">
                        <a:spcBef>
                          <a:spcPts val="0"/>
                        </a:spcBef>
                        <a:spcAft>
                          <a:spcPts val="0"/>
                        </a:spcAft>
                      </a:pPr>
                      <a:r>
                        <a:rPr lang="kk-KZ" sz="1600" b="0">
                          <a:effectLst/>
                          <a:latin typeface="Times New Roman" panose="02020603050405020304" pitchFamily="18" charset="0"/>
                          <a:ea typeface="Times New Roman" panose="02020603050405020304" pitchFamily="18" charset="0"/>
                        </a:rPr>
                        <a:t>Тоқырау (Құлдырау) кезеңі – 1985-2000 жж.</a:t>
                      </a:r>
                      <a:endParaRPr lang="ru-RU"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1600" b="0" dirty="0">
                          <a:effectLst/>
                          <a:latin typeface="Times New Roman" panose="02020603050405020304" pitchFamily="18" charset="0"/>
                          <a:ea typeface="Times New Roman" panose="02020603050405020304" pitchFamily="18" charset="0"/>
                        </a:rPr>
                        <a:t>ХХ ғ. 80 жж. бастап 90 жж. соңына дейінгі аралықты қамтыған экономикалық дағдарыс және КСРО-ның ыдырауы сел құбылысын зерттеуге бағытталған жұмыстардың түгелдей дерлік тоқтауына алып келді. КСРО-ның ыдырауы сел қауымдастығының мемлекеттік шекара бойымен бөлінуіне алып келді. Сел комиссиясының жұмысы тоқтатылды. Ал, 1990 жж. экономикалық дағдарыс және зерттеу жұмыстарына бөлінетін қаржы көлемінің күрт азаюы селтану ғылымы дамуына қосымша соққы болды. Тоқырау кезеңінде белең алған экономикалық дағдарыс зерттеу жұмыстарының толыққанды жүргізілмеуінің, зерттеу нәтижелерінің практикаға енгізілмеуінің басты себебі болды. Дегенмен, қазақстандық селтанушылар селтанудың қайта жаңғыруына негіз болған қомақты жұмыстар атақарды.</a:t>
                      </a:r>
                      <a:endParaRPr lang="ru-RU" sz="24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1600" b="0" dirty="0">
                          <a:effectLst/>
                          <a:latin typeface="Times New Roman" panose="02020603050405020304" pitchFamily="18" charset="0"/>
                          <a:ea typeface="Times New Roman" panose="02020603050405020304" pitchFamily="18" charset="0"/>
                        </a:rPr>
                        <a:t>А.Р. Медеуов, Т.Л. Киренская, В.Н. Виноходов, М.Т. Нурланов, Б.С. Степанов, Е.А. Таланов, Н.В. Попов,</a:t>
                      </a:r>
                      <a:endParaRPr lang="ru-RU" sz="2400" b="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u-RU" sz="1600" b="0" dirty="0">
                          <a:effectLst/>
                          <a:latin typeface="Times New Roman" panose="02020603050405020304" pitchFamily="18" charset="0"/>
                          <a:ea typeface="Times New Roman" panose="02020603050405020304" pitchFamily="18" charset="0"/>
                        </a:rPr>
                        <a:t>Р.К. </a:t>
                      </a:r>
                      <a:r>
                        <a:rPr lang="ru-RU" sz="1600" b="0" dirty="0" err="1">
                          <a:effectLst/>
                          <a:latin typeface="Times New Roman" panose="02020603050405020304" pitchFamily="18" charset="0"/>
                          <a:ea typeface="Times New Roman" panose="02020603050405020304" pitchFamily="18" charset="0"/>
                        </a:rPr>
                        <a:t>Яфязова</a:t>
                      </a:r>
                      <a:endParaRPr lang="ru-RU" sz="2400" b="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1425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17409" name="Rectangle 1"/>
          <p:cNvSpPr>
            <a:spLocks noChangeArrowheads="1"/>
          </p:cNvSpPr>
          <p:nvPr/>
        </p:nvSpPr>
        <p:spPr bwMode="auto">
          <a:xfrm>
            <a:off x="683568" y="260648"/>
            <a:ext cx="810039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ru-RU" sz="3200" dirty="0" err="1" smtClean="0"/>
              <a:t>Селтану</a:t>
            </a:r>
            <a:r>
              <a:rPr lang="ru-RU" sz="3200" dirty="0" smtClean="0"/>
              <a:t> </a:t>
            </a:r>
            <a:r>
              <a:rPr lang="ru-RU" sz="3200" dirty="0" err="1"/>
              <a:t>ғылыми</a:t>
            </a:r>
            <a:r>
              <a:rPr lang="ru-RU" sz="3200" dirty="0"/>
              <a:t> </a:t>
            </a:r>
            <a:r>
              <a:rPr lang="ru-RU" sz="3200" dirty="0" err="1"/>
              <a:t>бағытының</a:t>
            </a:r>
            <a:r>
              <a:rPr lang="ru-RU" sz="3200" dirty="0"/>
              <a:t> </a:t>
            </a:r>
            <a:r>
              <a:rPr lang="kk-KZ" sz="3200" dirty="0" smtClean="0"/>
              <a:t>негізгі</a:t>
            </a:r>
            <a:r>
              <a:rPr lang="ru-RU" sz="3200" dirty="0" smtClean="0"/>
              <a:t> </a:t>
            </a:r>
            <a:r>
              <a:rPr lang="ru-RU" sz="3200" dirty="0" err="1" smtClean="0"/>
              <a:t>кезеңдері</a:t>
            </a:r>
            <a:r>
              <a:rPr lang="ru-RU" sz="3200" dirty="0" smtClean="0"/>
              <a:t> </a:t>
            </a:r>
            <a:endParaRPr kumimoji="0" lang="kk-KZ" sz="3200" b="0" i="0" u="none" strike="noStrike" cap="all" normalizeH="0" dirty="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33838357"/>
              </p:ext>
            </p:extLst>
          </p:nvPr>
        </p:nvGraphicFramePr>
        <p:xfrm>
          <a:off x="683568" y="1484785"/>
          <a:ext cx="7992889" cy="4680520"/>
        </p:xfrm>
        <a:graphic>
          <a:graphicData uri="http://schemas.openxmlformats.org/drawingml/2006/table">
            <a:tbl>
              <a:tblPr firstRow="1" firstCol="1" lastRow="1" lastCol="1" bandRow="1" bandCol="1">
                <a:tableStyleId>{5C22544A-7EE6-4342-B048-85BDC9FD1C3A}</a:tableStyleId>
              </a:tblPr>
              <a:tblGrid>
                <a:gridCol w="247841"/>
                <a:gridCol w="1394109"/>
                <a:gridCol w="3872524"/>
                <a:gridCol w="2478415"/>
              </a:tblGrid>
              <a:tr h="4680520">
                <a:tc>
                  <a:txBody>
                    <a:bodyPr/>
                    <a:lstStyle/>
                    <a:p>
                      <a:pPr marL="0" marR="0" algn="just">
                        <a:spcBef>
                          <a:spcPts val="0"/>
                        </a:spcBef>
                        <a:spcAft>
                          <a:spcPts val="0"/>
                        </a:spcAft>
                      </a:pPr>
                      <a:r>
                        <a:rPr lang="kk-KZ" sz="2000" b="0" dirty="0">
                          <a:effectLst/>
                          <a:latin typeface="Times New Roman" panose="02020603050405020304" pitchFamily="18" charset="0"/>
                          <a:ea typeface="Times New Roman" panose="02020603050405020304" pitchFamily="18" charset="0"/>
                        </a:rPr>
                        <a:t>5</a:t>
                      </a:r>
                      <a:endParaRPr lang="ru-RU" sz="3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6985" marR="0" algn="just">
                        <a:spcBef>
                          <a:spcPts val="0"/>
                        </a:spcBef>
                        <a:spcAft>
                          <a:spcPts val="0"/>
                        </a:spcAft>
                      </a:pPr>
                      <a:r>
                        <a:rPr lang="kk-KZ" sz="2000" b="0">
                          <a:effectLst/>
                          <a:latin typeface="Times New Roman" panose="02020603050405020304" pitchFamily="18" charset="0"/>
                          <a:ea typeface="Times New Roman" panose="02020603050405020304" pitchFamily="18" charset="0"/>
                        </a:rPr>
                        <a:t>Қайта жаңғыру кезеңі – 2000 ж. бері.</a:t>
                      </a:r>
                      <a:endParaRPr lang="ru-RU" sz="3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2000" b="0" dirty="0">
                          <a:effectLst/>
                          <a:latin typeface="Times New Roman" panose="02020603050405020304" pitchFamily="18" charset="0"/>
                          <a:ea typeface="Times New Roman" panose="02020603050405020304" pitchFamily="18" charset="0"/>
                        </a:rPr>
                        <a:t>ХХІ ғ. басында таулы және тауалды аудандарының қарқынды игерілуіне, сонымен қатар, аталған аудандарда сел әрекеттілігі белсенді көрініс беруі (Кіші Алматы, 1999 ж., Үлкен Алматы, 2006 ж.) сел мәселесіне қайтадан баса назар аударуды қажет етті. Оған еліміздің экономикасының қалыпқа келуі де игі ықпалын тигізді. Зерттеу жұмыстарының негізгі парадигмасы сел қаупін бағалау және оны ауыздықтауға негізделді. </a:t>
                      </a:r>
                      <a:endParaRPr lang="ru-RU" sz="3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2000" b="0" dirty="0">
                          <a:effectLst/>
                          <a:latin typeface="Times New Roman" panose="02020603050405020304" pitchFamily="18" charset="0"/>
                          <a:ea typeface="Times New Roman" panose="02020603050405020304" pitchFamily="18" charset="0"/>
                        </a:rPr>
                        <a:t>А.Р. Медеу, Т.Л. Киренская, Б.С. Степанов, Б. Тасболат, В.Н. Виноходов, Е.А. Таланов, Р.К. Яфязова, А.С. Есжанова, А.С. Бейсембинова, М.М. Молдахметов, В.В. Жданов</a:t>
                      </a:r>
                      <a:endParaRPr lang="ru-RU" sz="3200" b="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56193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25601" name="Rectangle 1"/>
          <p:cNvSpPr>
            <a:spLocks noChangeArrowheads="1"/>
          </p:cNvSpPr>
          <p:nvPr/>
        </p:nvSpPr>
        <p:spPr bwMode="auto">
          <a:xfrm>
            <a:off x="683568" y="3811012"/>
            <a:ext cx="850112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eaLnBrk="0" fontAlgn="base" hangingPunct="0">
              <a:spcBef>
                <a:spcPct val="0"/>
              </a:spcBef>
              <a:spcAft>
                <a:spcPct val="0"/>
              </a:spcAft>
              <a:buFont typeface="Wingdings" pitchFamily="2" charset="2"/>
              <a:buChar char="ü"/>
            </a:pPr>
            <a:endParaRPr lang="ru-RU" sz="3200"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endParaRPr lang="ru-RU" sz="3200" b="1" dirty="0">
              <a:solidFill>
                <a:srgbClr val="00B050"/>
              </a:solidFill>
              <a:latin typeface="Times New Roman" pitchFamily="18" charset="0"/>
              <a:ea typeface="Calibri" pitchFamily="34"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2653027612"/>
              </p:ext>
            </p:extLst>
          </p:nvPr>
        </p:nvGraphicFramePr>
        <p:xfrm>
          <a:off x="400783" y="1412776"/>
          <a:ext cx="8460432" cy="3032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259632" y="3841326"/>
            <a:ext cx="6552728" cy="369332"/>
          </a:xfrm>
          <a:prstGeom prst="rect">
            <a:avLst/>
          </a:prstGeom>
        </p:spPr>
        <p:txBody>
          <a:bodyPr wrap="square">
            <a:spAutoFit/>
          </a:bodyPr>
          <a:lstStyle/>
          <a:p>
            <a:pPr algn="ctr"/>
            <a:r>
              <a:rPr lang="kk-KZ" dirty="0" smtClean="0"/>
              <a:t>сел тасқындары</a:t>
            </a:r>
            <a:endParaRPr lang="ru-RU" dirty="0"/>
          </a:p>
        </p:txBody>
      </p:sp>
      <p:graphicFrame>
        <p:nvGraphicFramePr>
          <p:cNvPr id="8" name="Схема 7"/>
          <p:cNvGraphicFramePr/>
          <p:nvPr>
            <p:extLst>
              <p:ext uri="{D42A27DB-BD31-4B8C-83A1-F6EECF244321}">
                <p14:modId xmlns:p14="http://schemas.microsoft.com/office/powerpoint/2010/main" val="1865115354"/>
              </p:ext>
            </p:extLst>
          </p:nvPr>
        </p:nvGraphicFramePr>
        <p:xfrm>
          <a:off x="1691680" y="188640"/>
          <a:ext cx="5578531" cy="9882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11" name="Группа 10"/>
          <p:cNvGrpSpPr/>
          <p:nvPr/>
        </p:nvGrpSpPr>
        <p:grpSpPr>
          <a:xfrm>
            <a:off x="1043608" y="4581128"/>
            <a:ext cx="7344816" cy="1656184"/>
            <a:chOff x="4616" y="1392"/>
            <a:chExt cx="5569297" cy="985504"/>
          </a:xfrm>
        </p:grpSpPr>
        <p:sp>
          <p:nvSpPr>
            <p:cNvPr id="12" name="Прямоугольник 11"/>
            <p:cNvSpPr/>
            <p:nvPr/>
          </p:nvSpPr>
          <p:spPr>
            <a:xfrm>
              <a:off x="4616" y="1392"/>
              <a:ext cx="5569297" cy="98550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Прямоугольник 12"/>
            <p:cNvSpPr/>
            <p:nvPr/>
          </p:nvSpPr>
          <p:spPr>
            <a:xfrm>
              <a:off x="4616" y="1392"/>
              <a:ext cx="5569297" cy="9855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kk-KZ" sz="4000" kern="1200" dirty="0" smtClean="0">
                  <a:latin typeface="Times New Roman" panose="02020603050405020304" pitchFamily="18" charset="0"/>
                  <a:ea typeface="Times New Roman" panose="02020603050405020304" pitchFamily="18" charset="0"/>
                </a:rPr>
                <a:t>Зерттеу пәні</a:t>
              </a:r>
            </a:p>
            <a:p>
              <a:pPr lvl="0" algn="ctr" defTabSz="2044700">
                <a:lnSpc>
                  <a:spcPct val="90000"/>
                </a:lnSpc>
                <a:spcBef>
                  <a:spcPct val="0"/>
                </a:spcBef>
                <a:spcAft>
                  <a:spcPct val="35000"/>
                </a:spcAft>
              </a:pPr>
              <a:r>
                <a:rPr lang="kk-KZ" sz="2000" dirty="0" smtClean="0">
                  <a:latin typeface="Times New Roman" panose="02020603050405020304" pitchFamily="18" charset="0"/>
                </a:rPr>
                <a:t>Сел тасқындарын есептеу және болжау негізінде оның зиянды салдарынан қорғану жолдарын қарастыру</a:t>
              </a:r>
              <a:endParaRPr lang="ru-RU" sz="2000" kern="1200" dirty="0"/>
            </a:p>
          </p:txBody>
        </p:sp>
      </p:grpSp>
    </p:spTree>
    <p:extLst>
      <p:ext uri="{BB962C8B-B14F-4D97-AF65-F5344CB8AC3E}">
        <p14:creationId xmlns:p14="http://schemas.microsoft.com/office/powerpoint/2010/main" val="3773803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25601" name="Rectangle 1"/>
          <p:cNvSpPr>
            <a:spLocks noChangeArrowheads="1"/>
          </p:cNvSpPr>
          <p:nvPr/>
        </p:nvSpPr>
        <p:spPr bwMode="auto">
          <a:xfrm>
            <a:off x="683568" y="3811012"/>
            <a:ext cx="850112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eaLnBrk="0" fontAlgn="base" hangingPunct="0">
              <a:spcBef>
                <a:spcPct val="0"/>
              </a:spcBef>
              <a:spcAft>
                <a:spcPct val="0"/>
              </a:spcAft>
              <a:buFont typeface="Wingdings" pitchFamily="2" charset="2"/>
              <a:buChar char="ü"/>
            </a:pPr>
            <a:endParaRPr lang="ru-RU" sz="3200"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endParaRPr lang="ru-RU" sz="3200" b="1" dirty="0">
              <a:solidFill>
                <a:srgbClr val="00B050"/>
              </a:solidFill>
              <a:latin typeface="Times New Roman" pitchFamily="18" charset="0"/>
              <a:ea typeface="Calibri" pitchFamily="34" charset="0"/>
              <a:cs typeface="Times New Roman" pitchFamily="18" charset="0"/>
            </a:endParaRPr>
          </a:p>
        </p:txBody>
      </p:sp>
      <p:graphicFrame>
        <p:nvGraphicFramePr>
          <p:cNvPr id="4" name="Схема 3"/>
          <p:cNvGraphicFramePr/>
          <p:nvPr/>
        </p:nvGraphicFramePr>
        <p:xfrm>
          <a:off x="428596" y="308621"/>
          <a:ext cx="8460432" cy="3032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657765" y="2788622"/>
            <a:ext cx="6552728" cy="369332"/>
          </a:xfrm>
          <a:prstGeom prst="rect">
            <a:avLst/>
          </a:prstGeom>
        </p:spPr>
        <p:txBody>
          <a:bodyPr wrap="square">
            <a:spAutoFit/>
          </a:bodyPr>
          <a:lstStyle/>
          <a:p>
            <a:r>
              <a:rPr lang="kk-KZ" dirty="0"/>
              <a:t>ХХ ғ. 60 </a:t>
            </a:r>
            <a:r>
              <a:rPr lang="kk-KZ" dirty="0" smtClean="0"/>
              <a:t>жж. жаңа </a:t>
            </a:r>
            <a:r>
              <a:rPr lang="kk-KZ" dirty="0"/>
              <a:t>селтану атты ғылыми бағыт пайда болды. </a:t>
            </a:r>
            <a:endParaRPr lang="ru-RU" dirty="0"/>
          </a:p>
        </p:txBody>
      </p:sp>
      <p:graphicFrame>
        <p:nvGraphicFramePr>
          <p:cNvPr id="8" name="Схема 7"/>
          <p:cNvGraphicFramePr/>
          <p:nvPr/>
        </p:nvGraphicFramePr>
        <p:xfrm>
          <a:off x="1997032" y="3504399"/>
          <a:ext cx="5578531" cy="27676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6899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2" name="Прямоугольник 1"/>
          <p:cNvSpPr/>
          <p:nvPr/>
        </p:nvSpPr>
        <p:spPr>
          <a:xfrm>
            <a:off x="827584" y="1268760"/>
            <a:ext cx="7632848" cy="3416320"/>
          </a:xfrm>
          <a:prstGeom prst="rect">
            <a:avLst/>
          </a:prstGeom>
        </p:spPr>
        <p:txBody>
          <a:bodyPr wrap="square">
            <a:spAutoFit/>
          </a:bodyPr>
          <a:lstStyle/>
          <a:p>
            <a:pPr marL="285750" indent="-285750" algn="just">
              <a:buFont typeface="Wingdings" panose="05000000000000000000" pitchFamily="2" charset="2"/>
              <a:buChar char="Ø"/>
            </a:pPr>
            <a:r>
              <a:rPr lang="kk-KZ" sz="2400" dirty="0">
                <a:latin typeface="Times New Roman" panose="02020603050405020304" pitchFamily="18" charset="0"/>
                <a:ea typeface="Times New Roman" panose="02020603050405020304" pitchFamily="18" charset="0"/>
              </a:rPr>
              <a:t>Селтану – Жер туралы ғылымдардың бірі. </a:t>
            </a:r>
            <a:endParaRPr lang="kk-KZ" sz="2400" dirty="0" smtClean="0">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Ø"/>
            </a:pPr>
            <a:r>
              <a:rPr lang="kk-KZ" sz="2400" dirty="0" smtClean="0">
                <a:latin typeface="Times New Roman" panose="02020603050405020304" pitchFamily="18" charset="0"/>
                <a:ea typeface="Times New Roman" panose="02020603050405020304" pitchFamily="18" charset="0"/>
              </a:rPr>
              <a:t>Селтану </a:t>
            </a:r>
            <a:r>
              <a:rPr lang="kk-KZ" sz="2400" dirty="0">
                <a:latin typeface="Times New Roman" panose="02020603050405020304" pitchFamily="18" charset="0"/>
                <a:ea typeface="Times New Roman" panose="02020603050405020304" pitchFamily="18" charset="0"/>
              </a:rPr>
              <a:t>сел құбылыстарының түрлі қырларын зерттей отырып, оларды түрлі көзқарастар тұрғысынан қарастырады. </a:t>
            </a:r>
            <a:endParaRPr lang="kk-KZ" sz="2400" dirty="0" smtClean="0">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Ø"/>
            </a:pPr>
            <a:r>
              <a:rPr lang="kk-KZ" sz="2400" dirty="0" smtClean="0">
                <a:latin typeface="Times New Roman" panose="02020603050405020304" pitchFamily="18" charset="0"/>
                <a:ea typeface="Times New Roman" panose="02020603050405020304" pitchFamily="18" charset="0"/>
              </a:rPr>
              <a:t>Селтану </a:t>
            </a:r>
            <a:r>
              <a:rPr lang="kk-KZ" sz="2400" dirty="0">
                <a:latin typeface="Times New Roman" panose="02020603050405020304" pitchFamily="18" charset="0"/>
                <a:ea typeface="Times New Roman" panose="02020603050405020304" pitchFamily="18" charset="0"/>
              </a:rPr>
              <a:t>пәнаралық сипатқа ие, сондықтан да геоморфология, геология, грунттану, метеорология, гидрология, гляциология, тоңтану, сейсмология, жанартаутану және т.б. сияқты жаратылыстану ғылымының салаларымен тығыз байланысты. </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4307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25601" name="Rectangle 1"/>
          <p:cNvSpPr>
            <a:spLocks noChangeArrowheads="1"/>
          </p:cNvSpPr>
          <p:nvPr/>
        </p:nvSpPr>
        <p:spPr bwMode="auto">
          <a:xfrm>
            <a:off x="899593" y="5580905"/>
            <a:ext cx="1126613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endParaRPr lang="ru-RU" sz="3200"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endParaRPr lang="ru-RU" sz="3200" b="1" dirty="0">
              <a:solidFill>
                <a:srgbClr val="00B050"/>
              </a:solidFill>
              <a:latin typeface="Times New Roman" pitchFamily="18" charset="0"/>
              <a:ea typeface="Calibri" pitchFamily="34" charset="0"/>
              <a:cs typeface="Times New Roman" pitchFamily="18" charset="0"/>
            </a:endParaRPr>
          </a:p>
        </p:txBody>
      </p:sp>
      <p:sp>
        <p:nvSpPr>
          <p:cNvPr id="17409" name="Rectangle 1"/>
          <p:cNvSpPr>
            <a:spLocks noChangeArrowheads="1"/>
          </p:cNvSpPr>
          <p:nvPr/>
        </p:nvSpPr>
        <p:spPr bwMode="auto">
          <a:xfrm>
            <a:off x="441046" y="556759"/>
            <a:ext cx="810039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Селтану ғылыми бағытының негізгі тараулары</a:t>
            </a:r>
            <a:endParaRPr kumimoji="0" lang="kk-KZ" sz="2800" b="0" i="0" u="none" strike="noStrike" cap="all" normalizeH="0" dirty="0" smtClean="0">
              <a:ln>
                <a:noFill/>
              </a:ln>
              <a:solidFill>
                <a:schemeClr val="tx1"/>
              </a:solidFill>
              <a:effectLst/>
              <a:latin typeface="Arial" pitchFamily="34" charset="0"/>
              <a:cs typeface="Arial" pitchFamily="34" charset="0"/>
            </a:endParaRPr>
          </a:p>
        </p:txBody>
      </p:sp>
      <p:pic>
        <p:nvPicPr>
          <p:cNvPr id="1027" name="Object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619548" cy="4640779"/>
          </a:xfrm>
          <a:prstGeom prst="rect">
            <a:avLst/>
          </a:prstGeom>
          <a:solidFill>
            <a:srgbClr val="FFFFFF"/>
          </a:solidFill>
        </p:spPr>
      </p:pic>
    </p:spTree>
    <p:extLst>
      <p:ext uri="{BB962C8B-B14F-4D97-AF65-F5344CB8AC3E}">
        <p14:creationId xmlns:p14="http://schemas.microsoft.com/office/powerpoint/2010/main" val="169657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25601" name="Rectangle 1"/>
          <p:cNvSpPr>
            <a:spLocks noChangeArrowheads="1"/>
          </p:cNvSpPr>
          <p:nvPr/>
        </p:nvSpPr>
        <p:spPr bwMode="auto">
          <a:xfrm>
            <a:off x="483203" y="2529085"/>
            <a:ext cx="8501122"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i="1" dirty="0"/>
              <a:t>Сел географиясы</a:t>
            </a:r>
            <a:r>
              <a:rPr lang="kk-KZ" dirty="0"/>
              <a:t> атты тарау сел тасқындарының кеңістік бойынша таралу заңдылықтарын қарастырады және сел қауіпті аудандарды карта бетіне түсіруді көздейді.</a:t>
            </a:r>
            <a:endParaRPr lang="ru-RU" dirty="0"/>
          </a:p>
          <a:p>
            <a:r>
              <a:rPr lang="kk-KZ" dirty="0"/>
              <a:t>Сел құбылыстарын картографиялаудың басты мақсаты – олардың кеңістік бойынша таралу заңдылықтарын жинақтап қорыту. Жүргізілетін зерттеу жұмыстарының мақсатына байланысты картаның масштабы мен мазмұны, сел процесі жөніндегі ақпараттың сандық және сапалық көрсеткіштері өзгеріп отырды. </a:t>
            </a:r>
            <a:endParaRPr lang="ru-RU" dirty="0"/>
          </a:p>
          <a:p>
            <a:r>
              <a:rPr lang="kk-KZ" dirty="0"/>
              <a:t>Мазмұнына қарай сел карталарын үшке бөлуге болады: қалыптасу жағдайлары, аудандастыру және болжау карталары.</a:t>
            </a:r>
            <a:endParaRPr lang="ru-RU" dirty="0"/>
          </a:p>
          <a:p>
            <a:pPr lvl="0" indent="450850" eaLnBrk="0" fontAlgn="base" hangingPunct="0">
              <a:spcBef>
                <a:spcPct val="0"/>
              </a:spcBef>
              <a:spcAft>
                <a:spcPct val="0"/>
              </a:spcAft>
              <a:buFont typeface="Wingdings" pitchFamily="2" charset="2"/>
              <a:buChar char="ü"/>
            </a:pPr>
            <a:endParaRPr lang="ru-RU"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endParaRPr lang="ru-RU" b="1" dirty="0">
              <a:solidFill>
                <a:srgbClr val="00B050"/>
              </a:solidFill>
              <a:latin typeface="Times New Roman" pitchFamily="18" charset="0"/>
              <a:ea typeface="Calibri" pitchFamily="34" charset="0"/>
              <a:cs typeface="Times New Roman" pitchFamily="18" charset="0"/>
            </a:endParaRPr>
          </a:p>
        </p:txBody>
      </p:sp>
      <p:sp>
        <p:nvSpPr>
          <p:cNvPr id="17409" name="Rectangle 1"/>
          <p:cNvSpPr>
            <a:spLocks noChangeArrowheads="1"/>
          </p:cNvSpPr>
          <p:nvPr/>
        </p:nvSpPr>
        <p:spPr bwMode="auto">
          <a:xfrm>
            <a:off x="440172" y="912542"/>
            <a:ext cx="810039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i="1" dirty="0"/>
              <a:t>Сел табиғаты</a:t>
            </a:r>
            <a:r>
              <a:rPr lang="kk-KZ" dirty="0"/>
              <a:t> атты тарау ішінара жіктелген сел тасқындарының қалыптасу жағдайлары, сел құбылыстарының туындау механизмі, сел тасқындарының қозғалу механикасы сияқты бөлімдерден тұрады.</a:t>
            </a:r>
            <a:endParaRPr lang="ru-RU" dirty="0"/>
          </a:p>
        </p:txBody>
      </p:sp>
    </p:spTree>
    <p:extLst>
      <p:ext uri="{BB962C8B-B14F-4D97-AF65-F5344CB8AC3E}">
        <p14:creationId xmlns:p14="http://schemas.microsoft.com/office/powerpoint/2010/main" val="445361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25601" name="Rectangle 1"/>
          <p:cNvSpPr>
            <a:spLocks noChangeArrowheads="1"/>
          </p:cNvSpPr>
          <p:nvPr/>
        </p:nvSpPr>
        <p:spPr bwMode="auto">
          <a:xfrm>
            <a:off x="535737" y="3084514"/>
            <a:ext cx="850112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i="1" dirty="0"/>
              <a:t>Сел құбылыстарын болжамдау</a:t>
            </a:r>
            <a:r>
              <a:rPr lang="kk-KZ" dirty="0"/>
              <a:t> екі бағытта жүзеге асырылады: кеңістіктік және уақыттық. Кеңістіктік болжамдау дегеніміз белгілі бір аумақтың сел қауіптілігін бағалау, соның ішінде сел тасқындарының қалыптасу, қозғалу және тоқтау зоналарының шекарасын, сел құбылыстарының қайталану жиілігін, олардың шығу тегін, негізгі сипаттамаларын анықтаудан құралады. </a:t>
            </a:r>
            <a:r>
              <a:rPr lang="kk-KZ" dirty="0" smtClean="0"/>
              <a:t>Сел </a:t>
            </a:r>
            <a:r>
              <a:rPr lang="kk-KZ" dirty="0"/>
              <a:t>қалыптасу процестері мен жағдайларын ескере отырып жүргізілген сел құбылыстарын болжау әдістері математикалық статистика және ықтималдық теория, математикалық модельдеу әдістерін қолдану арқылы жасақталғаны жөн. Ақталу ықтималдығы жоғары, әрі шындыққа жанасатын болжамдар тиімді басқару шараларын жүзеге асыруда өте маңызды.</a:t>
            </a:r>
            <a:endParaRPr lang="ru-RU" dirty="0"/>
          </a:p>
          <a:p>
            <a:pPr lvl="0" indent="450850" eaLnBrk="0" fontAlgn="base" hangingPunct="0">
              <a:spcBef>
                <a:spcPct val="0"/>
              </a:spcBef>
              <a:spcAft>
                <a:spcPct val="0"/>
              </a:spcAft>
              <a:buFont typeface="Wingdings" pitchFamily="2" charset="2"/>
              <a:buChar char="ü"/>
            </a:pPr>
            <a:endParaRPr lang="ru-RU" b="1" dirty="0">
              <a:solidFill>
                <a:srgbClr val="00B050"/>
              </a:solidFill>
              <a:latin typeface="Times New Roman" pitchFamily="18" charset="0"/>
              <a:ea typeface="Calibri" pitchFamily="34" charset="0"/>
              <a:cs typeface="Times New Roman" pitchFamily="18" charset="0"/>
            </a:endParaRPr>
          </a:p>
          <a:p>
            <a:pPr lvl="0" indent="450850" eaLnBrk="0" fontAlgn="base" hangingPunct="0">
              <a:spcBef>
                <a:spcPct val="0"/>
              </a:spcBef>
              <a:spcAft>
                <a:spcPct val="0"/>
              </a:spcAft>
              <a:buFont typeface="Wingdings" pitchFamily="2" charset="2"/>
              <a:buChar char="ü"/>
            </a:pPr>
            <a:endParaRPr lang="ru-RU" b="1" dirty="0">
              <a:solidFill>
                <a:srgbClr val="00B050"/>
              </a:solidFill>
              <a:latin typeface="Times New Roman" pitchFamily="18" charset="0"/>
              <a:ea typeface="Calibri" pitchFamily="34" charset="0"/>
              <a:cs typeface="Times New Roman" pitchFamily="18" charset="0"/>
            </a:endParaRPr>
          </a:p>
        </p:txBody>
      </p:sp>
      <p:sp>
        <p:nvSpPr>
          <p:cNvPr id="17409" name="Rectangle 1"/>
          <p:cNvSpPr>
            <a:spLocks noChangeArrowheads="1"/>
          </p:cNvSpPr>
          <p:nvPr/>
        </p:nvSpPr>
        <p:spPr bwMode="auto">
          <a:xfrm>
            <a:off x="428596" y="499191"/>
            <a:ext cx="810039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kk-KZ" i="1" dirty="0"/>
              <a:t>Сел тасқындарын есептеу.</a:t>
            </a:r>
            <a:r>
              <a:rPr lang="kk-KZ" dirty="0"/>
              <a:t> Сел тасқындарының (табиғи және техногенді) қасиеттерін айқындайтын негізгі сипаттамаларына оның тығыздығы, өтімі, сел массасының көлемі және гранулометриялық құрамы, жылдамдығы, биіктігі, ұзақтығы, жүру қашықтығы жатады. Селден қорғану жобаларын жасақтау барысында қолданылатын бастапқы мәліметтер сел тасқындарын есептеу нәтижесінде алынады. Сел тасқындарының негізгі сипаттамалары физикалық және математикалық модельдеу арқылы анықталып, есептеледі. Сел процестерінің үлгілері сел құбылыстарын болжаудың негізін қалайды </a:t>
            </a:r>
            <a:endParaRPr kumimoji="0" lang="kk-KZ" b="0" i="0" u="none" strike="noStrike" cap="all" normalizeH="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3088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17409" name="Rectangle 1"/>
          <p:cNvSpPr>
            <a:spLocks noChangeArrowheads="1"/>
          </p:cNvSpPr>
          <p:nvPr/>
        </p:nvSpPr>
        <p:spPr bwMode="auto">
          <a:xfrm>
            <a:off x="611560" y="1512660"/>
            <a:ext cx="810039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i="1" dirty="0"/>
              <a:t>Сел қаупін басқару</a:t>
            </a:r>
            <a:r>
              <a:rPr lang="kk-KZ" dirty="0"/>
              <a:t> селтанудағы әлі күнге дейін шешімін таппаған күрделі мәселелердің бірі. Сел құбылыстарының қалыптасуы дискреттілігімен және жүріп өтуінің қысқа мерзімділігімен сипатталатындықтан, сел қаупіне әсер ету үш кезеңді: сел аралық кезеңді, сел қаупі төнген және жүріп өткен кезеңді және сел тасқынынан кейінгі кезеңді қамтиды</a:t>
            </a:r>
            <a:r>
              <a:rPr lang="kk-KZ" dirty="0" smtClean="0"/>
              <a:t>.</a:t>
            </a:r>
            <a:endParaRPr lang="en-US" dirty="0" smtClean="0"/>
          </a:p>
          <a:p>
            <a:pPr algn="just"/>
            <a:endParaRPr lang="en-US" dirty="0"/>
          </a:p>
          <a:p>
            <a:pPr algn="just"/>
            <a:r>
              <a:rPr lang="kk-KZ" dirty="0"/>
              <a:t>Сел қаупін басқару жүйесі сел қаупін бағалаудан бастап, оның салдарын жоюға және келген шығынның орнын өтеуге бағытталған шаралардан тұруы керек. </a:t>
            </a:r>
            <a:endParaRPr lang="en-US" dirty="0"/>
          </a:p>
          <a:p>
            <a:pPr algn="just"/>
            <a:endParaRPr lang="ru-RU" dirty="0"/>
          </a:p>
          <a:p>
            <a:pPr algn="just"/>
            <a:r>
              <a:rPr lang="ru-RU" dirty="0" err="1"/>
              <a:t>Селеметрия</a:t>
            </a:r>
            <a:r>
              <a:rPr lang="ru-RU" dirty="0"/>
              <a:t> – </a:t>
            </a:r>
            <a:r>
              <a:rPr lang="ru-RU" dirty="0" err="1"/>
              <a:t>селтанудың</a:t>
            </a:r>
            <a:r>
              <a:rPr lang="ru-RU" dirty="0"/>
              <a:t> </a:t>
            </a:r>
            <a:r>
              <a:rPr lang="ru-RU" dirty="0" err="1"/>
              <a:t>қолданбалы</a:t>
            </a:r>
            <a:r>
              <a:rPr lang="ru-RU" dirty="0"/>
              <a:t> </a:t>
            </a:r>
            <a:r>
              <a:rPr lang="ru-RU" dirty="0" err="1"/>
              <a:t>мәнге</a:t>
            </a:r>
            <a:r>
              <a:rPr lang="ru-RU" dirty="0"/>
              <a:t> </a:t>
            </a:r>
            <a:r>
              <a:rPr lang="ru-RU" dirty="0" err="1"/>
              <a:t>ие</a:t>
            </a:r>
            <a:r>
              <a:rPr lang="ru-RU" dirty="0"/>
              <a:t> </a:t>
            </a:r>
            <a:r>
              <a:rPr lang="ru-RU" dirty="0" err="1"/>
              <a:t>саласы</a:t>
            </a:r>
            <a:r>
              <a:rPr lang="ru-RU" dirty="0"/>
              <a:t>. </a:t>
            </a:r>
            <a:r>
              <a:rPr lang="ru-RU" dirty="0" err="1"/>
              <a:t>Ол</a:t>
            </a:r>
            <a:r>
              <a:rPr lang="ru-RU" dirty="0"/>
              <a:t> сел </a:t>
            </a:r>
            <a:r>
              <a:rPr lang="ru-RU" dirty="0" err="1"/>
              <a:t>тасқындарының</a:t>
            </a:r>
            <a:r>
              <a:rPr lang="ru-RU" dirty="0"/>
              <a:t> </a:t>
            </a:r>
            <a:r>
              <a:rPr lang="ru-RU" dirty="0" err="1"/>
              <a:t>сипаттамаларын</a:t>
            </a:r>
            <a:r>
              <a:rPr lang="ru-RU" dirty="0"/>
              <a:t>, сел </a:t>
            </a:r>
            <a:r>
              <a:rPr lang="ru-RU" dirty="0" err="1"/>
              <a:t>қоспасы</a:t>
            </a:r>
            <a:r>
              <a:rPr lang="ru-RU" dirty="0"/>
              <a:t> мен сел </a:t>
            </a:r>
            <a:r>
              <a:rPr lang="ru-RU" dirty="0" err="1"/>
              <a:t>қалыптастырушы</a:t>
            </a:r>
            <a:r>
              <a:rPr lang="ru-RU" dirty="0"/>
              <a:t> </a:t>
            </a:r>
            <a:r>
              <a:rPr lang="ru-RU" dirty="0" err="1"/>
              <a:t>грунттардың</a:t>
            </a:r>
            <a:r>
              <a:rPr lang="ru-RU" dirty="0"/>
              <a:t> </a:t>
            </a:r>
            <a:r>
              <a:rPr lang="ru-RU" dirty="0" err="1"/>
              <a:t>физикалық-механикалық</a:t>
            </a:r>
            <a:r>
              <a:rPr lang="ru-RU" dirty="0"/>
              <a:t> </a:t>
            </a:r>
            <a:r>
              <a:rPr lang="ru-RU" dirty="0" err="1"/>
              <a:t>сипаттамаларын</a:t>
            </a:r>
            <a:r>
              <a:rPr lang="ru-RU" dirty="0"/>
              <a:t> </a:t>
            </a:r>
            <a:r>
              <a:rPr lang="ru-RU" dirty="0" err="1"/>
              <a:t>өлшеу</a:t>
            </a:r>
            <a:r>
              <a:rPr lang="ru-RU" dirty="0"/>
              <a:t> </a:t>
            </a:r>
            <a:r>
              <a:rPr lang="ru-RU" dirty="0" err="1"/>
              <a:t>әдістерін</a:t>
            </a:r>
            <a:r>
              <a:rPr lang="ru-RU" dirty="0"/>
              <a:t> </a:t>
            </a:r>
            <a:r>
              <a:rPr lang="ru-RU" dirty="0" err="1"/>
              <a:t>жасақтаудан</a:t>
            </a:r>
            <a:r>
              <a:rPr lang="ru-RU" dirty="0"/>
              <a:t> </a:t>
            </a:r>
            <a:r>
              <a:rPr lang="ru-RU" dirty="0" err="1"/>
              <a:t>тұрады</a:t>
            </a:r>
            <a:r>
              <a:rPr lang="ru-RU" dirty="0"/>
              <a:t>.</a:t>
            </a:r>
          </a:p>
          <a:p>
            <a:pPr algn="just"/>
            <a:r>
              <a:rPr lang="ru-RU" dirty="0" err="1" smtClean="0"/>
              <a:t>Шамалған</a:t>
            </a:r>
            <a:r>
              <a:rPr lang="ru-RU" dirty="0" smtClean="0"/>
              <a:t> </a:t>
            </a:r>
            <a:r>
              <a:rPr lang="ru-RU" dirty="0" err="1"/>
              <a:t>полигонында</a:t>
            </a:r>
            <a:r>
              <a:rPr lang="ru-RU" dirty="0"/>
              <a:t> </a:t>
            </a:r>
            <a:r>
              <a:rPr lang="ru-RU" dirty="0" err="1"/>
              <a:t>жүзеге</a:t>
            </a:r>
            <a:r>
              <a:rPr lang="ru-RU" dirty="0"/>
              <a:t> </a:t>
            </a:r>
            <a:r>
              <a:rPr lang="ru-RU" dirty="0" err="1"/>
              <a:t>асырылған</a:t>
            </a:r>
            <a:r>
              <a:rPr lang="ru-RU" dirty="0"/>
              <a:t> </a:t>
            </a:r>
            <a:r>
              <a:rPr lang="ru-RU" dirty="0" err="1"/>
              <a:t>тәжірибелер</a:t>
            </a:r>
            <a:r>
              <a:rPr lang="ru-RU" dirty="0"/>
              <a:t> </a:t>
            </a:r>
            <a:r>
              <a:rPr lang="ru-RU" dirty="0" err="1"/>
              <a:t>селеметрияның</a:t>
            </a:r>
            <a:r>
              <a:rPr lang="ru-RU" dirty="0"/>
              <a:t> </a:t>
            </a:r>
            <a:r>
              <a:rPr lang="ru-RU" dirty="0" err="1"/>
              <a:t>қалыптасуында</a:t>
            </a:r>
            <a:r>
              <a:rPr lang="ru-RU" dirty="0"/>
              <a:t> </a:t>
            </a:r>
            <a:r>
              <a:rPr lang="ru-RU" dirty="0" err="1"/>
              <a:t>маңызды</a:t>
            </a:r>
            <a:r>
              <a:rPr lang="ru-RU" dirty="0"/>
              <a:t> </a:t>
            </a:r>
            <a:r>
              <a:rPr lang="ru-RU" dirty="0" err="1"/>
              <a:t>рөл</a:t>
            </a:r>
            <a:r>
              <a:rPr lang="ru-RU" dirty="0"/>
              <a:t> </a:t>
            </a:r>
            <a:r>
              <a:rPr lang="ru-RU" dirty="0" err="1" smtClean="0"/>
              <a:t>атқарды</a:t>
            </a:r>
            <a:r>
              <a:rPr lang="ru-RU" dirty="0" smtClean="0"/>
              <a:t>. </a:t>
            </a:r>
            <a:endParaRPr lang="ru-RU" dirty="0"/>
          </a:p>
        </p:txBody>
      </p:sp>
    </p:spTree>
    <p:extLst>
      <p:ext uri="{BB962C8B-B14F-4D97-AF65-F5344CB8AC3E}">
        <p14:creationId xmlns:p14="http://schemas.microsoft.com/office/powerpoint/2010/main" val="31501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428596" y="6500834"/>
            <a:ext cx="8715404" cy="357166"/>
          </a:xfrm>
        </p:spPr>
        <p:txBody>
          <a:bodyPr>
            <a:normAutofit/>
          </a:bodyPr>
          <a:lstStyle/>
          <a:p>
            <a:pPr algn="r"/>
            <a:r>
              <a:rPr lang="kk-KZ" sz="1600" dirty="0" smtClean="0">
                <a:latin typeface="Times New Roman" pitchFamily="18" charset="0"/>
                <a:cs typeface="Times New Roman" pitchFamily="18" charset="0"/>
              </a:rPr>
              <a:t>2</a:t>
            </a:r>
            <a:r>
              <a:rPr lang="ru-RU" sz="1600" dirty="0" smtClean="0">
                <a:latin typeface="Times New Roman" pitchFamily="18" charset="0"/>
                <a:cs typeface="Times New Roman" pitchFamily="18" charset="0"/>
              </a:rPr>
              <a:t>-</a:t>
            </a:r>
            <a:r>
              <a:rPr lang="kk-KZ" sz="1600" dirty="0" smtClean="0">
                <a:latin typeface="Times New Roman" pitchFamily="18" charset="0"/>
                <a:cs typeface="Times New Roman" pitchFamily="18" charset="0"/>
              </a:rPr>
              <a:t>дәріс. </a:t>
            </a:r>
            <a:r>
              <a:rPr lang="ru-RU" sz="1600" dirty="0" err="1">
                <a:effectLst/>
              </a:rPr>
              <a:t>Селтану</a:t>
            </a:r>
            <a:r>
              <a:rPr lang="ru-RU" sz="1600" dirty="0">
                <a:effectLst/>
              </a:rPr>
              <a:t> </a:t>
            </a:r>
            <a:r>
              <a:rPr lang="ru-RU" sz="1600" dirty="0" err="1">
                <a:effectLst/>
              </a:rPr>
              <a:t>ғылыми</a:t>
            </a:r>
            <a:r>
              <a:rPr lang="ru-RU" sz="1600" dirty="0">
                <a:effectLst/>
              </a:rPr>
              <a:t> </a:t>
            </a:r>
            <a:r>
              <a:rPr lang="ru-RU" sz="1600" dirty="0" err="1">
                <a:effectLst/>
              </a:rPr>
              <a:t>бағытының</a:t>
            </a:r>
            <a:r>
              <a:rPr lang="ru-RU" sz="1600" dirty="0">
                <a:effectLst/>
              </a:rPr>
              <a:t> </a:t>
            </a:r>
            <a:r>
              <a:rPr lang="ru-RU" sz="1600" dirty="0" err="1">
                <a:effectLst/>
              </a:rPr>
              <a:t>қалыптасу</a:t>
            </a:r>
            <a:r>
              <a:rPr lang="ru-RU" sz="1600" dirty="0">
                <a:effectLst/>
              </a:rPr>
              <a:t> </a:t>
            </a:r>
            <a:r>
              <a:rPr lang="ru-RU" sz="1600" dirty="0" err="1">
                <a:effectLst/>
              </a:rPr>
              <a:t>және</a:t>
            </a:r>
            <a:r>
              <a:rPr lang="ru-RU" sz="1600" dirty="0">
                <a:effectLst/>
              </a:rPr>
              <a:t> даму </a:t>
            </a:r>
            <a:r>
              <a:rPr lang="ru-RU" sz="1600" dirty="0" err="1">
                <a:effectLst/>
              </a:rPr>
              <a:t>кезеңдері</a:t>
            </a:r>
            <a:endParaRPr lang="ru-RU" sz="1600" dirty="0">
              <a:latin typeface="Times New Roman" pitchFamily="18" charset="0"/>
              <a:cs typeface="Times New Roman" pitchFamily="18" charset="0"/>
            </a:endParaRPr>
          </a:p>
        </p:txBody>
      </p:sp>
      <p:sp>
        <p:nvSpPr>
          <p:cNvPr id="17409" name="Rectangle 1"/>
          <p:cNvSpPr>
            <a:spLocks noChangeArrowheads="1"/>
          </p:cNvSpPr>
          <p:nvPr/>
        </p:nvSpPr>
        <p:spPr bwMode="auto">
          <a:xfrm>
            <a:off x="683568" y="260648"/>
            <a:ext cx="810039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ctr" fontAlgn="base">
              <a:spcBef>
                <a:spcPct val="0"/>
              </a:spcBef>
              <a:spcAft>
                <a:spcPct val="0"/>
              </a:spcAft>
            </a:pPr>
            <a:r>
              <a:rPr lang="ru-RU" sz="3200" dirty="0" err="1" smtClean="0"/>
              <a:t>Селтану</a:t>
            </a:r>
            <a:r>
              <a:rPr lang="ru-RU" sz="3200" dirty="0" smtClean="0"/>
              <a:t> </a:t>
            </a:r>
            <a:r>
              <a:rPr lang="ru-RU" sz="3200" dirty="0" err="1"/>
              <a:t>ғылыми</a:t>
            </a:r>
            <a:r>
              <a:rPr lang="ru-RU" sz="3200" dirty="0"/>
              <a:t> </a:t>
            </a:r>
            <a:r>
              <a:rPr lang="ru-RU" sz="3200" dirty="0" err="1"/>
              <a:t>бағытының</a:t>
            </a:r>
            <a:r>
              <a:rPr lang="ru-RU" sz="3200" dirty="0"/>
              <a:t> </a:t>
            </a:r>
            <a:r>
              <a:rPr lang="kk-KZ" sz="3200" dirty="0" smtClean="0"/>
              <a:t>негізгі</a:t>
            </a:r>
            <a:r>
              <a:rPr lang="ru-RU" sz="3200" dirty="0" smtClean="0"/>
              <a:t> </a:t>
            </a:r>
            <a:r>
              <a:rPr lang="ru-RU" sz="3200" dirty="0" err="1" smtClean="0"/>
              <a:t>кезеңдері</a:t>
            </a:r>
            <a:r>
              <a:rPr lang="ru-RU" sz="3200" dirty="0" smtClean="0"/>
              <a:t> </a:t>
            </a:r>
            <a:endParaRPr kumimoji="0" lang="kk-KZ" sz="3200" b="0" i="0" u="none" strike="noStrike" cap="all" normalizeH="0" dirty="0" smtClean="0">
              <a:ln>
                <a:noFill/>
              </a:ln>
              <a:solidFill>
                <a:schemeClr val="tx1"/>
              </a:solidFill>
              <a:effectLst/>
              <a:latin typeface="Arial" pitchFamily="34" charset="0"/>
              <a:cs typeface="Arial"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823005911"/>
              </p:ext>
            </p:extLst>
          </p:nvPr>
        </p:nvGraphicFramePr>
        <p:xfrm>
          <a:off x="683568" y="1484785"/>
          <a:ext cx="7992889" cy="4680520"/>
        </p:xfrm>
        <a:graphic>
          <a:graphicData uri="http://schemas.openxmlformats.org/drawingml/2006/table">
            <a:tbl>
              <a:tblPr firstRow="1" firstCol="1" lastRow="1" lastCol="1" bandRow="1" bandCol="1">
                <a:tableStyleId>{5C22544A-7EE6-4342-B048-85BDC9FD1C3A}</a:tableStyleId>
              </a:tblPr>
              <a:tblGrid>
                <a:gridCol w="247841"/>
                <a:gridCol w="1394109"/>
                <a:gridCol w="3872524"/>
                <a:gridCol w="2478415"/>
              </a:tblGrid>
              <a:tr h="4680520">
                <a:tc>
                  <a:txBody>
                    <a:bodyPr/>
                    <a:lstStyle/>
                    <a:p>
                      <a:pPr marL="0" marR="0" algn="just">
                        <a:spcBef>
                          <a:spcPts val="0"/>
                        </a:spcBef>
                        <a:spcAft>
                          <a:spcPts val="0"/>
                        </a:spcAft>
                      </a:pPr>
                      <a:r>
                        <a:rPr lang="kk-KZ" sz="1800" b="0" dirty="0">
                          <a:effectLst/>
                        </a:rPr>
                        <a:t>1</a:t>
                      </a:r>
                      <a:endParaRPr lang="ru-RU" sz="28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6985" marR="0" algn="just">
                        <a:spcBef>
                          <a:spcPts val="0"/>
                        </a:spcBef>
                        <a:spcAft>
                          <a:spcPts val="0"/>
                        </a:spcAft>
                      </a:pPr>
                      <a:r>
                        <a:rPr lang="kk-KZ" sz="1800" b="0" dirty="0">
                          <a:effectLst/>
                        </a:rPr>
                        <a:t>Қалыптасу (сипаттау) кезеңі – 1850-1934 жж.</a:t>
                      </a:r>
                      <a:endParaRPr lang="ru-RU" sz="28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kk-KZ" sz="1800" b="0">
                          <a:effectLst/>
                        </a:rPr>
                        <a:t>Сипаттау кезеңіндегі сел құбылысын зерттеу мәселесіне келетін болсақ, сел құбылыстарын зерттеудің сапалық, сипаттамалық жағы дами түсті, сел тасқындарын зерттеу аясы әртүрлі аймақтарда көрініс берген сел тасқындарын, олардың қиратушы әсерінің сипаттамаларын, сел тасқындарын қалыптастырудағы түрлі факторлардың – гидрометеорологиялық, геологиялық-геоморфологиялық, топырақ-ботаникалық және т.б. факторлардың рөлін сипаттайтын жұмыстармен шектелді.</a:t>
                      </a:r>
                      <a:endParaRPr lang="ru-RU" sz="28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ru-RU" sz="1800" b="0" dirty="0">
                          <a:effectLst/>
                        </a:rPr>
                        <a:t>И.В. Мушкетов, </a:t>
                      </a:r>
                      <a:endParaRPr lang="ru-RU" sz="2800" b="0" dirty="0">
                        <a:effectLst/>
                      </a:endParaRPr>
                    </a:p>
                    <a:p>
                      <a:pPr marL="0" marR="0" algn="just">
                        <a:spcBef>
                          <a:spcPts val="0"/>
                        </a:spcBef>
                        <a:spcAft>
                          <a:spcPts val="0"/>
                        </a:spcAft>
                      </a:pPr>
                      <a:r>
                        <a:rPr lang="ru-RU" sz="1800" b="0" dirty="0">
                          <a:effectLst/>
                        </a:rPr>
                        <a:t>А.Ф. Вержбицкий, </a:t>
                      </a:r>
                      <a:endParaRPr lang="ru-RU" sz="2800" b="0" dirty="0">
                        <a:effectLst/>
                      </a:endParaRPr>
                    </a:p>
                    <a:p>
                      <a:pPr marL="0" marR="0" algn="just">
                        <a:spcBef>
                          <a:spcPts val="0"/>
                        </a:spcBef>
                        <a:spcAft>
                          <a:spcPts val="0"/>
                        </a:spcAft>
                      </a:pPr>
                      <a:r>
                        <a:rPr lang="ru-RU" sz="1800" b="0" dirty="0">
                          <a:effectLst/>
                        </a:rPr>
                        <a:t>В.В. Епанечников</a:t>
                      </a:r>
                      <a:r>
                        <a:rPr lang="kk-KZ" sz="1800" b="0" dirty="0">
                          <a:effectLst/>
                        </a:rPr>
                        <a:t>,</a:t>
                      </a:r>
                      <a:endParaRPr lang="ru-RU" sz="2800" b="0" dirty="0">
                        <a:effectLst/>
                      </a:endParaRPr>
                    </a:p>
                    <a:p>
                      <a:pPr marL="0" marR="0" algn="just">
                        <a:spcBef>
                          <a:spcPts val="0"/>
                        </a:spcBef>
                        <a:spcAft>
                          <a:spcPts val="0"/>
                        </a:spcAft>
                      </a:pPr>
                      <a:r>
                        <a:rPr lang="ru-RU" sz="1800" b="0" dirty="0">
                          <a:effectLst/>
                        </a:rPr>
                        <a:t> Э.М. </a:t>
                      </a:r>
                      <a:r>
                        <a:rPr lang="ru-RU" sz="1800" b="0" dirty="0" err="1">
                          <a:effectLst/>
                        </a:rPr>
                        <a:t>Женжурист</a:t>
                      </a:r>
                      <a:r>
                        <a:rPr lang="ru-RU" sz="1800" b="0" dirty="0">
                          <a:effectLst/>
                        </a:rPr>
                        <a:t>, </a:t>
                      </a:r>
                      <a:endParaRPr lang="ru-RU" sz="2800" b="0" dirty="0">
                        <a:effectLst/>
                      </a:endParaRPr>
                    </a:p>
                    <a:p>
                      <a:pPr marL="0" marR="0" algn="just">
                        <a:spcBef>
                          <a:spcPts val="0"/>
                        </a:spcBef>
                        <a:spcAft>
                          <a:spcPts val="0"/>
                        </a:spcAft>
                      </a:pPr>
                      <a:r>
                        <a:rPr lang="ru-RU" sz="1800" b="0" dirty="0">
                          <a:effectLst/>
                        </a:rPr>
                        <a:t>Н.Л. Корженевский, </a:t>
                      </a:r>
                      <a:endParaRPr lang="ru-RU" sz="2800" b="0" dirty="0">
                        <a:effectLst/>
                      </a:endParaRPr>
                    </a:p>
                    <a:p>
                      <a:pPr marL="0" marR="0" algn="just">
                        <a:spcBef>
                          <a:spcPts val="0"/>
                        </a:spcBef>
                        <a:spcAft>
                          <a:spcPts val="0"/>
                        </a:spcAft>
                      </a:pPr>
                      <a:r>
                        <a:rPr lang="ru-RU" sz="1800" b="0" dirty="0">
                          <a:effectLst/>
                        </a:rPr>
                        <a:t>В.Д. Городецкий</a:t>
                      </a:r>
                      <a:endParaRPr lang="ru-RU" sz="2800" b="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69449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1565</TotalTime>
  <Words>1309</Words>
  <Application>Microsoft Office PowerPoint</Application>
  <PresentationFormat>Экран (4:3)</PresentationFormat>
  <Paragraphs>81</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Cambria</vt:lpstr>
      <vt:lpstr>Times New Roman</vt:lpstr>
      <vt:lpstr>Wingdings</vt:lpstr>
      <vt:lpstr>Wingdings 2</vt:lpstr>
      <vt:lpstr>Трек</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lpstr>2-дәріс. Селтану ғылыми бағытының қалыптасу және даму кезеңдері</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Айнур</dc:creator>
  <cp:lastModifiedBy>Мусина Айнур</cp:lastModifiedBy>
  <cp:revision>66</cp:revision>
  <dcterms:created xsi:type="dcterms:W3CDTF">2016-03-14T08:39:23Z</dcterms:created>
  <dcterms:modified xsi:type="dcterms:W3CDTF">2020-10-03T14:40:17Z</dcterms:modified>
</cp:coreProperties>
</file>