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21"/>
  </p:notesMasterIdLst>
  <p:handoutMasterIdLst>
    <p:handoutMasterId r:id="rId22"/>
  </p:handoutMasterIdLst>
  <p:sldIdLst>
    <p:sldId id="292" r:id="rId4"/>
    <p:sldId id="283" r:id="rId5"/>
    <p:sldId id="303" r:id="rId6"/>
    <p:sldId id="291" r:id="rId7"/>
    <p:sldId id="304" r:id="rId8"/>
    <p:sldId id="307" r:id="rId9"/>
    <p:sldId id="305" r:id="rId10"/>
    <p:sldId id="309" r:id="rId11"/>
    <p:sldId id="308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296" r:id="rId20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073A0DAA-6AF3-43AB-8588-CEC1D06C72B9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87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0A5C064-84A7-4F33-A3C5-616A674BA786}" type="datetime1">
              <a:rPr lang="ru-RU" smtClean="0"/>
              <a:t>13.04.2021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B300C-53C0-476E-919C-7CE08E363BA7}" type="datetime1">
              <a:rPr lang="ru-RU" smtClean="0"/>
              <a:pPr/>
              <a:t>13.04.2021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530193B-564F-4854-8A52-728F3FB19C8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5670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725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639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200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45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1">
            <a:extLst>
              <a:ext uri="{FF2B5EF4-FFF2-40B4-BE49-F238E27FC236}">
                <a16:creationId xmlns:a16="http://schemas.microsoft.com/office/drawing/2014/main" xmlns="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980476" y="0"/>
            <a:ext cx="2211524" cy="6858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1904" y="4650539"/>
            <a:ext cx="3401478" cy="1192038"/>
          </a:xfrm>
          <a:solidFill>
            <a:schemeClr val="tx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xmlns="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4500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Текст 4">
            <a:extLst>
              <a:ext uri="{FF2B5EF4-FFF2-40B4-BE49-F238E27FC236}">
                <a16:creationId xmlns:a16="http://schemas.microsoft.com/office/drawing/2014/main" xmlns="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29800" y="1511250"/>
            <a:ext cx="4500000" cy="468000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D4FE60C-ACE5-4516-8CB6-EEDD96DB735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 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xmlns="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916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72900" y="1511476"/>
            <a:ext cx="2916000" cy="4679249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1" name="Текст 5">
            <a:extLst>
              <a:ext uri="{FF2B5EF4-FFF2-40B4-BE49-F238E27FC236}">
                <a16:creationId xmlns:a16="http://schemas.microsoft.com/office/drawing/2014/main" xmlns="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13800" y="1511475"/>
            <a:ext cx="2916000" cy="467925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 столбц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xmlns="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1764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90450" y="1512000"/>
            <a:ext cx="1764000" cy="4679250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3" name="Текст 5">
            <a:extLst>
              <a:ext uri="{FF2B5EF4-FFF2-40B4-BE49-F238E27FC236}">
                <a16:creationId xmlns:a16="http://schemas.microsoft.com/office/drawing/2014/main" xmlns="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8900" y="1512000"/>
            <a:ext cx="1764000" cy="4679250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5" name="Текст 6">
            <a:extLst>
              <a:ext uri="{FF2B5EF4-FFF2-40B4-BE49-F238E27FC236}">
                <a16:creationId xmlns:a16="http://schemas.microsoft.com/office/drawing/2014/main" xmlns="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07350" y="1507535"/>
            <a:ext cx="1764000" cy="4679250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7" name="Текст 7">
            <a:extLst>
              <a:ext uri="{FF2B5EF4-FFF2-40B4-BE49-F238E27FC236}">
                <a16:creationId xmlns:a16="http://schemas.microsoft.com/office/drawing/2014/main" xmlns="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65800" y="1507535"/>
            <a:ext cx="1764000" cy="4683715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5A8293F-A5B5-4FCC-BF27-A25B1BAFF24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E801980-CBAE-4A50-886D-54D7BB2E19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310D190-B83D-438A-91BC-470C41B22A2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 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554ED587-2D2F-4D3F-B55B-C64465AB4EC5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1811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 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1">
            <a:extLst>
              <a:ext uri="{FF2B5EF4-FFF2-40B4-BE49-F238E27FC236}">
                <a16:creationId xmlns:a16="http://schemas.microsoft.com/office/drawing/2014/main" xmlns="" id="{069FFAE5-B16E-4571-88F7-52FA5354B1A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273" y="63691"/>
            <a:ext cx="9911201" cy="6727346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9473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-фотография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1">
            <a:extLst>
              <a:ext uri="{FF2B5EF4-FFF2-40B4-BE49-F238E27FC236}">
                <a16:creationId xmlns:a16="http://schemas.microsoft.com/office/drawing/2014/main" xmlns="" id="{1599E2D7-24B3-4D66-9AFB-83C1AEC4DBBB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80476" y="0"/>
            <a:ext cx="2211524" cy="6192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86" y="1807950"/>
            <a:ext cx="5184913" cy="432000"/>
          </a:xfrm>
        </p:spPr>
        <p:txBody>
          <a:bodyPr rtlCol="0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xmlns="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44886" y="2383950"/>
            <a:ext cx="5184913" cy="360000"/>
          </a:xfrm>
        </p:spPr>
        <p:txBody>
          <a:bodyPr rtlCol="0"/>
          <a:lstStyle>
            <a:lvl1pPr marL="0" indent="0" algn="r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5000" y="2908300"/>
            <a:ext cx="5184800" cy="3283700"/>
          </a:xfrm>
          <a:solidFill>
            <a:schemeClr val="bg1"/>
          </a:solidFill>
        </p:spPr>
        <p:txBody>
          <a:bodyPr lIns="180000" tIns="252000" rIns="252000" rtlCol="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ru-RU" dirty="0" err="1" smtClean="0"/>
              <a:t>Гидрологиялық</a:t>
            </a:r>
            <a:r>
              <a:rPr lang="ru-RU" dirty="0" smtClean="0"/>
              <a:t> </a:t>
            </a:r>
            <a:r>
              <a:rPr lang="ru-RU" dirty="0" err="1" smtClean="0"/>
              <a:t>ақпаратты</a:t>
            </a:r>
            <a:r>
              <a:rPr lang="ru-RU" dirty="0" smtClean="0"/>
              <a:t> </a:t>
            </a:r>
            <a:r>
              <a:rPr lang="ru-RU" dirty="0" err="1" smtClean="0"/>
              <a:t>статистикалық</a:t>
            </a:r>
            <a:r>
              <a:rPr lang="ru-RU" dirty="0" smtClean="0"/>
              <a:t> </a:t>
            </a:r>
            <a:r>
              <a:rPr lang="ru-RU" dirty="0" err="1" smtClean="0"/>
              <a:t>өңдеудің</a:t>
            </a:r>
            <a:r>
              <a:rPr lang="ru-RU" dirty="0" smtClean="0"/>
              <a:t> </a:t>
            </a:r>
            <a:r>
              <a:rPr lang="ru-RU" dirty="0" err="1" smtClean="0"/>
              <a:t>заманауи</a:t>
            </a:r>
            <a:r>
              <a:rPr lang="ru-RU" dirty="0" smtClean="0"/>
              <a:t> </a:t>
            </a:r>
            <a:r>
              <a:rPr lang="ru-RU" dirty="0" err="1" smtClean="0"/>
              <a:t>әдістері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-фотография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23393" y="1343906"/>
            <a:ext cx="3736800" cy="3933645"/>
          </a:xfrm>
          <a:solidFill>
            <a:schemeClr val="bg1"/>
          </a:solidFill>
        </p:spPr>
        <p:txBody>
          <a:bodyPr lIns="180000" tIns="180000" rIns="180000"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9" name="Рисунок 6">
            <a:extLst>
              <a:ext uri="{FF2B5EF4-FFF2-40B4-BE49-F238E27FC236}">
                <a16:creationId xmlns:a16="http://schemas.microsoft.com/office/drawing/2014/main" xmlns="" id="{492C2A1D-F7BD-46B6-BC01-15D365ACD50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60193" y="1344803"/>
            <a:ext cx="3737526" cy="3933645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7F4F1543-153D-4F77-A4A9-C9BBA1C20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31100" cy="432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xmlns="" id="{9FAA210E-391A-499A-89D5-F222045FD1A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68959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34719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xmlns="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Сравнение слева — заполнитель 1">
            <a:extLst>
              <a:ext uri="{FF2B5EF4-FFF2-40B4-BE49-F238E27FC236}">
                <a16:creationId xmlns:a16="http://schemas.microsoft.com/office/drawing/2014/main" xmlns="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432296"/>
            <a:ext cx="4500000" cy="527076"/>
          </a:xfrm>
          <a:solidFill>
            <a:schemeClr val="tx1"/>
          </a:solidFill>
        </p:spPr>
        <p:txBody>
          <a:bodyPr lIns="180000" tIns="36000" rtlCol="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4500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2" name="Сравнение слева — заполнитель 2">
            <a:extLst>
              <a:ext uri="{FF2B5EF4-FFF2-40B4-BE49-F238E27FC236}">
                <a16:creationId xmlns:a16="http://schemas.microsoft.com/office/drawing/2014/main" xmlns="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29800" y="1433105"/>
            <a:ext cx="4500000" cy="525283"/>
          </a:xfrm>
          <a:solidFill>
            <a:schemeClr val="tx1"/>
          </a:solidFill>
        </p:spPr>
        <p:txBody>
          <a:bodyPr lIns="180000" tIns="36000" rtlCol="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8" name="Текст 4">
            <a:extLst>
              <a:ext uri="{FF2B5EF4-FFF2-40B4-BE49-F238E27FC236}">
                <a16:creationId xmlns:a16="http://schemas.microsoft.com/office/drawing/2014/main" xmlns="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29800" y="2020359"/>
            <a:ext cx="4500000" cy="4170891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е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xmlns="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99200" y="432000"/>
            <a:ext cx="5472113" cy="5759250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75314" y="5096632"/>
            <a:ext cx="2028686" cy="1094618"/>
          </a:xfrm>
        </p:spPr>
        <p:txBody>
          <a:bodyPr rtlCol="0" anchor="b"/>
          <a:lstStyle>
            <a:lvl1pPr marL="0" indent="0" algn="r">
              <a:buNone/>
              <a:defRPr i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dirty="0"/>
              <a:t>Введите подпись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E25951D2-91DB-40E7-95D5-4B372602DE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74360" y="2112793"/>
            <a:ext cx="6798250" cy="1674470"/>
          </a:xfrm>
        </p:spPr>
        <p:txBody>
          <a:bodyPr rtlCol="0" anchor="ctr"/>
          <a:lstStyle>
            <a:lvl1pPr algn="ctr">
              <a:lnSpc>
                <a:spcPct val="100000"/>
              </a:lnSpc>
              <a:defRPr sz="6000" b="1" cap="all" spc="-30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Спасибо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Текст 5">
            <a:extLst>
              <a:ext uri="{FF2B5EF4-FFF2-40B4-BE49-F238E27FC236}">
                <a16:creationId xmlns:a16="http://schemas.microsoft.com/office/drawing/2014/main" xmlns="" id="{CA3EFDD3-A9D2-4EB6-BB2A-F6999D9F7E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74361" y="4035727"/>
            <a:ext cx="3329850" cy="382887"/>
          </a:xfrm>
        </p:spPr>
        <p:txBody>
          <a:bodyPr rtlCol="0"/>
          <a:lstStyle>
            <a:lvl1pPr marL="0" indent="0" algn="r">
              <a:buNone/>
              <a:defRPr sz="2400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xmlns="" id="{261ED1F7-B623-43D9-9BDA-8808C5CFAF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62268" y="4150118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Номер телефона</a:t>
            </a:r>
          </a:p>
        </p:txBody>
      </p:sp>
      <p:sp>
        <p:nvSpPr>
          <p:cNvPr id="13" name="Текст 7">
            <a:extLst>
              <a:ext uri="{FF2B5EF4-FFF2-40B4-BE49-F238E27FC236}">
                <a16:creationId xmlns:a16="http://schemas.microsoft.com/office/drawing/2014/main" xmlns="" id="{E27366FC-4115-4122-9CE2-5FA9D424AD5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62268" y="4540691"/>
            <a:ext cx="2910342" cy="238016"/>
          </a:xfrm>
        </p:spPr>
        <p:txBody>
          <a:bodyPr rtlCol="0"/>
          <a:lstStyle>
            <a:lvl1pPr marL="0" indent="0" algn="l">
              <a:lnSpc>
                <a:spcPct val="80000"/>
              </a:lnSpc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Электронная почта или контакт в социальной сети</a:t>
            </a:r>
          </a:p>
        </p:txBody>
      </p:sp>
      <p:sp>
        <p:nvSpPr>
          <p:cNvPr id="14" name="Текст 8">
            <a:extLst>
              <a:ext uri="{FF2B5EF4-FFF2-40B4-BE49-F238E27FC236}">
                <a16:creationId xmlns:a16="http://schemas.microsoft.com/office/drawing/2014/main" xmlns="" id="{DEB36829-2F8B-4E22-AB6D-4111D18AF8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62268" y="4931263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Веб-сайт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318901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xmlns="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442953D-28FC-41B5-A1BB-BB3BA7CA40B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32C8D0EF-1DB6-4ADC-8F31-5AE53BF5EAF4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62F208ED-79A0-4B2C-A5EE-9D27466BCA3F}"/>
              </a:ext>
            </a:extLst>
          </p:cNvPr>
          <p:cNvSpPr/>
          <p:nvPr userDrawn="1"/>
        </p:nvSpPr>
        <p:spPr>
          <a:xfrm>
            <a:off x="11407775" y="6356350"/>
            <a:ext cx="784225" cy="3651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98116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9198116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i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502" y="6401750"/>
            <a:ext cx="278418" cy="2743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i="1">
                <a:solidFill>
                  <a:schemeClr val="bg1"/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4" name="Надпись 3">
            <a:extLst>
              <a:ext uri="{FF2B5EF4-FFF2-40B4-BE49-F238E27FC236}">
                <a16:creationId xmlns:a16="http://schemas.microsoft.com/office/drawing/2014/main" xmlns="" id="{34FDC6F9-37F9-4E25-AECA-D307B8421C73}"/>
              </a:ext>
            </a:extLst>
          </p:cNvPr>
          <p:cNvSpPr txBox="1"/>
          <p:nvPr userDrawn="1"/>
        </p:nvSpPr>
        <p:spPr>
          <a:xfrm>
            <a:off x="9630116" y="6346108"/>
            <a:ext cx="1662546" cy="215888"/>
          </a:xfrm>
          <a:prstGeom prst="rect">
            <a:avLst/>
          </a:prstGeom>
          <a:noFill/>
        </p:spPr>
        <p:txBody>
          <a:bodyPr wrap="square" lIns="0" tIns="36000" rIns="0" bIns="0" rtlCol="0">
            <a:spAutoFit/>
          </a:bodyPr>
          <a:lstStyle/>
          <a:p>
            <a:pPr algn="r" rtl="0">
              <a:lnSpc>
                <a:spcPts val="1400"/>
              </a:lnSpc>
            </a:pPr>
            <a:r>
              <a:rPr lang="kk-KZ" sz="1600" b="1" spc="-1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11</a:t>
            </a:r>
            <a:r>
              <a:rPr lang="en-US" sz="1600" b="1" spc="-1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-</a:t>
            </a:r>
            <a:r>
              <a:rPr lang="kk-KZ" sz="1600" b="1" spc="-1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дәріс</a:t>
            </a:r>
            <a:endParaRPr lang="ru-RU" sz="1600" b="1" spc="-100" noProof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6B322F68-670D-45A0-A54F-7E70BCEAED3F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E69B5F15-353A-4344-8D61-F4E25AA9FB6C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2FA0C0AA-FCE8-4A7F-928A-54C96BBA9053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5" r:id="rId5"/>
    <p:sldLayoutId id="2147483659" r:id="rId6"/>
    <p:sldLayoutId id="2147483660" r:id="rId7"/>
    <p:sldLayoutId id="2147483664" r:id="rId8"/>
    <p:sldLayoutId id="2147483650" r:id="rId9"/>
    <p:sldLayoutId id="2147483652" r:id="rId10"/>
    <p:sldLayoutId id="2147483656" r:id="rId11"/>
    <p:sldLayoutId id="2147483657" r:id="rId12"/>
    <p:sldLayoutId id="2147483654" r:id="rId13"/>
    <p:sldLayoutId id="2147483655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spc="-1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hyperlink" Target="mailto:Ainur.Musina@kaznu.kz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image" Target="../media/image7.svg"/><Relationship Id="rId9" Type="http://schemas.openxmlformats.org/officeDocument/2006/relationships/image" Target="../media/image11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0129" y="2918012"/>
            <a:ext cx="7394522" cy="3371695"/>
          </a:xfrm>
        </p:spPr>
        <p:txBody>
          <a:bodyPr rtlCol="0"/>
          <a:lstStyle/>
          <a:p>
            <a:r>
              <a:rPr lang="ru-RU" sz="5000" kern="0" spc="0" dirty="0" err="1"/>
              <a:t>Көпөлшемді</a:t>
            </a:r>
            <a:r>
              <a:rPr lang="ru-RU" sz="5000" kern="0" spc="0" dirty="0"/>
              <a:t> </a:t>
            </a:r>
            <a:r>
              <a:rPr lang="ru-RU" sz="5000" kern="0" spc="0" dirty="0" err="1"/>
              <a:t>статистикалық</a:t>
            </a:r>
            <a:r>
              <a:rPr lang="ru-RU" sz="5000" kern="0" spc="0" dirty="0"/>
              <a:t> </a:t>
            </a:r>
            <a:r>
              <a:rPr lang="ru-RU" sz="5000" kern="0" spc="0" dirty="0" err="1"/>
              <a:t>талдау</a:t>
            </a:r>
            <a:r>
              <a:rPr lang="ru-RU" sz="5000" kern="0" spc="0" dirty="0"/>
              <a:t>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DD5A594-D852-43BB-B591-E9D9027253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674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10</a:t>
            </a:fld>
            <a:endParaRPr lang="ru-RU" noProof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8183" y="412234"/>
            <a:ext cx="2580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ФАКТОРЛЫҚ ТАЛДАУ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305300" y="3314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0" y="40233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68400" y="1446242"/>
            <a:ext cx="76073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err="1"/>
              <a:t>Факторлық</a:t>
            </a:r>
            <a:r>
              <a:rPr lang="ru-RU" altLang="ru-RU" dirty="0"/>
              <a:t> </a:t>
            </a:r>
            <a:r>
              <a:rPr lang="ru-RU" altLang="ru-RU" dirty="0" err="1"/>
              <a:t>талдау</a:t>
            </a:r>
            <a:r>
              <a:rPr lang="ru-RU" altLang="ru-RU" dirty="0"/>
              <a:t> </a:t>
            </a:r>
            <a:r>
              <a:rPr lang="ru-RU" altLang="ru-RU" dirty="0" err="1"/>
              <a:t>матрицасын</a:t>
            </a:r>
            <a:r>
              <a:rPr lang="ru-RU" altLang="ru-RU" dirty="0"/>
              <a:t> </a:t>
            </a:r>
            <a:r>
              <a:rPr lang="ru-RU" altLang="ru-RU" dirty="0" err="1"/>
              <a:t>әртүрлі</a:t>
            </a:r>
            <a:r>
              <a:rPr lang="ru-RU" altLang="ru-RU" dirty="0"/>
              <a:t> </a:t>
            </a:r>
            <a:r>
              <a:rPr lang="ru-RU" altLang="ru-RU" dirty="0" err="1"/>
              <a:t>тәсілдер</a:t>
            </a:r>
            <a:r>
              <a:rPr lang="ru-RU" altLang="ru-RU" dirty="0"/>
              <a:t> </a:t>
            </a:r>
            <a:r>
              <a:rPr lang="ru-RU" altLang="ru-RU" dirty="0" err="1"/>
              <a:t>арқылыалуға</a:t>
            </a:r>
            <a:r>
              <a:rPr lang="ru-RU" altLang="ru-RU" dirty="0"/>
              <a:t> </a:t>
            </a:r>
            <a:r>
              <a:rPr lang="ru-RU" altLang="ru-RU" dirty="0" err="1"/>
              <a:t>болады</a:t>
            </a:r>
            <a:r>
              <a:rPr lang="ru-RU" altLang="ru-RU" dirty="0"/>
              <a:t>: </a:t>
            </a:r>
            <a:r>
              <a:rPr lang="ru-RU" altLang="ru-RU" dirty="0" err="1"/>
              <a:t>шындыққа</a:t>
            </a:r>
            <a:r>
              <a:rPr lang="ru-RU" altLang="ru-RU" dirty="0"/>
              <a:t> </a:t>
            </a:r>
            <a:r>
              <a:rPr lang="ru-RU" altLang="ru-RU" dirty="0" err="1"/>
              <a:t>ең</a:t>
            </a:r>
            <a:r>
              <a:rPr lang="ru-RU" altLang="ru-RU" dirty="0"/>
              <a:t> </a:t>
            </a:r>
            <a:r>
              <a:rPr lang="ru-RU" altLang="ru-RU" dirty="0" err="1"/>
              <a:t>жақын</a:t>
            </a:r>
            <a:r>
              <a:rPr lang="ru-RU" altLang="ru-RU" dirty="0"/>
              <a:t> </a:t>
            </a:r>
            <a:r>
              <a:rPr lang="ru-RU" altLang="ru-RU" dirty="0" err="1"/>
              <a:t>әдіс</a:t>
            </a:r>
            <a:r>
              <a:rPr lang="ru-RU" altLang="ru-RU" dirty="0"/>
              <a:t>, </a:t>
            </a:r>
            <a:r>
              <a:rPr lang="ru-RU" altLang="ru-RU" dirty="0" err="1"/>
              <a:t>центроидтық</a:t>
            </a:r>
            <a:r>
              <a:rPr lang="ru-RU" altLang="ru-RU" dirty="0"/>
              <a:t> </a:t>
            </a:r>
            <a:r>
              <a:rPr lang="ru-RU" altLang="ru-RU" dirty="0" err="1"/>
              <a:t>әдісі</a:t>
            </a:r>
            <a:r>
              <a:rPr lang="ru-RU" altLang="ru-RU" dirty="0"/>
              <a:t> </a:t>
            </a:r>
            <a:r>
              <a:rPr lang="ru-RU" altLang="ru-RU" dirty="0" err="1"/>
              <a:t>және</a:t>
            </a:r>
            <a:r>
              <a:rPr lang="ru-RU" altLang="ru-RU" dirty="0"/>
              <a:t> </a:t>
            </a:r>
            <a:r>
              <a:rPr lang="ru-RU" altLang="ru-RU" dirty="0" err="1"/>
              <a:t>т.б</a:t>
            </a:r>
            <a:r>
              <a:rPr lang="ru-RU" altLang="ru-RU" dirty="0"/>
              <a:t>. </a:t>
            </a:r>
            <a:r>
              <a:rPr lang="ru-RU" altLang="ru-RU" dirty="0" err="1"/>
              <a:t>олардың</a:t>
            </a:r>
            <a:r>
              <a:rPr lang="ru-RU" altLang="ru-RU" dirty="0"/>
              <a:t> </a:t>
            </a:r>
            <a:r>
              <a:rPr lang="ru-RU" altLang="ru-RU" dirty="0" err="1"/>
              <a:t>біріншісі</a:t>
            </a:r>
            <a:r>
              <a:rPr lang="ru-RU" altLang="ru-RU" dirty="0"/>
              <a:t> </a:t>
            </a:r>
            <a:r>
              <a:rPr lang="ru-RU" altLang="ru-RU" dirty="0" err="1"/>
              <a:t>компьютерлерді</a:t>
            </a:r>
            <a:r>
              <a:rPr lang="ru-RU" altLang="ru-RU" dirty="0"/>
              <a:t> </a:t>
            </a:r>
            <a:r>
              <a:rPr lang="ru-RU" altLang="ru-RU" dirty="0" err="1"/>
              <a:t>қолданған</a:t>
            </a:r>
            <a:r>
              <a:rPr lang="ru-RU" altLang="ru-RU" dirty="0"/>
              <a:t> </a:t>
            </a:r>
            <a:r>
              <a:rPr lang="ru-RU" altLang="ru-RU" dirty="0" err="1"/>
              <a:t>кезде</a:t>
            </a:r>
            <a:r>
              <a:rPr lang="ru-RU" altLang="ru-RU" dirty="0"/>
              <a:t> де </a:t>
            </a:r>
            <a:r>
              <a:rPr lang="ru-RU" altLang="ru-RU" dirty="0" err="1"/>
              <a:t>өте</a:t>
            </a:r>
            <a:r>
              <a:rPr lang="ru-RU" altLang="ru-RU" dirty="0"/>
              <a:t> </a:t>
            </a:r>
            <a:r>
              <a:rPr lang="ru-RU" altLang="ru-RU" dirty="0" err="1"/>
              <a:t>күрделі</a:t>
            </a:r>
            <a:r>
              <a:rPr lang="ru-RU" altLang="ru-RU" dirty="0"/>
              <a:t>, </a:t>
            </a:r>
            <a:r>
              <a:rPr lang="ru-RU" altLang="ru-RU" dirty="0" err="1"/>
              <a:t>сондықтан</a:t>
            </a:r>
            <a:r>
              <a:rPr lang="ru-RU" altLang="ru-RU" dirty="0"/>
              <a:t> </a:t>
            </a:r>
            <a:r>
              <a:rPr lang="ru-RU" altLang="ru-RU" dirty="0" err="1"/>
              <a:t>ол</a:t>
            </a:r>
            <a:r>
              <a:rPr lang="ru-RU" altLang="ru-RU" dirty="0"/>
              <a:t> </a:t>
            </a:r>
            <a:r>
              <a:rPr lang="ru-RU" altLang="ru-RU" dirty="0" err="1"/>
              <a:t>кең</a:t>
            </a:r>
            <a:r>
              <a:rPr lang="ru-RU" altLang="ru-RU" dirty="0"/>
              <a:t> </a:t>
            </a:r>
            <a:r>
              <a:rPr lang="ru-RU" altLang="ru-RU" dirty="0" err="1"/>
              <a:t>таралмады</a:t>
            </a:r>
            <a:r>
              <a:rPr lang="ru-RU" altLang="ru-RU" dirty="0"/>
              <a:t>.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err="1"/>
              <a:t>Қазіргі</a:t>
            </a:r>
            <a:r>
              <a:rPr lang="ru-RU" altLang="ru-RU" dirty="0"/>
              <a:t> </a:t>
            </a:r>
            <a:r>
              <a:rPr lang="ru-RU" altLang="ru-RU" dirty="0" err="1"/>
              <a:t>уақытта</a:t>
            </a:r>
            <a:r>
              <a:rPr lang="ru-RU" altLang="ru-RU" dirty="0"/>
              <a:t> </a:t>
            </a:r>
            <a:r>
              <a:rPr lang="ru-RU" altLang="ru-RU" b="1" i="1" dirty="0">
                <a:solidFill>
                  <a:schemeClr val="accent5">
                    <a:lumMod val="75000"/>
                  </a:schemeClr>
                </a:solidFill>
              </a:rPr>
              <a:t>бас </a:t>
            </a:r>
            <a:r>
              <a:rPr lang="ru-RU" altLang="ru-RU" b="1" i="1" dirty="0" err="1">
                <a:solidFill>
                  <a:schemeClr val="accent5">
                    <a:lumMod val="75000"/>
                  </a:schemeClr>
                </a:solidFill>
              </a:rPr>
              <a:t>факторлар</a:t>
            </a:r>
            <a:r>
              <a:rPr lang="ru-RU" alt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altLang="ru-RU" dirty="0" err="1"/>
              <a:t>деп</a:t>
            </a:r>
            <a:r>
              <a:rPr lang="ru-RU" altLang="ru-RU" dirty="0"/>
              <a:t> </a:t>
            </a:r>
            <a:r>
              <a:rPr lang="ru-RU" altLang="ru-RU" dirty="0" err="1"/>
              <a:t>аталатын</a:t>
            </a:r>
            <a:r>
              <a:rPr lang="ru-RU" altLang="ru-RU" dirty="0"/>
              <a:t> </a:t>
            </a:r>
            <a:r>
              <a:rPr lang="ru-RU" altLang="ru-RU" dirty="0" err="1"/>
              <a:t>әдіс</a:t>
            </a:r>
            <a:r>
              <a:rPr lang="ru-RU" altLang="ru-RU" dirty="0"/>
              <a:t> </a:t>
            </a:r>
            <a:r>
              <a:rPr lang="ru-RU" altLang="ru-RU" dirty="0" err="1"/>
              <a:t>жиі</a:t>
            </a:r>
            <a:r>
              <a:rPr lang="ru-RU" altLang="ru-RU" dirty="0"/>
              <a:t> </a:t>
            </a:r>
            <a:r>
              <a:rPr lang="ru-RU" altLang="ru-RU" dirty="0" err="1"/>
              <a:t>қолданылады</a:t>
            </a:r>
            <a:r>
              <a:rPr lang="ru-RU" altLang="ru-RU" dirty="0"/>
              <a:t>. </a:t>
            </a:r>
            <a:r>
              <a:rPr lang="ru-RU" altLang="ru-RU" dirty="0" err="1"/>
              <a:t>Бұл</a:t>
            </a:r>
            <a:r>
              <a:rPr lang="ru-RU" altLang="ru-RU" dirty="0"/>
              <a:t> </a:t>
            </a:r>
            <a:r>
              <a:rPr lang="ru-RU" altLang="ru-RU" dirty="0" err="1"/>
              <a:t>әдіс</a:t>
            </a:r>
            <a:r>
              <a:rPr lang="ru-RU" altLang="ru-RU" dirty="0"/>
              <a:t> </a:t>
            </a:r>
            <a:r>
              <a:rPr lang="ru-RU" altLang="ru-RU" dirty="0" err="1"/>
              <a:t>үшін</a:t>
            </a:r>
            <a:r>
              <a:rPr lang="ru-RU" altLang="ru-RU" dirty="0"/>
              <a:t> </a:t>
            </a:r>
            <a:r>
              <a:rPr lang="ru-RU" altLang="ru-RU" dirty="0" err="1"/>
              <a:t>жақсы</a:t>
            </a:r>
            <a:r>
              <a:rPr lang="ru-RU" altLang="ru-RU" dirty="0"/>
              <a:t> </a:t>
            </a:r>
            <a:r>
              <a:rPr lang="ru-RU" altLang="ru-RU" dirty="0" err="1"/>
              <a:t>алгоритмдер</a:t>
            </a:r>
            <a:r>
              <a:rPr lang="ru-RU" altLang="ru-RU" dirty="0"/>
              <a:t> мен </a:t>
            </a:r>
            <a:r>
              <a:rPr lang="ru-RU" altLang="ru-RU" dirty="0" err="1"/>
              <a:t>бағдарламалар</a:t>
            </a:r>
            <a:r>
              <a:rPr lang="ru-RU" altLang="ru-RU" dirty="0"/>
              <a:t> бар.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err="1"/>
              <a:t>Факторлық</a:t>
            </a:r>
            <a:r>
              <a:rPr lang="ru-RU" altLang="ru-RU" dirty="0"/>
              <a:t> </a:t>
            </a:r>
            <a:r>
              <a:rPr lang="ru-RU" altLang="ru-RU" dirty="0" err="1"/>
              <a:t>жүктемелерді</a:t>
            </a:r>
            <a:r>
              <a:rPr lang="ru-RU" altLang="ru-RU" dirty="0"/>
              <a:t> </a:t>
            </a:r>
            <a:r>
              <a:rPr lang="ru-RU" altLang="ru-RU" dirty="0" err="1"/>
              <a:t>анықтағаннан</a:t>
            </a:r>
            <a:r>
              <a:rPr lang="ru-RU" altLang="ru-RU" dirty="0"/>
              <a:t> </a:t>
            </a:r>
            <a:r>
              <a:rPr lang="ru-RU" altLang="ru-RU" dirty="0" err="1"/>
              <a:t>кейінгі</a:t>
            </a:r>
            <a:r>
              <a:rPr lang="ru-RU" altLang="ru-RU" dirty="0"/>
              <a:t> </a:t>
            </a:r>
            <a:r>
              <a:rPr lang="ru-RU" altLang="ru-RU" dirty="0" err="1"/>
              <a:t>келесі</a:t>
            </a:r>
            <a:r>
              <a:rPr lang="ru-RU" altLang="ru-RU" dirty="0"/>
              <a:t> </a:t>
            </a:r>
            <a:r>
              <a:rPr lang="ru-RU" altLang="ru-RU" dirty="0" err="1"/>
              <a:t>қадам</a:t>
            </a:r>
            <a:r>
              <a:rPr lang="ru-RU" altLang="ru-RU" dirty="0"/>
              <a:t> - </a:t>
            </a:r>
            <a:r>
              <a:rPr lang="ru-RU" altLang="ru-RU" dirty="0" err="1"/>
              <a:t>әр</a:t>
            </a:r>
            <a:r>
              <a:rPr lang="ru-RU" altLang="ru-RU" dirty="0"/>
              <a:t> </a:t>
            </a:r>
            <a:r>
              <a:rPr lang="ru-RU" altLang="ru-RU" dirty="0" err="1"/>
              <a:t>факторды</a:t>
            </a:r>
            <a:r>
              <a:rPr lang="ru-RU" altLang="ru-RU" dirty="0"/>
              <a:t> </a:t>
            </a:r>
            <a:r>
              <a:rPr lang="ru-RU" altLang="ru-RU" dirty="0" err="1"/>
              <a:t>түсіндіру</a:t>
            </a:r>
            <a:r>
              <a:rPr lang="ru-RU" altLang="ru-RU" dirty="0"/>
              <a:t>. </a:t>
            </a:r>
            <a:r>
              <a:rPr lang="ru-RU" altLang="ru-RU" dirty="0" err="1"/>
              <a:t>Ол</a:t>
            </a:r>
            <a:r>
              <a:rPr lang="ru-RU" altLang="ru-RU" dirty="0"/>
              <a:t> </a:t>
            </a:r>
            <a:r>
              <a:rPr lang="ru-RU" altLang="ru-RU" dirty="0" err="1"/>
              <a:t>үшін</a:t>
            </a:r>
            <a:r>
              <a:rPr lang="ru-RU" altLang="ru-RU" dirty="0"/>
              <a:t> </a:t>
            </a:r>
            <a:r>
              <a:rPr lang="ru-RU" altLang="ru-RU" dirty="0" err="1"/>
              <a:t>факторларды</a:t>
            </a:r>
            <a:r>
              <a:rPr lang="ru-RU" altLang="ru-RU" dirty="0"/>
              <a:t> </a:t>
            </a:r>
            <a:r>
              <a:rPr lang="ru-RU" altLang="ru-RU" dirty="0" err="1"/>
              <a:t>айналдыру</a:t>
            </a:r>
            <a:r>
              <a:rPr lang="ru-RU" altLang="ru-RU" dirty="0"/>
              <a:t> </a:t>
            </a:r>
            <a:r>
              <a:rPr lang="ru-RU" altLang="ru-RU" dirty="0" err="1"/>
              <a:t>әдісі</a:t>
            </a:r>
            <a:r>
              <a:rPr lang="ru-RU" altLang="ru-RU" dirty="0"/>
              <a:t> </a:t>
            </a:r>
            <a:r>
              <a:rPr lang="ru-RU" altLang="ru-RU" dirty="0" err="1"/>
              <a:t>қолданылады</a:t>
            </a:r>
            <a:r>
              <a:rPr lang="ru-RU" altLang="ru-RU" dirty="0"/>
              <a:t>, </a:t>
            </a:r>
            <a:r>
              <a:rPr lang="ru-RU" altLang="ru-RU" dirty="0" err="1"/>
              <a:t>ол</a:t>
            </a:r>
            <a:r>
              <a:rPr lang="ru-RU" altLang="ru-RU" dirty="0"/>
              <a:t>  </a:t>
            </a:r>
            <a:r>
              <a:rPr lang="ru-RU" altLang="ru-RU" dirty="0" err="1"/>
              <a:t>әдіс</a:t>
            </a:r>
            <a:r>
              <a:rPr lang="ru-RU" altLang="ru-RU" dirty="0"/>
              <a:t> </a:t>
            </a:r>
            <a:r>
              <a:rPr lang="ru-RU" altLang="ru-RU" dirty="0" err="1"/>
              <a:t>субъективтілігіне</a:t>
            </a:r>
            <a:r>
              <a:rPr lang="ru-RU" altLang="ru-RU" dirty="0"/>
              <a:t> </a:t>
            </a:r>
            <a:r>
              <a:rPr lang="ru-RU" altLang="ru-RU" dirty="0" err="1"/>
              <a:t>байланысты</a:t>
            </a:r>
            <a:r>
              <a:rPr lang="ru-RU" altLang="ru-RU" dirty="0"/>
              <a:t> </a:t>
            </a:r>
            <a:r>
              <a:rPr lang="ru-RU" altLang="ru-RU" dirty="0" err="1"/>
              <a:t>факторлық</a:t>
            </a:r>
            <a:r>
              <a:rPr lang="ru-RU" altLang="ru-RU" dirty="0"/>
              <a:t> </a:t>
            </a:r>
            <a:r>
              <a:rPr lang="ru-RU" altLang="ru-RU" dirty="0" err="1"/>
              <a:t>талдаудың</a:t>
            </a:r>
            <a:r>
              <a:rPr lang="ru-RU" altLang="ru-RU" dirty="0"/>
              <a:t> </a:t>
            </a:r>
            <a:r>
              <a:rPr lang="ru-RU" altLang="ru-RU" dirty="0" err="1"/>
              <a:t>әлсіз</a:t>
            </a:r>
            <a:r>
              <a:rPr lang="ru-RU" altLang="ru-RU" dirty="0"/>
              <a:t> </a:t>
            </a:r>
            <a:r>
              <a:rPr lang="ru-RU" altLang="ru-RU" dirty="0" err="1"/>
              <a:t>бөлігі</a:t>
            </a:r>
            <a:r>
              <a:rPr lang="ru-RU" altLang="ru-RU" dirty="0"/>
              <a:t> </a:t>
            </a:r>
            <a:r>
              <a:rPr lang="ru-RU" altLang="ru-RU" dirty="0" err="1"/>
              <a:t>болып</a:t>
            </a:r>
            <a:r>
              <a:rPr lang="ru-RU" altLang="ru-RU" dirty="0"/>
              <a:t> </a:t>
            </a:r>
            <a:r>
              <a:rPr lang="ru-RU" altLang="ru-RU" dirty="0" err="1"/>
              <a:t>табылады</a:t>
            </a:r>
            <a:r>
              <a:rPr lang="ru-RU" altLang="ru-RU" dirty="0"/>
              <a:t>. </a:t>
            </a:r>
            <a:r>
              <a:rPr lang="ru-RU" altLang="ru-RU" dirty="0" err="1"/>
              <a:t>Факторлық</a:t>
            </a:r>
            <a:r>
              <a:rPr lang="ru-RU" altLang="ru-RU" dirty="0"/>
              <a:t> </a:t>
            </a:r>
            <a:r>
              <a:rPr lang="ru-RU" altLang="ru-RU" dirty="0" err="1"/>
              <a:t>талдауды</a:t>
            </a:r>
            <a:r>
              <a:rPr lang="ru-RU" altLang="ru-RU" dirty="0"/>
              <a:t> </a:t>
            </a:r>
            <a:r>
              <a:rPr lang="ru-RU" altLang="ru-RU" dirty="0" err="1"/>
              <a:t>таңдалған</a:t>
            </a:r>
            <a:r>
              <a:rPr lang="ru-RU" altLang="ru-RU" dirty="0"/>
              <a:t> </a:t>
            </a:r>
            <a:r>
              <a:rPr lang="ru-RU" altLang="ru-RU" dirty="0" err="1"/>
              <a:t>факторларды</a:t>
            </a:r>
            <a:r>
              <a:rPr lang="ru-RU" altLang="ru-RU" dirty="0"/>
              <a:t> </a:t>
            </a:r>
            <a:r>
              <a:rPr lang="ru-RU" altLang="ru-RU" dirty="0" err="1"/>
              <a:t>түсіндірместен</a:t>
            </a:r>
            <a:r>
              <a:rPr lang="ru-RU" altLang="ru-RU" dirty="0"/>
              <a:t> </a:t>
            </a:r>
            <a:r>
              <a:rPr lang="ru-RU" altLang="ru-RU" dirty="0" err="1"/>
              <a:t>бастапқы</a:t>
            </a:r>
            <a:r>
              <a:rPr lang="ru-RU" altLang="ru-RU" dirty="0"/>
              <a:t> </a:t>
            </a:r>
            <a:r>
              <a:rPr lang="ru-RU" altLang="ru-RU" dirty="0" err="1"/>
              <a:t>белгілер</a:t>
            </a:r>
            <a:r>
              <a:rPr lang="ru-RU" altLang="ru-RU" dirty="0"/>
              <a:t> </a:t>
            </a:r>
            <a:r>
              <a:rPr lang="ru-RU" altLang="ru-RU" dirty="0" err="1"/>
              <a:t>жиынтығының</a:t>
            </a:r>
            <a:r>
              <a:rPr lang="ru-RU" altLang="ru-RU" dirty="0"/>
              <a:t> </a:t>
            </a:r>
            <a:r>
              <a:rPr lang="ru-RU" altLang="ru-RU" dirty="0" err="1"/>
              <a:t>өлшемін</a:t>
            </a:r>
            <a:r>
              <a:rPr lang="ru-RU" altLang="ru-RU" dirty="0"/>
              <a:t> </a:t>
            </a:r>
            <a:r>
              <a:rPr lang="ru-RU" altLang="ru-RU" dirty="0" err="1"/>
              <a:t>азайту</a:t>
            </a:r>
            <a:r>
              <a:rPr lang="ru-RU" altLang="ru-RU" dirty="0"/>
              <a:t> </a:t>
            </a:r>
            <a:r>
              <a:rPr lang="ru-RU" altLang="ru-RU" dirty="0" err="1"/>
              <a:t>үшін</a:t>
            </a:r>
            <a:r>
              <a:rPr lang="ru-RU" altLang="ru-RU" dirty="0"/>
              <a:t> </a:t>
            </a:r>
            <a:r>
              <a:rPr lang="ru-RU" altLang="ru-RU" dirty="0" err="1"/>
              <a:t>қолдануға</a:t>
            </a:r>
            <a:r>
              <a:rPr lang="ru-RU" altLang="ru-RU" dirty="0"/>
              <a:t> </a:t>
            </a:r>
            <a:r>
              <a:rPr lang="ru-RU" altLang="ru-RU" dirty="0" err="1"/>
              <a:t>болады</a:t>
            </a:r>
            <a:r>
              <a:rPr lang="ru-RU" altLang="ru-RU" dirty="0"/>
              <a:t>. </a:t>
            </a:r>
            <a:r>
              <a:rPr lang="ru-RU" altLang="ru-RU" dirty="0" err="1"/>
              <a:t>Бұл</a:t>
            </a:r>
            <a:r>
              <a:rPr lang="ru-RU" altLang="ru-RU" dirty="0"/>
              <a:t> </a:t>
            </a:r>
            <a:r>
              <a:rPr lang="ru-RU" altLang="ru-RU" dirty="0" err="1"/>
              <a:t>міндет</a:t>
            </a:r>
            <a:r>
              <a:rPr lang="ru-RU" altLang="ru-RU" dirty="0"/>
              <a:t> </a:t>
            </a:r>
            <a:r>
              <a:rPr lang="ru-RU" altLang="ru-RU" b="1" i="1" dirty="0" err="1">
                <a:solidFill>
                  <a:schemeClr val="accent5">
                    <a:lumMod val="75000"/>
                  </a:schemeClr>
                </a:solidFill>
              </a:rPr>
              <a:t>компоненттік</a:t>
            </a:r>
            <a:r>
              <a:rPr lang="ru-RU" alt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altLang="ru-RU" b="1" i="1" dirty="0" err="1">
                <a:solidFill>
                  <a:schemeClr val="accent5">
                    <a:lumMod val="75000"/>
                  </a:schemeClr>
                </a:solidFill>
              </a:rPr>
              <a:t>талдауға</a:t>
            </a:r>
            <a:r>
              <a:rPr lang="ru-RU" alt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altLang="ru-RU" dirty="0" err="1"/>
              <a:t>тиесілі</a:t>
            </a:r>
            <a:r>
              <a:rPr lang="ru-RU" alt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5556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11</a:t>
            </a:fld>
            <a:endParaRPr lang="ru-RU" noProof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8183" y="412234"/>
            <a:ext cx="3003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КОМПОНЕНТТІК </a:t>
            </a:r>
            <a:r>
              <a:rPr lang="ru-RU" dirty="0"/>
              <a:t>ТАЛДАУ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305300" y="3314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0" y="40233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81100" y="4102363"/>
            <a:ext cx="7950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err="1"/>
              <a:t>Бұл</a:t>
            </a:r>
            <a:r>
              <a:rPr lang="ru-RU" altLang="ru-RU" dirty="0"/>
              <a:t> </a:t>
            </a:r>
            <a:r>
              <a:rPr lang="ru-RU" altLang="ru-RU" dirty="0" err="1" smtClean="0"/>
              <a:t>модельдің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факторлық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модельден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айырмашылығы</a:t>
            </a:r>
            <a:r>
              <a:rPr lang="ru-RU" altLang="ru-RU" dirty="0" smtClean="0"/>
              <a:t> </a:t>
            </a:r>
            <a:r>
              <a:rPr lang="ru-RU" altLang="ru-RU" dirty="0" err="1"/>
              <a:t>мұнда</a:t>
            </a:r>
            <a:r>
              <a:rPr lang="ru-RU" altLang="ru-RU" dirty="0"/>
              <a:t> </a:t>
            </a:r>
            <a:r>
              <a:rPr lang="ru-RU" altLang="ru-RU" dirty="0" err="1"/>
              <a:t>факторлардың</a:t>
            </a:r>
            <a:r>
              <a:rPr lang="ru-RU" altLang="ru-RU" dirty="0"/>
              <a:t> саны </a:t>
            </a:r>
            <a:r>
              <a:rPr lang="ru-RU" altLang="ru-RU" dirty="0" err="1"/>
              <a:t>бастапқы</a:t>
            </a:r>
            <a:r>
              <a:rPr lang="ru-RU" altLang="ru-RU" dirty="0"/>
              <a:t> </a:t>
            </a:r>
            <a:r>
              <a:rPr lang="ru-RU" altLang="ru-RU" dirty="0" err="1"/>
              <a:t>параметрлер</a:t>
            </a:r>
            <a:r>
              <a:rPr lang="ru-RU" altLang="ru-RU" dirty="0"/>
              <a:t> </a:t>
            </a:r>
            <a:r>
              <a:rPr lang="ru-RU" altLang="ru-RU" dirty="0" err="1"/>
              <a:t>санына</a:t>
            </a:r>
            <a:r>
              <a:rPr lang="ru-RU" altLang="ru-RU" dirty="0"/>
              <a:t> </a:t>
            </a:r>
            <a:r>
              <a:rPr lang="ru-RU" altLang="ru-RU" dirty="0" err="1" smtClean="0"/>
              <a:t>тең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деп</a:t>
            </a:r>
            <a:r>
              <a:rPr lang="ru-RU" altLang="ru-RU" dirty="0" smtClean="0"/>
              <a:t> </a:t>
            </a:r>
            <a:r>
              <a:rPr lang="ru-RU" altLang="ru-RU" dirty="0" err="1"/>
              <a:t>қабылданады</a:t>
            </a:r>
            <a:r>
              <a:rPr lang="ru-RU" altLang="ru-RU" dirty="0"/>
              <a:t>. </a:t>
            </a:r>
            <a:r>
              <a:rPr lang="ru-RU" altLang="ru-RU" dirty="0" err="1" smtClean="0"/>
              <a:t>Сондықтан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сипаттық</a:t>
            </a:r>
            <a:r>
              <a:rPr lang="ru-RU" altLang="ru-RU" dirty="0" smtClean="0"/>
              <a:t> </a:t>
            </a:r>
            <a:r>
              <a:rPr lang="ru-RU" altLang="ru-RU" dirty="0"/>
              <a:t>фактор (</a:t>
            </a:r>
            <a:r>
              <a:rPr lang="ru-RU" altLang="ru-RU" dirty="0" err="1"/>
              <a:t>қалдықтар</a:t>
            </a:r>
            <a:r>
              <a:rPr lang="ru-RU" altLang="ru-RU" dirty="0"/>
              <a:t>) </a:t>
            </a:r>
            <a:r>
              <a:rPr lang="ru-RU" altLang="ru-RU" dirty="0" err="1"/>
              <a:t>жоқ</a:t>
            </a:r>
            <a:r>
              <a:rPr lang="ru-RU" altLang="ru-RU" dirty="0"/>
              <a:t>, </a:t>
            </a:r>
            <a:r>
              <a:rPr lang="ru-RU" altLang="ru-RU" dirty="0" err="1"/>
              <a:t>яғни</a:t>
            </a:r>
            <a:r>
              <a:rPr lang="ru-RU" altLang="ru-RU" dirty="0"/>
              <a:t> </a:t>
            </a:r>
            <a:r>
              <a:rPr lang="ru-RU" altLang="ru-RU" dirty="0" err="1"/>
              <a:t>параметрдің</a:t>
            </a:r>
            <a:r>
              <a:rPr lang="ru-RU" altLang="ru-RU" dirty="0"/>
              <a:t> </a:t>
            </a:r>
            <a:r>
              <a:rPr lang="ru-RU" altLang="ru-RU" dirty="0" err="1"/>
              <a:t>барлық</a:t>
            </a:r>
            <a:r>
              <a:rPr lang="ru-RU" altLang="ru-RU" dirty="0"/>
              <a:t> </a:t>
            </a:r>
            <a:r>
              <a:rPr lang="ru-RU" altLang="ru-RU" dirty="0" err="1"/>
              <a:t>өзгеруін</a:t>
            </a:r>
            <a:r>
              <a:rPr lang="ru-RU" altLang="ru-RU" dirty="0"/>
              <a:t> тек </a:t>
            </a:r>
            <a:r>
              <a:rPr lang="ru-RU" altLang="ru-RU" dirty="0" err="1"/>
              <a:t>жалпы</a:t>
            </a:r>
            <a:r>
              <a:rPr lang="ru-RU" altLang="ru-RU" dirty="0"/>
              <a:t> </a:t>
            </a:r>
            <a:r>
              <a:rPr lang="ru-RU" altLang="ru-RU" dirty="0" err="1"/>
              <a:t>немесе</a:t>
            </a:r>
            <a:r>
              <a:rPr lang="ru-RU" altLang="ru-RU" dirty="0"/>
              <a:t> </a:t>
            </a:r>
            <a:r>
              <a:rPr lang="ru-RU" altLang="ru-RU" dirty="0" err="1"/>
              <a:t>негізгі</a:t>
            </a:r>
            <a:r>
              <a:rPr lang="ru-RU" altLang="ru-RU" dirty="0"/>
              <a:t> </a:t>
            </a:r>
            <a:r>
              <a:rPr lang="ru-RU" altLang="ru-RU" dirty="0" err="1"/>
              <a:t>факторлардың</a:t>
            </a:r>
            <a:r>
              <a:rPr lang="ru-RU" altLang="ru-RU" dirty="0"/>
              <a:t> </a:t>
            </a:r>
            <a:r>
              <a:rPr lang="ru-RU" altLang="ru-RU" dirty="0" err="1"/>
              <a:t>әсерімен</a:t>
            </a:r>
            <a:r>
              <a:rPr lang="ru-RU" altLang="ru-RU" dirty="0"/>
              <a:t> </a:t>
            </a:r>
            <a:r>
              <a:rPr lang="ru-RU" altLang="ru-RU" dirty="0" err="1"/>
              <a:t>түсіндіруге</a:t>
            </a:r>
            <a:r>
              <a:rPr lang="ru-RU" altLang="ru-RU" dirty="0"/>
              <a:t> </a:t>
            </a:r>
            <a:r>
              <a:rPr lang="ru-RU" altLang="ru-RU" dirty="0" err="1"/>
              <a:t>болады</a:t>
            </a:r>
            <a:r>
              <a:rPr lang="ru-RU" altLang="ru-RU" dirty="0"/>
              <a:t> </a:t>
            </a:r>
            <a:r>
              <a:rPr lang="ru-RU" altLang="ru-RU" dirty="0" err="1"/>
              <a:t>деп</a:t>
            </a:r>
            <a:r>
              <a:rPr lang="ru-RU" altLang="ru-RU" dirty="0"/>
              <a:t> </a:t>
            </a:r>
            <a:r>
              <a:rPr lang="ru-RU" altLang="ru-RU" dirty="0" err="1"/>
              <a:t>саналады</a:t>
            </a:r>
            <a:r>
              <a:rPr lang="ru-RU" altLang="ru-RU" dirty="0"/>
              <a:t>. 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285137"/>
              </p:ext>
            </p:extLst>
          </p:nvPr>
        </p:nvGraphicFramePr>
        <p:xfrm>
          <a:off x="4572000" y="3395428"/>
          <a:ext cx="1168400" cy="675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Уравнение" r:id="rId3" imgW="800100" imgH="457200" progId="Equation.3">
                  <p:embed/>
                </p:oleObj>
              </mc:Choice>
              <mc:Fallback>
                <p:oleObj name="Уравнение" r:id="rId3" imgW="8001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395428"/>
                        <a:ext cx="1168400" cy="6757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181100" y="1044176"/>
            <a:ext cx="7950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/>
              <a:t>Компоненттік</a:t>
            </a:r>
            <a:r>
              <a:rPr lang="ru-RU" dirty="0"/>
              <a:t> </a:t>
            </a:r>
            <a:r>
              <a:rPr lang="ru-RU" dirty="0" err="1" smtClean="0"/>
              <a:t>талдау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сандық</a:t>
            </a:r>
            <a:r>
              <a:rPr lang="ru-RU" dirty="0"/>
              <a:t> </a:t>
            </a:r>
            <a:r>
              <a:rPr lang="ru-RU" dirty="0" err="1"/>
              <a:t>айнымалылардың</a:t>
            </a:r>
            <a:r>
              <a:rPr lang="ru-RU" dirty="0"/>
              <a:t> </a:t>
            </a:r>
            <a:r>
              <a:rPr lang="ru-RU" dirty="0" err="1"/>
              <a:t>мәндері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қатынастарды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қолданылатын</a:t>
            </a:r>
            <a:r>
              <a:rPr lang="ru-RU" dirty="0"/>
              <a:t> </a:t>
            </a:r>
            <a:r>
              <a:rPr lang="ru-RU" dirty="0" err="1"/>
              <a:t>өлшемді</a:t>
            </a:r>
            <a:r>
              <a:rPr lang="ru-RU" dirty="0"/>
              <a:t> </a:t>
            </a:r>
            <a:r>
              <a:rPr lang="ru-RU" dirty="0" err="1"/>
              <a:t>азайтудың</a:t>
            </a:r>
            <a:r>
              <a:rPr lang="ru-RU" dirty="0"/>
              <a:t> </a:t>
            </a:r>
            <a:r>
              <a:rPr lang="ru-RU" dirty="0" err="1" smtClean="0"/>
              <a:t>көпөлшемді</a:t>
            </a:r>
            <a:r>
              <a:rPr lang="ru-RU" dirty="0" smtClean="0"/>
              <a:t> </a:t>
            </a:r>
            <a:r>
              <a:rPr lang="ru-RU" dirty="0" err="1"/>
              <a:t>статистикалық</a:t>
            </a:r>
            <a:r>
              <a:rPr lang="ru-RU" dirty="0"/>
              <a:t> </a:t>
            </a:r>
            <a:r>
              <a:rPr lang="ru-RU" dirty="0" err="1"/>
              <a:t>әдісі</a:t>
            </a:r>
            <a:r>
              <a:rPr lang="ru-RU" dirty="0"/>
              <a:t>.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Компоненттік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талдаудың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міндеті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айнымалылардың</a:t>
            </a:r>
            <a:r>
              <a:rPr lang="ru-RU" dirty="0"/>
              <a:t>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жүйесін</a:t>
            </a:r>
            <a:r>
              <a:rPr lang="ru-RU" dirty="0"/>
              <a:t> </a:t>
            </a:r>
            <a:r>
              <a:rPr lang="ru-RU" dirty="0" err="1"/>
              <a:t>салыстырылмаған</a:t>
            </a:r>
            <a:r>
              <a:rPr lang="ru-RU" dirty="0"/>
              <a:t> </a:t>
            </a:r>
            <a:r>
              <a:rPr lang="ru-RU" dirty="0" err="1"/>
              <a:t>жалпыланған</a:t>
            </a:r>
            <a:r>
              <a:rPr lang="ru-RU" dirty="0"/>
              <a:t> </a:t>
            </a:r>
            <a:r>
              <a:rPr lang="ru-RU" dirty="0" err="1"/>
              <a:t>көрсеткіштердің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ортогональды</a:t>
            </a:r>
            <a:r>
              <a:rPr lang="ru-RU" dirty="0"/>
              <a:t> </a:t>
            </a:r>
            <a:r>
              <a:rPr lang="ru-RU" dirty="0" err="1"/>
              <a:t>көрсеткіштердің</a:t>
            </a:r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жүйесіне</a:t>
            </a:r>
            <a:r>
              <a:rPr lang="ru-RU" dirty="0"/>
              <a:t> </a:t>
            </a:r>
            <a:r>
              <a:rPr lang="ru-RU" dirty="0" err="1"/>
              <a:t>айналдыру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реттелмеген</a:t>
            </a:r>
            <a:r>
              <a:rPr lang="ru-RU" dirty="0"/>
              <a:t> </a:t>
            </a:r>
            <a:r>
              <a:rPr lang="ru-RU" dirty="0" err="1"/>
              <a:t>көрсеткіштер</a:t>
            </a:r>
            <a:r>
              <a:rPr lang="ru-RU" dirty="0"/>
              <a:t> </a:t>
            </a:r>
            <a:r>
              <a:rPr lang="ru-RU" dirty="0" err="1"/>
              <a:t>компоненттер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 smtClean="0"/>
              <a:t>.</a:t>
            </a:r>
          </a:p>
          <a:p>
            <a:pPr indent="457200" algn="just"/>
            <a:r>
              <a:rPr lang="kk-KZ" dirty="0" smtClean="0"/>
              <a:t>Бас компоненттік талдаудың негізгі теңдеуі: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160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12</a:t>
            </a:fld>
            <a:endParaRPr lang="ru-RU" noProof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8183" y="412234"/>
            <a:ext cx="3003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КОМПОНЕНТТІК </a:t>
            </a:r>
            <a:r>
              <a:rPr lang="ru-RU" dirty="0"/>
              <a:t>ТАЛДАУ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305300" y="3314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0" y="40233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55700" y="1052542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/>
              <a:t>Компонентті</a:t>
            </a:r>
            <a:r>
              <a:rPr lang="ru-RU" dirty="0"/>
              <a:t> </a:t>
            </a:r>
            <a:r>
              <a:rPr lang="ru-RU" dirty="0" err="1" smtClean="0"/>
              <a:t>талдау</a:t>
            </a:r>
            <a:r>
              <a:rPr lang="ru-RU" dirty="0" smtClean="0"/>
              <a:t> - </a:t>
            </a:r>
            <a:r>
              <a:rPr lang="ru-RU" dirty="0" err="1" smtClean="0"/>
              <a:t>корреляцияланған</a:t>
            </a:r>
            <a:r>
              <a:rPr lang="ru-RU" dirty="0" smtClean="0"/>
              <a:t> (Х) </a:t>
            </a:r>
            <a:r>
              <a:rPr lang="ru-RU" dirty="0" err="1" smtClean="0"/>
              <a:t>бақылау</a:t>
            </a:r>
            <a:r>
              <a:rPr lang="ru-RU" dirty="0" smtClean="0"/>
              <a:t> </a:t>
            </a:r>
            <a:r>
              <a:rPr lang="ru-RU" dirty="0" err="1" smtClean="0"/>
              <a:t>қатарларында</a:t>
            </a:r>
            <a:r>
              <a:rPr lang="ru-RU" dirty="0" smtClean="0"/>
              <a:t> </a:t>
            </a:r>
            <a:r>
              <a:rPr lang="ru-RU" dirty="0" err="1" smtClean="0"/>
              <a:t>байқалатын</a:t>
            </a:r>
            <a:r>
              <a:rPr lang="ru-RU" dirty="0" smtClean="0"/>
              <a:t> </a:t>
            </a:r>
            <a:r>
              <a:rPr lang="ru-RU" dirty="0" err="1" smtClean="0"/>
              <a:t>артықшылықты</a:t>
            </a:r>
            <a:r>
              <a:rPr lang="ru-RU" dirty="0" smtClean="0"/>
              <a:t> </a:t>
            </a:r>
            <a:r>
              <a:rPr lang="ru-RU" dirty="0" err="1" smtClean="0"/>
              <a:t>азайтудың</a:t>
            </a:r>
            <a:r>
              <a:rPr lang="ru-RU" dirty="0" smtClean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әдісі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 smtClean="0"/>
              <a:t>жиынтықтағы</a:t>
            </a:r>
            <a:r>
              <a:rPr lang="ru-RU" dirty="0" smtClean="0"/>
              <a:t> </a:t>
            </a:r>
            <a:r>
              <a:rPr lang="ru-RU" dirty="0" err="1" smtClean="0"/>
              <a:t>мәліметтердің</a:t>
            </a:r>
            <a:r>
              <a:rPr lang="ru-RU" dirty="0" smtClean="0"/>
              <a:t> </a:t>
            </a:r>
            <a:r>
              <a:rPr lang="ru-RU" dirty="0" err="1" smtClean="0"/>
              <a:t>дисперсиясын</a:t>
            </a:r>
            <a:r>
              <a:rPr lang="ru-RU" dirty="0" smtClean="0"/>
              <a:t> </a:t>
            </a:r>
            <a:r>
              <a:rPr lang="ru-RU" dirty="0" err="1" smtClean="0"/>
              <a:t>барынша</a:t>
            </a:r>
            <a:r>
              <a:rPr lang="ru-RU" dirty="0" smtClean="0"/>
              <a:t> </a:t>
            </a:r>
            <a:r>
              <a:rPr lang="ru-RU" dirty="0" err="1" smtClean="0"/>
              <a:t>толық</a:t>
            </a:r>
            <a:r>
              <a:rPr lang="ru-RU" dirty="0" smtClean="0"/>
              <a:t> </a:t>
            </a:r>
            <a:r>
              <a:rPr lang="ru-RU" dirty="0" err="1" smtClean="0"/>
              <a:t>түсіндіруге</a:t>
            </a:r>
            <a:r>
              <a:rPr lang="ru-RU" dirty="0" smtClean="0"/>
              <a:t> </a:t>
            </a:r>
            <a:r>
              <a:rPr lang="ru-RU" dirty="0" err="1" smtClean="0"/>
              <a:t>мүмкіндік</a:t>
            </a:r>
            <a:r>
              <a:rPr lang="ru-RU" dirty="0" smtClean="0"/>
              <a:t> </a:t>
            </a:r>
            <a:r>
              <a:rPr lang="ru-RU" dirty="0" err="1" smtClean="0"/>
              <a:t>береді</a:t>
            </a:r>
            <a:r>
              <a:rPr lang="ru-RU" dirty="0" smtClean="0"/>
              <a:t>. </a:t>
            </a:r>
            <a:r>
              <a:rPr lang="ru-RU" dirty="0" err="1"/>
              <a:t>Компоненттік</a:t>
            </a:r>
            <a:r>
              <a:rPr lang="ru-RU" dirty="0"/>
              <a:t> </a:t>
            </a:r>
            <a:r>
              <a:rPr lang="ru-RU" dirty="0" err="1"/>
              <a:t>талдаудың</a:t>
            </a:r>
            <a:r>
              <a:rPr lang="ru-RU" dirty="0"/>
              <a:t> </a:t>
            </a:r>
            <a:r>
              <a:rPr lang="ru-RU" dirty="0" err="1"/>
              <a:t>кемшіліктері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шешімінің</a:t>
            </a:r>
            <a:r>
              <a:rPr lang="ru-RU" dirty="0"/>
              <a:t> </a:t>
            </a:r>
            <a:r>
              <a:rPr lang="ru-RU" dirty="0" err="1"/>
              <a:t>айнымалылар</a:t>
            </a:r>
            <a:r>
              <a:rPr lang="ru-RU" dirty="0"/>
              <a:t> </a:t>
            </a:r>
            <a:r>
              <a:rPr lang="ru-RU" dirty="0" err="1"/>
              <a:t>масштабының</a:t>
            </a:r>
            <a:r>
              <a:rPr lang="ru-RU" dirty="0"/>
              <a:t> </a:t>
            </a:r>
            <a:r>
              <a:rPr lang="ru-RU" dirty="0" err="1"/>
              <a:t>өзгеруіне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ru-RU" dirty="0" err="1" smtClean="0"/>
              <a:t>екендігінде</a:t>
            </a:r>
            <a:r>
              <a:rPr lang="ru-RU" dirty="0" smtClean="0"/>
              <a:t>, </a:t>
            </a:r>
            <a:r>
              <a:rPr lang="ru-RU" dirty="0" err="1"/>
              <a:t>нәтижесінде</a:t>
            </a:r>
            <a:r>
              <a:rPr lang="ru-RU" dirty="0"/>
              <a:t> </a:t>
            </a:r>
            <a:r>
              <a:rPr lang="ru-RU" dirty="0" err="1"/>
              <a:t>корреляциялық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коварианттық</a:t>
            </a:r>
            <a:r>
              <a:rPr lang="ru-RU" dirty="0"/>
              <a:t> </a:t>
            </a:r>
            <a:r>
              <a:rPr lang="ru-RU" dirty="0" err="1"/>
              <a:t>матрицалардан</a:t>
            </a:r>
            <a:r>
              <a:rPr lang="ru-RU" dirty="0"/>
              <a:t> </a:t>
            </a:r>
            <a:r>
              <a:rPr lang="ru-RU" dirty="0" err="1"/>
              <a:t>алынған</a:t>
            </a:r>
            <a:r>
              <a:rPr lang="ru-RU" dirty="0"/>
              <a:t> </a:t>
            </a:r>
            <a:r>
              <a:rPr lang="ru-RU" dirty="0" err="1"/>
              <a:t>есептеулер</a:t>
            </a:r>
            <a:r>
              <a:rPr lang="ru-RU" dirty="0"/>
              <a:t> </a:t>
            </a:r>
            <a:r>
              <a:rPr lang="ru-RU" dirty="0" err="1"/>
              <a:t>салыстыруға</a:t>
            </a:r>
            <a:r>
              <a:rPr lang="ru-RU" dirty="0"/>
              <a:t> </a:t>
            </a:r>
            <a:r>
              <a:rPr lang="ru-RU" dirty="0" err="1"/>
              <a:t>келмейді</a:t>
            </a:r>
            <a:r>
              <a:rPr lang="ru-RU" dirty="0" smtClean="0"/>
              <a:t>. </a:t>
            </a:r>
            <a:r>
              <a:rPr lang="ru-RU" dirty="0" err="1" smtClean="0"/>
              <a:t>Осылайша</a:t>
            </a:r>
            <a:r>
              <a:rPr lang="ru-RU" dirty="0"/>
              <a:t>,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компоненттер</a:t>
            </a:r>
            <a:r>
              <a:rPr lang="ru-RU" dirty="0"/>
              <a:t> </a:t>
            </a:r>
            <a:r>
              <a:rPr lang="ru-RU" dirty="0" err="1"/>
              <a:t>әдісі</a:t>
            </a:r>
            <a:r>
              <a:rPr lang="ru-RU" dirty="0"/>
              <a:t> </a:t>
            </a:r>
            <a:r>
              <a:rPr lang="ru-RU" dirty="0" err="1"/>
              <a:t>дисперсияға</a:t>
            </a:r>
            <a:r>
              <a:rPr lang="ru-RU" dirty="0"/>
              <a:t>, </a:t>
            </a:r>
            <a:r>
              <a:rPr lang="ru-RU" dirty="0" err="1"/>
              <a:t>факторлық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/>
              <a:t>корреляциялық</a:t>
            </a:r>
            <a:r>
              <a:rPr lang="ru-RU" dirty="0"/>
              <a:t> </a:t>
            </a:r>
            <a:r>
              <a:rPr lang="ru-RU" dirty="0" err="1"/>
              <a:t>байланысқа</a:t>
            </a:r>
            <a:r>
              <a:rPr lang="ru-RU" dirty="0"/>
              <a:t> </a:t>
            </a:r>
            <a:r>
              <a:rPr lang="ru-RU" dirty="0" err="1" smtClean="0"/>
              <a:t>бағытталған</a:t>
            </a:r>
            <a:r>
              <a:rPr lang="ru-RU" dirty="0" smtClean="0"/>
              <a:t>.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әдісте</a:t>
            </a:r>
            <a:r>
              <a:rPr lang="ru-RU" dirty="0"/>
              <a:t> </a:t>
            </a:r>
            <a:r>
              <a:rPr lang="ru-RU" dirty="0" smtClean="0"/>
              <a:t>де </a:t>
            </a:r>
            <a:r>
              <a:rPr lang="ru-RU" dirty="0" err="1" smtClean="0"/>
              <a:t>бастапқы</a:t>
            </a:r>
            <a:r>
              <a:rPr lang="ru-RU" dirty="0" smtClean="0"/>
              <a:t> </a:t>
            </a:r>
            <a:r>
              <a:rPr lang="ru-RU" dirty="0" err="1" smtClean="0"/>
              <a:t>мәлімет</a:t>
            </a:r>
            <a:r>
              <a:rPr lang="ru-RU" dirty="0" smtClean="0"/>
              <a:t> - </a:t>
            </a:r>
            <a:r>
              <a:rPr lang="ru-RU" dirty="0" err="1"/>
              <a:t>корреляциялық</a:t>
            </a:r>
            <a:r>
              <a:rPr lang="ru-RU" dirty="0"/>
              <a:t> </a:t>
            </a:r>
            <a:r>
              <a:rPr lang="ru-RU" dirty="0" smtClean="0"/>
              <a:t>матрица. </a:t>
            </a:r>
            <a:r>
              <a:rPr lang="ru-RU" dirty="0" err="1"/>
              <a:t>Айырмашылық</a:t>
            </a:r>
            <a:r>
              <a:rPr lang="ru-RU" dirty="0"/>
              <a:t> </a:t>
            </a:r>
            <a:r>
              <a:rPr lang="ru-RU" dirty="0" err="1"/>
              <a:t>мынада</a:t>
            </a:r>
            <a:r>
              <a:rPr lang="ru-RU" dirty="0"/>
              <a:t>: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 smtClean="0"/>
              <a:t>жағдайда</a:t>
            </a:r>
            <a:r>
              <a:rPr lang="ru-RU" dirty="0" smtClean="0"/>
              <a:t> – </a:t>
            </a:r>
            <a:r>
              <a:rPr lang="ru-RU" dirty="0" err="1" smtClean="0"/>
              <a:t>есеп</a:t>
            </a:r>
            <a:r>
              <a:rPr lang="ru-RU" dirty="0" smtClean="0"/>
              <a:t> </a:t>
            </a:r>
            <a:r>
              <a:rPr lang="ru-RU" dirty="0" err="1" smtClean="0"/>
              <a:t>қарапайым</a:t>
            </a:r>
            <a:r>
              <a:rPr lang="ru-RU" dirty="0" smtClean="0"/>
              <a:t> </a:t>
            </a:r>
            <a:r>
              <a:rPr lang="ru-RU" dirty="0" err="1"/>
              <a:t>корреляциялық</a:t>
            </a:r>
            <a:r>
              <a:rPr lang="ru-RU" dirty="0"/>
              <a:t> </a:t>
            </a:r>
            <a:r>
              <a:rPr lang="ru-RU" dirty="0" err="1" smtClean="0"/>
              <a:t>матрицадан</a:t>
            </a:r>
            <a:r>
              <a:rPr lang="ru-RU" dirty="0" smtClean="0"/>
              <a:t> </a:t>
            </a:r>
            <a:r>
              <a:rPr lang="ru-RU" dirty="0" err="1" smtClean="0"/>
              <a:t>басталса</a:t>
            </a:r>
            <a:r>
              <a:rPr lang="ru-RU" dirty="0" smtClean="0"/>
              <a:t>, </a:t>
            </a:r>
            <a:r>
              <a:rPr lang="ru-RU" dirty="0" err="1"/>
              <a:t>екіншісінде</a:t>
            </a:r>
            <a:r>
              <a:rPr lang="ru-RU" dirty="0"/>
              <a:t> ‒ </a:t>
            </a:r>
            <a:r>
              <a:rPr lang="ru-RU" dirty="0" err="1" smtClean="0"/>
              <a:t>редукциялық</a:t>
            </a:r>
            <a:r>
              <a:rPr lang="ru-RU" dirty="0" smtClean="0"/>
              <a:t> матрица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.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қалдық</a:t>
            </a:r>
            <a:r>
              <a:rPr lang="ru-RU" dirty="0"/>
              <a:t> </a:t>
            </a:r>
            <a:r>
              <a:rPr lang="ru-RU" dirty="0" err="1"/>
              <a:t>дисперсиялар</a:t>
            </a:r>
            <a:r>
              <a:rPr lang="ru-RU" dirty="0"/>
              <a:t> </a:t>
            </a:r>
            <a:r>
              <a:rPr lang="ru-RU" dirty="0" err="1"/>
              <a:t>салыстырмалы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аз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әдіс</a:t>
            </a:r>
            <a:r>
              <a:rPr lang="ru-RU" dirty="0"/>
              <a:t> те </a:t>
            </a:r>
            <a:r>
              <a:rPr lang="ru-RU" dirty="0" err="1"/>
              <a:t>жақын</a:t>
            </a:r>
            <a:r>
              <a:rPr lang="ru-RU" dirty="0"/>
              <a:t> </a:t>
            </a:r>
            <a:r>
              <a:rPr lang="ru-RU" dirty="0" err="1"/>
              <a:t>нәтиже</a:t>
            </a:r>
            <a:r>
              <a:rPr lang="ru-RU" dirty="0"/>
              <a:t> </a:t>
            </a:r>
            <a:r>
              <a:rPr lang="ru-RU" dirty="0" err="1"/>
              <a:t>беруі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9397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13</a:t>
            </a:fld>
            <a:endParaRPr lang="ru-RU" noProof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8183" y="412234"/>
            <a:ext cx="3003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КОМПОНЕНТТІК </a:t>
            </a:r>
            <a:r>
              <a:rPr lang="ru-RU" dirty="0"/>
              <a:t>ТАЛДАУ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305300" y="3314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0" y="40233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244600" y="2170142"/>
            <a:ext cx="8229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 smtClean="0"/>
              <a:t>Компонеттік</a:t>
            </a:r>
            <a:r>
              <a:rPr lang="ru-RU" dirty="0" smtClean="0"/>
              <a:t> </a:t>
            </a:r>
            <a:r>
              <a:rPr lang="ru-RU" dirty="0" err="1" smtClean="0"/>
              <a:t>талдау</a:t>
            </a:r>
            <a:r>
              <a:rPr lang="ru-RU" dirty="0" smtClean="0"/>
              <a:t> </a:t>
            </a:r>
            <a:r>
              <a:rPr lang="ru-RU" dirty="0" err="1" smtClean="0"/>
              <a:t>гидрологияда</a:t>
            </a:r>
            <a:r>
              <a:rPr lang="ru-RU" dirty="0" smtClean="0"/>
              <a:t> </a:t>
            </a:r>
            <a:r>
              <a:rPr lang="ru-RU" dirty="0" err="1" smtClean="0"/>
              <a:t>мұз</a:t>
            </a:r>
            <a:r>
              <a:rPr lang="ru-RU" dirty="0" smtClean="0"/>
              <a:t> </a:t>
            </a:r>
            <a:r>
              <a:rPr lang="ru-RU" dirty="0" err="1" smtClean="0"/>
              <a:t>құбылыстарын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су </a:t>
            </a:r>
            <a:r>
              <a:rPr lang="ru-RU" dirty="0" err="1" smtClean="0"/>
              <a:t>деңгейлерін</a:t>
            </a:r>
            <a:r>
              <a:rPr lang="ru-RU" dirty="0" smtClean="0"/>
              <a:t> </a:t>
            </a:r>
            <a:r>
              <a:rPr lang="ru-RU" dirty="0" err="1" smtClean="0"/>
              <a:t>болжауда</a:t>
            </a:r>
            <a:r>
              <a:rPr lang="ru-RU" dirty="0" smtClean="0"/>
              <a:t> </a:t>
            </a:r>
            <a:r>
              <a:rPr lang="ru-RU" dirty="0" err="1" smtClean="0"/>
              <a:t>қолданылады</a:t>
            </a:r>
            <a:r>
              <a:rPr lang="ru-RU" dirty="0" smtClean="0"/>
              <a:t>. </a:t>
            </a:r>
          </a:p>
          <a:p>
            <a:pPr indent="457200" algn="just"/>
            <a:r>
              <a:rPr lang="kk-KZ" dirty="0" smtClean="0"/>
              <a:t>Бас компонент әдісімен құрылған регрессия теңдеуі бірнеше проблемаларды шешуге мүмкіндік береді: </a:t>
            </a:r>
          </a:p>
          <a:p>
            <a:pPr indent="457200" algn="just">
              <a:buFont typeface="Wingdings" panose="05000000000000000000" pitchFamily="2" charset="2"/>
              <a:buChar char="ü"/>
            </a:pPr>
            <a:r>
              <a:rPr lang="kk-KZ" dirty="0" smtClean="0"/>
              <a:t>Айнымалылардың корреляциялық байланысын жою; </a:t>
            </a:r>
          </a:p>
          <a:p>
            <a:pPr indent="457200" algn="just">
              <a:buFont typeface="Wingdings" panose="05000000000000000000" pitchFamily="2" charset="2"/>
              <a:buChar char="ü"/>
            </a:pPr>
            <a:r>
              <a:rPr lang="kk-KZ" dirty="0" smtClean="0"/>
              <a:t>Өлшеу қателіктерінің әсерін азайту;</a:t>
            </a:r>
          </a:p>
          <a:p>
            <a:pPr indent="457200" algn="just">
              <a:buFont typeface="Wingdings" panose="05000000000000000000" pitchFamily="2" charset="2"/>
              <a:buChar char="ü"/>
            </a:pPr>
            <a:r>
              <a:rPr lang="kk-KZ" dirty="0" smtClean="0"/>
              <a:t>Модель өлшем бірлігін төмендету және айнымалылардың мәнділігін бағалауды жеңілдету.</a:t>
            </a:r>
          </a:p>
          <a:p>
            <a:pPr indent="457200" algn="just"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8962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14</a:t>
            </a:fld>
            <a:endParaRPr lang="ru-RU" noProof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595680"/>
            <a:ext cx="3003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КОМПОНЕНТТІК </a:t>
            </a:r>
            <a:r>
              <a:rPr lang="ru-RU" dirty="0"/>
              <a:t>ТАЛДАУ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305300" y="3314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0" y="40233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560691"/>
            <a:ext cx="8229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/>
              <a:t>Компонентті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/>
              <a:t>алгоритмі</a:t>
            </a:r>
            <a:r>
              <a:rPr lang="ru-RU" dirty="0"/>
              <a:t> </a:t>
            </a:r>
            <a:r>
              <a:rPr lang="ru-RU" dirty="0" err="1"/>
              <a:t>компоненттерді</a:t>
            </a:r>
            <a:r>
              <a:rPr lang="ru-RU" dirty="0"/>
              <a:t> </a:t>
            </a:r>
            <a:r>
              <a:rPr lang="ru-RU" dirty="0" err="1" smtClean="0"/>
              <a:t>белгілі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ретпен</a:t>
            </a:r>
            <a:r>
              <a:rPr lang="ru-RU" dirty="0" smtClean="0"/>
              <a:t> </a:t>
            </a:r>
            <a:r>
              <a:rPr lang="ru-RU" dirty="0" err="1"/>
              <a:t>шығарудан</a:t>
            </a:r>
            <a:r>
              <a:rPr lang="ru-RU" dirty="0"/>
              <a:t> </a:t>
            </a:r>
            <a:r>
              <a:rPr lang="ru-RU" dirty="0" err="1"/>
              <a:t>тұрады</a:t>
            </a:r>
            <a:r>
              <a:rPr lang="ru-RU" dirty="0"/>
              <a:t>. </a:t>
            </a:r>
            <a:r>
              <a:rPr lang="ru-RU" dirty="0" smtClean="0"/>
              <a:t>Бас </a:t>
            </a:r>
            <a:r>
              <a:rPr lang="ru-RU" dirty="0" err="1" smtClean="0"/>
              <a:t>компоненттер</a:t>
            </a:r>
            <a:r>
              <a:rPr lang="ru-RU" dirty="0" smtClean="0"/>
              <a:t> </a:t>
            </a:r>
            <a:r>
              <a:rPr lang="ru-RU" dirty="0" err="1"/>
              <a:t>әдісіндегі</a:t>
            </a:r>
            <a:r>
              <a:rPr lang="ru-RU" dirty="0"/>
              <a:t> </a:t>
            </a:r>
            <a:r>
              <a:rPr lang="ru-RU" dirty="0" err="1"/>
              <a:t>шешімнің</a:t>
            </a:r>
            <a:r>
              <a:rPr lang="ru-RU" dirty="0"/>
              <a:t> </a:t>
            </a:r>
            <a:r>
              <a:rPr lang="ru-RU" dirty="0" err="1"/>
              <a:t>бірегейлігі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компоненттер</a:t>
            </a:r>
            <a:r>
              <a:rPr lang="ru-RU" dirty="0"/>
              <a:t>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айнымалылардың</a:t>
            </a:r>
            <a:r>
              <a:rPr lang="ru-RU" dirty="0"/>
              <a:t> </a:t>
            </a:r>
            <a:r>
              <a:rPr lang="ru-RU" dirty="0" err="1" smtClean="0"/>
              <a:t>жиынтық</a:t>
            </a:r>
            <a:r>
              <a:rPr lang="ru-RU" dirty="0" smtClean="0"/>
              <a:t> </a:t>
            </a:r>
            <a:r>
              <a:rPr lang="ru-RU" dirty="0" err="1" smtClean="0"/>
              <a:t>дисперсиясының</a:t>
            </a:r>
            <a:r>
              <a:rPr lang="ru-RU" dirty="0" smtClean="0"/>
              <a:t> </a:t>
            </a:r>
            <a:r>
              <a:rPr lang="ru-RU" dirty="0" err="1"/>
              <a:t>үлесінің</a:t>
            </a:r>
            <a:r>
              <a:rPr lang="ru-RU" dirty="0"/>
              <a:t> </a:t>
            </a:r>
            <a:r>
              <a:rPr lang="ru-RU" dirty="0" err="1" smtClean="0"/>
              <a:t>төмендеуі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ретке</a:t>
            </a:r>
            <a:r>
              <a:rPr lang="ru-RU" dirty="0" smtClean="0"/>
              <a:t> </a:t>
            </a:r>
            <a:r>
              <a:rPr lang="ru-RU" dirty="0" err="1" smtClean="0"/>
              <a:t>келтірілуі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/>
              <a:t>. </a:t>
            </a:r>
            <a:r>
              <a:rPr lang="ru-RU" dirty="0" err="1"/>
              <a:t>Бірінші</a:t>
            </a:r>
            <a:r>
              <a:rPr lang="ru-RU" dirty="0"/>
              <a:t> компонент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айнымалылардың</a:t>
            </a:r>
            <a:r>
              <a:rPr lang="ru-RU" dirty="0"/>
              <a:t> </a:t>
            </a:r>
            <a:r>
              <a:rPr lang="ru-RU" dirty="0" err="1"/>
              <a:t>өзгеруінің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үлесін</a:t>
            </a:r>
            <a:r>
              <a:rPr lang="ru-RU" dirty="0"/>
              <a:t> </a:t>
            </a:r>
            <a:r>
              <a:rPr lang="ru-RU" dirty="0" err="1"/>
              <a:t>сипаттайды</a:t>
            </a:r>
            <a:r>
              <a:rPr lang="ru-RU" dirty="0"/>
              <a:t>, </a:t>
            </a:r>
            <a:r>
              <a:rPr lang="ru-RU" dirty="0" err="1"/>
              <a:t>екінші</a:t>
            </a:r>
            <a:r>
              <a:rPr lang="ru-RU" dirty="0"/>
              <a:t> компонент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компонентпен</a:t>
            </a:r>
            <a:r>
              <a:rPr lang="ru-RU" dirty="0"/>
              <a:t> </a:t>
            </a:r>
            <a:r>
              <a:rPr lang="ru-RU" dirty="0" err="1"/>
              <a:t>түсіндірілмеген</a:t>
            </a:r>
            <a:r>
              <a:rPr lang="ru-RU" dirty="0"/>
              <a:t> </a:t>
            </a:r>
            <a:r>
              <a:rPr lang="ru-RU" dirty="0" err="1"/>
              <a:t>дисперсияның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үлесін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 </a:t>
            </a:r>
            <a:r>
              <a:rPr lang="ru-RU" dirty="0" err="1"/>
              <a:t>түсіндіреді</a:t>
            </a:r>
            <a:r>
              <a:rPr lang="ru-RU" dirty="0"/>
              <a:t>. </a:t>
            </a:r>
            <a:r>
              <a:rPr lang="ru-RU" dirty="0" err="1" smtClean="0"/>
              <a:t>Компоненттік</a:t>
            </a:r>
            <a:r>
              <a:rPr lang="ru-RU" dirty="0" smtClean="0"/>
              <a:t> </a:t>
            </a:r>
            <a:r>
              <a:rPr lang="ru-RU" dirty="0" err="1" smtClean="0"/>
              <a:t>талдау</a:t>
            </a:r>
            <a:r>
              <a:rPr lang="ru-RU" dirty="0" smtClean="0"/>
              <a:t> </a:t>
            </a:r>
            <a:r>
              <a:rPr lang="ru-RU" dirty="0" err="1" smtClean="0"/>
              <a:t>нәтижесінде</a:t>
            </a:r>
            <a:r>
              <a:rPr lang="ru-RU" dirty="0" smtClean="0"/>
              <a:t> </a:t>
            </a:r>
            <a:r>
              <a:rPr lang="ru-RU" dirty="0" err="1" smtClean="0"/>
              <a:t>корреляцияланбаған</a:t>
            </a:r>
            <a:r>
              <a:rPr lang="ru-RU" dirty="0" smtClean="0"/>
              <a:t> </a:t>
            </a:r>
            <a:r>
              <a:rPr lang="ru-RU" dirty="0" err="1" smtClean="0"/>
              <a:t>компоненттер</a:t>
            </a:r>
            <a:r>
              <a:rPr lang="ru-RU" dirty="0" smtClean="0"/>
              <a:t> саны </a:t>
            </a:r>
            <a:r>
              <a:rPr lang="ru-RU" dirty="0" err="1" smtClean="0"/>
              <a:t>бастапқы</a:t>
            </a:r>
            <a:r>
              <a:rPr lang="ru-RU" dirty="0" smtClean="0"/>
              <a:t> </a:t>
            </a:r>
            <a:r>
              <a:rPr lang="ru-RU" dirty="0" err="1" smtClean="0"/>
              <a:t>айнымалылар</a:t>
            </a:r>
            <a:r>
              <a:rPr lang="ru-RU" dirty="0" smtClean="0"/>
              <a:t> </a:t>
            </a:r>
            <a:r>
              <a:rPr lang="ru-RU" dirty="0" err="1" smtClean="0"/>
              <a:t>санымен</a:t>
            </a:r>
            <a:r>
              <a:rPr lang="ru-RU" dirty="0" smtClean="0"/>
              <a:t> </a:t>
            </a:r>
            <a:r>
              <a:rPr lang="ru-RU" dirty="0" err="1" smtClean="0"/>
              <a:t>сәйкес</a:t>
            </a:r>
            <a:r>
              <a:rPr lang="ru-RU" dirty="0" smtClean="0"/>
              <a:t> </a:t>
            </a:r>
            <a:r>
              <a:rPr lang="ru-RU" dirty="0" err="1" smtClean="0"/>
              <a:t>келеді</a:t>
            </a:r>
            <a:r>
              <a:rPr lang="ru-RU" dirty="0" smtClean="0"/>
              <a:t>, </a:t>
            </a:r>
            <a:r>
              <a:rPr lang="ru-RU" dirty="0" err="1" smtClean="0"/>
              <a:t>яғни</a:t>
            </a:r>
            <a:r>
              <a:rPr lang="ru-RU" dirty="0" smtClean="0"/>
              <a:t> </a:t>
            </a:r>
            <a:r>
              <a:rPr lang="ru-RU" dirty="0" err="1" smtClean="0"/>
              <a:t>классикалық</a:t>
            </a:r>
            <a:r>
              <a:rPr lang="ru-RU" dirty="0" smtClean="0"/>
              <a:t> </a:t>
            </a:r>
            <a:r>
              <a:rPr lang="ru-RU" dirty="0" err="1"/>
              <a:t>компоненттік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 smtClean="0"/>
              <a:t>айнымалылардың</a:t>
            </a:r>
            <a:r>
              <a:rPr lang="ru-RU" dirty="0" smtClean="0"/>
              <a:t> </a:t>
            </a:r>
            <a:r>
              <a:rPr lang="ru-RU" dirty="0" err="1"/>
              <a:t>кеңістіктің</a:t>
            </a:r>
            <a:r>
              <a:rPr lang="ru-RU" dirty="0"/>
              <a:t> </a:t>
            </a:r>
            <a:r>
              <a:rPr lang="ru-RU" dirty="0" err="1"/>
              <a:t>өлшемін</a:t>
            </a:r>
            <a:r>
              <a:rPr lang="ru-RU" dirty="0"/>
              <a:t> </a:t>
            </a:r>
            <a:r>
              <a:rPr lang="ru-RU" dirty="0" err="1"/>
              <a:t>сақтайды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877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15</a:t>
            </a:fld>
            <a:endParaRPr lang="ru-RU" noProof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8183" y="412234"/>
            <a:ext cx="3003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КОМПОНЕНТТІК </a:t>
            </a:r>
            <a:r>
              <a:rPr lang="ru-RU" dirty="0"/>
              <a:t>ТАЛДАУ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305300" y="3314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0" y="40233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93800" y="1370191"/>
            <a:ext cx="8229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 smtClean="0"/>
              <a:t>Әрбір</a:t>
            </a:r>
            <a:r>
              <a:rPr lang="ru-RU" dirty="0" smtClean="0"/>
              <a:t> </a:t>
            </a:r>
            <a:r>
              <a:rPr lang="ru-RU" dirty="0" err="1"/>
              <a:t>алынған</a:t>
            </a:r>
            <a:r>
              <a:rPr lang="ru-RU" dirty="0"/>
              <a:t> компонент </a:t>
            </a:r>
            <a:r>
              <a:rPr lang="ru-RU" dirty="0" err="1"/>
              <a:t>тиісті</a:t>
            </a:r>
            <a:r>
              <a:rPr lang="ru-RU" dirty="0"/>
              <a:t> </a:t>
            </a:r>
            <a:r>
              <a:rPr lang="ru-RU" dirty="0" err="1"/>
              <a:t>мән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аталатын</a:t>
            </a:r>
            <a:r>
              <a:rPr lang="ru-RU" dirty="0"/>
              <a:t> </a:t>
            </a:r>
            <a:r>
              <a:rPr lang="ru-RU" dirty="0" err="1"/>
              <a:t>сипаттамаға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келеді</a:t>
            </a:r>
            <a:r>
              <a:rPr lang="ru-RU" dirty="0"/>
              <a:t>. </a:t>
            </a:r>
            <a:r>
              <a:rPr lang="ru-RU" dirty="0" err="1"/>
              <a:t>Тиісті</a:t>
            </a:r>
            <a:r>
              <a:rPr lang="ru-RU" dirty="0"/>
              <a:t> </a:t>
            </a:r>
            <a:r>
              <a:rPr lang="ru-RU" dirty="0" err="1"/>
              <a:t>мән</a:t>
            </a:r>
            <a:r>
              <a:rPr lang="ru-RU" dirty="0"/>
              <a:t> </a:t>
            </a:r>
            <a:r>
              <a:rPr lang="ru-RU" dirty="0" err="1"/>
              <a:t>компонентпен</a:t>
            </a:r>
            <a:r>
              <a:rPr lang="ru-RU" dirty="0"/>
              <a:t> </a:t>
            </a:r>
            <a:r>
              <a:rPr lang="ru-RU" dirty="0" err="1"/>
              <a:t>түсіндірілген</a:t>
            </a:r>
            <a:r>
              <a:rPr lang="ru-RU" dirty="0"/>
              <a:t>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айнымалылардың</a:t>
            </a:r>
            <a:r>
              <a:rPr lang="ru-RU" dirty="0"/>
              <a:t> </a:t>
            </a:r>
            <a:r>
              <a:rPr lang="ru-RU" dirty="0" err="1"/>
              <a:t>өзгеру</a:t>
            </a:r>
            <a:r>
              <a:rPr lang="ru-RU" dirty="0"/>
              <a:t> </a:t>
            </a:r>
            <a:r>
              <a:rPr lang="ru-RU" dirty="0" err="1"/>
              <a:t>бөлігін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. </a:t>
            </a:r>
            <a:r>
              <a:rPr lang="ru-RU" dirty="0" err="1" smtClean="0"/>
              <a:t>Компоненттік</a:t>
            </a:r>
            <a:r>
              <a:rPr lang="ru-RU" dirty="0" smtClean="0"/>
              <a:t> </a:t>
            </a:r>
            <a:r>
              <a:rPr lang="ru-RU" dirty="0" err="1"/>
              <a:t>талдауда</a:t>
            </a:r>
            <a:r>
              <a:rPr lang="ru-RU" dirty="0"/>
              <a:t>,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корреляциялық</a:t>
            </a:r>
            <a:r>
              <a:rPr lang="ru-RU" dirty="0"/>
              <a:t> матрица </a:t>
            </a:r>
            <a:r>
              <a:rPr lang="ru-RU" dirty="0" err="1"/>
              <a:t>қолданылса</a:t>
            </a:r>
            <a:r>
              <a:rPr lang="ru-RU" dirty="0"/>
              <a:t>,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айнымалы</a:t>
            </a:r>
            <a:r>
              <a:rPr lang="ru-RU" dirty="0"/>
              <a:t> </a:t>
            </a:r>
            <a:r>
              <a:rPr lang="ru-RU" dirty="0" err="1"/>
              <a:t>стандартталған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дисперсиясы</a:t>
            </a:r>
            <a:r>
              <a:rPr lang="ru-RU" dirty="0"/>
              <a:t> 1-ге </a:t>
            </a:r>
            <a:r>
              <a:rPr lang="ru-RU" dirty="0" err="1"/>
              <a:t>тең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Сондықтан</a:t>
            </a:r>
            <a:r>
              <a:rPr lang="ru-RU" dirty="0"/>
              <a:t>,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айнымалылардың</a:t>
            </a:r>
            <a:r>
              <a:rPr lang="ru-RU" dirty="0"/>
              <a:t> саны </a:t>
            </a:r>
            <a:r>
              <a:rPr lang="en-US" dirty="0"/>
              <a:t>k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дисперсия </a:t>
            </a:r>
            <a:r>
              <a:rPr lang="en-US" dirty="0"/>
              <a:t>k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 smtClean="0"/>
              <a:t>компоненттік</a:t>
            </a:r>
            <a:r>
              <a:rPr lang="ru-RU" dirty="0" smtClean="0"/>
              <a:t>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 smtClean="0"/>
              <a:t>жиыннтық</a:t>
            </a:r>
            <a:r>
              <a:rPr lang="ru-RU" dirty="0" smtClean="0"/>
              <a:t> </a:t>
            </a:r>
            <a:r>
              <a:rPr lang="ru-RU" dirty="0" err="1"/>
              <a:t>дисперсияны</a:t>
            </a:r>
            <a:r>
              <a:rPr lang="ru-RU" dirty="0"/>
              <a:t> </a:t>
            </a:r>
            <a:r>
              <a:rPr lang="ru-RU" dirty="0" err="1"/>
              <a:t>сақтайды</a:t>
            </a:r>
            <a:r>
              <a:rPr lang="ru-RU" dirty="0"/>
              <a:t>,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меншікті</a:t>
            </a:r>
            <a:r>
              <a:rPr lang="ru-RU" dirty="0"/>
              <a:t> </a:t>
            </a:r>
            <a:r>
              <a:rPr lang="ru-RU" dirty="0" err="1"/>
              <a:t>мәндердің</a:t>
            </a:r>
            <a:r>
              <a:rPr lang="ru-RU" dirty="0"/>
              <a:t> </a:t>
            </a:r>
            <a:r>
              <a:rPr lang="ru-RU" dirty="0" err="1"/>
              <a:t>қосындысы</a:t>
            </a:r>
            <a:r>
              <a:rPr lang="ru-RU" dirty="0"/>
              <a:t>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айнымалылардың</a:t>
            </a:r>
            <a:r>
              <a:rPr lang="ru-RU" dirty="0"/>
              <a:t> </a:t>
            </a:r>
            <a:r>
              <a:rPr lang="ru-RU" dirty="0" err="1"/>
              <a:t>санына</a:t>
            </a:r>
            <a:r>
              <a:rPr lang="ru-RU" dirty="0"/>
              <a:t> </a:t>
            </a:r>
            <a:r>
              <a:rPr lang="ru-RU" dirty="0" err="1"/>
              <a:t>тең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 smtClean="0"/>
              <a:t>. </a:t>
            </a:r>
          </a:p>
          <a:p>
            <a:pPr indent="457200" algn="just"/>
            <a:r>
              <a:rPr lang="ru-RU" dirty="0" err="1" smtClean="0"/>
              <a:t>Алынған</a:t>
            </a:r>
            <a:r>
              <a:rPr lang="ru-RU" dirty="0" smtClean="0"/>
              <a:t> </a:t>
            </a:r>
            <a:r>
              <a:rPr lang="ru-RU" dirty="0" err="1"/>
              <a:t>меншікті</a:t>
            </a:r>
            <a:r>
              <a:rPr lang="ru-RU" dirty="0"/>
              <a:t> </a:t>
            </a:r>
            <a:r>
              <a:rPr lang="ru-RU" dirty="0" err="1"/>
              <a:t>мәндердің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жүктемелердің</a:t>
            </a:r>
            <a:r>
              <a:rPr lang="ru-RU" dirty="0"/>
              <a:t> </a:t>
            </a:r>
            <a:r>
              <a:rPr lang="ru-RU" dirty="0" err="1"/>
              <a:t>матрицасы</a:t>
            </a:r>
            <a:r>
              <a:rPr lang="ru-RU" dirty="0"/>
              <a:t> </a:t>
            </a:r>
            <a:r>
              <a:rPr lang="ru-RU" dirty="0" err="1"/>
              <a:t>есептеледі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компоненттің</a:t>
            </a:r>
            <a:r>
              <a:rPr lang="ru-RU" dirty="0"/>
              <a:t> </a:t>
            </a:r>
            <a:r>
              <a:rPr lang="ru-RU" dirty="0" err="1"/>
              <a:t>түсіндірмесі</a:t>
            </a:r>
            <a:r>
              <a:rPr lang="ru-RU" dirty="0"/>
              <a:t> </a:t>
            </a:r>
            <a:r>
              <a:rPr lang="ru-RU" dirty="0" err="1"/>
              <a:t>беріледі</a:t>
            </a:r>
            <a:r>
              <a:rPr lang="ru-RU" dirty="0"/>
              <a:t>. </a:t>
            </a:r>
            <a:r>
              <a:rPr lang="ru-RU" dirty="0" err="1"/>
              <a:t>Компоненттік</a:t>
            </a:r>
            <a:r>
              <a:rPr lang="ru-RU" dirty="0"/>
              <a:t> </a:t>
            </a:r>
            <a:r>
              <a:rPr lang="ru-RU" dirty="0" err="1"/>
              <a:t>талдауда</a:t>
            </a:r>
            <a:r>
              <a:rPr lang="ru-RU" dirty="0"/>
              <a:t> </a:t>
            </a:r>
            <a:r>
              <a:rPr lang="ru-RU" dirty="0" err="1"/>
              <a:t>алынған</a:t>
            </a:r>
            <a:r>
              <a:rPr lang="ru-RU" dirty="0"/>
              <a:t> </a:t>
            </a:r>
            <a:r>
              <a:rPr lang="ru-RU" dirty="0" err="1"/>
              <a:t>жүктеме</a:t>
            </a:r>
            <a:r>
              <a:rPr lang="ru-RU" dirty="0"/>
              <a:t> </a:t>
            </a:r>
            <a:r>
              <a:rPr lang="ru-RU" dirty="0" err="1"/>
              <a:t>матрицасының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жүктеме</a:t>
            </a:r>
            <a:r>
              <a:rPr lang="ru-RU" dirty="0"/>
              <a:t> </a:t>
            </a:r>
            <a:r>
              <a:rPr lang="ru-RU" dirty="0" err="1"/>
              <a:t>матрицасының</a:t>
            </a:r>
            <a:r>
              <a:rPr lang="ru-RU" dirty="0"/>
              <a:t> </a:t>
            </a:r>
            <a:r>
              <a:rPr lang="ru-RU" dirty="0" err="1"/>
              <a:t>қарапайым</a:t>
            </a:r>
            <a:r>
              <a:rPr lang="ru-RU" dirty="0"/>
              <a:t> </a:t>
            </a:r>
            <a:r>
              <a:rPr lang="ru-RU" dirty="0" err="1"/>
              <a:t>құрылымын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 smtClean="0"/>
              <a:t>факторлық</a:t>
            </a:r>
            <a:r>
              <a:rPr lang="ru-RU" dirty="0" smtClean="0"/>
              <a:t> </a:t>
            </a:r>
            <a:r>
              <a:rPr lang="ru-RU" dirty="0" err="1" smtClean="0"/>
              <a:t>айналу</a:t>
            </a:r>
            <a:r>
              <a:rPr lang="ru-RU" dirty="0" smtClean="0"/>
              <a:t> </a:t>
            </a:r>
            <a:r>
              <a:rPr lang="ru-RU" dirty="0" err="1" smtClean="0"/>
              <a:t>жүзеге</a:t>
            </a:r>
            <a:r>
              <a:rPr lang="ru-RU" dirty="0" smtClean="0"/>
              <a:t> </a:t>
            </a:r>
            <a:r>
              <a:rPr lang="ru-RU" dirty="0" err="1" smtClean="0"/>
              <a:t>асырылуы</a:t>
            </a:r>
            <a:r>
              <a:rPr lang="ru-RU" dirty="0" smtClean="0"/>
              <a:t> </a:t>
            </a:r>
            <a:r>
              <a:rPr lang="ru-RU" dirty="0" err="1"/>
              <a:t>мүмкін</a:t>
            </a:r>
            <a:r>
              <a:rPr lang="ru-RU" dirty="0"/>
              <a:t>. </a:t>
            </a:r>
            <a:r>
              <a:rPr lang="ru-RU" dirty="0" err="1"/>
              <a:t>Классикалық</a:t>
            </a:r>
            <a:r>
              <a:rPr lang="ru-RU" dirty="0"/>
              <a:t> </a:t>
            </a:r>
            <a:r>
              <a:rPr lang="ru-RU" dirty="0" err="1" smtClean="0"/>
              <a:t>компоненттік</a:t>
            </a:r>
            <a:r>
              <a:rPr lang="ru-RU" dirty="0" smtClean="0"/>
              <a:t> </a:t>
            </a:r>
            <a:r>
              <a:rPr lang="ru-RU" dirty="0" err="1"/>
              <a:t>талдау</a:t>
            </a:r>
            <a:r>
              <a:rPr lang="ru-RU" dirty="0"/>
              <a:t>, </a:t>
            </a:r>
            <a:r>
              <a:rPr lang="ru-RU" dirty="0" err="1"/>
              <a:t>факторлық</a:t>
            </a:r>
            <a:r>
              <a:rPr lang="ru-RU" dirty="0"/>
              <a:t> </a:t>
            </a:r>
            <a:r>
              <a:rPr lang="ru-RU" dirty="0" err="1"/>
              <a:t>талдаудан</a:t>
            </a:r>
            <a:r>
              <a:rPr lang="ru-RU" dirty="0"/>
              <a:t> </a:t>
            </a:r>
            <a:r>
              <a:rPr lang="ru-RU" dirty="0" err="1"/>
              <a:t>айырмашылығы</a:t>
            </a:r>
            <a:r>
              <a:rPr lang="ru-RU" dirty="0"/>
              <a:t>, </a:t>
            </a:r>
            <a:r>
              <a:rPr lang="ru-RU" dirty="0" err="1"/>
              <a:t>жүктеме</a:t>
            </a:r>
            <a:r>
              <a:rPr lang="ru-RU" dirty="0"/>
              <a:t> </a:t>
            </a:r>
            <a:r>
              <a:rPr lang="ru-RU" dirty="0" err="1"/>
              <a:t>матрицасының</a:t>
            </a:r>
            <a:r>
              <a:rPr lang="ru-RU" dirty="0"/>
              <a:t> </a:t>
            </a:r>
            <a:r>
              <a:rPr lang="ru-RU" dirty="0" err="1"/>
              <a:t>айналуын</a:t>
            </a:r>
            <a:r>
              <a:rPr lang="ru-RU" dirty="0"/>
              <a:t> </a:t>
            </a:r>
            <a:r>
              <a:rPr lang="ru-RU" dirty="0" err="1"/>
              <a:t>білдірмейді</a:t>
            </a:r>
            <a:r>
              <a:rPr lang="ru-RU" dirty="0"/>
              <a:t>.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 smtClean="0"/>
              <a:t>айналу</a:t>
            </a:r>
            <a:r>
              <a:rPr lang="ru-RU" dirty="0" smtClean="0"/>
              <a:t> - </a:t>
            </a:r>
            <a:r>
              <a:rPr lang="ru-RU" dirty="0" err="1" smtClean="0"/>
              <a:t>өлшемді</a:t>
            </a:r>
            <a:r>
              <a:rPr lang="ru-RU" dirty="0" smtClean="0"/>
              <a:t> </a:t>
            </a:r>
            <a:r>
              <a:rPr lang="ru-RU" dirty="0" err="1"/>
              <a:t>азайту</a:t>
            </a:r>
            <a:r>
              <a:rPr lang="ru-RU" dirty="0"/>
              <a:t> </a:t>
            </a:r>
            <a:r>
              <a:rPr lang="ru-RU" dirty="0" err="1" smtClean="0"/>
              <a:t>әдістері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/>
              <a:t>пайдалы</a:t>
            </a:r>
            <a:r>
              <a:rPr lang="ru-RU" dirty="0"/>
              <a:t> </a:t>
            </a:r>
            <a:r>
              <a:rPr lang="ru-RU" dirty="0" err="1" smtClean="0"/>
              <a:t>мүмкіндік</a:t>
            </a:r>
            <a:r>
              <a:rPr lang="ru-RU" dirty="0" smtClean="0"/>
              <a:t>,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айналу</a:t>
            </a:r>
            <a:r>
              <a:rPr lang="ru-RU" dirty="0"/>
              <a:t> </a:t>
            </a:r>
            <a:r>
              <a:rPr lang="ru-RU" dirty="0" err="1"/>
              <a:t>алгоритмдері</a:t>
            </a:r>
            <a:r>
              <a:rPr lang="ru-RU" dirty="0"/>
              <a:t> </a:t>
            </a:r>
            <a:r>
              <a:rPr lang="ru-RU" dirty="0" err="1" smtClean="0"/>
              <a:t>компоненттік</a:t>
            </a:r>
            <a:r>
              <a:rPr lang="ru-RU" dirty="0" smtClean="0"/>
              <a:t> </a:t>
            </a:r>
            <a:r>
              <a:rPr lang="ru-RU" dirty="0" err="1" smtClean="0"/>
              <a:t>талдауға</a:t>
            </a:r>
            <a:r>
              <a:rPr lang="ru-RU" dirty="0" smtClean="0"/>
              <a:t> </a:t>
            </a:r>
            <a:r>
              <a:rPr lang="ru-RU" dirty="0" err="1" smtClean="0"/>
              <a:t>арналып</a:t>
            </a:r>
            <a:r>
              <a:rPr lang="ru-RU" dirty="0" smtClean="0"/>
              <a:t> </a:t>
            </a:r>
            <a:r>
              <a:rPr lang="ru-RU" dirty="0" err="1" smtClean="0"/>
              <a:t>жасалған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747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16</a:t>
            </a:fld>
            <a:endParaRPr lang="ru-RU" noProof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8183" y="412234"/>
            <a:ext cx="3003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КОМПОНЕНТТІК </a:t>
            </a:r>
            <a:r>
              <a:rPr lang="ru-RU" dirty="0"/>
              <a:t>ТАЛДАУ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305300" y="3314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0" y="40233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93800" y="1370191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компоненттер</a:t>
            </a:r>
            <a:r>
              <a:rPr lang="ru-RU" dirty="0"/>
              <a:t> </a:t>
            </a:r>
            <a:r>
              <a:rPr lang="ru-RU" dirty="0" err="1"/>
              <a:t>әдісімен</a:t>
            </a:r>
            <a:r>
              <a:rPr lang="ru-RU" dirty="0"/>
              <a:t> </a:t>
            </a:r>
            <a:r>
              <a:rPr lang="ru-RU" dirty="0" err="1"/>
              <a:t>шешуге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мәселелердің</a:t>
            </a:r>
            <a:r>
              <a:rPr lang="ru-RU" dirty="0"/>
              <a:t> </a:t>
            </a:r>
            <a:r>
              <a:rPr lang="ru-RU" dirty="0" err="1"/>
              <a:t>төрт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түрі</a:t>
            </a:r>
            <a:r>
              <a:rPr lang="ru-RU" dirty="0"/>
              <a:t> </a:t>
            </a:r>
            <a:r>
              <a:rPr lang="ru-RU" dirty="0" smtClean="0"/>
              <a:t>бар:</a:t>
            </a:r>
          </a:p>
          <a:p>
            <a:pPr indent="457200" algn="just">
              <a:buFont typeface="Wingdings" panose="05000000000000000000" pitchFamily="2" charset="2"/>
              <a:buChar char="ü"/>
            </a:pPr>
            <a:r>
              <a:rPr lang="ru-RU" dirty="0" err="1" smtClean="0"/>
              <a:t>ішкі</a:t>
            </a:r>
            <a:r>
              <a:rPr lang="ru-RU" dirty="0" smtClean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себептердің</a:t>
            </a:r>
            <a:r>
              <a:rPr lang="ru-RU" dirty="0"/>
              <a:t> </a:t>
            </a:r>
            <a:r>
              <a:rPr lang="ru-RU" dirty="0" err="1"/>
              <a:t>әсерінен</a:t>
            </a:r>
            <a:r>
              <a:rPr lang="ru-RU" dirty="0"/>
              <a:t> </a:t>
            </a:r>
            <a:r>
              <a:rPr lang="ru-RU" dirty="0" err="1"/>
              <a:t>анықталған</a:t>
            </a:r>
            <a:r>
              <a:rPr lang="ru-RU" dirty="0"/>
              <a:t> </a:t>
            </a:r>
            <a:r>
              <a:rPr lang="ru-RU" dirty="0" err="1"/>
              <a:t>жасырын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объективті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бар </a:t>
            </a:r>
            <a:r>
              <a:rPr lang="ru-RU" dirty="0" err="1"/>
              <a:t>заңдылықтарды</a:t>
            </a:r>
            <a:r>
              <a:rPr lang="ru-RU" dirty="0"/>
              <a:t> </a:t>
            </a:r>
            <a:r>
              <a:rPr lang="ru-RU" dirty="0" smtClean="0"/>
              <a:t>табу;</a:t>
            </a:r>
          </a:p>
          <a:p>
            <a:pPr indent="457200" algn="just">
              <a:buFont typeface="Wingdings" panose="05000000000000000000" pitchFamily="2" charset="2"/>
              <a:buChar char="ü"/>
            </a:pPr>
            <a:r>
              <a:rPr lang="ru-RU" dirty="0" err="1" smtClean="0"/>
              <a:t>зерттелетін</a:t>
            </a:r>
            <a:r>
              <a:rPr lang="ru-RU" dirty="0" smtClean="0"/>
              <a:t> </a:t>
            </a:r>
            <a:r>
              <a:rPr lang="ru-RU" dirty="0" err="1"/>
              <a:t>процесті</a:t>
            </a:r>
            <a:r>
              <a:rPr lang="ru-RU" dirty="0"/>
              <a:t>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алынған</a:t>
            </a:r>
            <a:r>
              <a:rPr lang="ru-RU" dirty="0"/>
              <a:t> </a:t>
            </a:r>
            <a:r>
              <a:rPr lang="en-US" dirty="0"/>
              <a:t>N </a:t>
            </a:r>
            <a:r>
              <a:rPr lang="ru-RU" dirty="0" err="1"/>
              <a:t>белгілерінің</a:t>
            </a:r>
            <a:r>
              <a:rPr lang="ru-RU" dirty="0"/>
              <a:t> </a:t>
            </a:r>
            <a:r>
              <a:rPr lang="ru-RU" dirty="0" err="1"/>
              <a:t>санынан</a:t>
            </a:r>
            <a:r>
              <a:rPr lang="ru-RU" dirty="0"/>
              <a:t> </a:t>
            </a:r>
            <a:r>
              <a:rPr lang="ru-RU" dirty="0" err="1"/>
              <a:t>едәуір</a:t>
            </a:r>
            <a:r>
              <a:rPr lang="ru-RU" dirty="0"/>
              <a:t> аз </a:t>
            </a:r>
            <a:r>
              <a:rPr lang="en-US" dirty="0"/>
              <a:t>m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компоненттерінің</a:t>
            </a:r>
            <a:r>
              <a:rPr lang="ru-RU" dirty="0"/>
              <a:t> </a:t>
            </a:r>
            <a:r>
              <a:rPr lang="ru-RU" dirty="0" err="1"/>
              <a:t>санымен</a:t>
            </a:r>
            <a:r>
              <a:rPr lang="ru-RU" dirty="0"/>
              <a:t> </a:t>
            </a:r>
            <a:r>
              <a:rPr lang="ru-RU" dirty="0" err="1"/>
              <a:t>сипаттау</a:t>
            </a:r>
            <a:r>
              <a:rPr lang="ru-RU" dirty="0"/>
              <a:t>.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компоненттер</a:t>
            </a:r>
            <a:r>
              <a:rPr lang="ru-RU" dirty="0"/>
              <a:t>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неғұрлым</a:t>
            </a:r>
            <a:r>
              <a:rPr lang="ru-RU" dirty="0"/>
              <a:t> </a:t>
            </a:r>
            <a:r>
              <a:rPr lang="ru-RU" dirty="0" err="1"/>
              <a:t>ықшам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. </a:t>
            </a:r>
            <a:r>
              <a:rPr lang="ru-RU" dirty="0" err="1"/>
              <a:t>Таңдалған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компоненттер</a:t>
            </a:r>
            <a:r>
              <a:rPr lang="ru-RU" dirty="0"/>
              <a:t> </a:t>
            </a:r>
            <a:r>
              <a:rPr lang="ru-RU" dirty="0" err="1"/>
              <a:t>тікелей</a:t>
            </a:r>
            <a:r>
              <a:rPr lang="ru-RU" dirty="0"/>
              <a:t> </a:t>
            </a:r>
            <a:r>
              <a:rPr lang="ru-RU" dirty="0" err="1"/>
              <a:t>өлшенетін</a:t>
            </a:r>
            <a:r>
              <a:rPr lang="ru-RU" dirty="0"/>
              <a:t> </a:t>
            </a:r>
            <a:r>
              <a:rPr lang="ru-RU" dirty="0" err="1"/>
              <a:t>белгілерге</a:t>
            </a:r>
            <a:r>
              <a:rPr lang="ru-RU" dirty="0"/>
              <a:t> </a:t>
            </a:r>
            <a:r>
              <a:rPr lang="ru-RU" dirty="0" err="1"/>
              <a:t>қарағанда</a:t>
            </a:r>
            <a:r>
              <a:rPr lang="ru-RU" dirty="0"/>
              <a:t> </a:t>
            </a:r>
            <a:r>
              <a:rPr lang="ru-RU" dirty="0" err="1"/>
              <a:t>көбірек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 smtClean="0"/>
              <a:t>қамтиды</a:t>
            </a:r>
            <a:r>
              <a:rPr lang="ru-RU" dirty="0" smtClean="0"/>
              <a:t>;</a:t>
            </a:r>
          </a:p>
          <a:p>
            <a:pPr indent="457200" algn="just">
              <a:buFont typeface="Wingdings" panose="05000000000000000000" pitchFamily="2" charset="2"/>
              <a:buChar char="ü"/>
            </a:pPr>
            <a:r>
              <a:rPr lang="ru-RU" dirty="0" err="1" smtClean="0"/>
              <a:t>белгілердің</a:t>
            </a:r>
            <a:r>
              <a:rPr lang="ru-RU" dirty="0" smtClean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компоненттермен</a:t>
            </a:r>
            <a:r>
              <a:rPr lang="ru-RU" dirty="0"/>
              <a:t> </a:t>
            </a:r>
            <a:r>
              <a:rPr lang="ru-RU" dirty="0" err="1"/>
              <a:t>стохастикалық</a:t>
            </a:r>
            <a:r>
              <a:rPr lang="ru-RU" dirty="0"/>
              <a:t> </a:t>
            </a:r>
            <a:r>
              <a:rPr lang="ru-RU" dirty="0" err="1"/>
              <a:t>байланысын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. Осы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компонентпен</a:t>
            </a:r>
            <a:r>
              <a:rPr lang="ru-RU" dirty="0"/>
              <a:t> </a:t>
            </a:r>
            <a:r>
              <a:rPr lang="ru-RU" dirty="0" err="1"/>
              <a:t>тығыз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белгілерді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 </a:t>
            </a:r>
            <a:r>
              <a:rPr lang="ru-RU" dirty="0" err="1" smtClean="0"/>
              <a:t>зерттелетін</a:t>
            </a:r>
            <a:r>
              <a:rPr lang="ru-RU" dirty="0" smtClean="0"/>
              <a:t> </a:t>
            </a:r>
            <a:r>
              <a:rPr lang="ru-RU" dirty="0" err="1"/>
              <a:t>процестің</a:t>
            </a:r>
            <a:r>
              <a:rPr lang="ru-RU" dirty="0"/>
              <a:t> </a:t>
            </a:r>
            <a:r>
              <a:rPr lang="ru-RU" dirty="0" err="1"/>
              <a:t>тиімділігін</a:t>
            </a:r>
            <a:r>
              <a:rPr lang="ru-RU" dirty="0"/>
              <a:t> </a:t>
            </a:r>
            <a:r>
              <a:rPr lang="ru-RU" dirty="0" err="1"/>
              <a:t>арттыруға</a:t>
            </a:r>
            <a:r>
              <a:rPr lang="ru-RU" dirty="0"/>
              <a:t> </a:t>
            </a:r>
            <a:r>
              <a:rPr lang="ru-RU" dirty="0" err="1"/>
              <a:t>ықпал</a:t>
            </a:r>
            <a:r>
              <a:rPr lang="ru-RU" dirty="0"/>
              <a:t> </a:t>
            </a:r>
            <a:r>
              <a:rPr lang="ru-RU" dirty="0" err="1"/>
              <a:t>ететін</a:t>
            </a:r>
            <a:r>
              <a:rPr lang="ru-RU" dirty="0"/>
              <a:t>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негізделген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әсерін</a:t>
            </a:r>
            <a:r>
              <a:rPr lang="ru-RU" dirty="0"/>
              <a:t> </a:t>
            </a:r>
            <a:r>
              <a:rPr lang="ru-RU" dirty="0" err="1"/>
              <a:t>жасауға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 smtClean="0"/>
              <a:t>береді</a:t>
            </a:r>
            <a:r>
              <a:rPr lang="ru-RU" dirty="0" smtClean="0"/>
              <a:t>;</a:t>
            </a:r>
          </a:p>
          <a:p>
            <a:pPr indent="457200" algn="just">
              <a:buFont typeface="Wingdings" panose="05000000000000000000" pitchFamily="2" charset="2"/>
              <a:buChar char="ü"/>
            </a:pPr>
            <a:r>
              <a:rPr lang="ru-RU" dirty="0" err="1" smtClean="0"/>
              <a:t>алынған</a:t>
            </a:r>
            <a:r>
              <a:rPr lang="ru-RU" dirty="0" smtClean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компоненттерге</a:t>
            </a:r>
            <a:r>
              <a:rPr lang="ru-RU" dirty="0"/>
              <a:t> </a:t>
            </a:r>
            <a:r>
              <a:rPr lang="ru-RU" dirty="0" err="1"/>
              <a:t>негізделген</a:t>
            </a:r>
            <a:r>
              <a:rPr lang="ru-RU" dirty="0"/>
              <a:t> регрессия </a:t>
            </a:r>
            <a:r>
              <a:rPr lang="ru-RU" dirty="0" err="1"/>
              <a:t>теңдеуі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процестің</a:t>
            </a:r>
            <a:r>
              <a:rPr lang="ru-RU" dirty="0"/>
              <a:t> даму </a:t>
            </a:r>
            <a:r>
              <a:rPr lang="ru-RU" dirty="0" err="1"/>
              <a:t>барысын</a:t>
            </a:r>
            <a:r>
              <a:rPr lang="ru-RU" dirty="0"/>
              <a:t> </a:t>
            </a:r>
            <a:r>
              <a:rPr lang="ru-RU" dirty="0" err="1"/>
              <a:t>болжау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1313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>
            <a:extLst>
              <a:ext uri="{FF2B5EF4-FFF2-40B4-BE49-F238E27FC236}">
                <a16:creationId xmlns:a16="http://schemas.microsoft.com/office/drawing/2014/main" xmlns="" id="{F11A6B65-5A20-4F4D-ACBB-ED50132D45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sz="5000" dirty="0" err="1" smtClean="0"/>
              <a:t>Назарларыңызға</a:t>
            </a:r>
            <a:r>
              <a:rPr lang="ru-RU" sz="5000" dirty="0" smtClean="0"/>
              <a:t> </a:t>
            </a:r>
            <a:r>
              <a:rPr lang="ru-RU" sz="5000" dirty="0" err="1" smtClean="0"/>
              <a:t>рахмет</a:t>
            </a:r>
            <a:endParaRPr lang="ru-RU" sz="50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0828E04-9C2A-4859-8050-C2DF67A249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174361" y="4035727"/>
            <a:ext cx="3329850" cy="742980"/>
          </a:xfrm>
        </p:spPr>
        <p:txBody>
          <a:bodyPr rtlCol="0"/>
          <a:lstStyle/>
          <a:p>
            <a:pPr rtl="0"/>
            <a:r>
              <a:rPr lang="ru-RU" dirty="0" smtClean="0"/>
              <a:t>Айнур </a:t>
            </a:r>
            <a:r>
              <a:rPr lang="ru-RU" dirty="0" err="1" smtClean="0"/>
              <a:t>Каировна</a:t>
            </a:r>
            <a:r>
              <a:rPr lang="ru-RU" dirty="0" smtClean="0"/>
              <a:t> </a:t>
            </a:r>
          </a:p>
          <a:p>
            <a:pPr rtl="0"/>
            <a:r>
              <a:rPr lang="ru-RU" dirty="0" smtClean="0"/>
              <a:t>Мусина</a:t>
            </a:r>
            <a:endParaRPr lang="ru-RU" dirty="0"/>
          </a:p>
        </p:txBody>
      </p:sp>
      <p:pic>
        <p:nvPicPr>
          <p:cNvPr id="10" name="Графический объект 9" descr="Смартфон" title="Значок — номер телефона докладчика">
            <a:extLst>
              <a:ext uri="{FF2B5EF4-FFF2-40B4-BE49-F238E27FC236}">
                <a16:creationId xmlns:a16="http://schemas.microsoft.com/office/drawing/2014/main" xmlns="" id="{A29DE31C-E099-4579-BB03-675E0A40C5F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783050" y="4130805"/>
            <a:ext cx="218900" cy="218900"/>
          </a:xfrm>
          <a:prstGeom prst="rect">
            <a:avLst/>
          </a:prstGeom>
        </p:spPr>
      </p:pic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1265965-2271-4C1C-BD0A-6F85F80FF9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/>
              <a:t>+7 </a:t>
            </a:r>
            <a:r>
              <a:rPr lang="ru-RU" dirty="0" smtClean="0"/>
              <a:t>(747) 696 03 31</a:t>
            </a:r>
            <a:endParaRPr lang="ru-RU" dirty="0"/>
          </a:p>
        </p:txBody>
      </p:sp>
      <p:pic>
        <p:nvPicPr>
          <p:cNvPr id="9" name="Графический объект 8" descr="Конверт" title="Значок — адрес электронной почты докладчика">
            <a:extLst>
              <a:ext uri="{FF2B5EF4-FFF2-40B4-BE49-F238E27FC236}">
                <a16:creationId xmlns:a16="http://schemas.microsoft.com/office/drawing/2014/main" xmlns="" id="{773C1382-ACE1-460F-A1B6-AB761A7D2E6B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783050" y="4536623"/>
            <a:ext cx="218900" cy="218900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50A3BCC3-A277-4C0B-9EBA-EB53990D8E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r>
              <a:rPr lang="kk-KZ" u="sng" dirty="0">
                <a:solidFill>
                  <a:schemeClr val="accent5">
                    <a:lumMod val="75000"/>
                  </a:schemeClr>
                </a:solidFill>
                <a:hlinkClick r:id="rId7"/>
              </a:rPr>
              <a:t>Ainur.Musina@kaznu.kz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1" name="Графический объект 10" descr="Ссылка">
            <a:extLst>
              <a:ext uri="{FF2B5EF4-FFF2-40B4-BE49-F238E27FC236}">
                <a16:creationId xmlns:a16="http://schemas.microsoft.com/office/drawing/2014/main" xmlns="" id="{0718E6E0-05A2-479C-AEA8-1A385EB73474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766191" y="4904341"/>
            <a:ext cx="244786" cy="244786"/>
          </a:xfrm>
          <a:prstGeom prst="rect">
            <a:avLst/>
          </a:prstGeom>
        </p:spPr>
      </p:pic>
      <p:sp>
        <p:nvSpPr>
          <p:cNvPr id="21" name="Текст 20">
            <a:extLst>
              <a:ext uri="{FF2B5EF4-FFF2-40B4-BE49-F238E27FC236}">
                <a16:creationId xmlns:a16="http://schemas.microsoft.com/office/drawing/2014/main" xmlns="" id="{E382DE25-E72C-473B-AB0F-13DF377E6A8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r>
              <a:rPr lang="en-US" dirty="0"/>
              <a:t>https://univer.kaznu.kz/</a:t>
            </a:r>
            <a:endParaRPr lang="ru-RU" dirty="0"/>
          </a:p>
        </p:txBody>
      </p:sp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xmlns="" id="{91814EC9-246A-4C6E-941E-5774FE72F08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6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60F281-4FF6-4617-A809-AC9C15ECF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9417" y="564776"/>
            <a:ext cx="5184913" cy="405653"/>
          </a:xfrm>
        </p:spPr>
        <p:txBody>
          <a:bodyPr rtlCol="0"/>
          <a:lstStyle/>
          <a:p>
            <a:pPr rtl="0"/>
            <a:r>
              <a:rPr lang="ru-RU" sz="2000" kern="0" spc="0" dirty="0" err="1" smtClean="0">
                <a:solidFill>
                  <a:srgbClr val="FF0000"/>
                </a:solidFill>
              </a:rPr>
              <a:t>Дәрістің</a:t>
            </a:r>
            <a:r>
              <a:rPr lang="ru-RU" sz="2000" kern="0" spc="0" dirty="0" smtClean="0">
                <a:solidFill>
                  <a:srgbClr val="FF0000"/>
                </a:solidFill>
              </a:rPr>
              <a:t> </a:t>
            </a:r>
            <a:r>
              <a:rPr lang="ru-RU" sz="2000" kern="0" spc="0" dirty="0" err="1" smtClean="0">
                <a:solidFill>
                  <a:srgbClr val="FF0000"/>
                </a:solidFill>
              </a:rPr>
              <a:t>қысқаша</a:t>
            </a:r>
            <a:r>
              <a:rPr lang="ru-RU" sz="2000" kern="0" spc="0" dirty="0" smtClean="0">
                <a:solidFill>
                  <a:srgbClr val="FF0000"/>
                </a:solidFill>
              </a:rPr>
              <a:t> </a:t>
            </a:r>
            <a:r>
              <a:rPr lang="ru-RU" sz="2000" kern="0" spc="0" dirty="0" err="1" smtClean="0">
                <a:solidFill>
                  <a:srgbClr val="FF0000"/>
                </a:solidFill>
              </a:rPr>
              <a:t>мазмұны</a:t>
            </a:r>
            <a:endParaRPr lang="ru-RU" sz="2000" kern="0" spc="0" dirty="0">
              <a:solidFill>
                <a:srgbClr val="FF0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355C61F-C8F1-4977-8E1F-F16C0D9EA8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3575" y="1168308"/>
            <a:ext cx="8652437" cy="3875180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rtlCol="0"/>
          <a:lstStyle/>
          <a:p>
            <a:r>
              <a:rPr lang="ru-RU" sz="2800" dirty="0" err="1" smtClean="0"/>
              <a:t>Факторлық</a:t>
            </a:r>
            <a:r>
              <a:rPr lang="ru-RU" sz="2800" dirty="0" smtClean="0"/>
              <a:t> </a:t>
            </a:r>
            <a:r>
              <a:rPr lang="ru-RU" sz="2800" dirty="0" err="1" smtClean="0"/>
              <a:t>талдау</a:t>
            </a:r>
            <a:r>
              <a:rPr lang="ru-RU" sz="2800" dirty="0" smtClean="0"/>
              <a:t>;</a:t>
            </a:r>
            <a:r>
              <a:rPr lang="ru-RU" sz="2800" baseline="30000" dirty="0" smtClean="0"/>
              <a:t>	</a:t>
            </a:r>
            <a:endParaRPr lang="ru-RU" sz="2800" dirty="0" smtClean="0"/>
          </a:p>
          <a:p>
            <a:r>
              <a:rPr lang="ru-RU" sz="2800" dirty="0" err="1" smtClean="0"/>
              <a:t>Компоненттік</a:t>
            </a:r>
            <a:r>
              <a:rPr lang="ru-RU" sz="2800" dirty="0" smtClean="0"/>
              <a:t> </a:t>
            </a:r>
            <a:r>
              <a:rPr lang="ru-RU" sz="2800" dirty="0" err="1" smtClean="0"/>
              <a:t>талдау</a:t>
            </a:r>
            <a:r>
              <a:rPr lang="ru-RU" sz="2800" dirty="0" smtClean="0"/>
              <a:t>;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C554D9F-1895-486E-BFBA-905BB2D29E08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7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355C61F-C8F1-4977-8E1F-F16C0D9EA8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7364" y="563190"/>
            <a:ext cx="8652437" cy="5508998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rtlCol="0"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kk-KZ" sz="2000" dirty="0" smtClean="0"/>
              <a:t>Көпөлшемді </a:t>
            </a:r>
            <a:r>
              <a:rPr lang="kk-KZ" sz="2000" dirty="0"/>
              <a:t>статистикалық </a:t>
            </a:r>
            <a:r>
              <a:rPr lang="kk-KZ" sz="2000" dirty="0" smtClean="0"/>
              <a:t>талдау</a:t>
            </a:r>
            <a:r>
              <a:rPr lang="en-US" sz="2000" dirty="0" smtClean="0"/>
              <a:t> </a:t>
            </a:r>
            <a:r>
              <a:rPr lang="kk-KZ" sz="2000" dirty="0" smtClean="0"/>
              <a:t>-</a:t>
            </a:r>
            <a:r>
              <a:rPr lang="en-US" sz="2000" dirty="0" smtClean="0"/>
              <a:t> </a:t>
            </a:r>
            <a:r>
              <a:rPr lang="kk-KZ" sz="2000" dirty="0" smtClean="0"/>
              <a:t>көпөлшемді жиынтықтардан алынған таңдамаларды  </a:t>
            </a:r>
            <a:r>
              <a:rPr lang="kk-KZ" sz="2000" dirty="0"/>
              <a:t>зерттейтін математикалық статистика бөлімі. Бұл жағдайда барлық кездейсоқ шамалар </a:t>
            </a:r>
            <a:r>
              <a:rPr lang="kk-KZ" sz="2000" dirty="0" smtClean="0"/>
              <a:t>бірлескен </a:t>
            </a:r>
            <a:r>
              <a:rPr lang="kk-KZ" sz="2000" dirty="0"/>
              <a:t>қалыпты үлестірімі бар кездейсоқ вектор ретінде талданады. </a:t>
            </a:r>
            <a:r>
              <a:rPr lang="kk-KZ" sz="2000" dirty="0" smtClean="0"/>
              <a:t>Көпөлшемді </a:t>
            </a:r>
            <a:r>
              <a:rPr lang="kk-KZ" sz="2000" dirty="0"/>
              <a:t>талдау </a:t>
            </a:r>
            <a:r>
              <a:rPr lang="kk-KZ" sz="2000" b="1" i="1" dirty="0">
                <a:solidFill>
                  <a:srgbClr val="0070C0"/>
                </a:solidFill>
              </a:rPr>
              <a:t>белгілердің </a:t>
            </a:r>
            <a:r>
              <a:rPr lang="kk-KZ" sz="2000" b="1" i="1" dirty="0" smtClean="0">
                <a:solidFill>
                  <a:srgbClr val="0070C0"/>
                </a:solidFill>
              </a:rPr>
              <a:t>мөлшерін </a:t>
            </a:r>
            <a:r>
              <a:rPr lang="kk-KZ" sz="2000" b="1" i="1" dirty="0">
                <a:solidFill>
                  <a:srgbClr val="0070C0"/>
                </a:solidFill>
              </a:rPr>
              <a:t>азайтуға мүмкіндік береді</a:t>
            </a:r>
            <a:r>
              <a:rPr lang="kk-KZ" sz="2000" dirty="0"/>
              <a:t>, </a:t>
            </a:r>
            <a:r>
              <a:rPr lang="kk-KZ" sz="2000" dirty="0" smtClean="0"/>
              <a:t>яғни көптеген </a:t>
            </a:r>
            <a:r>
              <a:rPr lang="kk-KZ" sz="2000" dirty="0"/>
              <a:t>белгілерден аз санға ауысу, ең ақпараттық белгілерді </a:t>
            </a:r>
            <a:r>
              <a:rPr lang="kk-KZ" sz="2000" dirty="0" smtClean="0"/>
              <a:t>анықтауға мүмкіндік береді. 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kk-KZ" sz="2000" dirty="0" smtClean="0"/>
              <a:t>Мәліметтерді көпөлшемді </a:t>
            </a:r>
            <a:r>
              <a:rPr lang="kk-KZ" sz="2000" dirty="0"/>
              <a:t>талдау бір уақытта екі немесе одан да көп айнымалылардың байланысын зерттеуге және олардың арасындағы себептік қатынастар туралы гипотезаларды тексеруге мүмкіндік </a:t>
            </a:r>
            <a:r>
              <a:rPr lang="kk-KZ" sz="2000" dirty="0" smtClean="0"/>
              <a:t>береді.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C554D9F-1895-486E-BFBA-905BB2D29E08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8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6D051DA-5DAD-43A7-A238-51C63BA59FEC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4</a:t>
            </a:fld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77189" y="1653984"/>
            <a:ext cx="3995421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err="1"/>
              <a:t>қарастырылатын</a:t>
            </a:r>
            <a:r>
              <a:rPr lang="ru-RU" dirty="0"/>
              <a:t> </a:t>
            </a:r>
            <a:r>
              <a:rPr lang="ru-RU" dirty="0" err="1"/>
              <a:t>көрсеткіштер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тәуелділіктерді</a:t>
            </a:r>
            <a:r>
              <a:rPr lang="ru-RU" dirty="0"/>
              <a:t> </a:t>
            </a:r>
            <a:r>
              <a:rPr lang="en-US" dirty="0"/>
              <a:t>c</a:t>
            </a:r>
            <a:r>
              <a:rPr lang="ru-RU" dirty="0" err="1"/>
              <a:t>татистикалық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мәселелері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167629" y="4651109"/>
            <a:ext cx="3995421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err="1"/>
              <a:t>қарастырылып</a:t>
            </a:r>
            <a:r>
              <a:rPr lang="ru-RU" dirty="0"/>
              <a:t> </a:t>
            </a:r>
            <a:r>
              <a:rPr lang="ru-RU" dirty="0" err="1"/>
              <a:t>отырған</a:t>
            </a:r>
            <a:r>
              <a:rPr lang="ru-RU" dirty="0"/>
              <a:t> атрибут </a:t>
            </a:r>
            <a:r>
              <a:rPr lang="ru-RU" dirty="0" err="1"/>
              <a:t>кеңістігінің</a:t>
            </a:r>
            <a:r>
              <a:rPr lang="ru-RU" dirty="0"/>
              <a:t> </a:t>
            </a:r>
            <a:r>
              <a:rPr lang="ru-RU" dirty="0" err="1"/>
              <a:t>өлшемін</a:t>
            </a:r>
            <a:r>
              <a:rPr lang="ru-RU" dirty="0"/>
              <a:t> </a:t>
            </a:r>
            <a:r>
              <a:rPr lang="ru-RU" dirty="0" err="1"/>
              <a:t>азайту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ақпараттық</a:t>
            </a:r>
            <a:r>
              <a:rPr lang="ru-RU" dirty="0"/>
              <a:t> </a:t>
            </a:r>
            <a:r>
              <a:rPr lang="ru-RU" dirty="0" err="1"/>
              <a:t>белгілерді</a:t>
            </a:r>
            <a:r>
              <a:rPr lang="ru-RU" dirty="0"/>
              <a:t> </a:t>
            </a:r>
            <a:r>
              <a:rPr lang="ru-RU" dirty="0" err="1"/>
              <a:t>таңдау</a:t>
            </a:r>
            <a:r>
              <a:rPr lang="ru-RU" dirty="0"/>
              <a:t> </a:t>
            </a:r>
            <a:r>
              <a:rPr lang="ru-RU" dirty="0" err="1"/>
              <a:t>мәселелері</a:t>
            </a:r>
            <a:endParaRPr lang="kk-KZ" dirty="0" smtClean="0"/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16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7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174899" y="3291046"/>
            <a:ext cx="3995421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элементтерді</a:t>
            </a:r>
            <a:r>
              <a:rPr lang="ru-RU" dirty="0"/>
              <a:t> (</a:t>
            </a:r>
            <a:r>
              <a:rPr lang="ru-RU" dirty="0" err="1"/>
              <a:t>объектілерді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белгілерді</a:t>
            </a:r>
            <a:r>
              <a:rPr lang="ru-RU" dirty="0"/>
              <a:t>) </a:t>
            </a:r>
            <a:r>
              <a:rPr lang="ru-RU" dirty="0" err="1"/>
              <a:t>жіктеу</a:t>
            </a:r>
            <a:r>
              <a:rPr lang="ru-RU" dirty="0"/>
              <a:t> </a:t>
            </a:r>
            <a:r>
              <a:rPr lang="ru-RU" dirty="0" err="1"/>
              <a:t>мәселелері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7176" y="361563"/>
            <a:ext cx="85758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КӨПӨЛШЕМДІ СТАТИСТИКАЛЫҚ ТАЛДАУДЫҢ ҚОЛДАНБАЛЫ МӘНІ</a:t>
            </a:r>
            <a:endParaRPr lang="ru-RU" sz="20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614863" y="2589012"/>
            <a:ext cx="552766" cy="690335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612573" y="3960774"/>
            <a:ext cx="552766" cy="690335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70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5</a:t>
            </a:fld>
            <a:endParaRPr lang="ru-RU" noProof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81074" y="1022301"/>
            <a:ext cx="859472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/>
              <a:t>Зерттелетін</a:t>
            </a:r>
            <a:r>
              <a:rPr lang="en-US" sz="2000" dirty="0" smtClean="0"/>
              <a:t> </a:t>
            </a:r>
            <a:r>
              <a:rPr lang="ru-RU" sz="2000" dirty="0" err="1" smtClean="0"/>
              <a:t>көпөлшемді</a:t>
            </a:r>
            <a:r>
              <a:rPr lang="ru-RU" sz="2000" dirty="0" smtClean="0"/>
              <a:t> </a:t>
            </a:r>
            <a:r>
              <a:rPr lang="ru-RU" sz="2000" dirty="0" err="1" smtClean="0"/>
              <a:t>белг</a:t>
            </a:r>
            <a:r>
              <a:rPr lang="kk-KZ" sz="2000" dirty="0" smtClean="0"/>
              <a:t>інің </a:t>
            </a:r>
            <a:r>
              <a:rPr lang="ru-RU" sz="2000" dirty="0" err="1" smtClean="0"/>
              <a:t>компоненттері</a:t>
            </a:r>
            <a:r>
              <a:rPr lang="ru-RU" sz="2000" dirty="0" smtClean="0"/>
              <a:t> </a:t>
            </a:r>
            <a:r>
              <a:rPr lang="ru-RU" sz="2000" dirty="0" err="1" smtClean="0"/>
              <a:t>арасындағы</a:t>
            </a:r>
            <a:r>
              <a:rPr lang="ru-RU" sz="2000" dirty="0" smtClean="0"/>
              <a:t> </a:t>
            </a:r>
            <a:r>
              <a:rPr lang="ru-RU" sz="2000" dirty="0" err="1"/>
              <a:t>өзара</a:t>
            </a:r>
            <a:r>
              <a:rPr lang="ru-RU" sz="2000" dirty="0"/>
              <a:t> </a:t>
            </a:r>
            <a:r>
              <a:rPr lang="ru-RU" sz="2000" dirty="0" err="1" smtClean="0"/>
              <a:t>байланыс</a:t>
            </a:r>
            <a:r>
              <a:rPr lang="ru-RU" sz="2000" dirty="0" smtClean="0"/>
              <a:t> </a:t>
            </a:r>
            <a:r>
              <a:rPr lang="ru-RU" sz="2000" dirty="0" err="1"/>
              <a:t>сипаты</a:t>
            </a:r>
            <a:r>
              <a:rPr lang="ru-RU" sz="2000" dirty="0"/>
              <a:t> мен </a:t>
            </a:r>
            <a:r>
              <a:rPr lang="ru-RU" sz="2000" dirty="0" err="1"/>
              <a:t>құрылымын</a:t>
            </a:r>
            <a:r>
              <a:rPr lang="ru-RU" sz="2000" dirty="0"/>
              <a:t> </a:t>
            </a:r>
            <a:r>
              <a:rPr lang="ru-RU" sz="2000" dirty="0" err="1" smtClean="0"/>
              <a:t>талдау</a:t>
            </a:r>
            <a:r>
              <a:rPr lang="ru-RU" sz="2000" dirty="0" smtClean="0"/>
              <a:t>:</a:t>
            </a:r>
          </a:p>
          <a:p>
            <a:pPr algn="just"/>
            <a:r>
              <a:rPr lang="ru-RU" sz="2000" b="1" dirty="0" err="1" smtClean="0"/>
              <a:t>регрессиялық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талдау</a:t>
            </a:r>
            <a:r>
              <a:rPr lang="ru-RU" sz="2000" b="1" dirty="0" smtClean="0"/>
              <a:t>;</a:t>
            </a:r>
          </a:p>
          <a:p>
            <a:pPr algn="just"/>
            <a:r>
              <a:rPr lang="ru-RU" sz="2000" b="1" dirty="0" err="1" smtClean="0"/>
              <a:t>дисперсиялық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талдау</a:t>
            </a:r>
            <a:r>
              <a:rPr lang="ru-RU" sz="2000" b="1" dirty="0" smtClean="0"/>
              <a:t>;</a:t>
            </a:r>
          </a:p>
          <a:p>
            <a:pPr algn="just"/>
            <a:r>
              <a:rPr lang="ru-RU" sz="2000" b="1" dirty="0" err="1" smtClean="0"/>
              <a:t>ковариантты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талдау</a:t>
            </a:r>
            <a:r>
              <a:rPr lang="ru-RU" sz="2000" b="1" dirty="0" smtClean="0"/>
              <a:t>;</a:t>
            </a:r>
          </a:p>
          <a:p>
            <a:pPr algn="just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ФАКТОРЛЫҚ ТАЛДАУ;</a:t>
            </a:r>
          </a:p>
          <a:p>
            <a:pPr algn="just"/>
            <a:r>
              <a:rPr lang="ru-RU" sz="2000" b="1" dirty="0" err="1" smtClean="0"/>
              <a:t>жасырын</a:t>
            </a:r>
            <a:r>
              <a:rPr lang="ru-RU" sz="2000" b="1" dirty="0" smtClean="0"/>
              <a:t> </a:t>
            </a:r>
            <a:r>
              <a:rPr lang="ru-RU" sz="2000" b="1" dirty="0" err="1"/>
              <a:t>құрылымдық</a:t>
            </a:r>
            <a:r>
              <a:rPr lang="ru-RU" sz="2000" b="1" dirty="0"/>
              <a:t> </a:t>
            </a:r>
            <a:r>
              <a:rPr lang="ru-RU" sz="2000" b="1" dirty="0" err="1" smtClean="0"/>
              <a:t>талдау</a:t>
            </a:r>
            <a:r>
              <a:rPr lang="ru-RU" sz="2000" b="1" dirty="0" smtClean="0"/>
              <a:t>;</a:t>
            </a:r>
          </a:p>
          <a:p>
            <a:pPr algn="just"/>
            <a:r>
              <a:rPr lang="ru-RU" sz="2000" b="1" dirty="0" err="1" smtClean="0"/>
              <a:t>логикалық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талдау</a:t>
            </a:r>
            <a:r>
              <a:rPr lang="ru-RU" sz="2000" b="1" dirty="0" smtClean="0"/>
              <a:t>;</a:t>
            </a:r>
          </a:p>
          <a:p>
            <a:pPr algn="just"/>
            <a:r>
              <a:rPr lang="ru-RU" sz="2000" b="1" dirty="0" err="1" smtClean="0"/>
              <a:t>өзара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байланыстарды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іздеу</a:t>
            </a:r>
            <a:r>
              <a:rPr lang="ru-RU" sz="2000" b="1" dirty="0" smtClean="0"/>
              <a:t>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err="1" smtClean="0"/>
              <a:t>Зерттелетін</a:t>
            </a:r>
            <a:r>
              <a:rPr lang="ru-RU" sz="2000" dirty="0" smtClean="0"/>
              <a:t> </a:t>
            </a:r>
            <a:r>
              <a:rPr lang="ru-RU" sz="2000" dirty="0" err="1" smtClean="0"/>
              <a:t>көпөлшемді</a:t>
            </a:r>
            <a:r>
              <a:rPr lang="ru-RU" sz="2000" dirty="0" smtClean="0"/>
              <a:t> </a:t>
            </a:r>
            <a:r>
              <a:rPr lang="ru-RU" sz="2000" dirty="0" err="1" smtClean="0"/>
              <a:t>бақылаулар</a:t>
            </a:r>
            <a:r>
              <a:rPr lang="ru-RU" sz="2000" dirty="0" smtClean="0"/>
              <a:t> </a:t>
            </a:r>
            <a:r>
              <a:rPr lang="ru-RU" sz="2000" dirty="0" err="1" smtClean="0"/>
              <a:t>жиынтығының</a:t>
            </a:r>
            <a:r>
              <a:rPr lang="ru-RU" sz="2000" dirty="0" smtClean="0"/>
              <a:t> </a:t>
            </a:r>
            <a:r>
              <a:rPr lang="ru-RU" sz="2000" dirty="0" err="1" smtClean="0"/>
              <a:t>геометриялық</a:t>
            </a:r>
            <a:r>
              <a:rPr lang="ru-RU" sz="2000" dirty="0" smtClean="0"/>
              <a:t> </a:t>
            </a:r>
            <a:r>
              <a:rPr lang="ru-RU" sz="2000" dirty="0" err="1"/>
              <a:t>құрылымын</a:t>
            </a:r>
            <a:r>
              <a:rPr lang="ru-RU" sz="2000" dirty="0"/>
              <a:t> </a:t>
            </a:r>
            <a:r>
              <a:rPr lang="ru-RU" sz="2000" dirty="0" err="1" smtClean="0"/>
              <a:t>талдау</a:t>
            </a:r>
            <a:r>
              <a:rPr lang="ru-RU" sz="2000" dirty="0" smtClean="0"/>
              <a:t>:</a:t>
            </a:r>
          </a:p>
          <a:p>
            <a:pPr algn="just"/>
            <a:r>
              <a:rPr lang="ru-RU" sz="2000" b="1" dirty="0" err="1" smtClean="0"/>
              <a:t>дискриминантты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талдау</a:t>
            </a:r>
            <a:r>
              <a:rPr lang="ru-RU" sz="2000" b="1" dirty="0" smtClean="0"/>
              <a:t>;</a:t>
            </a:r>
          </a:p>
          <a:p>
            <a:pPr algn="just"/>
            <a:r>
              <a:rPr lang="ru-RU" sz="2000" b="1" dirty="0" err="1" smtClean="0"/>
              <a:t>кластерлік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талдау</a:t>
            </a:r>
            <a:r>
              <a:rPr lang="ru-RU" sz="2000" b="1" dirty="0" smtClean="0"/>
              <a:t>;</a:t>
            </a:r>
          </a:p>
          <a:p>
            <a:pPr algn="just"/>
            <a:r>
              <a:rPr lang="ru-RU" sz="2000" b="1" dirty="0" err="1" smtClean="0"/>
              <a:t>көп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өлшемді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шкалалау</a:t>
            </a:r>
            <a:r>
              <a:rPr lang="ru-RU" sz="2000" dirty="0" smtClean="0"/>
              <a:t> (</a:t>
            </a:r>
            <a:r>
              <a:rPr lang="ru-RU" sz="2000" dirty="0" err="1" smtClean="0"/>
              <a:t>шкалирование</a:t>
            </a:r>
            <a:r>
              <a:rPr lang="ru-RU" sz="2000" dirty="0" smtClean="0"/>
              <a:t>).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87176" y="361563"/>
            <a:ext cx="66318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КӨПӨЛШЕМДІ СТАТИСТИКАЛЫҚ ТАЛДАУ ӘДІСТЕРІ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6152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6</a:t>
            </a:fld>
            <a:endParaRPr lang="ru-RU" noProof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8183" y="412234"/>
            <a:ext cx="2580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ФАКТОРЛЫҚ ТАЛДАУ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8183" y="946646"/>
            <a:ext cx="8763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/>
              <a:t>Факторлық</a:t>
            </a:r>
            <a:r>
              <a:rPr lang="ru-RU" dirty="0"/>
              <a:t> </a:t>
            </a:r>
            <a:r>
              <a:rPr lang="ru-RU" dirty="0" err="1" smtClean="0"/>
              <a:t>талдау</a:t>
            </a:r>
            <a:r>
              <a:rPr lang="ru-RU" dirty="0" smtClean="0"/>
              <a:t> - ковариация </a:t>
            </a:r>
            <a:r>
              <a:rPr lang="ru-RU" dirty="0" err="1"/>
              <a:t>және</a:t>
            </a:r>
            <a:r>
              <a:rPr lang="ru-RU" dirty="0"/>
              <a:t> корреляция </a:t>
            </a:r>
            <a:r>
              <a:rPr lang="ru-RU" dirty="0" err="1"/>
              <a:t>матрицаларының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құрылымын</a:t>
            </a:r>
            <a:r>
              <a:rPr lang="ru-RU" dirty="0"/>
              <a:t> </a:t>
            </a:r>
            <a:r>
              <a:rPr lang="ru-RU" dirty="0" err="1"/>
              <a:t>зерттейтін</a:t>
            </a:r>
            <a:r>
              <a:rPr lang="ru-RU" dirty="0"/>
              <a:t> </a:t>
            </a:r>
            <a:r>
              <a:rPr lang="ru-RU" dirty="0" err="1" smtClean="0"/>
              <a:t>көпөлшемді</a:t>
            </a:r>
            <a:r>
              <a:rPr lang="ru-RU" dirty="0" smtClean="0"/>
              <a:t> </a:t>
            </a:r>
            <a:r>
              <a:rPr lang="ru-RU" dirty="0" err="1"/>
              <a:t>талдаудың</a:t>
            </a:r>
            <a:r>
              <a:rPr lang="ru-RU" dirty="0"/>
              <a:t> </a:t>
            </a:r>
            <a:r>
              <a:rPr lang="ru-RU" dirty="0" err="1"/>
              <a:t>саласы</a:t>
            </a:r>
            <a:r>
              <a:rPr lang="ru-RU" dirty="0"/>
              <a:t>. </a:t>
            </a:r>
            <a:r>
              <a:rPr lang="ru-RU" dirty="0" err="1"/>
              <a:t>Параметрлердің</a:t>
            </a:r>
            <a:r>
              <a:rPr lang="ru-RU" dirty="0"/>
              <a:t> </a:t>
            </a:r>
            <a:r>
              <a:rPr lang="ru-RU" dirty="0" err="1" smtClean="0"/>
              <a:t>аздығы</a:t>
            </a:r>
            <a:r>
              <a:rPr lang="ru-RU" dirty="0" smtClean="0"/>
              <a:t> </a:t>
            </a:r>
            <a:r>
              <a:rPr lang="ru-RU" dirty="0" err="1" smtClean="0"/>
              <a:t>матрицаларға</a:t>
            </a:r>
            <a:r>
              <a:rPr lang="ru-RU" dirty="0" smtClean="0"/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визуалды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талдау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/>
              <a:t>жасауға</a:t>
            </a:r>
            <a:r>
              <a:rPr lang="ru-RU" dirty="0" smtClean="0"/>
              <a:t> </a:t>
            </a:r>
            <a:r>
              <a:rPr lang="ru-RU" dirty="0" err="1" smtClean="0"/>
              <a:t>мүмкіндік</a:t>
            </a:r>
            <a:r>
              <a:rPr lang="ru-RU" dirty="0" smtClean="0"/>
              <a:t> </a:t>
            </a:r>
            <a:r>
              <a:rPr lang="ru-RU" dirty="0" err="1" smtClean="0"/>
              <a:t>береді</a:t>
            </a:r>
            <a:r>
              <a:rPr lang="ru-RU" dirty="0" smtClean="0"/>
              <a:t>. </a:t>
            </a:r>
            <a:r>
              <a:rPr lang="ru-RU" dirty="0" err="1"/>
              <a:t>Параметрлер</a:t>
            </a:r>
            <a:r>
              <a:rPr lang="ru-RU" dirty="0"/>
              <a:t> </a:t>
            </a:r>
            <a:r>
              <a:rPr lang="ru-RU" dirty="0" err="1"/>
              <a:t>санының</a:t>
            </a:r>
            <a:r>
              <a:rPr lang="ru-RU" dirty="0"/>
              <a:t> </a:t>
            </a:r>
            <a:r>
              <a:rPr lang="ru-RU" dirty="0" err="1" smtClean="0"/>
              <a:t>өсуіне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 </a:t>
            </a:r>
            <a:r>
              <a:rPr lang="ru-RU" dirty="0" err="1"/>
              <a:t>визуалды</a:t>
            </a:r>
            <a:r>
              <a:rPr lang="ru-RU" dirty="0"/>
              <a:t> </a:t>
            </a:r>
            <a:r>
              <a:rPr lang="ru-RU" dirty="0" err="1" smtClean="0"/>
              <a:t>талдаудың</a:t>
            </a:r>
            <a:r>
              <a:rPr lang="ru-RU" dirty="0" smtClean="0"/>
              <a:t> </a:t>
            </a:r>
            <a:r>
              <a:rPr lang="ru-RU" dirty="0" err="1" smtClean="0"/>
              <a:t>нәтижелілігі</a:t>
            </a:r>
            <a:r>
              <a:rPr lang="ru-RU" dirty="0" smtClean="0"/>
              <a:t> </a:t>
            </a:r>
            <a:r>
              <a:rPr lang="ru-RU" dirty="0" err="1" smtClean="0"/>
              <a:t>төмендейді</a:t>
            </a:r>
            <a:r>
              <a:rPr lang="ru-RU" dirty="0" smtClean="0"/>
              <a:t>.</a:t>
            </a:r>
          </a:p>
          <a:p>
            <a:pPr indent="457200" algn="just"/>
            <a:r>
              <a:rPr lang="ru-RU" dirty="0" err="1" smtClean="0"/>
              <a:t>Көптеген</a:t>
            </a:r>
            <a:r>
              <a:rPr lang="ru-RU" dirty="0" smtClean="0"/>
              <a:t> </a:t>
            </a:r>
            <a:r>
              <a:rPr lang="ru-RU" dirty="0" err="1"/>
              <a:t>белгілер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бір-бірін</a:t>
            </a:r>
            <a:r>
              <a:rPr lang="ru-RU" dirty="0"/>
              <a:t> </a:t>
            </a:r>
            <a:r>
              <a:rPr lang="ru-RU" dirty="0" err="1"/>
              <a:t>қайталайды</a:t>
            </a:r>
            <a:r>
              <a:rPr lang="ru-RU" dirty="0"/>
              <a:t>.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одан</a:t>
            </a:r>
            <a:r>
              <a:rPr lang="ru-RU" dirty="0"/>
              <a:t> да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белгілердің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корреляцияның</a:t>
            </a:r>
            <a:r>
              <a:rPr lang="ru-RU" dirty="0"/>
              <a:t> </a:t>
            </a:r>
            <a:r>
              <a:rPr lang="ru-RU" dirty="0" err="1"/>
              <a:t>болуын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жолмен</a:t>
            </a:r>
            <a:r>
              <a:rPr lang="ru-RU" dirty="0"/>
              <a:t> </a:t>
            </a:r>
            <a:r>
              <a:rPr lang="ru-RU" dirty="0" err="1"/>
              <a:t>түсіндіруге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: </a:t>
            </a:r>
            <a:r>
              <a:rPr lang="ru-RU" i="1" dirty="0" err="1"/>
              <a:t>белгілердің</a:t>
            </a:r>
            <a:r>
              <a:rPr lang="ru-RU" i="1" dirty="0"/>
              <a:t> </a:t>
            </a:r>
            <a:r>
              <a:rPr lang="ru-RU" i="1" dirty="0" err="1"/>
              <a:t>бірі</a:t>
            </a:r>
            <a:r>
              <a:rPr lang="ru-RU" i="1" dirty="0"/>
              <a:t> </a:t>
            </a:r>
            <a:r>
              <a:rPr lang="ru-RU" i="1" dirty="0" err="1"/>
              <a:t>қалғандарын</a:t>
            </a:r>
            <a:r>
              <a:rPr lang="ru-RU" i="1" dirty="0"/>
              <a:t> </a:t>
            </a:r>
            <a:r>
              <a:rPr lang="ru-RU" i="1" dirty="0" err="1"/>
              <a:t>анықтайды</a:t>
            </a:r>
            <a:r>
              <a:rPr lang="ru-RU" i="1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i="1" dirty="0" err="1"/>
              <a:t>корреляцияланған</a:t>
            </a:r>
            <a:r>
              <a:rPr lang="ru-RU" i="1" dirty="0"/>
              <a:t> </a:t>
            </a:r>
            <a:r>
              <a:rPr lang="ru-RU" i="1" dirty="0" err="1"/>
              <a:t>белгілерге</a:t>
            </a:r>
            <a:r>
              <a:rPr lang="ru-RU" i="1" dirty="0"/>
              <a:t> </a:t>
            </a:r>
            <a:r>
              <a:rPr lang="ru-RU" i="1" dirty="0" err="1"/>
              <a:t>әсер</a:t>
            </a:r>
            <a:r>
              <a:rPr lang="ru-RU" i="1" dirty="0"/>
              <a:t> </a:t>
            </a:r>
            <a:r>
              <a:rPr lang="ru-RU" i="1" dirty="0" err="1"/>
              <a:t>ететін</a:t>
            </a:r>
            <a:r>
              <a:rPr lang="ru-RU" i="1" dirty="0"/>
              <a:t>, </a:t>
            </a:r>
            <a:r>
              <a:rPr lang="ru-RU" i="1" dirty="0" err="1"/>
              <a:t>бірақ</a:t>
            </a:r>
            <a:r>
              <a:rPr lang="ru-RU" i="1" dirty="0"/>
              <a:t> </a:t>
            </a:r>
            <a:r>
              <a:rPr lang="ru-RU" i="1" dirty="0" err="1"/>
              <a:t>тікелей</a:t>
            </a:r>
            <a:r>
              <a:rPr lang="ru-RU" i="1" dirty="0"/>
              <a:t> </a:t>
            </a:r>
            <a:r>
              <a:rPr lang="ru-RU" i="1" dirty="0" err="1"/>
              <a:t>өлшеуге</a:t>
            </a:r>
            <a:r>
              <a:rPr lang="ru-RU" i="1" dirty="0"/>
              <a:t> </a:t>
            </a:r>
            <a:r>
              <a:rPr lang="ru-RU" i="1" dirty="0" err="1"/>
              <a:t>және</a:t>
            </a:r>
            <a:r>
              <a:rPr lang="ru-RU" i="1" dirty="0"/>
              <a:t> </a:t>
            </a:r>
            <a:r>
              <a:rPr lang="ru-RU" i="1" dirty="0" err="1"/>
              <a:t>байқауға</a:t>
            </a:r>
            <a:r>
              <a:rPr lang="ru-RU" i="1" dirty="0"/>
              <a:t> </a:t>
            </a:r>
            <a:r>
              <a:rPr lang="ru-RU" i="1" dirty="0" err="1"/>
              <a:t>болмайтын</a:t>
            </a:r>
            <a:r>
              <a:rPr lang="ru-RU" i="1" dirty="0"/>
              <a:t> </a:t>
            </a:r>
            <a:r>
              <a:rPr lang="ru-RU" i="1" dirty="0" err="1"/>
              <a:t>зерттелетін</a:t>
            </a:r>
            <a:r>
              <a:rPr lang="ru-RU" i="1" dirty="0"/>
              <a:t> </a:t>
            </a:r>
            <a:r>
              <a:rPr lang="ru-RU" i="1" dirty="0" err="1"/>
              <a:t>жиынтыққа</a:t>
            </a:r>
            <a:r>
              <a:rPr lang="ru-RU" i="1" dirty="0"/>
              <a:t> </a:t>
            </a:r>
            <a:r>
              <a:rPr lang="ru-RU" i="1" dirty="0" err="1"/>
              <a:t>қосылмаған</a:t>
            </a:r>
            <a:r>
              <a:rPr lang="ru-RU" i="1" dirty="0"/>
              <a:t> </a:t>
            </a:r>
            <a:r>
              <a:rPr lang="ru-RU" i="1" dirty="0" err="1"/>
              <a:t>жасырын</a:t>
            </a:r>
            <a:r>
              <a:rPr lang="ru-RU" i="1" dirty="0"/>
              <a:t> параметр </a:t>
            </a:r>
            <a:r>
              <a:rPr lang="ru-RU" i="1" dirty="0" err="1" smtClean="0"/>
              <a:t>болады</a:t>
            </a:r>
            <a:r>
              <a:rPr lang="ru-RU" dirty="0" smtClean="0"/>
              <a:t>. </a:t>
            </a:r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жасырын</a:t>
            </a:r>
            <a:r>
              <a:rPr lang="ru-RU" dirty="0"/>
              <a:t> </a:t>
            </a:r>
            <a:r>
              <a:rPr lang="ru-RU" dirty="0" err="1" smtClean="0"/>
              <a:t>параметрлер</a:t>
            </a:r>
            <a:r>
              <a:rPr lang="ru-RU" dirty="0" smtClean="0"/>
              <a:t> </a:t>
            </a:r>
            <a:r>
              <a:rPr lang="ru-RU" b="1" i="1" dirty="0" err="1" smtClean="0">
                <a:solidFill>
                  <a:schemeClr val="accent5">
                    <a:lumMod val="75000"/>
                  </a:schemeClr>
                </a:solidFill>
              </a:rPr>
              <a:t>жалпы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факторлар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. </a:t>
            </a:r>
            <a:r>
              <a:rPr lang="ru-RU" dirty="0" err="1"/>
              <a:t>Факторлық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/>
              <a:t>әдісі</a:t>
            </a:r>
            <a:r>
              <a:rPr lang="ru-RU" dirty="0"/>
              <a:t> осы </a:t>
            </a:r>
            <a:r>
              <a:rPr lang="ru-RU" dirty="0" err="1"/>
              <a:t>факторларды</a:t>
            </a:r>
            <a:r>
              <a:rPr lang="ru-RU" dirty="0"/>
              <a:t> </a:t>
            </a:r>
            <a:r>
              <a:rPr lang="ru-RU" dirty="0" err="1"/>
              <a:t>анықтауға</a:t>
            </a:r>
            <a:r>
              <a:rPr lang="ru-RU" dirty="0"/>
              <a:t> </a:t>
            </a:r>
            <a:r>
              <a:rPr lang="ru-RU" dirty="0" err="1"/>
              <a:t>бағытталған</a:t>
            </a:r>
            <a:r>
              <a:rPr lang="ru-RU" dirty="0"/>
              <a:t>.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корреляциялық</a:t>
            </a:r>
            <a:r>
              <a:rPr lang="ru-RU" dirty="0"/>
              <a:t> </a:t>
            </a:r>
            <a:r>
              <a:rPr lang="ru-RU" dirty="0" err="1"/>
              <a:t>байланыстардың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алуан</a:t>
            </a:r>
            <a:r>
              <a:rPr lang="ru-RU" dirty="0"/>
              <a:t> </a:t>
            </a:r>
            <a:r>
              <a:rPr lang="ru-RU" dirty="0" err="1"/>
              <a:t>түрлілігін</a:t>
            </a:r>
            <a:r>
              <a:rPr lang="ru-RU" dirty="0"/>
              <a:t> </a:t>
            </a:r>
            <a:r>
              <a:rPr lang="ru-RU" dirty="0" err="1"/>
              <a:t>зерттелетін</a:t>
            </a:r>
            <a:r>
              <a:rPr lang="ru-RU" dirty="0"/>
              <a:t> </a:t>
            </a:r>
            <a:r>
              <a:rPr lang="ru-RU" dirty="0" err="1"/>
              <a:t>параметрлердің</a:t>
            </a:r>
            <a:r>
              <a:rPr lang="ru-RU" dirty="0"/>
              <a:t> </a:t>
            </a:r>
            <a:r>
              <a:rPr lang="ru-RU" dirty="0" err="1"/>
              <a:t>функциялары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табылатын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жалпыланған</a:t>
            </a:r>
            <a:r>
              <a:rPr lang="ru-RU" dirty="0"/>
              <a:t> </a:t>
            </a:r>
            <a:r>
              <a:rPr lang="ru-RU" dirty="0" err="1"/>
              <a:t>факторлардың</a:t>
            </a:r>
            <a:r>
              <a:rPr lang="ru-RU" dirty="0"/>
              <a:t> </a:t>
            </a:r>
            <a:r>
              <a:rPr lang="ru-RU" dirty="0" err="1"/>
              <a:t>әсерімен</a:t>
            </a:r>
            <a:r>
              <a:rPr lang="ru-RU" dirty="0"/>
              <a:t> </a:t>
            </a:r>
            <a:r>
              <a:rPr lang="ru-RU" dirty="0" err="1"/>
              <a:t>түсіндіруге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endParaRPr lang="ru-RU" dirty="0" smtClean="0"/>
          </a:p>
          <a:p>
            <a:pPr indent="457200" algn="just"/>
            <a:r>
              <a:rPr lang="ru-RU" b="1" i="1" dirty="0" err="1" smtClean="0">
                <a:solidFill>
                  <a:schemeClr val="accent5">
                    <a:lumMod val="75000"/>
                  </a:schemeClr>
                </a:solidFill>
              </a:rPr>
              <a:t>Факторлық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</a:rPr>
              <a:t>талдаудың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5">
                    <a:lumMod val="75000"/>
                  </a:schemeClr>
                </a:solidFill>
              </a:rPr>
              <a:t>міндеті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/>
              <a:t>- </a:t>
            </a:r>
            <a:r>
              <a:rPr lang="ru-RU" dirty="0" err="1" smtClean="0"/>
              <a:t>тікелей</a:t>
            </a:r>
            <a:r>
              <a:rPr lang="ru-RU" dirty="0" smtClean="0"/>
              <a:t> </a:t>
            </a:r>
            <a:r>
              <a:rPr lang="ru-RU" dirty="0" err="1"/>
              <a:t>өлшенетін</a:t>
            </a:r>
            <a:r>
              <a:rPr lang="ru-RU" dirty="0"/>
              <a:t> </a:t>
            </a:r>
            <a:r>
              <a:rPr lang="ru-RU" dirty="0" err="1"/>
              <a:t>белгілердің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жиынтығымен</a:t>
            </a:r>
            <a:r>
              <a:rPr lang="ru-RU" dirty="0"/>
              <a:t> </a:t>
            </a:r>
            <a:r>
              <a:rPr lang="ru-RU" dirty="0" err="1"/>
              <a:t>берілген</a:t>
            </a:r>
            <a:r>
              <a:rPr lang="ru-RU" dirty="0"/>
              <a:t> </a:t>
            </a:r>
            <a:r>
              <a:rPr lang="ru-RU" dirty="0" err="1" smtClean="0"/>
              <a:t>сипаттаудан</a:t>
            </a:r>
            <a:r>
              <a:rPr lang="ru-RU" dirty="0" smtClean="0"/>
              <a:t> саны аз, </a:t>
            </a:r>
            <a:r>
              <a:rPr lang="ru-RU" dirty="0" err="1" smtClean="0"/>
              <a:t>бірақ</a:t>
            </a:r>
            <a:r>
              <a:rPr lang="ru-RU" dirty="0" smtClean="0"/>
              <a:t> </a:t>
            </a:r>
            <a:r>
              <a:rPr lang="ru-RU" dirty="0" err="1"/>
              <a:t>құбылыстың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қасиеттерін</a:t>
            </a:r>
            <a:r>
              <a:rPr lang="ru-RU" dirty="0"/>
              <a:t> </a:t>
            </a:r>
            <a:r>
              <a:rPr lang="ru-RU" dirty="0" err="1"/>
              <a:t>көрсететін</a:t>
            </a:r>
            <a:r>
              <a:rPr lang="ru-RU" dirty="0"/>
              <a:t> </a:t>
            </a:r>
            <a:r>
              <a:rPr lang="ru-RU" dirty="0" err="1" smtClean="0"/>
              <a:t>ең</a:t>
            </a:r>
            <a:r>
              <a:rPr lang="ru-RU" dirty="0" smtClean="0"/>
              <a:t> </a:t>
            </a:r>
            <a:r>
              <a:rPr lang="ru-RU" dirty="0" err="1" smtClean="0"/>
              <a:t>көп</a:t>
            </a:r>
            <a:r>
              <a:rPr lang="ru-RU" dirty="0" smtClean="0"/>
              <a:t> </a:t>
            </a:r>
            <a:r>
              <a:rPr lang="ru-RU" dirty="0" err="1" smtClean="0"/>
              <a:t>мәліметтері</a:t>
            </a:r>
            <a:r>
              <a:rPr lang="ru-RU" dirty="0" smtClean="0"/>
              <a:t> бар </a:t>
            </a:r>
            <a:r>
              <a:rPr lang="ru-RU" dirty="0" err="1" smtClean="0"/>
              <a:t>айнымалыларға</a:t>
            </a:r>
            <a:r>
              <a:rPr lang="ru-RU" dirty="0" smtClean="0"/>
              <a:t> </a:t>
            </a:r>
            <a:r>
              <a:rPr lang="ru-RU" dirty="0" err="1"/>
              <a:t>көшу</a:t>
            </a:r>
            <a:r>
              <a:rPr lang="ru-RU" dirty="0" smtClean="0"/>
              <a:t>. </a:t>
            </a:r>
          </a:p>
          <a:p>
            <a:pPr indent="457200" algn="just"/>
            <a:r>
              <a:rPr lang="kk-KZ" dirty="0" smtClean="0"/>
              <a:t>Факторлық талдау – мәліметтерді ықшамдау әдісі.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1502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7</a:t>
            </a:fld>
            <a:endParaRPr lang="ru-RU" noProof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8183" y="412234"/>
            <a:ext cx="2580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ФАКТОРЛЫҚ ТАЛДАУ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8183" y="946646"/>
            <a:ext cx="8763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/>
              <a:t>Факторлық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r>
              <a:rPr lang="ru-RU" dirty="0"/>
              <a:t> экономика, </a:t>
            </a:r>
            <a:r>
              <a:rPr lang="ru-RU" dirty="0" err="1"/>
              <a:t>әлеуметтану</a:t>
            </a:r>
            <a:r>
              <a:rPr lang="ru-RU" dirty="0"/>
              <a:t>, </a:t>
            </a:r>
            <a:r>
              <a:rPr lang="ru-RU" dirty="0" err="1"/>
              <a:t>экономикалық</a:t>
            </a:r>
            <a:r>
              <a:rPr lang="ru-RU" dirty="0"/>
              <a:t> география, метеорология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гидрологияда</a:t>
            </a:r>
            <a:r>
              <a:rPr lang="ru-RU" dirty="0"/>
              <a:t> </a:t>
            </a:r>
            <a:r>
              <a:rPr lang="ru-RU" dirty="0" err="1"/>
              <a:t>кеңінен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.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параметрлер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көрсетілген</a:t>
            </a:r>
            <a:r>
              <a:rPr lang="ru-RU" dirty="0"/>
              <a:t> </a:t>
            </a:r>
            <a:r>
              <a:rPr lang="ru-RU" dirty="0" err="1"/>
              <a:t>факторларды</a:t>
            </a:r>
            <a:r>
              <a:rPr lang="ru-RU" dirty="0"/>
              <a:t> </a:t>
            </a:r>
            <a:r>
              <a:rPr lang="ru-RU" dirty="0" err="1"/>
              <a:t>объектілердің</a:t>
            </a:r>
            <a:r>
              <a:rPr lang="ru-RU" dirty="0"/>
              <a:t> </a:t>
            </a: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сипаттамалары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түсіндіруге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endParaRPr lang="ru-RU" dirty="0" smtClean="0"/>
          </a:p>
          <a:p>
            <a:pPr indent="457200" algn="just"/>
            <a:r>
              <a:rPr lang="ru-RU" dirty="0" err="1" smtClean="0"/>
              <a:t>Гидрометеорологияда</a:t>
            </a:r>
            <a:r>
              <a:rPr lang="ru-RU" dirty="0" smtClean="0"/>
              <a:t> </a:t>
            </a:r>
            <a:r>
              <a:rPr lang="ru-RU" dirty="0" err="1"/>
              <a:t>факторлық</a:t>
            </a:r>
            <a:r>
              <a:rPr lang="ru-RU" dirty="0"/>
              <a:t> </a:t>
            </a:r>
            <a:r>
              <a:rPr lang="ru-RU" dirty="0" err="1" smtClean="0"/>
              <a:t>талдау</a:t>
            </a:r>
            <a:r>
              <a:rPr lang="ru-RU" dirty="0" smtClean="0"/>
              <a:t> </a:t>
            </a:r>
            <a:r>
              <a:rPr lang="ru-RU" dirty="0" err="1"/>
              <a:t>регрессиялық</a:t>
            </a:r>
            <a:r>
              <a:rPr lang="ru-RU" dirty="0"/>
              <a:t> </a:t>
            </a:r>
            <a:r>
              <a:rPr lang="ru-RU" dirty="0" err="1"/>
              <a:t>талдаумен</a:t>
            </a:r>
            <a:r>
              <a:rPr lang="ru-RU" dirty="0"/>
              <a:t> </a:t>
            </a:r>
            <a:r>
              <a:rPr lang="ru-RU" dirty="0" err="1" smtClean="0"/>
              <a:t>қатар</a:t>
            </a:r>
            <a:r>
              <a:rPr lang="ru-RU" dirty="0" smtClean="0"/>
              <a:t> </a:t>
            </a:r>
            <a:r>
              <a:rPr lang="ru-RU" dirty="0" err="1" smtClean="0"/>
              <a:t>кеңінен</a:t>
            </a:r>
            <a:r>
              <a:rPr lang="ru-RU" dirty="0" smtClean="0"/>
              <a:t> </a:t>
            </a:r>
            <a:r>
              <a:rPr lang="ru-RU" dirty="0" err="1" smtClean="0"/>
              <a:t>қолданылады</a:t>
            </a:r>
            <a:r>
              <a:rPr lang="ru-RU" dirty="0" smtClean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тәуелді</a:t>
            </a:r>
            <a:r>
              <a:rPr lang="ru-RU" dirty="0"/>
              <a:t> </a:t>
            </a:r>
            <a:r>
              <a:rPr lang="ru-RU" dirty="0" err="1"/>
              <a:t>айнымалылар</a:t>
            </a:r>
            <a:r>
              <a:rPr lang="ru-RU" dirty="0"/>
              <a:t> </a:t>
            </a:r>
            <a:r>
              <a:rPr lang="ru-RU" dirty="0" err="1"/>
              <a:t>жиынтығы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жалпыланған</a:t>
            </a:r>
            <a:r>
              <a:rPr lang="ru-RU" dirty="0"/>
              <a:t> </a:t>
            </a:r>
            <a:r>
              <a:rPr lang="ru-RU" dirty="0" err="1"/>
              <a:t>факторлар</a:t>
            </a:r>
            <a:r>
              <a:rPr lang="ru-RU" dirty="0"/>
              <a:t> </a:t>
            </a:r>
            <a:r>
              <a:rPr lang="ru-RU" dirty="0" err="1"/>
              <a:t>анықталады</a:t>
            </a:r>
            <a:r>
              <a:rPr lang="ru-RU" dirty="0"/>
              <a:t>,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тәуелсіз</a:t>
            </a:r>
            <a:r>
              <a:rPr lang="ru-RU" dirty="0"/>
              <a:t> </a:t>
            </a:r>
            <a:r>
              <a:rPr lang="ru-RU" dirty="0" err="1"/>
              <a:t>айнымалылар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регрессиялық</a:t>
            </a:r>
            <a:r>
              <a:rPr lang="ru-RU" dirty="0"/>
              <a:t> </a:t>
            </a:r>
            <a:r>
              <a:rPr lang="ru-RU" dirty="0" err="1"/>
              <a:t>талдауға</a:t>
            </a:r>
            <a:r>
              <a:rPr lang="ru-RU" dirty="0"/>
              <a:t> </a:t>
            </a:r>
            <a:r>
              <a:rPr lang="ru-RU" dirty="0" err="1"/>
              <a:t>енеді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тәсіл</a:t>
            </a:r>
            <a:r>
              <a:rPr lang="ru-RU" dirty="0"/>
              <a:t> </a:t>
            </a:r>
            <a:r>
              <a:rPr lang="ru-RU" dirty="0" err="1"/>
              <a:t>регрессиялық</a:t>
            </a:r>
            <a:r>
              <a:rPr lang="ru-RU" dirty="0"/>
              <a:t> </a:t>
            </a:r>
            <a:r>
              <a:rPr lang="ru-RU" dirty="0" err="1"/>
              <a:t>талдаудағы</a:t>
            </a:r>
            <a:r>
              <a:rPr lang="ru-RU" dirty="0"/>
              <a:t> </a:t>
            </a:r>
            <a:r>
              <a:rPr lang="ru-RU" dirty="0" err="1"/>
              <a:t>айнымалылар</a:t>
            </a:r>
            <a:r>
              <a:rPr lang="ru-RU" dirty="0"/>
              <a:t> </a:t>
            </a:r>
            <a:r>
              <a:rPr lang="ru-RU" dirty="0" err="1"/>
              <a:t>санын</a:t>
            </a:r>
            <a:r>
              <a:rPr lang="ru-RU" dirty="0"/>
              <a:t> </a:t>
            </a:r>
            <a:r>
              <a:rPr lang="ru-RU" dirty="0" err="1"/>
              <a:t>азайтуға</a:t>
            </a:r>
            <a:r>
              <a:rPr lang="ru-RU" dirty="0"/>
              <a:t>, </a:t>
            </a:r>
            <a:r>
              <a:rPr lang="ru-RU" dirty="0" err="1"/>
              <a:t>айнымалылардың</a:t>
            </a:r>
            <a:r>
              <a:rPr lang="ru-RU" dirty="0"/>
              <a:t> </a:t>
            </a:r>
            <a:r>
              <a:rPr lang="ru-RU" dirty="0" err="1"/>
              <a:t>корреляциясын</a:t>
            </a:r>
            <a:r>
              <a:rPr lang="ru-RU" dirty="0"/>
              <a:t> </a:t>
            </a:r>
            <a:r>
              <a:rPr lang="ru-RU" dirty="0" err="1"/>
              <a:t>жоюға</a:t>
            </a:r>
            <a:r>
              <a:rPr lang="ru-RU" dirty="0"/>
              <a:t>, </a:t>
            </a:r>
            <a:r>
              <a:rPr lang="ru-RU" dirty="0" err="1"/>
              <a:t>қателіктердің</a:t>
            </a:r>
            <a:r>
              <a:rPr lang="ru-RU" dirty="0"/>
              <a:t> </a:t>
            </a:r>
            <a:r>
              <a:rPr lang="ru-RU" dirty="0" err="1"/>
              <a:t>әсерін</a:t>
            </a:r>
            <a:r>
              <a:rPr lang="ru-RU" dirty="0"/>
              <a:t> </a:t>
            </a:r>
            <a:r>
              <a:rPr lang="ru-RU" dirty="0" err="1"/>
              <a:t>азайтуға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таңдалған</a:t>
            </a:r>
            <a:r>
              <a:rPr lang="ru-RU" dirty="0"/>
              <a:t> </a:t>
            </a:r>
            <a:r>
              <a:rPr lang="ru-RU" dirty="0" err="1"/>
              <a:t>факторлардың</a:t>
            </a:r>
            <a:r>
              <a:rPr lang="ru-RU" dirty="0"/>
              <a:t> </a:t>
            </a:r>
            <a:r>
              <a:rPr lang="ru-RU" dirty="0" err="1"/>
              <a:t>ортогоналдылығы</a:t>
            </a:r>
            <a:r>
              <a:rPr lang="ru-RU" dirty="0"/>
              <a:t> </a:t>
            </a:r>
            <a:r>
              <a:rPr lang="ru-RU" dirty="0" err="1"/>
              <a:t>жағдайында</a:t>
            </a:r>
            <a:r>
              <a:rPr lang="ru-RU" dirty="0"/>
              <a:t> </a:t>
            </a:r>
            <a:r>
              <a:rPr lang="ru-RU" dirty="0" err="1"/>
              <a:t>айнымалылардың</a:t>
            </a:r>
            <a:r>
              <a:rPr lang="ru-RU" dirty="0"/>
              <a:t> </a:t>
            </a:r>
            <a:r>
              <a:rPr lang="ru-RU" dirty="0" err="1"/>
              <a:t>маңыздылығын</a:t>
            </a:r>
            <a:r>
              <a:rPr lang="ru-RU" dirty="0"/>
              <a:t> </a:t>
            </a:r>
            <a:r>
              <a:rPr lang="ru-RU" dirty="0" err="1"/>
              <a:t>бағалауды</a:t>
            </a:r>
            <a:r>
              <a:rPr lang="ru-RU" dirty="0"/>
              <a:t> </a:t>
            </a:r>
            <a:r>
              <a:rPr lang="ru-RU" dirty="0" err="1"/>
              <a:t>едәуір</a:t>
            </a:r>
            <a:r>
              <a:rPr lang="ru-RU" dirty="0"/>
              <a:t> </a:t>
            </a:r>
            <a:r>
              <a:rPr lang="ru-RU" dirty="0" err="1"/>
              <a:t>жеңілдетуге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 smtClean="0"/>
              <a:t>.</a:t>
            </a:r>
          </a:p>
          <a:p>
            <a:pPr indent="457200" algn="just"/>
            <a:r>
              <a:rPr lang="ru-RU" dirty="0" err="1" smtClean="0"/>
              <a:t>Корреляциялық</a:t>
            </a:r>
            <a:r>
              <a:rPr lang="ru-RU" dirty="0" smtClean="0"/>
              <a:t> </a:t>
            </a:r>
            <a:r>
              <a:rPr lang="ru-RU" dirty="0" err="1"/>
              <a:t>матрицалардың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құрылымын</a:t>
            </a:r>
            <a:r>
              <a:rPr lang="ru-RU" dirty="0"/>
              <a:t> </a:t>
            </a:r>
            <a:r>
              <a:rPr lang="ru-RU" dirty="0" err="1"/>
              <a:t>зерттейтін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өлшемді</a:t>
            </a:r>
            <a:r>
              <a:rPr lang="ru-RU" dirty="0"/>
              <a:t> </a:t>
            </a:r>
            <a:r>
              <a:rPr lang="ru-RU" dirty="0" err="1"/>
              <a:t>талдаудың</a:t>
            </a:r>
            <a:r>
              <a:rPr lang="ru-RU" dirty="0"/>
              <a:t> </a:t>
            </a:r>
            <a:r>
              <a:rPr lang="ru-RU" dirty="0" err="1"/>
              <a:t>саласы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табылатын</a:t>
            </a:r>
            <a:r>
              <a:rPr lang="ru-RU" dirty="0"/>
              <a:t> </a:t>
            </a:r>
            <a:r>
              <a:rPr lang="ru-RU" dirty="0" err="1" smtClean="0"/>
              <a:t>факторлық</a:t>
            </a:r>
            <a:r>
              <a:rPr lang="ru-RU" dirty="0" smtClean="0"/>
              <a:t> </a:t>
            </a:r>
            <a:r>
              <a:rPr lang="ru-RU" dirty="0" err="1" smtClean="0"/>
              <a:t>талдаудың</a:t>
            </a:r>
            <a:r>
              <a:rPr lang="ru-RU" dirty="0" smtClean="0"/>
              <a:t> </a:t>
            </a:r>
            <a:r>
              <a:rPr lang="ru-RU" dirty="0" err="1" smtClean="0"/>
              <a:t>айқын</a:t>
            </a:r>
            <a:r>
              <a:rPr lang="ru-RU" dirty="0" smtClean="0"/>
              <a:t> </a:t>
            </a:r>
            <a:r>
              <a:rPr lang="ru-RU" dirty="0" err="1" smtClean="0"/>
              <a:t>мысалы</a:t>
            </a:r>
            <a:r>
              <a:rPr lang="ru-RU" dirty="0" smtClean="0"/>
              <a:t> </a:t>
            </a:r>
            <a:r>
              <a:rPr lang="ru-RU" dirty="0" err="1" smtClean="0"/>
              <a:t>ретінде</a:t>
            </a:r>
            <a:r>
              <a:rPr lang="ru-RU" dirty="0" smtClean="0"/>
              <a:t> </a:t>
            </a:r>
            <a:r>
              <a:rPr lang="ru-RU" dirty="0" err="1" smtClean="0"/>
              <a:t>өзен</a:t>
            </a:r>
            <a:r>
              <a:rPr lang="ru-RU" dirty="0" smtClean="0"/>
              <a:t> </a:t>
            </a:r>
            <a:r>
              <a:rPr lang="ru-RU" dirty="0" err="1" smtClean="0"/>
              <a:t>ағындысы</a:t>
            </a:r>
            <a:r>
              <a:rPr lang="ru-RU" dirty="0" smtClean="0"/>
              <a:t> </a:t>
            </a:r>
            <a:r>
              <a:rPr lang="ru-RU" dirty="0" err="1" smtClean="0"/>
              <a:t>параметрлерінің</a:t>
            </a:r>
            <a:r>
              <a:rPr lang="ru-RU" dirty="0" smtClean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қалыптасу</a:t>
            </a:r>
            <a:r>
              <a:rPr lang="ru-RU" dirty="0"/>
              <a:t> </a:t>
            </a:r>
            <a:r>
              <a:rPr lang="ru-RU" dirty="0" err="1"/>
              <a:t>жағдайларының</a:t>
            </a:r>
            <a:r>
              <a:rPr lang="ru-RU" dirty="0"/>
              <a:t> </a:t>
            </a:r>
            <a:r>
              <a:rPr lang="ru-RU" dirty="0" err="1"/>
              <a:t>сипаттамасымен</a:t>
            </a:r>
            <a:r>
              <a:rPr lang="ru-RU" dirty="0"/>
              <a:t> </a:t>
            </a:r>
            <a:r>
              <a:rPr lang="ru-RU" dirty="0" err="1"/>
              <a:t>сенімді</a:t>
            </a:r>
            <a:r>
              <a:rPr lang="ru-RU" dirty="0"/>
              <a:t> </a:t>
            </a:r>
            <a:r>
              <a:rPr lang="ru-RU" dirty="0" err="1"/>
              <a:t>эмпирикалық</a:t>
            </a:r>
            <a:r>
              <a:rPr lang="ru-RU" dirty="0"/>
              <a:t> </a:t>
            </a:r>
            <a:r>
              <a:rPr lang="ru-RU" dirty="0" err="1"/>
              <a:t>тәуелділіктерін</a:t>
            </a:r>
            <a:r>
              <a:rPr lang="ru-RU" dirty="0"/>
              <a:t> </a:t>
            </a:r>
            <a:r>
              <a:rPr lang="ru-RU" dirty="0" err="1" smtClean="0"/>
              <a:t>құруды</a:t>
            </a:r>
            <a:r>
              <a:rPr lang="ru-RU" dirty="0" smtClean="0"/>
              <a:t> </a:t>
            </a:r>
            <a:r>
              <a:rPr lang="ru-RU" dirty="0" err="1" smtClean="0"/>
              <a:t>келтіруге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0416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8</a:t>
            </a:fld>
            <a:endParaRPr lang="ru-RU" noProof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8183" y="412234"/>
            <a:ext cx="2580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ФАКТОРЛЫҚ ТАЛДАУ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8183" y="946646"/>
            <a:ext cx="8763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/>
              <a:t>Факторлық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 smtClean="0"/>
              <a:t>кезеңдері</a:t>
            </a:r>
            <a:r>
              <a:rPr lang="ru-RU" dirty="0" smtClean="0"/>
              <a:t>:</a:t>
            </a:r>
          </a:p>
          <a:p>
            <a:pPr indent="457200" algn="just"/>
            <a:endParaRPr lang="ru-RU" dirty="0" smtClean="0"/>
          </a:p>
          <a:p>
            <a:pPr indent="457200" algn="just"/>
            <a:r>
              <a:rPr lang="ru-RU" dirty="0" smtClean="0"/>
              <a:t>1. </a:t>
            </a:r>
            <a:r>
              <a:rPr lang="ru-RU" dirty="0" err="1" smtClean="0"/>
              <a:t>Мақсатты</a:t>
            </a:r>
            <a:r>
              <a:rPr lang="ru-RU" dirty="0" smtClean="0"/>
              <a:t> </a:t>
            </a:r>
            <a:r>
              <a:rPr lang="ru-RU" dirty="0" err="1" smtClean="0"/>
              <a:t>айқындау</a:t>
            </a:r>
            <a:r>
              <a:rPr lang="ru-RU" dirty="0"/>
              <a:t>. </a:t>
            </a:r>
            <a:r>
              <a:rPr lang="ru-RU" dirty="0" err="1"/>
              <a:t>Барлау</a:t>
            </a:r>
            <a:r>
              <a:rPr lang="ru-RU" dirty="0"/>
              <a:t> (</a:t>
            </a:r>
            <a:r>
              <a:rPr lang="ru-RU" dirty="0" err="1"/>
              <a:t>эксплораторлық</a:t>
            </a:r>
            <a:r>
              <a:rPr lang="ru-RU" dirty="0"/>
              <a:t>)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растау</a:t>
            </a:r>
            <a:r>
              <a:rPr lang="ru-RU" dirty="0" smtClean="0"/>
              <a:t> </a:t>
            </a:r>
            <a:r>
              <a:rPr lang="ru-RU" dirty="0" err="1"/>
              <a:t>талдауы</a:t>
            </a:r>
            <a:r>
              <a:rPr lang="ru-RU" dirty="0" smtClean="0"/>
              <a:t>. </a:t>
            </a:r>
          </a:p>
          <a:p>
            <a:pPr indent="457200" algn="just"/>
            <a:endParaRPr lang="ru-RU" dirty="0" smtClean="0"/>
          </a:p>
          <a:p>
            <a:pPr indent="457200" algn="just"/>
            <a:r>
              <a:rPr lang="ru-RU" dirty="0" smtClean="0"/>
              <a:t>2. </a:t>
            </a:r>
            <a:r>
              <a:rPr lang="ru-RU" dirty="0" err="1" smtClean="0"/>
              <a:t>Белгілер</a:t>
            </a:r>
            <a:r>
              <a:rPr lang="ru-RU" dirty="0" smtClean="0"/>
              <a:t> </a:t>
            </a:r>
            <a:r>
              <a:rPr lang="ru-RU" dirty="0"/>
              <a:t>мен </a:t>
            </a:r>
            <a:r>
              <a:rPr lang="ru-RU" dirty="0" err="1"/>
              <a:t>объектілердің</a:t>
            </a:r>
            <a:r>
              <a:rPr lang="ru-RU" dirty="0"/>
              <a:t> </a:t>
            </a:r>
            <a:r>
              <a:rPr lang="ru-RU" dirty="0" err="1"/>
              <a:t>жиынтығын</a:t>
            </a:r>
            <a:r>
              <a:rPr lang="ru-RU" dirty="0"/>
              <a:t> </a:t>
            </a:r>
            <a:r>
              <a:rPr lang="ru-RU" dirty="0" err="1"/>
              <a:t>таңдау</a:t>
            </a:r>
            <a:r>
              <a:rPr lang="ru-RU" dirty="0"/>
              <a:t>. </a:t>
            </a:r>
            <a:r>
              <a:rPr lang="ru-RU" dirty="0" err="1" smtClean="0"/>
              <a:t>Айтарлықтай</a:t>
            </a:r>
            <a:r>
              <a:rPr lang="ru-RU" dirty="0" smtClean="0"/>
              <a:t> </a:t>
            </a:r>
            <a:r>
              <a:rPr lang="ru-RU" dirty="0" err="1" smtClean="0"/>
              <a:t>дәрежеде</a:t>
            </a:r>
            <a:r>
              <a:rPr lang="ru-RU" dirty="0" smtClean="0"/>
              <a:t> </a:t>
            </a:r>
            <a:r>
              <a:rPr lang="ru-RU" dirty="0" err="1" smtClean="0"/>
              <a:t>нәтижеге</a:t>
            </a:r>
            <a:r>
              <a:rPr lang="ru-RU" dirty="0" smtClean="0"/>
              <a:t> </a:t>
            </a:r>
            <a:r>
              <a:rPr lang="ru-RU" dirty="0" err="1" smtClean="0"/>
              <a:t>әсер</a:t>
            </a:r>
            <a:r>
              <a:rPr lang="ru-RU" dirty="0" smtClean="0"/>
              <a:t> </a:t>
            </a:r>
            <a:r>
              <a:rPr lang="ru-RU" dirty="0" err="1" smtClean="0"/>
              <a:t>ететін</a:t>
            </a:r>
            <a:r>
              <a:rPr lang="ru-RU" dirty="0" smtClean="0"/>
              <a:t> </a:t>
            </a:r>
            <a:r>
              <a:rPr lang="ru-RU" dirty="0" err="1" smtClean="0"/>
              <a:t>маңызды</a:t>
            </a:r>
            <a:r>
              <a:rPr lang="ru-RU" dirty="0" smtClean="0"/>
              <a:t> </a:t>
            </a:r>
            <a:r>
              <a:rPr lang="ru-RU" dirty="0" err="1" smtClean="0"/>
              <a:t>кезеңнің</a:t>
            </a:r>
            <a:r>
              <a:rPr lang="ru-RU" dirty="0" smtClean="0"/>
              <a:t> </a:t>
            </a:r>
            <a:r>
              <a:rPr lang="ru-RU" dirty="0" err="1" smtClean="0"/>
              <a:t>бірі</a:t>
            </a:r>
            <a:r>
              <a:rPr lang="ru-RU" dirty="0" smtClean="0"/>
              <a:t>. </a:t>
            </a:r>
            <a:r>
              <a:rPr lang="ru-RU" dirty="0" err="1" smtClean="0"/>
              <a:t>Белгілер</a:t>
            </a:r>
            <a:r>
              <a:rPr lang="ru-RU" dirty="0" smtClean="0"/>
              <a:t> </a:t>
            </a:r>
            <a:r>
              <a:rPr lang="ru-RU" dirty="0" err="1"/>
              <a:t>жиынтығын</a:t>
            </a:r>
            <a:r>
              <a:rPr lang="ru-RU" dirty="0"/>
              <a:t>, </a:t>
            </a:r>
            <a:r>
              <a:rPr lang="ru-RU" dirty="0" err="1"/>
              <a:t>өлшеу</a:t>
            </a:r>
            <a:r>
              <a:rPr lang="ru-RU" dirty="0"/>
              <a:t> </a:t>
            </a:r>
            <a:r>
              <a:rPr lang="ru-RU" dirty="0" err="1"/>
              <a:t>шкалаларын</a:t>
            </a:r>
            <a:r>
              <a:rPr lang="ru-RU" dirty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көптеген</a:t>
            </a:r>
            <a:r>
              <a:rPr lang="ru-RU" dirty="0" smtClean="0"/>
              <a:t> </a:t>
            </a:r>
            <a:r>
              <a:rPr lang="ru-RU" dirty="0" err="1"/>
              <a:t>объектілердің</a:t>
            </a:r>
            <a:r>
              <a:rPr lang="ru-RU" dirty="0"/>
              <a:t> </a:t>
            </a:r>
            <a:r>
              <a:rPr lang="ru-RU" dirty="0" err="1" smtClean="0"/>
              <a:t>сай</a:t>
            </a:r>
            <a:r>
              <a:rPr lang="ru-RU" dirty="0" smtClean="0"/>
              <a:t> </a:t>
            </a:r>
            <a:r>
              <a:rPr lang="ru-RU" dirty="0" err="1" smtClean="0"/>
              <a:t>келетіндігін</a:t>
            </a:r>
            <a:r>
              <a:rPr lang="ru-RU" dirty="0" smtClean="0"/>
              <a:t> </a:t>
            </a:r>
            <a:r>
              <a:rPr lang="ru-RU" dirty="0" err="1" smtClean="0"/>
              <a:t>мұқият</a:t>
            </a:r>
            <a:r>
              <a:rPr lang="ru-RU" dirty="0" smtClean="0"/>
              <a:t>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негіздеу</a:t>
            </a:r>
            <a:r>
              <a:rPr lang="ru-RU" dirty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.</a:t>
            </a:r>
          </a:p>
          <a:p>
            <a:pPr indent="457200" algn="just"/>
            <a:endParaRPr lang="ru-RU" dirty="0" smtClean="0"/>
          </a:p>
          <a:p>
            <a:pPr indent="457200" algn="just"/>
            <a:r>
              <a:rPr lang="ru-RU" dirty="0" smtClean="0"/>
              <a:t>3. </a:t>
            </a:r>
            <a:r>
              <a:rPr lang="ru-RU" dirty="0" err="1" smtClean="0"/>
              <a:t>Бастапқы</a:t>
            </a:r>
            <a:r>
              <a:rPr lang="ru-RU" dirty="0" smtClean="0"/>
              <a:t> </a:t>
            </a:r>
            <a:r>
              <a:rPr lang="ru-RU" dirty="0" err="1"/>
              <a:t>факторлық</a:t>
            </a:r>
            <a:r>
              <a:rPr lang="ru-RU" dirty="0"/>
              <a:t> </a:t>
            </a:r>
            <a:r>
              <a:rPr lang="ru-RU" dirty="0" err="1"/>
              <a:t>құрылымды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. </a:t>
            </a:r>
            <a:r>
              <a:rPr lang="ru-RU" dirty="0" err="1"/>
              <a:t>Центроидты</a:t>
            </a:r>
            <a:r>
              <a:rPr lang="ru-RU" dirty="0"/>
              <a:t> </a:t>
            </a:r>
            <a:r>
              <a:rPr lang="ru-RU" dirty="0" err="1" smtClean="0"/>
              <a:t>әдіс</a:t>
            </a:r>
            <a:r>
              <a:rPr lang="ru-RU" dirty="0" smtClean="0"/>
              <a:t> - </a:t>
            </a:r>
            <a:r>
              <a:rPr lang="ru-RU" dirty="0" err="1"/>
              <a:t>алгоритмдік</a:t>
            </a:r>
            <a:r>
              <a:rPr lang="ru-RU" dirty="0"/>
              <a:t> </a:t>
            </a:r>
            <a:r>
              <a:rPr lang="ru-RU" dirty="0" err="1"/>
              <a:t>тәсіл</a:t>
            </a:r>
            <a:r>
              <a:rPr lang="ru-RU" dirty="0"/>
              <a:t>,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компоненттер</a:t>
            </a:r>
            <a:r>
              <a:rPr lang="ru-RU" dirty="0"/>
              <a:t> </a:t>
            </a:r>
            <a:r>
              <a:rPr lang="ru-RU" dirty="0" smtClean="0"/>
              <a:t>– модель </a:t>
            </a:r>
            <a:r>
              <a:rPr lang="ru-RU" dirty="0" err="1"/>
              <a:t>параметрлерін</a:t>
            </a:r>
            <a:r>
              <a:rPr lang="ru-RU" dirty="0"/>
              <a:t> </a:t>
            </a:r>
            <a:r>
              <a:rPr lang="ru-RU" dirty="0" err="1"/>
              <a:t>бағалаудың</a:t>
            </a:r>
            <a:r>
              <a:rPr lang="ru-RU" dirty="0"/>
              <a:t> </a:t>
            </a:r>
            <a:r>
              <a:rPr lang="ru-RU" dirty="0" err="1"/>
              <a:t>жуықтау</a:t>
            </a:r>
            <a:r>
              <a:rPr lang="ru-RU" dirty="0"/>
              <a:t> </a:t>
            </a:r>
            <a:r>
              <a:rPr lang="ru-RU" dirty="0" err="1"/>
              <a:t>әдісі</a:t>
            </a:r>
            <a:r>
              <a:rPr lang="ru-RU" dirty="0"/>
              <a:t>, </a:t>
            </a:r>
            <a:r>
              <a:rPr lang="ru-RU" dirty="0" err="1" smtClean="0"/>
              <a:t>шындыққа</a:t>
            </a:r>
            <a:r>
              <a:rPr lang="ru-RU" dirty="0" smtClean="0"/>
              <a:t> </a:t>
            </a:r>
            <a:r>
              <a:rPr lang="ru-RU" dirty="0" err="1" smtClean="0"/>
              <a:t>ең</a:t>
            </a:r>
            <a:r>
              <a:rPr lang="ru-RU" dirty="0" smtClean="0"/>
              <a:t> </a:t>
            </a:r>
            <a:r>
              <a:rPr lang="ru-RU" dirty="0" err="1" smtClean="0"/>
              <a:t>жақын</a:t>
            </a:r>
            <a:r>
              <a:rPr lang="ru-RU" dirty="0" smtClean="0"/>
              <a:t> </a:t>
            </a:r>
            <a:r>
              <a:rPr lang="ru-RU" dirty="0" err="1" smtClean="0"/>
              <a:t>әдіс</a:t>
            </a:r>
            <a:r>
              <a:rPr lang="ru-RU" dirty="0" smtClean="0"/>
              <a:t> - </a:t>
            </a:r>
            <a:r>
              <a:rPr lang="ru-RU" dirty="0" err="1" smtClean="0"/>
              <a:t>теориялық-ықтималдық</a:t>
            </a:r>
            <a:r>
              <a:rPr lang="ru-RU" dirty="0" smtClean="0"/>
              <a:t> парадигма.</a:t>
            </a:r>
          </a:p>
          <a:p>
            <a:pPr indent="457200" algn="just"/>
            <a:endParaRPr lang="ru-RU" dirty="0" smtClean="0"/>
          </a:p>
          <a:p>
            <a:pPr indent="457200" algn="just"/>
            <a:r>
              <a:rPr lang="ru-RU" dirty="0" smtClean="0"/>
              <a:t>4. </a:t>
            </a:r>
            <a:r>
              <a:rPr lang="ru-RU" dirty="0" err="1" smtClean="0"/>
              <a:t>Факторлық</a:t>
            </a:r>
            <a:r>
              <a:rPr lang="ru-RU" dirty="0" smtClean="0"/>
              <a:t> </a:t>
            </a:r>
            <a:r>
              <a:rPr lang="ru-RU" dirty="0" err="1"/>
              <a:t>құрылымның</a:t>
            </a:r>
            <a:r>
              <a:rPr lang="ru-RU" dirty="0"/>
              <a:t> </a:t>
            </a:r>
            <a:r>
              <a:rPr lang="ru-RU" dirty="0" err="1"/>
              <a:t>айналуы</a:t>
            </a:r>
            <a:r>
              <a:rPr lang="ru-RU" dirty="0" smtClean="0"/>
              <a:t>. </a:t>
            </a:r>
            <a:r>
              <a:rPr lang="ru-RU" dirty="0" err="1" smtClean="0"/>
              <a:t>Оптималды</a:t>
            </a:r>
            <a:r>
              <a:rPr lang="ru-RU" dirty="0" smtClean="0"/>
              <a:t> </a:t>
            </a:r>
            <a:r>
              <a:rPr lang="ru-RU" dirty="0" err="1" smtClean="0"/>
              <a:t>факторлық</a:t>
            </a:r>
            <a:r>
              <a:rPr lang="ru-RU" dirty="0" smtClean="0"/>
              <a:t> </a:t>
            </a:r>
            <a:r>
              <a:rPr lang="ru-RU" dirty="0" err="1" smtClean="0"/>
              <a:t>құрылымды</a:t>
            </a:r>
            <a:r>
              <a:rPr lang="ru-RU" dirty="0" smtClean="0"/>
              <a:t> </a:t>
            </a:r>
            <a:r>
              <a:rPr lang="ru-RU" dirty="0" err="1" smtClean="0"/>
              <a:t>іздеу</a:t>
            </a:r>
            <a:r>
              <a:rPr lang="ru-RU" dirty="0" smtClean="0"/>
              <a:t> </a:t>
            </a:r>
            <a:r>
              <a:rPr lang="ru-RU" dirty="0" err="1" smtClean="0"/>
              <a:t>процесі</a:t>
            </a:r>
            <a:r>
              <a:rPr lang="ru-RU" dirty="0" smtClean="0"/>
              <a:t>.</a:t>
            </a:r>
          </a:p>
          <a:p>
            <a:pPr indent="457200" algn="just"/>
            <a:endParaRPr lang="ru-RU" dirty="0" smtClean="0"/>
          </a:p>
          <a:p>
            <a:pPr indent="457200" algn="just"/>
            <a:r>
              <a:rPr lang="ru-RU" dirty="0" smtClean="0"/>
              <a:t>5. </a:t>
            </a:r>
            <a:r>
              <a:rPr lang="ru-RU" dirty="0" err="1" smtClean="0"/>
              <a:t>Екінші</a:t>
            </a:r>
            <a:r>
              <a:rPr lang="ru-RU" dirty="0" smtClean="0"/>
              <a:t> </a:t>
            </a:r>
            <a:r>
              <a:rPr lang="ru-RU" dirty="0" err="1" smtClean="0"/>
              <a:t>реттік</a:t>
            </a:r>
            <a:r>
              <a:rPr lang="ru-RU" dirty="0" smtClean="0"/>
              <a:t> </a:t>
            </a:r>
            <a:r>
              <a:rPr lang="ru-RU" dirty="0" err="1"/>
              <a:t>факторларды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 smtClean="0"/>
              <a:t>.</a:t>
            </a:r>
          </a:p>
          <a:p>
            <a:pPr indent="457200" algn="just"/>
            <a:endParaRPr lang="ru-RU" dirty="0" smtClean="0"/>
          </a:p>
          <a:p>
            <a:pPr indent="457200" algn="just"/>
            <a:r>
              <a:rPr lang="ru-RU" dirty="0" smtClean="0"/>
              <a:t>6. </a:t>
            </a:r>
            <a:r>
              <a:rPr lang="ru-RU" dirty="0" err="1" smtClean="0"/>
              <a:t>Шешімдерді</a:t>
            </a:r>
            <a:r>
              <a:rPr lang="ru-RU" dirty="0" smtClean="0"/>
              <a:t> </a:t>
            </a:r>
            <a:r>
              <a:rPr lang="ru-RU" dirty="0" err="1"/>
              <a:t>түсіндіру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қолдану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3130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9</a:t>
            </a:fld>
            <a:endParaRPr lang="ru-RU" noProof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8183" y="412234"/>
            <a:ext cx="2580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ФАКТОРЛЫҚ ТАЛДАУ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8183" y="946646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err="1"/>
              <a:t>Факторлық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en-US" dirty="0" err="1"/>
              <a:t>mxn</a:t>
            </a:r>
            <a:r>
              <a:rPr lang="en-US" dirty="0"/>
              <a:t> </a:t>
            </a:r>
            <a:r>
              <a:rPr lang="ru-RU" dirty="0" err="1"/>
              <a:t>өлшемімен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өлшемді</a:t>
            </a:r>
            <a:r>
              <a:rPr lang="ru-RU" dirty="0"/>
              <a:t> </a:t>
            </a:r>
            <a:r>
              <a:rPr lang="ru-RU" dirty="0" err="1"/>
              <a:t>сандар</a:t>
            </a:r>
            <a:r>
              <a:rPr lang="ru-RU" dirty="0"/>
              <a:t> </a:t>
            </a:r>
            <a:r>
              <a:rPr lang="ru-RU" dirty="0" err="1"/>
              <a:t>кестесі</a:t>
            </a:r>
            <a:r>
              <a:rPr lang="ru-RU" dirty="0"/>
              <a:t> </a:t>
            </a:r>
            <a:r>
              <a:rPr lang="ru-RU" dirty="0" err="1"/>
              <a:t>түрінде</a:t>
            </a:r>
            <a:r>
              <a:rPr lang="ru-RU" dirty="0"/>
              <a:t> </a:t>
            </a:r>
            <a:r>
              <a:rPr lang="ru-RU" dirty="0" err="1"/>
              <a:t>беріледі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матрицаның</a:t>
            </a:r>
            <a:r>
              <a:rPr lang="ru-RU" dirty="0"/>
              <a:t> </a:t>
            </a:r>
            <a:r>
              <a:rPr lang="ru-RU" dirty="0" err="1"/>
              <a:t>жолдары</a:t>
            </a:r>
            <a:r>
              <a:rPr lang="ru-RU" dirty="0"/>
              <a:t> </a:t>
            </a:r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ru-RU" dirty="0" err="1"/>
              <a:t>объектілеріне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келуі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 (</a:t>
            </a:r>
            <a:r>
              <a:rPr lang="en-US" dirty="0" err="1"/>
              <a:t>i</a:t>
            </a:r>
            <a:r>
              <a:rPr lang="en-US" dirty="0"/>
              <a:t> = 1, 2, ..., n). </a:t>
            </a:r>
            <a:r>
              <a:rPr lang="ru-RU" dirty="0" err="1" smtClean="0"/>
              <a:t>Бағандар</a:t>
            </a:r>
            <a:r>
              <a:rPr lang="ru-RU" dirty="0" smtClean="0"/>
              <a:t> - </a:t>
            </a:r>
            <a:r>
              <a:rPr lang="ru-RU" dirty="0" err="1" smtClean="0"/>
              <a:t>белгілер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en-US" dirty="0"/>
              <a:t>j = 1, 2,..., m). </a:t>
            </a:r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кестелерге</a:t>
            </a:r>
            <a:r>
              <a:rPr lang="ru-RU" dirty="0"/>
              <a:t>, 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қардағы</a:t>
            </a:r>
            <a:r>
              <a:rPr lang="ru-RU" dirty="0"/>
              <a:t> су </a:t>
            </a:r>
            <a:r>
              <a:rPr lang="ru-RU" dirty="0" err="1"/>
              <a:t>қоры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көпжылдық</a:t>
            </a:r>
            <a:r>
              <a:rPr lang="ru-RU" dirty="0"/>
              <a:t> </a:t>
            </a:r>
            <a:r>
              <a:rPr lang="ru-RU" dirty="0" err="1"/>
              <a:t>кезеңдегі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ru-RU" dirty="0" err="1"/>
              <a:t>нүктелеріндегі</a:t>
            </a:r>
            <a:r>
              <a:rPr lang="ru-RU" dirty="0"/>
              <a:t> </a:t>
            </a:r>
            <a:r>
              <a:rPr lang="ru-RU" dirty="0" err="1"/>
              <a:t>жауын-шашын</a:t>
            </a:r>
            <a:r>
              <a:rPr lang="ru-RU" dirty="0"/>
              <a:t> </a:t>
            </a:r>
            <a:r>
              <a:rPr lang="ru-RU" dirty="0" err="1"/>
              <a:t>енгізілуі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 </a:t>
            </a:r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ru-RU" dirty="0" err="1"/>
              <a:t>объектісін</a:t>
            </a:r>
            <a:r>
              <a:rPr lang="ru-RU" dirty="0"/>
              <a:t> </a:t>
            </a:r>
            <a:r>
              <a:rPr lang="ru-RU" dirty="0" err="1"/>
              <a:t>сипаттайтын</a:t>
            </a:r>
            <a:r>
              <a:rPr lang="ru-RU" dirty="0"/>
              <a:t> </a:t>
            </a:r>
            <a:r>
              <a:rPr lang="ru-RU" dirty="0" err="1"/>
              <a:t>белгілер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мөлшерде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 </a:t>
            </a:r>
            <a:r>
              <a:rPr lang="ru-RU" dirty="0" err="1"/>
              <a:t>Өлшемділіктің</a:t>
            </a:r>
            <a:r>
              <a:rPr lang="ru-RU" dirty="0"/>
              <a:t> </a:t>
            </a:r>
            <a:r>
              <a:rPr lang="ru-RU" dirty="0" err="1"/>
              <a:t>әсерін</a:t>
            </a:r>
            <a:r>
              <a:rPr lang="ru-RU" dirty="0"/>
              <a:t> </a:t>
            </a:r>
            <a:r>
              <a:rPr lang="ru-RU" dirty="0" err="1"/>
              <a:t>жою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сипаттамалардың</a:t>
            </a:r>
            <a:r>
              <a:rPr lang="ru-RU" dirty="0"/>
              <a:t> </a:t>
            </a:r>
            <a:r>
              <a:rPr lang="ru-RU" dirty="0" err="1"/>
              <a:t>салыстырылуын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деректер</a:t>
            </a:r>
            <a:r>
              <a:rPr lang="ru-RU" dirty="0"/>
              <a:t> </a:t>
            </a:r>
            <a:r>
              <a:rPr lang="ru-RU" dirty="0" err="1"/>
              <a:t>матрицасы</a:t>
            </a:r>
            <a:r>
              <a:rPr lang="ru-RU" dirty="0"/>
              <a:t> </a:t>
            </a:r>
            <a:r>
              <a:rPr lang="ru-RU" dirty="0" err="1"/>
              <a:t>әдетте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масштабты</a:t>
            </a:r>
            <a:r>
              <a:rPr lang="ru-RU" dirty="0"/>
              <a:t> </a:t>
            </a:r>
            <a:r>
              <a:rPr lang="ru-RU" dirty="0" err="1"/>
              <a:t>енгізу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 smtClean="0"/>
              <a:t>қалыптандырылады</a:t>
            </a:r>
            <a:r>
              <a:rPr lang="ru-RU" dirty="0" smtClean="0"/>
              <a:t>.</a:t>
            </a:r>
          </a:p>
          <a:p>
            <a:pPr indent="457200" algn="just"/>
            <a:endParaRPr lang="kk-KZ" dirty="0"/>
          </a:p>
          <a:p>
            <a:pPr indent="457200" algn="just"/>
            <a:endParaRPr lang="ru-RU" dirty="0" smtClean="0"/>
          </a:p>
          <a:p>
            <a:pPr indent="457200" algn="just"/>
            <a:r>
              <a:rPr lang="ru-RU" dirty="0" err="1" smtClean="0"/>
              <a:t>Факторлық</a:t>
            </a:r>
            <a:r>
              <a:rPr lang="ru-RU" dirty="0" smtClean="0"/>
              <a:t> </a:t>
            </a:r>
            <a:r>
              <a:rPr lang="ru-RU" dirty="0"/>
              <a:t>модель </a:t>
            </a:r>
            <a:endParaRPr lang="ru-RU" dirty="0" smtClean="0"/>
          </a:p>
          <a:p>
            <a:pPr indent="457200" algn="just"/>
            <a:endParaRPr lang="ru-RU" dirty="0"/>
          </a:p>
          <a:p>
            <a:pPr indent="457200" algn="just"/>
            <a:endParaRPr lang="ru-RU" dirty="0" smtClean="0"/>
          </a:p>
          <a:p>
            <a:pPr indent="457200" algn="just"/>
            <a:r>
              <a:rPr lang="ru-RU" dirty="0" err="1" smtClean="0"/>
              <a:t>мұндағы</a:t>
            </a:r>
            <a:r>
              <a:rPr lang="ru-RU" dirty="0" smtClean="0"/>
              <a:t>:    -  </a:t>
            </a:r>
            <a:r>
              <a:rPr lang="ru-RU" dirty="0" err="1" smtClean="0"/>
              <a:t>бастапқы</a:t>
            </a:r>
            <a:r>
              <a:rPr lang="ru-RU" dirty="0" smtClean="0"/>
              <a:t> </a:t>
            </a:r>
            <a:r>
              <a:rPr lang="ru-RU" dirty="0" err="1" smtClean="0"/>
              <a:t>айнымалылар</a:t>
            </a:r>
            <a:r>
              <a:rPr lang="ru-RU" dirty="0" smtClean="0"/>
              <a:t>;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ƒ</a:t>
            </a:r>
            <a:r>
              <a:rPr lang="ru-RU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ϳ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/>
              <a:t>-</a:t>
            </a:r>
            <a:r>
              <a:rPr lang="kk-KZ" dirty="0" smtClean="0"/>
              <a:t> </a:t>
            </a:r>
            <a:r>
              <a:rPr lang="ru-RU" dirty="0" err="1" smtClean="0"/>
              <a:t>факторлар</a:t>
            </a:r>
            <a:r>
              <a:rPr lang="ru-RU" dirty="0"/>
              <a:t>, </a:t>
            </a:r>
            <a:r>
              <a:rPr lang="ru-RU" dirty="0" err="1" smtClean="0"/>
              <a:t>яғни</a:t>
            </a:r>
            <a:r>
              <a:rPr lang="ru-RU" dirty="0" smtClean="0"/>
              <a:t> </a:t>
            </a:r>
            <a:r>
              <a:rPr lang="ru-RU" dirty="0" err="1" smtClean="0"/>
              <a:t>корреляциялық</a:t>
            </a:r>
            <a:r>
              <a:rPr lang="ru-RU" dirty="0" smtClean="0"/>
              <a:t> </a:t>
            </a:r>
            <a:r>
              <a:rPr lang="ru-RU" dirty="0" err="1" smtClean="0"/>
              <a:t>байланысы</a:t>
            </a:r>
            <a:r>
              <a:rPr lang="ru-RU" dirty="0" smtClean="0"/>
              <a:t> </a:t>
            </a:r>
            <a:r>
              <a:rPr lang="ru-RU" dirty="0" err="1" smtClean="0"/>
              <a:t>жоқ</a:t>
            </a:r>
            <a:r>
              <a:rPr lang="ru-RU" dirty="0" smtClean="0"/>
              <a:t>, орта </a:t>
            </a:r>
            <a:r>
              <a:rPr lang="ru-RU" dirty="0" err="1" smtClean="0"/>
              <a:t>мәні</a:t>
            </a:r>
            <a:r>
              <a:rPr lang="ru-RU" dirty="0" smtClean="0"/>
              <a:t> </a:t>
            </a:r>
            <a:r>
              <a:rPr lang="ru-RU" dirty="0" err="1" smtClean="0"/>
              <a:t>нөлге</a:t>
            </a:r>
            <a:r>
              <a:rPr lang="ru-RU" dirty="0" smtClean="0"/>
              <a:t>, </a:t>
            </a:r>
            <a:r>
              <a:rPr lang="ru-RU" dirty="0" err="1" smtClean="0"/>
              <a:t>дисперсиясы</a:t>
            </a:r>
            <a:r>
              <a:rPr lang="ru-RU" dirty="0" smtClean="0"/>
              <a:t> </a:t>
            </a:r>
            <a:r>
              <a:rPr lang="ru-RU" dirty="0" err="1" smtClean="0"/>
              <a:t>бірге</a:t>
            </a:r>
            <a:r>
              <a:rPr lang="ru-RU" dirty="0" smtClean="0"/>
              <a:t> </a:t>
            </a:r>
            <a:r>
              <a:rPr lang="ru-RU" dirty="0" err="1" smtClean="0"/>
              <a:t>тең</a:t>
            </a:r>
            <a:r>
              <a:rPr lang="ru-RU" dirty="0" smtClean="0"/>
              <a:t> </a:t>
            </a:r>
            <a:r>
              <a:rPr lang="ru-RU" dirty="0" err="1"/>
              <a:t>кездейсоқ</a:t>
            </a:r>
            <a:r>
              <a:rPr lang="ru-RU" dirty="0"/>
              <a:t> </a:t>
            </a:r>
            <a:r>
              <a:rPr lang="ru-RU" dirty="0" err="1"/>
              <a:t>шамалар</a:t>
            </a:r>
            <a:r>
              <a:rPr lang="ru-RU" dirty="0" smtClean="0"/>
              <a:t>; </a:t>
            </a:r>
            <a:r>
              <a:rPr lang="en-US" i="1" dirty="0" err="1" smtClean="0"/>
              <a:t>lij</a:t>
            </a:r>
            <a:r>
              <a:rPr lang="kk-KZ" dirty="0" smtClean="0"/>
              <a:t> </a:t>
            </a:r>
            <a:r>
              <a:rPr lang="en-US" dirty="0" smtClean="0"/>
              <a:t>-</a:t>
            </a:r>
            <a:r>
              <a:rPr lang="kk-KZ" dirty="0" smtClean="0"/>
              <a:t> </a:t>
            </a:r>
            <a:r>
              <a:rPr lang="ru-RU" dirty="0" err="1" smtClean="0"/>
              <a:t>әрбір</a:t>
            </a:r>
            <a:r>
              <a:rPr lang="ru-RU" dirty="0" smtClean="0"/>
              <a:t> </a:t>
            </a:r>
            <a:r>
              <a:rPr lang="ru-RU" dirty="0" err="1"/>
              <a:t>фактордың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етуінің</a:t>
            </a:r>
            <a:r>
              <a:rPr lang="ru-RU" dirty="0"/>
              <a:t> </a:t>
            </a:r>
            <a:r>
              <a:rPr lang="ru-RU" dirty="0" err="1"/>
              <a:t>маңыздылығын</a:t>
            </a:r>
            <a:r>
              <a:rPr lang="ru-RU" dirty="0"/>
              <a:t> </a:t>
            </a:r>
            <a:r>
              <a:rPr lang="ru-RU" dirty="0" err="1"/>
              <a:t>сипаттайтын</a:t>
            </a:r>
            <a:r>
              <a:rPr lang="ru-RU" dirty="0"/>
              <a:t> </a:t>
            </a:r>
            <a:r>
              <a:rPr lang="ru-RU" dirty="0" err="1" smtClean="0"/>
              <a:t>байқалған</a:t>
            </a:r>
            <a:r>
              <a:rPr lang="ru-RU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-</a:t>
            </a:r>
            <a:r>
              <a:rPr lang="ru-RU" dirty="0" err="1" smtClean="0"/>
              <a:t>ші</a:t>
            </a:r>
            <a:r>
              <a:rPr lang="ru-RU" dirty="0" smtClean="0"/>
              <a:t> </a:t>
            </a:r>
            <a:r>
              <a:rPr lang="ru-RU" dirty="0" err="1" smtClean="0"/>
              <a:t>қатардың</a:t>
            </a:r>
            <a:r>
              <a:rPr lang="ru-RU" dirty="0" smtClean="0"/>
              <a:t>  </a:t>
            </a:r>
            <a:r>
              <a:rPr lang="en-US" i="1" dirty="0" smtClean="0"/>
              <a:t>j</a:t>
            </a:r>
            <a:r>
              <a:rPr lang="en-US" dirty="0" smtClean="0"/>
              <a:t>-</a:t>
            </a:r>
            <a:r>
              <a:rPr lang="ru-RU" dirty="0" err="1"/>
              <a:t>факторға</a:t>
            </a:r>
            <a:r>
              <a:rPr lang="ru-RU" dirty="0"/>
              <a:t> </a:t>
            </a:r>
            <a:r>
              <a:rPr lang="ru-RU" dirty="0" err="1" smtClean="0"/>
              <a:t>жүктемесі</a:t>
            </a:r>
            <a:r>
              <a:rPr lang="ru-RU" dirty="0" smtClean="0"/>
              <a:t>; </a:t>
            </a:r>
            <a:r>
              <a:rPr lang="ru-RU" dirty="0" err="1" smtClean="0"/>
              <a:t>е</a:t>
            </a:r>
            <a:r>
              <a:rPr lang="ru-RU" i="1" dirty="0" err="1" smtClean="0"/>
              <a:t>ј</a:t>
            </a:r>
            <a:r>
              <a:rPr lang="ru-RU" i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сипаттық</a:t>
            </a:r>
            <a:r>
              <a:rPr lang="ru-RU" dirty="0" smtClean="0"/>
              <a:t> </a:t>
            </a:r>
            <a:r>
              <a:rPr lang="ru-RU" dirty="0"/>
              <a:t>фактор (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факторлық</a:t>
            </a:r>
            <a:r>
              <a:rPr lang="ru-RU" dirty="0"/>
              <a:t> </a:t>
            </a:r>
            <a:r>
              <a:rPr lang="ru-RU" dirty="0" err="1"/>
              <a:t>ұсынудың</a:t>
            </a:r>
            <a:r>
              <a:rPr lang="ru-RU" dirty="0"/>
              <a:t> </a:t>
            </a:r>
            <a:r>
              <a:rPr lang="ru-RU" dirty="0" err="1"/>
              <a:t>қателіктері</a:t>
            </a:r>
            <a:r>
              <a:rPr lang="ru-RU" dirty="0" smtClean="0"/>
              <a:t>).</a:t>
            </a:r>
          </a:p>
          <a:p>
            <a:pPr indent="457200" algn="just"/>
            <a:r>
              <a:rPr lang="ru-RU" dirty="0" smtClean="0"/>
              <a:t>«</a:t>
            </a:r>
            <a:r>
              <a:rPr lang="ru-RU" dirty="0" err="1" smtClean="0"/>
              <a:t>Сипаттық</a:t>
            </a:r>
            <a:r>
              <a:rPr lang="ru-RU" dirty="0" smtClean="0"/>
              <a:t> фактор» </a:t>
            </a:r>
            <a:r>
              <a:rPr lang="ru-RU" dirty="0" err="1"/>
              <a:t>термині</a:t>
            </a:r>
            <a:r>
              <a:rPr lang="ru-RU" dirty="0"/>
              <a:t> </a:t>
            </a:r>
            <a:r>
              <a:rPr lang="ru-RU" dirty="0" err="1"/>
              <a:t>әрбір</a:t>
            </a:r>
            <a:r>
              <a:rPr lang="ru-RU" dirty="0"/>
              <a:t> </a:t>
            </a:r>
            <a:r>
              <a:rPr lang="ru-RU" dirty="0" err="1"/>
              <a:t>осындай</a:t>
            </a:r>
            <a:r>
              <a:rPr lang="ru-RU" dirty="0"/>
              <a:t> </a:t>
            </a:r>
            <a:r>
              <a:rPr lang="ru-RU" dirty="0" err="1"/>
              <a:t>фактордың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белгілерді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екенін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 . «</a:t>
            </a:r>
            <a:r>
              <a:rPr lang="ru-RU" dirty="0" err="1"/>
              <a:t>Сипаттық</a:t>
            </a:r>
            <a:r>
              <a:rPr lang="ru-RU" dirty="0"/>
              <a:t> фактор» </a:t>
            </a:r>
            <a:r>
              <a:rPr lang="ru-RU" dirty="0" err="1" smtClean="0"/>
              <a:t>термині</a:t>
            </a:r>
            <a:r>
              <a:rPr lang="ru-RU" dirty="0" smtClean="0"/>
              <a:t> </a:t>
            </a:r>
            <a:r>
              <a:rPr lang="ru-RU" dirty="0" err="1"/>
              <a:t>оның</a:t>
            </a:r>
            <a:r>
              <a:rPr lang="ru-RU" dirty="0"/>
              <a:t> тек осы </a:t>
            </a:r>
            <a:r>
              <a:rPr lang="en-US" i="1" dirty="0" smtClean="0"/>
              <a:t>j</a:t>
            </a:r>
            <a:r>
              <a:rPr lang="en-US" dirty="0" smtClean="0"/>
              <a:t>-</a:t>
            </a:r>
            <a:r>
              <a:rPr lang="ru-RU" dirty="0" err="1" smtClean="0"/>
              <a:t>белгісіне</a:t>
            </a:r>
            <a:r>
              <a:rPr lang="ru-RU" dirty="0" smtClean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екенін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305300" y="3314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66978"/>
              </p:ext>
            </p:extLst>
          </p:nvPr>
        </p:nvGraphicFramePr>
        <p:xfrm>
          <a:off x="4305300" y="3314700"/>
          <a:ext cx="1463431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7" name="Уравнение" r:id="rId3" imgW="1028700" imgH="241300" progId="Equation.3">
                  <p:embed/>
                </p:oleObj>
              </mc:Choice>
              <mc:Fallback>
                <p:oleObj name="Уравнение" r:id="rId3" imgW="10287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5300" y="3314700"/>
                        <a:ext cx="1463431" cy="355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0" y="40233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001345"/>
              </p:ext>
            </p:extLst>
          </p:nvPr>
        </p:nvGraphicFramePr>
        <p:xfrm>
          <a:off x="4571999" y="4023329"/>
          <a:ext cx="1196731" cy="50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" name="Уравнение" r:id="rId5" imgW="1091726" imgH="457002" progId="Equation.3">
                  <p:embed/>
                </p:oleObj>
              </mc:Choice>
              <mc:Fallback>
                <p:oleObj name="Уравнение" r:id="rId5" imgW="1091726" imgH="45700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99" y="4023329"/>
                        <a:ext cx="1196731" cy="503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644713"/>
              </p:ext>
            </p:extLst>
          </p:nvPr>
        </p:nvGraphicFramePr>
        <p:xfrm>
          <a:off x="2159000" y="4527216"/>
          <a:ext cx="237624" cy="343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9" name="Уравнение" r:id="rId7" imgW="177492" imgH="240882" progId="Equation.3">
                  <p:embed/>
                </p:oleObj>
              </mc:Choice>
              <mc:Fallback>
                <p:oleObj name="Уравнение" r:id="rId7" imgW="177492" imgH="24088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4527216"/>
                        <a:ext cx="237624" cy="3432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48084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13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CB8B3"/>
      </a:accent1>
      <a:accent2>
        <a:srgbClr val="F5D66E"/>
      </a:accent2>
      <a:accent3>
        <a:srgbClr val="D78189"/>
      </a:accent3>
      <a:accent4>
        <a:srgbClr val="7030A0"/>
      </a:accent4>
      <a:accent5>
        <a:srgbClr val="0070C0"/>
      </a:accent5>
      <a:accent6>
        <a:srgbClr val="C4D36D"/>
      </a:accent6>
      <a:hlink>
        <a:srgbClr val="54C3BD"/>
      </a:hlink>
      <a:folHlink>
        <a:srgbClr val="54C3BD"/>
      </a:folHlink>
    </a:clrScheme>
    <a:fontScheme name="Custom 154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19716561_TF16411245.potx" id="{773883C8-4131-4ECF-9E3C-74DD0B29E0A1}" vid="{18BBA691-B286-47C1-88FF-3C6BA8E7AA8B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8A784AD-7888-482C-A72A-80D306396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B61CFE-D4DA-4753-A9A5-D482B9609A35}">
  <ds:schemaRefs>
    <ds:schemaRef ds:uri="http://schemas.openxmlformats.org/package/2006/metadata/core-properties"/>
    <ds:schemaRef ds:uri="6dc4bcd6-49db-4c07-9060-8acfc67cef9f"/>
    <ds:schemaRef ds:uri="http://purl.org/dc/dcmitype/"/>
    <ds:schemaRef ds:uri="http://schemas.microsoft.com/office/infopath/2007/PartnerControls"/>
    <ds:schemaRef ds:uri="fb0879af-3eba-417a-a55a-ffe6dcd6ca77"/>
    <ds:schemaRef ds:uri="http://schemas.microsoft.com/office/2006/documentManagement/types"/>
    <ds:schemaRef ds:uri="http://schemas.microsoft.com/sharepoint/v3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в минималистичных цветах</Template>
  <TotalTime>0</TotalTime>
  <Words>1421</Words>
  <Application>Microsoft Office PowerPoint</Application>
  <PresentationFormat>Широкоэкранный</PresentationFormat>
  <Paragraphs>113</Paragraphs>
  <Slides>17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Corbel</vt:lpstr>
      <vt:lpstr>Times New Roman</vt:lpstr>
      <vt:lpstr>Wingdings</vt:lpstr>
      <vt:lpstr>Тема Office</vt:lpstr>
      <vt:lpstr>Уравнение</vt:lpstr>
      <vt:lpstr>Көпөлшемді статистикалық талдау </vt:lpstr>
      <vt:lpstr>Дәрістің қысқаша мазмұны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Назарларыңызға рахмет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2021-01-26T10:11:13Z</dcterms:created>
  <dcterms:modified xsi:type="dcterms:W3CDTF">2021-04-13T08:53:15Z</dcterms:modified>
</cp:coreProperties>
</file>