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21"/>
  </p:notesMasterIdLst>
  <p:handoutMasterIdLst>
    <p:handoutMasterId r:id="rId22"/>
  </p:handoutMasterIdLst>
  <p:sldIdLst>
    <p:sldId id="292"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296" r:id="rId2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434" autoAdjust="0"/>
  </p:normalViewPr>
  <p:slideViewPr>
    <p:cSldViewPr snapToGrid="0">
      <p:cViewPr varScale="1">
        <p:scale>
          <a:sx n="81" d="100"/>
          <a:sy n="81" d="100"/>
        </p:scale>
        <p:origin x="662"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7BC33-43BF-4CDA-B792-65F4083D2DB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82CA7A1-5C17-43DC-BC28-853ABC3B88E6}">
      <dgm:prSet phldrT="[Text]" custT="1"/>
      <dgm:spPr/>
      <dgm:t>
        <a:bodyPr/>
        <a:lstStyle/>
        <a:p>
          <a:pPr algn="l"/>
          <a:r>
            <a:rPr lang="kk-KZ" sz="1600" dirty="0" smtClean="0">
              <a:solidFill>
                <a:schemeClr val="tx1"/>
              </a:solidFill>
            </a:rPr>
            <a:t>Нөлдік және альтернативті гипотезаларды тұжырымдау</a:t>
          </a:r>
          <a:endParaRPr lang="en-US" sz="1600" dirty="0">
            <a:solidFill>
              <a:schemeClr val="tx1"/>
            </a:solidFill>
          </a:endParaRPr>
        </a:p>
      </dgm:t>
    </dgm:pt>
    <dgm:pt modelId="{3062C93E-DB12-4DE7-9E69-4322320CFD15}" type="parTrans" cxnId="{49B76214-D2E9-4F27-8DA7-F1EACB3FD075}">
      <dgm:prSet/>
      <dgm:spPr/>
      <dgm:t>
        <a:bodyPr/>
        <a:lstStyle/>
        <a:p>
          <a:pPr algn="l"/>
          <a:endParaRPr lang="en-US" sz="2000">
            <a:solidFill>
              <a:schemeClr val="tx1"/>
            </a:solidFill>
          </a:endParaRPr>
        </a:p>
      </dgm:t>
    </dgm:pt>
    <dgm:pt modelId="{2E052B88-CF89-4CEF-8AA8-96F39C32D3B0}" type="sibTrans" cxnId="{49B76214-D2E9-4F27-8DA7-F1EACB3FD075}">
      <dgm:prSet custT="1"/>
      <dgm:spPr/>
      <dgm:t>
        <a:bodyPr/>
        <a:lstStyle/>
        <a:p>
          <a:pPr algn="l"/>
          <a:endParaRPr lang="en-US" sz="3200">
            <a:solidFill>
              <a:schemeClr val="tx1"/>
            </a:solidFill>
          </a:endParaRPr>
        </a:p>
      </dgm:t>
    </dgm:pt>
    <dgm:pt modelId="{EA923754-2861-4338-861A-F51FF108582E}">
      <dgm:prSet phldrT="[Text]" custT="1"/>
      <dgm:spPr/>
      <dgm:t>
        <a:bodyPr/>
        <a:lstStyle/>
        <a:p>
          <a:pPr algn="l"/>
          <a:r>
            <a:rPr lang="kk-KZ" sz="1600" dirty="0" smtClean="0">
              <a:solidFill>
                <a:schemeClr val="tx1"/>
              </a:solidFill>
            </a:rPr>
            <a:t>Күдікті аймақты таңдау </a:t>
          </a:r>
          <a:endParaRPr lang="en-US" sz="1600" dirty="0">
            <a:solidFill>
              <a:schemeClr val="tx1"/>
            </a:solidFill>
          </a:endParaRPr>
        </a:p>
      </dgm:t>
    </dgm:pt>
    <dgm:pt modelId="{A0FD9FD9-B5F3-4FC7-88CC-6D4E47992E8D}" type="parTrans" cxnId="{C4D16AD0-ECE4-4795-AF8E-FBB13633C096}">
      <dgm:prSet/>
      <dgm:spPr/>
      <dgm:t>
        <a:bodyPr/>
        <a:lstStyle/>
        <a:p>
          <a:pPr algn="l"/>
          <a:endParaRPr lang="en-US" sz="2000">
            <a:solidFill>
              <a:schemeClr val="tx1"/>
            </a:solidFill>
          </a:endParaRPr>
        </a:p>
      </dgm:t>
    </dgm:pt>
    <dgm:pt modelId="{B113D6BD-5F66-454D-9A83-54D92B9EE04D}" type="sibTrans" cxnId="{C4D16AD0-ECE4-4795-AF8E-FBB13633C096}">
      <dgm:prSet custT="1"/>
      <dgm:spPr/>
      <dgm:t>
        <a:bodyPr/>
        <a:lstStyle/>
        <a:p>
          <a:pPr algn="l"/>
          <a:endParaRPr lang="en-US" sz="3200">
            <a:solidFill>
              <a:schemeClr val="tx1"/>
            </a:solidFill>
          </a:endParaRPr>
        </a:p>
      </dgm:t>
    </dgm:pt>
    <dgm:pt modelId="{DF9B1E28-B2C3-41B1-834C-51F15DEF14D9}">
      <dgm:prSet custT="1"/>
      <dgm:spPr/>
      <dgm:t>
        <a:bodyPr/>
        <a:lstStyle/>
        <a:p>
          <a:pPr algn="l"/>
          <a:r>
            <a:rPr lang="kk-KZ" sz="1600" smtClean="0">
              <a:solidFill>
                <a:schemeClr val="tx1"/>
              </a:solidFill>
            </a:rPr>
            <a:t>Тексеріліп отырған гипотезаға және оның альтернативтеріне байланысты мәнділік деңгейін (біржақты немесе екіжақты) анықтау</a:t>
          </a:r>
          <a:endParaRPr lang="en-US" sz="1600" dirty="0">
            <a:solidFill>
              <a:schemeClr val="tx1"/>
            </a:solidFill>
          </a:endParaRPr>
        </a:p>
      </dgm:t>
    </dgm:pt>
    <dgm:pt modelId="{63A97456-2A09-49DA-8F89-B536F21FBA40}" type="parTrans" cxnId="{B8477C11-CE16-44D4-9AC7-F2F9153C1E45}">
      <dgm:prSet/>
      <dgm:spPr/>
      <dgm:t>
        <a:bodyPr/>
        <a:lstStyle/>
        <a:p>
          <a:pPr algn="l"/>
          <a:endParaRPr lang="en-US" sz="2000">
            <a:solidFill>
              <a:schemeClr val="tx1"/>
            </a:solidFill>
          </a:endParaRPr>
        </a:p>
      </dgm:t>
    </dgm:pt>
    <dgm:pt modelId="{DC8EF314-918D-4C22-98C1-476F9C6D687B}" type="sibTrans" cxnId="{B8477C11-CE16-44D4-9AC7-F2F9153C1E45}">
      <dgm:prSet custT="1"/>
      <dgm:spPr/>
      <dgm:t>
        <a:bodyPr/>
        <a:lstStyle/>
        <a:p>
          <a:pPr algn="l"/>
          <a:endParaRPr lang="en-US" sz="3200">
            <a:solidFill>
              <a:schemeClr val="tx1"/>
            </a:solidFill>
          </a:endParaRPr>
        </a:p>
      </dgm:t>
    </dgm:pt>
    <dgm:pt modelId="{962A5F1D-0384-4F7A-A763-AA0FCB10F328}">
      <dgm:prSet phldrT="[Text]" custT="1"/>
      <dgm:spPr/>
      <dgm:t>
        <a:bodyPr/>
        <a:lstStyle/>
        <a:p>
          <a:pPr algn="l"/>
          <a:r>
            <a:rPr lang="kk-KZ" sz="1600" smtClean="0">
              <a:solidFill>
                <a:schemeClr val="tx1"/>
              </a:solidFill>
            </a:rPr>
            <a:t>Нөлдік гипотезаны жоққа шығару немесе қабылдау</a:t>
          </a:r>
          <a:endParaRPr lang="en-US" sz="1600" dirty="0">
            <a:solidFill>
              <a:schemeClr val="tx1"/>
            </a:solidFill>
          </a:endParaRPr>
        </a:p>
      </dgm:t>
    </dgm:pt>
    <dgm:pt modelId="{90BBD80D-B371-4E6C-ABF1-76BD77F645EA}" type="parTrans" cxnId="{41323246-414D-4B72-BE1E-229FE365A75D}">
      <dgm:prSet/>
      <dgm:spPr/>
      <dgm:t>
        <a:bodyPr/>
        <a:lstStyle/>
        <a:p>
          <a:pPr algn="l"/>
          <a:endParaRPr lang="en-US" sz="2000">
            <a:solidFill>
              <a:schemeClr val="tx1"/>
            </a:solidFill>
          </a:endParaRPr>
        </a:p>
      </dgm:t>
    </dgm:pt>
    <dgm:pt modelId="{83185D8F-64EE-4EBB-9A45-A2439ACE5555}" type="sibTrans" cxnId="{41323246-414D-4B72-BE1E-229FE365A75D}">
      <dgm:prSet/>
      <dgm:spPr/>
      <dgm:t>
        <a:bodyPr/>
        <a:lstStyle/>
        <a:p>
          <a:pPr algn="l"/>
          <a:endParaRPr lang="en-US" sz="2000">
            <a:solidFill>
              <a:schemeClr val="tx1"/>
            </a:solidFill>
          </a:endParaRPr>
        </a:p>
      </dgm:t>
    </dgm:pt>
    <dgm:pt modelId="{E49B8A37-5727-4119-B674-CCB178C5BA95}" type="pres">
      <dgm:prSet presAssocID="{2107BC33-43BF-4CDA-B792-65F4083D2DBD}" presName="outerComposite" presStyleCnt="0">
        <dgm:presLayoutVars>
          <dgm:chMax val="5"/>
          <dgm:dir/>
          <dgm:resizeHandles val="exact"/>
        </dgm:presLayoutVars>
      </dgm:prSet>
      <dgm:spPr/>
      <dgm:t>
        <a:bodyPr/>
        <a:lstStyle/>
        <a:p>
          <a:endParaRPr lang="en-US"/>
        </a:p>
      </dgm:t>
    </dgm:pt>
    <dgm:pt modelId="{37F5AF66-F02D-4F21-9501-4698EA3F1732}" type="pres">
      <dgm:prSet presAssocID="{2107BC33-43BF-4CDA-B792-65F4083D2DBD}" presName="dummyMaxCanvas" presStyleCnt="0">
        <dgm:presLayoutVars/>
      </dgm:prSet>
      <dgm:spPr/>
    </dgm:pt>
    <dgm:pt modelId="{E31E35E7-FD71-4A8E-91FF-C27A35CE5D4D}" type="pres">
      <dgm:prSet presAssocID="{2107BC33-43BF-4CDA-B792-65F4083D2DBD}" presName="FourNodes_1" presStyleLbl="node1" presStyleIdx="0" presStyleCnt="4">
        <dgm:presLayoutVars>
          <dgm:bulletEnabled val="1"/>
        </dgm:presLayoutVars>
      </dgm:prSet>
      <dgm:spPr/>
      <dgm:t>
        <a:bodyPr/>
        <a:lstStyle/>
        <a:p>
          <a:endParaRPr lang="en-US"/>
        </a:p>
      </dgm:t>
    </dgm:pt>
    <dgm:pt modelId="{576326E0-B64C-40D9-B720-AA0CDAD02A24}" type="pres">
      <dgm:prSet presAssocID="{2107BC33-43BF-4CDA-B792-65F4083D2DBD}" presName="FourNodes_2" presStyleLbl="node1" presStyleIdx="1" presStyleCnt="4">
        <dgm:presLayoutVars>
          <dgm:bulletEnabled val="1"/>
        </dgm:presLayoutVars>
      </dgm:prSet>
      <dgm:spPr/>
      <dgm:t>
        <a:bodyPr/>
        <a:lstStyle/>
        <a:p>
          <a:endParaRPr lang="en-US"/>
        </a:p>
      </dgm:t>
    </dgm:pt>
    <dgm:pt modelId="{A8B000C6-389D-409F-BF50-4DBFBF47E0BE}" type="pres">
      <dgm:prSet presAssocID="{2107BC33-43BF-4CDA-B792-65F4083D2DBD}" presName="FourNodes_3" presStyleLbl="node1" presStyleIdx="2" presStyleCnt="4">
        <dgm:presLayoutVars>
          <dgm:bulletEnabled val="1"/>
        </dgm:presLayoutVars>
      </dgm:prSet>
      <dgm:spPr/>
      <dgm:t>
        <a:bodyPr/>
        <a:lstStyle/>
        <a:p>
          <a:endParaRPr lang="en-US"/>
        </a:p>
      </dgm:t>
    </dgm:pt>
    <dgm:pt modelId="{1E6C4A6A-723D-4678-96C7-AF87D21085F4}" type="pres">
      <dgm:prSet presAssocID="{2107BC33-43BF-4CDA-B792-65F4083D2DBD}" presName="FourNodes_4" presStyleLbl="node1" presStyleIdx="3" presStyleCnt="4">
        <dgm:presLayoutVars>
          <dgm:bulletEnabled val="1"/>
        </dgm:presLayoutVars>
      </dgm:prSet>
      <dgm:spPr/>
      <dgm:t>
        <a:bodyPr/>
        <a:lstStyle/>
        <a:p>
          <a:endParaRPr lang="en-US"/>
        </a:p>
      </dgm:t>
    </dgm:pt>
    <dgm:pt modelId="{7EB0B2F4-FEC0-4418-BCE5-B2E8FC022F06}" type="pres">
      <dgm:prSet presAssocID="{2107BC33-43BF-4CDA-B792-65F4083D2DBD}" presName="FourConn_1-2" presStyleLbl="fgAccFollowNode1" presStyleIdx="0" presStyleCnt="3">
        <dgm:presLayoutVars>
          <dgm:bulletEnabled val="1"/>
        </dgm:presLayoutVars>
      </dgm:prSet>
      <dgm:spPr/>
      <dgm:t>
        <a:bodyPr/>
        <a:lstStyle/>
        <a:p>
          <a:endParaRPr lang="en-US"/>
        </a:p>
      </dgm:t>
    </dgm:pt>
    <dgm:pt modelId="{67F8E1E2-5AF9-4C64-B9A8-AC0284D463DE}" type="pres">
      <dgm:prSet presAssocID="{2107BC33-43BF-4CDA-B792-65F4083D2DBD}" presName="FourConn_2-3" presStyleLbl="fgAccFollowNode1" presStyleIdx="1" presStyleCnt="3">
        <dgm:presLayoutVars>
          <dgm:bulletEnabled val="1"/>
        </dgm:presLayoutVars>
      </dgm:prSet>
      <dgm:spPr/>
      <dgm:t>
        <a:bodyPr/>
        <a:lstStyle/>
        <a:p>
          <a:endParaRPr lang="en-US"/>
        </a:p>
      </dgm:t>
    </dgm:pt>
    <dgm:pt modelId="{45EB2F48-ECF1-4239-817D-02281D5C300B}" type="pres">
      <dgm:prSet presAssocID="{2107BC33-43BF-4CDA-B792-65F4083D2DBD}" presName="FourConn_3-4" presStyleLbl="fgAccFollowNode1" presStyleIdx="2" presStyleCnt="3">
        <dgm:presLayoutVars>
          <dgm:bulletEnabled val="1"/>
        </dgm:presLayoutVars>
      </dgm:prSet>
      <dgm:spPr/>
      <dgm:t>
        <a:bodyPr/>
        <a:lstStyle/>
        <a:p>
          <a:endParaRPr lang="en-US"/>
        </a:p>
      </dgm:t>
    </dgm:pt>
    <dgm:pt modelId="{41F4ACFF-FF02-4659-A780-E54D6445749E}" type="pres">
      <dgm:prSet presAssocID="{2107BC33-43BF-4CDA-B792-65F4083D2DBD}" presName="FourNodes_1_text" presStyleLbl="node1" presStyleIdx="3" presStyleCnt="4">
        <dgm:presLayoutVars>
          <dgm:bulletEnabled val="1"/>
        </dgm:presLayoutVars>
      </dgm:prSet>
      <dgm:spPr/>
      <dgm:t>
        <a:bodyPr/>
        <a:lstStyle/>
        <a:p>
          <a:endParaRPr lang="en-US"/>
        </a:p>
      </dgm:t>
    </dgm:pt>
    <dgm:pt modelId="{C9B0B8FA-9F6E-47CB-A057-258C4A962B9B}" type="pres">
      <dgm:prSet presAssocID="{2107BC33-43BF-4CDA-B792-65F4083D2DBD}" presName="FourNodes_2_text" presStyleLbl="node1" presStyleIdx="3" presStyleCnt="4">
        <dgm:presLayoutVars>
          <dgm:bulletEnabled val="1"/>
        </dgm:presLayoutVars>
      </dgm:prSet>
      <dgm:spPr/>
      <dgm:t>
        <a:bodyPr/>
        <a:lstStyle/>
        <a:p>
          <a:endParaRPr lang="en-US"/>
        </a:p>
      </dgm:t>
    </dgm:pt>
    <dgm:pt modelId="{1E00DF99-9044-432D-B0C1-DF0BA3D9FBA5}" type="pres">
      <dgm:prSet presAssocID="{2107BC33-43BF-4CDA-B792-65F4083D2DBD}" presName="FourNodes_3_text" presStyleLbl="node1" presStyleIdx="3" presStyleCnt="4">
        <dgm:presLayoutVars>
          <dgm:bulletEnabled val="1"/>
        </dgm:presLayoutVars>
      </dgm:prSet>
      <dgm:spPr/>
      <dgm:t>
        <a:bodyPr/>
        <a:lstStyle/>
        <a:p>
          <a:endParaRPr lang="en-US"/>
        </a:p>
      </dgm:t>
    </dgm:pt>
    <dgm:pt modelId="{34E8B6F2-02C6-49E9-B2E2-5A856A4BC902}" type="pres">
      <dgm:prSet presAssocID="{2107BC33-43BF-4CDA-B792-65F4083D2DBD}" presName="FourNodes_4_text" presStyleLbl="node1" presStyleIdx="3" presStyleCnt="4">
        <dgm:presLayoutVars>
          <dgm:bulletEnabled val="1"/>
        </dgm:presLayoutVars>
      </dgm:prSet>
      <dgm:spPr/>
      <dgm:t>
        <a:bodyPr/>
        <a:lstStyle/>
        <a:p>
          <a:endParaRPr lang="en-US"/>
        </a:p>
      </dgm:t>
    </dgm:pt>
  </dgm:ptLst>
  <dgm:cxnLst>
    <dgm:cxn modelId="{B8477C11-CE16-44D4-9AC7-F2F9153C1E45}" srcId="{2107BC33-43BF-4CDA-B792-65F4083D2DBD}" destId="{DF9B1E28-B2C3-41B1-834C-51F15DEF14D9}" srcOrd="1" destOrd="0" parTransId="{63A97456-2A09-49DA-8F89-B536F21FBA40}" sibTransId="{DC8EF314-918D-4C22-98C1-476F9C6D687B}"/>
    <dgm:cxn modelId="{17AEC211-487D-4B2A-8175-1CA85B5B4CD7}" type="presOf" srcId="{DF9B1E28-B2C3-41B1-834C-51F15DEF14D9}" destId="{C9B0B8FA-9F6E-47CB-A057-258C4A962B9B}" srcOrd="1" destOrd="0" presId="urn:microsoft.com/office/officeart/2005/8/layout/vProcess5"/>
    <dgm:cxn modelId="{7E9BA556-5E87-4470-B746-B1D00FCFFCDC}" type="presOf" srcId="{2107BC33-43BF-4CDA-B792-65F4083D2DBD}" destId="{E49B8A37-5727-4119-B674-CCB178C5BA95}" srcOrd="0" destOrd="0" presId="urn:microsoft.com/office/officeart/2005/8/layout/vProcess5"/>
    <dgm:cxn modelId="{49B76214-D2E9-4F27-8DA7-F1EACB3FD075}" srcId="{2107BC33-43BF-4CDA-B792-65F4083D2DBD}" destId="{882CA7A1-5C17-43DC-BC28-853ABC3B88E6}" srcOrd="0" destOrd="0" parTransId="{3062C93E-DB12-4DE7-9E69-4322320CFD15}" sibTransId="{2E052B88-CF89-4CEF-8AA8-96F39C32D3B0}"/>
    <dgm:cxn modelId="{18061388-1619-4651-A745-76E6812F76C9}" type="presOf" srcId="{2E052B88-CF89-4CEF-8AA8-96F39C32D3B0}" destId="{7EB0B2F4-FEC0-4418-BCE5-B2E8FC022F06}" srcOrd="0" destOrd="0" presId="urn:microsoft.com/office/officeart/2005/8/layout/vProcess5"/>
    <dgm:cxn modelId="{D23CAC25-A7AF-4778-AD8A-A90E656261B9}" type="presOf" srcId="{DC8EF314-918D-4C22-98C1-476F9C6D687B}" destId="{67F8E1E2-5AF9-4C64-B9A8-AC0284D463DE}" srcOrd="0" destOrd="0" presId="urn:microsoft.com/office/officeart/2005/8/layout/vProcess5"/>
    <dgm:cxn modelId="{DE97E05D-0F27-490E-8D3B-7EB2B61E9C08}" type="presOf" srcId="{882CA7A1-5C17-43DC-BC28-853ABC3B88E6}" destId="{E31E35E7-FD71-4A8E-91FF-C27A35CE5D4D}" srcOrd="0" destOrd="0" presId="urn:microsoft.com/office/officeart/2005/8/layout/vProcess5"/>
    <dgm:cxn modelId="{9564264B-B65B-4C38-860D-D6D47B724B8A}" type="presOf" srcId="{DF9B1E28-B2C3-41B1-834C-51F15DEF14D9}" destId="{576326E0-B64C-40D9-B720-AA0CDAD02A24}" srcOrd="0" destOrd="0" presId="urn:microsoft.com/office/officeart/2005/8/layout/vProcess5"/>
    <dgm:cxn modelId="{F4E6DD7C-48C6-487E-A4F2-EE244470B33A}" type="presOf" srcId="{962A5F1D-0384-4F7A-A763-AA0FCB10F328}" destId="{1E6C4A6A-723D-4678-96C7-AF87D21085F4}" srcOrd="0" destOrd="0" presId="urn:microsoft.com/office/officeart/2005/8/layout/vProcess5"/>
    <dgm:cxn modelId="{DE73EF3C-2B02-4686-ADCF-6C1DE1EEC8DC}" type="presOf" srcId="{B113D6BD-5F66-454D-9A83-54D92B9EE04D}" destId="{45EB2F48-ECF1-4239-817D-02281D5C300B}" srcOrd="0" destOrd="0" presId="urn:microsoft.com/office/officeart/2005/8/layout/vProcess5"/>
    <dgm:cxn modelId="{AD31BB2C-356B-4751-9DFF-8E7683B14E3E}" type="presOf" srcId="{962A5F1D-0384-4F7A-A763-AA0FCB10F328}" destId="{34E8B6F2-02C6-49E9-B2E2-5A856A4BC902}" srcOrd="1" destOrd="0" presId="urn:microsoft.com/office/officeart/2005/8/layout/vProcess5"/>
    <dgm:cxn modelId="{9D2F4D35-86BE-4DB1-AC73-CF68DEDCF33F}" type="presOf" srcId="{EA923754-2861-4338-861A-F51FF108582E}" destId="{A8B000C6-389D-409F-BF50-4DBFBF47E0BE}" srcOrd="0" destOrd="0" presId="urn:microsoft.com/office/officeart/2005/8/layout/vProcess5"/>
    <dgm:cxn modelId="{651E41D0-01CC-43C3-ADC3-10C75176AE1E}" type="presOf" srcId="{882CA7A1-5C17-43DC-BC28-853ABC3B88E6}" destId="{41F4ACFF-FF02-4659-A780-E54D6445749E}" srcOrd="1" destOrd="0" presId="urn:microsoft.com/office/officeart/2005/8/layout/vProcess5"/>
    <dgm:cxn modelId="{41323246-414D-4B72-BE1E-229FE365A75D}" srcId="{2107BC33-43BF-4CDA-B792-65F4083D2DBD}" destId="{962A5F1D-0384-4F7A-A763-AA0FCB10F328}" srcOrd="3" destOrd="0" parTransId="{90BBD80D-B371-4E6C-ABF1-76BD77F645EA}" sibTransId="{83185D8F-64EE-4EBB-9A45-A2439ACE5555}"/>
    <dgm:cxn modelId="{C4D16AD0-ECE4-4795-AF8E-FBB13633C096}" srcId="{2107BC33-43BF-4CDA-B792-65F4083D2DBD}" destId="{EA923754-2861-4338-861A-F51FF108582E}" srcOrd="2" destOrd="0" parTransId="{A0FD9FD9-B5F3-4FC7-88CC-6D4E47992E8D}" sibTransId="{B113D6BD-5F66-454D-9A83-54D92B9EE04D}"/>
    <dgm:cxn modelId="{A659C4C9-DB74-4770-9361-E047A1F7FD3C}" type="presOf" srcId="{EA923754-2861-4338-861A-F51FF108582E}" destId="{1E00DF99-9044-432D-B0C1-DF0BA3D9FBA5}" srcOrd="1" destOrd="0" presId="urn:microsoft.com/office/officeart/2005/8/layout/vProcess5"/>
    <dgm:cxn modelId="{B11BA591-09A8-405D-BA02-1EF26749D40D}" type="presParOf" srcId="{E49B8A37-5727-4119-B674-CCB178C5BA95}" destId="{37F5AF66-F02D-4F21-9501-4698EA3F1732}" srcOrd="0" destOrd="0" presId="urn:microsoft.com/office/officeart/2005/8/layout/vProcess5"/>
    <dgm:cxn modelId="{1A4343F1-189E-4189-91F2-A4998638B23C}" type="presParOf" srcId="{E49B8A37-5727-4119-B674-CCB178C5BA95}" destId="{E31E35E7-FD71-4A8E-91FF-C27A35CE5D4D}" srcOrd="1" destOrd="0" presId="urn:microsoft.com/office/officeart/2005/8/layout/vProcess5"/>
    <dgm:cxn modelId="{81918BF9-0C5A-4110-9293-5B678B5CC7DE}" type="presParOf" srcId="{E49B8A37-5727-4119-B674-CCB178C5BA95}" destId="{576326E0-B64C-40D9-B720-AA0CDAD02A24}" srcOrd="2" destOrd="0" presId="urn:microsoft.com/office/officeart/2005/8/layout/vProcess5"/>
    <dgm:cxn modelId="{65CB5108-214E-41E0-A240-D065F061CF06}" type="presParOf" srcId="{E49B8A37-5727-4119-B674-CCB178C5BA95}" destId="{A8B000C6-389D-409F-BF50-4DBFBF47E0BE}" srcOrd="3" destOrd="0" presId="urn:microsoft.com/office/officeart/2005/8/layout/vProcess5"/>
    <dgm:cxn modelId="{FD21F137-E3D5-45D8-854B-352F35EDEDC7}" type="presParOf" srcId="{E49B8A37-5727-4119-B674-CCB178C5BA95}" destId="{1E6C4A6A-723D-4678-96C7-AF87D21085F4}" srcOrd="4" destOrd="0" presId="urn:microsoft.com/office/officeart/2005/8/layout/vProcess5"/>
    <dgm:cxn modelId="{A2DDDB7C-8CC7-41FA-816E-82E52DD4C440}" type="presParOf" srcId="{E49B8A37-5727-4119-B674-CCB178C5BA95}" destId="{7EB0B2F4-FEC0-4418-BCE5-B2E8FC022F06}" srcOrd="5" destOrd="0" presId="urn:microsoft.com/office/officeart/2005/8/layout/vProcess5"/>
    <dgm:cxn modelId="{1616256E-2907-44E8-A272-ABF1D6474DAF}" type="presParOf" srcId="{E49B8A37-5727-4119-B674-CCB178C5BA95}" destId="{67F8E1E2-5AF9-4C64-B9A8-AC0284D463DE}" srcOrd="6" destOrd="0" presId="urn:microsoft.com/office/officeart/2005/8/layout/vProcess5"/>
    <dgm:cxn modelId="{32C4B82B-DFA5-4BAD-8A87-2F36BCF6CB1C}" type="presParOf" srcId="{E49B8A37-5727-4119-B674-CCB178C5BA95}" destId="{45EB2F48-ECF1-4239-817D-02281D5C300B}" srcOrd="7" destOrd="0" presId="urn:microsoft.com/office/officeart/2005/8/layout/vProcess5"/>
    <dgm:cxn modelId="{93C52227-E92F-4049-B5C5-3A57641D2952}" type="presParOf" srcId="{E49B8A37-5727-4119-B674-CCB178C5BA95}" destId="{41F4ACFF-FF02-4659-A780-E54D6445749E}" srcOrd="8" destOrd="0" presId="urn:microsoft.com/office/officeart/2005/8/layout/vProcess5"/>
    <dgm:cxn modelId="{46350EFD-6383-41C3-AC94-FAD748CA2580}" type="presParOf" srcId="{E49B8A37-5727-4119-B674-CCB178C5BA95}" destId="{C9B0B8FA-9F6E-47CB-A057-258C4A962B9B}" srcOrd="9" destOrd="0" presId="urn:microsoft.com/office/officeart/2005/8/layout/vProcess5"/>
    <dgm:cxn modelId="{F959EA4F-49B1-43F7-8FF5-C755303AEBDB}" type="presParOf" srcId="{E49B8A37-5727-4119-B674-CCB178C5BA95}" destId="{1E00DF99-9044-432D-B0C1-DF0BA3D9FBA5}" srcOrd="10" destOrd="0" presId="urn:microsoft.com/office/officeart/2005/8/layout/vProcess5"/>
    <dgm:cxn modelId="{BCA06CEF-7CCB-4E3E-825F-6B77D6D192E9}" type="presParOf" srcId="{E49B8A37-5727-4119-B674-CCB178C5BA95}" destId="{34E8B6F2-02C6-49E9-B2E2-5A856A4BC90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E35E7-FD71-4A8E-91FF-C27A35CE5D4D}">
      <dsp:nvSpPr>
        <dsp:cNvPr id="0" name=""/>
        <dsp:cNvSpPr/>
      </dsp:nvSpPr>
      <dsp:spPr>
        <a:xfrm>
          <a:off x="0" y="0"/>
          <a:ext cx="5242560" cy="1017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k-KZ" sz="1600" kern="1200" dirty="0" smtClean="0">
              <a:solidFill>
                <a:schemeClr val="tx1"/>
              </a:solidFill>
            </a:rPr>
            <a:t>Нөлдік және альтернативті гипотезаларды тұжырымдау</a:t>
          </a:r>
          <a:endParaRPr lang="en-US" sz="1600" kern="1200" dirty="0">
            <a:solidFill>
              <a:schemeClr val="tx1"/>
            </a:solidFill>
          </a:endParaRPr>
        </a:p>
      </dsp:txBody>
      <dsp:txXfrm>
        <a:off x="29787" y="29787"/>
        <a:ext cx="4059183" cy="957442"/>
      </dsp:txXfrm>
    </dsp:sp>
    <dsp:sp modelId="{576326E0-B64C-40D9-B720-AA0CDAD02A24}">
      <dsp:nvSpPr>
        <dsp:cNvPr id="0" name=""/>
        <dsp:cNvSpPr/>
      </dsp:nvSpPr>
      <dsp:spPr>
        <a:xfrm>
          <a:off x="439064" y="1201928"/>
          <a:ext cx="5242560" cy="1017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k-KZ" sz="1600" kern="1200" smtClean="0">
              <a:solidFill>
                <a:schemeClr val="tx1"/>
              </a:solidFill>
            </a:rPr>
            <a:t>Тексеріліп отырған гипотезаға және оның альтернативтеріне байланысты мәнділік деңгейін (біржақты немесе екіжақты) анықтау</a:t>
          </a:r>
          <a:endParaRPr lang="en-US" sz="1600" kern="1200" dirty="0">
            <a:solidFill>
              <a:schemeClr val="tx1"/>
            </a:solidFill>
          </a:endParaRPr>
        </a:p>
      </dsp:txBody>
      <dsp:txXfrm>
        <a:off x="468851" y="1231715"/>
        <a:ext cx="4082861" cy="957441"/>
      </dsp:txXfrm>
    </dsp:sp>
    <dsp:sp modelId="{A8B000C6-389D-409F-BF50-4DBFBF47E0BE}">
      <dsp:nvSpPr>
        <dsp:cNvPr id="0" name=""/>
        <dsp:cNvSpPr/>
      </dsp:nvSpPr>
      <dsp:spPr>
        <a:xfrm>
          <a:off x="871575" y="2403856"/>
          <a:ext cx="5242560" cy="1017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k-KZ" sz="1600" kern="1200" dirty="0" smtClean="0">
              <a:solidFill>
                <a:schemeClr val="tx1"/>
              </a:solidFill>
            </a:rPr>
            <a:t>Күдікті аймақты таңдау </a:t>
          </a:r>
          <a:endParaRPr lang="en-US" sz="1600" kern="1200" dirty="0">
            <a:solidFill>
              <a:schemeClr val="tx1"/>
            </a:solidFill>
          </a:endParaRPr>
        </a:p>
      </dsp:txBody>
      <dsp:txXfrm>
        <a:off x="901362" y="2433643"/>
        <a:ext cx="4089414" cy="957441"/>
      </dsp:txXfrm>
    </dsp:sp>
    <dsp:sp modelId="{1E6C4A6A-723D-4678-96C7-AF87D21085F4}">
      <dsp:nvSpPr>
        <dsp:cNvPr id="0" name=""/>
        <dsp:cNvSpPr/>
      </dsp:nvSpPr>
      <dsp:spPr>
        <a:xfrm>
          <a:off x="1310640" y="3605784"/>
          <a:ext cx="5242560" cy="1017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kk-KZ" sz="1600" kern="1200" smtClean="0">
              <a:solidFill>
                <a:schemeClr val="tx1"/>
              </a:solidFill>
            </a:rPr>
            <a:t>Нөлдік гипотезаны жоққа шығару немесе қабылдау</a:t>
          </a:r>
          <a:endParaRPr lang="en-US" sz="1600" kern="1200" dirty="0">
            <a:solidFill>
              <a:schemeClr val="tx1"/>
            </a:solidFill>
          </a:endParaRPr>
        </a:p>
      </dsp:txBody>
      <dsp:txXfrm>
        <a:off x="1340427" y="3635571"/>
        <a:ext cx="4082861" cy="957441"/>
      </dsp:txXfrm>
    </dsp:sp>
    <dsp:sp modelId="{7EB0B2F4-FEC0-4418-BCE5-B2E8FC022F06}">
      <dsp:nvSpPr>
        <dsp:cNvPr id="0" name=""/>
        <dsp:cNvSpPr/>
      </dsp:nvSpPr>
      <dsp:spPr>
        <a:xfrm>
          <a:off x="4581499" y="778941"/>
          <a:ext cx="661060" cy="66106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en-US" sz="3200" kern="1200">
            <a:solidFill>
              <a:schemeClr val="tx1"/>
            </a:solidFill>
          </a:endParaRPr>
        </a:p>
      </dsp:txBody>
      <dsp:txXfrm>
        <a:off x="4730237" y="778941"/>
        <a:ext cx="363584" cy="497448"/>
      </dsp:txXfrm>
    </dsp:sp>
    <dsp:sp modelId="{67F8E1E2-5AF9-4C64-B9A8-AC0284D463DE}">
      <dsp:nvSpPr>
        <dsp:cNvPr id="0" name=""/>
        <dsp:cNvSpPr/>
      </dsp:nvSpPr>
      <dsp:spPr>
        <a:xfrm>
          <a:off x="5020564" y="1980869"/>
          <a:ext cx="661060" cy="66106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en-US" sz="3200" kern="1200">
            <a:solidFill>
              <a:schemeClr val="tx1"/>
            </a:solidFill>
          </a:endParaRPr>
        </a:p>
      </dsp:txBody>
      <dsp:txXfrm>
        <a:off x="5169302" y="1980869"/>
        <a:ext cx="363584" cy="497448"/>
      </dsp:txXfrm>
    </dsp:sp>
    <dsp:sp modelId="{45EB2F48-ECF1-4239-817D-02281D5C300B}">
      <dsp:nvSpPr>
        <dsp:cNvPr id="0" name=""/>
        <dsp:cNvSpPr/>
      </dsp:nvSpPr>
      <dsp:spPr>
        <a:xfrm>
          <a:off x="5453075" y="3182797"/>
          <a:ext cx="661060" cy="66106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endParaRPr lang="en-US" sz="3200" kern="1200">
            <a:solidFill>
              <a:schemeClr val="tx1"/>
            </a:solidFill>
          </a:endParaRPr>
        </a:p>
      </dsp:txBody>
      <dsp:txXfrm>
        <a:off x="5601813" y="3182797"/>
        <a:ext cx="363584" cy="49744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0A5C064-84A7-4F33-A3C5-616A674BA786}" type="datetime1">
              <a:rPr lang="ru-RU" smtClean="0"/>
              <a:t>06.11.2024</a:t>
            </a:fld>
            <a:endParaRPr lang="ru-RU" dirty="0"/>
          </a:p>
        </p:txBody>
      </p:sp>
      <p:sp>
        <p:nvSpPr>
          <p:cNvPr id="4" name="Нижний колонтитул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ru-RU" smtClean="0"/>
              <a:t>‹#›</a:t>
            </a:fld>
            <a:endParaRPr lang="ru-RU"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B300C-53C0-476E-919C-7CE08E363BA7}" type="datetime1">
              <a:rPr lang="ru-RU" smtClean="0"/>
              <a:pPr/>
              <a:t>06.11.2024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ru-RU" noProof="0" smtClean="0"/>
              <a:t>‹#›</a:t>
            </a:fld>
            <a:endParaRPr lang="ru-RU"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a:t>
            </a:fld>
            <a:endParaRPr lang="ru-RU" dirty="0"/>
          </a:p>
        </p:txBody>
      </p:sp>
    </p:spTree>
    <p:extLst>
      <p:ext uri="{BB962C8B-B14F-4D97-AF65-F5344CB8AC3E}">
        <p14:creationId xmlns:p14="http://schemas.microsoft.com/office/powerpoint/2010/main" val="156567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17</a:t>
            </a:fld>
            <a:endParaRPr lang="ru-RU" dirty="0"/>
          </a:p>
        </p:txBody>
      </p:sp>
    </p:spTree>
    <p:extLst>
      <p:ext uri="{BB962C8B-B14F-4D97-AF65-F5344CB8AC3E}">
        <p14:creationId xmlns:p14="http://schemas.microsoft.com/office/powerpoint/2010/main" val="10794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9" name="Рисунок 1">
            <a:extLst>
              <a:ext uri="{FF2B5EF4-FFF2-40B4-BE49-F238E27FC236}">
                <a16:creationId xmlns=""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5129800" y="1511250"/>
            <a:ext cx="4500000"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CD4FE60C-ACE5-4516-8CB6-EEDD96DB7358}"/>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4" name="Номер слайда 3">
            <a:extLst>
              <a:ext uri="{FF2B5EF4-FFF2-40B4-BE49-F238E27FC236}">
                <a16:creationId xmlns=""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8636000" y="76201"/>
            <a:ext cx="3352800" cy="288925"/>
          </a:xfrm>
          <a:prstGeom prst="rect">
            <a:avLst/>
          </a:prstGeom>
        </p:spPr>
        <p:txBody>
          <a:bodyPr/>
          <a:lstStyle/>
          <a:p>
            <a:fld id="{1D8BD707-D9CF-40AE-B4C6-C98DA3205C09}" type="datetimeFigureOut">
              <a:rPr lang="en-US" smtClean="0"/>
              <a:pPr/>
              <a:t>11/6/2024</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837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bg>
      <p:bgPr>
        <a:solidFill>
          <a:schemeClr val="bg1"/>
        </a:solidFill>
        <a:effectLst/>
      </p:bgPr>
    </p:bg>
    <p:spTree>
      <p:nvGrpSpPr>
        <p:cNvPr id="1" name=""/>
        <p:cNvGrpSpPr/>
        <p:nvPr/>
      </p:nvGrpSpPr>
      <p:grpSpPr>
        <a:xfrm>
          <a:off x="0" y="0"/>
          <a:ext cx="0" cy="0"/>
          <a:chOff x="0" y="0"/>
          <a:chExt cx="0" cy="0"/>
        </a:xfrm>
      </p:grpSpPr>
      <p:sp>
        <p:nvSpPr>
          <p:cNvPr id="12" name="Прямоугольник 11">
            <a:extLst>
              <a:ext uri="{FF2B5EF4-FFF2-40B4-BE49-F238E27FC236}">
                <a16:creationId xmlns=""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3">
    <p:bg>
      <p:bgPr>
        <a:solidFill>
          <a:schemeClr val="bg1"/>
        </a:solidFill>
        <a:effectLst/>
      </p:bgPr>
    </p:bg>
    <p:spTree>
      <p:nvGrpSpPr>
        <p:cNvPr id="1" name=""/>
        <p:cNvGrpSpPr/>
        <p:nvPr/>
      </p:nvGrpSpPr>
      <p:grpSpPr>
        <a:xfrm>
          <a:off x="0" y="0"/>
          <a:ext cx="0" cy="0"/>
          <a:chOff x="0" y="0"/>
          <a:chExt cx="0" cy="0"/>
        </a:xfrm>
      </p:grpSpPr>
      <p:sp>
        <p:nvSpPr>
          <p:cNvPr id="9" name="Рисунок 1">
            <a:extLst>
              <a:ext uri="{FF2B5EF4-FFF2-40B4-BE49-F238E27FC236}">
                <a16:creationId xmlns=""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1">
    <p:spTree>
      <p:nvGrpSpPr>
        <p:cNvPr id="1" name=""/>
        <p:cNvGrpSpPr/>
        <p:nvPr/>
      </p:nvGrpSpPr>
      <p:grpSpPr>
        <a:xfrm>
          <a:off x="0" y="0"/>
          <a:ext cx="0" cy="0"/>
          <a:chOff x="0" y="0"/>
          <a:chExt cx="0" cy="0"/>
        </a:xfrm>
      </p:grpSpPr>
      <p:sp>
        <p:nvSpPr>
          <p:cNvPr id="8" name="Рисунок 1">
            <a:extLst>
              <a:ext uri="{FF2B5EF4-FFF2-40B4-BE49-F238E27FC236}">
                <a16:creationId xmlns=""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lvl1pPr>
              <a:defRPr/>
            </a:lvl1pPr>
          </a:lstStyle>
          <a:p>
            <a:r>
              <a:rPr lang="ru-RU" dirty="0" err="1" smtClean="0"/>
              <a:t>Гидрологиялық</a:t>
            </a:r>
            <a:r>
              <a:rPr lang="ru-RU" dirty="0" smtClean="0"/>
              <a:t> </a:t>
            </a:r>
            <a:r>
              <a:rPr lang="ru-RU" dirty="0" err="1" smtClean="0"/>
              <a:t>ақпаратты</a:t>
            </a:r>
            <a:r>
              <a:rPr lang="ru-RU" dirty="0" smtClean="0"/>
              <a:t> </a:t>
            </a:r>
            <a:r>
              <a:rPr lang="ru-RU" dirty="0" err="1" smtClean="0"/>
              <a:t>статистикалық</a:t>
            </a:r>
            <a:r>
              <a:rPr lang="ru-RU" dirty="0" smtClean="0"/>
              <a:t> </a:t>
            </a:r>
            <a:r>
              <a:rPr lang="ru-RU" dirty="0" err="1" smtClean="0"/>
              <a:t>өңдеудің</a:t>
            </a:r>
            <a:r>
              <a:rPr lang="ru-RU" dirty="0" smtClean="0"/>
              <a:t> </a:t>
            </a:r>
            <a:r>
              <a:rPr lang="ru-RU" dirty="0" err="1" smtClean="0"/>
              <a:t>заманауи</a:t>
            </a:r>
            <a:r>
              <a:rPr lang="ru-RU" dirty="0" smtClean="0"/>
              <a:t> </a:t>
            </a:r>
            <a:r>
              <a:rPr lang="ru-RU" dirty="0" err="1" smtClean="0"/>
              <a:t>әдістері</a:t>
            </a:r>
            <a:endParaRPr lang="ru-RU" dirty="0"/>
          </a:p>
        </p:txBody>
      </p:sp>
      <p:sp>
        <p:nvSpPr>
          <p:cNvPr id="5" name="Номер слайда 4">
            <a:extLst>
              <a:ext uri="{FF2B5EF4-FFF2-40B4-BE49-F238E27FC236}">
                <a16:creationId xmlns=""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2">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ru-RU" noProof="0" smtClean="0"/>
              <a:pPr/>
              <a:t>‹#›</a:t>
            </a:fld>
            <a:endParaRPr lang="ru-RU" noProof="0" dirty="0"/>
          </a:p>
        </p:txBody>
      </p:sp>
      <p:sp>
        <p:nvSpPr>
          <p:cNvPr id="9" name="Рисунок 6">
            <a:extLst>
              <a:ext uri="{FF2B5EF4-FFF2-40B4-BE49-F238E27FC236}">
                <a16:creationId xmlns=""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6" name="Заголовок 5">
            <a:extLst>
              <a:ext uri="{FF2B5EF4-FFF2-40B4-BE49-F238E27FC236}">
                <a16:creationId xmlns=""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ru-RU" noProof="0" smtClean="0"/>
              <a:t>Образец заголовка</a:t>
            </a:r>
            <a:endParaRPr lang="ru-RU" noProof="0" dirty="0"/>
          </a:p>
        </p:txBody>
      </p:sp>
      <p:sp>
        <p:nvSpPr>
          <p:cNvPr id="11" name="Подзаголовок 2">
            <a:extLst>
              <a:ext uri="{FF2B5EF4-FFF2-40B4-BE49-F238E27FC236}">
                <a16:creationId xmlns=""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ru-RU" noProof="0" smtClean="0"/>
              <a:t>Образец текста</a:t>
            </a:r>
          </a:p>
        </p:txBody>
      </p:sp>
      <p:sp>
        <p:nvSpPr>
          <p:cNvPr id="8" name="Текст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2" name="Номер слайда 1">
            <a:extLst>
              <a:ext uri="{FF2B5EF4-FFF2-40B4-BE49-F238E27FC236}">
                <a16:creationId xmlns=""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Слайд с благодарност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ru-RU" noProof="0" dirty="0"/>
              <a:t>Спасибо</a:t>
            </a:r>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Текст 5">
            <a:extLst>
              <a:ext uri="{FF2B5EF4-FFF2-40B4-BE49-F238E27FC236}">
                <a16:creationId xmlns=""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2" name="Текст 6">
            <a:extLst>
              <a:ext uri="{FF2B5EF4-FFF2-40B4-BE49-F238E27FC236}">
                <a16:creationId xmlns=""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3" name="Текст 7">
            <a:extLst>
              <a:ext uri="{FF2B5EF4-FFF2-40B4-BE49-F238E27FC236}">
                <a16:creationId xmlns=""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lnSpc>
                <a:spcPct val="80000"/>
              </a:lnSpc>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4" name="Текст 8">
            <a:extLst>
              <a:ext uri="{FF2B5EF4-FFF2-40B4-BE49-F238E27FC236}">
                <a16:creationId xmlns=""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Прямоугольник 11">
            <a:extLst>
              <a:ext uri="{FF2B5EF4-FFF2-40B4-BE49-F238E27FC236}">
                <a16:creationId xmlns=""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Прямоугольник 6">
            <a:extLst>
              <a:ext uri="{FF2B5EF4-FFF2-40B4-BE49-F238E27FC236}">
                <a16:creationId xmlns=""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ru-RU" noProof="0" smtClean="0"/>
              <a:pPr/>
              <a:t>‹#›</a:t>
            </a:fld>
            <a:endParaRPr lang="ru-RU" noProof="0" dirty="0"/>
          </a:p>
        </p:txBody>
      </p:sp>
      <p:sp>
        <p:nvSpPr>
          <p:cNvPr id="4" name="Надпись 3">
            <a:extLst>
              <a:ext uri="{FF2B5EF4-FFF2-40B4-BE49-F238E27FC236}">
                <a16:creationId xmlns="" xmlns:a16="http://schemas.microsoft.com/office/drawing/2014/main" id="{34FDC6F9-37F9-4E25-AECA-D307B8421C73}"/>
              </a:ext>
            </a:extLst>
          </p:cNvPr>
          <p:cNvSpPr txBox="1"/>
          <p:nvPr userDrawn="1"/>
        </p:nvSpPr>
        <p:spPr>
          <a:xfrm>
            <a:off x="9630116" y="6346108"/>
            <a:ext cx="1662546" cy="215888"/>
          </a:xfrm>
          <a:prstGeom prst="rect">
            <a:avLst/>
          </a:prstGeom>
          <a:noFill/>
        </p:spPr>
        <p:txBody>
          <a:bodyPr wrap="square" lIns="0" tIns="36000" rIns="0" bIns="0" rtlCol="0">
            <a:spAutoFit/>
          </a:bodyPr>
          <a:lstStyle/>
          <a:p>
            <a:pPr algn="r" rtl="0">
              <a:lnSpc>
                <a:spcPts val="1400"/>
              </a:lnSpc>
            </a:pPr>
            <a:r>
              <a:rPr lang="kk-KZ" sz="1600" b="1" spc="-100" noProof="0" dirty="0" smtClean="0">
                <a:solidFill>
                  <a:schemeClr val="tx1">
                    <a:lumMod val="50000"/>
                    <a:lumOff val="50000"/>
                  </a:schemeClr>
                </a:solidFill>
                <a:latin typeface="Corbel" panose="020B0503020204020204" pitchFamily="34" charset="0"/>
              </a:rPr>
              <a:t>6</a:t>
            </a:r>
            <a:r>
              <a:rPr lang="en-US" sz="1600" b="1" spc="-100" noProof="0" dirty="0" smtClean="0">
                <a:solidFill>
                  <a:schemeClr val="tx1">
                    <a:lumMod val="50000"/>
                    <a:lumOff val="50000"/>
                  </a:schemeClr>
                </a:solidFill>
                <a:latin typeface="Corbel" panose="020B0503020204020204" pitchFamily="34" charset="0"/>
              </a:rPr>
              <a:t>-</a:t>
            </a:r>
            <a:r>
              <a:rPr lang="kk-KZ" sz="1600" b="1" spc="-100" noProof="0" dirty="0" smtClean="0">
                <a:solidFill>
                  <a:schemeClr val="tx1">
                    <a:lumMod val="50000"/>
                    <a:lumOff val="50000"/>
                  </a:schemeClr>
                </a:solidFill>
                <a:latin typeface="Corbel" panose="020B0503020204020204" pitchFamily="34" charset="0"/>
              </a:rPr>
              <a:t>дәріс</a:t>
            </a:r>
            <a:endParaRPr lang="ru-RU" sz="1600" b="1" spc="-100" noProof="0" dirty="0">
              <a:solidFill>
                <a:schemeClr val="tx1"/>
              </a:solidFill>
              <a:latin typeface="Corbel" panose="020B0503020204020204" pitchFamily="34" charset="0"/>
            </a:endParaRPr>
          </a:p>
        </p:txBody>
      </p:sp>
      <p:sp>
        <p:nvSpPr>
          <p:cNvPr id="8" name="Прямоугольник 7">
            <a:extLst>
              <a:ext uri="{FF2B5EF4-FFF2-40B4-BE49-F238E27FC236}">
                <a16:creationId xmlns=""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9">
            <a:extLst>
              <a:ext uri="{FF2B5EF4-FFF2-40B4-BE49-F238E27FC236}">
                <a16:creationId xmlns=""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hyperlink" Target="mailto:Ainur.Musina@kaznu.kz"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21.png"/><Relationship Id="rId4" Type="http://schemas.openxmlformats.org/officeDocument/2006/relationships/image" Target="../media/image7.sv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2380129" y="2918012"/>
            <a:ext cx="7394522" cy="3371695"/>
          </a:xfrm>
        </p:spPr>
        <p:txBody>
          <a:bodyPr rtlCol="0"/>
          <a:lstStyle/>
          <a:p>
            <a:r>
              <a:rPr lang="kk-KZ" sz="5400" dirty="0"/>
              <a:t>Біртектілікке тЕксерудің параметрлік критерийлері</a:t>
            </a:r>
            <a:endParaRPr lang="ru-RU" sz="5000" kern="0" spc="0" dirty="0"/>
          </a:p>
        </p:txBody>
      </p:sp>
      <p:sp>
        <p:nvSpPr>
          <p:cNvPr id="5" name="Номер слайда 4">
            <a:extLst>
              <a:ext uri="{FF2B5EF4-FFF2-40B4-BE49-F238E27FC236}">
                <a16:creationId xmlns=""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ru-RU" smtClean="0"/>
              <a:pPr rtl="0"/>
              <a:t>1</a:t>
            </a:fld>
            <a:endParaRPr lang="ru-RU" dirty="0"/>
          </a:p>
        </p:txBody>
      </p:sp>
    </p:spTree>
    <p:extLst>
      <p:ext uri="{BB962C8B-B14F-4D97-AF65-F5344CB8AC3E}">
        <p14:creationId xmlns:p14="http://schemas.microsoft.com/office/powerpoint/2010/main" val="409167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5757" y="516903"/>
                <a:ext cx="8686800" cy="2819400"/>
              </a:xfrm>
            </p:spPr>
            <p:txBody>
              <a:bodyPr>
                <a:noAutofit/>
              </a:bodyPr>
              <a:lstStyle/>
              <a:p>
                <a:pPr marL="0" indent="0" algn="just">
                  <a:buNone/>
                </a:pPr>
                <a:r>
                  <a:rPr lang="kk-KZ" sz="2000" dirty="0" smtClean="0"/>
                  <a:t>	Қатардың орташа мәндерінің біртектілігін бағалау үшін келесі шарт орындалуы тиіс:</a:t>
                </a:r>
                <a:endParaRPr lang="en-US" sz="2000" dirty="0" smtClean="0"/>
              </a:p>
              <a:p>
                <a:pPr marL="0" indent="0" algn="ctr">
                  <a:buNone/>
                </a:pPr>
                <a:r>
                  <a:rPr lang="en-US" sz="2000" i="1" dirty="0" err="1" smtClean="0"/>
                  <a:t>I</a:t>
                </a:r>
                <a:r>
                  <a:rPr lang="en-US" sz="2000" dirty="0" err="1" smtClean="0"/>
                  <a:t>t</a:t>
                </a:r>
                <a:r>
                  <a:rPr lang="en-US" sz="2000" i="1" dirty="0" err="1" smtClean="0"/>
                  <a:t>I</a:t>
                </a:r>
                <a:r>
                  <a:rPr lang="en-US" sz="2000" dirty="0" smtClean="0"/>
                  <a:t> &gt;</a:t>
                </a:r>
                <a:r>
                  <a:rPr lang="en-US" sz="2000" dirty="0">
                    <a:latin typeface="Cambria Math" panose="02040503050406030204" pitchFamily="18" charset="0"/>
                    <a:ea typeface="Cambria Math" panose="02040503050406030204" pitchFamily="18" charset="0"/>
                  </a:rPr>
                  <a:t> t’</a:t>
                </a:r>
                <a14:m>
                  <m:oMath xmlns:m="http://schemas.openxmlformats.org/officeDocument/2006/math">
                    <m:r>
                      <a:rPr lang="en-US" sz="2000" i="1" baseline="-25000">
                        <a:latin typeface="Cambria Math" panose="02040503050406030204" pitchFamily="18" charset="0"/>
                        <a:ea typeface="Cambria Math" panose="02040503050406030204" pitchFamily="18" charset="0"/>
                        <a:cs typeface="Arial" panose="020B0604020202020204" pitchFamily="34" charset="0"/>
                      </a:rPr>
                      <m:t>𝑛</m:t>
                    </m:r>
                    <m:r>
                      <a:rPr lang="en-US" sz="2000" i="1" baseline="-25000">
                        <a:latin typeface="Cambria Math" panose="02040503050406030204" pitchFamily="18" charset="0"/>
                        <a:ea typeface="Cambria Math" panose="02040503050406030204" pitchFamily="18" charset="0"/>
                        <a:cs typeface="Arial" panose="020B0604020202020204" pitchFamily="34" charset="0"/>
                      </a:rPr>
                      <m:t>1+</m:t>
                    </m:r>
                    <m:r>
                      <a:rPr lang="en-US" sz="2000" i="1" baseline="-25000">
                        <a:latin typeface="Cambria Math" panose="02040503050406030204" pitchFamily="18" charset="0"/>
                        <a:ea typeface="Cambria Math" panose="02040503050406030204" pitchFamily="18" charset="0"/>
                        <a:cs typeface="Arial" panose="020B0604020202020204" pitchFamily="34" charset="0"/>
                      </a:rPr>
                      <m:t>𝑛</m:t>
                    </m:r>
                    <m:r>
                      <a:rPr lang="en-US" sz="2000" i="1" baseline="-25000" dirty="0">
                        <a:latin typeface="Cambria Math" panose="02040503050406030204" pitchFamily="18" charset="0"/>
                        <a:ea typeface="Cambria Math" panose="02040503050406030204" pitchFamily="18" charset="0"/>
                      </a:rPr>
                      <m:t>2 −2,</m:t>
                    </m:r>
                    <m:r>
                      <m:rPr>
                        <m:nor/>
                      </m:rPr>
                      <a:rPr lang="kk-KZ" sz="2000" baseline="-25000"/>
                      <m:t>α</m:t>
                    </m:r>
                  </m:oMath>
                </a14:m>
                <a:endParaRPr lang="en-US" sz="2000" baseline="-25000" dirty="0" smtClean="0"/>
              </a:p>
              <a:p>
                <a:pPr marL="0" indent="0" algn="just">
                  <a:buNone/>
                </a:pPr>
                <a:r>
                  <a:rPr lang="kk-KZ" sz="2000" dirty="0" smtClean="0"/>
                  <a:t>	Корреляцияланбаған және ассиметриялы үлестірілген жиынтықтардың біртектілігн бағалау үшін келесі формула пайдаланылады:</a:t>
                </a:r>
                <a:endParaRPr lang="en-US" sz="2000" dirty="0" smtClean="0"/>
              </a:p>
              <a:p>
                <a:pPr marL="0" indent="0" algn="ctr">
                  <a:buNone/>
                </a:pPr>
                <a:r>
                  <a:rPr lang="en-US" sz="2000" dirty="0" smtClean="0">
                    <a:latin typeface="Cambria Math" panose="02040503050406030204" pitchFamily="18" charset="0"/>
                    <a:ea typeface="Cambria Math" panose="02040503050406030204" pitchFamily="18" charset="0"/>
                  </a:rPr>
                  <a:t>t’</a:t>
                </a:r>
                <a14:m>
                  <m:oMath xmlns:m="http://schemas.openxmlformats.org/officeDocument/2006/math">
                    <m:r>
                      <a:rPr lang="en-US" sz="2000" i="1" baseline="-25000">
                        <a:latin typeface="Cambria Math" panose="02040503050406030204" pitchFamily="18" charset="0"/>
                        <a:ea typeface="Cambria Math" panose="02040503050406030204" pitchFamily="18" charset="0"/>
                        <a:cs typeface="Arial" panose="020B0604020202020204" pitchFamily="34" charset="0"/>
                      </a:rPr>
                      <m:t>𝑛</m:t>
                    </m:r>
                    <m:r>
                      <a:rPr lang="en-US" sz="2000" i="1" baseline="-25000">
                        <a:latin typeface="Cambria Math" panose="02040503050406030204" pitchFamily="18" charset="0"/>
                        <a:ea typeface="Cambria Math" panose="02040503050406030204" pitchFamily="18" charset="0"/>
                        <a:cs typeface="Arial" panose="020B0604020202020204" pitchFamily="34" charset="0"/>
                      </a:rPr>
                      <m:t>1+</m:t>
                    </m:r>
                    <m:r>
                      <a:rPr lang="en-US" sz="2000" i="1" baseline="-25000">
                        <a:latin typeface="Cambria Math" panose="02040503050406030204" pitchFamily="18" charset="0"/>
                        <a:ea typeface="Cambria Math" panose="02040503050406030204" pitchFamily="18" charset="0"/>
                        <a:cs typeface="Arial" panose="020B0604020202020204" pitchFamily="34" charset="0"/>
                      </a:rPr>
                      <m:t>𝑛</m:t>
                    </m:r>
                    <m:r>
                      <a:rPr lang="en-US" sz="2000" i="1" baseline="-25000" dirty="0">
                        <a:latin typeface="Cambria Math" panose="02040503050406030204" pitchFamily="18" charset="0"/>
                        <a:ea typeface="Cambria Math" panose="02040503050406030204" pitchFamily="18" charset="0"/>
                      </a:rPr>
                      <m:t>2 −2</m:t>
                    </m:r>
                    <m:r>
                      <a:rPr lang="en-US" sz="2000" b="0" i="1" baseline="-25000" dirty="0" smtClean="0">
                        <a:latin typeface="Cambria Math" panose="02040503050406030204" pitchFamily="18" charset="0"/>
                        <a:ea typeface="Cambria Math" panose="02040503050406030204" pitchFamily="18" charset="0"/>
                      </a:rPr>
                      <m:t>,</m:t>
                    </m:r>
                    <m:r>
                      <m:rPr>
                        <m:nor/>
                      </m:rPr>
                      <a:rPr lang="kk-KZ" sz="2000" baseline="-25000"/>
                      <m:t>α</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𝐶𝑡</m:t>
                    </m:r>
                    <m:r>
                      <m:rPr>
                        <m:nor/>
                      </m:rPr>
                      <a:rPr lang="en-US" sz="2000" dirty="0">
                        <a:latin typeface="Cambria Math" panose="02040503050406030204" pitchFamily="18" charset="0"/>
                        <a:ea typeface="Cambria Math" panose="02040503050406030204" pitchFamily="18" charset="0"/>
                      </a:rPr>
                      <m:t>t</m:t>
                    </m:r>
                    <m:r>
                      <m:rPr>
                        <m:nor/>
                      </m:rPr>
                      <a:rPr lang="en-US" sz="2000" dirty="0">
                        <a:latin typeface="Cambria Math" panose="02040503050406030204" pitchFamily="18" charset="0"/>
                        <a:ea typeface="Cambria Math" panose="02040503050406030204" pitchFamily="18" charset="0"/>
                      </a:rPr>
                      <m:t>’</m:t>
                    </m:r>
                    <m:r>
                      <a:rPr lang="en-US" sz="2000" i="1" baseline="-25000">
                        <a:latin typeface="Cambria Math" panose="02040503050406030204" pitchFamily="18" charset="0"/>
                        <a:ea typeface="Cambria Math" panose="02040503050406030204" pitchFamily="18" charset="0"/>
                        <a:cs typeface="Arial" panose="020B0604020202020204" pitchFamily="34" charset="0"/>
                      </a:rPr>
                      <m:t>𝑛</m:t>
                    </m:r>
                    <m:r>
                      <a:rPr lang="en-US" sz="2000" i="1" baseline="-25000">
                        <a:latin typeface="Cambria Math" panose="02040503050406030204" pitchFamily="18" charset="0"/>
                        <a:ea typeface="Cambria Math" panose="02040503050406030204" pitchFamily="18" charset="0"/>
                        <a:cs typeface="Arial" panose="020B0604020202020204" pitchFamily="34" charset="0"/>
                      </a:rPr>
                      <m:t>1+</m:t>
                    </m:r>
                    <m:r>
                      <a:rPr lang="en-US" sz="2000" i="1" baseline="-25000">
                        <a:latin typeface="Cambria Math" panose="02040503050406030204" pitchFamily="18" charset="0"/>
                        <a:ea typeface="Cambria Math" panose="02040503050406030204" pitchFamily="18" charset="0"/>
                        <a:cs typeface="Arial" panose="020B0604020202020204" pitchFamily="34" charset="0"/>
                      </a:rPr>
                      <m:t>𝑛</m:t>
                    </m:r>
                    <m:r>
                      <a:rPr lang="en-US" sz="2000" i="1" baseline="-25000" dirty="0">
                        <a:latin typeface="Cambria Math" panose="02040503050406030204" pitchFamily="18" charset="0"/>
                        <a:ea typeface="Cambria Math" panose="02040503050406030204" pitchFamily="18" charset="0"/>
                      </a:rPr>
                      <m:t>2 −2,</m:t>
                    </m:r>
                    <m:r>
                      <m:rPr>
                        <m:nor/>
                      </m:rPr>
                      <a:rPr lang="kk-KZ" sz="2000" baseline="-25000"/>
                      <m:t>α</m:t>
                    </m:r>
                  </m:oMath>
                </a14:m>
                <a:endParaRPr lang="en-US" sz="2000" dirty="0" smtClean="0">
                  <a:latin typeface="Cambria Math" panose="02040503050406030204" pitchFamily="18" charset="0"/>
                  <a:ea typeface="Cambria Math" panose="02040503050406030204" pitchFamily="18" charset="0"/>
                </a:endParaRPr>
              </a:p>
              <a:p>
                <a:pPr marL="0" indent="0" algn="ctr">
                  <a:buNone/>
                </a:pPr>
                <a:r>
                  <a:rPr lang="kk-KZ" sz="2000" dirty="0" smtClean="0">
                    <a:latin typeface="Cambria Math" panose="02040503050406030204" pitchFamily="18" charset="0"/>
                    <a:ea typeface="Cambria Math" panose="02040503050406030204" pitchFamily="18" charset="0"/>
                  </a:rPr>
                  <a:t>	Немесе А.В.Рожденственский және А.В. Сахарюктің кестесі арқылы анықтауға болады.</a:t>
                </a:r>
              </a:p>
              <a:p>
                <a:pPr marL="0" indent="0" algn="just">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5757" y="516903"/>
                <a:ext cx="8686800" cy="2819400"/>
              </a:xfrm>
              <a:blipFill rotWithShape="0">
                <a:blip r:embed="rId2"/>
                <a:stretch>
                  <a:fillRect l="-1825" t="-3896" r="-2035" b="-1299"/>
                </a:stretch>
              </a:blipFill>
            </p:spPr>
            <p:txBody>
              <a:bodyPr/>
              <a:lstStyle/>
              <a:p>
                <a:r>
                  <a:rPr lang="ru-RU">
                    <a:noFill/>
                  </a:rPr>
                  <a:t> </a:t>
                </a:r>
              </a:p>
            </p:txBody>
          </p:sp>
        </mc:Fallback>
      </mc:AlternateContent>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71" t="49130" r="57854" b="13602"/>
          <a:stretch/>
        </p:blipFill>
        <p:spPr bwMode="auto">
          <a:xfrm>
            <a:off x="2764747" y="3336303"/>
            <a:ext cx="5177882" cy="319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15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277" y="463009"/>
            <a:ext cx="8686800" cy="838200"/>
          </a:xfrm>
        </p:spPr>
        <p:txBody>
          <a:bodyPr>
            <a:noAutofit/>
          </a:bodyPr>
          <a:lstStyle/>
          <a:p>
            <a:pPr algn="ctr"/>
            <a:r>
              <a:rPr lang="ru-RU" sz="2400" dirty="0"/>
              <a:t>Гидрологиялық Қатарлар ұзақтылығының біртектілікті бағалауда тигізетін әсері</a:t>
            </a:r>
            <a:endParaRPr lang="en-US" sz="2400" dirty="0"/>
          </a:p>
        </p:txBody>
      </p:sp>
      <p:sp>
        <p:nvSpPr>
          <p:cNvPr id="4" name="TextBox 3"/>
          <p:cNvSpPr txBox="1"/>
          <p:nvPr/>
        </p:nvSpPr>
        <p:spPr>
          <a:xfrm>
            <a:off x="4485292" y="1801972"/>
            <a:ext cx="4081346" cy="1477328"/>
          </a:xfrm>
          <a:prstGeom prst="rect">
            <a:avLst/>
          </a:prstGeom>
          <a:noFill/>
        </p:spPr>
        <p:txBody>
          <a:bodyPr wrap="square" rtlCol="0">
            <a:spAutoFit/>
          </a:bodyPr>
          <a:lstStyle/>
          <a:p>
            <a:r>
              <a:rPr lang="kk-KZ" dirty="0"/>
              <a:t>Қатарлардың ұзақтылығы 50 жыл</a:t>
            </a:r>
          </a:p>
          <a:p>
            <a:endParaRPr lang="kk-KZ" dirty="0"/>
          </a:p>
          <a:p>
            <a:pPr algn="just"/>
            <a:r>
              <a:rPr lang="kk-KZ" dirty="0"/>
              <a:t>Стьюдент және Фишер критерийлері бойынша қатардың біртектілігі жөніндегі гипотеза  тұжырымдалмайды</a:t>
            </a:r>
            <a:endParaRPr lang="en-US" dirty="0"/>
          </a:p>
        </p:txBody>
      </p:sp>
      <mc:AlternateContent xmlns:mc="http://schemas.openxmlformats.org/markup-compatibility/2006">
        <mc:Choice xmlns:a14="http://schemas.microsoft.com/office/drawing/2010/main" Requires="a14">
          <p:sp>
            <p:nvSpPr>
              <p:cNvPr id="5" name="Rectangle 4"/>
              <p:cNvSpPr/>
              <p:nvPr/>
            </p:nvSpPr>
            <p:spPr>
              <a:xfrm>
                <a:off x="5172785" y="2057400"/>
                <a:ext cx="1822935" cy="369332"/>
              </a:xfrm>
              <a:prstGeom prst="rect">
                <a:avLst/>
              </a:prstGeom>
            </p:spPr>
            <p:txBody>
              <a:bodyPr wrap="none">
                <a:spAutoFit/>
              </a:bodyPr>
              <a:lstStyle/>
              <a:p>
                <a:pPr algn="ctr"/>
                <a:r>
                  <a:rPr lang="en-US" i="1" dirty="0"/>
                  <a:t>I</a:t>
                </a:r>
                <a:r>
                  <a:rPr lang="en-US" dirty="0" err="1"/>
                  <a:t>t</a:t>
                </a:r>
                <a:r>
                  <a:rPr lang="en-US" i="1" dirty="0" err="1"/>
                  <a:t>I</a:t>
                </a:r>
                <a:r>
                  <a:rPr lang="en-US" dirty="0"/>
                  <a:t> &gt;</a:t>
                </a:r>
                <a:r>
                  <a:rPr lang="en-US" dirty="0">
                    <a:latin typeface="Cambria Math" panose="02040503050406030204" pitchFamily="18" charset="0"/>
                    <a:ea typeface="Cambria Math" panose="02040503050406030204" pitchFamily="18" charset="0"/>
                  </a:rPr>
                  <a:t> t’</a:t>
                </a:r>
                <a14:m>
                  <m:oMath xmlns:m="http://schemas.openxmlformats.org/officeDocument/2006/math">
                    <m:r>
                      <a:rPr lang="en-US" i="1" baseline="-25000">
                        <a:latin typeface="Cambria Math" panose="02040503050406030204" pitchFamily="18" charset="0"/>
                        <a:ea typeface="Cambria Math" panose="02040503050406030204" pitchFamily="18" charset="0"/>
                        <a:cs typeface="Arial" panose="020B0604020202020204" pitchFamily="34" charset="0"/>
                      </a:rPr>
                      <m:t>𝑛</m:t>
                    </m:r>
                    <m:r>
                      <a:rPr lang="en-US" i="1" baseline="-25000">
                        <a:latin typeface="Cambria Math" panose="02040503050406030204" pitchFamily="18" charset="0"/>
                        <a:ea typeface="Cambria Math" panose="02040503050406030204" pitchFamily="18" charset="0"/>
                        <a:cs typeface="Arial" panose="020B0604020202020204" pitchFamily="34" charset="0"/>
                      </a:rPr>
                      <m:t>1+</m:t>
                    </m:r>
                    <m:r>
                      <a:rPr lang="en-US" i="1" baseline="-25000">
                        <a:latin typeface="Cambria Math" panose="02040503050406030204" pitchFamily="18" charset="0"/>
                        <a:ea typeface="Cambria Math" panose="02040503050406030204" pitchFamily="18" charset="0"/>
                        <a:cs typeface="Arial" panose="020B0604020202020204" pitchFamily="34" charset="0"/>
                      </a:rPr>
                      <m:t>𝑛</m:t>
                    </m:r>
                    <m:r>
                      <a:rPr lang="en-US" i="1" baseline="-25000" dirty="0">
                        <a:latin typeface="Cambria Math" panose="02040503050406030204" pitchFamily="18" charset="0"/>
                        <a:ea typeface="Cambria Math" panose="02040503050406030204" pitchFamily="18" charset="0"/>
                      </a:rPr>
                      <m:t>2 −2,</m:t>
                    </m:r>
                    <m:r>
                      <m:rPr>
                        <m:nor/>
                      </m:rPr>
                      <a:rPr lang="kk-KZ" baseline="-25000"/>
                      <m:t>α</m:t>
                    </m:r>
                  </m:oMath>
                </a14:m>
                <a:endParaRPr lang="en-US" baseline="-25000" dirty="0"/>
              </a:p>
            </p:txBody>
          </p:sp>
        </mc:Choice>
        <mc:Fallback>
          <p:sp>
            <p:nvSpPr>
              <p:cNvPr id="5" name="Rectangle 4"/>
              <p:cNvSpPr>
                <a:spLocks noRot="1" noChangeAspect="1" noMove="1" noResize="1" noEditPoints="1" noAdjustHandles="1" noChangeArrowheads="1" noChangeShapeType="1" noTextEdit="1"/>
              </p:cNvSpPr>
              <p:nvPr/>
            </p:nvSpPr>
            <p:spPr>
              <a:xfrm>
                <a:off x="5172785" y="2057400"/>
                <a:ext cx="1822935" cy="369332"/>
              </a:xfrm>
              <a:prstGeom prst="rect">
                <a:avLst/>
              </a:prstGeom>
              <a:blipFill rotWithShape="0">
                <a:blip r:embed="rId2"/>
                <a:stretch>
                  <a:fillRect l="-2676" t="-11667" b="-25000"/>
                </a:stretch>
              </a:blipFill>
            </p:spPr>
            <p:txBody>
              <a:bodyPr/>
              <a:lstStyle/>
              <a:p>
                <a:r>
                  <a:rPr lang="ru-RU">
                    <a:noFill/>
                  </a:rPr>
                  <a:t> </a:t>
                </a:r>
              </a:p>
            </p:txBody>
          </p:sp>
        </mc:Fallback>
      </mc:AlternateContent>
      <p:sp>
        <p:nvSpPr>
          <p:cNvPr id="10" name="TextBox 9"/>
          <p:cNvSpPr txBox="1"/>
          <p:nvPr/>
        </p:nvSpPr>
        <p:spPr>
          <a:xfrm>
            <a:off x="6013431" y="4540548"/>
            <a:ext cx="4144537" cy="1477328"/>
          </a:xfrm>
          <a:prstGeom prst="rect">
            <a:avLst/>
          </a:prstGeom>
          <a:noFill/>
        </p:spPr>
        <p:txBody>
          <a:bodyPr wrap="square" rtlCol="0">
            <a:spAutoFit/>
          </a:bodyPr>
          <a:lstStyle/>
          <a:p>
            <a:r>
              <a:rPr lang="kk-KZ" dirty="0"/>
              <a:t>Қатарлардың ұзақтылығы </a:t>
            </a:r>
            <a:r>
              <a:rPr lang="kk-KZ" dirty="0"/>
              <a:t>100 </a:t>
            </a:r>
            <a:r>
              <a:rPr lang="kk-KZ" dirty="0"/>
              <a:t>жыл</a:t>
            </a:r>
          </a:p>
          <a:p>
            <a:endParaRPr lang="kk-KZ" dirty="0"/>
          </a:p>
          <a:p>
            <a:r>
              <a:rPr lang="kk-KZ" dirty="0"/>
              <a:t>Стьюдент </a:t>
            </a:r>
            <a:r>
              <a:rPr lang="kk-KZ" dirty="0"/>
              <a:t>және Фишер критерийлері бойынша қатардың біртектілігі жөніндегі </a:t>
            </a:r>
            <a:r>
              <a:rPr lang="kk-KZ" dirty="0"/>
              <a:t>гипотеза расталады</a:t>
            </a:r>
            <a:endParaRPr lang="en-US" dirty="0"/>
          </a:p>
        </p:txBody>
      </p:sp>
      <p:pic>
        <p:nvPicPr>
          <p:cNvPr id="2050" name="Picture 2" descr="C:\Users\User\Desktop\Безымянный.png"/>
          <p:cNvPicPr>
            <a:picLocks noChangeAspect="1" noChangeArrowheads="1"/>
          </p:cNvPicPr>
          <p:nvPr/>
        </p:nvPicPr>
        <p:blipFill rotWithShape="1">
          <a:blip r:embed="rId3">
            <a:extLst>
              <a:ext uri="{28A0092B-C50C-407E-A947-70E740481C1C}">
                <a14:useLocalDpi xmlns:a14="http://schemas.microsoft.com/office/drawing/2010/main" val="0"/>
              </a:ext>
            </a:extLst>
          </a:blip>
          <a:srcRect l="13334" t="20371" r="55833" b="39815"/>
          <a:stretch/>
        </p:blipFill>
        <p:spPr bwMode="auto">
          <a:xfrm>
            <a:off x="545720" y="1107339"/>
            <a:ext cx="2895600" cy="21032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Безымянный.png"/>
          <p:cNvPicPr>
            <a:picLocks noChangeAspect="1" noChangeArrowheads="1"/>
          </p:cNvPicPr>
          <p:nvPr/>
        </p:nvPicPr>
        <p:blipFill rotWithShape="1">
          <a:blip r:embed="rId4">
            <a:extLst>
              <a:ext uri="{28A0092B-C50C-407E-A947-70E740481C1C}">
                <a14:useLocalDpi xmlns:a14="http://schemas.microsoft.com/office/drawing/2010/main" val="0"/>
              </a:ext>
            </a:extLst>
          </a:blip>
          <a:srcRect l="1" r="42923" b="44074"/>
          <a:stretch/>
        </p:blipFill>
        <p:spPr bwMode="auto">
          <a:xfrm>
            <a:off x="403781" y="3597544"/>
            <a:ext cx="5097286" cy="28765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3" name="Rectangle 12"/>
              <p:cNvSpPr/>
              <p:nvPr/>
            </p:nvSpPr>
            <p:spPr>
              <a:xfrm>
                <a:off x="6863320" y="4794578"/>
                <a:ext cx="1822935" cy="369332"/>
              </a:xfrm>
              <a:prstGeom prst="rect">
                <a:avLst/>
              </a:prstGeom>
            </p:spPr>
            <p:txBody>
              <a:bodyPr wrap="none">
                <a:spAutoFit/>
              </a:bodyPr>
              <a:lstStyle/>
              <a:p>
                <a:pPr algn="ctr"/>
                <a:r>
                  <a:rPr lang="en-US" i="1" dirty="0"/>
                  <a:t>I</a:t>
                </a:r>
                <a:r>
                  <a:rPr lang="en-US" dirty="0" err="1"/>
                  <a:t>t</a:t>
                </a:r>
                <a:r>
                  <a:rPr lang="en-US" i="1" dirty="0" err="1"/>
                  <a:t>I</a:t>
                </a:r>
                <a:r>
                  <a:rPr lang="en-US" dirty="0"/>
                  <a:t> &gt;</a:t>
                </a:r>
                <a:r>
                  <a:rPr lang="en-US" dirty="0">
                    <a:latin typeface="Cambria Math" panose="02040503050406030204" pitchFamily="18" charset="0"/>
                    <a:ea typeface="Cambria Math" panose="02040503050406030204" pitchFamily="18" charset="0"/>
                  </a:rPr>
                  <a:t> t’</a:t>
                </a:r>
                <a14:m>
                  <m:oMath xmlns:m="http://schemas.openxmlformats.org/officeDocument/2006/math">
                    <m:r>
                      <a:rPr lang="en-US" i="1" baseline="-25000">
                        <a:latin typeface="Cambria Math" panose="02040503050406030204" pitchFamily="18" charset="0"/>
                        <a:ea typeface="Cambria Math" panose="02040503050406030204" pitchFamily="18" charset="0"/>
                        <a:cs typeface="Arial" panose="020B0604020202020204" pitchFamily="34" charset="0"/>
                      </a:rPr>
                      <m:t>𝑛</m:t>
                    </m:r>
                    <m:r>
                      <a:rPr lang="en-US" i="1" baseline="-25000">
                        <a:latin typeface="Cambria Math" panose="02040503050406030204" pitchFamily="18" charset="0"/>
                        <a:ea typeface="Cambria Math" panose="02040503050406030204" pitchFamily="18" charset="0"/>
                        <a:cs typeface="Arial" panose="020B0604020202020204" pitchFamily="34" charset="0"/>
                      </a:rPr>
                      <m:t>1+</m:t>
                    </m:r>
                    <m:r>
                      <a:rPr lang="en-US" i="1" baseline="-25000">
                        <a:latin typeface="Cambria Math" panose="02040503050406030204" pitchFamily="18" charset="0"/>
                        <a:ea typeface="Cambria Math" panose="02040503050406030204" pitchFamily="18" charset="0"/>
                        <a:cs typeface="Arial" panose="020B0604020202020204" pitchFamily="34" charset="0"/>
                      </a:rPr>
                      <m:t>𝑛</m:t>
                    </m:r>
                    <m:r>
                      <a:rPr lang="en-US" i="1" baseline="-25000" dirty="0">
                        <a:latin typeface="Cambria Math" panose="02040503050406030204" pitchFamily="18" charset="0"/>
                        <a:ea typeface="Cambria Math" panose="02040503050406030204" pitchFamily="18" charset="0"/>
                      </a:rPr>
                      <m:t>2 −2,</m:t>
                    </m:r>
                    <m:r>
                      <m:rPr>
                        <m:nor/>
                      </m:rPr>
                      <a:rPr lang="kk-KZ" baseline="-25000"/>
                      <m:t>α</m:t>
                    </m:r>
                  </m:oMath>
                </a14:m>
                <a:endParaRPr lang="en-US" baseline="-25000" dirty="0"/>
              </a:p>
            </p:txBody>
          </p:sp>
        </mc:Choice>
        <mc:Fallback>
          <p:sp>
            <p:nvSpPr>
              <p:cNvPr id="13" name="Rectangle 12"/>
              <p:cNvSpPr>
                <a:spLocks noRot="1" noChangeAspect="1" noMove="1" noResize="1" noEditPoints="1" noAdjustHandles="1" noChangeArrowheads="1" noChangeShapeType="1" noTextEdit="1"/>
              </p:cNvSpPr>
              <p:nvPr/>
            </p:nvSpPr>
            <p:spPr>
              <a:xfrm>
                <a:off x="6863320" y="4794578"/>
                <a:ext cx="1822935" cy="369332"/>
              </a:xfrm>
              <a:prstGeom prst="rect">
                <a:avLst/>
              </a:prstGeom>
              <a:blipFill rotWithShape="0">
                <a:blip r:embed="rId5"/>
                <a:stretch>
                  <a:fillRect l="-2676" t="-11667" b="-26667"/>
                </a:stretch>
              </a:blipFill>
            </p:spPr>
            <p:txBody>
              <a:bodyPr/>
              <a:lstStyle/>
              <a:p>
                <a:r>
                  <a:rPr lang="ru-RU">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616245740"/>
              </p:ext>
            </p:extLst>
          </p:nvPr>
        </p:nvGraphicFramePr>
        <p:xfrm>
          <a:off x="10092693" y="1637659"/>
          <a:ext cx="1714252" cy="1540950"/>
        </p:xfrm>
        <a:graphic>
          <a:graphicData uri="http://schemas.openxmlformats.org/drawingml/2006/table">
            <a:tbl>
              <a:tblPr firstRow="1" bandRow="1">
                <a:tableStyleId>{5C22544A-7EE6-4342-B048-85BDC9FD1C3A}</a:tableStyleId>
              </a:tblPr>
              <a:tblGrid>
                <a:gridCol w="857126"/>
                <a:gridCol w="857126"/>
              </a:tblGrid>
              <a:tr h="585524">
                <a:tc>
                  <a:txBody>
                    <a:bodyPr/>
                    <a:lstStyle/>
                    <a:p>
                      <a:r>
                        <a:rPr lang="ru-RU" sz="1200" dirty="0" smtClean="0"/>
                        <a:t>Таңдама саны</a:t>
                      </a:r>
                      <a:endParaRPr lang="en-US" sz="1200" dirty="0"/>
                    </a:p>
                  </a:txBody>
                  <a:tcPr/>
                </a:tc>
                <a:tc>
                  <a:txBody>
                    <a:bodyPr/>
                    <a:lstStyle/>
                    <a:p>
                      <a:r>
                        <a:rPr lang="en-US" sz="1200" dirty="0" smtClean="0"/>
                        <a:t>r(1)</a:t>
                      </a:r>
                      <a:endParaRPr lang="en-US" sz="1200" dirty="0"/>
                    </a:p>
                  </a:txBody>
                  <a:tcPr/>
                </a:tc>
              </a:tr>
              <a:tr h="477713">
                <a:tc>
                  <a:txBody>
                    <a:bodyPr/>
                    <a:lstStyle/>
                    <a:p>
                      <a:r>
                        <a:rPr lang="en-US" sz="1200" dirty="0" smtClean="0"/>
                        <a:t>50 </a:t>
                      </a:r>
                      <a:r>
                        <a:rPr lang="kk-KZ" sz="1200" dirty="0" smtClean="0"/>
                        <a:t>жыл</a:t>
                      </a:r>
                      <a:endParaRPr lang="en-US" sz="1200" dirty="0"/>
                    </a:p>
                  </a:txBody>
                  <a:tcPr/>
                </a:tc>
                <a:tc>
                  <a:txBody>
                    <a:bodyPr/>
                    <a:lstStyle/>
                    <a:p>
                      <a:r>
                        <a:rPr lang="kk-KZ" sz="1200" dirty="0" smtClean="0"/>
                        <a:t>0,16</a:t>
                      </a:r>
                      <a:endParaRPr lang="en-US" sz="1200" dirty="0"/>
                    </a:p>
                  </a:txBody>
                  <a:tcPr/>
                </a:tc>
              </a:tr>
              <a:tr h="477713">
                <a:tc>
                  <a:txBody>
                    <a:bodyPr/>
                    <a:lstStyle/>
                    <a:p>
                      <a:r>
                        <a:rPr lang="kk-KZ" sz="1200" dirty="0" smtClean="0"/>
                        <a:t>100 жыл</a:t>
                      </a:r>
                      <a:endParaRPr lang="en-US" sz="1200" dirty="0"/>
                    </a:p>
                  </a:txBody>
                  <a:tcPr/>
                </a:tc>
                <a:tc>
                  <a:txBody>
                    <a:bodyPr/>
                    <a:lstStyle/>
                    <a:p>
                      <a:r>
                        <a:rPr lang="kk-KZ" sz="1200" dirty="0" smtClean="0"/>
                        <a:t>0,17</a:t>
                      </a:r>
                      <a:endParaRPr lang="en-US" sz="1200" dirty="0"/>
                    </a:p>
                  </a:txBody>
                  <a:tcPr/>
                </a:tc>
              </a:tr>
            </a:tbl>
          </a:graphicData>
        </a:graphic>
      </p:graphicFrame>
    </p:spTree>
    <p:extLst>
      <p:ext uri="{BB962C8B-B14F-4D97-AF65-F5344CB8AC3E}">
        <p14:creationId xmlns:p14="http://schemas.microsoft.com/office/powerpoint/2010/main" val="21841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a:t>ТА</a:t>
            </a:r>
            <a:r>
              <a:rPr lang="kk-KZ" dirty="0"/>
              <a:t>ңба критерийі</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indent="0" algn="just">
                  <a:buNone/>
                </a:pPr>
                <a:r>
                  <a:rPr lang="kk-KZ" sz="2000" dirty="0" smtClean="0"/>
                  <a:t>	Екі таңдамалы орташалардың бір бас жиынтықта жататындығын таңба критерийі арқылы бағалауға болады. </a:t>
                </a:r>
              </a:p>
              <a:p>
                <a:pPr marL="0" indent="0" algn="just">
                  <a:buNone/>
                </a:pPr>
                <a:r>
                  <a:rPr lang="kk-KZ" sz="2000" dirty="0" smtClean="0"/>
                  <a:t>Таңбасы ескерілетін </a:t>
                </a:r>
                <a:r>
                  <a:rPr lang="en-US" sz="2000" dirty="0" smtClean="0"/>
                  <a:t>x</a:t>
                </a:r>
                <a:r>
                  <a:rPr lang="en-US" sz="2000" baseline="-25000" dirty="0" smtClean="0"/>
                  <a:t>i</a:t>
                </a:r>
                <a:r>
                  <a:rPr lang="en-US" sz="2000" dirty="0" smtClean="0"/>
                  <a:t>-</a:t>
                </a:r>
                <a:r>
                  <a:rPr lang="en-US" sz="2000" dirty="0" err="1" smtClean="0"/>
                  <a:t>y</a:t>
                </a:r>
                <a:r>
                  <a:rPr lang="en-US" sz="2000" baseline="-25000" dirty="0" err="1" smtClean="0"/>
                  <a:t>i</a:t>
                </a:r>
                <a:r>
                  <a:rPr lang="en-US" sz="2000" dirty="0" smtClean="0"/>
                  <a:t>=R </a:t>
                </a:r>
                <a:r>
                  <a:rPr lang="ru-RU" sz="2000" dirty="0" smtClean="0"/>
                  <a:t>айырмалары н</a:t>
                </a:r>
                <a:r>
                  <a:rPr lang="kk-KZ" sz="2000" dirty="0" smtClean="0"/>
                  <a:t>өлдің маңында симметриялы үлестірімде болуы тиіс. Оң және теріс таңбалардың түсу ықтималдығы бірдей, яғни 0,5-ке тең. Яғни,бақыланған мәліметтер айырмаларының 0,5-тен ауытқуы (тек олардың таңбалары ғана ескеріледі) нөлдік гипотезаның орындалмағандығын көретеді. Оң және теріс таңбалы ауытқулардың ең аз түсу санының күдікті мәні келесі формула арқылы анықталады:</a:t>
                </a:r>
              </a:p>
              <a:p>
                <a:pPr marL="0" indent="0" algn="ctr">
                  <a:buNone/>
                </a:pPr>
                <a:r>
                  <a:rPr lang="en-US" sz="2000" dirty="0" smtClean="0"/>
                  <a:t>m</a:t>
                </a:r>
                <a:r>
                  <a:rPr lang="en-US" sz="2000" baseline="-25000" dirty="0" smtClean="0"/>
                  <a:t>N1K</a:t>
                </a:r>
                <a:r>
                  <a:rPr lang="en-US" sz="2000" dirty="0" smtClean="0"/>
                  <a:t>=</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a:rPr>
                          <m:t>𝑁</m:t>
                        </m:r>
                        <m:r>
                          <a:rPr lang="en-US" sz="2000" i="1">
                            <a:latin typeface="Cambria Math"/>
                          </a:rPr>
                          <m:t>−</m:t>
                        </m:r>
                        <m:r>
                          <a:rPr lang="en-US" sz="2000" b="0" i="1" smtClean="0">
                            <a:latin typeface="Cambria Math"/>
                          </a:rPr>
                          <m:t>1</m:t>
                        </m:r>
                      </m:num>
                      <m:den>
                        <m:r>
                          <a:rPr lang="en-US" sz="2000" b="0" i="1" smtClean="0">
                            <a:latin typeface="Cambria Math"/>
                          </a:rPr>
                          <m:t>2</m:t>
                        </m:r>
                      </m:den>
                    </m:f>
                  </m:oMath>
                </a14:m>
                <a:r>
                  <a:rPr lang="en-US" sz="2000" dirty="0" smtClean="0"/>
                  <a:t> - K</a:t>
                </a:r>
                <a:endParaRPr lang="kk-KZ" sz="2000" dirty="0" smtClean="0"/>
              </a:p>
              <a:p>
                <a:pPr marL="0" indent="0" algn="just">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23" t="-2344" r="-1657"/>
                </a:stretch>
              </a:blipFill>
            </p:spPr>
            <p:txBody>
              <a:bodyPr/>
              <a:lstStyle/>
              <a:p>
                <a:r>
                  <a:rPr lang="ru-RU">
                    <a:noFill/>
                  </a:rPr>
                  <a:t> </a:t>
                </a:r>
              </a:p>
            </p:txBody>
          </p:sp>
        </mc:Fallback>
      </mc:AlternateContent>
    </p:spTree>
    <p:extLst>
      <p:ext uri="{BB962C8B-B14F-4D97-AF65-F5344CB8AC3E}">
        <p14:creationId xmlns:p14="http://schemas.microsoft.com/office/powerpoint/2010/main" val="115398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534" y="421064"/>
            <a:ext cx="8686800" cy="838200"/>
          </a:xfrm>
        </p:spPr>
        <p:txBody>
          <a:bodyPr>
            <a:normAutofit fontScale="90000"/>
          </a:bodyPr>
          <a:lstStyle/>
          <a:p>
            <a:pPr algn="ctr"/>
            <a:r>
              <a:rPr lang="kk-KZ" dirty="0" smtClean="0"/>
              <a:t>Дисперсиялардың біртектілігін бағалау (Фишер критерийі)</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82425" y="1610723"/>
                <a:ext cx="8686800" cy="4846638"/>
              </a:xfrm>
            </p:spPr>
            <p:txBody>
              <a:bodyPr>
                <a:noAutofit/>
              </a:bodyPr>
              <a:lstStyle/>
              <a:p>
                <a:pPr marL="0" indent="0" algn="just">
                  <a:buNone/>
                </a:pPr>
                <a:r>
                  <a:rPr lang="kk-KZ" sz="2000" dirty="0" smtClean="0"/>
                  <a:t>	Қазіргі уақытта орташа квадраттық ауытқудың біртектілігін бағалауға арналған біркатар критерийлер бар. Гидрологиялық есептеулерде олардың тек кейбіреулері ғана қолданылады, атап айтқанда Фишер критерийі мына түрде қолданылады:</a:t>
                </a:r>
              </a:p>
              <a:p>
                <a:pPr marL="0" indent="0" algn="ctr">
                  <a:buNone/>
                </a:pPr>
                <a:r>
                  <a:rPr lang="kk-KZ" sz="2000" dirty="0"/>
                  <a:t>F = </a:t>
                </a:r>
                <a14:m>
                  <m:oMath xmlns:m="http://schemas.openxmlformats.org/officeDocument/2006/math">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r>
                              <a:rPr lang="kk-KZ" sz="2000" i="1">
                                <a:latin typeface="Cambria Math"/>
                              </a:rPr>
                              <m:t>𝜎</m:t>
                            </m:r>
                          </m:e>
                          <m:sub>
                            <m:r>
                              <a:rPr lang="kk-KZ" sz="2000" i="1">
                                <a:latin typeface="Cambria Math"/>
                              </a:rPr>
                              <m:t>1</m:t>
                            </m:r>
                          </m:sub>
                          <m:sup>
                            <m:r>
                              <a:rPr lang="kk-KZ" sz="2000" i="1">
                                <a:latin typeface="Cambria Math"/>
                              </a:rPr>
                              <m:t>2</m:t>
                            </m:r>
                          </m:sup>
                        </m:sSubSup>
                      </m:num>
                      <m:den>
                        <m:sSubSup>
                          <m:sSubSupPr>
                            <m:ctrlPr>
                              <a:rPr lang="en-US" sz="2000" i="1">
                                <a:latin typeface="Cambria Math" panose="02040503050406030204" pitchFamily="18" charset="0"/>
                              </a:rPr>
                            </m:ctrlPr>
                          </m:sSubSupPr>
                          <m:e>
                            <m:r>
                              <a:rPr lang="kk-KZ" sz="2000" i="1">
                                <a:latin typeface="Cambria Math"/>
                              </a:rPr>
                              <m:t>𝜎</m:t>
                            </m:r>
                          </m:e>
                          <m:sub>
                            <m:r>
                              <a:rPr lang="kk-KZ" sz="2000" i="1">
                                <a:latin typeface="Cambria Math"/>
                              </a:rPr>
                              <m:t>2</m:t>
                            </m:r>
                          </m:sub>
                          <m:sup>
                            <m:r>
                              <a:rPr lang="kk-KZ" sz="2000" i="1">
                                <a:latin typeface="Cambria Math"/>
                              </a:rPr>
                              <m:t>2</m:t>
                            </m:r>
                          </m:sup>
                        </m:sSubSup>
                      </m:den>
                    </m:f>
                  </m:oMath>
                </a14:m>
                <a:endParaRPr lang="kk-KZ" sz="2000" dirty="0" smtClean="0"/>
              </a:p>
              <a:p>
                <a:pPr marL="0" indent="0" algn="just">
                  <a:buNone/>
                </a:pPr>
                <a:r>
                  <a:rPr lang="kk-KZ" sz="2000" dirty="0"/>
                  <a:t>	</a:t>
                </a:r>
                <a:r>
                  <a:rPr lang="kk-KZ" sz="2000" dirty="0" smtClean="0"/>
                  <a:t>Фишер үлестірімі </a:t>
                </a:r>
                <a:r>
                  <a:rPr lang="en-US" sz="2000" dirty="0" smtClean="0"/>
                  <a:t>v</a:t>
                </a:r>
                <a:r>
                  <a:rPr lang="en-US" sz="2000" baseline="-25000" dirty="0" smtClean="0"/>
                  <a:t>1</a:t>
                </a:r>
                <a:r>
                  <a:rPr lang="en-US" sz="2000" dirty="0" smtClean="0"/>
                  <a:t>=n</a:t>
                </a:r>
                <a:r>
                  <a:rPr lang="en-US" sz="2000" baseline="-25000" dirty="0" smtClean="0"/>
                  <a:t>1</a:t>
                </a:r>
                <a:r>
                  <a:rPr lang="en-US" sz="2000" dirty="0" smtClean="0"/>
                  <a:t>-1 v</a:t>
                </a:r>
                <a:r>
                  <a:rPr lang="en-US" sz="2000" baseline="-25000" dirty="0" smtClean="0"/>
                  <a:t>2</a:t>
                </a:r>
                <a:r>
                  <a:rPr lang="en-US" sz="2000" dirty="0" smtClean="0"/>
                  <a:t>=n</a:t>
                </a:r>
                <a:r>
                  <a:rPr lang="en-US" sz="2000" baseline="-25000" dirty="0" smtClean="0"/>
                  <a:t>2</a:t>
                </a:r>
                <a:r>
                  <a:rPr lang="en-US" sz="2000" dirty="0" smtClean="0"/>
                  <a:t>-1</a:t>
                </a:r>
                <a:r>
                  <a:rPr lang="kk-KZ" sz="2000" dirty="0"/>
                  <a:t> </a:t>
                </a:r>
                <a:r>
                  <a:rPr lang="kk-KZ" sz="2000" dirty="0" smtClean="0"/>
                  <a:t>еркіндік дәрежелеріне тәуелді.</a:t>
                </a:r>
              </a:p>
              <a:p>
                <a:pPr marL="0" indent="0" algn="just">
                  <a:buNone/>
                </a:pPr>
                <a:r>
                  <a:rPr lang="kk-KZ" sz="2000" dirty="0"/>
                  <a:t>	</a:t>
                </a:r>
                <a:r>
                  <a:rPr lang="en-US" sz="2000" dirty="0" smtClean="0"/>
                  <a:t>Fv</a:t>
                </a:r>
                <a:r>
                  <a:rPr lang="en-US" sz="2000" baseline="-25000" dirty="0" smtClean="0"/>
                  <a:t>1</a:t>
                </a:r>
                <a:r>
                  <a:rPr lang="en-US" sz="2000" dirty="0" smtClean="0"/>
                  <a:t>v</a:t>
                </a:r>
                <a:r>
                  <a:rPr lang="en-US" sz="2000" baseline="-25000" dirty="0" smtClean="0"/>
                  <a:t>2</a:t>
                </a:r>
                <a:r>
                  <a:rPr lang="kk-KZ" sz="2000" dirty="0" smtClean="0"/>
                  <a:t>α</a:t>
                </a:r>
                <a:r>
                  <a:rPr lang="en-US" sz="2000" dirty="0" smtClean="0"/>
                  <a:t> </a:t>
                </a:r>
                <a:r>
                  <a:rPr lang="kk-KZ" sz="2000" dirty="0" smtClean="0"/>
                  <a:t>күдікті мәндерін анықтау үшін Фишер кестесі пайдаланылады.</a:t>
                </a:r>
              </a:p>
              <a:p>
                <a:pPr marL="0" indent="0" algn="just">
                  <a:buNone/>
                </a:pPr>
                <a:r>
                  <a:rPr lang="kk-KZ" sz="2000" dirty="0"/>
                  <a:t>	</a:t>
                </a:r>
                <a:r>
                  <a:rPr lang="kk-KZ" sz="2000" dirty="0" smtClean="0"/>
                  <a:t>Егер </a:t>
                </a:r>
                <a:r>
                  <a:rPr lang="en-US" sz="2000" dirty="0" smtClean="0"/>
                  <a:t>F</a:t>
                </a:r>
                <a:r>
                  <a:rPr lang="en-US" sz="2000" dirty="0"/>
                  <a:t> &gt; </a:t>
                </a:r>
                <a:r>
                  <a:rPr lang="en-US" sz="2000" dirty="0" smtClean="0"/>
                  <a:t>Fv</a:t>
                </a:r>
                <a:r>
                  <a:rPr lang="en-US" sz="2000" baseline="-25000" dirty="0" smtClean="0"/>
                  <a:t>1</a:t>
                </a:r>
                <a:r>
                  <a:rPr lang="en-US" sz="2000" dirty="0" smtClean="0"/>
                  <a:t>v</a:t>
                </a:r>
                <a:r>
                  <a:rPr lang="en-US" sz="2000" baseline="-25000" dirty="0" smtClean="0"/>
                  <a:t>2</a:t>
                </a:r>
                <a:r>
                  <a:rPr lang="kk-KZ" sz="2000" dirty="0" smtClean="0"/>
                  <a:t>α болса, онда екі таңдама дисперсиясының теңдігі туралы нөлдік гипотеза </a:t>
                </a:r>
                <a:r>
                  <a:rPr lang="en-US" sz="2000" dirty="0" smtClean="0"/>
                  <a:t>H</a:t>
                </a:r>
                <a:r>
                  <a:rPr lang="en-US" sz="2000" baseline="-25000" dirty="0" smtClean="0"/>
                  <a:t>0</a:t>
                </a:r>
                <a:r>
                  <a:rPr lang="kk-KZ" sz="2000" baseline="-25000" dirty="0" smtClean="0"/>
                  <a:t> </a:t>
                </a:r>
                <a:r>
                  <a:rPr lang="kk-KZ" sz="2000" dirty="0" smtClean="0"/>
                  <a:t>жоққа шығарылады, ал егер </a:t>
                </a:r>
                <a:r>
                  <a:rPr lang="en-US" sz="2000" dirty="0"/>
                  <a:t>F </a:t>
                </a:r>
                <a:r>
                  <a:rPr lang="en-US" sz="2000" b="1" dirty="0"/>
                  <a:t>≤ </a:t>
                </a:r>
                <a:r>
                  <a:rPr lang="en-US" sz="2000" dirty="0" smtClean="0"/>
                  <a:t>Fv</a:t>
                </a:r>
                <a:r>
                  <a:rPr lang="en-US" sz="2000" baseline="-25000" dirty="0" smtClean="0"/>
                  <a:t>1</a:t>
                </a:r>
                <a:r>
                  <a:rPr lang="en-US" sz="2000" dirty="0" smtClean="0"/>
                  <a:t>v</a:t>
                </a:r>
                <a:r>
                  <a:rPr lang="en-US" sz="2000" baseline="-25000" dirty="0" smtClean="0"/>
                  <a:t>2</a:t>
                </a:r>
                <a:r>
                  <a:rPr lang="kk-KZ" sz="2000" dirty="0"/>
                  <a:t>α </a:t>
                </a:r>
                <a:r>
                  <a:rPr lang="kk-KZ" sz="2000" dirty="0" smtClean="0"/>
                  <a:t>болса, онда таңдамалы бақылаулар тексеріліп отырған гипотезаға қарама-қайшы келмейді.</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82425" y="1610723"/>
                <a:ext cx="8686800" cy="4846638"/>
              </a:xfrm>
              <a:blipFill rotWithShape="0">
                <a:blip r:embed="rId2"/>
                <a:stretch>
                  <a:fillRect l="-1754" t="-2264" r="-1825"/>
                </a:stretch>
              </a:blipFill>
            </p:spPr>
            <p:txBody>
              <a:bodyPr/>
              <a:lstStyle/>
              <a:p>
                <a:r>
                  <a:rPr lang="ru-RU">
                    <a:noFill/>
                  </a:rPr>
                  <a:t> </a:t>
                </a:r>
              </a:p>
            </p:txBody>
          </p:sp>
        </mc:Fallback>
      </mc:AlternateContent>
    </p:spTree>
    <p:extLst>
      <p:ext uri="{BB962C8B-B14F-4D97-AF65-F5344CB8AC3E}">
        <p14:creationId xmlns:p14="http://schemas.microsoft.com/office/powerpoint/2010/main" val="304300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61" y="69915"/>
            <a:ext cx="8686800" cy="762000"/>
          </a:xfrm>
        </p:spPr>
        <p:txBody>
          <a:bodyPr>
            <a:normAutofit/>
          </a:bodyPr>
          <a:lstStyle/>
          <a:p>
            <a:pPr algn="ctr"/>
            <a:r>
              <a:rPr lang="kk-KZ" dirty="0"/>
              <a:t>Бартлет Критерийі</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25864" y="957607"/>
                <a:ext cx="8686800" cy="5405486"/>
              </a:xfrm>
            </p:spPr>
            <p:txBody>
              <a:bodyPr>
                <a:noAutofit/>
              </a:bodyPr>
              <a:lstStyle/>
              <a:p>
                <a:pPr marL="0" indent="0" algn="just">
                  <a:buNone/>
                </a:pPr>
                <a:r>
                  <a:rPr lang="kk-KZ" sz="1600" dirty="0" smtClean="0"/>
                  <a:t>	Бірнеше дисперсияның біртектілігіне баға беру үшін Бартлет критерийі қолданылады.Оны қолдану зерттелініп отырған таңдама үлестірімі қалыпты деген болжамға сүйенеді. </a:t>
                </a:r>
              </a:p>
              <a:p>
                <a:pPr marL="0" indent="0" algn="just">
                  <a:buNone/>
                </a:pPr>
                <a:r>
                  <a:rPr lang="kk-KZ" sz="1600" dirty="0" smtClean="0"/>
                  <a:t>	Бартлет дисперсиялардың зілдемелі орташа арифметикалық және орташа геометриялық мәндерін салыстыруды ұсынды. </a:t>
                </a:r>
              </a:p>
              <a:p>
                <a:pPr marL="0" indent="0" algn="just">
                  <a:buNone/>
                </a:pPr>
                <a:r>
                  <a:rPr lang="kk-KZ" sz="1600" dirty="0" smtClean="0"/>
                  <a:t>Егер,</a:t>
                </a:r>
              </a:p>
              <a:p>
                <a:pPr marL="0" indent="0" algn="ctr">
                  <a:buNone/>
                </a:pPr>
                <a14:m>
                  <m:oMath xmlns:m="http://schemas.openxmlformats.org/officeDocument/2006/math">
                    <m:r>
                      <a:rPr lang="en-US" sz="1600" i="1">
                        <a:latin typeface="Cambria Math"/>
                      </a:rPr>
                      <m:t>𝜎</m:t>
                    </m:r>
                    <m:r>
                      <m:rPr>
                        <m:nor/>
                      </m:rPr>
                      <a:rPr lang="kk-KZ" sz="1600" b="0" i="0" baseline="-25000" smtClean="0">
                        <a:cs typeface="Arial" panose="020B0604020202020204" pitchFamily="34" charset="0"/>
                      </a:rPr>
                      <m:t>1</m:t>
                    </m:r>
                    <m:r>
                      <m:rPr>
                        <m:nor/>
                      </m:rPr>
                      <a:rPr lang="kk-KZ" sz="1600" b="0" i="0" baseline="30000" smtClean="0">
                        <a:cs typeface="Arial" panose="020B0604020202020204" pitchFamily="34" charset="0"/>
                      </a:rPr>
                      <m:t>2</m:t>
                    </m:r>
                  </m:oMath>
                </a14:m>
                <a:r>
                  <a:rPr lang="kk-KZ" sz="1600" dirty="0"/>
                  <a:t> </a:t>
                </a:r>
                <a:r>
                  <a:rPr lang="en-US" sz="1600" dirty="0"/>
                  <a:t>=</a:t>
                </a:r>
                <a14:m>
                  <m:oMath xmlns:m="http://schemas.openxmlformats.org/officeDocument/2006/math">
                    <m:r>
                      <a:rPr lang="en-US" sz="1600" i="1">
                        <a:latin typeface="Cambria Math"/>
                      </a:rPr>
                      <m:t>𝜎</m:t>
                    </m:r>
                    <m:r>
                      <m:rPr>
                        <m:nor/>
                      </m:rPr>
                      <a:rPr lang="kk-KZ" sz="1600" b="0" i="0" baseline="-25000" smtClean="0">
                        <a:cs typeface="Arial" panose="020B0604020202020204" pitchFamily="34" charset="0"/>
                      </a:rPr>
                      <m:t>2</m:t>
                    </m:r>
                    <m:r>
                      <m:rPr>
                        <m:nor/>
                      </m:rPr>
                      <a:rPr lang="kk-KZ" sz="1600" baseline="30000">
                        <a:cs typeface="Arial" panose="020B0604020202020204" pitchFamily="34" charset="0"/>
                      </a:rPr>
                      <m:t>2</m:t>
                    </m:r>
                  </m:oMath>
                </a14:m>
                <a:r>
                  <a:rPr lang="en-US" sz="1600" dirty="0"/>
                  <a:t>=</a:t>
                </a:r>
                <a14:m>
                  <m:oMath xmlns:m="http://schemas.openxmlformats.org/officeDocument/2006/math">
                    <m:r>
                      <a:rPr lang="en-US" sz="1600" i="1">
                        <a:latin typeface="Cambria Math"/>
                      </a:rPr>
                      <m:t>𝜎</m:t>
                    </m:r>
                    <m:r>
                      <m:rPr>
                        <m:nor/>
                      </m:rPr>
                      <a:rPr lang="kk-KZ" sz="1600" b="0" i="0" baseline="-25000" smtClean="0">
                        <a:cs typeface="Arial" panose="020B0604020202020204" pitchFamily="34" charset="0"/>
                      </a:rPr>
                      <m:t>к</m:t>
                    </m:r>
                    <m:r>
                      <m:rPr>
                        <m:nor/>
                      </m:rPr>
                      <a:rPr lang="kk-KZ" sz="1600" baseline="30000">
                        <a:cs typeface="Arial" panose="020B0604020202020204" pitchFamily="34" charset="0"/>
                      </a:rPr>
                      <m:t>2</m:t>
                    </m:r>
                  </m:oMath>
                </a14:m>
                <a:endParaRPr lang="kk-KZ" sz="1600" dirty="0" smtClean="0"/>
              </a:p>
              <a:p>
                <a:pPr marL="0" indent="0" algn="ctr">
                  <a:buNone/>
                </a:pPr>
                <a:r>
                  <a:rPr lang="kk-KZ" sz="1600" dirty="0" smtClean="0"/>
                  <a:t>Онда арифметикалық және геометриялық орташа дисперсиялар бір-біріне сәйкес келеді.</a:t>
                </a:r>
              </a:p>
              <a:p>
                <a:pPr marL="0" indent="0" algn="ctr">
                  <a:buNone/>
                </a:pPr>
                <a:r>
                  <a:rPr lang="kk-KZ" sz="1600" dirty="0" smtClean="0"/>
                  <a:t>Дисперсиялардың теңгермелі орташа арифметикалық мәні:</a:t>
                </a:r>
              </a:p>
              <a:p>
                <a:pPr marL="0" indent="0" algn="ctr">
                  <a:buNone/>
                </a:pPr>
                <a14:m>
                  <m:oMath xmlns:m="http://schemas.openxmlformats.org/officeDocument/2006/math">
                    <m:r>
                      <a:rPr lang="en-US" sz="1600" i="1">
                        <a:latin typeface="Cambria Math"/>
                      </a:rPr>
                      <m:t>𝜎</m:t>
                    </m:r>
                    <m:r>
                      <a:rPr lang="en-US" sz="1600" i="1">
                        <a:latin typeface="Cambria Math"/>
                      </a:rPr>
                      <m:t> </m:t>
                    </m:r>
                  </m:oMath>
                </a14:m>
                <a:r>
                  <a:rPr lang="en-US" sz="1600" baseline="30000" dirty="0"/>
                  <a:t>2</a:t>
                </a:r>
                <a:r>
                  <a:rPr lang="en-US" sz="1600" baseline="-25000" dirty="0"/>
                  <a:t>a</a:t>
                </a:r>
                <a:r>
                  <a:rPr lang="en-US" sz="1600" dirty="0"/>
                  <a:t> = ∑ </a:t>
                </a:r>
                <a14:m>
                  <m:oMath xmlns:m="http://schemas.openxmlformats.org/officeDocument/2006/math">
                    <m:r>
                      <a:rPr lang="en-US" sz="1600" i="1">
                        <a:latin typeface="Cambria Math"/>
                      </a:rPr>
                      <m:t>𝜎</m:t>
                    </m:r>
                    <m:r>
                      <a:rPr lang="en-US" sz="1600" i="1">
                        <a:latin typeface="Cambria Math"/>
                      </a:rPr>
                      <m:t> </m:t>
                    </m:r>
                  </m:oMath>
                </a14:m>
                <a:r>
                  <a:rPr lang="en-US" sz="1600" baseline="30000" dirty="0" smtClean="0"/>
                  <a:t>2</a:t>
                </a:r>
                <a:r>
                  <a:rPr lang="en-US" sz="1600" baseline="-25000" dirty="0" smtClean="0"/>
                  <a:t>i</a:t>
                </a:r>
                <a:r>
                  <a:rPr lang="kk-KZ" sz="1600" baseline="-25000" dirty="0" smtClean="0"/>
                  <a:t> </a:t>
                </a:r>
                <a:r>
                  <a:rPr lang="en-US" sz="1600" dirty="0" err="1" smtClean="0"/>
                  <a:t>n</a:t>
                </a:r>
                <a:r>
                  <a:rPr lang="en-US" sz="1600" baseline="-25000" dirty="0" err="1"/>
                  <a:t>i</a:t>
                </a:r>
                <a:endParaRPr lang="en-US" sz="1600" dirty="0"/>
              </a:p>
              <a:p>
                <a:pPr marL="0" indent="0" algn="ctr">
                  <a:buNone/>
                </a:pPr>
                <a:r>
                  <a:rPr lang="kk-KZ" sz="1600" baseline="-25000" dirty="0" smtClean="0"/>
                  <a:t> </a:t>
                </a:r>
                <a:r>
                  <a:rPr lang="en-US" sz="1600" dirty="0" smtClean="0"/>
                  <a:t>/</a:t>
                </a:r>
                <a:r>
                  <a:rPr lang="en-US" sz="1600" dirty="0"/>
                  <a:t> ∑ </a:t>
                </a:r>
                <a:r>
                  <a:rPr lang="en-US" sz="1600" dirty="0" err="1" smtClean="0"/>
                  <a:t>n</a:t>
                </a:r>
                <a:r>
                  <a:rPr lang="en-US" sz="1600" baseline="-25000" dirty="0" err="1" smtClean="0"/>
                  <a:t>i</a:t>
                </a:r>
                <a:endParaRPr lang="kk-KZ" sz="1600" baseline="-25000" dirty="0" smtClean="0"/>
              </a:p>
              <a:p>
                <a:pPr marL="0" indent="0" algn="ctr">
                  <a:buNone/>
                </a:pPr>
                <a:r>
                  <a:rPr lang="kk-KZ" sz="1600" dirty="0"/>
                  <a:t>Дисперсиялардың </a:t>
                </a:r>
                <a:r>
                  <a:rPr lang="kk-KZ" sz="1600" dirty="0" smtClean="0"/>
                  <a:t>зілдемелі </a:t>
                </a:r>
                <a:r>
                  <a:rPr lang="kk-KZ" sz="1600" dirty="0"/>
                  <a:t>орташа </a:t>
                </a:r>
                <a:r>
                  <a:rPr lang="kk-KZ" sz="1600" dirty="0" smtClean="0"/>
                  <a:t>геометриялық </a:t>
                </a:r>
                <a:r>
                  <a:rPr lang="kk-KZ" sz="1600" dirty="0"/>
                  <a:t>мәні</a:t>
                </a:r>
                <a:r>
                  <a:rPr lang="kk-KZ" sz="1600" dirty="0" smtClean="0"/>
                  <a:t>:</a:t>
                </a:r>
              </a:p>
              <a:p>
                <a:pPr marL="0" indent="0" algn="ctr">
                  <a:buNone/>
                </a:pPr>
                <a14:m>
                  <m:oMath xmlns:m="http://schemas.openxmlformats.org/officeDocument/2006/math">
                    <m:r>
                      <a:rPr lang="en-US" sz="1600" i="1">
                        <a:latin typeface="Cambria Math"/>
                      </a:rPr>
                      <m:t>𝜎</m:t>
                    </m:r>
                    <m:r>
                      <a:rPr lang="en-US" sz="1600" i="1">
                        <a:latin typeface="Cambria Math"/>
                      </a:rPr>
                      <m:t> </m:t>
                    </m:r>
                  </m:oMath>
                </a14:m>
                <a:r>
                  <a:rPr lang="en-US" sz="1600" baseline="30000" dirty="0" smtClean="0"/>
                  <a:t>2</a:t>
                </a:r>
                <a:r>
                  <a:rPr lang="kk-KZ" sz="1600" baseline="-25000" dirty="0" smtClean="0"/>
                  <a:t>геом</a:t>
                </a:r>
                <a:r>
                  <a:rPr lang="en-US" sz="1600" dirty="0" smtClean="0"/>
                  <a:t> </a:t>
                </a:r>
                <a:r>
                  <a:rPr lang="en-US" sz="1600" dirty="0"/>
                  <a:t>= ∑ </a:t>
                </a:r>
                <a:r>
                  <a:rPr lang="en-US" sz="1600" baseline="30000" dirty="0" err="1" smtClean="0"/>
                  <a:t>ni</a:t>
                </a:r>
                <a:r>
                  <a:rPr lang="en-US" sz="1600" dirty="0" smtClean="0"/>
                  <a:t> </a:t>
                </a:r>
                <a14:m>
                  <m:oMath xmlns:m="http://schemas.openxmlformats.org/officeDocument/2006/math">
                    <m:rad>
                      <m:radPr>
                        <m:degHide m:val="on"/>
                        <m:ctrlPr>
                          <a:rPr lang="en-US" sz="1600" i="1">
                            <a:latin typeface="Cambria Math" panose="02040503050406030204" pitchFamily="18" charset="0"/>
                          </a:rPr>
                        </m:ctrlPr>
                      </m:radPr>
                      <m:deg/>
                      <m:e>
                        <m:r>
                          <a:rPr lang="kk-KZ" sz="1600" b="0" i="1" smtClean="0">
                            <a:latin typeface="Cambria Math"/>
                          </a:rPr>
                          <m:t>П</m:t>
                        </m:r>
                        <m:r>
                          <a:rPr lang="en-US" sz="1600" b="0" i="1" smtClean="0">
                            <a:latin typeface="Cambria Math"/>
                          </a:rPr>
                          <m:t>[</m:t>
                        </m:r>
                        <m:sSubSup>
                          <m:sSubSupPr>
                            <m:ctrlPr>
                              <a:rPr lang="en-US" sz="1600" i="1">
                                <a:latin typeface="Cambria Math" panose="02040503050406030204" pitchFamily="18" charset="0"/>
                              </a:rPr>
                            </m:ctrlPr>
                          </m:sSubSupPr>
                          <m:e>
                            <m:r>
                              <a:rPr lang="en-US" sz="1600" b="0" i="1" smtClean="0">
                                <a:latin typeface="Cambria Math"/>
                              </a:rPr>
                              <m:t>(</m:t>
                            </m:r>
                            <m:r>
                              <a:rPr lang="kk-KZ" sz="1600" i="1">
                                <a:latin typeface="Cambria Math"/>
                              </a:rPr>
                              <m:t>𝜎</m:t>
                            </m:r>
                          </m:e>
                          <m:sub>
                            <m:r>
                              <a:rPr lang="en-US" sz="1600" b="0" i="1" smtClean="0">
                                <a:latin typeface="Cambria Math"/>
                              </a:rPr>
                              <m:t>𝑖</m:t>
                            </m:r>
                          </m:sub>
                          <m:sup>
                            <m:r>
                              <a:rPr lang="kk-KZ" sz="1600" i="1">
                                <a:latin typeface="Cambria Math"/>
                              </a:rPr>
                              <m:t>2</m:t>
                            </m:r>
                          </m:sup>
                        </m:sSubSup>
                        <m:r>
                          <a:rPr lang="en-US" sz="1600" b="0" i="1" smtClean="0">
                            <a:latin typeface="Cambria Math"/>
                          </a:rPr>
                          <m:t>)</m:t>
                        </m:r>
                        <m:r>
                          <m:rPr>
                            <m:nor/>
                          </m:rPr>
                          <a:rPr lang="en-US" sz="1600" baseline="30000" dirty="0"/>
                          <m:t>ni</m:t>
                        </m:r>
                        <m:r>
                          <m:rPr>
                            <m:nor/>
                          </m:rPr>
                          <a:rPr lang="kk-KZ" sz="1600" baseline="30000" dirty="0"/>
                          <m:t> </m:t>
                        </m:r>
                        <m:r>
                          <a:rPr lang="en-US" sz="1600" b="0" i="1" smtClean="0">
                            <a:latin typeface="Cambria Math"/>
                          </a:rPr>
                          <m:t>]</m:t>
                        </m:r>
                      </m:e>
                    </m:rad>
                  </m:oMath>
                </a14:m>
                <a:endParaRPr lang="ru-RU" sz="1600" dirty="0" smtClean="0"/>
              </a:p>
              <a:p>
                <a:pPr marL="0" indent="0" algn="ctr">
                  <a:buNone/>
                </a:pPr>
                <a:r>
                  <a:rPr lang="ru-RU" sz="1600" dirty="0" smtClean="0"/>
                  <a:t>Бартлет </a:t>
                </a:r>
                <a:r>
                  <a:rPr lang="kk-KZ" sz="1600" dirty="0" smtClean="0"/>
                  <a:t>критерийі ретінде келесі шама қолданылады:</a:t>
                </a:r>
              </a:p>
              <a:p>
                <a:pPr marL="0" indent="0" algn="ctr">
                  <a:buNone/>
                </a:pPr>
                <a:r>
                  <a:rPr lang="kk-KZ" sz="1600" dirty="0" smtClean="0"/>
                  <a:t>М</a:t>
                </a:r>
                <a:r>
                  <a:rPr lang="en-US" sz="1600" dirty="0" smtClean="0"/>
                  <a:t>= </a:t>
                </a:r>
                <a14:m>
                  <m:oMath xmlns:m="http://schemas.openxmlformats.org/officeDocument/2006/math">
                    <m:func>
                      <m:funcPr>
                        <m:ctrlPr>
                          <a:rPr lang="en-US" sz="1600" b="1" i="1">
                            <a:latin typeface="Cambria Math" panose="02040503050406030204" pitchFamily="18" charset="0"/>
                          </a:rPr>
                        </m:ctrlPr>
                      </m:funcPr>
                      <m:fName>
                        <m:r>
                          <a:rPr lang="en-US" sz="1600" b="1" i="1">
                            <a:latin typeface="Cambria Math"/>
                          </a:rPr>
                          <m:t>𝐥𝐧</m:t>
                        </m:r>
                      </m:fName>
                      <m:e>
                        <m:r>
                          <a:rPr lang="en-US" sz="1600" i="1">
                            <a:latin typeface="Cambria Math"/>
                          </a:rPr>
                          <m:t>𝜎</m:t>
                        </m:r>
                        <m:r>
                          <a:rPr lang="en-US" sz="1600" i="1">
                            <a:latin typeface="Cambria Math"/>
                          </a:rPr>
                          <m:t> </m:t>
                        </m:r>
                        <m:r>
                          <m:rPr>
                            <m:nor/>
                          </m:rPr>
                          <a:rPr lang="en-US" sz="1600" baseline="30000" dirty="0"/>
                          <m:t>2</m:t>
                        </m:r>
                        <m:r>
                          <m:rPr>
                            <m:nor/>
                          </m:rPr>
                          <a:rPr lang="en-US" sz="1600" baseline="-25000" dirty="0"/>
                          <m:t>a</m:t>
                        </m:r>
                        <m:r>
                          <a:rPr lang="en-US" sz="1600" b="1" i="1" baseline="-25000" dirty="0" smtClean="0">
                            <a:latin typeface="Cambria Math"/>
                          </a:rPr>
                          <m:t> </m:t>
                        </m:r>
                      </m:e>
                    </m:func>
                    <m:r>
                      <a:rPr lang="en-US" sz="1600" b="0" i="1" smtClean="0">
                        <a:latin typeface="Cambria Math"/>
                      </a:rPr>
                      <m:t>/</m:t>
                    </m:r>
                    <m:r>
                      <a:rPr lang="en-US" sz="1600" i="1">
                        <a:latin typeface="Cambria Math"/>
                      </a:rPr>
                      <m:t>𝜎</m:t>
                    </m:r>
                    <m:r>
                      <a:rPr lang="en-US" sz="1600" i="1">
                        <a:latin typeface="Cambria Math"/>
                      </a:rPr>
                      <m:t> </m:t>
                    </m:r>
                  </m:oMath>
                </a14:m>
                <a:r>
                  <a:rPr lang="en-US" sz="1600" baseline="30000" dirty="0"/>
                  <a:t>2</a:t>
                </a:r>
                <a:r>
                  <a:rPr lang="kk-KZ" sz="1600" baseline="-25000" dirty="0"/>
                  <a:t>геом</a:t>
                </a:r>
                <a:r>
                  <a:rPr lang="en-US" sz="1600" dirty="0"/>
                  <a:t> ∑ </a:t>
                </a:r>
                <a:r>
                  <a:rPr lang="en-US" sz="1600" dirty="0" err="1"/>
                  <a:t>n</a:t>
                </a:r>
                <a:r>
                  <a:rPr lang="en-US" sz="1600" baseline="-25000" dirty="0" err="1"/>
                  <a:t>i</a:t>
                </a:r>
                <a:endParaRPr lang="kk-KZ" sz="1600" baseline="-25000" dirty="0"/>
              </a:p>
              <a:p>
                <a:pPr marL="0" indent="0" algn="ctr">
                  <a:buNone/>
                </a:pPr>
                <a:endParaRPr lang="en-US" sz="1600" dirty="0"/>
              </a:p>
              <a:p>
                <a:pPr marL="0" indent="0" algn="ctr">
                  <a:buNone/>
                </a:pPr>
                <a:endParaRPr lang="kk-KZ" sz="1600" dirty="0"/>
              </a:p>
              <a:p>
                <a:pPr marL="0" indent="0" algn="ctr">
                  <a:buNone/>
                </a:pPr>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25864" y="957607"/>
                <a:ext cx="8686800" cy="5405486"/>
              </a:xfrm>
              <a:blipFill rotWithShape="0">
                <a:blip r:embed="rId2"/>
                <a:stretch>
                  <a:fillRect l="-1404" t="-1578" r="-1474"/>
                </a:stretch>
              </a:blipFill>
            </p:spPr>
            <p:txBody>
              <a:bodyPr/>
              <a:lstStyle/>
              <a:p>
                <a:r>
                  <a:rPr lang="ru-RU">
                    <a:noFill/>
                  </a:rPr>
                  <a:t> </a:t>
                </a:r>
              </a:p>
            </p:txBody>
          </p:sp>
        </mc:Fallback>
      </mc:AlternateContent>
    </p:spTree>
    <p:extLst>
      <p:ext uri="{BB962C8B-B14F-4D97-AF65-F5344CB8AC3E}">
        <p14:creationId xmlns:p14="http://schemas.microsoft.com/office/powerpoint/2010/main" val="191622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899" y="228600"/>
            <a:ext cx="8686800" cy="838200"/>
          </a:xfrm>
        </p:spPr>
        <p:txBody>
          <a:bodyPr>
            <a:noAutofit/>
          </a:bodyPr>
          <a:lstStyle/>
          <a:p>
            <a:pPr algn="ctr"/>
            <a:r>
              <a:rPr lang="kk-KZ" sz="2800" dirty="0"/>
              <a:t>Гидрологиялық қатарлардың біртектілігін бағалау мысалдары</a:t>
            </a:r>
            <a:endParaRPr lang="en-US" sz="2800" dirty="0"/>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812006657"/>
                  </p:ext>
                </p:extLst>
              </p:nvPr>
            </p:nvGraphicFramePr>
            <p:xfrm>
              <a:off x="1752600" y="1186385"/>
              <a:ext cx="7467600" cy="2502745"/>
            </p:xfrm>
            <a:graphic>
              <a:graphicData uri="http://schemas.openxmlformats.org/drawingml/2006/table">
                <a:tbl>
                  <a:tblPr firstRow="1" bandRow="1">
                    <a:tableStyleId>{5C22544A-7EE6-4342-B048-85BDC9FD1C3A}</a:tableStyleId>
                  </a:tblPr>
                  <a:tblGrid>
                    <a:gridCol w="3733800"/>
                    <a:gridCol w="3733800"/>
                  </a:tblGrid>
                  <a:tr h="57573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dirty="0" smtClean="0"/>
                            <a:t>Есіл өзені</a:t>
                          </a:r>
                          <a:r>
                            <a:rPr lang="kk-KZ" baseline="0" dirty="0" smtClean="0"/>
                            <a:t> - Астана қаласы </a:t>
                          </a:r>
                          <a:endParaRPr lang="en-US" dirty="0" smtClean="0"/>
                        </a:p>
                        <a:p>
                          <a:endParaRPr lang="en-US" dirty="0"/>
                        </a:p>
                      </a:txBody>
                      <a:tcPr/>
                    </a:tc>
                    <a:tc hMerge="1">
                      <a:txBody>
                        <a:bodyPr/>
                        <a:lstStyle/>
                        <a:p>
                          <a:endParaRPr lang="en-US" dirty="0"/>
                        </a:p>
                      </a:txBody>
                      <a:tcPr/>
                    </a:tc>
                  </a:tr>
                  <a:tr h="372533">
                    <a:tc>
                      <a:txBody>
                        <a:bodyPr/>
                        <a:lstStyle/>
                        <a:p>
                          <a:r>
                            <a:rPr lang="kk-KZ" dirty="0" smtClean="0"/>
                            <a:t>1933-1955 жж.</a:t>
                          </a:r>
                          <a:endParaRPr lang="en-US" dirty="0"/>
                        </a:p>
                      </a:txBody>
                      <a:tcPr/>
                    </a:tc>
                    <a:tc>
                      <a:txBody>
                        <a:bodyPr/>
                        <a:lstStyle/>
                        <a:p>
                          <a:r>
                            <a:rPr lang="kk-KZ" dirty="0" smtClean="0"/>
                            <a:t>1956-1980 жж.</a:t>
                          </a:r>
                          <a:endParaRPr lang="en-US" dirty="0"/>
                        </a:p>
                      </a:txBody>
                      <a:tcPr/>
                    </a:tc>
                  </a:tr>
                  <a:tr h="372533">
                    <a:tc>
                      <a:txBody>
                        <a:bodyPr/>
                        <a:lstStyle/>
                        <a:p>
                          <a:r>
                            <a:rPr lang="en-US" baseline="0" dirty="0" err="1" smtClean="0"/>
                            <a:t>n</a:t>
                          </a:r>
                          <a:r>
                            <a:rPr lang="en-US" baseline="-25000" dirty="0" err="1" smtClean="0"/>
                            <a:t>x</a:t>
                          </a:r>
                          <a:r>
                            <a:rPr lang="en-US" dirty="0" smtClean="0"/>
                            <a:t>=23</a:t>
                          </a:r>
                          <a:endParaRPr lang="en-US" dirty="0"/>
                        </a:p>
                      </a:txBody>
                      <a:tcPr/>
                    </a:tc>
                    <a:tc>
                      <a:txBody>
                        <a:bodyPr/>
                        <a:lstStyle/>
                        <a:p>
                          <a:r>
                            <a:rPr lang="en-US" baseline="0" dirty="0" err="1" smtClean="0"/>
                            <a:t>n</a:t>
                          </a:r>
                          <a:r>
                            <a:rPr lang="en-US" baseline="-25000" dirty="0" err="1" smtClean="0"/>
                            <a:t>y</a:t>
                          </a:r>
                          <a:r>
                            <a:rPr lang="en-US" dirty="0" smtClean="0"/>
                            <a:t>=25</a:t>
                          </a:r>
                          <a:endParaRPr lang="en-US" dirty="0"/>
                        </a:p>
                      </a:txBody>
                      <a:tcPr/>
                    </a:tc>
                  </a:tr>
                  <a:tr h="372533">
                    <a:tc>
                      <a:txBody>
                        <a:bodyPr/>
                        <a:lstStyle/>
                        <a:p>
                          <a:r>
                            <a:rPr lang="en-US" dirty="0" err="1" smtClean="0"/>
                            <a:t>Q</a:t>
                          </a:r>
                          <a:r>
                            <a:rPr lang="en-US" baseline="-25000" dirty="0" err="1" smtClean="0"/>
                            <a:t>x</a:t>
                          </a:r>
                          <a:r>
                            <a:rPr lang="en-US" dirty="0" smtClean="0"/>
                            <a:t>=5,95 </a:t>
                          </a:r>
                          <a:r>
                            <a:rPr lang="ru-RU" dirty="0" smtClean="0"/>
                            <a:t>м</a:t>
                          </a:r>
                          <a:r>
                            <a:rPr lang="ru-RU" baseline="30000" dirty="0" smtClean="0"/>
                            <a:t>3</a:t>
                          </a:r>
                          <a:r>
                            <a:rPr lang="ru-RU" dirty="0" smtClean="0"/>
                            <a:t>/с</a:t>
                          </a:r>
                          <a:endParaRPr lang="en-US" dirty="0"/>
                        </a:p>
                      </a:txBody>
                      <a:tcPr/>
                    </a:tc>
                    <a:tc>
                      <a:txBody>
                        <a:bodyPr/>
                        <a:lstStyle/>
                        <a:p>
                          <a:r>
                            <a:rPr lang="en-US" dirty="0" err="1" smtClean="0"/>
                            <a:t>Q</a:t>
                          </a:r>
                          <a:r>
                            <a:rPr lang="en-US" baseline="-25000" dirty="0" err="1" smtClean="0"/>
                            <a:t>y</a:t>
                          </a:r>
                          <a:r>
                            <a:rPr lang="en-US" dirty="0" smtClean="0"/>
                            <a:t>=4,26 </a:t>
                          </a:r>
                          <a:r>
                            <a:rPr lang="ru-RU" dirty="0" smtClean="0"/>
                            <a:t>м</a:t>
                          </a:r>
                          <a:r>
                            <a:rPr lang="ru-RU" baseline="30000" dirty="0" smtClean="0"/>
                            <a:t>3</a:t>
                          </a:r>
                          <a:r>
                            <a:rPr lang="ru-RU" dirty="0" smtClean="0"/>
                            <a:t>/с</a:t>
                          </a:r>
                          <a:endParaRPr lang="en-US" dirty="0"/>
                        </a:p>
                      </a:txBody>
                      <a:tcPr/>
                    </a:tc>
                  </a:tr>
                  <a:tr h="372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a:rPr>
                                <m:t>𝜎</m:t>
                              </m:r>
                              <m:r>
                                <m:rPr>
                                  <m:nor/>
                                </m:rPr>
                                <a:rPr lang="en-US" b="0" i="0" baseline="-25000" smtClean="0">
                                  <a:latin typeface="Cambria Math"/>
                                </a:rPr>
                                <m:t>x</m:t>
                              </m:r>
                            </m:oMath>
                          </a14:m>
                          <a:r>
                            <a:rPr lang="en-US" dirty="0" smtClean="0"/>
                            <a:t>=5,80</a:t>
                          </a:r>
                          <a:r>
                            <a:rPr lang="ru-RU" dirty="0" smtClean="0"/>
                            <a:t> м</a:t>
                          </a:r>
                          <a:r>
                            <a:rPr lang="ru-RU" baseline="30000" dirty="0" smtClean="0"/>
                            <a:t>3</a:t>
                          </a:r>
                          <a:r>
                            <a:rPr lang="ru-RU" dirty="0" smtClean="0"/>
                            <a:t>/с</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a:rPr>
                                <m:t>𝜎</m:t>
                              </m:r>
                              <m:r>
                                <m:rPr>
                                  <m:nor/>
                                </m:rPr>
                                <a:rPr lang="en-US" b="0" i="0" smtClean="0">
                                  <a:latin typeface="Cambria Math"/>
                                </a:rPr>
                                <m:t>y</m:t>
                              </m:r>
                            </m:oMath>
                          </a14:m>
                          <a:r>
                            <a:rPr lang="en-US" dirty="0" smtClean="0"/>
                            <a:t>=3,79</a:t>
                          </a:r>
                          <a:r>
                            <a:rPr lang="ru-RU" dirty="0" smtClean="0"/>
                            <a:t> м</a:t>
                          </a:r>
                          <a:r>
                            <a:rPr lang="ru-RU" baseline="30000" dirty="0" smtClean="0"/>
                            <a:t>3</a:t>
                          </a:r>
                          <a:r>
                            <a:rPr lang="ru-RU" dirty="0" smtClean="0"/>
                            <a:t>/с</a:t>
                          </a:r>
                          <a:endParaRPr lang="en-US" dirty="0" smtClean="0"/>
                        </a:p>
                      </a:txBody>
                      <a:tcPr/>
                    </a:tc>
                  </a:tr>
                  <a:tr h="372533">
                    <a:tc>
                      <a:txBody>
                        <a:bodyPr/>
                        <a:lstStyle/>
                        <a:p>
                          <a:r>
                            <a:rPr lang="en-US" dirty="0" err="1" smtClean="0"/>
                            <a:t>C</a:t>
                          </a:r>
                          <a:r>
                            <a:rPr lang="en-US" baseline="-25000" dirty="0" err="1" smtClean="0"/>
                            <a:t>vx</a:t>
                          </a:r>
                          <a:r>
                            <a:rPr lang="en-US" dirty="0" smtClean="0"/>
                            <a:t>=0,98</a:t>
                          </a:r>
                          <a:endParaRPr lang="en-US" dirty="0"/>
                        </a:p>
                      </a:txBody>
                      <a:tcPr/>
                    </a:tc>
                    <a:tc>
                      <a:txBody>
                        <a:bodyPr/>
                        <a:lstStyle/>
                        <a:p>
                          <a:r>
                            <a:rPr lang="en-US" dirty="0" err="1" smtClean="0"/>
                            <a:t>C</a:t>
                          </a:r>
                          <a:r>
                            <a:rPr lang="en-US" baseline="-25000" dirty="0" err="1" smtClean="0"/>
                            <a:t>vy</a:t>
                          </a:r>
                          <a:r>
                            <a:rPr lang="en-US" dirty="0" smtClean="0"/>
                            <a:t>=0,89</a:t>
                          </a:r>
                          <a:endParaRPr lang="en-US"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812006657"/>
                  </p:ext>
                </p:extLst>
              </p:nvPr>
            </p:nvGraphicFramePr>
            <p:xfrm>
              <a:off x="1752600" y="1186385"/>
              <a:ext cx="7467600" cy="2502745"/>
            </p:xfrm>
            <a:graphic>
              <a:graphicData uri="http://schemas.openxmlformats.org/drawingml/2006/table">
                <a:tbl>
                  <a:tblPr firstRow="1" bandRow="1">
                    <a:tableStyleId>{5C22544A-7EE6-4342-B048-85BDC9FD1C3A}</a:tableStyleId>
                  </a:tblPr>
                  <a:tblGrid>
                    <a:gridCol w="3733800"/>
                    <a:gridCol w="3733800"/>
                  </a:tblGrid>
                  <a:tr h="64008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dirty="0" smtClean="0"/>
                            <a:t>Есіл өзені</a:t>
                          </a:r>
                          <a:r>
                            <a:rPr lang="kk-KZ" baseline="0" dirty="0" smtClean="0"/>
                            <a:t> - Астана қаласы </a:t>
                          </a:r>
                          <a:endParaRPr lang="en-US" dirty="0" smtClean="0"/>
                        </a:p>
                        <a:p>
                          <a:endParaRPr lang="en-US" dirty="0"/>
                        </a:p>
                      </a:txBody>
                      <a:tcPr/>
                    </a:tc>
                    <a:tc hMerge="1">
                      <a:txBody>
                        <a:bodyPr/>
                        <a:lstStyle/>
                        <a:p>
                          <a:endParaRPr lang="en-US" dirty="0"/>
                        </a:p>
                      </a:txBody>
                      <a:tcPr/>
                    </a:tc>
                  </a:tr>
                  <a:tr h="372533">
                    <a:tc>
                      <a:txBody>
                        <a:bodyPr/>
                        <a:lstStyle/>
                        <a:p>
                          <a:r>
                            <a:rPr lang="kk-KZ" dirty="0" smtClean="0"/>
                            <a:t>1933-1955 жж.</a:t>
                          </a:r>
                          <a:endParaRPr lang="en-US" dirty="0"/>
                        </a:p>
                      </a:txBody>
                      <a:tcPr/>
                    </a:tc>
                    <a:tc>
                      <a:txBody>
                        <a:bodyPr/>
                        <a:lstStyle/>
                        <a:p>
                          <a:r>
                            <a:rPr lang="kk-KZ" dirty="0" smtClean="0"/>
                            <a:t>1956-1980 жж.</a:t>
                          </a:r>
                          <a:endParaRPr lang="en-US" dirty="0"/>
                        </a:p>
                      </a:txBody>
                      <a:tcPr/>
                    </a:tc>
                  </a:tr>
                  <a:tr h="372533">
                    <a:tc>
                      <a:txBody>
                        <a:bodyPr/>
                        <a:lstStyle/>
                        <a:p>
                          <a:r>
                            <a:rPr lang="en-US" baseline="0" dirty="0" err="1" smtClean="0"/>
                            <a:t>n</a:t>
                          </a:r>
                          <a:r>
                            <a:rPr lang="en-US" baseline="-25000" dirty="0" err="1" smtClean="0"/>
                            <a:t>x</a:t>
                          </a:r>
                          <a:r>
                            <a:rPr lang="en-US" dirty="0" smtClean="0"/>
                            <a:t>=23</a:t>
                          </a:r>
                          <a:endParaRPr lang="en-US" dirty="0"/>
                        </a:p>
                      </a:txBody>
                      <a:tcPr/>
                    </a:tc>
                    <a:tc>
                      <a:txBody>
                        <a:bodyPr/>
                        <a:lstStyle/>
                        <a:p>
                          <a:r>
                            <a:rPr lang="en-US" baseline="0" dirty="0" err="1" smtClean="0"/>
                            <a:t>n</a:t>
                          </a:r>
                          <a:r>
                            <a:rPr lang="en-US" baseline="-25000" dirty="0" err="1" smtClean="0"/>
                            <a:t>y</a:t>
                          </a:r>
                          <a:r>
                            <a:rPr lang="en-US" dirty="0" smtClean="0"/>
                            <a:t>=25</a:t>
                          </a:r>
                          <a:endParaRPr lang="en-US" dirty="0"/>
                        </a:p>
                      </a:txBody>
                      <a:tcPr/>
                    </a:tc>
                  </a:tr>
                  <a:tr h="372533">
                    <a:tc>
                      <a:txBody>
                        <a:bodyPr/>
                        <a:lstStyle/>
                        <a:p>
                          <a:r>
                            <a:rPr lang="en-US" dirty="0" err="1" smtClean="0"/>
                            <a:t>Q</a:t>
                          </a:r>
                          <a:r>
                            <a:rPr lang="en-US" baseline="-25000" dirty="0" err="1" smtClean="0"/>
                            <a:t>x</a:t>
                          </a:r>
                          <a:r>
                            <a:rPr lang="en-US" dirty="0" smtClean="0"/>
                            <a:t>=5,95 </a:t>
                          </a:r>
                          <a:r>
                            <a:rPr lang="ru-RU" dirty="0" smtClean="0"/>
                            <a:t>м</a:t>
                          </a:r>
                          <a:r>
                            <a:rPr lang="ru-RU" baseline="30000" dirty="0" smtClean="0"/>
                            <a:t>3</a:t>
                          </a:r>
                          <a:r>
                            <a:rPr lang="ru-RU" dirty="0" smtClean="0"/>
                            <a:t>/с</a:t>
                          </a:r>
                          <a:endParaRPr lang="en-US" dirty="0"/>
                        </a:p>
                      </a:txBody>
                      <a:tcPr/>
                    </a:tc>
                    <a:tc>
                      <a:txBody>
                        <a:bodyPr/>
                        <a:lstStyle/>
                        <a:p>
                          <a:r>
                            <a:rPr lang="en-US" dirty="0" err="1" smtClean="0"/>
                            <a:t>Q</a:t>
                          </a:r>
                          <a:r>
                            <a:rPr lang="en-US" baseline="-25000" dirty="0" err="1" smtClean="0"/>
                            <a:t>y</a:t>
                          </a:r>
                          <a:r>
                            <a:rPr lang="en-US" dirty="0" smtClean="0"/>
                            <a:t>=4,26 </a:t>
                          </a:r>
                          <a:r>
                            <a:rPr lang="ru-RU" dirty="0" smtClean="0"/>
                            <a:t>м</a:t>
                          </a:r>
                          <a:r>
                            <a:rPr lang="ru-RU" baseline="30000" dirty="0" smtClean="0"/>
                            <a:t>3</a:t>
                          </a:r>
                          <a:r>
                            <a:rPr lang="ru-RU" dirty="0" smtClean="0"/>
                            <a:t>/с</a:t>
                          </a:r>
                          <a:endParaRPr lang="en-US" dirty="0"/>
                        </a:p>
                      </a:txBody>
                      <a:tcPr/>
                    </a:tc>
                  </a:tr>
                  <a:tr h="372533">
                    <a:tc>
                      <a:txBody>
                        <a:bodyPr/>
                        <a:lstStyle/>
                        <a:p>
                          <a:endParaRPr lang="ru-RU"/>
                        </a:p>
                      </a:txBody>
                      <a:tcPr>
                        <a:blipFill rotWithShape="0">
                          <a:blip r:embed="rId2"/>
                          <a:stretch>
                            <a:fillRect l="-163" t="-474194" r="-100653" b="-120968"/>
                          </a:stretch>
                        </a:blipFill>
                      </a:tcPr>
                    </a:tc>
                    <a:tc>
                      <a:txBody>
                        <a:bodyPr/>
                        <a:lstStyle/>
                        <a:p>
                          <a:endParaRPr lang="ru-RU"/>
                        </a:p>
                      </a:txBody>
                      <a:tcPr>
                        <a:blipFill rotWithShape="0">
                          <a:blip r:embed="rId2"/>
                          <a:stretch>
                            <a:fillRect l="-100163" t="-474194" r="-653" b="-120968"/>
                          </a:stretch>
                        </a:blipFill>
                      </a:tcPr>
                    </a:tc>
                  </a:tr>
                  <a:tr h="372533">
                    <a:tc>
                      <a:txBody>
                        <a:bodyPr/>
                        <a:lstStyle/>
                        <a:p>
                          <a:r>
                            <a:rPr lang="en-US" dirty="0" err="1" smtClean="0"/>
                            <a:t>C</a:t>
                          </a:r>
                          <a:r>
                            <a:rPr lang="en-US" baseline="-25000" dirty="0" err="1" smtClean="0"/>
                            <a:t>vx</a:t>
                          </a:r>
                          <a:r>
                            <a:rPr lang="en-US" dirty="0" smtClean="0"/>
                            <a:t>=0,98</a:t>
                          </a:r>
                          <a:endParaRPr lang="en-US" dirty="0"/>
                        </a:p>
                      </a:txBody>
                      <a:tcPr/>
                    </a:tc>
                    <a:tc>
                      <a:txBody>
                        <a:bodyPr/>
                        <a:lstStyle/>
                        <a:p>
                          <a:r>
                            <a:rPr lang="en-US" dirty="0" err="1" smtClean="0"/>
                            <a:t>C</a:t>
                          </a:r>
                          <a:r>
                            <a:rPr lang="en-US" baseline="-25000" dirty="0" err="1" smtClean="0"/>
                            <a:t>vy</a:t>
                          </a:r>
                          <a:r>
                            <a:rPr lang="en-US" dirty="0" smtClean="0"/>
                            <a:t>=0,89</a:t>
                          </a:r>
                          <a:endParaRPr lang="en-US" dirty="0"/>
                        </a:p>
                      </a:txBody>
                      <a:tcPr/>
                    </a:tc>
                  </a:tr>
                </a:tbl>
              </a:graphicData>
            </a:graphic>
          </p:graphicFrame>
        </mc:Fallback>
      </mc:AlternateContent>
      <mc:AlternateContent xmlns:mc="http://schemas.openxmlformats.org/markup-compatibility/2006">
        <mc:Choice xmlns:a14="http://schemas.microsoft.com/office/drawing/2010/main" Requires="a14">
          <p:sp>
            <p:nvSpPr>
              <p:cNvPr id="7" name="Rectangle 6"/>
              <p:cNvSpPr/>
              <p:nvPr/>
            </p:nvSpPr>
            <p:spPr>
              <a:xfrm>
                <a:off x="1723535" y="3894981"/>
                <a:ext cx="2463943" cy="808748"/>
              </a:xfrm>
              <a:prstGeom prst="rect">
                <a:avLst/>
              </a:prstGeom>
            </p:spPr>
            <p:txBody>
              <a:bodyPr wrap="none">
                <a:spAutoFit/>
              </a:bodyPr>
              <a:lstStyle/>
              <a:p>
                <a:pPr algn="ctr"/>
                <a:r>
                  <a:rPr lang="en-US" dirty="0"/>
                  <a:t>t</a:t>
                </a:r>
                <a:r>
                  <a:rPr lang="kk-KZ" dirty="0"/>
                  <a:t>=</a:t>
                </a:r>
                <a14:m>
                  <m:oMath xmlns:m="http://schemas.openxmlformats.org/officeDocument/2006/math">
                    <m:f>
                      <m:fPr>
                        <m:ctrlPr>
                          <a:rPr lang="en-US" i="1">
                            <a:latin typeface="Cambria Math" panose="02040503050406030204" pitchFamily="18" charset="0"/>
                          </a:rPr>
                        </m:ctrlPr>
                      </m:fPr>
                      <m:num>
                        <m:r>
                          <a:rPr lang="en-US" i="1">
                            <a:latin typeface="Cambria Math"/>
                          </a:rPr>
                          <m:t>𝑦</m:t>
                        </m:r>
                        <m:r>
                          <a:rPr lang="en-US" i="1">
                            <a:latin typeface="Cambria Math"/>
                          </a:rPr>
                          <m:t>−</m:t>
                        </m:r>
                        <m:r>
                          <a:rPr lang="en-US" i="1">
                            <a:latin typeface="Cambria Math"/>
                          </a:rPr>
                          <m:t>𝑥</m:t>
                        </m:r>
                      </m:num>
                      <m:den>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a:rPr>
                                  <m:t>𝑛</m:t>
                                </m:r>
                              </m:e>
                              <m:sub>
                                <m:r>
                                  <a:rPr lang="en-US" i="1">
                                    <a:latin typeface="Cambria Math"/>
                                  </a:rPr>
                                  <m:t>1</m:t>
                                </m:r>
                              </m:sub>
                            </m:sSub>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𝑦</m:t>
                                </m:r>
                              </m:sub>
                              <m:sup>
                                <m:r>
                                  <a:rPr lang="en-US" i="1">
                                    <a:latin typeface="Cambria Math"/>
                                  </a:rPr>
                                  <m:t>2</m:t>
                                </m:r>
                              </m:sup>
                            </m:sSubSup>
                          </m:e>
                        </m:rad>
                      </m:den>
                    </m:f>
                    <m:r>
                      <a:rPr lang="en-US" i="1">
                        <a:latin typeface="Cambria Math"/>
                      </a:rPr>
                      <m:t> </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𝑛</m:t>
                                </m:r>
                              </m:e>
                              <m:sub>
                                <m:r>
                                  <a:rPr lang="en-US" i="1">
                                    <a:latin typeface="Cambria Math"/>
                                  </a:rPr>
                                  <m:t>1</m:t>
                                </m:r>
                              </m:sub>
                            </m:sSub>
                            <m:r>
                              <a:rPr lang="en-US" i="1">
                                <a:latin typeface="Cambria Math"/>
                              </a:rPr>
                              <m:t>𝑛</m:t>
                            </m:r>
                            <m:r>
                              <a:rPr lang="en-US" i="1">
                                <a:latin typeface="Cambria Math"/>
                              </a:rPr>
                              <m:t>(</m:t>
                            </m:r>
                            <m:sSub>
                              <m:sSubPr>
                                <m:ctrlPr>
                                  <a:rPr lang="en-US" i="1">
                                    <a:latin typeface="Cambria Math" panose="02040503050406030204" pitchFamily="18" charset="0"/>
                                  </a:rPr>
                                </m:ctrlPr>
                              </m:sSubPr>
                              <m:e>
                                <m:r>
                                  <a:rPr lang="en-US" i="1">
                                    <a:latin typeface="Cambria Math"/>
                                  </a:rPr>
                                  <m:t>𝑛</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𝑛</m:t>
                                </m:r>
                              </m:e>
                              <m:sub>
                                <m:r>
                                  <a:rPr lang="en-US" i="1">
                                    <a:latin typeface="Cambria Math"/>
                                  </a:rPr>
                                  <m:t>2</m:t>
                                </m:r>
                              </m:sub>
                            </m:sSub>
                            <m:r>
                              <a:rPr lang="en-US" i="1">
                                <a:latin typeface="Cambria Math"/>
                              </a:rPr>
                              <m:t>−2)</m:t>
                            </m:r>
                          </m:num>
                          <m:den>
                            <m:sSub>
                              <m:sSubPr>
                                <m:ctrlPr>
                                  <a:rPr lang="en-US" i="1">
                                    <a:latin typeface="Cambria Math" panose="02040503050406030204" pitchFamily="18" charset="0"/>
                                  </a:rPr>
                                </m:ctrlPr>
                              </m:sSubPr>
                              <m:e>
                                <m:r>
                                  <a:rPr lang="en-US" i="1">
                                    <a:latin typeface="Cambria Math"/>
                                  </a:rPr>
                                  <m:t>𝑛</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𝑛</m:t>
                                </m:r>
                              </m:e>
                              <m:sub>
                                <m:r>
                                  <a:rPr lang="en-US" i="1">
                                    <a:latin typeface="Cambria Math"/>
                                  </a:rPr>
                                  <m:t>2</m:t>
                                </m:r>
                              </m:sub>
                            </m:sSub>
                          </m:den>
                        </m:f>
                        <m:r>
                          <m:rPr>
                            <m:nor/>
                          </m:rPr>
                          <a:rPr lang="kk-KZ" dirty="0"/>
                          <m:t> </m:t>
                        </m:r>
                      </m:e>
                    </m:rad>
                  </m:oMath>
                </a14:m>
                <a:endParaRPr lang="kk-KZ" dirty="0"/>
              </a:p>
            </p:txBody>
          </p:sp>
        </mc:Choice>
        <mc:Fallback>
          <p:sp>
            <p:nvSpPr>
              <p:cNvPr id="7" name="Rectangle 6"/>
              <p:cNvSpPr>
                <a:spLocks noRot="1" noChangeAspect="1" noMove="1" noResize="1" noEditPoints="1" noAdjustHandles="1" noChangeArrowheads="1" noChangeShapeType="1" noTextEdit="1"/>
              </p:cNvSpPr>
              <p:nvPr/>
            </p:nvSpPr>
            <p:spPr>
              <a:xfrm>
                <a:off x="1723535" y="3894981"/>
                <a:ext cx="2463943" cy="808748"/>
              </a:xfrm>
              <a:prstGeom prst="rect">
                <a:avLst/>
              </a:prstGeom>
              <a:blipFill rotWithShape="0">
                <a:blip r:embed="rId3"/>
                <a:stretch>
                  <a:fillRect l="-173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007963" y="4788848"/>
                <a:ext cx="762000" cy="574773"/>
              </a:xfrm>
              <a:prstGeom prst="rect">
                <a:avLst/>
              </a:prstGeom>
            </p:spPr>
            <p:txBody>
              <a:bodyPr wrap="square">
                <a:spAutoFit/>
              </a:bodyPr>
              <a:lstStyle/>
              <a:p>
                <a:r>
                  <a:rPr lang="kk-KZ" dirty="0"/>
                  <a:t>F =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kk-KZ" i="1">
                                <a:latin typeface="Cambria Math"/>
                              </a:rPr>
                              <m:t>𝜎</m:t>
                            </m:r>
                          </m:e>
                          <m:sub>
                            <m:r>
                              <a:rPr lang="kk-KZ" i="1">
                                <a:latin typeface="Cambria Math"/>
                              </a:rPr>
                              <m:t>1</m:t>
                            </m:r>
                          </m:sub>
                          <m:sup>
                            <m:r>
                              <a:rPr lang="kk-KZ" i="1">
                                <a:latin typeface="Cambria Math"/>
                              </a:rPr>
                              <m:t>2</m:t>
                            </m:r>
                          </m:sup>
                        </m:sSubSup>
                      </m:num>
                      <m:den>
                        <m:sSubSup>
                          <m:sSubSupPr>
                            <m:ctrlPr>
                              <a:rPr lang="en-US" i="1">
                                <a:latin typeface="Cambria Math" panose="02040503050406030204" pitchFamily="18" charset="0"/>
                              </a:rPr>
                            </m:ctrlPr>
                          </m:sSubSupPr>
                          <m:e>
                            <m:r>
                              <a:rPr lang="kk-KZ" i="1">
                                <a:latin typeface="Cambria Math"/>
                              </a:rPr>
                              <m:t>𝜎</m:t>
                            </m:r>
                          </m:e>
                          <m:sub>
                            <m:r>
                              <a:rPr lang="kk-KZ" i="1">
                                <a:latin typeface="Cambria Math"/>
                              </a:rPr>
                              <m:t>2</m:t>
                            </m:r>
                          </m:sub>
                          <m:sup>
                            <m:r>
                              <a:rPr lang="kk-KZ" i="1">
                                <a:latin typeface="Cambria Math"/>
                              </a:rPr>
                              <m:t>2</m:t>
                            </m:r>
                          </m:sup>
                        </m:sSubSup>
                      </m:den>
                    </m:f>
                  </m:oMath>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4007963" y="4788848"/>
                <a:ext cx="762000" cy="574773"/>
              </a:xfrm>
              <a:prstGeom prst="rect">
                <a:avLst/>
              </a:prstGeom>
              <a:blipFill rotWithShape="0">
                <a:blip r:embed="rId4"/>
                <a:stretch>
                  <a:fillRect l="-640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4217605" y="3971348"/>
                <a:ext cx="4865250" cy="656013"/>
              </a:xfrm>
              <a:prstGeom prst="rect">
                <a:avLst/>
              </a:prstGeom>
            </p:spPr>
            <p:txBody>
              <a:bodyPr wrap="square">
                <a:spAutoFit/>
              </a:bodyPr>
              <a:lstStyle/>
              <a:p>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a:rPr>
                          <m:t>5,95−4,26</m:t>
                        </m:r>
                      </m:num>
                      <m:den>
                        <m:rad>
                          <m:radPr>
                            <m:degHide m:val="on"/>
                            <m:ctrlPr>
                              <a:rPr lang="en-US" i="1">
                                <a:latin typeface="Cambria Math" panose="02040503050406030204" pitchFamily="18" charset="0"/>
                              </a:rPr>
                            </m:ctrlPr>
                          </m:radPr>
                          <m:deg/>
                          <m:e/>
                        </m:rad>
                        <m:sSub>
                          <m:sSubPr>
                            <m:ctrlPr>
                              <a:rPr lang="en-US" i="1">
                                <a:latin typeface="Cambria Math" panose="02040503050406030204" pitchFamily="18" charset="0"/>
                              </a:rPr>
                            </m:ctrlPr>
                          </m:sSubPr>
                          <m:e>
                            <m:r>
                              <a:rPr lang="en-US" i="1">
                                <a:latin typeface="Cambria Math"/>
                              </a:rPr>
                              <m:t>23∗34,64+22∗14,36</m:t>
                            </m:r>
                          </m:e>
                          <m:sub/>
                        </m:sSub>
                      </m:den>
                    </m:f>
                    <m:r>
                      <a:rPr lang="en-US" i="1">
                        <a:latin typeface="Cambria Math"/>
                      </a:rPr>
                      <m:t> </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23∗25(23+25−2)</m:t>
                                </m:r>
                              </m:e>
                              <m:sub/>
                            </m:sSub>
                          </m:num>
                          <m:den>
                            <m:r>
                              <a:rPr lang="en-US" i="1">
                                <a:latin typeface="Cambria Math"/>
                              </a:rPr>
                              <m:t>23+2</m:t>
                            </m:r>
                            <m:r>
                              <a:rPr lang="en-US" i="1">
                                <a:latin typeface="Cambria Math"/>
                              </a:rPr>
                              <m:t>5</m:t>
                            </m:r>
                          </m:den>
                        </m:f>
                        <m:r>
                          <a:rPr lang="en-US" i="1">
                            <a:latin typeface="Cambria Math"/>
                          </a:rPr>
                          <m:t>=1,1</m:t>
                        </m:r>
                        <m:r>
                          <a:rPr lang="en-US" i="1">
                            <a:latin typeface="Cambria Math"/>
                          </a:rPr>
                          <m:t>7</m:t>
                        </m:r>
                      </m:e>
                    </m:rad>
                  </m:oMath>
                </a14:m>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4217605" y="3971348"/>
                <a:ext cx="4865250" cy="656013"/>
              </a:xfrm>
              <a:prstGeom prst="rect">
                <a:avLst/>
              </a:prstGeom>
              <a:blipFill rotWithShape="0">
                <a:blip r:embed="rId5"/>
                <a:stretch>
                  <a:fillRect l="-1128"/>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4769964" y="4822863"/>
                <a:ext cx="2327659" cy="506742"/>
              </a:xfrm>
              <a:prstGeom prst="rect">
                <a:avLst/>
              </a:prstGeom>
            </p:spPr>
            <p:txBody>
              <a:bodyPr wrap="square">
                <a:spAutoFit/>
              </a:bodyPr>
              <a:lstStyle/>
              <a:p>
                <a:r>
                  <a:rPr lang="kk-KZ" dirty="0"/>
                  <a:t> = </a:t>
                </a:r>
                <a14:m>
                  <m:oMath xmlns:m="http://schemas.openxmlformats.org/officeDocument/2006/math">
                    <m:f>
                      <m:fPr>
                        <m:ctrlPr>
                          <a:rPr lang="en-US" i="1">
                            <a:latin typeface="Cambria Math" panose="02040503050406030204" pitchFamily="18" charset="0"/>
                          </a:rPr>
                        </m:ctrlPr>
                      </m:fPr>
                      <m:num>
                        <m:r>
                          <a:rPr lang="en-US" i="1">
                            <a:latin typeface="Cambria Math"/>
                          </a:rPr>
                          <m:t>33,64</m:t>
                        </m:r>
                      </m:num>
                      <m:den>
                        <m:r>
                          <a:rPr lang="en-US" i="1">
                            <a:latin typeface="Cambria Math"/>
                          </a:rPr>
                          <m:t>14,36</m:t>
                        </m:r>
                      </m:den>
                    </m:f>
                  </m:oMath>
                </a14:m>
                <a:r>
                  <a:rPr lang="en-US" dirty="0"/>
                  <a:t> =</a:t>
                </a:r>
                <a:r>
                  <a:rPr lang="en-US" sz="1600" dirty="0"/>
                  <a:t>2,34</a:t>
                </a:r>
                <a:endParaRPr lang="en-US" sz="1600" dirty="0"/>
              </a:p>
            </p:txBody>
          </p:sp>
        </mc:Choice>
        <mc:Fallback>
          <p:sp>
            <p:nvSpPr>
              <p:cNvPr id="10" name="Rectangle 9"/>
              <p:cNvSpPr>
                <a:spLocks noRot="1" noChangeAspect="1" noMove="1" noResize="1" noEditPoints="1" noAdjustHandles="1" noChangeArrowheads="1" noChangeShapeType="1" noTextEdit="1"/>
              </p:cNvSpPr>
              <p:nvPr/>
            </p:nvSpPr>
            <p:spPr>
              <a:xfrm>
                <a:off x="4769964" y="4822863"/>
                <a:ext cx="2327659" cy="506742"/>
              </a:xfrm>
              <a:prstGeom prst="rect">
                <a:avLst/>
              </a:prstGeom>
              <a:blipFill rotWithShape="0">
                <a:blip r:embed="rId6"/>
                <a:stretch>
                  <a:fillRect b="-2410"/>
                </a:stretch>
              </a:blipFill>
            </p:spPr>
            <p:txBody>
              <a:bodyPr/>
              <a:lstStyle/>
              <a:p>
                <a:r>
                  <a:rPr lang="ru-RU">
                    <a:noFill/>
                  </a:rPr>
                  <a:t> </a:t>
                </a:r>
              </a:p>
            </p:txBody>
          </p:sp>
        </mc:Fallback>
      </mc:AlternateContent>
      <p:sp>
        <p:nvSpPr>
          <p:cNvPr id="11" name="TextBox 10"/>
          <p:cNvSpPr txBox="1"/>
          <p:nvPr/>
        </p:nvSpPr>
        <p:spPr>
          <a:xfrm>
            <a:off x="1035378" y="5372372"/>
            <a:ext cx="8458201" cy="1200329"/>
          </a:xfrm>
          <a:prstGeom prst="rect">
            <a:avLst/>
          </a:prstGeom>
          <a:noFill/>
        </p:spPr>
        <p:txBody>
          <a:bodyPr wrap="square" rtlCol="0">
            <a:spAutoFit/>
          </a:bodyPr>
          <a:lstStyle/>
          <a:p>
            <a:pPr algn="ctr"/>
            <a:r>
              <a:rPr lang="kk-KZ" dirty="0"/>
              <a:t>Критерийлердің күдікті мәндері арнайы кестелерден қаралады.</a:t>
            </a:r>
          </a:p>
          <a:p>
            <a:pPr algn="ctr"/>
            <a:r>
              <a:rPr lang="en-US" dirty="0"/>
              <a:t>t=1,17&lt;t</a:t>
            </a:r>
            <a:r>
              <a:rPr lang="en-US" baseline="-25000" dirty="0"/>
              <a:t>5%</a:t>
            </a:r>
            <a:r>
              <a:rPr lang="en-US" dirty="0"/>
              <a:t>=3,48, F=2,34&lt;F</a:t>
            </a:r>
            <a:r>
              <a:rPr lang="en-US" baseline="-25000" dirty="0"/>
              <a:t>5%</a:t>
            </a:r>
            <a:r>
              <a:rPr lang="en-US" dirty="0"/>
              <a:t>=3,05</a:t>
            </a:r>
          </a:p>
          <a:p>
            <a:pPr algn="ctr"/>
            <a:r>
              <a:rPr lang="ru-RU" dirty="0"/>
              <a:t>Тұжырым: Таңдамалардың орташа мәндерінің және дисперсияларының біртектілігі туралы гипотезаны теріске шығармайды.</a:t>
            </a:r>
            <a:endParaRPr lang="en-US" dirty="0"/>
          </a:p>
        </p:txBody>
      </p:sp>
    </p:spTree>
    <p:extLst>
      <p:ext uri="{BB962C8B-B14F-4D97-AF65-F5344CB8AC3E}">
        <p14:creationId xmlns:p14="http://schemas.microsoft.com/office/powerpoint/2010/main" val="379248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13" t="10417" r="33470" b="70974"/>
          <a:stretch/>
        </p:blipFill>
        <p:spPr bwMode="auto">
          <a:xfrm>
            <a:off x="841707" y="1141011"/>
            <a:ext cx="5727140" cy="136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28" t="25417" r="22123" b="19861"/>
          <a:stretch/>
        </p:blipFill>
        <p:spPr bwMode="auto">
          <a:xfrm>
            <a:off x="2900589" y="2502279"/>
            <a:ext cx="6537960" cy="400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a:spLocks noGrp="1"/>
          </p:cNvSpPr>
          <p:nvPr>
            <p:ph type="title"/>
          </p:nvPr>
        </p:nvSpPr>
        <p:spPr>
          <a:xfrm>
            <a:off x="1524000" y="71422"/>
            <a:ext cx="8763024" cy="1143000"/>
          </a:xfrm>
        </p:spPr>
        <p:txBody>
          <a:bodyPr>
            <a:normAutofit/>
          </a:bodyPr>
          <a:lstStyle/>
          <a:p>
            <a:pPr algn="ctr">
              <a:buNone/>
            </a:pPr>
            <a:r>
              <a:rPr lang="en-US" sz="2400" dirty="0">
                <a:latin typeface="Times New Roman" pitchFamily="18" charset="0"/>
                <a:cs typeface="Times New Roman" pitchFamily="18" charset="0"/>
              </a:rPr>
              <a:t>STOKSTAT </a:t>
            </a:r>
            <a:r>
              <a:rPr lang="ru-RU" sz="2400" dirty="0">
                <a:latin typeface="Times New Roman" pitchFamily="18" charset="0"/>
                <a:cs typeface="Times New Roman" pitchFamily="18" charset="0"/>
              </a:rPr>
              <a:t>бағдарламасы арқылы қатарларды </a:t>
            </a:r>
            <a:r>
              <a:rPr lang="kk-KZ" sz="2400" dirty="0">
                <a:latin typeface="Times New Roman" pitchFamily="18" charset="0"/>
                <a:cs typeface="Times New Roman" pitchFamily="18" charset="0"/>
              </a:rPr>
              <a:t>Біртектілікке тексеру</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694301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9">
            <a:extLst>
              <a:ext uri="{FF2B5EF4-FFF2-40B4-BE49-F238E27FC236}">
                <a16:creationId xmlns="" xmlns:a16="http://schemas.microsoft.com/office/drawing/2014/main" id="{F11A6B65-5A20-4F4D-ACBB-ED50132D4571}"/>
              </a:ext>
            </a:extLst>
          </p:cNvPr>
          <p:cNvSpPr>
            <a:spLocks noGrp="1"/>
          </p:cNvSpPr>
          <p:nvPr>
            <p:ph type="ctrTitle"/>
          </p:nvPr>
        </p:nvSpPr>
        <p:spPr/>
        <p:txBody>
          <a:bodyPr rtlCol="0"/>
          <a:lstStyle/>
          <a:p>
            <a:pPr rtl="0"/>
            <a:r>
              <a:rPr lang="ru-RU" sz="5000" dirty="0" err="1" smtClean="0"/>
              <a:t>Назарларыңызға</a:t>
            </a:r>
            <a:r>
              <a:rPr lang="ru-RU" sz="5000" dirty="0" smtClean="0"/>
              <a:t> </a:t>
            </a:r>
            <a:r>
              <a:rPr lang="ru-RU" sz="5000" dirty="0" err="1" smtClean="0"/>
              <a:t>рахмет</a:t>
            </a:r>
            <a:endParaRPr lang="ru-RU" sz="5000" dirty="0"/>
          </a:p>
        </p:txBody>
      </p:sp>
      <p:sp>
        <p:nvSpPr>
          <p:cNvPr id="4" name="Текст 3">
            <a:extLst>
              <a:ext uri="{FF2B5EF4-FFF2-40B4-BE49-F238E27FC236}">
                <a16:creationId xmlns="" xmlns:a16="http://schemas.microsoft.com/office/drawing/2014/main" id="{60828E04-9C2A-4859-8050-C2DF67A249CB}"/>
              </a:ext>
            </a:extLst>
          </p:cNvPr>
          <p:cNvSpPr>
            <a:spLocks noGrp="1"/>
          </p:cNvSpPr>
          <p:nvPr>
            <p:ph type="body" sz="quarter" idx="15"/>
          </p:nvPr>
        </p:nvSpPr>
        <p:spPr>
          <a:xfrm>
            <a:off x="2174361" y="4035727"/>
            <a:ext cx="3329850" cy="742980"/>
          </a:xfrm>
        </p:spPr>
        <p:txBody>
          <a:bodyPr rtlCol="0"/>
          <a:lstStyle/>
          <a:p>
            <a:pPr rtl="0"/>
            <a:r>
              <a:rPr lang="ru-RU" dirty="0" smtClean="0"/>
              <a:t>Айнур </a:t>
            </a:r>
            <a:r>
              <a:rPr lang="ru-RU" dirty="0" err="1" smtClean="0"/>
              <a:t>Каировна</a:t>
            </a:r>
            <a:r>
              <a:rPr lang="ru-RU" dirty="0" smtClean="0"/>
              <a:t> </a:t>
            </a:r>
          </a:p>
          <a:p>
            <a:pPr rtl="0"/>
            <a:r>
              <a:rPr lang="ru-RU" dirty="0" smtClean="0"/>
              <a:t>Мусина</a:t>
            </a:r>
            <a:endParaRPr lang="ru-RU" dirty="0"/>
          </a:p>
        </p:txBody>
      </p:sp>
      <p:pic>
        <p:nvPicPr>
          <p:cNvPr id="10" name="Графический объект 9" descr="Смартфон" title="Значок — номер телефона докладчика">
            <a:extLst>
              <a:ext uri="{FF2B5EF4-FFF2-40B4-BE49-F238E27FC236}">
                <a16:creationId xmlns="" xmlns:a16="http://schemas.microsoft.com/office/drawing/2014/main" id="{A29DE31C-E099-4579-BB03-675E0A40C5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783050" y="4130805"/>
            <a:ext cx="218900" cy="218900"/>
          </a:xfrm>
          <a:prstGeom prst="rect">
            <a:avLst/>
          </a:prstGeom>
        </p:spPr>
      </p:pic>
      <p:sp>
        <p:nvSpPr>
          <p:cNvPr id="5" name="Текст 4">
            <a:extLst>
              <a:ext uri="{FF2B5EF4-FFF2-40B4-BE49-F238E27FC236}">
                <a16:creationId xmlns="" xmlns:a16="http://schemas.microsoft.com/office/drawing/2014/main" id="{11265965-2271-4C1C-BD0A-6F85F80FF9A6}"/>
              </a:ext>
            </a:extLst>
          </p:cNvPr>
          <p:cNvSpPr>
            <a:spLocks noGrp="1"/>
          </p:cNvSpPr>
          <p:nvPr>
            <p:ph type="body" sz="quarter" idx="16"/>
          </p:nvPr>
        </p:nvSpPr>
        <p:spPr/>
        <p:txBody>
          <a:bodyPr rtlCol="0"/>
          <a:lstStyle/>
          <a:p>
            <a:pPr rtl="0"/>
            <a:r>
              <a:rPr lang="ru-RU" dirty="0"/>
              <a:t>+7 </a:t>
            </a:r>
            <a:r>
              <a:rPr lang="ru-RU" dirty="0" smtClean="0"/>
              <a:t>(747) 696 03 31</a:t>
            </a:r>
            <a:endParaRPr lang="ru-RU" dirty="0"/>
          </a:p>
        </p:txBody>
      </p:sp>
      <p:pic>
        <p:nvPicPr>
          <p:cNvPr id="9" name="Графический объект 8" descr="Конверт" title="Значок — адрес электронной почты докладчика">
            <a:extLst>
              <a:ext uri="{FF2B5EF4-FFF2-40B4-BE49-F238E27FC236}">
                <a16:creationId xmlns="" xmlns:a16="http://schemas.microsoft.com/office/drawing/2014/main" id="{773C1382-ACE1-460F-A1B6-AB761A7D2E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783050" y="4536623"/>
            <a:ext cx="218900" cy="218900"/>
          </a:xfrm>
          <a:prstGeom prst="rect">
            <a:avLst/>
          </a:prstGeom>
        </p:spPr>
      </p:pic>
      <p:sp>
        <p:nvSpPr>
          <p:cNvPr id="6" name="Текст 5">
            <a:extLst>
              <a:ext uri="{FF2B5EF4-FFF2-40B4-BE49-F238E27FC236}">
                <a16:creationId xmlns="" xmlns:a16="http://schemas.microsoft.com/office/drawing/2014/main" id="{50A3BCC3-A277-4C0B-9EBA-EB53990D8EBD}"/>
              </a:ext>
            </a:extLst>
          </p:cNvPr>
          <p:cNvSpPr>
            <a:spLocks noGrp="1"/>
          </p:cNvSpPr>
          <p:nvPr>
            <p:ph type="body" sz="quarter" idx="17"/>
          </p:nvPr>
        </p:nvSpPr>
        <p:spPr/>
        <p:txBody>
          <a:bodyPr rtlCol="0"/>
          <a:lstStyle/>
          <a:p>
            <a:r>
              <a:rPr lang="kk-KZ" u="sng" dirty="0">
                <a:solidFill>
                  <a:schemeClr val="accent5">
                    <a:lumMod val="75000"/>
                  </a:schemeClr>
                </a:solidFill>
                <a:hlinkClick r:id="rId7"/>
              </a:rPr>
              <a:t>Ainur.Musina@kaznu.kz</a:t>
            </a:r>
            <a:endParaRPr lang="ru-RU" dirty="0">
              <a:solidFill>
                <a:schemeClr val="accent5">
                  <a:lumMod val="75000"/>
                </a:schemeClr>
              </a:solidFill>
            </a:endParaRPr>
          </a:p>
        </p:txBody>
      </p:sp>
      <p:pic>
        <p:nvPicPr>
          <p:cNvPr id="11" name="Графический объект 10" descr="Ссылка">
            <a:extLst>
              <a:ext uri="{FF2B5EF4-FFF2-40B4-BE49-F238E27FC236}">
                <a16:creationId xmlns="" xmlns:a16="http://schemas.microsoft.com/office/drawing/2014/main" id="{0718E6E0-05A2-479C-AEA8-1A385EB734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766191" y="4904341"/>
            <a:ext cx="244786" cy="244786"/>
          </a:xfrm>
          <a:prstGeom prst="rect">
            <a:avLst/>
          </a:prstGeom>
        </p:spPr>
      </p:pic>
      <p:sp>
        <p:nvSpPr>
          <p:cNvPr id="21" name="Текст 20">
            <a:extLst>
              <a:ext uri="{FF2B5EF4-FFF2-40B4-BE49-F238E27FC236}">
                <a16:creationId xmlns="" xmlns:a16="http://schemas.microsoft.com/office/drawing/2014/main" id="{E382DE25-E72C-473B-AB0F-13DF377E6A8F}"/>
              </a:ext>
            </a:extLst>
          </p:cNvPr>
          <p:cNvSpPr>
            <a:spLocks noGrp="1"/>
          </p:cNvSpPr>
          <p:nvPr>
            <p:ph type="body" sz="quarter" idx="18"/>
          </p:nvPr>
        </p:nvSpPr>
        <p:spPr/>
        <p:txBody>
          <a:bodyPr rtlCol="0"/>
          <a:lstStyle/>
          <a:p>
            <a:r>
              <a:rPr lang="en-US" dirty="0"/>
              <a:t>https://univer.kaznu.kz/</a:t>
            </a:r>
            <a:endParaRPr lang="ru-RU" dirty="0"/>
          </a:p>
        </p:txBody>
      </p:sp>
      <p:sp>
        <p:nvSpPr>
          <p:cNvPr id="12" name="Номер слайда 11">
            <a:extLst>
              <a:ext uri="{FF2B5EF4-FFF2-40B4-BE49-F238E27FC236}">
                <a16:creationId xmlns="" xmlns:a16="http://schemas.microsoft.com/office/drawing/2014/main" id="{91814EC9-246A-4C6E-941E-5774FE72F08E}"/>
              </a:ext>
            </a:extLst>
          </p:cNvPr>
          <p:cNvSpPr>
            <a:spLocks noGrp="1"/>
          </p:cNvSpPr>
          <p:nvPr>
            <p:ph type="sldNum" sz="quarter" idx="4294967295"/>
          </p:nvPr>
        </p:nvSpPr>
        <p:spPr>
          <a:xfrm>
            <a:off x="11914188" y="6402388"/>
            <a:ext cx="277812" cy="273050"/>
          </a:xfrm>
        </p:spPr>
        <p:txBody>
          <a:bodyPr rtlCol="0"/>
          <a:lstStyle/>
          <a:p>
            <a:pPr rtl="0"/>
            <a:fld id="{19B51A1E-902D-48AF-9020-955120F399B6}" type="slidenum">
              <a:rPr lang="ru-RU" smtClean="0"/>
              <a:pPr rtl="0"/>
              <a:t>17</a:t>
            </a:fld>
            <a:endParaRPr lang="ru-RU" dirty="0"/>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8183880" cy="1051560"/>
          </a:xfrm>
        </p:spPr>
        <p:txBody>
          <a:bodyPr>
            <a:noAutofit/>
          </a:bodyPr>
          <a:lstStyle/>
          <a:p>
            <a:pPr lvl="0" algn="ctr"/>
            <a:r>
              <a:rPr lang="kk-KZ" sz="2400" dirty="0"/>
              <a:t>Бақылау қатарлары біртектілігіне талдау жасаудың кезеңдері</a:t>
            </a:r>
            <a:r>
              <a:rPr lang="en-US" sz="2400" dirty="0"/>
              <a:t/>
            </a:r>
            <a:br>
              <a:rPr lang="en-US" sz="2400" dirty="0"/>
            </a:br>
            <a:endParaRPr lang="en-US" sz="2400" dirty="0"/>
          </a:p>
        </p:txBody>
      </p:sp>
      <p:graphicFrame>
        <p:nvGraphicFramePr>
          <p:cNvPr id="5" name="Diagram 4"/>
          <p:cNvGraphicFramePr/>
          <p:nvPr>
            <p:extLst/>
          </p:nvPr>
        </p:nvGraphicFramePr>
        <p:xfrm>
          <a:off x="2667000" y="1600200"/>
          <a:ext cx="65532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430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811" y="609600"/>
            <a:ext cx="8183880" cy="685800"/>
          </a:xfrm>
          <a:solidFill>
            <a:schemeClr val="accent1">
              <a:lumMod val="40000"/>
              <a:lumOff val="60000"/>
            </a:schemeClr>
          </a:solid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a:noAutofit/>
          </a:bodyPr>
          <a:lstStyle/>
          <a:p>
            <a:pPr algn="ctr"/>
            <a:r>
              <a:rPr lang="kk-KZ" sz="2000" dirty="0"/>
              <a:t>Гидрологиялық есептеулер мен ғылыми зерттеулер практикасында біртектіліктің екі түрі ажыратылады:</a:t>
            </a:r>
            <a:endParaRPr lang="en-US" sz="2000" dirty="0"/>
          </a:p>
        </p:txBody>
      </p:sp>
      <p:sp>
        <p:nvSpPr>
          <p:cNvPr id="4" name="Rounded Rectangle 3"/>
          <p:cNvSpPr/>
          <p:nvPr/>
        </p:nvSpPr>
        <p:spPr>
          <a:xfrm>
            <a:off x="1000811" y="1524000"/>
            <a:ext cx="3962400" cy="762000"/>
          </a:xfrm>
          <a:prstGeom prst="roundRect">
            <a:avLst/>
          </a:prstGeom>
          <a:solidFill>
            <a:schemeClr val="accent1">
              <a:lumMod val="40000"/>
              <a:lumOff val="60000"/>
            </a:schemeClr>
          </a:solidFill>
          <a:ln>
            <a:solidFill>
              <a:schemeClr val="accent1">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kk-KZ" dirty="0">
                <a:solidFill>
                  <a:schemeClr val="tx1"/>
                </a:solidFill>
              </a:rPr>
              <a:t>Уақыттық (қатарішілік) біртектілік</a:t>
            </a:r>
            <a:endParaRPr lang="en-US" dirty="0">
              <a:solidFill>
                <a:schemeClr val="tx1"/>
              </a:solidFill>
            </a:endParaRPr>
          </a:p>
        </p:txBody>
      </p:sp>
      <p:sp>
        <p:nvSpPr>
          <p:cNvPr id="5" name="Rounded Rectangle 4"/>
          <p:cNvSpPr/>
          <p:nvPr/>
        </p:nvSpPr>
        <p:spPr>
          <a:xfrm>
            <a:off x="5191811" y="1524000"/>
            <a:ext cx="4038600" cy="762000"/>
          </a:xfrm>
          <a:prstGeom prst="roundRect">
            <a:avLst/>
          </a:prstGeom>
          <a:solidFill>
            <a:schemeClr val="accent1">
              <a:lumMod val="40000"/>
              <a:lumOff val="60000"/>
            </a:schemeClr>
          </a:solidFill>
          <a:ln>
            <a:solidFill>
              <a:schemeClr val="accent1">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kk-KZ" dirty="0">
              <a:solidFill>
                <a:schemeClr val="tx1"/>
              </a:solidFill>
            </a:endParaRPr>
          </a:p>
          <a:p>
            <a:pPr algn="ctr"/>
            <a:r>
              <a:rPr lang="kk-KZ" dirty="0">
                <a:solidFill>
                  <a:schemeClr val="tx1"/>
                </a:solidFill>
              </a:rPr>
              <a:t>Кеңістіктік-уақыттық </a:t>
            </a:r>
            <a:r>
              <a:rPr lang="kk-KZ" dirty="0">
                <a:solidFill>
                  <a:schemeClr val="tx1"/>
                </a:solidFill>
              </a:rPr>
              <a:t>(</a:t>
            </a:r>
            <a:r>
              <a:rPr lang="kk-KZ" dirty="0">
                <a:solidFill>
                  <a:schemeClr val="tx1"/>
                </a:solidFill>
              </a:rPr>
              <a:t>қатараралық) </a:t>
            </a:r>
            <a:r>
              <a:rPr lang="kk-KZ" dirty="0">
                <a:solidFill>
                  <a:schemeClr val="tx1"/>
                </a:solidFill>
              </a:rPr>
              <a:t>біртектілік</a:t>
            </a:r>
            <a:endParaRPr lang="en-US" dirty="0">
              <a:solidFill>
                <a:schemeClr val="tx1"/>
              </a:solidFill>
            </a:endParaRPr>
          </a:p>
          <a:p>
            <a:pPr algn="ctr"/>
            <a:endParaRPr lang="en-US" dirty="0">
              <a:solidFill>
                <a:schemeClr val="tx1"/>
              </a:solidFill>
            </a:endParaRPr>
          </a:p>
        </p:txBody>
      </p:sp>
      <p:sp>
        <p:nvSpPr>
          <p:cNvPr id="7" name="Rounded Rectangle 6"/>
          <p:cNvSpPr/>
          <p:nvPr/>
        </p:nvSpPr>
        <p:spPr>
          <a:xfrm>
            <a:off x="1000811" y="2362200"/>
            <a:ext cx="4038600" cy="4267200"/>
          </a:xfrm>
          <a:prstGeom prst="roundRect">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kk-KZ" sz="1600" dirty="0">
                <a:solidFill>
                  <a:schemeClr val="tx1"/>
                </a:solidFill>
              </a:rPr>
              <a:t>	Уақыттық біртектілікті талдау шаруашылық немесе климаттық факторлардың әсерлері нәтижесінде өзгеруі мүмкін ағынды сиипаттамаларын бағалау үшін қолданылады. Бұл жағдайда статистикалық критерийлерді қолдану қарастырылып отырған процестің табиғи өзгеруі аясында гидрологиялық сипаттамалар параметрлерінің өзгеруі (қайсібір шамаға дейін) айтарлықтай емес деп шешім қабылдау мүмкіндігіне сандық баға беруге жағдай жасайды. </a:t>
            </a:r>
            <a:endParaRPr lang="en-US" sz="1600" dirty="0">
              <a:solidFill>
                <a:schemeClr val="tx1"/>
              </a:solidFill>
            </a:endParaRPr>
          </a:p>
        </p:txBody>
      </p:sp>
      <p:sp>
        <p:nvSpPr>
          <p:cNvPr id="8" name="Rounded Rectangle 7"/>
          <p:cNvSpPr/>
          <p:nvPr/>
        </p:nvSpPr>
        <p:spPr>
          <a:xfrm>
            <a:off x="5191811" y="2362200"/>
            <a:ext cx="4038600" cy="4267200"/>
          </a:xfrm>
          <a:prstGeom prst="roundRect">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kk-KZ" sz="1600" dirty="0">
                <a:solidFill>
                  <a:schemeClr val="tx1"/>
                </a:solidFill>
              </a:rPr>
              <a:t>	Гидрологиялық сипаттамалар қатарларының және олардың параметрлерінің кеңістіктік-уақыттық біртектілігіне талдау жасау көптеген гидрологиялық есептеулерді шешу кезінде:</a:t>
            </a:r>
          </a:p>
          <a:p>
            <a:pPr marL="285750" indent="-285750" algn="just">
              <a:buFontTx/>
              <a:buChar char="-"/>
            </a:pPr>
            <a:r>
              <a:rPr lang="kk-KZ" sz="1600" dirty="0">
                <a:solidFill>
                  <a:schemeClr val="tx1"/>
                </a:solidFill>
              </a:rPr>
              <a:t>Гидрологиялық мәліметтерді картаға түсіргенде;</a:t>
            </a:r>
          </a:p>
          <a:p>
            <a:pPr marL="285750" indent="-285750" algn="just">
              <a:buFontTx/>
              <a:buChar char="-"/>
            </a:pPr>
            <a:r>
              <a:rPr lang="kk-KZ" sz="1600" dirty="0">
                <a:solidFill>
                  <a:schemeClr val="tx1"/>
                </a:solidFill>
              </a:rPr>
              <a:t>Оларды қалыпты сызықтық интерполяциялау кезінде;</a:t>
            </a:r>
          </a:p>
          <a:p>
            <a:pPr marL="285750" indent="-285750" algn="just">
              <a:buFontTx/>
              <a:buChar char="-"/>
            </a:pPr>
            <a:r>
              <a:rPr lang="kk-KZ" sz="1600" dirty="0">
                <a:solidFill>
                  <a:schemeClr val="tx1"/>
                </a:solidFill>
              </a:rPr>
              <a:t>аймақтық жинақтап-қорытулар жасау кезінде;</a:t>
            </a:r>
          </a:p>
          <a:p>
            <a:pPr marL="285750" indent="-285750" algn="just">
              <a:buFontTx/>
              <a:buChar char="-"/>
            </a:pPr>
            <a:r>
              <a:rPr lang="kk-KZ" sz="1600" dirty="0">
                <a:solidFill>
                  <a:schemeClr val="tx1"/>
                </a:solidFill>
              </a:rPr>
              <a:t>Ағынды сипаттамаларына тигізетін физикалық-географиялық факторлардың әсерін бағалауда қажет.</a:t>
            </a:r>
            <a:endParaRPr lang="en-US" sz="1600" dirty="0">
              <a:solidFill>
                <a:schemeClr val="tx1"/>
              </a:solidFill>
            </a:endParaRPr>
          </a:p>
        </p:txBody>
      </p:sp>
    </p:spTree>
    <p:extLst>
      <p:ext uri="{BB962C8B-B14F-4D97-AF65-F5344CB8AC3E}">
        <p14:creationId xmlns:p14="http://schemas.microsoft.com/office/powerpoint/2010/main" val="304477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270" y="1179922"/>
            <a:ext cx="8183880" cy="4187952"/>
          </a:xfrm>
        </p:spPr>
        <p:txBody>
          <a:bodyPr>
            <a:normAutofit/>
          </a:bodyPr>
          <a:lstStyle/>
          <a:p>
            <a:pPr marL="0" indent="0" algn="just">
              <a:buNone/>
            </a:pPr>
            <a:r>
              <a:rPr lang="kk-KZ" dirty="0" smtClean="0"/>
              <a:t>	</a:t>
            </a:r>
            <a:r>
              <a:rPr lang="kk-KZ" dirty="0" smtClean="0">
                <a:solidFill>
                  <a:srgbClr val="FF0000"/>
                </a:solidFill>
              </a:rPr>
              <a:t>*</a:t>
            </a:r>
            <a:r>
              <a:rPr lang="kk-KZ" dirty="0" smtClean="0"/>
              <a:t>Сонымен қатар, гидрологиялық сипаттамалар қатарының қатарішілік біртектілігіне талдау бақыланған қатардың бір нүктесімен қатар оның біреше нүктелерінің бір жиынтыққа жататындығын, сондай-ақ, гидрологиялық қатарлар құрамында жиынтықтан тым ауытқыған әрі жиынтық ішінде ауытқу себебі (априориі) белгісіз бір немесе бірнеше элементтер болғанда, мұндай «аномаль» мәндер өлшеу кезінде жіберілген қателердің орын алды ма немесе табиғи факторлардың әсерінен қалыптасты ма, соны  тексеру үшін жүргізілуі мүмкін.</a:t>
            </a:r>
            <a:endParaRPr lang="en-US" dirty="0"/>
          </a:p>
        </p:txBody>
      </p:sp>
    </p:spTree>
    <p:extLst>
      <p:ext uri="{BB962C8B-B14F-4D97-AF65-F5344CB8AC3E}">
        <p14:creationId xmlns:p14="http://schemas.microsoft.com/office/powerpoint/2010/main" val="774783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0495" y="1077012"/>
            <a:ext cx="8305800" cy="5486400"/>
          </a:xfrm>
        </p:spPr>
        <p:txBody>
          <a:bodyPr>
            <a:noAutofit/>
          </a:bodyPr>
          <a:lstStyle/>
          <a:p>
            <a:pPr algn="just"/>
            <a:r>
              <a:rPr lang="kk-KZ" sz="2000" dirty="0"/>
              <a:t>Біртектіліктің статистикалық критерийлері қатарішілік және қатараралық тәуелсіз кездейсоқ тізбекер үшін жасалған. Демек, оларды қатарішілік корреляцияланған гидрологиялық қатарларға қолдану бақыланған біртекті мәліметтерді біртекті емес деп сендіруге әкеп соқтыруы мүмкін. Бұл біртектілік критерийіне арналған сенімділік аралықтың әрі қатараралық оң корреляциялы таңдама дисперсиясының өсуіне ықпал етеді. Мұндай жағдайда күдікті мәндер жөнсіз төмендетілген болып келеді. Қатараралық корреляция байқалғанда кері жағдай орын алады: стохасикалық тәуелді жиынтықтарға тән таңдамада статистикалар дәрежелерінің сейілуінің төмендуімен байланысты біртекті емес мәліметтер біртекті болып қабылдануы мүмкін.</a:t>
            </a:r>
            <a:endParaRPr lang="en-US" sz="2000" dirty="0"/>
          </a:p>
        </p:txBody>
      </p:sp>
    </p:spTree>
    <p:extLst>
      <p:ext uri="{BB962C8B-B14F-4D97-AF65-F5344CB8AC3E}">
        <p14:creationId xmlns:p14="http://schemas.microsoft.com/office/powerpoint/2010/main" val="1564733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367" y="571108"/>
            <a:ext cx="8183880" cy="1051560"/>
          </a:xfrm>
        </p:spPr>
        <p:txBody>
          <a:bodyPr>
            <a:noAutofit/>
          </a:bodyPr>
          <a:lstStyle/>
          <a:p>
            <a:pPr algn="ctr"/>
            <a:r>
              <a:rPr lang="kk-KZ" sz="1800" dirty="0"/>
              <a:t>Қатардың біртектілігін немесе таңдамалар (жиынтықтар) арасындағы айырмашылықтың мәнділігін (кездейсоқтығын) бағалауға арналған статистикалық критерийлердің түрлері</a:t>
            </a:r>
            <a:endParaRPr lang="en-US" sz="1800" dirty="0"/>
          </a:p>
        </p:txBody>
      </p:sp>
      <p:sp>
        <p:nvSpPr>
          <p:cNvPr id="10" name="Content Placeholder 9"/>
          <p:cNvSpPr>
            <a:spLocks noGrp="1"/>
          </p:cNvSpPr>
          <p:nvPr>
            <p:ph idx="1"/>
          </p:nvPr>
        </p:nvSpPr>
        <p:spPr>
          <a:xfrm>
            <a:off x="1405379" y="2604060"/>
            <a:ext cx="8183880" cy="4187952"/>
          </a:xfrm>
        </p:spPr>
        <p:txBody>
          <a:bodyPr>
            <a:normAutofit/>
          </a:bodyPr>
          <a:lstStyle/>
          <a:p>
            <a:pPr algn="just"/>
            <a:r>
              <a:rPr lang="kk-KZ" sz="2000" dirty="0"/>
              <a:t>Параметрлік критерийлерді қолдану таңдаманың негізгі параметрлерін, орташа мәнін және дисперсиясын есептеуге және оларды салыстыруға негізделген. Бұл критерийлер зерттеліп отырған жиынтық </a:t>
            </a:r>
            <a:r>
              <a:rPr lang="kk-KZ" sz="2000" dirty="0">
                <a:solidFill>
                  <a:srgbClr val="FF0000"/>
                </a:solidFill>
              </a:rPr>
              <a:t>қалыпты үлестірім заңына </a:t>
            </a:r>
            <a:r>
              <a:rPr lang="kk-KZ" sz="2000" dirty="0"/>
              <a:t>немесе </a:t>
            </a:r>
            <a:r>
              <a:rPr lang="kk-KZ" sz="2000" dirty="0">
                <a:solidFill>
                  <a:srgbClr val="FF0000"/>
                </a:solidFill>
              </a:rPr>
              <a:t>осыған жақын үлестірімге тәуелді</a:t>
            </a:r>
            <a:r>
              <a:rPr lang="kk-KZ" sz="2000" dirty="0"/>
              <a:t> болғанда қолданылады. Параметрлік критерийлердің көп тараған түрлеріне Стьюдент критерийі (</a:t>
            </a:r>
            <a:r>
              <a:rPr lang="en-US" sz="2000" dirty="0"/>
              <a:t>t</a:t>
            </a:r>
            <a:r>
              <a:rPr lang="kk-KZ" sz="2000" dirty="0"/>
              <a:t>), Фишер критерийі (</a:t>
            </a:r>
            <a:r>
              <a:rPr lang="en-US" sz="2000" dirty="0"/>
              <a:t>F</a:t>
            </a:r>
            <a:r>
              <a:rPr lang="kk-KZ" sz="2000" dirty="0"/>
              <a:t>) және тағы басқа бірқатар критерийлер жатады.</a:t>
            </a:r>
            <a:endParaRPr lang="en-US" sz="2000" dirty="0"/>
          </a:p>
        </p:txBody>
      </p:sp>
      <p:sp>
        <p:nvSpPr>
          <p:cNvPr id="7" name="Left-Right-Up Arrow 6"/>
          <p:cNvSpPr/>
          <p:nvPr/>
        </p:nvSpPr>
        <p:spPr>
          <a:xfrm>
            <a:off x="4856171" y="1637908"/>
            <a:ext cx="1216152" cy="685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25847" y="1980808"/>
            <a:ext cx="1549078" cy="369332"/>
          </a:xfrm>
          <a:prstGeom prst="rect">
            <a:avLst/>
          </a:prstGeom>
          <a:noFill/>
        </p:spPr>
        <p:txBody>
          <a:bodyPr wrap="none" rtlCol="0">
            <a:spAutoFit/>
          </a:bodyPr>
          <a:lstStyle/>
          <a:p>
            <a:r>
              <a:rPr lang="kk-KZ" b="1" dirty="0"/>
              <a:t>Параметрлік</a:t>
            </a:r>
            <a:endParaRPr lang="en-US" b="1" dirty="0"/>
          </a:p>
        </p:txBody>
      </p:sp>
      <p:sp>
        <p:nvSpPr>
          <p:cNvPr id="9" name="TextBox 8"/>
          <p:cNvSpPr txBox="1"/>
          <p:nvPr/>
        </p:nvSpPr>
        <p:spPr>
          <a:xfrm>
            <a:off x="6271968" y="1980808"/>
            <a:ext cx="2074479" cy="369332"/>
          </a:xfrm>
          <a:prstGeom prst="rect">
            <a:avLst/>
          </a:prstGeom>
          <a:noFill/>
        </p:spPr>
        <p:txBody>
          <a:bodyPr wrap="none" rtlCol="0">
            <a:spAutoFit/>
          </a:bodyPr>
          <a:lstStyle/>
          <a:p>
            <a:r>
              <a:rPr lang="kk-KZ" b="1" dirty="0"/>
              <a:t>Параметрлік емес</a:t>
            </a:r>
            <a:endParaRPr lang="en-US" b="1" dirty="0"/>
          </a:p>
        </p:txBody>
      </p:sp>
    </p:spTree>
    <p:extLst>
      <p:ext uri="{BB962C8B-B14F-4D97-AF65-F5344CB8AC3E}">
        <p14:creationId xmlns:p14="http://schemas.microsoft.com/office/powerpoint/2010/main" val="1849518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9575" y="1371600"/>
            <a:ext cx="5105400" cy="5181600"/>
          </a:xfrm>
        </p:spPr>
        <p:txBody>
          <a:bodyPr>
            <a:noAutofit/>
          </a:bodyPr>
          <a:lstStyle/>
          <a:p>
            <a:pPr marL="0" indent="0" algn="just">
              <a:buNone/>
            </a:pPr>
            <a:r>
              <a:rPr lang="kk-KZ" sz="1400" dirty="0"/>
              <a:t>	</a:t>
            </a:r>
            <a:r>
              <a:rPr lang="kk-KZ" sz="1400" dirty="0"/>
              <a:t>Қалыпты үлестірім заңына тәуелділігін анықтау </a:t>
            </a:r>
            <a:r>
              <a:rPr lang="kk-KZ" sz="1400" dirty="0"/>
              <a:t>үшін келесі әдістерді қолдануға болады:</a:t>
            </a:r>
          </a:p>
          <a:p>
            <a:pPr algn="just">
              <a:buFont typeface="Wingdings" panose="05000000000000000000" pitchFamily="2" charset="2"/>
              <a:buChar char="Ø"/>
            </a:pPr>
            <a:endParaRPr lang="kk-KZ" sz="1400" dirty="0"/>
          </a:p>
          <a:p>
            <a:pPr algn="just">
              <a:buFont typeface="Wingdings" panose="05000000000000000000" pitchFamily="2" charset="2"/>
              <a:buChar char="Ø"/>
            </a:pPr>
            <a:r>
              <a:rPr lang="kk-KZ" sz="1400" dirty="0"/>
              <a:t>осьтер </a:t>
            </a:r>
            <a:r>
              <a:rPr lang="kk-KZ" sz="1400" dirty="0"/>
              <a:t>шегінде зерттеу деректері негізінде жиілік полигонын (эмпирикалық үлестіру функциясы) және қалыпты үлестіру қисығын салуға болады. Қалыпты үлестіру қисығының формаларын және эмпирикалық үлестіру функциясының графигін зерттей отырып, соңғы қисық біріншісінен өзгеше болатын параметрлерді анықтауға болады</a:t>
            </a:r>
            <a:r>
              <a:rPr lang="kk-KZ" sz="1400" dirty="0"/>
              <a:t>;</a:t>
            </a:r>
            <a:endParaRPr lang="kk-KZ" sz="1400" dirty="0"/>
          </a:p>
          <a:p>
            <a:pPr algn="just">
              <a:buFont typeface="Wingdings" panose="05000000000000000000" pitchFamily="2" charset="2"/>
              <a:buChar char="Ø"/>
            </a:pPr>
            <a:r>
              <a:rPr lang="kk-KZ" sz="1400" dirty="0"/>
              <a:t>орташа</a:t>
            </a:r>
            <a:r>
              <a:rPr lang="kk-KZ" sz="1400" dirty="0"/>
              <a:t>, медианалық және </a:t>
            </a:r>
            <a:r>
              <a:rPr lang="kk-KZ" sz="1400" dirty="0"/>
              <a:t>мода мәндері </a:t>
            </a:r>
            <a:r>
              <a:rPr lang="kk-KZ" sz="1400" dirty="0"/>
              <a:t>есептеледі және осының негізінде қалыпты </a:t>
            </a:r>
            <a:r>
              <a:rPr lang="kk-KZ" sz="1400" dirty="0"/>
              <a:t>үлестірім заңынан ауытқу </a:t>
            </a:r>
            <a:r>
              <a:rPr lang="kk-KZ" sz="1400" dirty="0"/>
              <a:t>анықталады. Егер </a:t>
            </a:r>
            <a:r>
              <a:rPr lang="kk-KZ" sz="1400" dirty="0"/>
              <a:t>мода, медиана </a:t>
            </a:r>
            <a:r>
              <a:rPr lang="kk-KZ" sz="1400" dirty="0"/>
              <a:t>және арифметикалық орта бір-бірінен айтарлықтай өзгеше болмаса, </a:t>
            </a:r>
            <a:r>
              <a:rPr lang="kk-KZ" sz="1400" dirty="0"/>
              <a:t>онда қалыпты үлестірім заңына тәуелді деген мағынаны білдіреді;</a:t>
            </a:r>
            <a:endParaRPr lang="kk-KZ" sz="1400" dirty="0"/>
          </a:p>
          <a:p>
            <a:pPr algn="just">
              <a:buFont typeface="Wingdings" panose="05000000000000000000" pitchFamily="2" charset="2"/>
              <a:buChar char="Ø"/>
            </a:pPr>
            <a:r>
              <a:rPr lang="kk-KZ" sz="1400" dirty="0"/>
              <a:t>үлестірім </a:t>
            </a:r>
            <a:r>
              <a:rPr lang="kk-KZ" sz="1400" dirty="0"/>
              <a:t>қисығының </a:t>
            </a:r>
            <a:r>
              <a:rPr lang="kk-KZ" sz="1400" dirty="0"/>
              <a:t>эксцесс</a:t>
            </a:r>
            <a:r>
              <a:rPr lang="kk-KZ" sz="1400" dirty="0"/>
              <a:t>і</a:t>
            </a:r>
            <a:r>
              <a:rPr lang="kk-KZ" sz="1400" dirty="0"/>
              <a:t> 0-ге </a:t>
            </a:r>
            <a:r>
              <a:rPr lang="kk-KZ" sz="1400" dirty="0"/>
              <a:t>тең болуы тиіс. Оң шамадан тыс қисықтар қалыпты </a:t>
            </a:r>
            <a:r>
              <a:rPr lang="kk-KZ" sz="1400" dirty="0"/>
              <a:t>үлестірім </a:t>
            </a:r>
            <a:r>
              <a:rPr lang="kk-KZ" sz="1400" dirty="0"/>
              <a:t>қисығынан едәуір тік болады. Теріс артық қисықтар қалыпты таралу қисығымен салыстырғанда көлбеу </a:t>
            </a:r>
            <a:r>
              <a:rPr lang="kk-KZ" sz="1400" dirty="0"/>
              <a:t>болады.</a:t>
            </a:r>
            <a:endParaRPr lang="kk-KZ" sz="1400" dirty="0"/>
          </a:p>
        </p:txBody>
      </p:sp>
      <p:sp>
        <p:nvSpPr>
          <p:cNvPr id="4" name="TextBox 3"/>
          <p:cNvSpPr txBox="1"/>
          <p:nvPr/>
        </p:nvSpPr>
        <p:spPr>
          <a:xfrm>
            <a:off x="1757314" y="415095"/>
            <a:ext cx="8077200" cy="1200329"/>
          </a:xfrm>
          <a:prstGeom prst="rect">
            <a:avLst/>
          </a:prstGeom>
          <a:noFill/>
        </p:spPr>
        <p:txBody>
          <a:bodyPr wrap="square" rtlCol="0">
            <a:spAutoFit/>
          </a:bodyPr>
          <a:lstStyle/>
          <a:p>
            <a:pPr algn="ctr"/>
            <a:r>
              <a:rPr lang="en-US" b="1" dirty="0"/>
              <a:t>P</a:t>
            </a:r>
            <a:r>
              <a:rPr lang="kk-KZ" b="1" dirty="0"/>
              <a:t>ерттеліп отырған жиынтық қалыпты үлестірім заңына немесе осыған жақын үлестірімге тәуелді жағдайға тексеру әдістері</a:t>
            </a:r>
          </a:p>
          <a:p>
            <a:pPr>
              <a:buFont typeface="Wingdings" panose="05000000000000000000" pitchFamily="2" charset="2"/>
              <a:buChar char="Ø"/>
            </a:pPr>
            <a:endParaRPr lang="kk-KZ" dirty="0"/>
          </a:p>
          <a:p>
            <a:endParaRPr lang="en-US" dirty="0"/>
          </a:p>
        </p:txBody>
      </p:sp>
      <p:sp>
        <p:nvSpPr>
          <p:cNvPr id="5" name="AutoShape 2" descr="https://studfile.net/html/2706/132/html_uXO6GFEAsE.LrVy/img-3llyg7.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280" t="2858" r="10412" b="17926"/>
          <a:stretch/>
        </p:blipFill>
        <p:spPr bwMode="auto">
          <a:xfrm>
            <a:off x="7856456" y="1870181"/>
            <a:ext cx="3810000" cy="345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89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18" y="276520"/>
            <a:ext cx="8183880" cy="1051560"/>
          </a:xfrm>
        </p:spPr>
        <p:txBody>
          <a:bodyPr>
            <a:normAutofit/>
          </a:bodyPr>
          <a:lstStyle/>
          <a:p>
            <a:pPr algn="ctr"/>
            <a:r>
              <a:rPr lang="kk-KZ" sz="2000" dirty="0"/>
              <a:t>Орташа мәндердің біртектілігін бағалау (Стьюдент критерийі)</a:t>
            </a:r>
            <a:endParaRPr lang="en-US" sz="2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88562" y="1458012"/>
                <a:ext cx="8568179" cy="4800600"/>
              </a:xfrm>
            </p:spPr>
            <p:txBody>
              <a:bodyPr>
                <a:noAutofit/>
              </a:bodyPr>
              <a:lstStyle/>
              <a:p>
                <a:pPr marL="0" indent="0" algn="just">
                  <a:buNone/>
                </a:pPr>
                <a:r>
                  <a:rPr lang="en-US" sz="2000" dirty="0" smtClean="0"/>
                  <a:t>	</a:t>
                </a:r>
                <a:r>
                  <a:rPr lang="kk-KZ" sz="2000" dirty="0" smtClean="0"/>
                  <a:t>Стьюдент критерийі таңдаманың </a:t>
                </a:r>
                <a:r>
                  <a:rPr lang="kk-KZ" sz="2000" dirty="0"/>
                  <a:t>екі орташа мәні бірдей </a:t>
                </a:r>
                <a:r>
                  <a:rPr lang="kk-KZ" sz="2000" dirty="0" smtClean="0"/>
                  <a:t>жиынтыққа </a:t>
                </a:r>
                <a:r>
                  <a:rPr lang="kk-KZ" sz="2000" dirty="0"/>
                  <a:t>жататындығын табуға мүмкіндік береді. Бұл критерий </a:t>
                </a:r>
                <a:r>
                  <a:rPr lang="kk-KZ" sz="2000" dirty="0" smtClean="0"/>
                  <a:t>«екі </a:t>
                </a:r>
                <a:r>
                  <a:rPr lang="kk-KZ" sz="2000" dirty="0"/>
                  <a:t>үлгінің орташа мәні бірдей жиынтыққа </a:t>
                </a:r>
                <a:r>
                  <a:rPr lang="kk-KZ" sz="2000" dirty="0" smtClean="0"/>
                  <a:t>жатады» деген гипотезаны </a:t>
                </a:r>
                <a:r>
                  <a:rPr lang="kk-KZ" sz="2000" dirty="0"/>
                  <a:t>тексеру үшін жиі </a:t>
                </a:r>
                <a:r>
                  <a:rPr lang="kk-KZ" sz="2000" dirty="0" smtClean="0"/>
                  <a:t>қолданылады.</a:t>
                </a:r>
              </a:p>
              <a:p>
                <a:pPr marL="0" indent="0" algn="just">
                  <a:buNone/>
                </a:pPr>
                <a:r>
                  <a:rPr lang="kk-KZ" sz="2000" dirty="0" smtClean="0"/>
                  <a:t>	</a:t>
                </a:r>
                <a:r>
                  <a:rPr lang="en-US" sz="2000" dirty="0" smtClean="0"/>
                  <a:t>Y </a:t>
                </a:r>
                <a:r>
                  <a:rPr lang="ru-RU" sz="2000" dirty="0" smtClean="0"/>
                  <a:t>және </a:t>
                </a:r>
                <a:r>
                  <a:rPr lang="en-US" sz="2000" dirty="0" smtClean="0"/>
                  <a:t>X</a:t>
                </a:r>
                <a:r>
                  <a:rPr lang="kk-KZ" sz="2000" dirty="0" smtClean="0"/>
                  <a:t> қатарларының орташа мәндерінің біртектілігін бағалайық. Нөлдік гипотеза </a:t>
                </a:r>
                <a:r>
                  <a:rPr lang="en-US" sz="2000" dirty="0"/>
                  <a:t>Y </a:t>
                </a:r>
                <a:r>
                  <a:rPr lang="ru-RU" sz="2000" dirty="0"/>
                  <a:t>және </a:t>
                </a:r>
                <a:r>
                  <a:rPr lang="en-US" sz="2000" dirty="0"/>
                  <a:t>X</a:t>
                </a:r>
                <a:r>
                  <a:rPr lang="kk-KZ" sz="2000" dirty="0"/>
                  <a:t> </a:t>
                </a:r>
                <a:r>
                  <a:rPr lang="kk-KZ" sz="2000" dirty="0" smtClean="0"/>
                  <a:t> қатарларының математикалық күтімдері өзара тең деген ұйғарымнан тұрады, яғни </a:t>
                </a:r>
                <a:r>
                  <a:rPr lang="en-US" sz="2000" dirty="0" smtClean="0"/>
                  <a:t>H</a:t>
                </a:r>
                <a:r>
                  <a:rPr lang="en-US" sz="2000" baseline="-25000" dirty="0" smtClean="0"/>
                  <a:t>0</a:t>
                </a:r>
                <a:r>
                  <a:rPr lang="kk-KZ" sz="2000" dirty="0"/>
                  <a:t>:</a:t>
                </a:r>
                <a:r>
                  <a:rPr lang="en-US" sz="2000" dirty="0" smtClean="0"/>
                  <a:t>m</a:t>
                </a:r>
                <a:r>
                  <a:rPr lang="en-US" sz="2000" baseline="-25000" dirty="0" smtClean="0"/>
                  <a:t>x</a:t>
                </a:r>
                <a:r>
                  <a:rPr lang="en-US" sz="2000" dirty="0" smtClean="0"/>
                  <a:t>=m</a:t>
                </a:r>
                <a:r>
                  <a:rPr lang="en-US" sz="2000" baseline="-25000" dirty="0" smtClean="0"/>
                  <a:t>y</a:t>
                </a:r>
                <a:r>
                  <a:rPr lang="kk-KZ" sz="2000" baseline="-25000" dirty="0" smtClean="0"/>
                  <a:t>.</a:t>
                </a:r>
              </a:p>
              <a:p>
                <a:pPr marL="0" indent="0" algn="just">
                  <a:buNone/>
                </a:pPr>
                <a:r>
                  <a:rPr lang="kk-KZ" sz="2000" dirty="0" smtClean="0"/>
                  <a:t>Нөлдік гипотезаны </a:t>
                </a:r>
                <a:r>
                  <a:rPr lang="en-US" sz="2000" dirty="0" smtClean="0"/>
                  <a:t>H</a:t>
                </a:r>
                <a:r>
                  <a:rPr lang="en-US" sz="2000" baseline="-25000" dirty="0" smtClean="0"/>
                  <a:t>0</a:t>
                </a:r>
                <a:r>
                  <a:rPr lang="kk-KZ" sz="2000" baseline="-25000" dirty="0" smtClean="0"/>
                  <a:t> </a:t>
                </a:r>
                <a:r>
                  <a:rPr lang="kk-KZ" sz="2000" dirty="0" smtClean="0"/>
                  <a:t>тексеру критерийі ретінде таңдама мәндерінің орташаланған айырмасы алынады: </a:t>
                </a:r>
              </a:p>
              <a:p>
                <a:pPr marL="0" indent="0" algn="ctr">
                  <a:buNone/>
                </a:pPr>
                <a:r>
                  <a:rPr lang="en-US" sz="2000" dirty="0"/>
                  <a:t>t</a:t>
                </a:r>
                <a:r>
                  <a:rPr lang="en-US" sz="2000" baseline="30000" dirty="0" smtClean="0"/>
                  <a:t>*</a:t>
                </a:r>
                <a:r>
                  <a:rPr lang="kk-KZ" sz="2000" dirty="0" smtClean="0"/>
                  <a:t>=</a:t>
                </a:r>
                <a14:m>
                  <m:oMath xmlns:m="http://schemas.openxmlformats.org/officeDocument/2006/math">
                    <m:f>
                      <m:fPr>
                        <m:ctrlPr>
                          <a:rPr lang="en-US" sz="2000" i="1" smtClean="0">
                            <a:latin typeface="Cambria Math" panose="02040503050406030204" pitchFamily="18" charset="0"/>
                          </a:rPr>
                        </m:ctrlPr>
                      </m:fPr>
                      <m:num>
                        <m:r>
                          <m:rPr>
                            <m:nor/>
                          </m:rPr>
                          <a:rPr lang="en-US" sz="2000"/>
                          <m:t> </m:t>
                        </m:r>
                        <m:r>
                          <m:rPr>
                            <m:nor/>
                          </m:rPr>
                          <a:rPr lang="en-US" sz="2000">
                            <a:cs typeface="Arial" panose="020B0604020202020204" pitchFamily="34" charset="0"/>
                          </a:rPr>
                          <m:t>y</m:t>
                        </m:r>
                        <m:r>
                          <m:rPr>
                            <m:nor/>
                          </m:rPr>
                          <a:rPr lang="en-US" sz="2000">
                            <a:cs typeface="Arial" panose="020B0604020202020204" pitchFamily="34" charset="0"/>
                          </a:rPr>
                          <m:t>̄</m:t>
                        </m:r>
                        <m:r>
                          <a:rPr lang="en-US" sz="2000" i="1">
                            <a:latin typeface="Cambria Math"/>
                          </a:rPr>
                          <m:t>−</m:t>
                        </m:r>
                        <m:r>
                          <m:rPr>
                            <m:nor/>
                          </m:rPr>
                          <a:rPr lang="en-US" sz="2000">
                            <a:cs typeface="Arial" panose="020B0604020202020204" pitchFamily="34" charset="0"/>
                          </a:rPr>
                          <m:t>x</m:t>
                        </m:r>
                        <m:r>
                          <m:rPr>
                            <m:nor/>
                          </m:rPr>
                          <a:rPr lang="en-US" sz="2000">
                            <a:cs typeface="Arial" panose="020B0604020202020204" pitchFamily="34" charset="0"/>
                          </a:rPr>
                          <m:t>̄</m:t>
                        </m:r>
                      </m:num>
                      <m:den>
                        <m:sSubSup>
                          <m:sSubSupPr>
                            <m:ctrlPr>
                              <a:rPr lang="en-US" sz="2000" i="1">
                                <a:latin typeface="Cambria Math" panose="02040503050406030204" pitchFamily="18" charset="0"/>
                              </a:rPr>
                            </m:ctrlPr>
                          </m:sSubSupPr>
                          <m:e>
                            <m:r>
                              <a:rPr lang="en-US" sz="2000" i="1">
                                <a:latin typeface="Cambria Math"/>
                              </a:rPr>
                              <m:t>𝜎</m:t>
                            </m:r>
                          </m:e>
                          <m:sub>
                            <m:r>
                              <m:rPr>
                                <m:nor/>
                              </m:rPr>
                              <a:rPr lang="en-US" sz="2000">
                                <a:cs typeface="Arial" panose="020B0604020202020204" pitchFamily="34" charset="0"/>
                              </a:rPr>
                              <m:t>y</m:t>
                            </m:r>
                            <m:r>
                              <m:rPr>
                                <m:nor/>
                              </m:rPr>
                              <a:rPr lang="en-US" sz="2000">
                                <a:cs typeface="Arial" panose="020B0604020202020204" pitchFamily="34" charset="0"/>
                              </a:rPr>
                              <m:t>̄</m:t>
                            </m:r>
                            <m:r>
                              <a:rPr lang="en-US" sz="2000" i="1">
                                <a:latin typeface="Cambria Math"/>
                              </a:rPr>
                              <m:t>−</m:t>
                            </m:r>
                            <m:r>
                              <m:rPr>
                                <m:nor/>
                              </m:rPr>
                              <a:rPr lang="en-US" sz="2000">
                                <a:cs typeface="Arial" panose="020B0604020202020204" pitchFamily="34" charset="0"/>
                              </a:rPr>
                              <m:t>x</m:t>
                            </m:r>
                            <m:r>
                              <m:rPr>
                                <m:nor/>
                              </m:rPr>
                              <a:rPr lang="en-US" sz="2000">
                                <a:cs typeface="Arial" panose="020B0604020202020204" pitchFamily="34" charset="0"/>
                              </a:rPr>
                              <m:t>̄</m:t>
                            </m:r>
                          </m:sub>
                          <m:sup/>
                        </m:sSubSup>
                      </m:den>
                    </m:f>
                    <m:r>
                      <a:rPr lang="en-US" sz="2000" i="1">
                        <a:latin typeface="Cambria Math"/>
                      </a:rPr>
                      <m:t> </m:t>
                    </m:r>
                  </m:oMath>
                </a14:m>
                <a:endParaRPr lang="en-US" sz="2000" dirty="0" smtClean="0"/>
              </a:p>
              <a:p>
                <a:pPr marL="0" indent="0" algn="just">
                  <a:buNone/>
                </a:pPr>
                <a:r>
                  <a:rPr lang="en-US" sz="2000" dirty="0">
                    <a:latin typeface="+mj-lt"/>
                  </a:rPr>
                  <a:t>	</a:t>
                </a:r>
                <a:r>
                  <a:rPr lang="kk-KZ" sz="2000" dirty="0" smtClean="0"/>
                  <a:t>Егер орташа квадраттық ауытқулардың нақты мәндері белгілі болса, онда</a:t>
                </a:r>
              </a:p>
              <a:p>
                <a:pPr marL="0" indent="0" algn="ctr">
                  <a:buNone/>
                </a:pPr>
                <a14:m>
                  <m:oMath xmlns:m="http://schemas.openxmlformats.org/officeDocument/2006/math">
                    <m:r>
                      <a:rPr lang="en-US" sz="2000" i="1">
                        <a:latin typeface="Cambria Math"/>
                      </a:rPr>
                      <m:t>𝜎</m:t>
                    </m:r>
                    <m:r>
                      <a:rPr lang="en-US" sz="2000" i="1">
                        <a:latin typeface="Cambria Math"/>
                      </a:rPr>
                      <m:t> </m:t>
                    </m:r>
                  </m:oMath>
                </a14:m>
                <a:r>
                  <a:rPr lang="kk-KZ" sz="2000" baseline="30000" dirty="0" smtClean="0"/>
                  <a:t>2</a:t>
                </a:r>
                <a:r>
                  <a:rPr lang="en-US" sz="2000" dirty="0">
                    <a:cs typeface="Arial" panose="020B0604020202020204" pitchFamily="34" charset="0"/>
                  </a:rPr>
                  <a:t> </a:t>
                </a:r>
                <a14:m>
                  <m:oMath xmlns:m="http://schemas.openxmlformats.org/officeDocument/2006/math">
                    <m:r>
                      <a:rPr lang="kk-KZ" sz="2000" b="0" i="0" baseline="-25000" smtClean="0">
                        <a:latin typeface="Cambria Math"/>
                        <a:cs typeface="Arial" panose="020B0604020202020204" pitchFamily="34" charset="0"/>
                      </a:rPr>
                      <m:t>(</m:t>
                    </m:r>
                    <m:r>
                      <m:rPr>
                        <m:nor/>
                      </m:rPr>
                      <a:rPr lang="en-US" sz="2000" baseline="-25000">
                        <a:cs typeface="Arial" panose="020B0604020202020204" pitchFamily="34" charset="0"/>
                      </a:rPr>
                      <m:t>y</m:t>
                    </m:r>
                    <m:r>
                      <m:rPr>
                        <m:nor/>
                      </m:rPr>
                      <a:rPr lang="en-US" sz="2000" baseline="-25000">
                        <a:cs typeface="Arial" panose="020B0604020202020204" pitchFamily="34" charset="0"/>
                      </a:rPr>
                      <m:t>̄</m:t>
                    </m:r>
                    <m:r>
                      <a:rPr lang="kk-KZ" sz="2000" b="0" i="1" baseline="-25000" smtClean="0">
                        <a:latin typeface="Cambria Math"/>
                        <a:cs typeface="Arial" panose="020B0604020202020204" pitchFamily="34" charset="0"/>
                      </a:rPr>
                      <m:t>−</m:t>
                    </m:r>
                    <m:r>
                      <m:rPr>
                        <m:nor/>
                      </m:rPr>
                      <a:rPr lang="en-US" sz="2000" baseline="-25000">
                        <a:cs typeface="Arial" panose="020B0604020202020204" pitchFamily="34" charset="0"/>
                      </a:rPr>
                      <m:t>x</m:t>
                    </m:r>
                  </m:oMath>
                </a14:m>
                <a:r>
                  <a:rPr lang="kk-KZ" sz="2000" baseline="-25000" dirty="0" smtClean="0"/>
                  <a:t>) </a:t>
                </a:r>
                <a:r>
                  <a:rPr lang="kk-KZ" sz="2000" dirty="0" smtClean="0"/>
                  <a:t>=</a:t>
                </a:r>
                <a14:m>
                  <m:oMath xmlns:m="http://schemas.openxmlformats.org/officeDocument/2006/math">
                    <m:f>
                      <m:fPr>
                        <m:ctrlPr>
                          <a:rPr lang="en-US" sz="2000" i="1">
                            <a:latin typeface="Cambria Math" panose="02040503050406030204" pitchFamily="18" charset="0"/>
                          </a:rPr>
                        </m:ctrlPr>
                      </m:fPr>
                      <m:num>
                        <m:r>
                          <a:rPr lang="en-US" sz="2000" i="1">
                            <a:latin typeface="Cambria Math"/>
                          </a:rPr>
                          <m:t>𝜎</m:t>
                        </m:r>
                        <m:r>
                          <m:rPr>
                            <m:nor/>
                          </m:rPr>
                          <a:rPr lang="en-US" sz="2000" baseline="-25000">
                            <a:cs typeface="Arial" panose="020B0604020202020204" pitchFamily="34" charset="0"/>
                          </a:rPr>
                          <m:t>y</m:t>
                        </m:r>
                        <m:r>
                          <m:rPr>
                            <m:nor/>
                          </m:rPr>
                          <a:rPr lang="kk-KZ" sz="2000" baseline="30000" dirty="0"/>
                          <m:t>2</m:t>
                        </m:r>
                      </m:num>
                      <m:den>
                        <m:r>
                          <a:rPr lang="en-US" sz="2000" b="0" i="1" smtClean="0">
                            <a:latin typeface="Cambria Math"/>
                            <a:cs typeface="Arial" panose="020B0604020202020204" pitchFamily="34" charset="0"/>
                          </a:rPr>
                          <m:t>𝑛</m:t>
                        </m:r>
                        <m:r>
                          <a:rPr lang="en-US" sz="2000" b="0" i="1" baseline="-25000" smtClean="0">
                            <a:latin typeface="Cambria Math"/>
                            <a:cs typeface="Arial" panose="020B0604020202020204" pitchFamily="34" charset="0"/>
                          </a:rPr>
                          <m:t>1</m:t>
                        </m:r>
                      </m:den>
                    </m:f>
                  </m:oMath>
                </a14:m>
                <a:r>
                  <a:rPr lang="en-US" sz="2000" dirty="0" smtClean="0"/>
                  <a:t>+</a:t>
                </a:r>
                <a14:m>
                  <m:oMath xmlns:m="http://schemas.openxmlformats.org/officeDocument/2006/math">
                    <m:f>
                      <m:fPr>
                        <m:ctrlPr>
                          <a:rPr lang="en-US" sz="2000" i="1">
                            <a:latin typeface="Cambria Math" panose="02040503050406030204" pitchFamily="18" charset="0"/>
                          </a:rPr>
                        </m:ctrlPr>
                      </m:fPr>
                      <m:num>
                        <m:r>
                          <a:rPr lang="en-US" sz="2000" i="1">
                            <a:latin typeface="Cambria Math"/>
                          </a:rPr>
                          <m:t>𝜎</m:t>
                        </m:r>
                        <m:r>
                          <m:rPr>
                            <m:nor/>
                          </m:rPr>
                          <a:rPr lang="en-US" sz="2000" b="0" i="0" baseline="-25000" smtClean="0">
                            <a:cs typeface="Arial" panose="020B0604020202020204" pitchFamily="34" charset="0"/>
                          </a:rPr>
                          <m:t>x</m:t>
                        </m:r>
                        <m:r>
                          <m:rPr>
                            <m:nor/>
                          </m:rPr>
                          <a:rPr lang="kk-KZ" sz="2000" baseline="30000" dirty="0"/>
                          <m:t>2</m:t>
                        </m:r>
                      </m:num>
                      <m:den>
                        <m:r>
                          <a:rPr lang="en-US" sz="2000" i="1">
                            <a:latin typeface="Cambria Math"/>
                            <a:cs typeface="Arial" panose="020B0604020202020204" pitchFamily="34" charset="0"/>
                          </a:rPr>
                          <m:t>𝑛</m:t>
                        </m:r>
                        <m:r>
                          <a:rPr lang="en-US" sz="2000" b="0" i="1" baseline="-25000" smtClean="0">
                            <a:latin typeface="Cambria Math"/>
                            <a:cs typeface="Arial" panose="020B0604020202020204" pitchFamily="34" charset="0"/>
                          </a:rPr>
                          <m:t>2</m:t>
                        </m:r>
                      </m:den>
                    </m:f>
                  </m:oMath>
                </a14:m>
                <a:endParaRPr lang="kk-KZ" sz="2000" dirty="0" smtClean="0"/>
              </a:p>
              <a:p>
                <a:pPr marL="0" indent="0" algn="just">
                  <a:buNone/>
                </a:pPr>
                <a:endParaRPr lang="kk-KZ" sz="2000" dirty="0" smtClean="0">
                  <a:latin typeface="+mj-lt"/>
                </a:endParaRPr>
              </a:p>
              <a:p>
                <a:pPr marL="0" indent="0" algn="just">
                  <a:buNone/>
                </a:pPr>
                <a:endParaRPr lang="kk-KZ" sz="2000" dirty="0" smtClean="0">
                  <a:latin typeface="+mj-l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88562" y="1458012"/>
                <a:ext cx="8568179" cy="4800600"/>
              </a:xfrm>
              <a:blipFill rotWithShape="0">
                <a:blip r:embed="rId2"/>
                <a:stretch>
                  <a:fillRect l="-1849" t="-2284" r="-1707"/>
                </a:stretch>
              </a:blipFill>
            </p:spPr>
            <p:txBody>
              <a:bodyPr/>
              <a:lstStyle/>
              <a:p>
                <a:r>
                  <a:rPr lang="ru-RU">
                    <a:noFill/>
                  </a:rPr>
                  <a:t> </a:t>
                </a:r>
              </a:p>
            </p:txBody>
          </p:sp>
        </mc:Fallback>
      </mc:AlternateContent>
    </p:spTree>
    <p:extLst>
      <p:ext uri="{BB962C8B-B14F-4D97-AF65-F5344CB8AC3E}">
        <p14:creationId xmlns:p14="http://schemas.microsoft.com/office/powerpoint/2010/main" val="4004010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2151" y="284376"/>
                <a:ext cx="8686800" cy="6842760"/>
              </a:xfrm>
            </p:spPr>
            <p:txBody>
              <a:bodyPr>
                <a:noAutofit/>
              </a:bodyPr>
              <a:lstStyle/>
              <a:p>
                <a:pPr marL="0" indent="0" algn="just">
                  <a:buNone/>
                </a:pPr>
                <a:r>
                  <a:rPr lang="ru-RU" sz="2400" dirty="0"/>
                  <a:t>	</a:t>
                </a:r>
                <a:r>
                  <a:rPr lang="ru-RU" sz="2300" dirty="0"/>
                  <a:t>Егер </a:t>
                </a:r>
                <a:r>
                  <a:rPr lang="kk-KZ" sz="2300" dirty="0"/>
                  <a:t>қысқа бақылау қатарларының орташа мәндері біртектілікке (гидрологиялық қатарлар) тексерілетін болса және олардың нақты </a:t>
                </a:r>
                <a14:m>
                  <m:oMath xmlns:m="http://schemas.openxmlformats.org/officeDocument/2006/math">
                    <m:r>
                      <a:rPr lang="en-US" sz="2300" i="1">
                        <a:latin typeface="Cambria Math"/>
                      </a:rPr>
                      <m:t>𝜎</m:t>
                    </m:r>
                    <m:r>
                      <m:rPr>
                        <m:sty m:val="p"/>
                      </m:rPr>
                      <a:rPr lang="en-US" sz="2300" baseline="-25000">
                        <a:latin typeface="Cambria Math"/>
                      </a:rPr>
                      <m:t>x</m:t>
                    </m:r>
                  </m:oMath>
                </a14:m>
                <a:r>
                  <a:rPr lang="kk-KZ" sz="2300" dirty="0"/>
                  <a:t> және </a:t>
                </a:r>
                <a14:m>
                  <m:oMath xmlns:m="http://schemas.openxmlformats.org/officeDocument/2006/math">
                    <m:r>
                      <a:rPr lang="en-US" sz="2300" i="1">
                        <a:latin typeface="Cambria Math"/>
                      </a:rPr>
                      <m:t>𝜎</m:t>
                    </m:r>
                  </m:oMath>
                </a14:m>
                <a:r>
                  <a:rPr lang="en-US" sz="2300" baseline="-25000" dirty="0"/>
                  <a:t>y</a:t>
                </a:r>
                <a:r>
                  <a:rPr lang="kk-KZ" sz="2300" baseline="-25000" dirty="0"/>
                  <a:t> </a:t>
                </a:r>
                <a:r>
                  <a:rPr lang="kk-KZ" sz="2300" dirty="0"/>
                  <a:t>мәндері белгісіз болса, онда орташа квадраттық ауытқулар байқалған таңдамалардан табылған </a:t>
                </a:r>
                <a14:m>
                  <m:oMath xmlns:m="http://schemas.openxmlformats.org/officeDocument/2006/math">
                    <m:r>
                      <a:rPr lang="en-US" sz="2300" i="1">
                        <a:latin typeface="Cambria Math"/>
                      </a:rPr>
                      <m:t>𝜎</m:t>
                    </m:r>
                    <m:r>
                      <m:rPr>
                        <m:sty m:val="p"/>
                      </m:rPr>
                      <a:rPr lang="en-US" sz="2300" baseline="-25000">
                        <a:latin typeface="Cambria Math"/>
                      </a:rPr>
                      <m:t>x</m:t>
                    </m:r>
                    <m:r>
                      <a:rPr lang="kk-KZ" sz="2300" baseline="-25000">
                        <a:latin typeface="Cambria Math"/>
                      </a:rPr>
                      <m:t> </m:t>
                    </m:r>
                    <m:r>
                      <a:rPr lang="kk-KZ" sz="2300" i="1" baseline="-25000">
                        <a:latin typeface="Cambria Math"/>
                      </a:rPr>
                      <m:t> ,</m:t>
                    </m:r>
                    <m:r>
                      <a:rPr lang="en-US" sz="2300" i="1">
                        <a:latin typeface="Cambria Math"/>
                      </a:rPr>
                      <m:t>𝜎</m:t>
                    </m:r>
                  </m:oMath>
                </a14:m>
                <a:r>
                  <a:rPr lang="en-US" sz="2300" baseline="-25000" dirty="0"/>
                  <a:t>y</a:t>
                </a:r>
                <a:r>
                  <a:rPr lang="kk-KZ" sz="2300" baseline="-25000" dirty="0"/>
                  <a:t> </a:t>
                </a:r>
                <a:r>
                  <a:rPr lang="kk-KZ" sz="2300" baseline="-25000" dirty="0"/>
                  <a:t> </a:t>
                </a:r>
                <a:r>
                  <a:rPr lang="kk-KZ" sz="2300" dirty="0"/>
                  <a:t>орташа квадраттық ауытқуларды жылдар саны бойынша зілдемелеу арқылы анықталады:</a:t>
                </a:r>
              </a:p>
              <a:p>
                <a:pPr marL="0" indent="0" algn="ctr">
                  <a:buNone/>
                </a:pPr>
                <a14:m>
                  <m:oMath xmlns:m="http://schemas.openxmlformats.org/officeDocument/2006/math">
                    <m:r>
                      <a:rPr lang="en-US" sz="2300" i="1">
                        <a:latin typeface="Cambria Math"/>
                      </a:rPr>
                      <m:t>𝜎</m:t>
                    </m:r>
                    <m:r>
                      <a:rPr lang="en-US" sz="2300" i="1">
                        <a:latin typeface="Cambria Math"/>
                      </a:rPr>
                      <m:t> </m:t>
                    </m:r>
                  </m:oMath>
                </a14:m>
                <a:r>
                  <a:rPr lang="kk-KZ" sz="2300" baseline="30000" dirty="0"/>
                  <a:t>2</a:t>
                </a:r>
                <a:r>
                  <a:rPr lang="en-US" sz="2300" dirty="0">
                    <a:cs typeface="Arial" panose="020B0604020202020204" pitchFamily="34" charset="0"/>
                  </a:rPr>
                  <a:t> </a:t>
                </a:r>
                <a14:m>
                  <m:oMath xmlns:m="http://schemas.openxmlformats.org/officeDocument/2006/math">
                    <m:r>
                      <a:rPr lang="kk-KZ" sz="2300" baseline="-25000">
                        <a:latin typeface="Cambria Math"/>
                        <a:cs typeface="Arial" panose="020B0604020202020204" pitchFamily="34" charset="0"/>
                      </a:rPr>
                      <m:t>(</m:t>
                    </m:r>
                    <m:r>
                      <m:rPr>
                        <m:nor/>
                      </m:rPr>
                      <a:rPr lang="en-US" sz="2300" baseline="-25000">
                        <a:cs typeface="Arial" panose="020B0604020202020204" pitchFamily="34" charset="0"/>
                      </a:rPr>
                      <m:t>y</m:t>
                    </m:r>
                    <m:r>
                      <m:rPr>
                        <m:nor/>
                      </m:rPr>
                      <a:rPr lang="en-US" sz="2300" baseline="-25000">
                        <a:cs typeface="Arial" panose="020B0604020202020204" pitchFamily="34" charset="0"/>
                      </a:rPr>
                      <m:t>̄</m:t>
                    </m:r>
                    <m:r>
                      <a:rPr lang="kk-KZ" sz="2300" i="1" baseline="-25000">
                        <a:latin typeface="Cambria Math"/>
                        <a:cs typeface="Arial" panose="020B0604020202020204" pitchFamily="34" charset="0"/>
                      </a:rPr>
                      <m:t>−</m:t>
                    </m:r>
                    <m:r>
                      <m:rPr>
                        <m:nor/>
                      </m:rPr>
                      <a:rPr lang="en-US" sz="2300" baseline="-25000">
                        <a:cs typeface="Arial" panose="020B0604020202020204" pitchFamily="34" charset="0"/>
                      </a:rPr>
                      <m:t>x</m:t>
                    </m:r>
                  </m:oMath>
                </a14:m>
                <a:r>
                  <a:rPr lang="kk-KZ" sz="2300" baseline="-25000" dirty="0"/>
                  <a:t>) </a:t>
                </a:r>
                <a:r>
                  <a:rPr lang="kk-KZ" sz="2300" dirty="0"/>
                  <a:t>=</a:t>
                </a:r>
                <a14:m>
                  <m:oMath xmlns:m="http://schemas.openxmlformats.org/officeDocument/2006/math">
                    <m:f>
                      <m:fPr>
                        <m:ctrlPr>
                          <a:rPr lang="en-US" sz="2300" i="1">
                            <a:latin typeface="Cambria Math" panose="02040503050406030204" pitchFamily="18" charset="0"/>
                          </a:rPr>
                        </m:ctrlPr>
                      </m:fPr>
                      <m:num>
                        <m:r>
                          <a:rPr lang="kk-KZ" sz="2300" i="1">
                            <a:latin typeface="Cambria Math"/>
                          </a:rPr>
                          <m:t>(</m:t>
                        </m:r>
                        <m:r>
                          <a:rPr lang="en-US" sz="2300" i="1">
                            <a:latin typeface="Cambria Math"/>
                            <a:cs typeface="Arial" panose="020B0604020202020204" pitchFamily="34" charset="0"/>
                          </a:rPr>
                          <m:t>𝑛</m:t>
                        </m:r>
                        <m:r>
                          <a:rPr lang="en-US" sz="2300" i="1" baseline="-25000">
                            <a:latin typeface="Cambria Math"/>
                            <a:cs typeface="Arial" panose="020B0604020202020204" pitchFamily="34" charset="0"/>
                          </a:rPr>
                          <m:t>1</m:t>
                        </m:r>
                        <m:r>
                          <a:rPr lang="en-US" sz="2300" i="1">
                            <a:latin typeface="Cambria Math"/>
                          </a:rPr>
                          <m:t>𝜎</m:t>
                        </m:r>
                        <m:r>
                          <m:rPr>
                            <m:nor/>
                          </m:rPr>
                          <a:rPr lang="en-US" sz="2300" baseline="-25000">
                            <a:cs typeface="Arial" panose="020B0604020202020204" pitchFamily="34" charset="0"/>
                          </a:rPr>
                          <m:t>y</m:t>
                        </m:r>
                        <m:r>
                          <m:rPr>
                            <m:nor/>
                          </m:rPr>
                          <a:rPr lang="kk-KZ" sz="2300" baseline="30000" dirty="0"/>
                          <m:t>2</m:t>
                        </m:r>
                        <m:r>
                          <a:rPr lang="en-US" sz="2300" i="1" dirty="0">
                            <a:latin typeface="Cambria Math"/>
                          </a:rPr>
                          <m:t>+</m:t>
                        </m:r>
                        <m:r>
                          <a:rPr lang="en-US" sz="2300" i="1">
                            <a:latin typeface="Cambria Math"/>
                            <a:cs typeface="Arial" panose="020B0604020202020204" pitchFamily="34" charset="0"/>
                          </a:rPr>
                          <m:t>𝑛</m:t>
                        </m:r>
                        <m:r>
                          <a:rPr lang="en-US" sz="2300" i="1" baseline="-25000" dirty="0">
                            <a:latin typeface="Cambria Math"/>
                          </a:rPr>
                          <m:t>2</m:t>
                        </m:r>
                        <m:r>
                          <a:rPr lang="en-US" sz="2300" i="1">
                            <a:latin typeface="Cambria Math"/>
                          </a:rPr>
                          <m:t>𝜎</m:t>
                        </m:r>
                        <m:r>
                          <m:rPr>
                            <m:nor/>
                          </m:rPr>
                          <a:rPr lang="en-US" sz="2300" baseline="-25000">
                            <a:cs typeface="Arial" panose="020B0604020202020204" pitchFamily="34" charset="0"/>
                          </a:rPr>
                          <m:t>x</m:t>
                        </m:r>
                        <m:r>
                          <m:rPr>
                            <m:nor/>
                          </m:rPr>
                          <a:rPr lang="kk-KZ" sz="2300" baseline="30000" dirty="0"/>
                          <m:t>2</m:t>
                        </m:r>
                        <m:r>
                          <m:rPr>
                            <m:nor/>
                          </m:rPr>
                          <a:rPr lang="en-US" sz="2300" dirty="0"/>
                          <m:t>)</m:t>
                        </m:r>
                      </m:num>
                      <m:den>
                        <m:r>
                          <a:rPr lang="en-US" sz="2300" i="1" dirty="0">
                            <a:latin typeface="Cambria Math"/>
                          </a:rPr>
                          <m:t>(</m:t>
                        </m:r>
                        <m:r>
                          <a:rPr lang="en-US" sz="2300" i="1">
                            <a:latin typeface="Cambria Math"/>
                            <a:cs typeface="Arial" panose="020B0604020202020204" pitchFamily="34" charset="0"/>
                          </a:rPr>
                          <m:t>𝑛</m:t>
                        </m:r>
                        <m:r>
                          <a:rPr lang="en-US" sz="2300" i="1" baseline="-25000">
                            <a:latin typeface="Cambria Math"/>
                            <a:cs typeface="Arial" panose="020B0604020202020204" pitchFamily="34" charset="0"/>
                          </a:rPr>
                          <m:t>1</m:t>
                        </m:r>
                        <m:r>
                          <a:rPr lang="en-US" sz="2300" i="1">
                            <a:latin typeface="Cambria Math"/>
                            <a:cs typeface="Arial" panose="020B0604020202020204" pitchFamily="34" charset="0"/>
                          </a:rPr>
                          <m:t>+</m:t>
                        </m:r>
                        <m:r>
                          <a:rPr lang="en-US" sz="2300" i="1">
                            <a:latin typeface="Cambria Math"/>
                            <a:cs typeface="Arial" panose="020B0604020202020204" pitchFamily="34" charset="0"/>
                          </a:rPr>
                          <m:t>𝑛</m:t>
                        </m:r>
                        <m:r>
                          <a:rPr lang="en-US" sz="2300" i="1" baseline="-25000" dirty="0">
                            <a:latin typeface="Cambria Math"/>
                          </a:rPr>
                          <m:t>2</m:t>
                        </m:r>
                        <m:r>
                          <a:rPr lang="en-US" sz="2300" i="1" baseline="-25000" dirty="0">
                            <a:latin typeface="Cambria Math"/>
                          </a:rPr>
                          <m:t> </m:t>
                        </m:r>
                        <m:r>
                          <a:rPr lang="en-US" sz="2300" i="1" dirty="0">
                            <a:latin typeface="Cambria Math"/>
                          </a:rPr>
                          <m:t>−</m:t>
                        </m:r>
                        <m:r>
                          <a:rPr lang="en-US" sz="2300" i="1" dirty="0">
                            <a:latin typeface="Cambria Math"/>
                          </a:rPr>
                          <m:t>2</m:t>
                        </m:r>
                        <m:r>
                          <a:rPr lang="kk-KZ" sz="2300" i="1" dirty="0">
                            <a:latin typeface="Cambria Math"/>
                          </a:rPr>
                          <m:t>)</m:t>
                        </m:r>
                        <m:r>
                          <a:rPr lang="en-US" sz="2300" i="1" baseline="-25000" dirty="0">
                            <a:latin typeface="Cambria Math"/>
                          </a:rPr>
                          <m:t> </m:t>
                        </m:r>
                      </m:den>
                    </m:f>
                  </m:oMath>
                </a14:m>
                <a:endParaRPr lang="en-US" sz="2300" dirty="0"/>
              </a:p>
              <a:p>
                <a:pPr marL="0" indent="0" algn="just">
                  <a:buNone/>
                </a:pPr>
                <a:r>
                  <a:rPr lang="kk-KZ" sz="2300" dirty="0"/>
                  <a:t>Қарастырылып отырған жиынтықтардың орташа квадраттық ауытқулары тең болған жағдайда </a:t>
                </a:r>
                <a14:m>
                  <m:oMath xmlns:m="http://schemas.openxmlformats.org/officeDocument/2006/math">
                    <m:r>
                      <a:rPr lang="en-US" sz="2300" i="1">
                        <a:latin typeface="Cambria Math"/>
                      </a:rPr>
                      <m:t>𝜎</m:t>
                    </m:r>
                    <m:r>
                      <m:rPr>
                        <m:nor/>
                      </m:rPr>
                      <a:rPr lang="en-US" sz="2300" baseline="-25000">
                        <a:cs typeface="Arial" panose="020B0604020202020204" pitchFamily="34" charset="0"/>
                      </a:rPr>
                      <m:t>y</m:t>
                    </m:r>
                  </m:oMath>
                </a14:m>
                <a:r>
                  <a:rPr lang="kk-KZ" sz="2300" dirty="0"/>
                  <a:t> </a:t>
                </a:r>
                <a:r>
                  <a:rPr lang="en-US" sz="2300" dirty="0"/>
                  <a:t>=</a:t>
                </a:r>
                <a14:m>
                  <m:oMath xmlns:m="http://schemas.openxmlformats.org/officeDocument/2006/math">
                    <m:r>
                      <a:rPr lang="en-US" sz="2300" i="1">
                        <a:latin typeface="Cambria Math"/>
                      </a:rPr>
                      <m:t>𝜎</m:t>
                    </m:r>
                    <m:r>
                      <m:rPr>
                        <m:nor/>
                      </m:rPr>
                      <a:rPr lang="en-US" sz="2300" baseline="-25000">
                        <a:cs typeface="Arial" panose="020B0604020202020204" pitchFamily="34" charset="0"/>
                      </a:rPr>
                      <m:t>x</m:t>
                    </m:r>
                  </m:oMath>
                </a14:m>
                <a:r>
                  <a:rPr lang="en-US" sz="2300" dirty="0"/>
                  <a:t>=</a:t>
                </a:r>
                <a:r>
                  <a:rPr lang="kk-KZ" sz="2300" dirty="0"/>
                  <a:t> </a:t>
                </a:r>
                <a14:m>
                  <m:oMath xmlns:m="http://schemas.openxmlformats.org/officeDocument/2006/math">
                    <m:r>
                      <a:rPr lang="en-US" sz="2300" i="1">
                        <a:latin typeface="Cambria Math"/>
                      </a:rPr>
                      <m:t>𝜎</m:t>
                    </m:r>
                  </m:oMath>
                </a14:m>
                <a:r>
                  <a:rPr lang="en-US" sz="2300" dirty="0"/>
                  <a:t> </a:t>
                </a:r>
                <a:r>
                  <a:rPr lang="kk-KZ" sz="2300" dirty="0"/>
                  <a:t>орташа мәндердің біртектілігін бағалау үшін Стьюдент критерийі қолданылуы керек. </a:t>
                </a:r>
              </a:p>
              <a:p>
                <a:pPr marL="0" indent="0" algn="ctr">
                  <a:buNone/>
                </a:pPr>
                <a14:m>
                  <m:oMath xmlns:m="http://schemas.openxmlformats.org/officeDocument/2006/math">
                    <m:r>
                      <a:rPr lang="en-US" sz="2300" i="1">
                        <a:latin typeface="Cambria Math"/>
                      </a:rPr>
                      <m:t>𝜎</m:t>
                    </m:r>
                    <m:r>
                      <a:rPr lang="en-US" sz="2300" i="1">
                        <a:latin typeface="Cambria Math"/>
                      </a:rPr>
                      <m:t> </m:t>
                    </m:r>
                  </m:oMath>
                </a14:m>
                <a:r>
                  <a:rPr lang="kk-KZ" sz="2300" baseline="30000" dirty="0"/>
                  <a:t>2</a:t>
                </a:r>
                <a:r>
                  <a:rPr lang="en-US" sz="2300" dirty="0">
                    <a:cs typeface="Arial" panose="020B0604020202020204" pitchFamily="34" charset="0"/>
                  </a:rPr>
                  <a:t> </a:t>
                </a:r>
                <a14:m>
                  <m:oMath xmlns:m="http://schemas.openxmlformats.org/officeDocument/2006/math">
                    <m:r>
                      <a:rPr lang="kk-KZ" sz="2300" baseline="-25000">
                        <a:latin typeface="Cambria Math"/>
                        <a:cs typeface="Arial" panose="020B0604020202020204" pitchFamily="34" charset="0"/>
                      </a:rPr>
                      <m:t>(</m:t>
                    </m:r>
                    <m:r>
                      <m:rPr>
                        <m:nor/>
                      </m:rPr>
                      <a:rPr lang="en-US" sz="2300" baseline="-25000">
                        <a:cs typeface="Arial" panose="020B0604020202020204" pitchFamily="34" charset="0"/>
                      </a:rPr>
                      <m:t>y</m:t>
                    </m:r>
                    <m:r>
                      <m:rPr>
                        <m:nor/>
                      </m:rPr>
                      <a:rPr lang="en-US" sz="2300" baseline="-25000">
                        <a:cs typeface="Arial" panose="020B0604020202020204" pitchFamily="34" charset="0"/>
                      </a:rPr>
                      <m:t>̄</m:t>
                    </m:r>
                    <m:r>
                      <a:rPr lang="kk-KZ" sz="2300" i="1" baseline="-25000">
                        <a:latin typeface="Cambria Math"/>
                        <a:cs typeface="Arial" panose="020B0604020202020204" pitchFamily="34" charset="0"/>
                      </a:rPr>
                      <m:t>−</m:t>
                    </m:r>
                    <m:r>
                      <m:rPr>
                        <m:nor/>
                      </m:rPr>
                      <a:rPr lang="en-US" sz="2300" baseline="-25000">
                        <a:cs typeface="Arial" panose="020B0604020202020204" pitchFamily="34" charset="0"/>
                      </a:rPr>
                      <m:t>x</m:t>
                    </m:r>
                  </m:oMath>
                </a14:m>
                <a:r>
                  <a:rPr lang="kk-KZ" sz="2300" baseline="-25000" dirty="0"/>
                  <a:t>) </a:t>
                </a:r>
                <a:r>
                  <a:rPr lang="kk-KZ" sz="2300" dirty="0"/>
                  <a:t>=</a:t>
                </a:r>
                <a14:m>
                  <m:oMath xmlns:m="http://schemas.openxmlformats.org/officeDocument/2006/math">
                    <m:f>
                      <m:fPr>
                        <m:ctrlPr>
                          <a:rPr lang="en-US" sz="2300" i="1">
                            <a:latin typeface="Cambria Math" panose="02040503050406030204" pitchFamily="18" charset="0"/>
                          </a:rPr>
                        </m:ctrlPr>
                      </m:fPr>
                      <m:num>
                        <m:f>
                          <m:fPr>
                            <m:ctrlPr>
                              <a:rPr lang="en-US" sz="2300" i="1">
                                <a:latin typeface="Cambria Math" panose="02040503050406030204" pitchFamily="18" charset="0"/>
                              </a:rPr>
                            </m:ctrlPr>
                          </m:fPr>
                          <m:num>
                            <m:r>
                              <m:rPr>
                                <m:nor/>
                              </m:rPr>
                              <a:rPr lang="kk-KZ" sz="2300">
                                <a:latin typeface="Cambria Math"/>
                              </a:rPr>
                              <m:t>1</m:t>
                            </m:r>
                          </m:num>
                          <m:den>
                            <m:r>
                              <a:rPr lang="en-US" sz="2300" i="1">
                                <a:latin typeface="Cambria Math"/>
                                <a:cs typeface="Arial" panose="020B0604020202020204" pitchFamily="34" charset="0"/>
                              </a:rPr>
                              <m:t>𝑛</m:t>
                            </m:r>
                            <m:r>
                              <a:rPr lang="en-US" sz="2300" i="1" baseline="-25000">
                                <a:latin typeface="Cambria Math"/>
                                <a:cs typeface="Arial" panose="020B0604020202020204" pitchFamily="34" charset="0"/>
                              </a:rPr>
                              <m:t>1</m:t>
                            </m:r>
                          </m:den>
                        </m:f>
                        <m:r>
                          <m:rPr>
                            <m:nor/>
                          </m:rPr>
                          <a:rPr lang="en-US" sz="2300" dirty="0"/>
                          <m:t>+</m:t>
                        </m:r>
                        <m:f>
                          <m:fPr>
                            <m:ctrlPr>
                              <a:rPr lang="en-US" sz="2300" i="1">
                                <a:latin typeface="Cambria Math" panose="02040503050406030204" pitchFamily="18" charset="0"/>
                              </a:rPr>
                            </m:ctrlPr>
                          </m:fPr>
                          <m:num>
                            <m:r>
                              <m:rPr>
                                <m:nor/>
                              </m:rPr>
                              <a:rPr lang="kk-KZ" sz="2300">
                                <a:latin typeface="Cambria Math"/>
                              </a:rPr>
                              <m:t>1</m:t>
                            </m:r>
                          </m:num>
                          <m:den>
                            <m:r>
                              <a:rPr lang="en-US" sz="2300" i="1">
                                <a:latin typeface="Cambria Math"/>
                                <a:cs typeface="Arial" panose="020B0604020202020204" pitchFamily="34" charset="0"/>
                              </a:rPr>
                              <m:t>𝑛</m:t>
                            </m:r>
                            <m:r>
                              <a:rPr lang="en-US" sz="2300" i="1" baseline="-25000">
                                <a:latin typeface="Cambria Math"/>
                                <a:cs typeface="Arial" panose="020B0604020202020204" pitchFamily="34" charset="0"/>
                              </a:rPr>
                              <m:t>2</m:t>
                            </m:r>
                          </m:den>
                        </m:f>
                        <m:r>
                          <a:rPr lang="kk-KZ" sz="2300" i="1">
                            <a:latin typeface="Cambria Math"/>
                          </a:rPr>
                          <m:t>(</m:t>
                        </m:r>
                        <m:r>
                          <a:rPr lang="en-US" sz="2300" i="1">
                            <a:latin typeface="Cambria Math"/>
                            <a:cs typeface="Arial" panose="020B0604020202020204" pitchFamily="34" charset="0"/>
                          </a:rPr>
                          <m:t>𝑛</m:t>
                        </m:r>
                        <m:r>
                          <a:rPr lang="en-US" sz="2300" i="1" baseline="-25000">
                            <a:latin typeface="Cambria Math"/>
                            <a:cs typeface="Arial" panose="020B0604020202020204" pitchFamily="34" charset="0"/>
                          </a:rPr>
                          <m:t>1</m:t>
                        </m:r>
                        <m:r>
                          <a:rPr lang="en-US" sz="2300" i="1">
                            <a:latin typeface="Cambria Math"/>
                          </a:rPr>
                          <m:t>𝜎</m:t>
                        </m:r>
                        <m:r>
                          <m:rPr>
                            <m:nor/>
                          </m:rPr>
                          <a:rPr lang="en-US" sz="2300" baseline="-25000">
                            <a:cs typeface="Arial" panose="020B0604020202020204" pitchFamily="34" charset="0"/>
                          </a:rPr>
                          <m:t>y</m:t>
                        </m:r>
                        <m:r>
                          <m:rPr>
                            <m:nor/>
                          </m:rPr>
                          <a:rPr lang="kk-KZ" sz="2300" baseline="30000" dirty="0"/>
                          <m:t>2</m:t>
                        </m:r>
                        <m:r>
                          <a:rPr lang="en-US" sz="2300" i="1" dirty="0">
                            <a:latin typeface="Cambria Math"/>
                          </a:rPr>
                          <m:t>+</m:t>
                        </m:r>
                        <m:r>
                          <a:rPr lang="en-US" sz="2300" i="1">
                            <a:latin typeface="Cambria Math"/>
                            <a:cs typeface="Arial" panose="020B0604020202020204" pitchFamily="34" charset="0"/>
                          </a:rPr>
                          <m:t>𝑛</m:t>
                        </m:r>
                        <m:r>
                          <a:rPr lang="en-US" sz="2300" i="1" baseline="-25000" dirty="0">
                            <a:latin typeface="Cambria Math"/>
                          </a:rPr>
                          <m:t>2</m:t>
                        </m:r>
                        <m:r>
                          <a:rPr lang="en-US" sz="2300" i="1">
                            <a:latin typeface="Cambria Math"/>
                          </a:rPr>
                          <m:t>𝜎</m:t>
                        </m:r>
                        <m:r>
                          <m:rPr>
                            <m:nor/>
                          </m:rPr>
                          <a:rPr lang="en-US" sz="2300" baseline="-25000">
                            <a:cs typeface="Arial" panose="020B0604020202020204" pitchFamily="34" charset="0"/>
                          </a:rPr>
                          <m:t>x</m:t>
                        </m:r>
                        <m:r>
                          <m:rPr>
                            <m:nor/>
                          </m:rPr>
                          <a:rPr lang="kk-KZ" sz="2300" baseline="30000" dirty="0"/>
                          <m:t>2</m:t>
                        </m:r>
                        <m:r>
                          <m:rPr>
                            <m:nor/>
                          </m:rPr>
                          <a:rPr lang="en-US" sz="2300" dirty="0"/>
                          <m:t>)</m:t>
                        </m:r>
                      </m:num>
                      <m:den>
                        <m:r>
                          <a:rPr lang="en-US" sz="2300" i="1">
                            <a:latin typeface="Cambria Math"/>
                            <a:cs typeface="Arial" panose="020B0604020202020204" pitchFamily="34" charset="0"/>
                          </a:rPr>
                          <m:t>𝑛</m:t>
                        </m:r>
                        <m:r>
                          <a:rPr lang="en-US" sz="2300" i="1" baseline="-25000">
                            <a:latin typeface="Cambria Math"/>
                            <a:cs typeface="Arial" panose="020B0604020202020204" pitchFamily="34" charset="0"/>
                          </a:rPr>
                          <m:t>1</m:t>
                        </m:r>
                        <m:r>
                          <a:rPr lang="en-US" sz="2300" i="1">
                            <a:latin typeface="Cambria Math"/>
                            <a:cs typeface="Arial" panose="020B0604020202020204" pitchFamily="34" charset="0"/>
                          </a:rPr>
                          <m:t>+</m:t>
                        </m:r>
                        <m:r>
                          <a:rPr lang="en-US" sz="2300" i="1">
                            <a:latin typeface="Cambria Math"/>
                            <a:cs typeface="Arial" panose="020B0604020202020204" pitchFamily="34" charset="0"/>
                          </a:rPr>
                          <m:t>𝑛</m:t>
                        </m:r>
                        <m:r>
                          <a:rPr lang="en-US" sz="2300" i="1" baseline="-25000" dirty="0">
                            <a:latin typeface="Cambria Math"/>
                          </a:rPr>
                          <m:t>2</m:t>
                        </m:r>
                        <m:r>
                          <a:rPr lang="en-US" sz="2300" i="1" baseline="-25000" dirty="0">
                            <a:latin typeface="Cambria Math"/>
                          </a:rPr>
                          <m:t> −</m:t>
                        </m:r>
                        <m:r>
                          <a:rPr lang="en-US" sz="2300" i="1" dirty="0">
                            <a:latin typeface="Cambria Math"/>
                          </a:rPr>
                          <m:t>2</m:t>
                        </m:r>
                        <m:r>
                          <a:rPr lang="en-US" sz="2300" i="1" baseline="-25000" dirty="0">
                            <a:latin typeface="Cambria Math"/>
                          </a:rPr>
                          <m:t> </m:t>
                        </m:r>
                      </m:den>
                    </m:f>
                  </m:oMath>
                </a14:m>
                <a:endParaRPr lang="en-US" sz="2300" dirty="0"/>
              </a:p>
              <a:p>
                <a:pPr marL="0" indent="0" algn="just">
                  <a:buNone/>
                </a:pPr>
                <a:r>
                  <a:rPr lang="kk-KZ" sz="2300" dirty="0"/>
                  <a:t>Бұл Стьюдент статистикасын мына түрде жазуға болады:</a:t>
                </a:r>
              </a:p>
              <a:p>
                <a:pPr marL="0" indent="0" algn="ctr">
                  <a:buNone/>
                </a:pPr>
                <a:r>
                  <a:rPr lang="en-US" sz="2300" dirty="0"/>
                  <a:t>t</a:t>
                </a:r>
                <a:r>
                  <a:rPr lang="kk-KZ" sz="2300" dirty="0"/>
                  <a:t>=</a:t>
                </a:r>
                <a14:m>
                  <m:oMath xmlns:m="http://schemas.openxmlformats.org/officeDocument/2006/math">
                    <m:f>
                      <m:fPr>
                        <m:ctrlPr>
                          <a:rPr lang="en-US" sz="2300" i="1">
                            <a:latin typeface="Cambria Math" panose="02040503050406030204" pitchFamily="18" charset="0"/>
                          </a:rPr>
                        </m:ctrlPr>
                      </m:fPr>
                      <m:num>
                        <m:r>
                          <a:rPr lang="en-US" sz="2300" i="1">
                            <a:latin typeface="Cambria Math"/>
                          </a:rPr>
                          <m:t>𝑦</m:t>
                        </m:r>
                        <m:r>
                          <a:rPr lang="en-US" sz="2300" i="1">
                            <a:latin typeface="Cambria Math"/>
                          </a:rPr>
                          <m:t>−</m:t>
                        </m:r>
                        <m:r>
                          <a:rPr lang="en-US" sz="2300" i="1">
                            <a:latin typeface="Cambria Math"/>
                          </a:rPr>
                          <m:t>𝑥</m:t>
                        </m:r>
                      </m:num>
                      <m:den>
                        <m:rad>
                          <m:radPr>
                            <m:degHide m:val="on"/>
                            <m:ctrlPr>
                              <a:rPr lang="en-US" sz="2300" i="1">
                                <a:latin typeface="Cambria Math" panose="02040503050406030204" pitchFamily="18" charset="0"/>
                              </a:rPr>
                            </m:ctrlPr>
                          </m:radPr>
                          <m:deg/>
                          <m:e>
                            <m:sSub>
                              <m:sSubPr>
                                <m:ctrlPr>
                                  <a:rPr lang="en-US" sz="2300" i="1">
                                    <a:latin typeface="Cambria Math" panose="02040503050406030204" pitchFamily="18" charset="0"/>
                                  </a:rPr>
                                </m:ctrlPr>
                              </m:sSubPr>
                              <m:e>
                                <m:r>
                                  <a:rPr lang="en-US" sz="2300" i="1">
                                    <a:latin typeface="Cambria Math"/>
                                  </a:rPr>
                                  <m:t>𝑛</m:t>
                                </m:r>
                              </m:e>
                              <m:sub>
                                <m:r>
                                  <a:rPr lang="en-US" sz="2300" i="1">
                                    <a:latin typeface="Cambria Math"/>
                                  </a:rPr>
                                  <m:t>1</m:t>
                                </m:r>
                              </m:sub>
                            </m:sSub>
                            <m:sSubSup>
                              <m:sSubSupPr>
                                <m:ctrlPr>
                                  <a:rPr lang="en-US" sz="2300" i="1">
                                    <a:latin typeface="Cambria Math" panose="02040503050406030204" pitchFamily="18" charset="0"/>
                                  </a:rPr>
                                </m:ctrlPr>
                              </m:sSubSupPr>
                              <m:e>
                                <m:r>
                                  <a:rPr lang="en-US" sz="2300" i="1">
                                    <a:latin typeface="Cambria Math"/>
                                  </a:rPr>
                                  <m:t>𝜎</m:t>
                                </m:r>
                              </m:e>
                              <m:sub>
                                <m:r>
                                  <a:rPr lang="en-US" sz="2300" i="1">
                                    <a:latin typeface="Cambria Math"/>
                                  </a:rPr>
                                  <m:t>𝑦</m:t>
                                </m:r>
                              </m:sub>
                              <m:sup>
                                <m:r>
                                  <a:rPr lang="en-US" sz="2300" i="1">
                                    <a:latin typeface="Cambria Math"/>
                                  </a:rPr>
                                  <m:t>2</m:t>
                                </m:r>
                              </m:sup>
                            </m:sSubSup>
                          </m:e>
                        </m:rad>
                      </m:den>
                    </m:f>
                    <m:r>
                      <a:rPr lang="en-US" sz="2300" i="1">
                        <a:latin typeface="Cambria Math"/>
                      </a:rPr>
                      <m:t> </m:t>
                    </m:r>
                    <m:rad>
                      <m:radPr>
                        <m:degHide m:val="on"/>
                        <m:ctrlPr>
                          <a:rPr lang="en-US" sz="2300" i="1">
                            <a:latin typeface="Cambria Math" panose="02040503050406030204" pitchFamily="18" charset="0"/>
                          </a:rPr>
                        </m:ctrlPr>
                      </m:radPr>
                      <m:deg/>
                      <m:e>
                        <m:f>
                          <m:fPr>
                            <m:ctrlPr>
                              <a:rPr lang="en-US" sz="2300" i="1">
                                <a:latin typeface="Cambria Math" panose="02040503050406030204" pitchFamily="18" charset="0"/>
                              </a:rPr>
                            </m:ctrlPr>
                          </m:fPr>
                          <m:num>
                            <m:sSub>
                              <m:sSubPr>
                                <m:ctrlPr>
                                  <a:rPr lang="en-US" sz="2300" i="1">
                                    <a:latin typeface="Cambria Math" panose="02040503050406030204" pitchFamily="18" charset="0"/>
                                  </a:rPr>
                                </m:ctrlPr>
                              </m:sSubPr>
                              <m:e>
                                <m:r>
                                  <a:rPr lang="en-US" sz="2300" i="1">
                                    <a:latin typeface="Cambria Math"/>
                                  </a:rPr>
                                  <m:t>𝑛</m:t>
                                </m:r>
                              </m:e>
                              <m:sub>
                                <m:r>
                                  <a:rPr lang="en-US" sz="2300" i="1">
                                    <a:latin typeface="Cambria Math"/>
                                  </a:rPr>
                                  <m:t>1</m:t>
                                </m:r>
                              </m:sub>
                            </m:sSub>
                            <m:r>
                              <a:rPr lang="en-US" sz="2300" i="1">
                                <a:latin typeface="Cambria Math"/>
                              </a:rPr>
                              <m:t>𝑛</m:t>
                            </m:r>
                            <m:r>
                              <a:rPr lang="en-US" sz="2300" i="1">
                                <a:latin typeface="Cambria Math"/>
                              </a:rPr>
                              <m:t>(</m:t>
                            </m:r>
                            <m:sSub>
                              <m:sSubPr>
                                <m:ctrlPr>
                                  <a:rPr lang="en-US" sz="2300" i="1">
                                    <a:latin typeface="Cambria Math" panose="02040503050406030204" pitchFamily="18" charset="0"/>
                                  </a:rPr>
                                </m:ctrlPr>
                              </m:sSubPr>
                              <m:e>
                                <m:r>
                                  <a:rPr lang="en-US" sz="2300" i="1">
                                    <a:latin typeface="Cambria Math"/>
                                  </a:rPr>
                                  <m:t>𝑛</m:t>
                                </m:r>
                              </m:e>
                              <m:sub>
                                <m:r>
                                  <a:rPr lang="en-US" sz="2300" i="1">
                                    <a:latin typeface="Cambria Math"/>
                                  </a:rPr>
                                  <m:t>1</m:t>
                                </m:r>
                              </m:sub>
                            </m:sSub>
                            <m:r>
                              <a:rPr lang="en-US" sz="2300" i="1">
                                <a:latin typeface="Cambria Math"/>
                              </a:rPr>
                              <m:t>+</m:t>
                            </m:r>
                            <m:sSub>
                              <m:sSubPr>
                                <m:ctrlPr>
                                  <a:rPr lang="en-US" sz="2300" i="1">
                                    <a:latin typeface="Cambria Math" panose="02040503050406030204" pitchFamily="18" charset="0"/>
                                  </a:rPr>
                                </m:ctrlPr>
                              </m:sSubPr>
                              <m:e>
                                <m:r>
                                  <a:rPr lang="en-US" sz="2300" i="1">
                                    <a:latin typeface="Cambria Math"/>
                                  </a:rPr>
                                  <m:t>𝑛</m:t>
                                </m:r>
                              </m:e>
                              <m:sub>
                                <m:r>
                                  <a:rPr lang="en-US" sz="2300" i="1">
                                    <a:latin typeface="Cambria Math"/>
                                  </a:rPr>
                                  <m:t>2</m:t>
                                </m:r>
                              </m:sub>
                            </m:sSub>
                            <m:r>
                              <a:rPr lang="en-US" sz="2300" i="1">
                                <a:latin typeface="Cambria Math"/>
                              </a:rPr>
                              <m:t>−</m:t>
                            </m:r>
                            <m:r>
                              <a:rPr lang="en-US" sz="2300" i="1">
                                <a:latin typeface="Cambria Math"/>
                              </a:rPr>
                              <m:t>2</m:t>
                            </m:r>
                            <m:r>
                              <a:rPr lang="en-US" sz="2300" i="1">
                                <a:latin typeface="Cambria Math"/>
                              </a:rPr>
                              <m:t>)</m:t>
                            </m:r>
                          </m:num>
                          <m:den>
                            <m:sSub>
                              <m:sSubPr>
                                <m:ctrlPr>
                                  <a:rPr lang="en-US" sz="2300" i="1">
                                    <a:latin typeface="Cambria Math" panose="02040503050406030204" pitchFamily="18" charset="0"/>
                                  </a:rPr>
                                </m:ctrlPr>
                              </m:sSubPr>
                              <m:e>
                                <m:r>
                                  <a:rPr lang="en-US" sz="2300" i="1">
                                    <a:latin typeface="Cambria Math"/>
                                  </a:rPr>
                                  <m:t>𝑛</m:t>
                                </m:r>
                              </m:e>
                              <m:sub>
                                <m:r>
                                  <a:rPr lang="en-US" sz="2300" i="1">
                                    <a:latin typeface="Cambria Math"/>
                                  </a:rPr>
                                  <m:t>1</m:t>
                                </m:r>
                              </m:sub>
                            </m:sSub>
                            <m:r>
                              <a:rPr lang="en-US" sz="2300" i="1">
                                <a:latin typeface="Cambria Math"/>
                              </a:rPr>
                              <m:t>+</m:t>
                            </m:r>
                            <m:sSub>
                              <m:sSubPr>
                                <m:ctrlPr>
                                  <a:rPr lang="en-US" sz="2300" i="1">
                                    <a:latin typeface="Cambria Math" panose="02040503050406030204" pitchFamily="18" charset="0"/>
                                  </a:rPr>
                                </m:ctrlPr>
                              </m:sSubPr>
                              <m:e>
                                <m:r>
                                  <a:rPr lang="en-US" sz="2300" i="1">
                                    <a:latin typeface="Cambria Math"/>
                                  </a:rPr>
                                  <m:t>𝑛</m:t>
                                </m:r>
                              </m:e>
                              <m:sub>
                                <m:r>
                                  <a:rPr lang="en-US" sz="2300" i="1">
                                    <a:latin typeface="Cambria Math"/>
                                  </a:rPr>
                                  <m:t>2</m:t>
                                </m:r>
                              </m:sub>
                            </m:sSub>
                          </m:den>
                        </m:f>
                      </m:e>
                    </m:rad>
                  </m:oMath>
                </a14:m>
                <a:endParaRPr lang="kk-KZ" sz="2300" dirty="0"/>
              </a:p>
              <a:p>
                <a:pPr marL="0" indent="0" algn="just">
                  <a:buNone/>
                </a:pPr>
                <a:endParaRPr lang="kk-KZ" sz="2400" dirty="0"/>
              </a:p>
              <a:p>
                <a:pPr marL="0" indent="0" algn="just">
                  <a:buNone/>
                </a:pPr>
                <a:endParaRPr lang="kk-KZ" sz="2400" dirty="0"/>
              </a:p>
              <a:p>
                <a:pPr marL="0" indent="0" algn="just">
                  <a:buNone/>
                </a:pPr>
                <a:endParaRPr lang="kk-KZ" sz="2400" dirty="0"/>
              </a:p>
              <a:p>
                <a:pPr marL="0" indent="0" algn="just">
                  <a:buNone/>
                </a:pPr>
                <a:endParaRPr lang="kk-KZ" sz="2400" dirty="0"/>
              </a:p>
              <a:p>
                <a:pPr marL="0" indent="0" algn="just">
                  <a:buNone/>
                </a:pPr>
                <a:endParaRPr lang="en-US" sz="2400" baseline="-25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2151" y="284376"/>
                <a:ext cx="8686800" cy="6842760"/>
              </a:xfrm>
              <a:blipFill rotWithShape="0">
                <a:blip r:embed="rId2"/>
                <a:stretch>
                  <a:fillRect l="-2105" t="-1783" r="-2035"/>
                </a:stretch>
              </a:blipFill>
            </p:spPr>
            <p:txBody>
              <a:bodyPr/>
              <a:lstStyle/>
              <a:p>
                <a:r>
                  <a:rPr lang="ru-RU">
                    <a:noFill/>
                  </a:rPr>
                  <a:t> </a:t>
                </a:r>
              </a:p>
            </p:txBody>
          </p:sp>
        </mc:Fallback>
      </mc:AlternateContent>
    </p:spTree>
    <p:extLst>
      <p:ext uri="{BB962C8B-B14F-4D97-AF65-F5344CB8AC3E}">
        <p14:creationId xmlns:p14="http://schemas.microsoft.com/office/powerpoint/2010/main" val="2011359478"/>
      </p:ext>
    </p:extLst>
  </p:cSld>
  <p:clrMapOvr>
    <a:masterClrMapping/>
  </p:clrMapOvr>
</p:sld>
</file>

<file path=ppt/theme/theme1.xml><?xml version="1.0" encoding="utf-8"?>
<a:theme xmlns:a="http://schemas.openxmlformats.org/drawingml/2006/main" name="Тема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561_TF16411245.potx" id="{773883C8-4131-4ECF-9E3C-74DD0B29E0A1}" vid="{18BBA691-B286-47C1-88FF-3C6BA8E7AA8B}"/>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61CFE-D4DA-4753-A9A5-D482B9609A35}">
  <ds:schemaRefs>
    <ds:schemaRef ds:uri="http://purl.org/dc/dcmitype/"/>
    <ds:schemaRef ds:uri="http://schemas.openxmlformats.org/package/2006/metadata/core-properties"/>
    <ds:schemaRef ds:uri="6dc4bcd6-49db-4c07-9060-8acfc67cef9f"/>
    <ds:schemaRef ds:uri="http://purl.org/dc/elements/1.1/"/>
    <ds:schemaRef ds:uri="http://schemas.microsoft.com/office/2006/metadata/properties"/>
    <ds:schemaRef ds:uri="http://schemas.microsoft.com/office/2006/documentManagement/types"/>
    <ds:schemaRef ds:uri="http://purl.org/dc/terms/"/>
    <ds:schemaRef ds:uri="http://schemas.microsoft.com/sharepoint/v3"/>
    <ds:schemaRef ds:uri="http://schemas.microsoft.com/office/infopath/2007/PartnerControls"/>
    <ds:schemaRef ds:uri="fb0879af-3eba-417a-a55a-ffe6dcd6ca77"/>
    <ds:schemaRef ds:uri="http://www.w3.org/XML/1998/namespace"/>
  </ds:schemaRefs>
</ds:datastoreItem>
</file>

<file path=customXml/itemProps2.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в минималистичных цветах</Template>
  <TotalTime>0</TotalTime>
  <Words>414</Words>
  <Application>Microsoft Office PowerPoint</Application>
  <PresentationFormat>Широкоэкранный</PresentationFormat>
  <Paragraphs>118</Paragraphs>
  <Slides>17</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Cambria Math</vt:lpstr>
      <vt:lpstr>Corbel</vt:lpstr>
      <vt:lpstr>Times New Roman</vt:lpstr>
      <vt:lpstr>Wingdings</vt:lpstr>
      <vt:lpstr>Тема Office</vt:lpstr>
      <vt:lpstr>Біртектілікке тЕксерудің параметрлік критерийлері</vt:lpstr>
      <vt:lpstr>Бақылау қатарлары біртектілігіне талдау жасаудың кезеңдері </vt:lpstr>
      <vt:lpstr>Гидрологиялық есептеулер мен ғылыми зерттеулер практикасында біртектіліктің екі түрі ажыратылады:</vt:lpstr>
      <vt:lpstr>Презентация PowerPoint</vt:lpstr>
      <vt:lpstr>Презентация PowerPoint</vt:lpstr>
      <vt:lpstr>Қатардың біртектілігін немесе таңдамалар (жиынтықтар) арасындағы айырмашылықтың мәнділігін (кездейсоқтығын) бағалауға арналған статистикалық критерийлердің түрлері</vt:lpstr>
      <vt:lpstr>Презентация PowerPoint</vt:lpstr>
      <vt:lpstr>Орташа мәндердің біртектілігін бағалау (Стьюдент критерийі)</vt:lpstr>
      <vt:lpstr>Презентация PowerPoint</vt:lpstr>
      <vt:lpstr>Презентация PowerPoint</vt:lpstr>
      <vt:lpstr>Гидрологиялық Қатарлар ұзақтылығының біртектілікті бағалауда тигізетін әсері</vt:lpstr>
      <vt:lpstr>ТАңба критерийі</vt:lpstr>
      <vt:lpstr>Дисперсиялардың біртектілігін бағалау (Фишер критерийі)</vt:lpstr>
      <vt:lpstr>Бартлет Критерийі</vt:lpstr>
      <vt:lpstr>Гидрологиялық қатарлардың біртектілігін бағалау мысалдары</vt:lpstr>
      <vt:lpstr>STOKSTAT бағдарламасы арқылы қатарларды Біртектілікке тексеру</vt:lpstr>
      <vt:lpstr>Назарларыңызға рахмет</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2021-01-26T10:11:13Z</dcterms:created>
  <dcterms:modified xsi:type="dcterms:W3CDTF">2024-11-05T20:38:56Z</dcterms:modified>
</cp:coreProperties>
</file>