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20"/>
  </p:notesMasterIdLst>
  <p:handoutMasterIdLst>
    <p:handoutMasterId r:id="rId21"/>
  </p:handoutMasterIdLst>
  <p:sldIdLst>
    <p:sldId id="292" r:id="rId4"/>
    <p:sldId id="283" r:id="rId5"/>
    <p:sldId id="303" r:id="rId6"/>
    <p:sldId id="291" r:id="rId7"/>
    <p:sldId id="304" r:id="rId8"/>
    <p:sldId id="305" r:id="rId9"/>
    <p:sldId id="306" r:id="rId10"/>
    <p:sldId id="310" r:id="rId11"/>
    <p:sldId id="308" r:id="rId12"/>
    <p:sldId id="311" r:id="rId13"/>
    <p:sldId id="312" r:id="rId14"/>
    <p:sldId id="313" r:id="rId15"/>
    <p:sldId id="314" r:id="rId16"/>
    <p:sldId id="315" r:id="rId17"/>
    <p:sldId id="316" r:id="rId18"/>
    <p:sldId id="296" r:id="rId19"/>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434" autoAdjust="0"/>
  </p:normalViewPr>
  <p:slideViewPr>
    <p:cSldViewPr snapToGrid="0">
      <p:cViewPr>
        <p:scale>
          <a:sx n="75" d="100"/>
          <a:sy n="75" d="100"/>
        </p:scale>
        <p:origin x="444" y="5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a16="http://schemas.microsoft.com/office/drawing/2014/main" xmlns=""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t>16.02.2021</a:t>
            </a:fld>
            <a:endParaRPr lang="ru-RU" dirty="0"/>
          </a:p>
        </p:txBody>
      </p:sp>
      <p:sp>
        <p:nvSpPr>
          <p:cNvPr id="4" name="Нижний колонтитул 3">
            <a:extLst>
              <a:ext uri="{FF2B5EF4-FFF2-40B4-BE49-F238E27FC236}">
                <a16:creationId xmlns:a16="http://schemas.microsoft.com/office/drawing/2014/main" xmlns=""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a16="http://schemas.microsoft.com/office/drawing/2014/main" xmlns=""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16.02.2021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a:t>
            </a:fld>
            <a:endParaRPr lang="ru-RU" dirty="0"/>
          </a:p>
        </p:txBody>
      </p:sp>
    </p:spTree>
    <p:extLst>
      <p:ext uri="{BB962C8B-B14F-4D97-AF65-F5344CB8AC3E}">
        <p14:creationId xmlns:p14="http://schemas.microsoft.com/office/powerpoint/2010/main" val="1565670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2</a:t>
            </a:fld>
            <a:endParaRPr lang="ru-RU" dirty="0"/>
          </a:p>
        </p:txBody>
      </p:sp>
    </p:spTree>
    <p:extLst>
      <p:ext uri="{BB962C8B-B14F-4D97-AF65-F5344CB8AC3E}">
        <p14:creationId xmlns:p14="http://schemas.microsoft.com/office/powerpoint/2010/main" val="2396725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3</a:t>
            </a:fld>
            <a:endParaRPr lang="ru-RU" dirty="0"/>
          </a:p>
        </p:txBody>
      </p:sp>
    </p:spTree>
    <p:extLst>
      <p:ext uri="{BB962C8B-B14F-4D97-AF65-F5344CB8AC3E}">
        <p14:creationId xmlns:p14="http://schemas.microsoft.com/office/powerpoint/2010/main" val="354063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4</a:t>
            </a:fld>
            <a:endParaRPr lang="ru-RU" dirty="0"/>
          </a:p>
        </p:txBody>
      </p:sp>
    </p:spTree>
    <p:extLst>
      <p:ext uri="{BB962C8B-B14F-4D97-AF65-F5344CB8AC3E}">
        <p14:creationId xmlns:p14="http://schemas.microsoft.com/office/powerpoint/2010/main" val="258920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16</a:t>
            </a:fld>
            <a:endParaRPr lang="ru-RU" dirty="0"/>
          </a:p>
        </p:txBody>
      </p:sp>
    </p:spTree>
    <p:extLst>
      <p:ext uri="{BB962C8B-B14F-4D97-AF65-F5344CB8AC3E}">
        <p14:creationId xmlns:p14="http://schemas.microsoft.com/office/powerpoint/2010/main" val="107945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a16="http://schemas.microsoft.com/office/drawing/2014/main" xmlns=""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11904" y="4650539"/>
            <a:ext cx="3401478" cy="1192038"/>
          </a:xfrm>
          <a:solidFill>
            <a:schemeClr val="tx1"/>
          </a:solidFill>
        </p:spPr>
        <p:txBody>
          <a:bodyPr lIns="252000" tIns="0" rtlCol="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a16="http://schemas.microsoft.com/office/drawing/2014/main" xmlns=""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a16="http://schemas.microsoft.com/office/drawing/2014/main" xmlns=""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a16="http://schemas.microsoft.com/office/drawing/2014/main" xmlns=""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a16="http://schemas.microsoft.com/office/drawing/2014/main" xmlns=""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a16="http://schemas.microsoft.com/office/drawing/2014/main" xmlns=""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6D4BCA97-F31B-451D-82F8-6E000DF2118A}"/>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a16="http://schemas.microsoft.com/office/drawing/2014/main" xmlns=""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a16="http://schemas.microsoft.com/office/drawing/2014/main" xmlns=""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a16="http://schemas.microsoft.com/office/drawing/2014/main" xmlns=""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a16="http://schemas.microsoft.com/office/drawing/2014/main" xmlns=""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a16="http://schemas.microsoft.com/office/drawing/2014/main" xmlns=""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2D09234E-176D-4BBF-9391-7B6F018C51AB}"/>
              </a:ext>
            </a:extLst>
          </p:cNvPr>
          <p:cNvSpPr>
            <a:spLocks noGrp="1"/>
          </p:cNvSpPr>
          <p:nvPr>
            <p:ph type="ftr" sz="quarter" idx="16"/>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a16="http://schemas.microsoft.com/office/drawing/2014/main" xmlns=""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a16="http://schemas.microsoft.com/office/drawing/2014/main" xmlns="" id="{08CCB8C2-B6A2-4C69-8D3A-57420A034BA4}"/>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4" name="Номер слайда 3">
            <a:extLst>
              <a:ext uri="{FF2B5EF4-FFF2-40B4-BE49-F238E27FC236}">
                <a16:creationId xmlns:a16="http://schemas.microsoft.com/office/drawing/2014/main" xmlns=""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a16="http://schemas.microsoft.com/office/drawing/2014/main" xmlns="" id="{16D0504D-4610-4E9E-A2DB-8B701F044BBC}"/>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3" name="Номер слайда 2">
            <a:extLst>
              <a:ext uri="{FF2B5EF4-FFF2-40B4-BE49-F238E27FC236}">
                <a16:creationId xmlns:a16="http://schemas.microsoft.com/office/drawing/2014/main" xmlns=""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xmlns=""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a16="http://schemas.microsoft.com/office/drawing/2014/main" xmlns=""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a16="http://schemas.microsoft.com/office/drawing/2014/main" xmlns=""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a16="http://schemas.microsoft.com/office/drawing/2014/main" xmlns=""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a16="http://schemas.microsoft.com/office/drawing/2014/main" xmlns=""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spTree>
      <p:nvGrpSpPr>
        <p:cNvPr id="1" name=""/>
        <p:cNvGrpSpPr/>
        <p:nvPr/>
      </p:nvGrpSpPr>
      <p:grpSpPr>
        <a:xfrm>
          <a:off x="0" y="0"/>
          <a:ext cx="0" cy="0"/>
          <a:chOff x="0" y="0"/>
          <a:chExt cx="0" cy="0"/>
        </a:xfrm>
      </p:grpSpPr>
      <p:sp>
        <p:nvSpPr>
          <p:cNvPr id="8" name="Рисунок 1">
            <a:extLst>
              <a:ext uri="{FF2B5EF4-FFF2-40B4-BE49-F238E27FC236}">
                <a16:creationId xmlns:a16="http://schemas.microsoft.com/office/drawing/2014/main" xmlns=""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a16="http://schemas.microsoft.com/office/drawing/2014/main" xmlns="" id="{40EE479C-D1F6-4BAC-80D2-90EF74E3261A}"/>
              </a:ext>
            </a:extLst>
          </p:cNvPr>
          <p:cNvSpPr>
            <a:spLocks noGrp="1"/>
          </p:cNvSpPr>
          <p:nvPr>
            <p:ph type="title" hasCustomPrompt="1"/>
          </p:nvPr>
        </p:nvSpPr>
        <p:spPr>
          <a:xfrm>
            <a:off x="4445086" y="1807950"/>
            <a:ext cx="5184913" cy="432000"/>
          </a:xfrm>
        </p:spPr>
        <p:txBody>
          <a:bodyPr rtlCol="0"/>
          <a:lstStyle>
            <a:lvl1pPr algn="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a16="http://schemas.microsoft.com/office/drawing/2014/main" xmlns="" id="{3FAEED1D-0E66-4F74-9455-675F5CB7EAD4}"/>
              </a:ext>
            </a:extLst>
          </p:cNvPr>
          <p:cNvSpPr>
            <a:spLocks noGrp="1"/>
          </p:cNvSpPr>
          <p:nvPr>
            <p:ph type="body" sz="quarter" idx="32" hasCustomPrompt="1"/>
          </p:nvPr>
        </p:nvSpPr>
        <p:spPr>
          <a:xfrm>
            <a:off x="4444886" y="2383950"/>
            <a:ext cx="5184913" cy="360000"/>
          </a:xfrm>
        </p:spPr>
        <p:txBody>
          <a:bodyPr rtlCol="0"/>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lvl1pPr>
              <a:defRPr/>
            </a:lvl1pPr>
          </a:lstStyle>
          <a:p>
            <a:r>
              <a:rPr lang="ru-RU" dirty="0" err="1" smtClean="0"/>
              <a:t>Гидрологиялық</a:t>
            </a:r>
            <a:r>
              <a:rPr lang="ru-RU" dirty="0" smtClean="0"/>
              <a:t> </a:t>
            </a:r>
            <a:r>
              <a:rPr lang="ru-RU" dirty="0" err="1" smtClean="0"/>
              <a:t>ақпаратты</a:t>
            </a:r>
            <a:r>
              <a:rPr lang="ru-RU" dirty="0" smtClean="0"/>
              <a:t> </a:t>
            </a:r>
            <a:r>
              <a:rPr lang="ru-RU" dirty="0" err="1" smtClean="0"/>
              <a:t>статистикалық</a:t>
            </a:r>
            <a:r>
              <a:rPr lang="ru-RU" dirty="0" smtClean="0"/>
              <a:t> </a:t>
            </a:r>
            <a:r>
              <a:rPr lang="ru-RU" dirty="0" err="1" smtClean="0"/>
              <a:t>өңдеудің</a:t>
            </a:r>
            <a:r>
              <a:rPr lang="ru-RU" dirty="0" smtClean="0"/>
              <a:t> </a:t>
            </a:r>
            <a:r>
              <a:rPr lang="ru-RU" dirty="0" err="1" smtClean="0"/>
              <a:t>заманауи</a:t>
            </a:r>
            <a:r>
              <a:rPr lang="ru-RU" dirty="0" smtClean="0"/>
              <a:t> </a:t>
            </a:r>
            <a:r>
              <a:rPr lang="ru-RU" dirty="0" err="1" smtClean="0"/>
              <a:t>әдістері</a:t>
            </a:r>
            <a:endParaRPr lang="ru-RU" dirty="0"/>
          </a:p>
        </p:txBody>
      </p:sp>
      <p:sp>
        <p:nvSpPr>
          <p:cNvPr id="5" name="Номер слайда 4">
            <a:extLst>
              <a:ext uri="{FF2B5EF4-FFF2-40B4-BE49-F238E27FC236}">
                <a16:creationId xmlns:a16="http://schemas.microsoft.com/office/drawing/2014/main" xmlns=""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
        <p:nvSpPr>
          <p:cNvPr id="9" name="Рисунок 6">
            <a:extLst>
              <a:ext uri="{FF2B5EF4-FFF2-40B4-BE49-F238E27FC236}">
                <a16:creationId xmlns:a16="http://schemas.microsoft.com/office/drawing/2014/main" xmlns=""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a16="http://schemas.microsoft.com/office/drawing/2014/main" xmlns=""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a16="http://schemas.microsoft.com/office/drawing/2014/main" xmlns=""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a16="http://schemas.microsoft.com/office/drawing/2014/main" xmlns=""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a16="http://schemas.microsoft.com/office/drawing/2014/main" xmlns=""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a16="http://schemas.microsoft.com/office/drawing/2014/main" xmlns=""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a16="http://schemas.microsoft.com/office/drawing/2014/main" xmlns=""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a16="http://schemas.microsoft.com/office/drawing/2014/main" xmlns=""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a16="http://schemas.microsoft.com/office/drawing/2014/main" xmlns="" id="{646B8F99-FAB0-4B33-87ED-9FF46D11A907}"/>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a16="http://schemas.microsoft.com/office/drawing/2014/main" xmlns=""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3" name="Объект 2">
            <a:extLst>
              <a:ext uri="{FF2B5EF4-FFF2-40B4-BE49-F238E27FC236}">
                <a16:creationId xmlns:a16="http://schemas.microsoft.com/office/drawing/2014/main" xmlns=""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a16="http://schemas.microsoft.com/office/drawing/2014/main" xmlns=""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2" name="Номер слайда 1">
            <a:extLst>
              <a:ext uri="{FF2B5EF4-FFF2-40B4-BE49-F238E27FC236}">
                <a16:creationId xmlns:a16="http://schemas.microsoft.com/office/drawing/2014/main" xmlns=""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a16="http://schemas.microsoft.com/office/drawing/2014/main" xmlns=""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a16="http://schemas.microsoft.com/office/drawing/2014/main" xmlns=""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Текст 5">
            <a:extLst>
              <a:ext uri="{FF2B5EF4-FFF2-40B4-BE49-F238E27FC236}">
                <a16:creationId xmlns:a16="http://schemas.microsoft.com/office/drawing/2014/main" xmlns=""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a16="http://schemas.microsoft.com/office/drawing/2014/main" xmlns=""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a16="http://schemas.microsoft.com/office/drawing/2014/main" xmlns=""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a16="http://schemas.microsoft.com/office/drawing/2014/main" xmlns=""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a16="http://schemas.microsoft.com/office/drawing/2014/main" xmlns=""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a16="http://schemas.microsoft.com/office/drawing/2014/main" xmlns=""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a16="http://schemas.microsoft.com/office/drawing/2014/main" xmlns="" id="{E8FE0EB3-0FF4-4285-B9D3-90A5751B7BBF}"/>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a16="http://schemas.microsoft.com/office/drawing/2014/main" xmlns=""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xmlns=""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7" name="Прямоугольник 6">
            <a:extLst>
              <a:ext uri="{FF2B5EF4-FFF2-40B4-BE49-F238E27FC236}">
                <a16:creationId xmlns:a16="http://schemas.microsoft.com/office/drawing/2014/main" xmlns=""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a16="http://schemas.microsoft.com/office/drawing/2014/main" xmlns=""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a16="http://schemas.microsoft.com/office/drawing/2014/main" xmlns=""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a16="http://schemas.microsoft.com/office/drawing/2014/main" xmlns=""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rtl="0"/>
            <a:r>
              <a:rPr lang="ru-RU" noProof="0" dirty="0"/>
              <a:t>Добавить нижний колонтитул</a:t>
            </a:r>
          </a:p>
        </p:txBody>
      </p:sp>
      <p:sp>
        <p:nvSpPr>
          <p:cNvPr id="6" name="Номер слайда 5">
            <a:extLst>
              <a:ext uri="{FF2B5EF4-FFF2-40B4-BE49-F238E27FC236}">
                <a16:creationId xmlns:a16="http://schemas.microsoft.com/office/drawing/2014/main" xmlns=""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pPr rtl="0"/>
            <a:fld id="{19B51A1E-902D-48AF-9020-955120F399B6}" type="slidenum">
              <a:rPr lang="ru-RU" noProof="0" smtClean="0"/>
              <a:pPr/>
              <a:t>‹#›</a:t>
            </a:fld>
            <a:endParaRPr lang="ru-RU" noProof="0" dirty="0"/>
          </a:p>
        </p:txBody>
      </p:sp>
      <p:sp>
        <p:nvSpPr>
          <p:cNvPr id="4" name="Надпись 3">
            <a:extLst>
              <a:ext uri="{FF2B5EF4-FFF2-40B4-BE49-F238E27FC236}">
                <a16:creationId xmlns:a16="http://schemas.microsoft.com/office/drawing/2014/main" xmlns="" id="{34FDC6F9-37F9-4E25-AECA-D307B8421C73}"/>
              </a:ext>
            </a:extLst>
          </p:cNvPr>
          <p:cNvSpPr txBox="1"/>
          <p:nvPr userDrawn="1"/>
        </p:nvSpPr>
        <p:spPr>
          <a:xfrm>
            <a:off x="9630116" y="6346108"/>
            <a:ext cx="1662546" cy="215888"/>
          </a:xfrm>
          <a:prstGeom prst="rect">
            <a:avLst/>
          </a:prstGeom>
          <a:noFill/>
        </p:spPr>
        <p:txBody>
          <a:bodyPr wrap="square" lIns="0" tIns="36000" rIns="0" bIns="0" rtlCol="0">
            <a:spAutoFit/>
          </a:bodyPr>
          <a:lstStyle/>
          <a:p>
            <a:pPr algn="r" rtl="0">
              <a:lnSpc>
                <a:spcPts val="1400"/>
              </a:lnSpc>
            </a:pPr>
            <a:r>
              <a:rPr lang="kk-KZ" sz="1600" b="1" spc="-100" noProof="0" dirty="0" smtClean="0">
                <a:solidFill>
                  <a:schemeClr val="tx1">
                    <a:lumMod val="50000"/>
                    <a:lumOff val="50000"/>
                  </a:schemeClr>
                </a:solidFill>
                <a:latin typeface="Corbel" panose="020B0503020204020204" pitchFamily="34" charset="0"/>
              </a:rPr>
              <a:t>4</a:t>
            </a:r>
            <a:r>
              <a:rPr lang="en-US" sz="1600" b="1" spc="-100" noProof="0" dirty="0" smtClean="0">
                <a:solidFill>
                  <a:schemeClr val="tx1">
                    <a:lumMod val="50000"/>
                    <a:lumOff val="50000"/>
                  </a:schemeClr>
                </a:solidFill>
                <a:latin typeface="Corbel" panose="020B0503020204020204" pitchFamily="34" charset="0"/>
              </a:rPr>
              <a:t>-</a:t>
            </a:r>
            <a:r>
              <a:rPr lang="kk-KZ" sz="1600" b="1" spc="-100" noProof="0" dirty="0" smtClean="0">
                <a:solidFill>
                  <a:schemeClr val="tx1">
                    <a:lumMod val="50000"/>
                    <a:lumOff val="50000"/>
                  </a:schemeClr>
                </a:solidFill>
                <a:latin typeface="Corbel" panose="020B0503020204020204" pitchFamily="34" charset="0"/>
              </a:rPr>
              <a:t>дәріс</a:t>
            </a:r>
            <a:endParaRPr lang="ru-RU" sz="1600" b="1" spc="-100" noProof="0" dirty="0">
              <a:solidFill>
                <a:schemeClr val="tx1"/>
              </a:solidFill>
              <a:latin typeface="Corbel" panose="020B0503020204020204" pitchFamily="34" charset="0"/>
            </a:endParaRPr>
          </a:p>
        </p:txBody>
      </p:sp>
      <p:sp>
        <p:nvSpPr>
          <p:cNvPr id="8" name="Прямоугольник 7">
            <a:extLst>
              <a:ext uri="{FF2B5EF4-FFF2-40B4-BE49-F238E27FC236}">
                <a16:creationId xmlns:a16="http://schemas.microsoft.com/office/drawing/2014/main" xmlns=""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Прямоугольник 9">
            <a:extLst>
              <a:ext uri="{FF2B5EF4-FFF2-40B4-BE49-F238E27FC236}">
                <a16:creationId xmlns:a16="http://schemas.microsoft.com/office/drawing/2014/main" xmlns=""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a16="http://schemas.microsoft.com/office/drawing/2014/main" xmlns=""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Lst>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 Id="rId9"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7.png"/><Relationship Id="rId7" Type="http://schemas.openxmlformats.org/officeDocument/2006/relationships/hyperlink" Target="mailto:Ainur.Musina@kaznu.kz"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18.png"/><Relationship Id="rId4" Type="http://schemas.openxmlformats.org/officeDocument/2006/relationships/image" Target="../media/image7.sv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xmlns="" id="{200B3D2B-613A-41BE-987D-E6A1324B456D}"/>
              </a:ext>
            </a:extLst>
          </p:cNvPr>
          <p:cNvSpPr>
            <a:spLocks noGrp="1"/>
          </p:cNvSpPr>
          <p:nvPr>
            <p:ph type="ctrTitle"/>
          </p:nvPr>
        </p:nvSpPr>
        <p:spPr>
          <a:xfrm>
            <a:off x="2380129" y="2918012"/>
            <a:ext cx="7394522" cy="3371695"/>
          </a:xfrm>
        </p:spPr>
        <p:txBody>
          <a:bodyPr rtlCol="0"/>
          <a:lstStyle/>
          <a:p>
            <a:r>
              <a:rPr lang="ru-RU" sz="5000" kern="0" spc="0" dirty="0" err="1"/>
              <a:t>Үлестірім</a:t>
            </a:r>
            <a:r>
              <a:rPr lang="ru-RU" sz="5000" kern="0" spc="0" dirty="0"/>
              <a:t> </a:t>
            </a:r>
            <a:r>
              <a:rPr lang="ru-RU" sz="5000" kern="0" spc="0" dirty="0" err="1" smtClean="0"/>
              <a:t>заңы</a:t>
            </a:r>
            <a:r>
              <a:rPr lang="ru-RU" sz="5000" kern="0" spc="0" dirty="0" smtClean="0"/>
              <a:t> </a:t>
            </a:r>
            <a:r>
              <a:rPr lang="ru-RU" sz="5000" kern="0" spc="0" dirty="0" err="1" smtClean="0"/>
              <a:t>жөніндегі</a:t>
            </a:r>
            <a:r>
              <a:rPr lang="ru-RU" sz="5000" kern="0" spc="0" dirty="0" smtClean="0"/>
              <a:t> </a:t>
            </a:r>
            <a:r>
              <a:rPr lang="ru-RU" sz="5000" kern="0" spc="0" dirty="0" err="1" smtClean="0"/>
              <a:t>гипотезаны</a:t>
            </a:r>
            <a:r>
              <a:rPr lang="ru-RU" sz="5000" kern="0" spc="0" dirty="0" smtClean="0"/>
              <a:t> </a:t>
            </a:r>
            <a:r>
              <a:rPr lang="ru-RU" sz="5000" kern="0" spc="0" dirty="0" err="1" smtClean="0"/>
              <a:t>тексеру</a:t>
            </a:r>
            <a:endParaRPr lang="ru-RU" sz="5000" kern="0" spc="0" dirty="0"/>
          </a:p>
        </p:txBody>
      </p:sp>
      <p:sp>
        <p:nvSpPr>
          <p:cNvPr id="5" name="Номер слайда 4">
            <a:extLst>
              <a:ext uri="{FF2B5EF4-FFF2-40B4-BE49-F238E27FC236}">
                <a16:creationId xmlns:a16="http://schemas.microsoft.com/office/drawing/2014/main" xmlns="" id="{BDD5A594-D852-43BB-B591-E9D9027253BD}"/>
              </a:ext>
            </a:extLst>
          </p:cNvPr>
          <p:cNvSpPr>
            <a:spLocks noGrp="1"/>
          </p:cNvSpPr>
          <p:nvPr>
            <p:ph type="sldNum" sz="quarter" idx="11"/>
          </p:nvPr>
        </p:nvSpPr>
        <p:spPr/>
        <p:txBody>
          <a:bodyPr rtlCol="0"/>
          <a:lstStyle/>
          <a:p>
            <a:pPr rtl="0"/>
            <a:fld id="{19B51A1E-902D-48AF-9020-955120F399B6}" type="slidenum">
              <a:rPr lang="ru-RU" smtClean="0"/>
              <a:pPr rtl="0"/>
              <a:t>1</a:t>
            </a:fld>
            <a:endParaRPr lang="ru-RU" dirty="0"/>
          </a:p>
        </p:txBody>
      </p:sp>
    </p:spTree>
    <p:extLst>
      <p:ext uri="{BB962C8B-B14F-4D97-AF65-F5344CB8AC3E}">
        <p14:creationId xmlns:p14="http://schemas.microsoft.com/office/powerpoint/2010/main" val="409167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8"/>
            <a:ext cx="9423200" cy="4281988"/>
          </a:xfrm>
        </p:spPr>
        <p:txBody>
          <a:bodyPr/>
          <a:lstStyle/>
          <a:p>
            <a:pPr marL="0" indent="465138" algn="just">
              <a:lnSpc>
                <a:spcPct val="100000"/>
              </a:lnSpc>
              <a:spcBef>
                <a:spcPts val="0"/>
              </a:spcBef>
              <a:buNone/>
            </a:pPr>
            <a:r>
              <a:rPr lang="ru-RU" dirty="0" err="1" smtClean="0"/>
              <a:t>Берілген</a:t>
            </a:r>
            <a:r>
              <a:rPr lang="ru-RU" dirty="0" smtClean="0"/>
              <a:t> </a:t>
            </a:r>
            <a:r>
              <a:rPr lang="ru-RU" dirty="0" err="1"/>
              <a:t>статистиканың</a:t>
            </a:r>
            <a:r>
              <a:rPr lang="ru-RU" dirty="0"/>
              <a:t> </a:t>
            </a:r>
            <a:r>
              <a:rPr lang="ru-RU" dirty="0" err="1" smtClean="0"/>
              <a:t>үлестірім</a:t>
            </a:r>
            <a:r>
              <a:rPr lang="ru-RU" dirty="0" smtClean="0"/>
              <a:t> </a:t>
            </a:r>
            <a:r>
              <a:rPr lang="ru-RU" dirty="0" err="1"/>
              <a:t>заңы</a:t>
            </a:r>
            <a:r>
              <a:rPr lang="ru-RU" dirty="0"/>
              <a:t> </a:t>
            </a:r>
            <a:r>
              <a:rPr lang="ru-RU" dirty="0" err="1"/>
              <a:t>бастапқы</a:t>
            </a:r>
            <a:r>
              <a:rPr lang="ru-RU" dirty="0"/>
              <a:t> </a:t>
            </a:r>
            <a:r>
              <a:rPr lang="ru-RU" dirty="0" err="1"/>
              <a:t>үлестіру</a:t>
            </a:r>
            <a:r>
              <a:rPr lang="ru-RU" dirty="0"/>
              <a:t> </a:t>
            </a:r>
            <a:r>
              <a:rPr lang="ru-RU" dirty="0" err="1"/>
              <a:t>түріне</a:t>
            </a:r>
            <a:r>
              <a:rPr lang="ru-RU" dirty="0"/>
              <a:t> </a:t>
            </a:r>
            <a:r>
              <a:rPr lang="ru-RU" dirty="0" err="1"/>
              <a:t>тәуелді</a:t>
            </a:r>
            <a:r>
              <a:rPr lang="ru-RU" dirty="0"/>
              <a:t> </a:t>
            </a:r>
            <a:r>
              <a:rPr lang="ru-RU" dirty="0" err="1"/>
              <a:t>емес</a:t>
            </a:r>
            <a:r>
              <a:rPr lang="ru-RU" dirty="0"/>
              <a:t> </a:t>
            </a:r>
            <a:r>
              <a:rPr lang="ru-RU" dirty="0" err="1"/>
              <a:t>және</a:t>
            </a:r>
            <a:r>
              <a:rPr lang="ru-RU" dirty="0"/>
              <a:t> </a:t>
            </a:r>
            <a:r>
              <a:rPr lang="en-US" dirty="0" smtClean="0"/>
              <a:t>n </a:t>
            </a:r>
            <a:r>
              <a:rPr lang="ru-RU" dirty="0" err="1" smtClean="0"/>
              <a:t>жеткілікті</a:t>
            </a:r>
            <a:r>
              <a:rPr lang="ru-RU" dirty="0" smtClean="0"/>
              <a:t> </a:t>
            </a:r>
            <a:r>
              <a:rPr lang="ru-RU" dirty="0" err="1"/>
              <a:t>үлкен</a:t>
            </a:r>
            <a:r>
              <a:rPr lang="ru-RU" dirty="0"/>
              <a:t> </a:t>
            </a:r>
            <a:r>
              <a:rPr lang="ru-RU" dirty="0" err="1"/>
              <a:t>болған</a:t>
            </a:r>
            <a:r>
              <a:rPr lang="ru-RU" dirty="0"/>
              <a:t> </a:t>
            </a:r>
            <a:r>
              <a:rPr lang="ru-RU" dirty="0" err="1" smtClean="0"/>
              <a:t>кезде</a:t>
            </a:r>
            <a:r>
              <a:rPr lang="ru-RU" dirty="0" smtClean="0"/>
              <a:t> </a:t>
            </a:r>
            <a:r>
              <a:rPr lang="el-GR" b="1" i="1" dirty="0">
                <a:solidFill>
                  <a:srgbClr val="FF0000"/>
                </a:solidFill>
              </a:rPr>
              <a:t>χ2</a:t>
            </a:r>
            <a:r>
              <a:rPr lang="ru-RU" dirty="0" smtClean="0"/>
              <a:t> </a:t>
            </a:r>
            <a:r>
              <a:rPr lang="ru-RU" dirty="0" err="1" smtClean="0"/>
              <a:t>үлестірімімен</a:t>
            </a:r>
            <a:r>
              <a:rPr lang="ru-RU" dirty="0" smtClean="0"/>
              <a:t> </a:t>
            </a:r>
            <a:r>
              <a:rPr lang="ru-RU" dirty="0" err="1" smtClean="0"/>
              <a:t>жақсы</a:t>
            </a:r>
            <a:r>
              <a:rPr lang="ru-RU" dirty="0" smtClean="0"/>
              <a:t> </a:t>
            </a:r>
            <a:r>
              <a:rPr lang="ru-RU" dirty="0" err="1" smtClean="0"/>
              <a:t>аппроксимацияланады</a:t>
            </a:r>
            <a:r>
              <a:rPr lang="ru-RU" dirty="0" smtClean="0"/>
              <a:t>. </a:t>
            </a:r>
            <a:r>
              <a:rPr lang="ru-RU" dirty="0" err="1" smtClean="0"/>
              <a:t>Сондай-ақ</a:t>
            </a:r>
            <a:r>
              <a:rPr lang="ru-RU" dirty="0" smtClean="0"/>
              <a:t> </a:t>
            </a:r>
            <a:r>
              <a:rPr lang="ru-RU" dirty="0" err="1"/>
              <a:t>еркіндік</a:t>
            </a:r>
            <a:r>
              <a:rPr lang="ru-RU" dirty="0"/>
              <a:t> </a:t>
            </a:r>
            <a:r>
              <a:rPr lang="ru-RU" dirty="0" err="1" smtClean="0"/>
              <a:t>дәрежесі</a:t>
            </a:r>
            <a:r>
              <a:rPr lang="ru-RU" dirty="0" smtClean="0"/>
              <a:t> </a:t>
            </a:r>
            <a:r>
              <a:rPr lang="ru-RU" dirty="0" err="1" smtClean="0"/>
              <a:t>санына</a:t>
            </a:r>
            <a:r>
              <a:rPr lang="ru-RU" dirty="0" smtClean="0"/>
              <a:t> </a:t>
            </a:r>
            <a:r>
              <a:rPr lang="ru-RU" dirty="0"/>
              <a:t>(</a:t>
            </a:r>
            <a:r>
              <a:rPr lang="en-US" dirty="0"/>
              <a:t>v = k – r-1</a:t>
            </a:r>
            <a:r>
              <a:rPr lang="en-US" dirty="0" smtClean="0"/>
              <a:t>)</a:t>
            </a:r>
            <a:r>
              <a:rPr lang="kk-KZ" dirty="0" smtClean="0"/>
              <a:t> тәуелді</a:t>
            </a:r>
            <a:r>
              <a:rPr lang="en-US" dirty="0" smtClean="0"/>
              <a:t>; </a:t>
            </a:r>
            <a:r>
              <a:rPr lang="kk-KZ" dirty="0" smtClean="0"/>
              <a:t>М</a:t>
            </a:r>
            <a:r>
              <a:rPr lang="ru-RU" dirty="0" err="1" smtClean="0"/>
              <a:t>ұндағы</a:t>
            </a:r>
            <a:r>
              <a:rPr lang="ru-RU" dirty="0" smtClean="0"/>
              <a:t> </a:t>
            </a:r>
            <a:r>
              <a:rPr lang="en-US" dirty="0" smtClean="0"/>
              <a:t>r</a:t>
            </a:r>
            <a:r>
              <a:rPr lang="kk-KZ" dirty="0" smtClean="0"/>
              <a:t> </a:t>
            </a:r>
            <a:r>
              <a:rPr lang="en-US" dirty="0" smtClean="0"/>
              <a:t>-</a:t>
            </a:r>
            <a:r>
              <a:rPr lang="kk-KZ" dirty="0" smtClean="0"/>
              <a:t> </a:t>
            </a:r>
            <a:r>
              <a:rPr lang="ru-RU" dirty="0" err="1" smtClean="0"/>
              <a:t>эмпирикалық</a:t>
            </a:r>
            <a:r>
              <a:rPr lang="ru-RU" dirty="0" smtClean="0"/>
              <a:t> </a:t>
            </a:r>
            <a:r>
              <a:rPr lang="ru-RU" dirty="0" err="1"/>
              <a:t>мәліметтер</a:t>
            </a:r>
            <a:r>
              <a:rPr lang="ru-RU" dirty="0"/>
              <a:t> </a:t>
            </a:r>
            <a:r>
              <a:rPr lang="ru-RU" dirty="0" err="1"/>
              <a:t>бойынша</a:t>
            </a:r>
            <a:r>
              <a:rPr lang="ru-RU" dirty="0"/>
              <a:t> </a:t>
            </a:r>
            <a:r>
              <a:rPr lang="ru-RU" dirty="0" err="1"/>
              <a:t>анықталған</a:t>
            </a:r>
            <a:r>
              <a:rPr lang="ru-RU" dirty="0"/>
              <a:t> </a:t>
            </a:r>
            <a:r>
              <a:rPr lang="ru-RU" dirty="0" err="1"/>
              <a:t>бастапқы</a:t>
            </a:r>
            <a:r>
              <a:rPr lang="ru-RU" dirty="0"/>
              <a:t> </a:t>
            </a:r>
            <a:r>
              <a:rPr lang="ru-RU" dirty="0" err="1"/>
              <a:t>үлестіру</a:t>
            </a:r>
            <a:r>
              <a:rPr lang="ru-RU" dirty="0"/>
              <a:t> </a:t>
            </a:r>
            <a:r>
              <a:rPr lang="ru-RU" dirty="0" err="1"/>
              <a:t>параметрлерінің</a:t>
            </a:r>
            <a:r>
              <a:rPr lang="ru-RU" dirty="0"/>
              <a:t> </a:t>
            </a:r>
            <a:r>
              <a:rPr lang="ru-RU" dirty="0" smtClean="0"/>
              <a:t>саны.</a:t>
            </a:r>
          </a:p>
          <a:p>
            <a:pPr marL="0" indent="465138" algn="just">
              <a:buNone/>
            </a:pPr>
            <a:r>
              <a:rPr lang="kk-KZ" dirty="0" smtClean="0"/>
              <a:t>Есептеуге ыңғайлы болу үшін алдыңғы өрнек келесі түрге келтіріледі:</a:t>
            </a:r>
          </a:p>
          <a:p>
            <a:pPr marL="0" indent="465138" algn="just">
              <a:buNone/>
            </a:pPr>
            <a:endParaRPr lang="kk-KZ" dirty="0" smtClean="0"/>
          </a:p>
          <a:p>
            <a:pPr marL="0" indent="465138" algn="just">
              <a:buNone/>
            </a:pPr>
            <a:endParaRPr lang="kk-KZ" dirty="0"/>
          </a:p>
          <a:p>
            <a:pPr marL="0" indent="465138" algn="just">
              <a:buNone/>
            </a:pPr>
            <a:endParaRPr lang="kk-KZ" dirty="0" smtClean="0"/>
          </a:p>
          <a:p>
            <a:pPr marL="0" indent="465138" algn="just">
              <a:buNone/>
            </a:pPr>
            <a:r>
              <a:rPr lang="kk-KZ" dirty="0" smtClean="0"/>
              <a:t>Мұндағы                 - әрбір аралыққа су өтімі мәнінің түсу оқиғаларының теориялық саны;</a:t>
            </a:r>
          </a:p>
          <a:p>
            <a:pPr marL="0" indent="465138" algn="just">
              <a:buNone/>
            </a:pPr>
            <a:r>
              <a:rPr lang="kk-KZ" dirty="0" smtClean="0"/>
              <a:t>      - әрбір аралыққа бақыланған су өтімі мәнінің түсуінің эмпирикалық мәні.</a:t>
            </a:r>
            <a:endParaRPr lang="ru-RU" dirty="0"/>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10</a:t>
            </a:fld>
            <a:endParaRPr lang="ru-RU" noProof="0" dirty="0"/>
          </a:p>
        </p:txBody>
      </p:sp>
      <p:sp>
        <p:nvSpPr>
          <p:cNvPr id="5" name="Заголовок 4"/>
          <p:cNvSpPr>
            <a:spLocks noGrp="1"/>
          </p:cNvSpPr>
          <p:nvPr>
            <p:ph type="title"/>
          </p:nvPr>
        </p:nvSpPr>
        <p:spPr/>
        <p:txBody>
          <a:bodyPr/>
          <a:lstStyle/>
          <a:p>
            <a:r>
              <a:rPr lang="ru-RU" kern="0" spc="0" dirty="0" err="1">
                <a:solidFill>
                  <a:srgbClr val="0070C0"/>
                </a:solidFill>
              </a:rPr>
              <a:t>Пирсонның</a:t>
            </a:r>
            <a:r>
              <a:rPr lang="ru-RU" kern="0" spc="0" dirty="0">
                <a:solidFill>
                  <a:srgbClr val="0070C0"/>
                </a:solidFill>
              </a:rPr>
              <a:t> </a:t>
            </a:r>
            <a:r>
              <a:rPr lang="ru-RU" kern="0" spc="0" dirty="0" err="1">
                <a:solidFill>
                  <a:srgbClr val="0070C0"/>
                </a:solidFill>
              </a:rPr>
              <a:t>келісімдік</a:t>
            </a:r>
            <a:r>
              <a:rPr lang="ru-RU" kern="0" spc="0" dirty="0">
                <a:solidFill>
                  <a:srgbClr val="0070C0"/>
                </a:solidFill>
              </a:rPr>
              <a:t> </a:t>
            </a:r>
            <a:r>
              <a:rPr lang="ru-RU" i="1" kern="0" spc="0" dirty="0" smtClean="0">
                <a:solidFill>
                  <a:srgbClr val="0070C0"/>
                </a:solidFill>
              </a:rPr>
              <a:t>χ</a:t>
            </a:r>
            <a:r>
              <a:rPr lang="ru-RU" kern="0" spc="0" baseline="30000" dirty="0" smtClean="0">
                <a:solidFill>
                  <a:srgbClr val="0070C0"/>
                </a:solidFill>
              </a:rPr>
              <a:t>2</a:t>
            </a:r>
            <a:r>
              <a:rPr lang="ru-RU" kern="0" spc="0" dirty="0" smtClean="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2782189198"/>
              </p:ext>
            </p:extLst>
          </p:nvPr>
        </p:nvGraphicFramePr>
        <p:xfrm>
          <a:off x="4267201" y="2748211"/>
          <a:ext cx="2226282" cy="764246"/>
        </p:xfrm>
        <a:graphic>
          <a:graphicData uri="http://schemas.openxmlformats.org/presentationml/2006/ole">
            <mc:AlternateContent xmlns:mc="http://schemas.openxmlformats.org/markup-compatibility/2006">
              <mc:Choice xmlns:v="urn:schemas-microsoft-com:vml" Requires="v">
                <p:oleObj spid="_x0000_s21517" name="Уравнение" r:id="rId3" imgW="1295400" imgH="431800" progId="Equation.3">
                  <p:embed/>
                </p:oleObj>
              </mc:Choice>
              <mc:Fallback>
                <p:oleObj name="Уравнение" r:id="rId3" imgW="12954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1" y="2748211"/>
                        <a:ext cx="2226282" cy="764246"/>
                      </a:xfrm>
                      <a:prstGeom prst="rect">
                        <a:avLst/>
                      </a:prstGeom>
                      <a:noFill/>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447272328"/>
              </p:ext>
            </p:extLst>
          </p:nvPr>
        </p:nvGraphicFramePr>
        <p:xfrm>
          <a:off x="2293258" y="3759199"/>
          <a:ext cx="551542" cy="492867"/>
        </p:xfrm>
        <a:graphic>
          <a:graphicData uri="http://schemas.openxmlformats.org/presentationml/2006/ole">
            <mc:AlternateContent xmlns:mc="http://schemas.openxmlformats.org/markup-compatibility/2006">
              <mc:Choice xmlns:v="urn:schemas-microsoft-com:vml" Requires="v">
                <p:oleObj spid="_x0000_s21518" name="Уравнение" r:id="rId5" imgW="444693" imgH="393871" progId="Equation.3">
                  <p:embed/>
                </p:oleObj>
              </mc:Choice>
              <mc:Fallback>
                <p:oleObj name="Уравнение" r:id="rId5" imgW="444693" imgH="39387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3258" y="3759199"/>
                        <a:ext cx="551542" cy="492867"/>
                      </a:xfrm>
                      <a:prstGeom prst="rect">
                        <a:avLst/>
                      </a:prstGeom>
                      <a:noFill/>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065581623"/>
              </p:ext>
            </p:extLst>
          </p:nvPr>
        </p:nvGraphicFramePr>
        <p:xfrm>
          <a:off x="1001485" y="4499428"/>
          <a:ext cx="261257" cy="348343"/>
        </p:xfrm>
        <a:graphic>
          <a:graphicData uri="http://schemas.openxmlformats.org/presentationml/2006/ole">
            <mc:AlternateContent xmlns:mc="http://schemas.openxmlformats.org/markup-compatibility/2006">
              <mc:Choice xmlns:v="urn:schemas-microsoft-com:vml" Requires="v">
                <p:oleObj spid="_x0000_s21519" name="Уравнение" r:id="rId7" imgW="177492" imgH="240882" progId="Equation.3">
                  <p:embed/>
                </p:oleObj>
              </mc:Choice>
              <mc:Fallback>
                <p:oleObj name="Уравнение" r:id="rId7" imgW="177492" imgH="24088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1485" y="4499428"/>
                        <a:ext cx="261257" cy="348343"/>
                      </a:xfrm>
                      <a:prstGeom prst="rect">
                        <a:avLst/>
                      </a:prstGeom>
                      <a:noFill/>
                    </p:spPr>
                  </p:pic>
                </p:oleObj>
              </mc:Fallback>
            </mc:AlternateContent>
          </a:graphicData>
        </a:graphic>
      </p:graphicFrame>
    </p:spTree>
    <p:extLst>
      <p:ext uri="{BB962C8B-B14F-4D97-AF65-F5344CB8AC3E}">
        <p14:creationId xmlns:p14="http://schemas.microsoft.com/office/powerpoint/2010/main" val="271818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8"/>
            <a:ext cx="9423200" cy="4281988"/>
          </a:xfrm>
        </p:spPr>
        <p:txBody>
          <a:bodyPr/>
          <a:lstStyle/>
          <a:p>
            <a:pPr marL="0" indent="465138" algn="just">
              <a:lnSpc>
                <a:spcPct val="100000"/>
              </a:lnSpc>
              <a:spcBef>
                <a:spcPts val="0"/>
              </a:spcBef>
              <a:buNone/>
            </a:pPr>
            <a:r>
              <a:rPr lang="el-GR" b="1" i="1" dirty="0">
                <a:solidFill>
                  <a:srgbClr val="FF0000"/>
                </a:solidFill>
              </a:rPr>
              <a:t>χ2</a:t>
            </a:r>
            <a:r>
              <a:rPr lang="ru-RU" dirty="0"/>
              <a:t> </a:t>
            </a:r>
            <a:r>
              <a:rPr lang="ru-RU" dirty="0" smtClean="0"/>
              <a:t> </a:t>
            </a:r>
            <a:r>
              <a:rPr lang="ru-RU" dirty="0" err="1" smtClean="0"/>
              <a:t>келісімдік</a:t>
            </a:r>
            <a:r>
              <a:rPr lang="ru-RU" dirty="0" smtClean="0"/>
              <a:t> </a:t>
            </a:r>
            <a:r>
              <a:rPr lang="ru-RU" dirty="0" err="1" smtClean="0"/>
              <a:t>критерийін</a:t>
            </a:r>
            <a:r>
              <a:rPr lang="ru-RU" dirty="0" smtClean="0"/>
              <a:t> </a:t>
            </a:r>
            <a:r>
              <a:rPr lang="ru-RU" dirty="0" err="1" smtClean="0"/>
              <a:t>қолданған</a:t>
            </a:r>
            <a:r>
              <a:rPr lang="ru-RU" dirty="0" smtClean="0"/>
              <a:t> </a:t>
            </a:r>
            <a:r>
              <a:rPr lang="ru-RU" dirty="0" err="1" smtClean="0"/>
              <a:t>кезде</a:t>
            </a:r>
            <a:r>
              <a:rPr lang="ru-RU" dirty="0" smtClean="0"/>
              <a:t> </a:t>
            </a:r>
            <a:r>
              <a:rPr lang="ru-RU" dirty="0" err="1" smtClean="0"/>
              <a:t>төмендегілерді</a:t>
            </a:r>
            <a:r>
              <a:rPr lang="ru-RU" dirty="0" smtClean="0"/>
              <a:t> </a:t>
            </a:r>
            <a:r>
              <a:rPr lang="ru-RU" dirty="0" err="1" smtClean="0"/>
              <a:t>ескеру</a:t>
            </a:r>
            <a:r>
              <a:rPr lang="ru-RU" dirty="0" smtClean="0"/>
              <a:t> </a:t>
            </a:r>
            <a:r>
              <a:rPr lang="ru-RU" dirty="0" err="1" smtClean="0"/>
              <a:t>қажет</a:t>
            </a:r>
            <a:r>
              <a:rPr lang="ru-RU" dirty="0" smtClean="0"/>
              <a:t>:</a:t>
            </a:r>
          </a:p>
          <a:p>
            <a:pPr marL="0" indent="465138" algn="just">
              <a:lnSpc>
                <a:spcPct val="100000"/>
              </a:lnSpc>
              <a:spcBef>
                <a:spcPts val="0"/>
              </a:spcBef>
              <a:buNone/>
            </a:pPr>
            <a:endParaRPr lang="kk-KZ" dirty="0"/>
          </a:p>
          <a:p>
            <a:pPr marL="0" indent="465138" algn="just">
              <a:lnSpc>
                <a:spcPct val="100000"/>
              </a:lnSpc>
              <a:spcBef>
                <a:spcPts val="0"/>
              </a:spcBef>
              <a:buNone/>
            </a:pPr>
            <a:endParaRPr lang="ru-RU" dirty="0" smtClean="0"/>
          </a:p>
          <a:p>
            <a:pPr marL="0" indent="465138" algn="just">
              <a:lnSpc>
                <a:spcPct val="100000"/>
              </a:lnSpc>
              <a:spcBef>
                <a:spcPts val="0"/>
              </a:spcBef>
              <a:buFont typeface="Wingdings" panose="05000000000000000000" pitchFamily="2" charset="2"/>
              <a:buChar char="Ø"/>
            </a:pPr>
            <a:r>
              <a:rPr lang="el-GR" b="1" i="1" dirty="0">
                <a:solidFill>
                  <a:srgbClr val="FF0000"/>
                </a:solidFill>
              </a:rPr>
              <a:t>χ2</a:t>
            </a:r>
            <a:r>
              <a:rPr lang="ru-RU" dirty="0"/>
              <a:t> </a:t>
            </a:r>
            <a:r>
              <a:rPr lang="ru-RU" dirty="0" err="1" smtClean="0"/>
              <a:t>критерийі</a:t>
            </a:r>
            <a:r>
              <a:rPr lang="ru-RU" dirty="0" smtClean="0"/>
              <a:t> </a:t>
            </a:r>
            <a:r>
              <a:rPr lang="ru-RU" dirty="0" err="1" smtClean="0"/>
              <a:t>өзен</a:t>
            </a:r>
            <a:r>
              <a:rPr lang="ru-RU" dirty="0" smtClean="0"/>
              <a:t> </a:t>
            </a:r>
            <a:r>
              <a:rPr lang="ru-RU" dirty="0" err="1" smtClean="0"/>
              <a:t>ағындысын</a:t>
            </a:r>
            <a:r>
              <a:rPr lang="ru-RU" dirty="0" smtClean="0"/>
              <a:t> </a:t>
            </a:r>
            <a:r>
              <a:rPr lang="ru-RU" dirty="0" err="1" smtClean="0"/>
              <a:t>және</a:t>
            </a:r>
            <a:r>
              <a:rPr lang="ru-RU" dirty="0" smtClean="0"/>
              <a:t> </a:t>
            </a:r>
            <a:r>
              <a:rPr lang="ru-RU" dirty="0" err="1" smtClean="0"/>
              <a:t>осыған</a:t>
            </a:r>
            <a:r>
              <a:rPr lang="ru-RU" dirty="0" smtClean="0"/>
              <a:t> </a:t>
            </a:r>
            <a:r>
              <a:rPr lang="ru-RU" dirty="0" err="1" smtClean="0"/>
              <a:t>ұқсас</a:t>
            </a:r>
            <a:r>
              <a:rPr lang="ru-RU" dirty="0" smtClean="0"/>
              <a:t> </a:t>
            </a:r>
            <a:r>
              <a:rPr lang="ru-RU" dirty="0" err="1" smtClean="0"/>
              <a:t>құбылыстарды</a:t>
            </a:r>
            <a:r>
              <a:rPr lang="ru-RU" dirty="0" smtClean="0"/>
              <a:t> </a:t>
            </a:r>
            <a:r>
              <a:rPr lang="ru-RU" dirty="0" err="1" smtClean="0"/>
              <a:t>сипаттауға</a:t>
            </a:r>
            <a:r>
              <a:rPr lang="ru-RU" dirty="0" smtClean="0"/>
              <a:t> </a:t>
            </a:r>
            <a:r>
              <a:rPr lang="ru-RU" dirty="0" err="1" smtClean="0"/>
              <a:t>толығымен</a:t>
            </a:r>
            <a:r>
              <a:rPr lang="ru-RU" dirty="0" smtClean="0"/>
              <a:t> </a:t>
            </a:r>
            <a:r>
              <a:rPr lang="ru-RU" dirty="0" err="1" smtClean="0"/>
              <a:t>бейімделмеген</a:t>
            </a:r>
            <a:r>
              <a:rPr lang="ru-RU" dirty="0" smtClean="0"/>
              <a:t>.</a:t>
            </a:r>
          </a:p>
          <a:p>
            <a:pPr marL="0" indent="465138" algn="just">
              <a:lnSpc>
                <a:spcPct val="100000"/>
              </a:lnSpc>
              <a:spcBef>
                <a:spcPts val="0"/>
              </a:spcBef>
              <a:buFont typeface="Wingdings" panose="05000000000000000000" pitchFamily="2" charset="2"/>
              <a:buChar char="Ø"/>
            </a:pPr>
            <a:r>
              <a:rPr lang="ru-RU" dirty="0" err="1" smtClean="0"/>
              <a:t>Таңдама</a:t>
            </a:r>
            <a:r>
              <a:rPr lang="ru-RU" dirty="0" smtClean="0"/>
              <a:t> </a:t>
            </a:r>
            <a:r>
              <a:rPr lang="ru-RU" dirty="0" err="1" smtClean="0"/>
              <a:t>көлемінің</a:t>
            </a:r>
            <a:r>
              <a:rPr lang="ru-RU" dirty="0" smtClean="0"/>
              <a:t> </a:t>
            </a:r>
            <a:r>
              <a:rPr lang="ru-RU" dirty="0" err="1" smtClean="0"/>
              <a:t>ұлғаюына</a:t>
            </a:r>
            <a:r>
              <a:rPr lang="ru-RU" dirty="0" smtClean="0"/>
              <a:t> </a:t>
            </a:r>
            <a:r>
              <a:rPr lang="ru-RU" dirty="0" err="1" smtClean="0"/>
              <a:t>қарай</a:t>
            </a:r>
            <a:r>
              <a:rPr lang="ru-RU" dirty="0" smtClean="0"/>
              <a:t> </a:t>
            </a:r>
            <a:r>
              <a:rPr lang="el-GR" b="1" i="1" dirty="0">
                <a:solidFill>
                  <a:srgbClr val="FF0000"/>
                </a:solidFill>
              </a:rPr>
              <a:t>χ2</a:t>
            </a:r>
            <a:r>
              <a:rPr lang="ru-RU" dirty="0"/>
              <a:t> </a:t>
            </a:r>
            <a:r>
              <a:rPr lang="ru-RU" dirty="0" err="1" smtClean="0"/>
              <a:t>критерийінің</a:t>
            </a:r>
            <a:r>
              <a:rPr lang="ru-RU" dirty="0" smtClean="0"/>
              <a:t> </a:t>
            </a:r>
            <a:r>
              <a:rPr lang="ru-RU" dirty="0" err="1" smtClean="0"/>
              <a:t>мәні</a:t>
            </a:r>
            <a:r>
              <a:rPr lang="ru-RU" dirty="0" smtClean="0"/>
              <a:t> </a:t>
            </a:r>
            <a:r>
              <a:rPr lang="ru-RU" dirty="0" err="1" smtClean="0"/>
              <a:t>өседі</a:t>
            </a:r>
            <a:r>
              <a:rPr lang="ru-RU" dirty="0" smtClean="0"/>
              <a:t>, </a:t>
            </a:r>
            <a:r>
              <a:rPr lang="ru-RU" dirty="0" err="1" smtClean="0"/>
              <a:t>бұл</a:t>
            </a:r>
            <a:r>
              <a:rPr lang="ru-RU" dirty="0" smtClean="0"/>
              <a:t> </a:t>
            </a:r>
            <a:r>
              <a:rPr lang="ru-RU" dirty="0" err="1" smtClean="0"/>
              <a:t>эмпирикалық</a:t>
            </a:r>
            <a:r>
              <a:rPr lang="ru-RU" dirty="0" smtClean="0"/>
              <a:t> </a:t>
            </a:r>
            <a:r>
              <a:rPr lang="ru-RU" dirty="0" err="1" smtClean="0"/>
              <a:t>үлестірімнің</a:t>
            </a:r>
            <a:r>
              <a:rPr lang="ru-RU" dirty="0" smtClean="0"/>
              <a:t> </a:t>
            </a:r>
            <a:r>
              <a:rPr lang="ru-RU" dirty="0" err="1" smtClean="0"/>
              <a:t>алдын</a:t>
            </a:r>
            <a:r>
              <a:rPr lang="ru-RU" dirty="0" smtClean="0"/>
              <a:t> ала </a:t>
            </a:r>
            <a:r>
              <a:rPr lang="ru-RU" dirty="0" err="1" smtClean="0"/>
              <a:t>үйлестірілген</a:t>
            </a:r>
            <a:r>
              <a:rPr lang="ru-RU" dirty="0" smtClean="0"/>
              <a:t> </a:t>
            </a:r>
            <a:r>
              <a:rPr lang="ru-RU" dirty="0" err="1" smtClean="0"/>
              <a:t>теориялық</a:t>
            </a:r>
            <a:r>
              <a:rPr lang="ru-RU" dirty="0" smtClean="0"/>
              <a:t> </a:t>
            </a:r>
            <a:r>
              <a:rPr lang="ru-RU" dirty="0" err="1" smtClean="0"/>
              <a:t>үлестірім</a:t>
            </a:r>
            <a:r>
              <a:rPr lang="ru-RU" dirty="0" smtClean="0"/>
              <a:t> </a:t>
            </a:r>
            <a:r>
              <a:rPr lang="ru-RU" dirty="0" err="1" smtClean="0"/>
              <a:t>сұлбасына</a:t>
            </a:r>
            <a:r>
              <a:rPr lang="ru-RU" dirty="0" smtClean="0"/>
              <a:t> </a:t>
            </a:r>
            <a:r>
              <a:rPr lang="ru-RU" dirty="0" err="1" smtClean="0"/>
              <a:t>сәйкес</a:t>
            </a:r>
            <a:r>
              <a:rPr lang="ru-RU" dirty="0" smtClean="0"/>
              <a:t> </a:t>
            </a:r>
            <a:r>
              <a:rPr lang="ru-RU" dirty="0" err="1" smtClean="0"/>
              <a:t>емес</a:t>
            </a:r>
            <a:r>
              <a:rPr lang="ru-RU" dirty="0" smtClean="0"/>
              <a:t> </a:t>
            </a:r>
            <a:r>
              <a:rPr lang="ru-RU" dirty="0" err="1" smtClean="0"/>
              <a:t>деген</a:t>
            </a:r>
            <a:r>
              <a:rPr lang="ru-RU" dirty="0" smtClean="0"/>
              <a:t> </a:t>
            </a:r>
            <a:r>
              <a:rPr lang="ru-RU" dirty="0" err="1" smtClean="0"/>
              <a:t>қорытындыға</a:t>
            </a:r>
            <a:r>
              <a:rPr lang="ru-RU" dirty="0" smtClean="0"/>
              <a:t> </a:t>
            </a:r>
            <a:r>
              <a:rPr lang="ru-RU" dirty="0" err="1" smtClean="0"/>
              <a:t>әкеледі</a:t>
            </a:r>
            <a:r>
              <a:rPr lang="ru-RU" dirty="0" smtClean="0"/>
              <a:t>. </a:t>
            </a:r>
          </a:p>
          <a:p>
            <a:pPr marL="0" indent="465138" algn="just">
              <a:lnSpc>
                <a:spcPct val="100000"/>
              </a:lnSpc>
              <a:spcBef>
                <a:spcPts val="0"/>
              </a:spcBef>
              <a:buFont typeface="Wingdings" panose="05000000000000000000" pitchFamily="2" charset="2"/>
              <a:buChar char="Ø"/>
            </a:pPr>
            <a:r>
              <a:rPr lang="ru-RU" dirty="0" err="1"/>
              <a:t>Гидрологиялық</a:t>
            </a:r>
            <a:r>
              <a:rPr lang="ru-RU" dirty="0"/>
              <a:t> </a:t>
            </a:r>
            <a:r>
              <a:rPr lang="ru-RU" dirty="0" err="1"/>
              <a:t>зерттеулердің</a:t>
            </a:r>
            <a:r>
              <a:rPr lang="ru-RU" dirty="0"/>
              <a:t> </a:t>
            </a:r>
            <a:r>
              <a:rPr lang="ru-RU" dirty="0" err="1"/>
              <a:t>тәжірибесі</a:t>
            </a:r>
            <a:r>
              <a:rPr lang="ru-RU" dirty="0"/>
              <a:t> </a:t>
            </a:r>
            <a:r>
              <a:rPr lang="ru-RU" dirty="0" err="1"/>
              <a:t>параметрлердің</a:t>
            </a:r>
            <a:r>
              <a:rPr lang="ru-RU" dirty="0"/>
              <a:t> (</a:t>
            </a:r>
            <a:r>
              <a:rPr lang="ru-RU" dirty="0" err="1"/>
              <a:t>орташа</a:t>
            </a:r>
            <a:r>
              <a:rPr lang="ru-RU" dirty="0"/>
              <a:t>, вариация </a:t>
            </a:r>
            <a:r>
              <a:rPr lang="ru-RU" dirty="0" err="1"/>
              <a:t>коэффициенті</a:t>
            </a:r>
            <a:r>
              <a:rPr lang="ru-RU" dirty="0"/>
              <a:t>) </a:t>
            </a:r>
            <a:r>
              <a:rPr lang="ru-RU" dirty="0" err="1"/>
              <a:t>іріктемелі</a:t>
            </a:r>
            <a:r>
              <a:rPr lang="ru-RU" dirty="0"/>
              <a:t> </a:t>
            </a:r>
            <a:r>
              <a:rPr lang="ru-RU" dirty="0" err="1"/>
              <a:t>бағалаулары</a:t>
            </a:r>
            <a:r>
              <a:rPr lang="ru-RU" dirty="0"/>
              <a:t> </a:t>
            </a:r>
            <a:r>
              <a:rPr lang="ru-RU" dirty="0" err="1"/>
              <a:t>бойынша</a:t>
            </a:r>
            <a:r>
              <a:rPr lang="ru-RU" dirty="0"/>
              <a:t> </a:t>
            </a:r>
            <a:r>
              <a:rPr lang="ru-RU" dirty="0" err="1" smtClean="0"/>
              <a:t>тұрғызылған</a:t>
            </a:r>
            <a:r>
              <a:rPr lang="ru-RU" dirty="0" smtClean="0"/>
              <a:t> </a:t>
            </a:r>
            <a:r>
              <a:rPr lang="ru-RU" dirty="0" err="1" smtClean="0"/>
              <a:t>үлестірім</a:t>
            </a:r>
            <a:r>
              <a:rPr lang="ru-RU" dirty="0" smtClean="0"/>
              <a:t> </a:t>
            </a:r>
            <a:r>
              <a:rPr lang="ru-RU" dirty="0" err="1" smtClean="0"/>
              <a:t>қисығы</a:t>
            </a:r>
            <a:r>
              <a:rPr lang="ru-RU" dirty="0" smtClean="0"/>
              <a:t> </a:t>
            </a:r>
            <a:r>
              <a:rPr lang="ru-RU" dirty="0" err="1" smtClean="0"/>
              <a:t>үлестірімнің</a:t>
            </a:r>
            <a:r>
              <a:rPr lang="ru-RU" dirty="0" smtClean="0"/>
              <a:t> </a:t>
            </a:r>
            <a:r>
              <a:rPr lang="ru-RU" dirty="0" err="1" smtClean="0"/>
              <a:t>ортаңғы</a:t>
            </a:r>
            <a:r>
              <a:rPr lang="ru-RU" dirty="0" smtClean="0"/>
              <a:t> </a:t>
            </a:r>
            <a:r>
              <a:rPr lang="ru-RU" dirty="0" err="1" smtClean="0"/>
              <a:t>аймағын</a:t>
            </a:r>
            <a:r>
              <a:rPr lang="ru-RU" dirty="0" smtClean="0"/>
              <a:t> </a:t>
            </a:r>
            <a:r>
              <a:rPr lang="ru-RU" dirty="0" err="1"/>
              <a:t>іс</a:t>
            </a:r>
            <a:r>
              <a:rPr lang="ru-RU" dirty="0"/>
              <a:t> </a:t>
            </a:r>
            <a:r>
              <a:rPr lang="ru-RU" dirty="0" err="1"/>
              <a:t>жүзінде</a:t>
            </a:r>
            <a:r>
              <a:rPr lang="ru-RU" dirty="0"/>
              <a:t> </a:t>
            </a:r>
            <a:r>
              <a:rPr lang="ru-RU" dirty="0" err="1"/>
              <a:t>қанағаттанарлық</a:t>
            </a:r>
            <a:r>
              <a:rPr lang="ru-RU" dirty="0"/>
              <a:t> </a:t>
            </a:r>
            <a:r>
              <a:rPr lang="ru-RU" dirty="0" err="1"/>
              <a:t>түрде</a:t>
            </a:r>
            <a:r>
              <a:rPr lang="ru-RU" dirty="0"/>
              <a:t> </a:t>
            </a:r>
            <a:r>
              <a:rPr lang="ru-RU" dirty="0" err="1" smtClean="0"/>
              <a:t>сипаттайтындығын</a:t>
            </a:r>
            <a:r>
              <a:rPr lang="ru-RU" dirty="0" smtClean="0"/>
              <a:t> </a:t>
            </a:r>
            <a:r>
              <a:rPr lang="ru-RU" dirty="0" err="1" smtClean="0"/>
              <a:t>көрсетті</a:t>
            </a:r>
            <a:r>
              <a:rPr lang="ru-RU" dirty="0"/>
              <a:t>. </a:t>
            </a:r>
            <a:r>
              <a:rPr lang="ru-RU" dirty="0" err="1"/>
              <a:t>Сонымен</a:t>
            </a:r>
            <a:r>
              <a:rPr lang="ru-RU" dirty="0"/>
              <a:t> </a:t>
            </a:r>
            <a:r>
              <a:rPr lang="ru-RU" dirty="0" err="1"/>
              <a:t>бірге</a:t>
            </a:r>
            <a:r>
              <a:rPr lang="ru-RU" dirty="0"/>
              <a:t>, </a:t>
            </a:r>
            <a:r>
              <a:rPr lang="ru-RU" dirty="0" err="1"/>
              <a:t>сәйкестікті</a:t>
            </a:r>
            <a:r>
              <a:rPr lang="ru-RU" dirty="0"/>
              <a:t> </a:t>
            </a:r>
            <a:r>
              <a:rPr lang="ru-RU" dirty="0" err="1"/>
              <a:t>тексерудің</a:t>
            </a:r>
            <a:r>
              <a:rPr lang="ru-RU" dirty="0"/>
              <a:t> </a:t>
            </a:r>
            <a:r>
              <a:rPr lang="ru-RU" dirty="0" err="1"/>
              <a:t>негізгі</a:t>
            </a:r>
            <a:r>
              <a:rPr lang="ru-RU" dirty="0"/>
              <a:t> </a:t>
            </a:r>
            <a:r>
              <a:rPr lang="ru-RU" dirty="0" err="1"/>
              <a:t>мәні</a:t>
            </a:r>
            <a:r>
              <a:rPr lang="ru-RU" dirty="0"/>
              <a:t> </a:t>
            </a:r>
            <a:r>
              <a:rPr lang="ru-RU" dirty="0" err="1" smtClean="0"/>
              <a:t>теориялық</a:t>
            </a:r>
            <a:r>
              <a:rPr lang="ru-RU" dirty="0" smtClean="0"/>
              <a:t> </a:t>
            </a:r>
            <a:r>
              <a:rPr lang="ru-RU" dirty="0" err="1" smtClean="0"/>
              <a:t>қамтамасыздық</a:t>
            </a:r>
            <a:r>
              <a:rPr lang="ru-RU" dirty="0" smtClean="0"/>
              <a:t> </a:t>
            </a:r>
            <a:r>
              <a:rPr lang="ru-RU" dirty="0" err="1"/>
              <a:t>қисығы</a:t>
            </a:r>
            <a:r>
              <a:rPr lang="ru-RU" dirty="0"/>
              <a:t> </a:t>
            </a:r>
            <a:r>
              <a:rPr lang="ru-RU" dirty="0" err="1"/>
              <a:t>сирек</a:t>
            </a:r>
            <a:r>
              <a:rPr lang="ru-RU" dirty="0"/>
              <a:t> </a:t>
            </a:r>
            <a:r>
              <a:rPr lang="ru-RU" dirty="0" err="1"/>
              <a:t>оқиғалардың</a:t>
            </a:r>
            <a:r>
              <a:rPr lang="ru-RU" dirty="0"/>
              <a:t> – </a:t>
            </a:r>
            <a:r>
              <a:rPr lang="ru-RU" dirty="0" err="1" smtClean="0"/>
              <a:t>ең</a:t>
            </a:r>
            <a:r>
              <a:rPr lang="ru-RU" dirty="0" smtClean="0"/>
              <a:t> </a:t>
            </a:r>
            <a:r>
              <a:rPr lang="ru-RU" dirty="0" err="1" smtClean="0"/>
              <a:t>жоғары</a:t>
            </a:r>
            <a:r>
              <a:rPr lang="ru-RU" dirty="0" smtClean="0"/>
              <a:t> </a:t>
            </a:r>
            <a:r>
              <a:rPr lang="ru-RU" dirty="0"/>
              <a:t>су </a:t>
            </a:r>
            <a:r>
              <a:rPr lang="ru-RU" dirty="0" smtClean="0"/>
              <a:t>басу </a:t>
            </a:r>
            <a:r>
              <a:rPr lang="ru-RU" dirty="0"/>
              <a:t>мен су </a:t>
            </a:r>
            <a:r>
              <a:rPr lang="ru-RU" dirty="0" err="1"/>
              <a:t>тасқынының</a:t>
            </a:r>
            <a:r>
              <a:rPr lang="ru-RU" dirty="0"/>
              <a:t> </a:t>
            </a:r>
            <a:r>
              <a:rPr lang="ru-RU" dirty="0" err="1"/>
              <a:t>қайталануын</a:t>
            </a:r>
            <a:r>
              <a:rPr lang="ru-RU" dirty="0"/>
              <a:t> </a:t>
            </a:r>
            <a:r>
              <a:rPr lang="ru-RU" dirty="0" err="1"/>
              <a:t>қаншалықты</a:t>
            </a:r>
            <a:r>
              <a:rPr lang="ru-RU" dirty="0"/>
              <a:t> </a:t>
            </a:r>
            <a:r>
              <a:rPr lang="ru-RU" dirty="0" err="1"/>
              <a:t>дұрыс</a:t>
            </a:r>
            <a:r>
              <a:rPr lang="ru-RU" dirty="0"/>
              <a:t> </a:t>
            </a:r>
            <a:r>
              <a:rPr lang="ru-RU" dirty="0" err="1"/>
              <a:t>көрсететінін</a:t>
            </a:r>
            <a:r>
              <a:rPr lang="ru-RU" dirty="0"/>
              <a:t> </a:t>
            </a:r>
            <a:r>
              <a:rPr lang="ru-RU" dirty="0" err="1"/>
              <a:t>бағалау</a:t>
            </a:r>
            <a:r>
              <a:rPr lang="ru-RU" dirty="0"/>
              <a:t> </a:t>
            </a:r>
            <a:r>
              <a:rPr lang="ru-RU" dirty="0" err="1"/>
              <a:t>болып</a:t>
            </a:r>
            <a:r>
              <a:rPr lang="ru-RU" dirty="0"/>
              <a:t> </a:t>
            </a:r>
            <a:r>
              <a:rPr lang="ru-RU" dirty="0" err="1"/>
              <a:t>табылады</a:t>
            </a:r>
            <a:r>
              <a:rPr lang="ru-RU" dirty="0"/>
              <a:t>.</a:t>
            </a:r>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11</a:t>
            </a:fld>
            <a:endParaRPr lang="ru-RU" noProof="0" dirty="0"/>
          </a:p>
        </p:txBody>
      </p:sp>
      <p:sp>
        <p:nvSpPr>
          <p:cNvPr id="5" name="Заголовок 4"/>
          <p:cNvSpPr>
            <a:spLocks noGrp="1"/>
          </p:cNvSpPr>
          <p:nvPr>
            <p:ph type="title"/>
          </p:nvPr>
        </p:nvSpPr>
        <p:spPr/>
        <p:txBody>
          <a:bodyPr/>
          <a:lstStyle/>
          <a:p>
            <a:r>
              <a:rPr lang="ru-RU" kern="0" spc="0" dirty="0" err="1">
                <a:solidFill>
                  <a:srgbClr val="0070C0"/>
                </a:solidFill>
              </a:rPr>
              <a:t>Пирсонның</a:t>
            </a:r>
            <a:r>
              <a:rPr lang="ru-RU" kern="0" spc="0" dirty="0">
                <a:solidFill>
                  <a:srgbClr val="0070C0"/>
                </a:solidFill>
              </a:rPr>
              <a:t> </a:t>
            </a:r>
            <a:r>
              <a:rPr lang="ru-RU" kern="0" spc="0" dirty="0" err="1">
                <a:solidFill>
                  <a:srgbClr val="0070C0"/>
                </a:solidFill>
              </a:rPr>
              <a:t>келісімдік</a:t>
            </a:r>
            <a:r>
              <a:rPr lang="ru-RU" kern="0" spc="0" dirty="0">
                <a:solidFill>
                  <a:srgbClr val="0070C0"/>
                </a:solidFill>
              </a:rPr>
              <a:t> </a:t>
            </a:r>
            <a:r>
              <a:rPr lang="ru-RU" i="1" kern="0" spc="0" dirty="0" smtClean="0">
                <a:solidFill>
                  <a:srgbClr val="0070C0"/>
                </a:solidFill>
              </a:rPr>
              <a:t>χ</a:t>
            </a:r>
            <a:r>
              <a:rPr lang="ru-RU" kern="0" spc="0" baseline="30000" dirty="0" smtClean="0">
                <a:solidFill>
                  <a:srgbClr val="0070C0"/>
                </a:solidFill>
              </a:rPr>
              <a:t>2</a:t>
            </a:r>
            <a:r>
              <a:rPr lang="ru-RU" kern="0" spc="0" dirty="0" smtClean="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541862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Объект 1"/>
              <p:cNvSpPr>
                <a:spLocks noGrp="1"/>
              </p:cNvSpPr>
              <p:nvPr>
                <p:ph sz="half" idx="1"/>
              </p:nvPr>
            </p:nvSpPr>
            <p:spPr>
              <a:xfrm>
                <a:off x="432000" y="1088297"/>
                <a:ext cx="9423200" cy="5036731"/>
              </a:xfrm>
            </p:spPr>
            <p:txBody>
              <a:bodyPr/>
              <a:lstStyle/>
              <a:p>
                <a:pPr marL="0" indent="465138" algn="just">
                  <a:lnSpc>
                    <a:spcPct val="100000"/>
                  </a:lnSpc>
                  <a:spcBef>
                    <a:spcPts val="0"/>
                  </a:spcBef>
                  <a:buNone/>
                </a:pPr>
                <a:r>
                  <a:rPr lang="ru-RU" dirty="0" smtClean="0"/>
                  <a:t>Эмпирикалық</a:t>
                </a:r>
                <a:r>
                  <a:rPr lang="ru-RU" dirty="0"/>
                  <a:t> </a:t>
                </a:r>
                <a:r>
                  <a:rPr lang="ru-RU" dirty="0" err="1" smtClean="0"/>
                  <a:t>үлестірім</a:t>
                </a:r>
                <a:r>
                  <a:rPr lang="ru-RU" dirty="0" smtClean="0"/>
                  <a:t> </a:t>
                </a:r>
                <a:r>
                  <a:rPr lang="ru-RU" dirty="0" err="1" smtClean="0"/>
                  <a:t>қисығы</a:t>
                </a:r>
                <a:r>
                  <a:rPr lang="ru-RU" dirty="0" smtClean="0"/>
                  <a:t> </a:t>
                </a:r>
                <a:r>
                  <a:rPr lang="ru-RU" dirty="0"/>
                  <a:t>мен </a:t>
                </a:r>
                <a:r>
                  <a:rPr lang="ru-RU" dirty="0" err="1"/>
                  <a:t>теориялықтың</a:t>
                </a:r>
                <a:r>
                  <a:rPr lang="ru-RU" dirty="0"/>
                  <a:t> </a:t>
                </a:r>
                <a:r>
                  <a:rPr lang="ru-RU" dirty="0" err="1"/>
                  <a:t>арасындағы</a:t>
                </a:r>
                <a:r>
                  <a:rPr lang="ru-RU" dirty="0"/>
                  <a:t> </a:t>
                </a:r>
                <a:r>
                  <a:rPr lang="ru-RU" dirty="0" err="1"/>
                  <a:t>айырмашылық</a:t>
                </a:r>
                <a:r>
                  <a:rPr lang="ru-RU" dirty="0"/>
                  <a:t> </a:t>
                </a:r>
                <a:r>
                  <a:rPr lang="ru-RU" dirty="0" err="1"/>
                  <a:t>өлшемі</a:t>
                </a:r>
                <a:r>
                  <a:rPr lang="ru-RU" dirty="0"/>
                  <a:t> </a:t>
                </a:r>
                <a:r>
                  <a:rPr lang="ru-RU" dirty="0" err="1"/>
                  <a:t>эмпирикалық</a:t>
                </a:r>
                <a:r>
                  <a:rPr lang="ru-RU" dirty="0"/>
                  <a:t> </a:t>
                </a:r>
                <a:r>
                  <a:rPr lang="ru-RU" b="1" i="1" dirty="0">
                    <a:solidFill>
                      <a:srgbClr val="FF0000"/>
                    </a:solidFill>
                  </a:rPr>
                  <a:t>Р*(х) </a:t>
                </a:r>
                <a:r>
                  <a:rPr lang="ru-RU" dirty="0" err="1"/>
                  <a:t>және</a:t>
                </a:r>
                <a:r>
                  <a:rPr lang="ru-RU" dirty="0"/>
                  <a:t> </a:t>
                </a:r>
                <a:r>
                  <a:rPr lang="ru-RU" dirty="0" err="1"/>
                  <a:t>аналитикалық</a:t>
                </a:r>
                <a:r>
                  <a:rPr lang="ru-RU" dirty="0"/>
                  <a:t> </a:t>
                </a:r>
                <a:r>
                  <a:rPr lang="ru-RU" b="1" i="1" dirty="0">
                    <a:solidFill>
                      <a:srgbClr val="FF0000"/>
                    </a:solidFill>
                  </a:rPr>
                  <a:t>Р(х)</a:t>
                </a:r>
                <a:r>
                  <a:rPr lang="ru-RU" dirty="0"/>
                  <a:t> </a:t>
                </a:r>
                <a:r>
                  <a:rPr lang="ru-RU" dirty="0" err="1" smtClean="0"/>
                  <a:t>қамтамасыздық</a:t>
                </a:r>
                <a:r>
                  <a:rPr lang="ru-RU" dirty="0" smtClean="0"/>
                  <a:t> </a:t>
                </a:r>
                <a:r>
                  <a:rPr lang="ru-RU" dirty="0" err="1"/>
                  <a:t>функциялары</a:t>
                </a:r>
                <a:r>
                  <a:rPr lang="ru-RU" dirty="0"/>
                  <a:t> </a:t>
                </a:r>
                <a:r>
                  <a:rPr lang="ru-RU" dirty="0" err="1" smtClean="0"/>
                  <a:t>арасындағы</a:t>
                </a:r>
                <a:r>
                  <a:rPr lang="ru-RU" dirty="0" smtClean="0"/>
                  <a:t> </a:t>
                </a:r>
                <a:r>
                  <a:rPr lang="ru-RU" dirty="0" err="1" smtClean="0"/>
                  <a:t>шамалары</a:t>
                </a:r>
                <a:r>
                  <a:rPr lang="ru-RU" dirty="0" smtClean="0"/>
                  <a:t> </a:t>
                </a:r>
                <a:r>
                  <a:rPr lang="ru-RU" dirty="0" err="1" smtClean="0"/>
                  <a:t>бойынша</a:t>
                </a:r>
                <a:r>
                  <a:rPr lang="ru-RU" dirty="0" smtClean="0"/>
                  <a:t> </a:t>
                </a:r>
                <a:r>
                  <a:rPr lang="ru-RU" dirty="0" err="1" smtClean="0"/>
                  <a:t>абсолютті</a:t>
                </a:r>
                <a:r>
                  <a:rPr lang="ru-RU" dirty="0" smtClean="0"/>
                  <a:t> </a:t>
                </a:r>
                <a:r>
                  <a:rPr lang="ru-RU" dirty="0" err="1" smtClean="0"/>
                  <a:t>алшақтық</a:t>
                </a:r>
                <a:r>
                  <a:rPr lang="ru-RU" dirty="0" smtClean="0"/>
                  <a:t> </a:t>
                </a:r>
                <a:r>
                  <a:rPr lang="ru-RU" dirty="0" err="1"/>
                  <a:t>болып</a:t>
                </a:r>
                <a:r>
                  <a:rPr lang="ru-RU" dirty="0"/>
                  <a:t> </a:t>
                </a:r>
                <a:r>
                  <a:rPr lang="ru-RU" dirty="0" err="1"/>
                  <a:t>табылады</a:t>
                </a:r>
                <a:r>
                  <a:rPr lang="ru-RU" dirty="0"/>
                  <a:t>. </a:t>
                </a:r>
                <a:endParaRPr lang="ru-RU" dirty="0" smtClean="0"/>
              </a:p>
              <a:p>
                <a:pPr marL="0" indent="465138" algn="just">
                  <a:lnSpc>
                    <a:spcPct val="100000"/>
                  </a:lnSpc>
                  <a:spcBef>
                    <a:spcPts val="0"/>
                  </a:spcBef>
                  <a:buNone/>
                </a:pPr>
                <a:endParaRPr lang="ru-RU" dirty="0"/>
              </a:p>
              <a:p>
                <a:pPr marL="0" indent="465138" algn="ctr">
                  <a:lnSpc>
                    <a:spcPct val="100000"/>
                  </a:lnSpc>
                  <a:spcBef>
                    <a:spcPts val="0"/>
                  </a:spcBef>
                  <a:buNone/>
                </a:pPr>
                <a:r>
                  <a:rPr lang="ru-RU" b="1" i="1" dirty="0">
                    <a:solidFill>
                      <a:srgbClr val="FF0000"/>
                    </a:solidFill>
                  </a:rPr>
                  <a:t>∆ = </a:t>
                </a:r>
                <a:r>
                  <a:rPr lang="en-US" b="1" i="1" dirty="0">
                    <a:solidFill>
                      <a:srgbClr val="FF0000"/>
                    </a:solidFill>
                  </a:rPr>
                  <a:t>max [</a:t>
                </a:r>
                <a:r>
                  <a:rPr lang="ru-RU" b="1" i="1" dirty="0">
                    <a:solidFill>
                      <a:srgbClr val="FF0000"/>
                    </a:solidFill>
                  </a:rPr>
                  <a:t>Р*(х) - Р(х</a:t>
                </a:r>
                <a:r>
                  <a:rPr lang="ru-RU" b="1" i="1" dirty="0" smtClean="0">
                    <a:solidFill>
                      <a:srgbClr val="FF0000"/>
                    </a:solidFill>
                  </a:rPr>
                  <a:t>)]</a:t>
                </a:r>
              </a:p>
              <a:p>
                <a:pPr marL="0" indent="465138">
                  <a:lnSpc>
                    <a:spcPct val="100000"/>
                  </a:lnSpc>
                  <a:spcBef>
                    <a:spcPts val="0"/>
                  </a:spcBef>
                  <a:buNone/>
                </a:pPr>
                <a:r>
                  <a:rPr lang="kk-KZ" b="1" i="1" dirty="0" smtClean="0"/>
                  <a:t>Есептеулер реттілігі</a:t>
                </a:r>
                <a:endParaRPr lang="ru-RU" b="1" i="1" dirty="0" smtClean="0"/>
              </a:p>
              <a:p>
                <a:pPr algn="just">
                  <a:lnSpc>
                    <a:spcPct val="100000"/>
                  </a:lnSpc>
                  <a:spcBef>
                    <a:spcPts val="0"/>
                  </a:spcBef>
                  <a:buFont typeface="Wingdings" panose="05000000000000000000" pitchFamily="2" charset="2"/>
                  <a:buChar char="Ø"/>
                </a:pPr>
                <a:r>
                  <a:rPr lang="ru-RU" dirty="0" err="1" smtClean="0"/>
                  <a:t>Әрбір</a:t>
                </a:r>
                <a:r>
                  <a:rPr lang="ru-RU" dirty="0" smtClean="0"/>
                  <a:t> Х КШ </a:t>
                </a:r>
                <a:r>
                  <a:rPr lang="ru-RU" dirty="0" err="1"/>
                  <a:t>мәні</a:t>
                </a:r>
                <a:r>
                  <a:rPr lang="ru-RU" dirty="0"/>
                  <a:t> </a:t>
                </a:r>
                <a:r>
                  <a:rPr lang="ru-RU" dirty="0" err="1"/>
                  <a:t>үшін</a:t>
                </a:r>
                <a:r>
                  <a:rPr lang="ru-RU" dirty="0"/>
                  <a:t> </a:t>
                </a:r>
                <a:r>
                  <a:rPr lang="ru-RU" b="1" i="1" dirty="0">
                    <a:solidFill>
                      <a:srgbClr val="FF0000"/>
                    </a:solidFill>
                  </a:rPr>
                  <a:t>Р*(х)</a:t>
                </a:r>
                <a:r>
                  <a:rPr lang="ru-RU" dirty="0">
                    <a:solidFill>
                      <a:schemeClr val="tx1"/>
                    </a:solidFill>
                  </a:rPr>
                  <a:t>,</a:t>
                </a:r>
                <a:r>
                  <a:rPr lang="ru-RU" b="1" i="1" dirty="0">
                    <a:solidFill>
                      <a:srgbClr val="FF0000"/>
                    </a:solidFill>
                  </a:rPr>
                  <a:t> Р(х) </a:t>
                </a:r>
                <a:r>
                  <a:rPr lang="ru-RU" dirty="0" err="1"/>
                  <a:t>және</a:t>
                </a:r>
                <a:r>
                  <a:rPr lang="ru-RU" dirty="0"/>
                  <a:t> </a:t>
                </a:r>
                <a:r>
                  <a:rPr lang="ru-RU" dirty="0" err="1"/>
                  <a:t>олардың</a:t>
                </a:r>
                <a:r>
                  <a:rPr lang="ru-RU" dirty="0"/>
                  <a:t> </a:t>
                </a:r>
                <a:r>
                  <a:rPr lang="ru-RU" dirty="0" err="1"/>
                  <a:t>айырмалары</a:t>
                </a:r>
                <a:r>
                  <a:rPr lang="ru-RU" dirty="0"/>
                  <a:t> </a:t>
                </a:r>
                <a:r>
                  <a:rPr lang="ru-RU" dirty="0" err="1" smtClean="0"/>
                  <a:t>есептеледі</a:t>
                </a:r>
                <a:r>
                  <a:rPr lang="ru-RU" dirty="0" smtClean="0"/>
                  <a:t>;</a:t>
                </a:r>
              </a:p>
              <a:p>
                <a:pPr algn="just">
                  <a:lnSpc>
                    <a:spcPct val="100000"/>
                  </a:lnSpc>
                  <a:spcBef>
                    <a:spcPts val="0"/>
                  </a:spcBef>
                  <a:buFont typeface="Wingdings" panose="05000000000000000000" pitchFamily="2" charset="2"/>
                  <a:buChar char="Ø"/>
                </a:pPr>
                <a:r>
                  <a:rPr lang="ru-RU" dirty="0" err="1" smtClean="0"/>
                  <a:t>Модулі</a:t>
                </a:r>
                <a:r>
                  <a:rPr lang="ru-RU" dirty="0" smtClean="0"/>
                  <a:t> </a:t>
                </a:r>
                <a:r>
                  <a:rPr lang="ru-RU" dirty="0" err="1"/>
                  <a:t>бойынша</a:t>
                </a:r>
                <a:r>
                  <a:rPr lang="ru-RU" dirty="0"/>
                  <a:t> </a:t>
                </a:r>
                <a:r>
                  <a:rPr lang="ru-RU" dirty="0" err="1"/>
                  <a:t>ең</a:t>
                </a:r>
                <a:r>
                  <a:rPr lang="ru-RU" dirty="0"/>
                  <a:t> </a:t>
                </a:r>
                <a:r>
                  <a:rPr lang="ru-RU" dirty="0" err="1"/>
                  <a:t>үлкен</a:t>
                </a:r>
                <a:r>
                  <a:rPr lang="ru-RU" dirty="0"/>
                  <a:t> </a:t>
                </a:r>
                <a:r>
                  <a:rPr lang="ru-RU" dirty="0" err="1"/>
                  <a:t>айырмашылық</a:t>
                </a:r>
                <a:r>
                  <a:rPr lang="ru-RU" dirty="0"/>
                  <a:t> </a:t>
                </a:r>
                <a:r>
                  <a:rPr lang="ru-RU" b="1" i="1" dirty="0" smtClean="0">
                    <a:solidFill>
                      <a:srgbClr val="FF0000"/>
                    </a:solidFill>
                  </a:rPr>
                  <a:t>∆</a:t>
                </a:r>
                <a:r>
                  <a:rPr lang="ru-RU" dirty="0" smtClean="0"/>
                  <a:t> </a:t>
                </a:r>
                <a:r>
                  <a:rPr lang="ru-RU" dirty="0" err="1" smtClean="0"/>
                  <a:t>таңдалады</a:t>
                </a:r>
                <a:r>
                  <a:rPr lang="ru-RU" dirty="0" smtClean="0"/>
                  <a:t>;</a:t>
                </a:r>
              </a:p>
              <a:p>
                <a:pPr algn="just">
                  <a:lnSpc>
                    <a:spcPct val="100000"/>
                  </a:lnSpc>
                  <a:spcBef>
                    <a:spcPts val="0"/>
                  </a:spcBef>
                  <a:buFont typeface="Wingdings" panose="05000000000000000000" pitchFamily="2" charset="2"/>
                  <a:buChar char="Ø"/>
                </a:pPr>
                <a:r>
                  <a:rPr lang="el-GR" b="1" i="1" dirty="0" smtClean="0">
                    <a:solidFill>
                      <a:srgbClr val="FF0000"/>
                    </a:solidFill>
                  </a:rPr>
                  <a:t>λ </a:t>
                </a:r>
                <a:r>
                  <a:rPr lang="el-GR" b="1" i="1" dirty="0">
                    <a:solidFill>
                      <a:srgbClr val="FF0000"/>
                    </a:solidFill>
                  </a:rPr>
                  <a:t>* = ∆√</a:t>
                </a:r>
                <a:r>
                  <a:rPr lang="en-US" b="1" i="1" dirty="0">
                    <a:solidFill>
                      <a:srgbClr val="FF0000"/>
                    </a:solidFill>
                  </a:rPr>
                  <a:t>n </a:t>
                </a:r>
                <a:r>
                  <a:rPr lang="ru-RU" dirty="0" err="1" smtClean="0"/>
                  <a:t>статистикасы</a:t>
                </a:r>
                <a:r>
                  <a:rPr lang="ru-RU" dirty="0" smtClean="0"/>
                  <a:t> </a:t>
                </a:r>
                <a:r>
                  <a:rPr lang="ru-RU" dirty="0" err="1" smtClean="0"/>
                  <a:t>есептеледі</a:t>
                </a:r>
                <a:r>
                  <a:rPr lang="ru-RU" dirty="0"/>
                  <a:t>, </a:t>
                </a:r>
                <a:r>
                  <a:rPr lang="ru-RU" dirty="0" err="1"/>
                  <a:t>мұндағы</a:t>
                </a:r>
                <a:r>
                  <a:rPr lang="ru-RU" dirty="0"/>
                  <a:t> </a:t>
                </a:r>
                <a:r>
                  <a:rPr lang="en-US" dirty="0" smtClean="0"/>
                  <a:t>n</a:t>
                </a:r>
                <a:r>
                  <a:rPr lang="kk-KZ" dirty="0" smtClean="0"/>
                  <a:t> </a:t>
                </a:r>
                <a:r>
                  <a:rPr lang="en-US" dirty="0" smtClean="0"/>
                  <a:t>-</a:t>
                </a:r>
                <a:r>
                  <a:rPr lang="kk-KZ" dirty="0" smtClean="0"/>
                  <a:t> </a:t>
                </a:r>
                <a:r>
                  <a:rPr lang="ru-RU" dirty="0" err="1" smtClean="0"/>
                  <a:t>таңдама</a:t>
                </a:r>
                <a:r>
                  <a:rPr lang="ru-RU" dirty="0" smtClean="0"/>
                  <a:t> </a:t>
                </a:r>
                <a:r>
                  <a:rPr lang="ru-RU" dirty="0" err="1" smtClean="0"/>
                  <a:t>көлемі</a:t>
                </a:r>
                <a:r>
                  <a:rPr lang="ru-RU" dirty="0" smtClean="0"/>
                  <a:t>;</a:t>
                </a:r>
              </a:p>
              <a:p>
                <a:pPr algn="just">
                  <a:lnSpc>
                    <a:spcPct val="100000"/>
                  </a:lnSpc>
                  <a:spcBef>
                    <a:spcPts val="0"/>
                  </a:spcBef>
                  <a:buFont typeface="Wingdings" panose="05000000000000000000" pitchFamily="2" charset="2"/>
                  <a:buChar char="Ø"/>
                </a:pPr>
                <a:r>
                  <a:rPr lang="el-GR" b="1" i="1" dirty="0" smtClean="0">
                    <a:solidFill>
                      <a:srgbClr val="FF0000"/>
                    </a:solidFill>
                  </a:rPr>
                  <a:t>λ</a:t>
                </a:r>
                <a:r>
                  <a:rPr lang="kk-KZ" dirty="0" smtClean="0"/>
                  <a:t> </a:t>
                </a:r>
                <a:r>
                  <a:rPr lang="ru-RU" dirty="0" err="1" smtClean="0"/>
                  <a:t>статистикалық</a:t>
                </a:r>
                <a:r>
                  <a:rPr lang="ru-RU" dirty="0" smtClean="0"/>
                  <a:t> </a:t>
                </a:r>
                <a:r>
                  <a:rPr lang="ru-RU" dirty="0" err="1" smtClean="0"/>
                  <a:t>қамтамасыздық</a:t>
                </a:r>
                <a:r>
                  <a:rPr lang="ru-RU" dirty="0" smtClean="0"/>
                  <a:t> </a:t>
                </a:r>
                <a:r>
                  <a:rPr lang="ru-RU" dirty="0" err="1"/>
                  <a:t>функциясы</a:t>
                </a:r>
                <a:r>
                  <a:rPr lang="ru-RU" dirty="0"/>
                  <a:t> </a:t>
                </a:r>
                <a:r>
                  <a:rPr lang="ru-RU" dirty="0" err="1" smtClean="0"/>
                  <a:t>жеткілікті</a:t>
                </a:r>
                <a:r>
                  <a:rPr lang="ru-RU" dirty="0" smtClean="0"/>
                  <a:t> </a:t>
                </a:r>
                <a:r>
                  <a:rPr lang="ru-RU" dirty="0" err="1"/>
                  <a:t>үлкен</a:t>
                </a:r>
                <a:r>
                  <a:rPr lang="ru-RU" dirty="0"/>
                  <a:t> </a:t>
                </a:r>
                <a:r>
                  <a:rPr lang="ru-RU" dirty="0" err="1"/>
                  <a:t>мәндерде</a:t>
                </a:r>
                <a:r>
                  <a:rPr lang="ru-RU" dirty="0"/>
                  <a:t> </a:t>
                </a:r>
                <a:r>
                  <a:rPr lang="en-US" dirty="0" smtClean="0"/>
                  <a:t>n (n&gt;40</a:t>
                </a:r>
                <a:r>
                  <a:rPr lang="en-US" dirty="0"/>
                  <a:t>) </a:t>
                </a:r>
                <a:r>
                  <a:rPr lang="kk-KZ" dirty="0" smtClean="0"/>
                  <a:t>төмендегі </a:t>
                </a:r>
                <a:r>
                  <a:rPr lang="ru-RU" dirty="0" err="1" smtClean="0"/>
                  <a:t>өрнекпен</a:t>
                </a:r>
                <a:r>
                  <a:rPr lang="ru-RU" dirty="0" smtClean="0"/>
                  <a:t> </a:t>
                </a:r>
                <a:r>
                  <a:rPr lang="ru-RU" dirty="0" err="1"/>
                  <a:t>жуықталуы</a:t>
                </a:r>
                <a:r>
                  <a:rPr lang="ru-RU" dirty="0"/>
                  <a:t> </a:t>
                </a:r>
                <a:r>
                  <a:rPr lang="ru-RU" dirty="0" err="1" smtClean="0"/>
                  <a:t>мүмкін</a:t>
                </a:r>
                <a:r>
                  <a:rPr lang="ru-RU" dirty="0" smtClean="0"/>
                  <a:t>:</a:t>
                </a:r>
              </a:p>
              <a:p>
                <a:pPr marL="0" indent="465138" algn="ctr">
                  <a:lnSpc>
                    <a:spcPct val="100000"/>
                  </a:lnSpc>
                  <a:spcBef>
                    <a:spcPts val="0"/>
                  </a:spcBef>
                  <a:buNone/>
                </a:pPr>
                <a14:m>
                  <m:oMath xmlns:m="http://schemas.openxmlformats.org/officeDocument/2006/math">
                    <m:r>
                      <a:rPr lang="en-US" b="0" i="1" smtClean="0">
                        <a:latin typeface="Cambria Math" panose="02040503050406030204" pitchFamily="18" charset="0"/>
                      </a:rPr>
                      <m:t>𝑃</m:t>
                    </m:r>
                    <m:d>
                      <m:dPr>
                        <m:begChr m:val="{"/>
                        <m:endChr m:val="}"/>
                        <m:ctrlPr>
                          <a:rPr lang="en-US" b="0" i="1" smtClean="0">
                            <a:latin typeface="Cambria Math" panose="02040503050406030204" pitchFamily="18" charset="0"/>
                          </a:rPr>
                        </m:ctrlPr>
                      </m:dPr>
                      <m:e>
                        <m:sSup>
                          <m:sSupPr>
                            <m:ctrlPr>
                              <a:rPr lang="en-US" b="0" i="1" smtClean="0">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𝜆</m:t>
                            </m:r>
                          </m:e>
                          <m:sup>
                            <m:r>
                              <a:rPr lang="en-US" b="0" i="1" smtClean="0">
                                <a:latin typeface="Cambria Math" panose="02040503050406030204" pitchFamily="18" charset="0"/>
                                <a:ea typeface="Cambria Math" panose="02040503050406030204" pitchFamily="18" charset="0"/>
                              </a:rPr>
                              <m:t>∗</m:t>
                            </m:r>
                          </m:sup>
                        </m:sSup>
                        <m:r>
                          <a:rPr lang="en-US" b="0" i="1" smtClean="0">
                            <a:latin typeface="Cambria Math" panose="02040503050406030204" pitchFamily="18" charset="0"/>
                            <a:ea typeface="Cambria Math" panose="02040503050406030204" pitchFamily="18" charset="0"/>
                          </a:rPr>
                          <m:t>&gt;</m:t>
                        </m:r>
                        <m:r>
                          <a:rPr lang="en-US" b="0" i="1" smtClean="0">
                            <a:latin typeface="Cambria Math" panose="02040503050406030204" pitchFamily="18" charset="0"/>
                            <a:ea typeface="Cambria Math" panose="02040503050406030204" pitchFamily="18" charset="0"/>
                          </a:rPr>
                          <m:t>𝜆</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𝜆</m:t>
                        </m:r>
                      </m:e>
                    </m:d>
                    <m:r>
                      <a:rPr lang="en-US" b="0" i="1" smtClean="0">
                        <a:latin typeface="Cambria Math" panose="02040503050406030204" pitchFamily="18" charset="0"/>
                        <a:ea typeface="Cambria Math" panose="02040503050406030204" pitchFamily="18" charset="0"/>
                      </a:rPr>
                      <m:t>=2</m:t>
                    </m:r>
                    <m:nary>
                      <m:naryPr>
                        <m:chr m:val="∑"/>
                        <m:ctrlPr>
                          <a:rPr lang="en-US" b="0" i="1" smtClean="0">
                            <a:latin typeface="Cambria Math" panose="02040503050406030204" pitchFamily="18" charset="0"/>
                            <a:ea typeface="Cambria Math" panose="02040503050406030204" pitchFamily="18" charset="0"/>
                          </a:rPr>
                        </m:ctrlPr>
                      </m:naryPr>
                      <m:sub>
                        <m:r>
                          <m:rPr>
                            <m:brk m:alnAt="23"/>
                          </m:rP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𝑛</m:t>
                        </m:r>
                      </m:sup>
                      <m:e>
                        <m:sSup>
                          <m:sSupPr>
                            <m:ctrlPr>
                              <a:rPr lang="en-US" b="0" i="1" smtClean="0">
                                <a:latin typeface="Cambria Math" panose="02040503050406030204" pitchFamily="18" charset="0"/>
                                <a:ea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(−1)</m:t>
                            </m:r>
                          </m:e>
                          <m:sup>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−1</m:t>
                            </m:r>
                          </m:sup>
                        </m:sSup>
                        <m:r>
                          <m:rPr>
                            <m:sty m:val="p"/>
                          </m:rPr>
                          <a:rPr lang="en-US" b="0" i="0" smtClean="0">
                            <a:latin typeface="Cambria Math" panose="02040503050406030204" pitchFamily="18" charset="0"/>
                            <a:ea typeface="Cambria Math" panose="02040503050406030204" pitchFamily="18" charset="0"/>
                          </a:rPr>
                          <m:t>exp</m:t>
                        </m:r>
                        <m:r>
                          <a:rPr lang="en-US" b="0" i="1" smtClean="0">
                            <a:latin typeface="Cambria Math" panose="02040503050406030204" pitchFamily="18" charset="0"/>
                            <a:ea typeface="Cambria Math" panose="02040503050406030204" pitchFamily="18" charset="0"/>
                          </a:rPr>
                          <m:t>⁡(−2</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𝑘</m:t>
                            </m:r>
                          </m:e>
                          <m:sup>
                            <m:r>
                              <a:rPr lang="en-US" b="0" i="1" smtClean="0">
                                <a:latin typeface="Cambria Math" panose="02040503050406030204" pitchFamily="18" charset="0"/>
                                <a:ea typeface="Cambria Math" panose="02040503050406030204" pitchFamily="18" charset="0"/>
                              </a:rPr>
                              <m:t>2</m:t>
                            </m:r>
                          </m:sup>
                        </m:sSup>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𝜆</m:t>
                            </m:r>
                          </m:e>
                          <m:sup>
                            <m:r>
                              <a:rPr lang="en-US" b="0" i="1" smtClean="0">
                                <a:latin typeface="Cambria Math" panose="02040503050406030204" pitchFamily="18" charset="0"/>
                                <a:ea typeface="Cambria Math" panose="02040503050406030204" pitchFamily="18" charset="0"/>
                              </a:rPr>
                              <m:t>2</m:t>
                            </m:r>
                          </m:sup>
                        </m:sSup>
                      </m:e>
                    </m:nary>
                  </m:oMath>
                </a14:m>
                <a:r>
                  <a:rPr lang="en-US" dirty="0" smtClean="0"/>
                  <a:t>)</a:t>
                </a:r>
                <a:endParaRPr lang="ru-RU" dirty="0" smtClean="0"/>
              </a:p>
              <a:p>
                <a:pPr marL="0" indent="465138" algn="just">
                  <a:lnSpc>
                    <a:spcPct val="100000"/>
                  </a:lnSpc>
                  <a:spcBef>
                    <a:spcPts val="0"/>
                  </a:spcBef>
                  <a:buNone/>
                </a:pPr>
                <a:r>
                  <a:rPr lang="ru-RU" dirty="0" smtClean="0"/>
                  <a:t>Б</a:t>
                </a:r>
                <a:r>
                  <a:rPr lang="kk-KZ" dirty="0" smtClean="0"/>
                  <a:t>ұл функцияның координаталары арнайы кестелерде беріледі.</a:t>
                </a:r>
              </a:p>
              <a:p>
                <a:pPr algn="just">
                  <a:lnSpc>
                    <a:spcPct val="100000"/>
                  </a:lnSpc>
                  <a:spcBef>
                    <a:spcPts val="0"/>
                  </a:spcBef>
                  <a:buFont typeface="Wingdings" panose="05000000000000000000" pitchFamily="2" charset="2"/>
                  <a:buChar char="Ø"/>
                </a:pPr>
                <a:r>
                  <a:rPr lang="kk-KZ" dirty="0" smtClean="0"/>
                  <a:t>Егер </a:t>
                </a:r>
                <a14:m>
                  <m:oMath xmlns:m="http://schemas.openxmlformats.org/officeDocument/2006/math">
                    <m:r>
                      <a:rPr lang="en-US" b="1" i="0" smtClean="0">
                        <a:solidFill>
                          <a:srgbClr val="FF0000"/>
                        </a:solidFill>
                        <a:latin typeface="Cambria Math" panose="02040503050406030204" pitchFamily="18" charset="0"/>
                        <a:ea typeface="Cambria Math" panose="02040503050406030204" pitchFamily="18" charset="0"/>
                      </a:rPr>
                      <m:t>𝐏</m:t>
                    </m:r>
                    <m:d>
                      <m:dPr>
                        <m:ctrlPr>
                          <a:rPr lang="en-US" b="1">
                            <a:solidFill>
                              <a:srgbClr val="FF0000"/>
                            </a:solidFill>
                            <a:latin typeface="Cambria Math" panose="02040503050406030204" pitchFamily="18" charset="0"/>
                            <a:ea typeface="Cambria Math" panose="02040503050406030204" pitchFamily="18" charset="0"/>
                          </a:rPr>
                        </m:ctrlPr>
                      </m:dPr>
                      <m:e>
                        <m:sSup>
                          <m:sSupPr>
                            <m:ctrlPr>
                              <a:rPr lang="en-US" b="1" smtClean="0">
                                <a:solidFill>
                                  <a:srgbClr val="FF0000"/>
                                </a:solidFill>
                                <a:latin typeface="Cambria Math" panose="02040503050406030204" pitchFamily="18" charset="0"/>
                                <a:ea typeface="Cambria Math" panose="02040503050406030204" pitchFamily="18" charset="0"/>
                              </a:rPr>
                            </m:ctrlPr>
                          </m:sSupPr>
                          <m:e>
                            <m:r>
                              <a:rPr lang="en-US" b="1" i="0">
                                <a:solidFill>
                                  <a:srgbClr val="FF0000"/>
                                </a:solidFill>
                                <a:latin typeface="Cambria Math" panose="02040503050406030204" pitchFamily="18" charset="0"/>
                                <a:ea typeface="Cambria Math" panose="02040503050406030204" pitchFamily="18" charset="0"/>
                              </a:rPr>
                              <m:t>𝛌</m:t>
                            </m:r>
                          </m:e>
                          <m:sup>
                            <m:r>
                              <a:rPr lang="kk-KZ" b="1" i="0" smtClean="0">
                                <a:solidFill>
                                  <a:srgbClr val="FF0000"/>
                                </a:solidFill>
                                <a:latin typeface="Cambria Math" panose="02040503050406030204" pitchFamily="18" charset="0"/>
                                <a:ea typeface="Cambria Math" panose="02040503050406030204" pitchFamily="18" charset="0"/>
                              </a:rPr>
                              <m:t>∗</m:t>
                            </m:r>
                          </m:sup>
                        </m:sSup>
                      </m:e>
                    </m:d>
                  </m:oMath>
                </a14:m>
                <a:r>
                  <a:rPr lang="kk-KZ" dirty="0" smtClean="0"/>
                  <a:t> мәні қабылданған мәнділік деңгейінен жоғары болса, онда эмпирикалық және аналитикалық үлестірім функцияларының сәйкестігі жөніндегі гипотеза теріске шығарылмайды.</a:t>
                </a:r>
                <a:endParaRPr lang="en-US" dirty="0" smtClean="0"/>
              </a:p>
            </p:txBody>
          </p:sp>
        </mc:Choice>
        <mc:Fallback>
          <p:sp>
            <p:nvSpPr>
              <p:cNvPr id="2" name="Объект 1"/>
              <p:cNvSpPr>
                <a:spLocks noGrp="1" noRot="1" noChangeAspect="1" noMove="1" noResize="1" noEditPoints="1" noAdjustHandles="1" noChangeArrowheads="1" noChangeShapeType="1" noTextEdit="1"/>
              </p:cNvSpPr>
              <p:nvPr>
                <p:ph sz="half" idx="1"/>
              </p:nvPr>
            </p:nvSpPr>
            <p:spPr>
              <a:xfrm>
                <a:off x="432000" y="1088297"/>
                <a:ext cx="9423200" cy="5036731"/>
              </a:xfrm>
              <a:blipFill rotWithShape="0">
                <a:blip r:embed="rId2"/>
                <a:stretch>
                  <a:fillRect/>
                </a:stretch>
              </a:blipFill>
            </p:spPr>
            <p:txBody>
              <a:bodyPr/>
              <a:lstStyle/>
              <a:p>
                <a:r>
                  <a:rPr lang="ru-RU">
                    <a:noFill/>
                  </a:rPr>
                  <a:t> </a:t>
                </a:r>
              </a:p>
            </p:txBody>
          </p:sp>
        </mc:Fallback>
      </mc:AlternateContent>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12</a:t>
            </a:fld>
            <a:endParaRPr lang="ru-RU" noProof="0" dirty="0"/>
          </a:p>
        </p:txBody>
      </p:sp>
      <p:sp>
        <p:nvSpPr>
          <p:cNvPr id="5" name="Заголовок 4"/>
          <p:cNvSpPr>
            <a:spLocks noGrp="1"/>
          </p:cNvSpPr>
          <p:nvPr>
            <p:ph type="title"/>
          </p:nvPr>
        </p:nvSpPr>
        <p:spPr/>
        <p:txBody>
          <a:bodyPr/>
          <a:lstStyle/>
          <a:p>
            <a:r>
              <a:rPr lang="ru-RU" kern="0" spc="0" dirty="0" err="1">
                <a:solidFill>
                  <a:srgbClr val="0070C0"/>
                </a:solidFill>
              </a:rPr>
              <a:t>Колмогоровтың</a:t>
            </a:r>
            <a:r>
              <a:rPr lang="ru-RU" kern="0" spc="0" dirty="0">
                <a:solidFill>
                  <a:srgbClr val="0070C0"/>
                </a:solidFill>
              </a:rPr>
              <a:t> </a:t>
            </a:r>
            <a:r>
              <a:rPr lang="ru-RU" kern="0" spc="0" dirty="0" err="1">
                <a:solidFill>
                  <a:srgbClr val="0070C0"/>
                </a:solidFill>
              </a:rPr>
              <a:t>келісімдік</a:t>
            </a:r>
            <a:r>
              <a:rPr lang="ru-RU" kern="0" spc="0" dirty="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752238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7"/>
            <a:ext cx="9423200" cy="5036731"/>
          </a:xfrm>
        </p:spPr>
        <p:txBody>
          <a:bodyPr/>
          <a:lstStyle/>
          <a:p>
            <a:pPr marL="0" indent="465138" algn="just">
              <a:lnSpc>
                <a:spcPct val="100000"/>
              </a:lnSpc>
              <a:spcBef>
                <a:spcPts val="0"/>
              </a:spcBef>
              <a:buNone/>
            </a:pPr>
            <a:r>
              <a:rPr lang="ru-RU" dirty="0" err="1"/>
              <a:t>Әдістеменің</a:t>
            </a:r>
            <a:r>
              <a:rPr lang="ru-RU" dirty="0"/>
              <a:t> </a:t>
            </a:r>
            <a:r>
              <a:rPr lang="ru-RU" dirty="0" err="1"/>
              <a:t>кемшіліктері</a:t>
            </a:r>
            <a:r>
              <a:rPr lang="ru-RU" dirty="0"/>
              <a:t>: </a:t>
            </a:r>
            <a:endParaRPr lang="ru-RU" dirty="0" smtClean="0"/>
          </a:p>
          <a:p>
            <a:pPr marL="0" indent="465138" algn="just">
              <a:lnSpc>
                <a:spcPct val="100000"/>
              </a:lnSpc>
              <a:spcBef>
                <a:spcPts val="0"/>
              </a:spcBef>
              <a:buNone/>
            </a:pPr>
            <a:endParaRPr lang="ru-RU" dirty="0" smtClean="0"/>
          </a:p>
          <a:p>
            <a:pPr marL="0" indent="465138" algn="just">
              <a:lnSpc>
                <a:spcPct val="100000"/>
              </a:lnSpc>
              <a:spcBef>
                <a:spcPts val="0"/>
              </a:spcBef>
              <a:buNone/>
            </a:pPr>
            <a:endParaRPr lang="ru-RU" dirty="0"/>
          </a:p>
          <a:p>
            <a:pPr marL="0" indent="465138" algn="just">
              <a:lnSpc>
                <a:spcPct val="100000"/>
              </a:lnSpc>
              <a:spcBef>
                <a:spcPts val="0"/>
              </a:spcBef>
              <a:buFont typeface="Wingdings" panose="05000000000000000000" pitchFamily="2" charset="2"/>
              <a:buChar char="Ø"/>
            </a:pPr>
            <a:r>
              <a:rPr lang="ru-RU" dirty="0" err="1" smtClean="0"/>
              <a:t>Эмпирикалық</a:t>
            </a:r>
            <a:r>
              <a:rPr lang="ru-RU" dirty="0" smtClean="0"/>
              <a:t> </a:t>
            </a:r>
            <a:r>
              <a:rPr lang="ru-RU" dirty="0" err="1"/>
              <a:t>және</a:t>
            </a:r>
            <a:r>
              <a:rPr lang="ru-RU" dirty="0"/>
              <a:t> </a:t>
            </a:r>
            <a:r>
              <a:rPr lang="ru-RU" dirty="0" err="1"/>
              <a:t>аналитикалық</a:t>
            </a:r>
            <a:r>
              <a:rPr lang="ru-RU" dirty="0"/>
              <a:t> </a:t>
            </a:r>
            <a:r>
              <a:rPr lang="ru-RU" dirty="0" err="1" smtClean="0"/>
              <a:t>үлестірім</a:t>
            </a:r>
            <a:r>
              <a:rPr lang="ru-RU" dirty="0" smtClean="0"/>
              <a:t> </a:t>
            </a:r>
            <a:r>
              <a:rPr lang="ru-RU" dirty="0" err="1"/>
              <a:t>функциялары</a:t>
            </a:r>
            <a:r>
              <a:rPr lang="ru-RU" dirty="0"/>
              <a:t> </a:t>
            </a:r>
            <a:r>
              <a:rPr lang="ru-RU" dirty="0" err="1"/>
              <a:t>арасындағы</a:t>
            </a:r>
            <a:r>
              <a:rPr lang="ru-RU" dirty="0"/>
              <a:t> </a:t>
            </a:r>
            <a:r>
              <a:rPr lang="ru-RU" dirty="0" err="1"/>
              <a:t>ең</a:t>
            </a:r>
            <a:r>
              <a:rPr lang="ru-RU" dirty="0"/>
              <a:t> </a:t>
            </a:r>
            <a:r>
              <a:rPr lang="ru-RU" dirty="0" err="1"/>
              <a:t>үлкен</a:t>
            </a:r>
            <a:r>
              <a:rPr lang="ru-RU" dirty="0"/>
              <a:t> </a:t>
            </a:r>
            <a:r>
              <a:rPr lang="ru-RU" dirty="0" err="1" smtClean="0"/>
              <a:t>алшақтық</a:t>
            </a:r>
            <a:r>
              <a:rPr lang="ru-RU" dirty="0" smtClean="0"/>
              <a:t> </a:t>
            </a:r>
            <a:r>
              <a:rPr lang="ru-RU" dirty="0" err="1" smtClean="0"/>
              <a:t>қана</a:t>
            </a:r>
            <a:r>
              <a:rPr lang="ru-RU" dirty="0" smtClean="0"/>
              <a:t> </a:t>
            </a:r>
            <a:r>
              <a:rPr lang="ru-RU" dirty="0" err="1" smtClean="0"/>
              <a:t>ескеріледі</a:t>
            </a:r>
            <a:r>
              <a:rPr lang="ru-RU" dirty="0" smtClean="0"/>
              <a:t>;</a:t>
            </a:r>
          </a:p>
          <a:p>
            <a:pPr marL="0" indent="465138" algn="just">
              <a:lnSpc>
                <a:spcPct val="100000"/>
              </a:lnSpc>
              <a:spcBef>
                <a:spcPts val="0"/>
              </a:spcBef>
              <a:buFont typeface="Wingdings" panose="05000000000000000000" pitchFamily="2" charset="2"/>
              <a:buChar char="Ø"/>
            </a:pPr>
            <a:r>
              <a:rPr lang="ru-RU" dirty="0" smtClean="0"/>
              <a:t>∆ </a:t>
            </a:r>
            <a:r>
              <a:rPr lang="ru-RU" dirty="0" err="1"/>
              <a:t>ең</a:t>
            </a:r>
            <a:r>
              <a:rPr lang="ru-RU" dirty="0"/>
              <a:t> </a:t>
            </a:r>
            <a:r>
              <a:rPr lang="ru-RU" dirty="0" err="1"/>
              <a:t>үлкен</a:t>
            </a:r>
            <a:r>
              <a:rPr lang="ru-RU" dirty="0"/>
              <a:t> </a:t>
            </a:r>
            <a:r>
              <a:rPr lang="ru-RU" dirty="0" err="1" smtClean="0"/>
              <a:t>алшақтық</a:t>
            </a:r>
            <a:r>
              <a:rPr lang="ru-RU" dirty="0"/>
              <a:t>, </a:t>
            </a:r>
            <a:r>
              <a:rPr lang="ru-RU" dirty="0" err="1"/>
              <a:t>әдетте</a:t>
            </a:r>
            <a:r>
              <a:rPr lang="ru-RU" dirty="0"/>
              <a:t>, </a:t>
            </a:r>
            <a:r>
              <a:rPr lang="ru-RU" dirty="0" err="1" smtClean="0"/>
              <a:t>үлестірім</a:t>
            </a:r>
            <a:r>
              <a:rPr lang="ru-RU" dirty="0" smtClean="0"/>
              <a:t> </a:t>
            </a:r>
            <a:r>
              <a:rPr lang="ru-RU" dirty="0" err="1"/>
              <a:t>қисығының</a:t>
            </a:r>
            <a:r>
              <a:rPr lang="ru-RU" dirty="0"/>
              <a:t> </a:t>
            </a:r>
            <a:r>
              <a:rPr lang="ru-RU" dirty="0" err="1"/>
              <a:t>ортаңғы</a:t>
            </a:r>
            <a:r>
              <a:rPr lang="ru-RU" dirty="0"/>
              <a:t> </a:t>
            </a:r>
            <a:r>
              <a:rPr lang="ru-RU" dirty="0" err="1"/>
              <a:t>бөлігінде</a:t>
            </a:r>
            <a:r>
              <a:rPr lang="ru-RU" dirty="0"/>
              <a:t> </a:t>
            </a:r>
            <a:r>
              <a:rPr lang="ru-RU" dirty="0" err="1"/>
              <a:t>байқалады</a:t>
            </a:r>
            <a:r>
              <a:rPr lang="ru-RU" dirty="0"/>
              <a:t>, ал </a:t>
            </a:r>
            <a:r>
              <a:rPr lang="ru-RU" dirty="0" err="1"/>
              <a:t>гидрологиялық</a:t>
            </a:r>
            <a:r>
              <a:rPr lang="ru-RU" dirty="0"/>
              <a:t> </a:t>
            </a:r>
            <a:r>
              <a:rPr lang="ru-RU" dirty="0" err="1"/>
              <a:t>тәжірибеде</a:t>
            </a:r>
            <a:r>
              <a:rPr lang="ru-RU" dirty="0"/>
              <a:t> </a:t>
            </a:r>
            <a:r>
              <a:rPr lang="ru-RU" dirty="0" err="1"/>
              <a:t>оның</a:t>
            </a:r>
            <a:r>
              <a:rPr lang="ru-RU" dirty="0"/>
              <a:t> </a:t>
            </a:r>
            <a:r>
              <a:rPr lang="ru-RU" dirty="0" err="1"/>
              <a:t>сол</a:t>
            </a:r>
            <a:r>
              <a:rPr lang="ru-RU" dirty="0"/>
              <a:t> </a:t>
            </a:r>
            <a:r>
              <a:rPr lang="ru-RU" dirty="0" err="1"/>
              <a:t>және</a:t>
            </a:r>
            <a:r>
              <a:rPr lang="ru-RU" dirty="0"/>
              <a:t> </a:t>
            </a:r>
            <a:r>
              <a:rPr lang="ru-RU" dirty="0" err="1"/>
              <a:t>оң</a:t>
            </a:r>
            <a:r>
              <a:rPr lang="ru-RU" dirty="0"/>
              <a:t> </a:t>
            </a:r>
            <a:r>
              <a:rPr lang="ru-RU" dirty="0" err="1"/>
              <a:t>жақ</a:t>
            </a:r>
            <a:r>
              <a:rPr lang="ru-RU" dirty="0"/>
              <a:t> </a:t>
            </a:r>
            <a:r>
              <a:rPr lang="ru-RU" dirty="0" err="1" smtClean="0"/>
              <a:t>бөліктерін</a:t>
            </a:r>
            <a:r>
              <a:rPr lang="ru-RU" dirty="0" smtClean="0"/>
              <a:t> де </a:t>
            </a:r>
            <a:r>
              <a:rPr lang="ru-RU" dirty="0" err="1"/>
              <a:t>білу</a:t>
            </a:r>
            <a:r>
              <a:rPr lang="ru-RU" dirty="0"/>
              <a:t> </a:t>
            </a:r>
            <a:r>
              <a:rPr lang="ru-RU" dirty="0" err="1"/>
              <a:t>жиі</a:t>
            </a:r>
            <a:r>
              <a:rPr lang="ru-RU" dirty="0"/>
              <a:t> </a:t>
            </a:r>
            <a:r>
              <a:rPr lang="ru-RU" dirty="0" err="1" smtClean="0"/>
              <a:t>маңызды</a:t>
            </a:r>
            <a:r>
              <a:rPr lang="ru-RU" dirty="0" smtClean="0"/>
              <a:t>;</a:t>
            </a:r>
          </a:p>
          <a:p>
            <a:pPr marL="0" indent="465138" algn="just">
              <a:lnSpc>
                <a:spcPct val="100000"/>
              </a:lnSpc>
              <a:spcBef>
                <a:spcPts val="0"/>
              </a:spcBef>
              <a:buFont typeface="Wingdings" panose="05000000000000000000" pitchFamily="2" charset="2"/>
              <a:buChar char="Ø"/>
            </a:pPr>
            <a:r>
              <a:rPr lang="ru-RU" dirty="0" smtClean="0"/>
              <a:t>Критерий </a:t>
            </a:r>
            <a:r>
              <a:rPr lang="ru-RU" dirty="0" err="1"/>
              <a:t>теориялық</a:t>
            </a:r>
            <a:r>
              <a:rPr lang="ru-RU" dirty="0"/>
              <a:t> </a:t>
            </a:r>
            <a:r>
              <a:rPr lang="ru-RU" dirty="0" err="1" smtClean="0"/>
              <a:t>үлестірім</a:t>
            </a:r>
            <a:r>
              <a:rPr lang="ru-RU" dirty="0" smtClean="0"/>
              <a:t> </a:t>
            </a:r>
            <a:r>
              <a:rPr lang="ru-RU" dirty="0" err="1"/>
              <a:t>функциясына</a:t>
            </a:r>
            <a:r>
              <a:rPr lang="ru-RU" dirty="0"/>
              <a:t> </a:t>
            </a:r>
            <a:r>
              <a:rPr lang="ru-RU" dirty="0" err="1"/>
              <a:t>кіретін</a:t>
            </a:r>
            <a:r>
              <a:rPr lang="ru-RU" dirty="0"/>
              <a:t> </a:t>
            </a:r>
            <a:r>
              <a:rPr lang="ru-RU" dirty="0" err="1"/>
              <a:t>параметрлер</a:t>
            </a:r>
            <a:r>
              <a:rPr lang="ru-RU" dirty="0"/>
              <a:t> </a:t>
            </a:r>
            <a:r>
              <a:rPr lang="ru-RU" dirty="0" err="1"/>
              <a:t>санын</a:t>
            </a:r>
            <a:r>
              <a:rPr lang="ru-RU" dirty="0"/>
              <a:t> </a:t>
            </a:r>
            <a:r>
              <a:rPr lang="ru-RU" dirty="0" err="1" smtClean="0"/>
              <a:t>ескермейді</a:t>
            </a:r>
            <a:r>
              <a:rPr lang="ru-RU" dirty="0" smtClean="0"/>
              <a:t>.</a:t>
            </a:r>
            <a:endParaRPr lang="en-US" dirty="0" smtClean="0"/>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13</a:t>
            </a:fld>
            <a:endParaRPr lang="ru-RU" noProof="0" dirty="0"/>
          </a:p>
        </p:txBody>
      </p:sp>
      <p:sp>
        <p:nvSpPr>
          <p:cNvPr id="5" name="Заголовок 4"/>
          <p:cNvSpPr>
            <a:spLocks noGrp="1"/>
          </p:cNvSpPr>
          <p:nvPr>
            <p:ph type="title"/>
          </p:nvPr>
        </p:nvSpPr>
        <p:spPr/>
        <p:txBody>
          <a:bodyPr/>
          <a:lstStyle/>
          <a:p>
            <a:r>
              <a:rPr lang="ru-RU" kern="0" spc="0" dirty="0" err="1">
                <a:solidFill>
                  <a:srgbClr val="0070C0"/>
                </a:solidFill>
              </a:rPr>
              <a:t>Колмогоровтың</a:t>
            </a:r>
            <a:r>
              <a:rPr lang="ru-RU" kern="0" spc="0" dirty="0">
                <a:solidFill>
                  <a:srgbClr val="0070C0"/>
                </a:solidFill>
              </a:rPr>
              <a:t> </a:t>
            </a:r>
            <a:r>
              <a:rPr lang="ru-RU" kern="0" spc="0" dirty="0" err="1">
                <a:solidFill>
                  <a:srgbClr val="0070C0"/>
                </a:solidFill>
              </a:rPr>
              <a:t>келісімдік</a:t>
            </a:r>
            <a:r>
              <a:rPr lang="ru-RU" kern="0" spc="0" dirty="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725937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7"/>
            <a:ext cx="9931200" cy="5152846"/>
          </a:xfrm>
        </p:spPr>
        <p:txBody>
          <a:bodyPr/>
          <a:lstStyle/>
          <a:p>
            <a:pPr marL="0" indent="465138" algn="just">
              <a:lnSpc>
                <a:spcPct val="100000"/>
              </a:lnSpc>
              <a:spcBef>
                <a:spcPts val="0"/>
              </a:spcBef>
              <a:buNone/>
            </a:pPr>
            <a:r>
              <a:rPr lang="ru-RU" dirty="0" err="1"/>
              <a:t>Бұл</a:t>
            </a:r>
            <a:r>
              <a:rPr lang="ru-RU" dirty="0"/>
              <a:t> </a:t>
            </a:r>
            <a:r>
              <a:rPr lang="ru-RU" dirty="0" smtClean="0"/>
              <a:t>критерий </a:t>
            </a:r>
            <a:r>
              <a:rPr lang="ru-RU" dirty="0" err="1"/>
              <a:t>бақылаудың</a:t>
            </a:r>
            <a:r>
              <a:rPr lang="ru-RU" dirty="0"/>
              <a:t> </a:t>
            </a:r>
            <a:r>
              <a:rPr lang="ru-RU" dirty="0" err="1"/>
              <a:t>нақты</a:t>
            </a:r>
            <a:r>
              <a:rPr lang="ru-RU" dirty="0"/>
              <a:t> </a:t>
            </a:r>
            <a:r>
              <a:rPr lang="ru-RU" dirty="0" err="1"/>
              <a:t>қатарларында</a:t>
            </a:r>
            <a:r>
              <a:rPr lang="ru-RU" dirty="0"/>
              <a:t> </a:t>
            </a:r>
            <a:r>
              <a:rPr lang="ru-RU" dirty="0" err="1"/>
              <a:t>қамтылған</a:t>
            </a:r>
            <a:r>
              <a:rPr lang="ru-RU" dirty="0"/>
              <a:t> </a:t>
            </a:r>
            <a:r>
              <a:rPr lang="ru-RU" dirty="0" err="1"/>
              <a:t>ақпаратты</a:t>
            </a:r>
            <a:r>
              <a:rPr lang="ru-RU" dirty="0"/>
              <a:t> </a:t>
            </a:r>
            <a:r>
              <a:rPr lang="ru-RU" dirty="0" err="1"/>
              <a:t>неғұрлым</a:t>
            </a:r>
            <a:r>
              <a:rPr lang="ru-RU" dirty="0"/>
              <a:t> </a:t>
            </a:r>
            <a:r>
              <a:rPr lang="ru-RU" dirty="0" err="1"/>
              <a:t>толық</a:t>
            </a:r>
            <a:r>
              <a:rPr lang="ru-RU" dirty="0"/>
              <a:t> </a:t>
            </a:r>
            <a:r>
              <a:rPr lang="ru-RU" dirty="0" err="1"/>
              <a:t>пайдалануды</a:t>
            </a:r>
            <a:r>
              <a:rPr lang="ru-RU" dirty="0"/>
              <a:t> </a:t>
            </a:r>
            <a:r>
              <a:rPr lang="ru-RU" dirty="0" err="1"/>
              <a:t>қамтамасыз</a:t>
            </a:r>
            <a:r>
              <a:rPr lang="ru-RU" dirty="0"/>
              <a:t> </a:t>
            </a:r>
            <a:r>
              <a:rPr lang="ru-RU" dirty="0" err="1"/>
              <a:t>етеді</a:t>
            </a:r>
            <a:r>
              <a:rPr lang="ru-RU" dirty="0" smtClean="0"/>
              <a:t>. </a:t>
            </a:r>
            <a:r>
              <a:rPr lang="ru-RU" dirty="0" err="1" smtClean="0"/>
              <a:t>Бұл</a:t>
            </a:r>
            <a:r>
              <a:rPr lang="ru-RU" dirty="0" smtClean="0"/>
              <a:t> </a:t>
            </a:r>
            <a:r>
              <a:rPr lang="ru-RU" dirty="0" err="1"/>
              <a:t>жағдайда</a:t>
            </a:r>
            <a:r>
              <a:rPr lang="ru-RU" dirty="0"/>
              <a:t> </a:t>
            </a:r>
            <a:r>
              <a:rPr lang="ru-RU" dirty="0" err="1"/>
              <a:t>эмпирикалық</a:t>
            </a:r>
            <a:r>
              <a:rPr lang="ru-RU" dirty="0"/>
              <a:t> </a:t>
            </a:r>
            <a:r>
              <a:rPr lang="ru-RU" dirty="0" err="1"/>
              <a:t>және</a:t>
            </a:r>
            <a:r>
              <a:rPr lang="ru-RU" dirty="0"/>
              <a:t> </a:t>
            </a:r>
            <a:r>
              <a:rPr lang="ru-RU" dirty="0" err="1"/>
              <a:t>теориялық</a:t>
            </a:r>
            <a:r>
              <a:rPr lang="ru-RU" dirty="0"/>
              <a:t> </a:t>
            </a:r>
            <a:r>
              <a:rPr lang="ru-RU" dirty="0" err="1"/>
              <a:t>функциялар</a:t>
            </a:r>
            <a:r>
              <a:rPr lang="ru-RU" dirty="0"/>
              <a:t> </a:t>
            </a:r>
            <a:r>
              <a:rPr lang="ru-RU" dirty="0" err="1"/>
              <a:t>арасындағы</a:t>
            </a:r>
            <a:r>
              <a:rPr lang="ru-RU" dirty="0"/>
              <a:t> </a:t>
            </a:r>
            <a:r>
              <a:rPr lang="ru-RU" dirty="0" err="1"/>
              <a:t>алшақтықтың</a:t>
            </a:r>
            <a:r>
              <a:rPr lang="ru-RU" dirty="0"/>
              <a:t> </a:t>
            </a:r>
            <a:r>
              <a:rPr lang="ru-RU" dirty="0" err="1"/>
              <a:t>өлшемі</a:t>
            </a:r>
            <a:r>
              <a:rPr lang="ru-RU" dirty="0"/>
              <a:t> </a:t>
            </a:r>
            <a:r>
              <a:rPr lang="ru-RU" dirty="0" err="1"/>
              <a:t>ретінде</a:t>
            </a:r>
            <a:r>
              <a:rPr lang="ru-RU" dirty="0"/>
              <a:t> </a:t>
            </a:r>
            <a:r>
              <a:rPr lang="kk-KZ" dirty="0" smtClean="0"/>
              <a:t>Х</a:t>
            </a:r>
            <a:r>
              <a:rPr lang="en-US" dirty="0" smtClean="0"/>
              <a:t> </a:t>
            </a:r>
            <a:r>
              <a:rPr lang="ru-RU" dirty="0" err="1"/>
              <a:t>кездейсоқ</a:t>
            </a:r>
            <a:r>
              <a:rPr lang="ru-RU" dirty="0"/>
              <a:t> </a:t>
            </a:r>
            <a:r>
              <a:rPr lang="ru-RU" dirty="0" err="1"/>
              <a:t>айнымалысының</a:t>
            </a:r>
            <a:r>
              <a:rPr lang="ru-RU" dirty="0"/>
              <a:t> </a:t>
            </a:r>
            <a:r>
              <a:rPr lang="ru-RU" dirty="0" err="1"/>
              <a:t>барлық</a:t>
            </a:r>
            <a:r>
              <a:rPr lang="ru-RU" dirty="0"/>
              <a:t> </a:t>
            </a:r>
            <a:r>
              <a:rPr lang="ru-RU" dirty="0" err="1"/>
              <a:t>мәндері</a:t>
            </a:r>
            <a:r>
              <a:rPr lang="ru-RU" dirty="0"/>
              <a:t> </a:t>
            </a:r>
            <a:r>
              <a:rPr lang="ru-RU" dirty="0" err="1"/>
              <a:t>үшін</a:t>
            </a:r>
            <a:r>
              <a:rPr lang="ru-RU" dirty="0"/>
              <a:t> </a:t>
            </a:r>
            <a:r>
              <a:rPr lang="ru-RU" dirty="0" err="1" smtClean="0"/>
              <a:t>эмпирикалық</a:t>
            </a:r>
            <a:r>
              <a:rPr lang="ru-RU" dirty="0" smtClean="0"/>
              <a:t> </a:t>
            </a:r>
            <a:r>
              <a:rPr lang="ru-RU" dirty="0" err="1" smtClean="0"/>
              <a:t>қамтамасыздықтың</a:t>
            </a:r>
            <a:r>
              <a:rPr lang="ru-RU" dirty="0" smtClean="0"/>
              <a:t> </a:t>
            </a:r>
            <a:r>
              <a:rPr lang="ru-RU" dirty="0" err="1" smtClean="0"/>
              <a:t>теориялық</a:t>
            </a:r>
            <a:r>
              <a:rPr lang="ru-RU" dirty="0" smtClean="0"/>
              <a:t> </a:t>
            </a:r>
            <a:r>
              <a:rPr lang="ru-RU" dirty="0" err="1" smtClean="0"/>
              <a:t>қамтамасыздықтан</a:t>
            </a:r>
            <a:r>
              <a:rPr lang="ru-RU" dirty="0" smtClean="0"/>
              <a:t> </a:t>
            </a:r>
            <a:r>
              <a:rPr lang="ru-RU" dirty="0" err="1" smtClean="0"/>
              <a:t>ауытқуларының</a:t>
            </a:r>
            <a:r>
              <a:rPr lang="ru-RU" dirty="0" smtClean="0"/>
              <a:t> </a:t>
            </a:r>
            <a:r>
              <a:rPr lang="ru-RU" dirty="0" err="1"/>
              <a:t>орташа</a:t>
            </a:r>
            <a:r>
              <a:rPr lang="ru-RU" dirty="0"/>
              <a:t> квадраты </a:t>
            </a:r>
            <a:r>
              <a:rPr lang="ru-RU" dirty="0" err="1"/>
              <a:t>қолданылады</a:t>
            </a:r>
            <a:r>
              <a:rPr lang="ru-RU" dirty="0" smtClean="0"/>
              <a:t>:</a:t>
            </a:r>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r>
              <a:rPr lang="kk-KZ" dirty="0" smtClean="0"/>
              <a:t>Бұл критерийді пайдаланған кезде оның статистикасы келесі өрнек бойынша есептеледі:</a:t>
            </a:r>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r>
              <a:rPr lang="kk-KZ" dirty="0" smtClean="0"/>
              <a:t>бұдан </a:t>
            </a:r>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r>
              <a:rPr lang="kk-KZ" dirty="0" smtClean="0"/>
              <a:t>Мұндағы </a:t>
            </a:r>
            <a:r>
              <a:rPr lang="en-US" dirty="0" smtClean="0"/>
              <a:t>n – </a:t>
            </a:r>
            <a:r>
              <a:rPr lang="kk-KZ" dirty="0" smtClean="0"/>
              <a:t>бақылау жылдарының саны; </a:t>
            </a:r>
            <a:r>
              <a:rPr lang="en-US" dirty="0" smtClean="0"/>
              <a:t>k</a:t>
            </a:r>
            <a:r>
              <a:rPr lang="kk-KZ" dirty="0" smtClean="0"/>
              <a:t> – өсу ретімен орналасқан қатардағы мүшелердің рангілік нөмірі.</a:t>
            </a:r>
            <a:endParaRPr lang="en-US" dirty="0" smtClean="0"/>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14</a:t>
            </a:fld>
            <a:endParaRPr lang="ru-RU" noProof="0" dirty="0"/>
          </a:p>
        </p:txBody>
      </p:sp>
      <p:sp>
        <p:nvSpPr>
          <p:cNvPr id="5" name="Заголовок 4"/>
          <p:cNvSpPr>
            <a:spLocks noGrp="1"/>
          </p:cNvSpPr>
          <p:nvPr>
            <p:ph type="title"/>
          </p:nvPr>
        </p:nvSpPr>
        <p:spPr/>
        <p:txBody>
          <a:bodyPr/>
          <a:lstStyle/>
          <a:p>
            <a:r>
              <a:rPr lang="en-US" kern="0" cap="none" spc="0" dirty="0" smtClean="0">
                <a:solidFill>
                  <a:srgbClr val="0070C0"/>
                </a:solidFill>
              </a:rPr>
              <a:t>n</a:t>
            </a:r>
            <a:r>
              <a:rPr lang="el-GR" kern="0" cap="none" spc="0" dirty="0" smtClean="0">
                <a:solidFill>
                  <a:srgbClr val="0070C0"/>
                </a:solidFill>
              </a:rPr>
              <a:t>ω</a:t>
            </a:r>
            <a:r>
              <a:rPr lang="el-GR" kern="0" cap="none" spc="0" baseline="30000" dirty="0" smtClean="0">
                <a:solidFill>
                  <a:srgbClr val="0070C0"/>
                </a:solidFill>
              </a:rPr>
              <a:t>2</a:t>
            </a:r>
            <a:r>
              <a:rPr lang="el-GR" kern="0" cap="none" spc="0" dirty="0" smtClean="0">
                <a:solidFill>
                  <a:srgbClr val="0070C0"/>
                </a:solidFill>
              </a:rPr>
              <a:t>  </a:t>
            </a:r>
            <a:r>
              <a:rPr lang="ru-RU" kern="0" spc="0" dirty="0" err="1" smtClean="0">
                <a:solidFill>
                  <a:srgbClr val="0070C0"/>
                </a:solidFill>
              </a:rPr>
              <a:t>келісімдік</a:t>
            </a:r>
            <a:r>
              <a:rPr lang="ru-RU" kern="0" spc="0" dirty="0" smtClean="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3034549099"/>
              </p:ext>
            </p:extLst>
          </p:nvPr>
        </p:nvGraphicFramePr>
        <p:xfrm>
          <a:off x="4589335" y="2822143"/>
          <a:ext cx="1547843" cy="574200"/>
        </p:xfrm>
        <a:graphic>
          <a:graphicData uri="http://schemas.openxmlformats.org/presentationml/2006/ole">
            <mc:AlternateContent xmlns:mc="http://schemas.openxmlformats.org/markup-compatibility/2006">
              <mc:Choice xmlns:v="urn:schemas-microsoft-com:vml" Requires="v">
                <p:oleObj spid="_x0000_s22543" name="Уравнение" r:id="rId3" imgW="1219200" imgH="431800" progId="Equation.3">
                  <p:embed/>
                </p:oleObj>
              </mc:Choice>
              <mc:Fallback>
                <p:oleObj name="Уравнение" r:id="rId3" imgW="12192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9335" y="2822143"/>
                        <a:ext cx="1547843" cy="574200"/>
                      </a:xfrm>
                      <a:prstGeom prst="rect">
                        <a:avLst/>
                      </a:prstGeom>
                      <a:noFill/>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172607875"/>
              </p:ext>
            </p:extLst>
          </p:nvPr>
        </p:nvGraphicFramePr>
        <p:xfrm>
          <a:off x="4513446" y="3860800"/>
          <a:ext cx="2557740" cy="623839"/>
        </p:xfrm>
        <a:graphic>
          <a:graphicData uri="http://schemas.openxmlformats.org/presentationml/2006/ole">
            <mc:AlternateContent xmlns:mc="http://schemas.openxmlformats.org/markup-compatibility/2006">
              <mc:Choice xmlns:v="urn:schemas-microsoft-com:vml" Requires="v">
                <p:oleObj spid="_x0000_s22544" name="Уравнение" r:id="rId5" imgW="2019300" imgH="469900" progId="Equation.3">
                  <p:embed/>
                </p:oleObj>
              </mc:Choice>
              <mc:Fallback>
                <p:oleObj name="Уравнение" r:id="rId5" imgW="2019300" imgH="469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3446" y="3860800"/>
                        <a:ext cx="2557740" cy="623839"/>
                      </a:xfrm>
                      <a:prstGeom prst="rect">
                        <a:avLst/>
                      </a:prstGeom>
                      <a:noFill/>
                    </p:spPr>
                  </p:pic>
                </p:oleObj>
              </mc:Fallback>
            </mc:AlternateContent>
          </a:graphicData>
        </a:graphic>
      </p:graphicFrame>
      <p:sp>
        <p:nvSpPr>
          <p:cNvPr id="9"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1199165419"/>
              </p:ext>
            </p:extLst>
          </p:nvPr>
        </p:nvGraphicFramePr>
        <p:xfrm>
          <a:off x="4513446" y="4723650"/>
          <a:ext cx="2623548" cy="639240"/>
        </p:xfrm>
        <a:graphic>
          <a:graphicData uri="http://schemas.openxmlformats.org/presentationml/2006/ole">
            <mc:AlternateContent xmlns:mc="http://schemas.openxmlformats.org/markup-compatibility/2006">
              <mc:Choice xmlns:v="urn:schemas-microsoft-com:vml" Requires="v">
                <p:oleObj spid="_x0000_s22545" name="Уравнение" r:id="rId7" imgW="1892300" imgH="469900" progId="Equation.3">
                  <p:embed/>
                </p:oleObj>
              </mc:Choice>
              <mc:Fallback>
                <p:oleObj name="Уравнение" r:id="rId7" imgW="1892300" imgH="4699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3446" y="4723650"/>
                        <a:ext cx="2623548" cy="639240"/>
                      </a:xfrm>
                      <a:prstGeom prst="rect">
                        <a:avLst/>
                      </a:prstGeom>
                      <a:noFill/>
                    </p:spPr>
                  </p:pic>
                </p:oleObj>
              </mc:Fallback>
            </mc:AlternateContent>
          </a:graphicData>
        </a:graphic>
      </p:graphicFrame>
    </p:spTree>
    <p:extLst>
      <p:ext uri="{BB962C8B-B14F-4D97-AF65-F5344CB8AC3E}">
        <p14:creationId xmlns:p14="http://schemas.microsoft.com/office/powerpoint/2010/main" val="2027690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7"/>
            <a:ext cx="9931200" cy="5152846"/>
          </a:xfrm>
        </p:spPr>
        <p:txBody>
          <a:bodyPr/>
          <a:lstStyle/>
          <a:p>
            <a:pPr marL="0" indent="465138" algn="just">
              <a:lnSpc>
                <a:spcPct val="100000"/>
              </a:lnSpc>
              <a:spcBef>
                <a:spcPts val="0"/>
              </a:spcBef>
              <a:buNone/>
            </a:pPr>
            <a:r>
              <a:rPr lang="ru-RU" dirty="0" smtClean="0"/>
              <a:t>        </a:t>
            </a:r>
            <a:r>
              <a:rPr lang="ru-RU" dirty="0" err="1" smtClean="0"/>
              <a:t>дәл</a:t>
            </a:r>
            <a:r>
              <a:rPr lang="ru-RU" dirty="0" smtClean="0"/>
              <a:t> </a:t>
            </a:r>
            <a:r>
              <a:rPr lang="ru-RU" dirty="0" err="1" smtClean="0"/>
              <a:t>үлестірімі</a:t>
            </a:r>
            <a:r>
              <a:rPr lang="ru-RU" dirty="0" smtClean="0"/>
              <a:t> </a:t>
            </a:r>
            <a:r>
              <a:rPr lang="ru-RU" dirty="0" err="1"/>
              <a:t>өте</a:t>
            </a:r>
            <a:r>
              <a:rPr lang="ru-RU" dirty="0"/>
              <a:t> </a:t>
            </a:r>
            <a:r>
              <a:rPr lang="ru-RU" dirty="0" err="1" smtClean="0"/>
              <a:t>күрделі</a:t>
            </a:r>
            <a:r>
              <a:rPr lang="ru-RU" dirty="0" smtClean="0"/>
              <a:t>, </a:t>
            </a:r>
            <a:r>
              <a:rPr lang="ru-RU" dirty="0" err="1"/>
              <a:t>бірақ</a:t>
            </a:r>
            <a:r>
              <a:rPr lang="ru-RU" dirty="0"/>
              <a:t> </a:t>
            </a:r>
            <a:r>
              <a:rPr lang="ru-RU" dirty="0" err="1" smtClean="0"/>
              <a:t>зерттеулер</a:t>
            </a:r>
            <a:r>
              <a:rPr lang="ru-RU" dirty="0" smtClean="0"/>
              <a:t> </a:t>
            </a:r>
            <a:r>
              <a:rPr lang="en-US" dirty="0" smtClean="0"/>
              <a:t>n&gt;40</a:t>
            </a:r>
            <a:r>
              <a:rPr lang="kk-KZ" dirty="0" smtClean="0"/>
              <a:t> болғанда       көбейтіндісінің үлестірімі  кейбір шекті үлестірімдерге жақын екендігін көрсетті. Осы шекті үлестірім үшін                                                         	шамасының  шекті мәндерін анықтауға болатын кесте құрастырлған.</a:t>
            </a:r>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endParaRPr lang="kk-KZ" dirty="0" smtClean="0"/>
          </a:p>
          <a:p>
            <a:pPr marL="0" indent="465138" algn="just">
              <a:lnSpc>
                <a:spcPct val="100000"/>
              </a:lnSpc>
              <a:spcBef>
                <a:spcPts val="0"/>
              </a:spcBef>
              <a:buNone/>
            </a:pPr>
            <a:endParaRPr lang="kk-KZ" dirty="0"/>
          </a:p>
          <a:p>
            <a:pPr marL="0" indent="465138" algn="just">
              <a:lnSpc>
                <a:spcPct val="100000"/>
              </a:lnSpc>
              <a:spcBef>
                <a:spcPts val="0"/>
              </a:spcBef>
              <a:buNone/>
            </a:pPr>
            <a:r>
              <a:rPr lang="kk-KZ" dirty="0" smtClean="0"/>
              <a:t>Егер жоғарыдағы өрнек бойынша есептелінген   мәні </a:t>
            </a:r>
            <a:r>
              <a:rPr lang="el-GR" dirty="0" smtClean="0"/>
              <a:t>α</a:t>
            </a:r>
            <a:r>
              <a:rPr lang="en-US" baseline="-25000" dirty="0" smtClean="0"/>
              <a:t>%</a:t>
            </a:r>
            <a:r>
              <a:rPr lang="kk-KZ" baseline="-25000" dirty="0" smtClean="0"/>
              <a:t> </a:t>
            </a:r>
            <a:r>
              <a:rPr lang="kk-KZ" dirty="0" smtClean="0"/>
              <a:t>мәнділік деңгейіндегі              	теориялық мәніне үлкен болса, онда нолдік гипотеза жоққа шығарылады.</a:t>
            </a:r>
            <a:endParaRPr lang="en-US" dirty="0" smtClean="0"/>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15</a:t>
            </a:fld>
            <a:endParaRPr lang="ru-RU" noProof="0" dirty="0"/>
          </a:p>
        </p:txBody>
      </p:sp>
      <p:sp>
        <p:nvSpPr>
          <p:cNvPr id="5" name="Заголовок 4"/>
          <p:cNvSpPr>
            <a:spLocks noGrp="1"/>
          </p:cNvSpPr>
          <p:nvPr>
            <p:ph type="title"/>
          </p:nvPr>
        </p:nvSpPr>
        <p:spPr/>
        <p:txBody>
          <a:bodyPr/>
          <a:lstStyle/>
          <a:p>
            <a:r>
              <a:rPr lang="en-US" kern="0" cap="none" spc="0" dirty="0" smtClean="0">
                <a:solidFill>
                  <a:srgbClr val="0070C0"/>
                </a:solidFill>
              </a:rPr>
              <a:t>n</a:t>
            </a:r>
            <a:r>
              <a:rPr lang="el-GR" kern="0" cap="none" spc="0" dirty="0" smtClean="0">
                <a:solidFill>
                  <a:srgbClr val="0070C0"/>
                </a:solidFill>
              </a:rPr>
              <a:t>ω</a:t>
            </a:r>
            <a:r>
              <a:rPr lang="el-GR" kern="0" cap="none" spc="0" baseline="30000" dirty="0" smtClean="0">
                <a:solidFill>
                  <a:srgbClr val="0070C0"/>
                </a:solidFill>
              </a:rPr>
              <a:t>2</a:t>
            </a:r>
            <a:r>
              <a:rPr lang="el-GR" kern="0" cap="none" spc="0" dirty="0" smtClean="0">
                <a:solidFill>
                  <a:srgbClr val="0070C0"/>
                </a:solidFill>
              </a:rPr>
              <a:t>  </a:t>
            </a:r>
            <a:r>
              <a:rPr lang="ru-RU" kern="0" spc="0" dirty="0" err="1" smtClean="0">
                <a:solidFill>
                  <a:srgbClr val="0070C0"/>
                </a:solidFill>
              </a:rPr>
              <a:t>келісімдік</a:t>
            </a:r>
            <a:r>
              <a:rPr lang="ru-RU" kern="0" spc="0" dirty="0" smtClean="0">
                <a:solidFill>
                  <a:srgbClr val="0070C0"/>
                </a:solidFill>
              </a:rPr>
              <a:t> </a:t>
            </a:r>
            <a:r>
              <a:rPr lang="ru-RU" kern="0" spc="0" dirty="0" err="1">
                <a:solidFill>
                  <a:srgbClr val="0070C0"/>
                </a:solidFill>
              </a:rPr>
              <a:t>критерийі</a:t>
            </a:r>
            <a:endParaRPr lang="ru-RU" kern="0" spc="0" dirty="0">
              <a:solidFill>
                <a:srgbClr val="0070C0"/>
              </a:solidFill>
            </a:endParaRPr>
          </a:p>
        </p:txBody>
      </p:sp>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923233749"/>
              </p:ext>
            </p:extLst>
          </p:nvPr>
        </p:nvGraphicFramePr>
        <p:xfrm>
          <a:off x="1025459" y="1225768"/>
          <a:ext cx="460442" cy="311912"/>
        </p:xfrm>
        <a:graphic>
          <a:graphicData uri="http://schemas.openxmlformats.org/presentationml/2006/ole">
            <mc:AlternateContent xmlns:mc="http://schemas.openxmlformats.org/markup-compatibility/2006">
              <mc:Choice xmlns:v="urn:schemas-microsoft-com:vml" Requires="v">
                <p:oleObj spid="_x0000_s26631" name="Уравнение" r:id="rId3" imgW="291973" imgH="203112" progId="Equation.3">
                  <p:embed/>
                </p:oleObj>
              </mc:Choice>
              <mc:Fallback>
                <p:oleObj name="Уравнение" r:id="rId3" imgW="291973"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459" y="1225768"/>
                        <a:ext cx="460442" cy="311912"/>
                      </a:xfrm>
                      <a:prstGeom prst="rect">
                        <a:avLst/>
                      </a:prstGeom>
                      <a:noFill/>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680170539"/>
              </p:ext>
            </p:extLst>
          </p:nvPr>
        </p:nvGraphicFramePr>
        <p:xfrm>
          <a:off x="7962834" y="1225768"/>
          <a:ext cx="460442" cy="311912"/>
        </p:xfrm>
        <a:graphic>
          <a:graphicData uri="http://schemas.openxmlformats.org/presentationml/2006/ole">
            <mc:AlternateContent xmlns:mc="http://schemas.openxmlformats.org/markup-compatibility/2006">
              <mc:Choice xmlns:v="urn:schemas-microsoft-com:vml" Requires="v">
                <p:oleObj spid="_x0000_s26632" name="Уравнение" r:id="rId5" imgW="291960" imgH="203040" progId="Equation.3">
                  <p:embed/>
                </p:oleObj>
              </mc:Choice>
              <mc:Fallback>
                <p:oleObj name="Уравнение" r:id="rId5" imgW="291960" imgH="203040" progId="Equation.3">
                  <p:embed/>
                  <p:pic>
                    <p:nvPicPr>
                      <p:cNvPr id="0" name=""/>
                      <p:cNvPicPr>
                        <a:picLocks noChangeAspect="1" noChangeArrowheads="1"/>
                      </p:cNvPicPr>
                      <p:nvPr/>
                    </p:nvPicPr>
                    <p:blipFill>
                      <a:blip r:embed="rId6"/>
                      <a:srcRect/>
                      <a:stretch>
                        <a:fillRect/>
                      </a:stretch>
                    </p:blipFill>
                    <p:spPr bwMode="auto">
                      <a:xfrm>
                        <a:off x="7962834" y="1225768"/>
                        <a:ext cx="460442" cy="311912"/>
                      </a:xfrm>
                      <a:prstGeom prst="rect">
                        <a:avLst/>
                      </a:prstGeom>
                      <a:noFill/>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3013407998"/>
              </p:ext>
            </p:extLst>
          </p:nvPr>
        </p:nvGraphicFramePr>
        <p:xfrm>
          <a:off x="795238" y="1796340"/>
          <a:ext cx="460442" cy="311912"/>
        </p:xfrm>
        <a:graphic>
          <a:graphicData uri="http://schemas.openxmlformats.org/presentationml/2006/ole">
            <mc:AlternateContent xmlns:mc="http://schemas.openxmlformats.org/markup-compatibility/2006">
              <mc:Choice xmlns:v="urn:schemas-microsoft-com:vml" Requires="v">
                <p:oleObj spid="_x0000_s26633" name="Уравнение" r:id="rId7" imgW="291973" imgH="203112" progId="Equation.3">
                  <p:embed/>
                </p:oleObj>
              </mc:Choice>
              <mc:Fallback>
                <p:oleObj name="Уравнение" r:id="rId7" imgW="291973"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238" y="1796340"/>
                        <a:ext cx="460442" cy="311912"/>
                      </a:xfrm>
                      <a:prstGeom prst="rect">
                        <a:avLst/>
                      </a:prstGeom>
                      <a:noFill/>
                    </p:spPr>
                  </p:pic>
                </p:oleObj>
              </mc:Fallback>
            </mc:AlternateContent>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4066235288"/>
              </p:ext>
            </p:extLst>
          </p:nvPr>
        </p:nvGraphicFramePr>
        <p:xfrm>
          <a:off x="2282190" y="2581727"/>
          <a:ext cx="6633211" cy="1082993"/>
        </p:xfrm>
        <a:graphic>
          <a:graphicData uri="http://schemas.openxmlformats.org/drawingml/2006/table">
            <a:tbl>
              <a:tblPr firstRow="1" firstCol="1" lastRow="1" lastCol="1" bandRow="1" bandCol="1">
                <a:tableStyleId>{5C22544A-7EE6-4342-B048-85BDC9FD1C3A}</a:tableStyleId>
              </a:tblPr>
              <a:tblGrid>
                <a:gridCol w="1298063"/>
                <a:gridCol w="761861"/>
                <a:gridCol w="761861"/>
                <a:gridCol w="762568"/>
                <a:gridCol w="761861"/>
                <a:gridCol w="762568"/>
                <a:gridCol w="761861"/>
                <a:gridCol w="762568"/>
              </a:tblGrid>
              <a:tr h="533957">
                <a:tc>
                  <a:txBody>
                    <a:bodyPr/>
                    <a:lstStyle/>
                    <a:p>
                      <a:pPr marL="0" marR="0" algn="ctr">
                        <a:spcBef>
                          <a:spcPts val="0"/>
                        </a:spcBef>
                        <a:spcAft>
                          <a:spcPts val="0"/>
                        </a:spcAft>
                      </a:pPr>
                      <a:r>
                        <a:rPr lang="ru-RU" sz="1200" dirty="0" err="1" smtClean="0">
                          <a:effectLst/>
                        </a:rPr>
                        <a:t>Мәнділік</a:t>
                      </a:r>
                      <a:r>
                        <a:rPr lang="ru-RU" sz="1200" dirty="0" smtClean="0">
                          <a:effectLst/>
                        </a:rPr>
                        <a:t> </a:t>
                      </a:r>
                      <a:r>
                        <a:rPr lang="ru-RU" sz="1200" dirty="0" err="1" smtClean="0">
                          <a:effectLst/>
                        </a:rPr>
                        <a:t>деңгейі</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dirty="0">
                          <a:effectLst/>
                        </a:rPr>
                        <a:t>0,20</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0,10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0,05</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0,03</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dirty="0">
                          <a:effectLst/>
                        </a:rPr>
                        <a:t>0,02</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0,01</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0,001</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r>
              <a:tr h="549036">
                <a:tc>
                  <a:txBody>
                    <a:bodyPr/>
                    <a:lstStyle/>
                    <a:p>
                      <a:pPr marL="0" marR="0" algn="ctr">
                        <a:spcBef>
                          <a:spcPts val="0"/>
                        </a:spcBef>
                        <a:spcAft>
                          <a:spcPts val="0"/>
                        </a:spcAft>
                      </a:pPr>
                      <a:r>
                        <a:rPr lang="ru-RU" sz="1200" dirty="0" err="1" smtClean="0">
                          <a:effectLst/>
                        </a:rPr>
                        <a:t>Күдікті</a:t>
                      </a:r>
                      <a:r>
                        <a:rPr lang="ru-RU" sz="1200" dirty="0" smtClean="0">
                          <a:effectLst/>
                        </a:rPr>
                        <a:t> </a:t>
                      </a:r>
                      <a:r>
                        <a:rPr lang="ru-RU" sz="1200" dirty="0" err="1" smtClean="0">
                          <a:effectLst/>
                        </a:rPr>
                        <a:t>мәндер</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dirty="0">
                          <a:effectLst/>
                        </a:rPr>
                        <a:t>0,241</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0,347</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0,461</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0,549</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0,620</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a:effectLst/>
                        </a:rPr>
                        <a:t>0,744</a:t>
                      </a:r>
                      <a:endParaRPr lang="ru-RU"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ru-RU" sz="1200" dirty="0">
                          <a:effectLst/>
                        </a:rPr>
                        <a:t>1,168</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1409175585"/>
              </p:ext>
            </p:extLst>
          </p:nvPr>
        </p:nvGraphicFramePr>
        <p:xfrm>
          <a:off x="6335679" y="3986230"/>
          <a:ext cx="460442" cy="311912"/>
        </p:xfrm>
        <a:graphic>
          <a:graphicData uri="http://schemas.openxmlformats.org/presentationml/2006/ole">
            <mc:AlternateContent xmlns:mc="http://schemas.openxmlformats.org/markup-compatibility/2006">
              <mc:Choice xmlns:v="urn:schemas-microsoft-com:vml" Requires="v">
                <p:oleObj spid="_x0000_s26634" name="Уравнение" r:id="rId8" imgW="291973" imgH="203112" progId="Equation.3">
                  <p:embed/>
                </p:oleObj>
              </mc:Choice>
              <mc:Fallback>
                <p:oleObj name="Уравнение" r:id="rId8" imgW="291973"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679" y="3986230"/>
                        <a:ext cx="460442" cy="311912"/>
                      </a:xfrm>
                      <a:prstGeom prst="rect">
                        <a:avLst/>
                      </a:prstGeom>
                      <a:noFill/>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2281097334"/>
              </p:ext>
            </p:extLst>
          </p:nvPr>
        </p:nvGraphicFramePr>
        <p:xfrm>
          <a:off x="795238" y="4274728"/>
          <a:ext cx="460442" cy="311912"/>
        </p:xfrm>
        <a:graphic>
          <a:graphicData uri="http://schemas.openxmlformats.org/presentationml/2006/ole">
            <mc:AlternateContent xmlns:mc="http://schemas.openxmlformats.org/markup-compatibility/2006">
              <mc:Choice xmlns:v="urn:schemas-microsoft-com:vml" Requires="v">
                <p:oleObj spid="_x0000_s26635" name="Уравнение" r:id="rId9" imgW="291973" imgH="203112" progId="Equation.3">
                  <p:embed/>
                </p:oleObj>
              </mc:Choice>
              <mc:Fallback>
                <p:oleObj name="Уравнение" r:id="rId9" imgW="291973"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238" y="4274728"/>
                        <a:ext cx="460442" cy="311912"/>
                      </a:xfrm>
                      <a:prstGeom prst="rect">
                        <a:avLst/>
                      </a:prstGeom>
                      <a:noFill/>
                    </p:spPr>
                  </p:pic>
                </p:oleObj>
              </mc:Fallback>
            </mc:AlternateContent>
          </a:graphicData>
        </a:graphic>
      </p:graphicFrame>
    </p:spTree>
    <p:extLst>
      <p:ext uri="{BB962C8B-B14F-4D97-AF65-F5344CB8AC3E}">
        <p14:creationId xmlns:p14="http://schemas.microsoft.com/office/powerpoint/2010/main" val="1501481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a:extLst>
              <a:ext uri="{FF2B5EF4-FFF2-40B4-BE49-F238E27FC236}">
                <a16:creationId xmlns:a16="http://schemas.microsoft.com/office/drawing/2014/main" xmlns="" id="{F11A6B65-5A20-4F4D-ACBB-ED50132D4571}"/>
              </a:ext>
            </a:extLst>
          </p:cNvPr>
          <p:cNvSpPr>
            <a:spLocks noGrp="1"/>
          </p:cNvSpPr>
          <p:nvPr>
            <p:ph type="ctrTitle"/>
          </p:nvPr>
        </p:nvSpPr>
        <p:spPr/>
        <p:txBody>
          <a:bodyPr rtlCol="0"/>
          <a:lstStyle/>
          <a:p>
            <a:pPr rtl="0"/>
            <a:r>
              <a:rPr lang="ru-RU" sz="5000" dirty="0" err="1" smtClean="0"/>
              <a:t>Назарларыңызға</a:t>
            </a:r>
            <a:r>
              <a:rPr lang="ru-RU" sz="5000" dirty="0" smtClean="0"/>
              <a:t> </a:t>
            </a:r>
            <a:r>
              <a:rPr lang="ru-RU" sz="5000" dirty="0" err="1" smtClean="0"/>
              <a:t>рахмет</a:t>
            </a:r>
            <a:endParaRPr lang="ru-RU" sz="5000" dirty="0"/>
          </a:p>
        </p:txBody>
      </p:sp>
      <p:sp>
        <p:nvSpPr>
          <p:cNvPr id="4" name="Текст 3">
            <a:extLst>
              <a:ext uri="{FF2B5EF4-FFF2-40B4-BE49-F238E27FC236}">
                <a16:creationId xmlns:a16="http://schemas.microsoft.com/office/drawing/2014/main" xmlns="" id="{60828E04-9C2A-4859-8050-C2DF67A249CB}"/>
              </a:ext>
            </a:extLst>
          </p:cNvPr>
          <p:cNvSpPr>
            <a:spLocks noGrp="1"/>
          </p:cNvSpPr>
          <p:nvPr>
            <p:ph type="body" sz="quarter" idx="15"/>
          </p:nvPr>
        </p:nvSpPr>
        <p:spPr>
          <a:xfrm>
            <a:off x="2174361" y="4035727"/>
            <a:ext cx="3329850" cy="742980"/>
          </a:xfrm>
        </p:spPr>
        <p:txBody>
          <a:bodyPr rtlCol="0"/>
          <a:lstStyle/>
          <a:p>
            <a:pPr rtl="0"/>
            <a:r>
              <a:rPr lang="ru-RU" dirty="0" smtClean="0"/>
              <a:t>Айнур </a:t>
            </a:r>
            <a:r>
              <a:rPr lang="ru-RU" dirty="0" err="1" smtClean="0"/>
              <a:t>Каировна</a:t>
            </a:r>
            <a:r>
              <a:rPr lang="ru-RU" dirty="0" smtClean="0"/>
              <a:t> </a:t>
            </a:r>
          </a:p>
          <a:p>
            <a:pPr rtl="0"/>
            <a:r>
              <a:rPr lang="ru-RU" dirty="0" smtClean="0"/>
              <a:t>Мусина</a:t>
            </a:r>
            <a:endParaRPr lang="ru-RU" dirty="0"/>
          </a:p>
        </p:txBody>
      </p:sp>
      <p:pic>
        <p:nvPicPr>
          <p:cNvPr id="10" name="Графический объект 9" descr="Смартфон" title="Значок — номер телефона докладчика">
            <a:extLst>
              <a:ext uri="{FF2B5EF4-FFF2-40B4-BE49-F238E27FC236}">
                <a16:creationId xmlns:a16="http://schemas.microsoft.com/office/drawing/2014/main" xmlns="" id="{A29DE31C-E099-4579-BB03-675E0A40C5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p:blipFill>
        <p:spPr>
          <a:xfrm>
            <a:off x="5783050" y="4130805"/>
            <a:ext cx="218900" cy="218900"/>
          </a:xfrm>
          <a:prstGeom prst="rect">
            <a:avLst/>
          </a:prstGeom>
        </p:spPr>
      </p:pic>
      <p:sp>
        <p:nvSpPr>
          <p:cNvPr id="5" name="Текст 4">
            <a:extLst>
              <a:ext uri="{FF2B5EF4-FFF2-40B4-BE49-F238E27FC236}">
                <a16:creationId xmlns:a16="http://schemas.microsoft.com/office/drawing/2014/main" xmlns="" id="{11265965-2271-4C1C-BD0A-6F85F80FF9A6}"/>
              </a:ext>
            </a:extLst>
          </p:cNvPr>
          <p:cNvSpPr>
            <a:spLocks noGrp="1"/>
          </p:cNvSpPr>
          <p:nvPr>
            <p:ph type="body" sz="quarter" idx="16"/>
          </p:nvPr>
        </p:nvSpPr>
        <p:spPr/>
        <p:txBody>
          <a:bodyPr rtlCol="0"/>
          <a:lstStyle/>
          <a:p>
            <a:pPr rtl="0"/>
            <a:r>
              <a:rPr lang="ru-RU" dirty="0"/>
              <a:t>+7 </a:t>
            </a:r>
            <a:r>
              <a:rPr lang="ru-RU" dirty="0" smtClean="0"/>
              <a:t>(747) 696 03 31</a:t>
            </a:r>
            <a:endParaRPr lang="ru-RU" dirty="0"/>
          </a:p>
        </p:txBody>
      </p:sp>
      <p:pic>
        <p:nvPicPr>
          <p:cNvPr id="9" name="Графический объект 8" descr="Конверт" title="Значок — адрес электронной почты докладчика">
            <a:extLst>
              <a:ext uri="{FF2B5EF4-FFF2-40B4-BE49-F238E27FC236}">
                <a16:creationId xmlns:a16="http://schemas.microsoft.com/office/drawing/2014/main" xmlns="" id="{773C1382-ACE1-460F-A1B6-AB761A7D2E6B}"/>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5783050" y="4536623"/>
            <a:ext cx="218900" cy="218900"/>
          </a:xfrm>
          <a:prstGeom prst="rect">
            <a:avLst/>
          </a:prstGeom>
        </p:spPr>
      </p:pic>
      <p:sp>
        <p:nvSpPr>
          <p:cNvPr id="6" name="Текст 5">
            <a:extLst>
              <a:ext uri="{FF2B5EF4-FFF2-40B4-BE49-F238E27FC236}">
                <a16:creationId xmlns:a16="http://schemas.microsoft.com/office/drawing/2014/main" xmlns="" id="{50A3BCC3-A277-4C0B-9EBA-EB53990D8EBD}"/>
              </a:ext>
            </a:extLst>
          </p:cNvPr>
          <p:cNvSpPr>
            <a:spLocks noGrp="1"/>
          </p:cNvSpPr>
          <p:nvPr>
            <p:ph type="body" sz="quarter" idx="17"/>
          </p:nvPr>
        </p:nvSpPr>
        <p:spPr/>
        <p:txBody>
          <a:bodyPr rtlCol="0"/>
          <a:lstStyle/>
          <a:p>
            <a:r>
              <a:rPr lang="kk-KZ" u="sng" dirty="0">
                <a:solidFill>
                  <a:schemeClr val="accent5">
                    <a:lumMod val="75000"/>
                  </a:schemeClr>
                </a:solidFill>
                <a:hlinkClick r:id="rId7"/>
              </a:rPr>
              <a:t>Ainur.Musina@kaznu.kz</a:t>
            </a:r>
            <a:endParaRPr lang="ru-RU" dirty="0">
              <a:solidFill>
                <a:schemeClr val="accent5">
                  <a:lumMod val="75000"/>
                </a:schemeClr>
              </a:solidFill>
            </a:endParaRPr>
          </a:p>
        </p:txBody>
      </p:sp>
      <p:pic>
        <p:nvPicPr>
          <p:cNvPr id="11" name="Графический объект 10" descr="Ссылка">
            <a:extLst>
              <a:ext uri="{FF2B5EF4-FFF2-40B4-BE49-F238E27FC236}">
                <a16:creationId xmlns:a16="http://schemas.microsoft.com/office/drawing/2014/main" xmlns="" id="{0718E6E0-05A2-479C-AEA8-1A385EB7347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5766191" y="4904341"/>
            <a:ext cx="244786" cy="244786"/>
          </a:xfrm>
          <a:prstGeom prst="rect">
            <a:avLst/>
          </a:prstGeom>
        </p:spPr>
      </p:pic>
      <p:sp>
        <p:nvSpPr>
          <p:cNvPr id="21" name="Текст 20">
            <a:extLst>
              <a:ext uri="{FF2B5EF4-FFF2-40B4-BE49-F238E27FC236}">
                <a16:creationId xmlns:a16="http://schemas.microsoft.com/office/drawing/2014/main" xmlns="" id="{E382DE25-E72C-473B-AB0F-13DF377E6A8F}"/>
              </a:ext>
            </a:extLst>
          </p:cNvPr>
          <p:cNvSpPr>
            <a:spLocks noGrp="1"/>
          </p:cNvSpPr>
          <p:nvPr>
            <p:ph type="body" sz="quarter" idx="18"/>
          </p:nvPr>
        </p:nvSpPr>
        <p:spPr/>
        <p:txBody>
          <a:bodyPr rtlCol="0"/>
          <a:lstStyle/>
          <a:p>
            <a:r>
              <a:rPr lang="en-US" dirty="0"/>
              <a:t>https://univer.kaznu.kz/</a:t>
            </a:r>
            <a:endParaRPr lang="ru-RU" dirty="0"/>
          </a:p>
        </p:txBody>
      </p:sp>
      <p:sp>
        <p:nvSpPr>
          <p:cNvPr id="12" name="Номер слайда 11">
            <a:extLst>
              <a:ext uri="{FF2B5EF4-FFF2-40B4-BE49-F238E27FC236}">
                <a16:creationId xmlns:a16="http://schemas.microsoft.com/office/drawing/2014/main" xmlns="" id="{91814EC9-246A-4C6E-941E-5774FE72F08E}"/>
              </a:ext>
            </a:extLst>
          </p:cNvPr>
          <p:cNvSpPr>
            <a:spLocks noGrp="1"/>
          </p:cNvSpPr>
          <p:nvPr>
            <p:ph type="sldNum" sz="quarter" idx="4294967295"/>
          </p:nvPr>
        </p:nvSpPr>
        <p:spPr>
          <a:xfrm>
            <a:off x="11914188" y="6402388"/>
            <a:ext cx="277812" cy="273050"/>
          </a:xfrm>
        </p:spPr>
        <p:txBody>
          <a:bodyPr rtlCol="0"/>
          <a:lstStyle/>
          <a:p>
            <a:pPr rtl="0"/>
            <a:fld id="{19B51A1E-902D-48AF-9020-955120F399B6}" type="slidenum">
              <a:rPr lang="ru-RU" smtClean="0"/>
              <a:pPr rtl="0"/>
              <a:t>16</a:t>
            </a:fld>
            <a:endParaRPr lang="ru-RU" dirty="0"/>
          </a:p>
        </p:txBody>
      </p:sp>
    </p:spTree>
    <p:extLst>
      <p:ext uri="{BB962C8B-B14F-4D97-AF65-F5344CB8AC3E}">
        <p14:creationId xmlns:p14="http://schemas.microsoft.com/office/powerpoint/2010/main" val="4153678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60F281-4FF6-4617-A809-AC9C15ECF18A}"/>
              </a:ext>
            </a:extLst>
          </p:cNvPr>
          <p:cNvSpPr>
            <a:spLocks noGrp="1"/>
          </p:cNvSpPr>
          <p:nvPr>
            <p:ph type="title"/>
          </p:nvPr>
        </p:nvSpPr>
        <p:spPr>
          <a:xfrm>
            <a:off x="2709417" y="564776"/>
            <a:ext cx="5184913" cy="405653"/>
          </a:xfrm>
        </p:spPr>
        <p:txBody>
          <a:bodyPr rtlCol="0"/>
          <a:lstStyle/>
          <a:p>
            <a:pPr rtl="0"/>
            <a:r>
              <a:rPr lang="ru-RU" sz="2000" kern="0" spc="0" dirty="0" err="1" smtClean="0">
                <a:solidFill>
                  <a:srgbClr val="FF0000"/>
                </a:solidFill>
              </a:rPr>
              <a:t>Дәрістің</a:t>
            </a:r>
            <a:r>
              <a:rPr lang="ru-RU" sz="2000" kern="0" spc="0" dirty="0" smtClean="0">
                <a:solidFill>
                  <a:srgbClr val="FF0000"/>
                </a:solidFill>
              </a:rPr>
              <a:t> </a:t>
            </a:r>
            <a:r>
              <a:rPr lang="ru-RU" sz="2000" kern="0" spc="0" dirty="0" err="1" smtClean="0">
                <a:solidFill>
                  <a:srgbClr val="FF0000"/>
                </a:solidFill>
              </a:rPr>
              <a:t>қысқаша</a:t>
            </a:r>
            <a:r>
              <a:rPr lang="ru-RU" sz="2000" kern="0" spc="0" dirty="0" smtClean="0">
                <a:solidFill>
                  <a:srgbClr val="FF0000"/>
                </a:solidFill>
              </a:rPr>
              <a:t> </a:t>
            </a:r>
            <a:r>
              <a:rPr lang="ru-RU" sz="2000" kern="0" spc="0" dirty="0" err="1" smtClean="0">
                <a:solidFill>
                  <a:srgbClr val="FF0000"/>
                </a:solidFill>
              </a:rPr>
              <a:t>мазмұны</a:t>
            </a:r>
            <a:endParaRPr lang="ru-RU" sz="2000" kern="0" spc="0" dirty="0">
              <a:solidFill>
                <a:srgbClr val="FF0000"/>
              </a:solidFill>
            </a:endParaRPr>
          </a:p>
        </p:txBody>
      </p:sp>
      <p:sp>
        <p:nvSpPr>
          <p:cNvPr id="4" name="Объект 3">
            <a:extLst>
              <a:ext uri="{FF2B5EF4-FFF2-40B4-BE49-F238E27FC236}">
                <a16:creationId xmlns:a16="http://schemas.microsoft.com/office/drawing/2014/main" xmlns="" id="{D355C61F-C8F1-4977-8E1F-F16C0D9EA88C}"/>
              </a:ext>
            </a:extLst>
          </p:cNvPr>
          <p:cNvSpPr>
            <a:spLocks noGrp="1"/>
          </p:cNvSpPr>
          <p:nvPr>
            <p:ph sz="half" idx="1"/>
          </p:nvPr>
        </p:nvSpPr>
        <p:spPr>
          <a:xfrm>
            <a:off x="1123575" y="1168308"/>
            <a:ext cx="8652437" cy="3875180"/>
          </a:xfrm>
          <a:solidFill>
            <a:schemeClr val="bg1">
              <a:lumMod val="85000"/>
            </a:schemeClr>
          </a:solidFill>
          <a:ln>
            <a:solidFill>
              <a:schemeClr val="accent1"/>
            </a:solidFill>
          </a:ln>
        </p:spPr>
        <p:txBody>
          <a:bodyPr rtlCol="0"/>
          <a:lstStyle/>
          <a:p>
            <a:r>
              <a:rPr lang="ru-RU" sz="2800" dirty="0" err="1" smtClean="0"/>
              <a:t>Пирсонның</a:t>
            </a:r>
            <a:r>
              <a:rPr lang="ru-RU" sz="2800" dirty="0" smtClean="0"/>
              <a:t> </a:t>
            </a:r>
            <a:r>
              <a:rPr lang="ru-RU" sz="2800" dirty="0" err="1" smtClean="0"/>
              <a:t>келісімдік</a:t>
            </a:r>
            <a:r>
              <a:rPr lang="ru-RU" sz="2800" dirty="0" smtClean="0"/>
              <a:t> χ</a:t>
            </a:r>
            <a:r>
              <a:rPr lang="ru-RU" sz="2800" baseline="30000" dirty="0" smtClean="0"/>
              <a:t>2</a:t>
            </a:r>
            <a:r>
              <a:rPr lang="ru-RU" sz="2800" dirty="0" smtClean="0"/>
              <a:t> </a:t>
            </a:r>
            <a:r>
              <a:rPr lang="ru-RU" sz="2800" dirty="0" err="1" smtClean="0"/>
              <a:t>критерийі</a:t>
            </a:r>
            <a:r>
              <a:rPr lang="ru-RU" sz="2800" dirty="0" smtClean="0"/>
              <a:t>;</a:t>
            </a:r>
            <a:r>
              <a:rPr lang="ru-RU" sz="2800" baseline="30000" dirty="0" smtClean="0"/>
              <a:t>	</a:t>
            </a:r>
            <a:endParaRPr lang="ru-RU" sz="2800" dirty="0" smtClean="0"/>
          </a:p>
          <a:p>
            <a:r>
              <a:rPr lang="ru-RU" sz="2800" dirty="0" err="1" smtClean="0"/>
              <a:t>Колмогоровтың</a:t>
            </a:r>
            <a:r>
              <a:rPr lang="ru-RU" sz="2800" dirty="0" smtClean="0"/>
              <a:t> </a:t>
            </a:r>
            <a:r>
              <a:rPr lang="ru-RU" sz="2800" dirty="0" err="1" smtClean="0"/>
              <a:t>келісімдік</a:t>
            </a:r>
            <a:r>
              <a:rPr lang="ru-RU" sz="2800" dirty="0" smtClean="0"/>
              <a:t> </a:t>
            </a:r>
            <a:r>
              <a:rPr lang="ru-RU" sz="2800" dirty="0" err="1" smtClean="0"/>
              <a:t>критерийі</a:t>
            </a:r>
            <a:r>
              <a:rPr lang="ru-RU" sz="2800" dirty="0" smtClean="0"/>
              <a:t>;</a:t>
            </a:r>
          </a:p>
          <a:p>
            <a:r>
              <a:rPr lang="en-US" sz="2800" dirty="0" smtClean="0"/>
              <a:t>n</a:t>
            </a:r>
            <a:r>
              <a:rPr lang="el-GR" sz="2800" dirty="0" smtClean="0"/>
              <a:t>ω</a:t>
            </a:r>
            <a:r>
              <a:rPr lang="el-GR" sz="2800" baseline="30000" dirty="0" smtClean="0"/>
              <a:t>2</a:t>
            </a:r>
            <a:r>
              <a:rPr lang="ru-RU" sz="2800" baseline="30000" dirty="0" smtClean="0"/>
              <a:t>  </a:t>
            </a:r>
            <a:r>
              <a:rPr lang="ru-RU" sz="2800" dirty="0" err="1" smtClean="0"/>
              <a:t>келісімдік</a:t>
            </a:r>
            <a:r>
              <a:rPr lang="ru-RU" sz="2800" dirty="0" smtClean="0"/>
              <a:t> </a:t>
            </a:r>
            <a:r>
              <a:rPr lang="ru-RU" sz="2800" dirty="0" err="1" smtClean="0"/>
              <a:t>критерийі</a:t>
            </a:r>
            <a:r>
              <a:rPr lang="ru-RU" sz="2800" dirty="0" smtClean="0"/>
              <a:t>.</a:t>
            </a:r>
            <a:endParaRPr lang="ru-RU" sz="2800" dirty="0" smtClean="0"/>
          </a:p>
        </p:txBody>
      </p:sp>
      <p:sp>
        <p:nvSpPr>
          <p:cNvPr id="6" name="Номер слайда 5">
            <a:extLst>
              <a:ext uri="{FF2B5EF4-FFF2-40B4-BE49-F238E27FC236}">
                <a16:creationId xmlns:a16="http://schemas.microsoft.com/office/drawing/2014/main" xmlns="" id="{1C554D9F-1895-486E-BFBA-905BB2D29E08}"/>
              </a:ext>
            </a:extLst>
          </p:cNvPr>
          <p:cNvSpPr>
            <a:spLocks noGrp="1"/>
          </p:cNvSpPr>
          <p:nvPr>
            <p:ph type="sldNum" sz="quarter" idx="34"/>
          </p:nvPr>
        </p:nvSpPr>
        <p:spPr/>
        <p:txBody>
          <a:bodyPr rtlCol="0"/>
          <a:lstStyle/>
          <a:p>
            <a:pPr rtl="0"/>
            <a:fld id="{19B51A1E-902D-48AF-9020-955120F399B6}" type="slidenum">
              <a:rPr lang="ru-RU" smtClean="0"/>
              <a:pPr rtl="0"/>
              <a:t>2</a:t>
            </a:fld>
            <a:endParaRPr lang="ru-RU" dirty="0"/>
          </a:p>
        </p:txBody>
      </p:sp>
    </p:spTree>
    <p:extLst>
      <p:ext uri="{BB962C8B-B14F-4D97-AF65-F5344CB8AC3E}">
        <p14:creationId xmlns:p14="http://schemas.microsoft.com/office/powerpoint/2010/main" val="1329746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xmlns="" id="{D355C61F-C8F1-4977-8E1F-F16C0D9EA88C}"/>
              </a:ext>
            </a:extLst>
          </p:cNvPr>
          <p:cNvSpPr>
            <a:spLocks noGrp="1"/>
          </p:cNvSpPr>
          <p:nvPr>
            <p:ph sz="half" idx="1"/>
          </p:nvPr>
        </p:nvSpPr>
        <p:spPr>
          <a:xfrm>
            <a:off x="1177364" y="563190"/>
            <a:ext cx="8652437" cy="5508998"/>
          </a:xfrm>
          <a:solidFill>
            <a:schemeClr val="bg1">
              <a:lumMod val="85000"/>
            </a:schemeClr>
          </a:solidFill>
          <a:ln>
            <a:solidFill>
              <a:schemeClr val="accent1"/>
            </a:solidFill>
          </a:ln>
        </p:spPr>
        <p:txBody>
          <a:bodyPr rtlCol="0"/>
          <a:lstStyle/>
          <a:p>
            <a:pPr marL="0" indent="457200" algn="just">
              <a:lnSpc>
                <a:spcPct val="100000"/>
              </a:lnSpc>
              <a:spcBef>
                <a:spcPts val="0"/>
              </a:spcBef>
              <a:buNone/>
            </a:pPr>
            <a:r>
              <a:rPr lang="kk-KZ" sz="2000" dirty="0" smtClean="0"/>
              <a:t>Шексіз ұзақ таңдама бойынша (бас жиынтық) қандай да бір тәсіл арқылы зерттеліп отырған кездейсоқ шаманың үлестірілуін сипаттайтын заңды дәл анықтауға болады. Таңдаманың ұзақтығы шектеулі болған жағдайда кездейсоқ шаманың эмпирикалық таралуы және оның сандық сипаттамалары таңдамадан таңдамаға дейін едәуір өзгереді және өз кезегінде КШ б.т. Мұндай жағдайда КШ-ның үлестірім заңын объективті түрде таңдау тек қосымша статистикалық талдау және бақылау деректерін салыстыру арқылы жүзеге асырылады.</a:t>
            </a:r>
          </a:p>
          <a:p>
            <a:pPr marL="0" indent="457200" algn="just">
              <a:lnSpc>
                <a:spcPct val="100000"/>
              </a:lnSpc>
              <a:spcBef>
                <a:spcPts val="0"/>
              </a:spcBef>
              <a:buNone/>
            </a:pPr>
            <a:r>
              <a:rPr lang="kk-KZ" sz="2000" dirty="0" smtClean="0"/>
              <a:t>Қысқа бақылау қатарына тән барлық ақпаратты толық пайдалану статистикалық тексеру барысында қабылданатын немесе теріске шығарылатын гипотезаларға негізделеді. </a:t>
            </a:r>
          </a:p>
          <a:p>
            <a:pPr marL="0" indent="457200" algn="just">
              <a:lnSpc>
                <a:spcPct val="100000"/>
              </a:lnSpc>
              <a:spcBef>
                <a:spcPts val="0"/>
              </a:spcBef>
              <a:buNone/>
            </a:pPr>
            <a:r>
              <a:rPr lang="kk-KZ" sz="2000" dirty="0" smtClean="0"/>
              <a:t>Гипотеза – зерттелетін құбылыстың объективті қасиеттеріне қатысты белгілі бір ұйғарым немесе болжам.</a:t>
            </a:r>
          </a:p>
          <a:p>
            <a:pPr marL="0" indent="457200" algn="just">
              <a:lnSpc>
                <a:spcPct val="100000"/>
              </a:lnSpc>
              <a:spcBef>
                <a:spcPts val="0"/>
              </a:spcBef>
              <a:buNone/>
            </a:pPr>
            <a:r>
              <a:rPr lang="ru-RU" sz="2000" dirty="0" err="1" smtClean="0"/>
              <a:t>Әртүрлі</a:t>
            </a:r>
            <a:r>
              <a:rPr lang="ru-RU" sz="2000" dirty="0" smtClean="0"/>
              <a:t> </a:t>
            </a:r>
            <a:r>
              <a:rPr lang="ru-RU" sz="2000" dirty="0" err="1" smtClean="0"/>
              <a:t>жиынтықтар</a:t>
            </a:r>
            <a:r>
              <a:rPr lang="ru-RU" sz="2000" dirty="0" smtClean="0"/>
              <a:t> </a:t>
            </a:r>
            <a:r>
              <a:rPr lang="ru-RU" sz="2000" dirty="0" err="1" smtClean="0"/>
              <a:t>немесе</a:t>
            </a:r>
            <a:r>
              <a:rPr lang="ru-RU" sz="2000" dirty="0" smtClean="0"/>
              <a:t> </a:t>
            </a:r>
            <a:r>
              <a:rPr lang="ru-RU" sz="2000" dirty="0" err="1" smtClean="0"/>
              <a:t>олардың</a:t>
            </a:r>
            <a:r>
              <a:rPr lang="ru-RU" sz="2000" dirty="0" smtClean="0"/>
              <a:t> </a:t>
            </a:r>
            <a:r>
              <a:rPr lang="ru-RU" sz="2000" dirty="0" err="1" smtClean="0"/>
              <a:t>параметрлері</a:t>
            </a:r>
            <a:r>
              <a:rPr lang="ru-RU" sz="2000" dirty="0" smtClean="0"/>
              <a:t> </a:t>
            </a:r>
            <a:r>
              <a:rPr lang="ru-RU" sz="2000" dirty="0" err="1" smtClean="0"/>
              <a:t>аралығында</a:t>
            </a:r>
            <a:r>
              <a:rPr lang="ru-RU" sz="2000" dirty="0" smtClean="0"/>
              <a:t> </a:t>
            </a:r>
            <a:r>
              <a:rPr lang="ru-RU" sz="2000" dirty="0" err="1"/>
              <a:t>ешқандай</a:t>
            </a:r>
            <a:r>
              <a:rPr lang="ru-RU" sz="2000" dirty="0"/>
              <a:t> </a:t>
            </a:r>
            <a:r>
              <a:rPr lang="ru-RU" sz="2000" dirty="0" err="1"/>
              <a:t>айырмашылық</a:t>
            </a:r>
            <a:r>
              <a:rPr lang="ru-RU" sz="2000" dirty="0"/>
              <a:t> </a:t>
            </a:r>
            <a:r>
              <a:rPr lang="ru-RU" sz="2000" dirty="0" err="1"/>
              <a:t>жоқ</a:t>
            </a:r>
            <a:r>
              <a:rPr lang="ru-RU" sz="2000" dirty="0"/>
              <a:t> </a:t>
            </a:r>
            <a:r>
              <a:rPr lang="ru-RU" sz="2000" dirty="0" err="1" smtClean="0"/>
              <a:t>деген</a:t>
            </a:r>
            <a:r>
              <a:rPr lang="ru-RU" sz="2000" dirty="0" smtClean="0"/>
              <a:t> </a:t>
            </a:r>
            <a:r>
              <a:rPr lang="ru-RU" sz="2000" dirty="0"/>
              <a:t>гипотеза </a:t>
            </a:r>
            <a:r>
              <a:rPr lang="ru-RU" sz="2000" dirty="0" smtClean="0"/>
              <a:t>(</a:t>
            </a:r>
            <a:r>
              <a:rPr lang="ru-RU" sz="2000" dirty="0" err="1" smtClean="0"/>
              <a:t>жорамал</a:t>
            </a:r>
            <a:r>
              <a:rPr lang="ru-RU" sz="2000" dirty="0" smtClean="0"/>
              <a:t>) </a:t>
            </a:r>
            <a:r>
              <a:rPr lang="ru-RU" sz="2000" dirty="0" err="1" smtClean="0"/>
              <a:t>нөлдік</a:t>
            </a:r>
            <a:r>
              <a:rPr lang="ru-RU" sz="2000" dirty="0" smtClean="0"/>
              <a:t> </a:t>
            </a:r>
            <a:r>
              <a:rPr lang="ru-RU" sz="2000" dirty="0"/>
              <a:t>гипотеза </a:t>
            </a:r>
            <a:r>
              <a:rPr lang="ru-RU" sz="2000" dirty="0" err="1"/>
              <a:t>деп</a:t>
            </a:r>
            <a:r>
              <a:rPr lang="ru-RU" sz="2000" dirty="0"/>
              <a:t> </a:t>
            </a:r>
            <a:r>
              <a:rPr lang="ru-RU" sz="2000" dirty="0" err="1"/>
              <a:t>аталады</a:t>
            </a:r>
            <a:r>
              <a:rPr lang="ru-RU" sz="2000" dirty="0"/>
              <a:t>. </a:t>
            </a:r>
            <a:r>
              <a:rPr lang="ru-RU" sz="2000" dirty="0" err="1"/>
              <a:t>Нөлдік</a:t>
            </a:r>
            <a:r>
              <a:rPr lang="ru-RU" sz="2000" dirty="0"/>
              <a:t> </a:t>
            </a:r>
            <a:r>
              <a:rPr lang="ru-RU" sz="2000" dirty="0" err="1"/>
              <a:t>гипотезаға</a:t>
            </a:r>
            <a:r>
              <a:rPr lang="ru-RU" sz="2000" dirty="0"/>
              <a:t> </a:t>
            </a:r>
            <a:r>
              <a:rPr lang="ru-RU" sz="2000" dirty="0" err="1"/>
              <a:t>қарама-қарсы</a:t>
            </a:r>
            <a:r>
              <a:rPr lang="ru-RU" sz="2000" dirty="0"/>
              <a:t> </a:t>
            </a:r>
            <a:r>
              <a:rPr lang="ru-RU" sz="2000" dirty="0" err="1" smtClean="0"/>
              <a:t>гипотезалар</a:t>
            </a:r>
            <a:r>
              <a:rPr lang="ru-RU" sz="2000" dirty="0" smtClean="0"/>
              <a:t> </a:t>
            </a:r>
            <a:r>
              <a:rPr lang="ru-RU" sz="2000" dirty="0" err="1" smtClean="0"/>
              <a:t>альтернативті</a:t>
            </a:r>
            <a:r>
              <a:rPr lang="ru-RU" sz="2000" dirty="0" smtClean="0"/>
              <a:t> (</a:t>
            </a:r>
            <a:r>
              <a:rPr lang="ru-RU" sz="2000" dirty="0" err="1" smtClean="0"/>
              <a:t>балама</a:t>
            </a:r>
            <a:r>
              <a:rPr lang="ru-RU" sz="2000" dirty="0" smtClean="0"/>
              <a:t>) </a:t>
            </a:r>
            <a:r>
              <a:rPr lang="ru-RU" sz="2000" dirty="0" err="1" smtClean="0"/>
              <a:t>гипотезалар</a:t>
            </a:r>
            <a:r>
              <a:rPr lang="ru-RU" sz="2000" dirty="0" smtClean="0"/>
              <a:t> </a:t>
            </a:r>
            <a:r>
              <a:rPr lang="ru-RU" sz="2000" dirty="0" err="1" smtClean="0"/>
              <a:t>д.а</a:t>
            </a:r>
            <a:r>
              <a:rPr lang="ru-RU" sz="2000" dirty="0" smtClean="0"/>
              <a:t>.</a:t>
            </a:r>
            <a:endParaRPr lang="ru-RU" sz="2000" dirty="0" smtClean="0"/>
          </a:p>
        </p:txBody>
      </p:sp>
      <p:sp>
        <p:nvSpPr>
          <p:cNvPr id="6" name="Номер слайда 5">
            <a:extLst>
              <a:ext uri="{FF2B5EF4-FFF2-40B4-BE49-F238E27FC236}">
                <a16:creationId xmlns:a16="http://schemas.microsoft.com/office/drawing/2014/main" xmlns="" id="{1C554D9F-1895-486E-BFBA-905BB2D29E08}"/>
              </a:ext>
            </a:extLst>
          </p:cNvPr>
          <p:cNvSpPr>
            <a:spLocks noGrp="1"/>
          </p:cNvSpPr>
          <p:nvPr>
            <p:ph type="sldNum" sz="quarter" idx="34"/>
          </p:nvPr>
        </p:nvSpPr>
        <p:spPr/>
        <p:txBody>
          <a:bodyPr rtlCol="0"/>
          <a:lstStyle/>
          <a:p>
            <a:pPr rtl="0"/>
            <a:fld id="{19B51A1E-902D-48AF-9020-955120F399B6}" type="slidenum">
              <a:rPr lang="ru-RU" smtClean="0"/>
              <a:pPr rtl="0"/>
              <a:t>3</a:t>
            </a:fld>
            <a:endParaRPr lang="ru-RU" dirty="0"/>
          </a:p>
        </p:txBody>
      </p:sp>
    </p:spTree>
    <p:extLst>
      <p:ext uri="{BB962C8B-B14F-4D97-AF65-F5344CB8AC3E}">
        <p14:creationId xmlns:p14="http://schemas.microsoft.com/office/powerpoint/2010/main" val="348689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xmlns="" id="{46D051DA-5DAD-43A7-A238-51C63BA59FEC}"/>
              </a:ext>
            </a:extLst>
          </p:cNvPr>
          <p:cNvSpPr>
            <a:spLocks noGrp="1"/>
          </p:cNvSpPr>
          <p:nvPr>
            <p:ph type="sldNum" sz="quarter" idx="34"/>
          </p:nvPr>
        </p:nvSpPr>
        <p:spPr/>
        <p:txBody>
          <a:bodyPr rtlCol="0"/>
          <a:lstStyle/>
          <a:p>
            <a:pPr rtl="0"/>
            <a:fld id="{19B51A1E-902D-48AF-9020-955120F399B6}" type="slidenum">
              <a:rPr lang="ru-RU" smtClean="0"/>
              <a:pPr rtl="0"/>
              <a:t>4</a:t>
            </a:fld>
            <a:endParaRPr lang="ru-RU" dirty="0"/>
          </a:p>
        </p:txBody>
      </p:sp>
      <p:sp>
        <p:nvSpPr>
          <p:cNvPr id="9" name="Прямоугольник 8"/>
          <p:cNvSpPr/>
          <p:nvPr/>
        </p:nvSpPr>
        <p:spPr>
          <a:xfrm>
            <a:off x="525779" y="1046438"/>
            <a:ext cx="3995421" cy="1477328"/>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indent="457200" algn="just"/>
            <a:r>
              <a:rPr lang="kk-KZ" dirty="0" smtClean="0"/>
              <a:t>Гипотеза, әдетте, </a:t>
            </a:r>
            <a:r>
              <a:rPr lang="kk-KZ" b="1" i="1" dirty="0" smtClean="0">
                <a:solidFill>
                  <a:srgbClr val="FF0000"/>
                </a:solidFill>
              </a:rPr>
              <a:t>Н</a:t>
            </a:r>
            <a:r>
              <a:rPr lang="kk-KZ" dirty="0" smtClean="0"/>
              <a:t>, ал нөлдік гипотеза </a:t>
            </a:r>
            <a:r>
              <a:rPr lang="kk-KZ" b="1" i="1" dirty="0" smtClean="0">
                <a:solidFill>
                  <a:srgbClr val="FF0000"/>
                </a:solidFill>
              </a:rPr>
              <a:t>Н</a:t>
            </a:r>
            <a:r>
              <a:rPr lang="kk-KZ" b="1" i="1" baseline="-25000" dirty="0" smtClean="0">
                <a:solidFill>
                  <a:srgbClr val="FF0000"/>
                </a:solidFill>
              </a:rPr>
              <a:t>о</a:t>
            </a:r>
            <a:r>
              <a:rPr lang="kk-KZ" dirty="0" smtClean="0"/>
              <a:t> арқылы өрнектеледі. Гипотеза мен оның мәні төмендегідей өрнектеледі:</a:t>
            </a:r>
          </a:p>
          <a:p>
            <a:pPr indent="457200" algn="just"/>
            <a:endParaRPr lang="ru-RU" dirty="0"/>
          </a:p>
        </p:txBody>
      </p:sp>
      <p:sp>
        <p:nvSpPr>
          <p:cNvPr id="10" name="Прямоугольник 9"/>
          <p:cNvSpPr/>
          <p:nvPr/>
        </p:nvSpPr>
        <p:spPr>
          <a:xfrm>
            <a:off x="525779" y="2927361"/>
            <a:ext cx="3995421" cy="1231106"/>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indent="457200" algn="just"/>
            <a:r>
              <a:rPr lang="ru-RU" dirty="0" smtClean="0"/>
              <a:t>М</a:t>
            </a:r>
            <a:r>
              <a:rPr lang="kk-KZ" dirty="0" smtClean="0"/>
              <a:t>ұндағы</a:t>
            </a:r>
            <a:endParaRPr lang="en-US" dirty="0" smtClean="0"/>
          </a:p>
          <a:p>
            <a:pPr indent="457200" algn="just"/>
            <a:r>
              <a:rPr lang="en-US" dirty="0" smtClean="0"/>
              <a:t>- </a:t>
            </a:r>
            <a:r>
              <a:rPr lang="kk-KZ" dirty="0" smtClean="0"/>
              <a:t>таңдама бойынша анықталған параметр;</a:t>
            </a:r>
          </a:p>
          <a:p>
            <a:pPr algn="just"/>
            <a:r>
              <a:rPr lang="ru-RU" sz="2000" i="1" dirty="0" smtClean="0"/>
              <a:t>а</a:t>
            </a:r>
            <a:r>
              <a:rPr lang="ru-RU" i="1" dirty="0" smtClean="0"/>
              <a:t> </a:t>
            </a:r>
            <a:r>
              <a:rPr lang="kk-KZ" dirty="0" smtClean="0"/>
              <a:t> - Бас жиынтықтың параметрі</a:t>
            </a:r>
            <a:endParaRPr lang="kk-KZ" dirty="0" smtClean="0"/>
          </a:p>
        </p:txBody>
      </p:sp>
      <p:sp>
        <p:nvSpPr>
          <p:cNvPr id="22" name="Rectangle 1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16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735665864"/>
              </p:ext>
            </p:extLst>
          </p:nvPr>
        </p:nvGraphicFramePr>
        <p:xfrm>
          <a:off x="1790064" y="2202562"/>
          <a:ext cx="967424" cy="315686"/>
        </p:xfrm>
        <a:graphic>
          <a:graphicData uri="http://schemas.openxmlformats.org/presentationml/2006/ole">
            <mc:AlternateContent xmlns:mc="http://schemas.openxmlformats.org/markup-compatibility/2006">
              <mc:Choice xmlns:v="urn:schemas-microsoft-com:vml" Requires="v">
                <p:oleObj spid="_x0000_s12487" name="Уравнение" r:id="rId4" imgW="723586" imgH="241195" progId="Equation.3">
                  <p:embed/>
                </p:oleObj>
              </mc:Choice>
              <mc:Fallback>
                <p:oleObj name="Уравнение" r:id="rId4" imgW="723586" imgH="241195" progId="Equation.3">
                  <p:embed/>
                  <p:pic>
                    <p:nvPicPr>
                      <p:cNvPr id="0" name="Object 1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0064" y="2202562"/>
                        <a:ext cx="967424" cy="315686"/>
                      </a:xfrm>
                      <a:prstGeom prst="rect">
                        <a:avLst/>
                      </a:prstGeom>
                      <a:noFill/>
                    </p:spPr>
                  </p:pic>
                </p:oleObj>
              </mc:Fallback>
            </mc:AlternateContent>
          </a:graphicData>
        </a:graphic>
      </p:graphicFrame>
      <p:sp>
        <p:nvSpPr>
          <p:cNvPr id="8" name="Rectangle 17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1875808"/>
              </p:ext>
            </p:extLst>
          </p:nvPr>
        </p:nvGraphicFramePr>
        <p:xfrm>
          <a:off x="525779" y="3250526"/>
          <a:ext cx="396999" cy="326940"/>
        </p:xfrm>
        <a:graphic>
          <a:graphicData uri="http://schemas.openxmlformats.org/presentationml/2006/ole">
            <mc:AlternateContent xmlns:mc="http://schemas.openxmlformats.org/markup-compatibility/2006">
              <mc:Choice xmlns:v="urn:schemas-microsoft-com:vml" Requires="v">
                <p:oleObj spid="_x0000_s12488" name="Уравнение" r:id="rId6" imgW="177415" imgH="202760" progId="Equation.3">
                  <p:embed/>
                </p:oleObj>
              </mc:Choice>
              <mc:Fallback>
                <p:oleObj name="Уравнение" r:id="rId6" imgW="177415" imgH="202760" progId="Equation.3">
                  <p:embed/>
                  <p:pic>
                    <p:nvPicPr>
                      <p:cNvPr id="0" name="Object 1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79" y="3250526"/>
                        <a:ext cx="396999" cy="326940"/>
                      </a:xfrm>
                      <a:prstGeom prst="rect">
                        <a:avLst/>
                      </a:prstGeom>
                      <a:noFill/>
                    </p:spPr>
                  </p:pic>
                </p:oleObj>
              </mc:Fallback>
            </mc:AlternateContent>
          </a:graphicData>
        </a:graphic>
      </p:graphicFrame>
      <p:sp>
        <p:nvSpPr>
          <p:cNvPr id="12" name="Прямоугольник 11"/>
          <p:cNvSpPr/>
          <p:nvPr/>
        </p:nvSpPr>
        <p:spPr>
          <a:xfrm>
            <a:off x="5091112" y="1046438"/>
            <a:ext cx="6867525" cy="1477328"/>
          </a:xfrm>
          <a:prstGeom prst="rect">
            <a:avLst/>
          </a:prstGeom>
          <a:solidFill>
            <a:schemeClr val="bg1"/>
          </a:solidFill>
          <a:ln w="19050">
            <a:solidFill>
              <a:schemeClr val="accent1">
                <a:lumMod val="60000"/>
                <a:lumOff val="40000"/>
              </a:schemeClr>
            </a:solidFill>
          </a:ln>
        </p:spPr>
        <p:txBody>
          <a:bodyPr wrap="square">
            <a:spAutoFit/>
          </a:bodyPr>
          <a:lstStyle/>
          <a:p>
            <a:pPr indent="457200" algn="just"/>
            <a:r>
              <a:rPr lang="ru-RU" dirty="0" err="1"/>
              <a:t>Егер</a:t>
            </a:r>
            <a:r>
              <a:rPr lang="ru-RU" dirty="0"/>
              <a:t> </a:t>
            </a:r>
            <a:r>
              <a:rPr lang="ru-RU" dirty="0" err="1" smtClean="0"/>
              <a:t>үлестірім</a:t>
            </a:r>
            <a:r>
              <a:rPr lang="ru-RU" dirty="0" smtClean="0"/>
              <a:t> </a:t>
            </a:r>
            <a:r>
              <a:rPr lang="ru-RU" dirty="0" err="1"/>
              <a:t>заңы</a:t>
            </a:r>
            <a:r>
              <a:rPr lang="ru-RU" dirty="0"/>
              <a:t> тек </a:t>
            </a:r>
            <a:r>
              <a:rPr lang="ru-RU" dirty="0" err="1" smtClean="0"/>
              <a:t>жекелеген</a:t>
            </a:r>
            <a:r>
              <a:rPr lang="ru-RU" dirty="0" smtClean="0"/>
              <a:t> </a:t>
            </a:r>
            <a:r>
              <a:rPr lang="ru-RU" dirty="0" err="1"/>
              <a:t>параметрлермен</a:t>
            </a:r>
            <a:r>
              <a:rPr lang="ru-RU" dirty="0"/>
              <a:t> </a:t>
            </a:r>
            <a:r>
              <a:rPr lang="ru-RU" dirty="0" err="1" smtClean="0"/>
              <a:t>берілсе</a:t>
            </a:r>
            <a:r>
              <a:rPr lang="ru-RU" dirty="0" smtClean="0"/>
              <a:t> </a:t>
            </a:r>
            <a:r>
              <a:rPr lang="ru-RU" dirty="0" err="1" smtClean="0"/>
              <a:t>және</a:t>
            </a:r>
            <a:r>
              <a:rPr lang="ru-RU" dirty="0" smtClean="0"/>
              <a:t> гипотеза осы </a:t>
            </a:r>
            <a:r>
              <a:rPr lang="ru-RU" dirty="0" err="1" smtClean="0"/>
              <a:t>нақты</a:t>
            </a:r>
            <a:r>
              <a:rPr lang="ru-RU" dirty="0" smtClean="0"/>
              <a:t> </a:t>
            </a:r>
            <a:r>
              <a:rPr lang="ru-RU" dirty="0" err="1" smtClean="0"/>
              <a:t>белгісіз</a:t>
            </a:r>
            <a:r>
              <a:rPr lang="ru-RU" dirty="0" smtClean="0"/>
              <a:t> </a:t>
            </a:r>
            <a:r>
              <a:rPr lang="ru-RU" dirty="0" err="1" smtClean="0"/>
              <a:t>параметрлер</a:t>
            </a:r>
            <a:r>
              <a:rPr lang="ru-RU" dirty="0" smtClean="0"/>
              <a:t> </a:t>
            </a:r>
            <a:r>
              <a:rPr lang="ru-RU" dirty="0" err="1" smtClean="0"/>
              <a:t>бойынша</a:t>
            </a:r>
            <a:r>
              <a:rPr lang="ru-RU" dirty="0" smtClean="0"/>
              <a:t> </a:t>
            </a:r>
            <a:r>
              <a:rPr lang="ru-RU" dirty="0" err="1" smtClean="0"/>
              <a:t>тұрғызылса</a:t>
            </a:r>
            <a:r>
              <a:rPr lang="ru-RU" dirty="0" smtClean="0"/>
              <a:t>, </a:t>
            </a:r>
            <a:r>
              <a:rPr lang="ru-RU" dirty="0" err="1" smtClean="0"/>
              <a:t>онда</a:t>
            </a:r>
            <a:r>
              <a:rPr lang="ru-RU" dirty="0" smtClean="0"/>
              <a:t> </a:t>
            </a:r>
            <a:r>
              <a:rPr lang="ru-RU" dirty="0" err="1" smtClean="0"/>
              <a:t>бұл</a:t>
            </a:r>
            <a:r>
              <a:rPr lang="ru-RU" dirty="0" smtClean="0"/>
              <a:t> </a:t>
            </a:r>
            <a:r>
              <a:rPr lang="ru-RU" dirty="0" err="1" smtClean="0"/>
              <a:t>параметрлік</a:t>
            </a:r>
            <a:r>
              <a:rPr lang="ru-RU" dirty="0" smtClean="0"/>
              <a:t> </a:t>
            </a:r>
            <a:r>
              <a:rPr lang="ru-RU" dirty="0" err="1" smtClean="0"/>
              <a:t>гипотезалар</a:t>
            </a:r>
            <a:r>
              <a:rPr lang="ru-RU" dirty="0" smtClean="0"/>
              <a:t>. </a:t>
            </a:r>
            <a:r>
              <a:rPr lang="ru-RU" dirty="0" err="1"/>
              <a:t>Керісінше</a:t>
            </a:r>
            <a:r>
              <a:rPr lang="ru-RU" dirty="0"/>
              <a:t>, </a:t>
            </a:r>
            <a:r>
              <a:rPr lang="ru-RU" dirty="0" err="1" smtClean="0"/>
              <a:t>көзделіп</a:t>
            </a:r>
            <a:r>
              <a:rPr lang="ru-RU" dirty="0" smtClean="0"/>
              <a:t> </a:t>
            </a:r>
            <a:r>
              <a:rPr lang="ru-RU" dirty="0" err="1" smtClean="0"/>
              <a:t>отырған</a:t>
            </a:r>
            <a:r>
              <a:rPr lang="ru-RU" dirty="0" smtClean="0"/>
              <a:t> </a:t>
            </a:r>
            <a:r>
              <a:rPr lang="ru-RU" dirty="0" err="1" smtClean="0"/>
              <a:t>үлестірім</a:t>
            </a:r>
            <a:r>
              <a:rPr lang="ru-RU" dirty="0" smtClean="0"/>
              <a:t> </a:t>
            </a:r>
            <a:r>
              <a:rPr lang="ru-RU" dirty="0" err="1" smtClean="0"/>
              <a:t>функциясына</a:t>
            </a:r>
            <a:r>
              <a:rPr lang="ru-RU" dirty="0" smtClean="0"/>
              <a:t> </a:t>
            </a:r>
            <a:r>
              <a:rPr lang="ru-RU" dirty="0" err="1" smtClean="0"/>
              <a:t>қатысты</a:t>
            </a:r>
            <a:r>
              <a:rPr lang="ru-RU" dirty="0" smtClean="0"/>
              <a:t> </a:t>
            </a:r>
            <a:r>
              <a:rPr lang="ru-RU" dirty="0" err="1" smtClean="0"/>
              <a:t>тексеру</a:t>
            </a:r>
            <a:r>
              <a:rPr lang="ru-RU" dirty="0" smtClean="0"/>
              <a:t> </a:t>
            </a:r>
            <a:r>
              <a:rPr lang="ru-RU" dirty="0" err="1"/>
              <a:t>жүргізілетін</a:t>
            </a:r>
            <a:r>
              <a:rPr lang="ru-RU" dirty="0"/>
              <a:t> </a:t>
            </a:r>
            <a:r>
              <a:rPr lang="ru-RU" dirty="0" err="1"/>
              <a:t>статистикалық</a:t>
            </a:r>
            <a:r>
              <a:rPr lang="ru-RU" dirty="0"/>
              <a:t> </a:t>
            </a:r>
            <a:r>
              <a:rPr lang="ru-RU" dirty="0" err="1"/>
              <a:t>гипотезалар</a:t>
            </a:r>
            <a:r>
              <a:rPr lang="ru-RU" dirty="0"/>
              <a:t> </a:t>
            </a:r>
            <a:r>
              <a:rPr lang="ru-RU" dirty="0" err="1"/>
              <a:t>параметрлік</a:t>
            </a:r>
            <a:r>
              <a:rPr lang="ru-RU" dirty="0"/>
              <a:t> </a:t>
            </a:r>
            <a:r>
              <a:rPr lang="ru-RU" dirty="0" err="1"/>
              <a:t>емес</a:t>
            </a:r>
            <a:r>
              <a:rPr lang="ru-RU" dirty="0"/>
              <a:t> </a:t>
            </a:r>
            <a:r>
              <a:rPr lang="ru-RU" dirty="0" err="1"/>
              <a:t>деп</a:t>
            </a:r>
            <a:r>
              <a:rPr lang="ru-RU" dirty="0"/>
              <a:t> </a:t>
            </a:r>
            <a:r>
              <a:rPr lang="ru-RU" dirty="0" err="1"/>
              <a:t>аталады</a:t>
            </a:r>
            <a:r>
              <a:rPr lang="ru-RU" dirty="0"/>
              <a:t>:</a:t>
            </a:r>
          </a:p>
        </p:txBody>
      </p:sp>
      <p:graphicFrame>
        <p:nvGraphicFramePr>
          <p:cNvPr id="14" name="Объект 13"/>
          <p:cNvGraphicFramePr>
            <a:graphicFrameLocks noChangeAspect="1"/>
          </p:cNvGraphicFramePr>
          <p:nvPr>
            <p:extLst>
              <p:ext uri="{D42A27DB-BD31-4B8C-83A1-F6EECF244321}">
                <p14:modId xmlns:p14="http://schemas.microsoft.com/office/powerpoint/2010/main" val="4195131623"/>
              </p:ext>
            </p:extLst>
          </p:nvPr>
        </p:nvGraphicFramePr>
        <p:xfrm>
          <a:off x="7172325" y="2770503"/>
          <a:ext cx="1514475" cy="311488"/>
        </p:xfrm>
        <a:graphic>
          <a:graphicData uri="http://schemas.openxmlformats.org/presentationml/2006/ole">
            <mc:AlternateContent xmlns:mc="http://schemas.openxmlformats.org/markup-compatibility/2006">
              <mc:Choice xmlns:v="urn:schemas-microsoft-com:vml" Requires="v">
                <p:oleObj spid="_x0000_s12489" name="Уравнение" r:id="rId8" imgW="1155700" imgH="241300" progId="Equation.3">
                  <p:embed/>
                </p:oleObj>
              </mc:Choice>
              <mc:Fallback>
                <p:oleObj name="Уравнение" r:id="rId8" imgW="1155700" imgH="241300" progId="Equation.3">
                  <p:embed/>
                  <p:pic>
                    <p:nvPicPr>
                      <p:cNvPr id="0" name="Object 17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72325" y="2770503"/>
                        <a:ext cx="1514475" cy="311488"/>
                      </a:xfrm>
                      <a:prstGeom prst="rect">
                        <a:avLst/>
                      </a:prstGeom>
                      <a:solidFill>
                        <a:schemeClr val="bg1"/>
                      </a:solidFill>
                    </p:spPr>
                  </p:pic>
                </p:oleObj>
              </mc:Fallback>
            </mc:AlternateContent>
          </a:graphicData>
        </a:graphic>
      </p:graphicFrame>
      <p:sp>
        <p:nvSpPr>
          <p:cNvPr id="15" name="Прямоугольник 14"/>
          <p:cNvSpPr/>
          <p:nvPr/>
        </p:nvSpPr>
        <p:spPr>
          <a:xfrm>
            <a:off x="5091111" y="3540856"/>
            <a:ext cx="6867525" cy="1200329"/>
          </a:xfrm>
          <a:prstGeom prst="rect">
            <a:avLst/>
          </a:prstGeom>
          <a:solidFill>
            <a:schemeClr val="bg1"/>
          </a:solidFill>
          <a:ln>
            <a:solidFill>
              <a:schemeClr val="accent1">
                <a:lumMod val="60000"/>
                <a:lumOff val="40000"/>
              </a:schemeClr>
            </a:solidFill>
          </a:ln>
        </p:spPr>
        <p:txBody>
          <a:bodyPr wrap="square">
            <a:spAutoFit/>
          </a:bodyPr>
          <a:lstStyle/>
          <a:p>
            <a:pPr algn="just"/>
            <a:r>
              <a:rPr lang="ru-RU" dirty="0" err="1"/>
              <a:t>Параметрлік</a:t>
            </a:r>
            <a:r>
              <a:rPr lang="ru-RU" dirty="0"/>
              <a:t> </a:t>
            </a:r>
            <a:r>
              <a:rPr lang="ru-RU" dirty="0" err="1"/>
              <a:t>емес</a:t>
            </a:r>
            <a:r>
              <a:rPr lang="ru-RU" dirty="0"/>
              <a:t> </a:t>
            </a:r>
            <a:r>
              <a:rPr lang="ru-RU" dirty="0" err="1"/>
              <a:t>гипотезалар</a:t>
            </a:r>
            <a:r>
              <a:rPr lang="ru-RU" dirty="0"/>
              <a:t> </a:t>
            </a:r>
            <a:r>
              <a:rPr lang="ru-RU" dirty="0" err="1"/>
              <a:t>параметрлік</a:t>
            </a:r>
            <a:r>
              <a:rPr lang="ru-RU" dirty="0"/>
              <a:t> </a:t>
            </a:r>
            <a:r>
              <a:rPr lang="ru-RU" dirty="0" err="1" smtClean="0"/>
              <a:t>гипотезалар</a:t>
            </a:r>
            <a:r>
              <a:rPr lang="kk-KZ" dirty="0" smtClean="0"/>
              <a:t>мен салыстырғанда</a:t>
            </a:r>
            <a:r>
              <a:rPr lang="ru-RU" dirty="0" smtClean="0"/>
              <a:t> </a:t>
            </a:r>
            <a:r>
              <a:rPr lang="ru-RU" dirty="0" err="1" smtClean="0"/>
              <a:t>барынша</a:t>
            </a:r>
            <a:r>
              <a:rPr lang="ru-RU" dirty="0" smtClean="0"/>
              <a:t> </a:t>
            </a:r>
            <a:r>
              <a:rPr lang="ru-RU" dirty="0" err="1" smtClean="0"/>
              <a:t>жалпыланған</a:t>
            </a:r>
            <a:r>
              <a:rPr lang="ru-RU" dirty="0" smtClean="0"/>
              <a:t> </a:t>
            </a:r>
            <a:r>
              <a:rPr lang="ru-RU" dirty="0" err="1" smtClean="0"/>
              <a:t>болып</a:t>
            </a:r>
            <a:r>
              <a:rPr lang="ru-RU" dirty="0" smtClean="0"/>
              <a:t> </a:t>
            </a:r>
            <a:r>
              <a:rPr lang="ru-RU" dirty="0" err="1" smtClean="0"/>
              <a:t>келеді</a:t>
            </a:r>
            <a:r>
              <a:rPr lang="ru-RU" dirty="0" smtClean="0"/>
              <a:t>. </a:t>
            </a:r>
            <a:r>
              <a:rPr lang="ru-RU" dirty="0" err="1" smtClean="0"/>
              <a:t>Оларды</a:t>
            </a:r>
            <a:r>
              <a:rPr lang="ru-RU" dirty="0" smtClean="0"/>
              <a:t> </a:t>
            </a:r>
            <a:r>
              <a:rPr lang="ru-RU" dirty="0" err="1"/>
              <a:t>тексеру</a:t>
            </a:r>
            <a:r>
              <a:rPr lang="ru-RU" dirty="0"/>
              <a:t> </a:t>
            </a:r>
            <a:r>
              <a:rPr lang="ru-RU" dirty="0" err="1"/>
              <a:t>әдістері</a:t>
            </a:r>
            <a:r>
              <a:rPr lang="ru-RU" dirty="0"/>
              <a:t> </a:t>
            </a:r>
            <a:r>
              <a:rPr lang="ru-RU" dirty="0" smtClean="0"/>
              <a:t>де </a:t>
            </a:r>
            <a:r>
              <a:rPr lang="ru-RU" dirty="0" err="1" smtClean="0"/>
              <a:t>барынша</a:t>
            </a:r>
            <a:r>
              <a:rPr lang="ru-RU" dirty="0" smtClean="0"/>
              <a:t> </a:t>
            </a:r>
            <a:r>
              <a:rPr lang="ru-RU" dirty="0" err="1" smtClean="0"/>
              <a:t>жалпыланған</a:t>
            </a:r>
            <a:r>
              <a:rPr lang="ru-RU" dirty="0" smtClean="0"/>
              <a:t> </a:t>
            </a:r>
            <a:r>
              <a:rPr lang="ru-RU" dirty="0" err="1"/>
              <a:t>және</a:t>
            </a:r>
            <a:r>
              <a:rPr lang="ru-RU" dirty="0"/>
              <a:t> </a:t>
            </a:r>
            <a:r>
              <a:rPr lang="ru-RU" dirty="0" err="1" smtClean="0"/>
              <a:t>тиімділігі</a:t>
            </a:r>
            <a:r>
              <a:rPr lang="ru-RU" dirty="0" smtClean="0"/>
              <a:t> </a:t>
            </a:r>
            <a:r>
              <a:rPr lang="ru-RU" dirty="0" err="1" smtClean="0"/>
              <a:t>мардымсыз</a:t>
            </a:r>
            <a:r>
              <a:rPr lang="ru-RU" dirty="0" smtClean="0"/>
              <a:t>. </a:t>
            </a:r>
            <a:endParaRPr lang="ru-RU" dirty="0"/>
          </a:p>
        </p:txBody>
      </p:sp>
    </p:spTree>
    <p:extLst>
      <p:ext uri="{BB962C8B-B14F-4D97-AF65-F5344CB8AC3E}">
        <p14:creationId xmlns:p14="http://schemas.microsoft.com/office/powerpoint/2010/main" val="364070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7"/>
          <p:cNvSpPr>
            <a:spLocks noGrp="1"/>
          </p:cNvSpPr>
          <p:nvPr>
            <p:ph type="sldNum" sz="quarter" idx="34"/>
          </p:nvPr>
        </p:nvSpPr>
        <p:spPr/>
        <p:txBody>
          <a:bodyPr/>
          <a:lstStyle/>
          <a:p>
            <a:pPr rtl="0"/>
            <a:fld id="{19B51A1E-902D-48AF-9020-955120F399B6}" type="slidenum">
              <a:rPr lang="ru-RU" noProof="0" smtClean="0"/>
              <a:pPr rtl="0"/>
              <a:t>5</a:t>
            </a:fld>
            <a:endParaRPr lang="ru-RU" noProof="0" dirty="0"/>
          </a:p>
        </p:txBody>
      </p:sp>
      <p:sp>
        <p:nvSpPr>
          <p:cNvPr id="5" name="Прямоугольник 4"/>
          <p:cNvSpPr/>
          <p:nvPr/>
        </p:nvSpPr>
        <p:spPr>
          <a:xfrm>
            <a:off x="653141" y="539767"/>
            <a:ext cx="8055429" cy="2031325"/>
          </a:xfrm>
          <a:prstGeom prst="rect">
            <a:avLst/>
          </a:prstGeom>
          <a:solidFill>
            <a:schemeClr val="bg1"/>
          </a:solidFill>
          <a:ln>
            <a:solidFill>
              <a:schemeClr val="accent1">
                <a:lumMod val="60000"/>
                <a:lumOff val="40000"/>
              </a:schemeClr>
            </a:solidFill>
          </a:ln>
        </p:spPr>
        <p:txBody>
          <a:bodyPr wrap="square">
            <a:spAutoFit/>
          </a:bodyPr>
          <a:lstStyle/>
          <a:p>
            <a:pPr indent="465138" algn="just"/>
            <a:r>
              <a:rPr lang="ru-RU" dirty="0" err="1"/>
              <a:t>Н</a:t>
            </a:r>
            <a:r>
              <a:rPr lang="ru-RU" dirty="0" err="1" smtClean="0"/>
              <a:t>өлдік</a:t>
            </a:r>
            <a:r>
              <a:rPr lang="ru-RU" dirty="0" smtClean="0"/>
              <a:t> </a:t>
            </a:r>
            <a:r>
              <a:rPr lang="ru-RU" dirty="0" err="1"/>
              <a:t>гипотезаның</a:t>
            </a:r>
            <a:r>
              <a:rPr lang="ru-RU" dirty="0"/>
              <a:t> </a:t>
            </a:r>
            <a:r>
              <a:rPr lang="ru-RU" dirty="0" err="1"/>
              <a:t>дұрыстығын</a:t>
            </a:r>
            <a:r>
              <a:rPr lang="ru-RU" dirty="0"/>
              <a:t> </a:t>
            </a:r>
            <a:r>
              <a:rPr lang="ru-RU" dirty="0" err="1"/>
              <a:t>бағалау</a:t>
            </a:r>
            <a:r>
              <a:rPr lang="ru-RU" dirty="0"/>
              <a:t> </a:t>
            </a:r>
            <a:r>
              <a:rPr lang="ru-RU" dirty="0" err="1"/>
              <a:t>үшін</a:t>
            </a:r>
            <a:r>
              <a:rPr lang="ru-RU" dirty="0"/>
              <a:t> </a:t>
            </a:r>
            <a:r>
              <a:rPr lang="ru-RU" dirty="0" err="1" smtClean="0"/>
              <a:t>таңдалған</a:t>
            </a:r>
            <a:r>
              <a:rPr lang="ru-RU" dirty="0" smtClean="0"/>
              <a:t> </a:t>
            </a:r>
            <a:r>
              <a:rPr lang="ru-RU" dirty="0" err="1"/>
              <a:t>ықтималдық</a:t>
            </a:r>
            <a:r>
              <a:rPr lang="ru-RU" dirty="0"/>
              <a:t> </a:t>
            </a:r>
            <a:r>
              <a:rPr lang="ru-RU" dirty="0" err="1" smtClean="0"/>
              <a:t>мәнділік</a:t>
            </a:r>
            <a:r>
              <a:rPr lang="ru-RU" dirty="0" smtClean="0"/>
              <a:t> </a:t>
            </a:r>
            <a:r>
              <a:rPr lang="ru-RU" dirty="0" err="1" smtClean="0"/>
              <a:t>деңгейі</a:t>
            </a:r>
            <a:r>
              <a:rPr lang="ru-RU" dirty="0" smtClean="0"/>
              <a:t> </a:t>
            </a:r>
            <a:r>
              <a:rPr lang="ru-RU" dirty="0" err="1" smtClean="0"/>
              <a:t>д.а</a:t>
            </a:r>
            <a:r>
              <a:rPr lang="ru-RU" dirty="0" smtClean="0"/>
              <a:t>. </a:t>
            </a:r>
            <a:r>
              <a:rPr lang="ru-RU" dirty="0" err="1"/>
              <a:t>Егер</a:t>
            </a:r>
            <a:r>
              <a:rPr lang="ru-RU" dirty="0"/>
              <a:t> </a:t>
            </a:r>
            <a:r>
              <a:rPr lang="ru-RU" dirty="0" err="1"/>
              <a:t>біздің</a:t>
            </a:r>
            <a:r>
              <a:rPr lang="ru-RU" dirty="0"/>
              <a:t> </a:t>
            </a:r>
            <a:r>
              <a:rPr lang="ru-RU" dirty="0" err="1"/>
              <a:t>болжамымыздың</a:t>
            </a:r>
            <a:r>
              <a:rPr lang="ru-RU" dirty="0"/>
              <a:t> </a:t>
            </a:r>
            <a:r>
              <a:rPr lang="ru-RU" dirty="0" err="1"/>
              <a:t>ықтималдығы</a:t>
            </a:r>
            <a:r>
              <a:rPr lang="ru-RU" dirty="0"/>
              <a:t> осы </a:t>
            </a:r>
            <a:r>
              <a:rPr lang="ru-RU" dirty="0" err="1"/>
              <a:t>ықтималдылықтан</a:t>
            </a:r>
            <a:r>
              <a:rPr lang="ru-RU" dirty="0"/>
              <a:t> аз </a:t>
            </a:r>
            <a:r>
              <a:rPr lang="ru-RU" dirty="0" err="1"/>
              <a:t>болса</a:t>
            </a:r>
            <a:r>
              <a:rPr lang="ru-RU" dirty="0"/>
              <a:t>, </a:t>
            </a:r>
            <a:r>
              <a:rPr lang="ru-RU" dirty="0" err="1"/>
              <a:t>онда</a:t>
            </a:r>
            <a:r>
              <a:rPr lang="ru-RU" dirty="0"/>
              <a:t> гипотеза </a:t>
            </a:r>
            <a:r>
              <a:rPr lang="ru-RU" dirty="0" err="1" smtClean="0"/>
              <a:t>теріске</a:t>
            </a:r>
            <a:r>
              <a:rPr lang="ru-RU" dirty="0" smtClean="0"/>
              <a:t> </a:t>
            </a:r>
            <a:r>
              <a:rPr lang="ru-RU" dirty="0" err="1" smtClean="0"/>
              <a:t>шығарылады</a:t>
            </a:r>
            <a:r>
              <a:rPr lang="ru-RU" dirty="0" smtClean="0"/>
              <a:t> /</a:t>
            </a:r>
            <a:r>
              <a:rPr lang="ru-RU" dirty="0" err="1" smtClean="0"/>
              <a:t>қабылданбайды</a:t>
            </a:r>
            <a:r>
              <a:rPr lang="ru-RU" dirty="0"/>
              <a:t>. </a:t>
            </a:r>
            <a:r>
              <a:rPr lang="ru-RU" dirty="0" err="1"/>
              <a:t>Басқаша</a:t>
            </a:r>
            <a:r>
              <a:rPr lang="ru-RU" dirty="0"/>
              <a:t> </a:t>
            </a:r>
            <a:r>
              <a:rPr lang="ru-RU" dirty="0" err="1"/>
              <a:t>айтқанда</a:t>
            </a:r>
            <a:r>
              <a:rPr lang="ru-RU" dirty="0"/>
              <a:t>, </a:t>
            </a:r>
            <a:r>
              <a:rPr lang="ru-RU" dirty="0" err="1"/>
              <a:t>маңызды</a:t>
            </a:r>
            <a:r>
              <a:rPr lang="ru-RU" dirty="0"/>
              <a:t> </a:t>
            </a:r>
            <a:r>
              <a:rPr lang="ru-RU" dirty="0" err="1"/>
              <a:t>және</a:t>
            </a:r>
            <a:r>
              <a:rPr lang="ru-RU" dirty="0"/>
              <a:t> </a:t>
            </a:r>
            <a:r>
              <a:rPr lang="ru-RU" dirty="0" err="1"/>
              <a:t>маңызды</a:t>
            </a:r>
            <a:r>
              <a:rPr lang="ru-RU" dirty="0"/>
              <a:t> </a:t>
            </a:r>
            <a:r>
              <a:rPr lang="ru-RU" dirty="0" err="1"/>
              <a:t>емес</a:t>
            </a:r>
            <a:r>
              <a:rPr lang="ru-RU" dirty="0"/>
              <a:t> </a:t>
            </a:r>
            <a:r>
              <a:rPr lang="ru-RU" dirty="0" err="1"/>
              <a:t>айырмашылық</a:t>
            </a:r>
            <a:r>
              <a:rPr lang="ru-RU" dirty="0"/>
              <a:t> </a:t>
            </a:r>
            <a:r>
              <a:rPr lang="ru-RU" dirty="0" err="1"/>
              <a:t>арасындағы</a:t>
            </a:r>
            <a:r>
              <a:rPr lang="ru-RU" dirty="0"/>
              <a:t> </a:t>
            </a:r>
            <a:r>
              <a:rPr lang="ru-RU" dirty="0" err="1"/>
              <a:t>шекара</a:t>
            </a:r>
            <a:r>
              <a:rPr lang="ru-RU" dirty="0"/>
              <a:t> </a:t>
            </a:r>
            <a:r>
              <a:rPr lang="ru-RU" dirty="0" err="1" smtClean="0"/>
              <a:t>мәнділік</a:t>
            </a:r>
            <a:r>
              <a:rPr lang="ru-RU" dirty="0" smtClean="0"/>
              <a:t> </a:t>
            </a:r>
            <a:r>
              <a:rPr lang="ru-RU" dirty="0" err="1"/>
              <a:t>деңгейі</a:t>
            </a:r>
            <a:r>
              <a:rPr lang="ru-RU" dirty="0"/>
              <a:t> </a:t>
            </a:r>
            <a:r>
              <a:rPr lang="ru-RU" dirty="0" err="1" smtClean="0"/>
              <a:t>д.а</a:t>
            </a:r>
            <a:r>
              <a:rPr lang="ru-RU" dirty="0" smtClean="0"/>
              <a:t>. </a:t>
            </a:r>
            <a:r>
              <a:rPr lang="ru-RU" dirty="0" err="1" smtClean="0"/>
              <a:t>және</a:t>
            </a:r>
            <a:r>
              <a:rPr lang="ru-RU" b="1" i="1" dirty="0" smtClean="0">
                <a:solidFill>
                  <a:srgbClr val="FF0000"/>
                </a:solidFill>
              </a:rPr>
              <a:t> </a:t>
            </a:r>
            <a:r>
              <a:rPr lang="el-GR" b="1" i="1" dirty="0" smtClean="0">
                <a:solidFill>
                  <a:srgbClr val="FF0000"/>
                </a:solidFill>
              </a:rPr>
              <a:t>α</a:t>
            </a:r>
            <a:r>
              <a:rPr lang="ru-RU" b="1" i="1" dirty="0" smtClean="0">
                <a:solidFill>
                  <a:srgbClr val="FF0000"/>
                </a:solidFill>
              </a:rPr>
              <a:t> </a:t>
            </a:r>
            <a:r>
              <a:rPr lang="ru-RU" dirty="0" err="1"/>
              <a:t>арқылы</a:t>
            </a:r>
            <a:r>
              <a:rPr lang="ru-RU" dirty="0"/>
              <a:t> </a:t>
            </a:r>
            <a:r>
              <a:rPr lang="ru-RU" dirty="0" err="1"/>
              <a:t>белгіленеді</a:t>
            </a:r>
            <a:r>
              <a:rPr lang="ru-RU" dirty="0"/>
              <a:t> . </a:t>
            </a:r>
            <a:r>
              <a:rPr lang="ru-RU" dirty="0" err="1" smtClean="0"/>
              <a:t>Мәнділік</a:t>
            </a:r>
            <a:r>
              <a:rPr lang="ru-RU" dirty="0" smtClean="0"/>
              <a:t> </a:t>
            </a:r>
            <a:r>
              <a:rPr lang="ru-RU" dirty="0" err="1" smtClean="0"/>
              <a:t>деңгейінің</a:t>
            </a:r>
            <a:r>
              <a:rPr lang="ru-RU" dirty="0" smtClean="0"/>
              <a:t> </a:t>
            </a:r>
            <a:r>
              <a:rPr lang="ru-RU" dirty="0"/>
              <a:t>5% </a:t>
            </a:r>
            <a:r>
              <a:rPr lang="ru-RU" dirty="0" err="1" smtClean="0"/>
              <a:t>құрауы</a:t>
            </a:r>
            <a:r>
              <a:rPr lang="ru-RU" dirty="0" smtClean="0"/>
              <a:t>, 100 </a:t>
            </a:r>
            <a:r>
              <a:rPr lang="ru-RU" dirty="0" err="1" smtClean="0"/>
              <a:t>оқиғаның</a:t>
            </a:r>
            <a:r>
              <a:rPr lang="ru-RU" dirty="0" smtClean="0"/>
              <a:t> 5 </a:t>
            </a:r>
            <a:r>
              <a:rPr lang="ru-RU" dirty="0" err="1" smtClean="0"/>
              <a:t>жағдайында</a:t>
            </a:r>
            <a:r>
              <a:rPr lang="ru-RU" dirty="0" smtClean="0"/>
              <a:t> </a:t>
            </a:r>
            <a:r>
              <a:rPr lang="ru-RU" dirty="0" err="1" smtClean="0"/>
              <a:t>нөлдік</a:t>
            </a:r>
            <a:r>
              <a:rPr lang="ru-RU" dirty="0" smtClean="0"/>
              <a:t> </a:t>
            </a:r>
            <a:r>
              <a:rPr lang="ru-RU" dirty="0" err="1" smtClean="0"/>
              <a:t>гипотезаның</a:t>
            </a:r>
            <a:r>
              <a:rPr lang="ru-RU" dirty="0" smtClean="0"/>
              <a:t> </a:t>
            </a:r>
            <a:r>
              <a:rPr lang="ru-RU" dirty="0" err="1" smtClean="0"/>
              <a:t>теріске</a:t>
            </a:r>
            <a:r>
              <a:rPr lang="ru-RU" dirty="0" smtClean="0"/>
              <a:t> </a:t>
            </a:r>
            <a:r>
              <a:rPr lang="ru-RU" dirty="0" err="1" smtClean="0"/>
              <a:t>шығарылғандығын</a:t>
            </a:r>
            <a:r>
              <a:rPr lang="ru-RU" dirty="0" smtClean="0"/>
              <a:t> </a:t>
            </a:r>
            <a:r>
              <a:rPr lang="ru-RU" dirty="0" err="1" smtClean="0"/>
              <a:t>көрсетеді</a:t>
            </a:r>
            <a:r>
              <a:rPr lang="ru-RU" dirty="0" smtClean="0"/>
              <a:t>.</a:t>
            </a:r>
            <a:endParaRPr lang="ru-RU" dirty="0"/>
          </a:p>
        </p:txBody>
      </p:sp>
      <p:sp>
        <p:nvSpPr>
          <p:cNvPr id="6" name="Прямоугольник 5"/>
          <p:cNvSpPr/>
          <p:nvPr/>
        </p:nvSpPr>
        <p:spPr>
          <a:xfrm>
            <a:off x="653141" y="2721450"/>
            <a:ext cx="6691088" cy="3693319"/>
          </a:xfrm>
          <a:prstGeom prst="rect">
            <a:avLst/>
          </a:prstGeom>
          <a:solidFill>
            <a:schemeClr val="bg1"/>
          </a:solidFill>
          <a:ln>
            <a:solidFill>
              <a:schemeClr val="accent1">
                <a:lumMod val="60000"/>
                <a:lumOff val="40000"/>
              </a:schemeClr>
            </a:solidFill>
          </a:ln>
        </p:spPr>
        <p:txBody>
          <a:bodyPr wrap="square">
            <a:spAutoFit/>
          </a:bodyPr>
          <a:lstStyle/>
          <a:p>
            <a:pPr indent="465138" algn="just"/>
            <a:r>
              <a:rPr lang="ru-RU" dirty="0" err="1" smtClean="0"/>
              <a:t>Ықтималдығы</a:t>
            </a:r>
            <a:r>
              <a:rPr lang="ru-RU" dirty="0" smtClean="0"/>
              <a:t> </a:t>
            </a:r>
            <a:r>
              <a:rPr lang="ru-RU" dirty="0" err="1" smtClean="0"/>
              <a:t>берілген</a:t>
            </a:r>
            <a:r>
              <a:rPr lang="ru-RU" dirty="0" smtClean="0"/>
              <a:t> </a:t>
            </a:r>
            <a:r>
              <a:rPr lang="el-GR" b="1" i="1" dirty="0">
                <a:solidFill>
                  <a:srgbClr val="FF0000"/>
                </a:solidFill>
              </a:rPr>
              <a:t>α</a:t>
            </a:r>
            <a:r>
              <a:rPr lang="ru-RU" dirty="0" smtClean="0"/>
              <a:t> </a:t>
            </a:r>
            <a:r>
              <a:rPr lang="ru-RU" dirty="0" err="1" smtClean="0"/>
              <a:t>мәнділік</a:t>
            </a:r>
            <a:r>
              <a:rPr lang="ru-RU" dirty="0" smtClean="0"/>
              <a:t> </a:t>
            </a:r>
            <a:r>
              <a:rPr lang="ru-RU" dirty="0" err="1" smtClean="0"/>
              <a:t>деңгейінен</a:t>
            </a:r>
            <a:r>
              <a:rPr lang="ru-RU" dirty="0" smtClean="0"/>
              <a:t> </a:t>
            </a:r>
            <a:r>
              <a:rPr lang="ru-RU" dirty="0" err="1" smtClean="0"/>
              <a:t>төмен</a:t>
            </a:r>
            <a:r>
              <a:rPr lang="ru-RU" dirty="0" smtClean="0"/>
              <a:t> </a:t>
            </a:r>
            <a:r>
              <a:rPr lang="ru-RU" dirty="0" err="1" smtClean="0"/>
              <a:t>болғандықтан</a:t>
            </a:r>
            <a:r>
              <a:rPr lang="ru-RU" dirty="0" smtClean="0"/>
              <a:t>, гипотеза </a:t>
            </a:r>
            <a:r>
              <a:rPr lang="ru-RU" dirty="0" err="1" smtClean="0"/>
              <a:t>теріске</a:t>
            </a:r>
            <a:r>
              <a:rPr lang="ru-RU" dirty="0" smtClean="0"/>
              <a:t> </a:t>
            </a:r>
            <a:r>
              <a:rPr lang="ru-RU" dirty="0" err="1" smtClean="0"/>
              <a:t>шығарылатын</a:t>
            </a:r>
            <a:r>
              <a:rPr lang="ru-RU" dirty="0" smtClean="0"/>
              <a:t> </a:t>
            </a:r>
            <a:r>
              <a:rPr lang="ru-RU" dirty="0" err="1" smtClean="0"/>
              <a:t>статистиканың</a:t>
            </a:r>
            <a:r>
              <a:rPr lang="ru-RU" dirty="0" smtClean="0"/>
              <a:t> </a:t>
            </a:r>
            <a:r>
              <a:rPr lang="ru-RU" dirty="0" err="1"/>
              <a:t>мәні</a:t>
            </a:r>
            <a:r>
              <a:rPr lang="ru-RU" dirty="0"/>
              <a:t>, </a:t>
            </a:r>
            <a:r>
              <a:rPr lang="ru-RU" dirty="0" err="1" smtClean="0"/>
              <a:t>тексерілетін</a:t>
            </a:r>
            <a:r>
              <a:rPr lang="ru-RU" dirty="0" smtClean="0"/>
              <a:t> </a:t>
            </a:r>
            <a:r>
              <a:rPr lang="ru-RU" dirty="0" err="1"/>
              <a:t>гипотезаның</a:t>
            </a:r>
            <a:r>
              <a:rPr lang="ru-RU" dirty="0"/>
              <a:t> </a:t>
            </a:r>
            <a:r>
              <a:rPr lang="ru-RU" dirty="0" err="1" smtClean="0"/>
              <a:t>күдікті</a:t>
            </a:r>
            <a:r>
              <a:rPr lang="ru-RU" dirty="0" smtClean="0"/>
              <a:t> (</a:t>
            </a:r>
            <a:r>
              <a:rPr lang="ru-RU" dirty="0" err="1" smtClean="0"/>
              <a:t>шекті</a:t>
            </a:r>
            <a:r>
              <a:rPr lang="ru-RU" dirty="0" smtClean="0"/>
              <a:t>) </a:t>
            </a:r>
            <a:r>
              <a:rPr lang="ru-RU" dirty="0" err="1"/>
              <a:t>аймағын</a:t>
            </a:r>
            <a:r>
              <a:rPr lang="ru-RU" dirty="0"/>
              <a:t> </a:t>
            </a:r>
            <a:r>
              <a:rPr lang="ru-RU" dirty="0" err="1" smtClean="0"/>
              <a:t>құрайды</a:t>
            </a:r>
            <a:r>
              <a:rPr lang="ru-RU" dirty="0" smtClean="0"/>
              <a:t>. </a:t>
            </a:r>
          </a:p>
          <a:p>
            <a:pPr indent="465138" algn="just"/>
            <a:r>
              <a:rPr lang="kk-KZ" dirty="0" smtClean="0"/>
              <a:t>Гипотезаларды тексеру күдікті аймақ, мәнділік деңгейі д.а. іргелі ұғымдарға сүйенеді. Гипотезаны тексеру барысында белгіленген мәнділік деңгейі үшін, күдікті аймақ тұрғызылды. Егер статистика (бақыланатын сипаттама) күдікті аймаққа түссе, онда бақыланған деректердің гипотезаға сәйкес келмейтіндігін көрсетеді, сол себепті гипотеза теріске шығарылады. </a:t>
            </a:r>
          </a:p>
          <a:p>
            <a:pPr indent="465138" algn="just"/>
            <a:r>
              <a:rPr lang="kk-KZ" dirty="0" smtClean="0"/>
              <a:t>Зерттеу аймағында ескермеуге болады деп ұйғарылған </a:t>
            </a:r>
            <a:r>
              <a:rPr lang="ru-RU" dirty="0"/>
              <a:t> </a:t>
            </a:r>
            <a:r>
              <a:rPr lang="el-GR" b="1" i="1" dirty="0">
                <a:solidFill>
                  <a:srgbClr val="FF0000"/>
                </a:solidFill>
              </a:rPr>
              <a:t>α</a:t>
            </a:r>
            <a:r>
              <a:rPr lang="ru-RU" dirty="0"/>
              <a:t> </a:t>
            </a:r>
            <a:r>
              <a:rPr lang="ru-RU" dirty="0" smtClean="0"/>
              <a:t> </a:t>
            </a:r>
            <a:r>
              <a:rPr lang="ru-RU" dirty="0" err="1" smtClean="0"/>
              <a:t>немесе</a:t>
            </a:r>
            <a:r>
              <a:rPr lang="ru-RU" dirty="0" smtClean="0"/>
              <a:t> </a:t>
            </a:r>
            <a:r>
              <a:rPr lang="ru-RU" dirty="0" err="1" smtClean="0"/>
              <a:t>ықтималдық</a:t>
            </a:r>
            <a:r>
              <a:rPr lang="ru-RU" dirty="0" smtClean="0"/>
              <a:t> </a:t>
            </a:r>
            <a:r>
              <a:rPr lang="ru-RU" dirty="0" err="1" smtClean="0"/>
              <a:t>белгілі</a:t>
            </a:r>
            <a:r>
              <a:rPr lang="ru-RU" dirty="0" smtClean="0"/>
              <a:t> </a:t>
            </a:r>
            <a:r>
              <a:rPr lang="ru-RU" dirty="0" err="1" smtClean="0"/>
              <a:t>бір</a:t>
            </a:r>
            <a:r>
              <a:rPr lang="ru-RU" dirty="0" smtClean="0"/>
              <a:t> </a:t>
            </a:r>
            <a:r>
              <a:rPr lang="ru-RU" dirty="0" err="1" smtClean="0"/>
              <a:t>дәрежеде</a:t>
            </a:r>
            <a:r>
              <a:rPr lang="ru-RU" dirty="0" smtClean="0"/>
              <a:t> </a:t>
            </a:r>
            <a:r>
              <a:rPr lang="ru-RU" dirty="0" err="1" smtClean="0"/>
              <a:t>еркін</a:t>
            </a:r>
            <a:r>
              <a:rPr lang="ru-RU" dirty="0" smtClean="0"/>
              <a:t> </a:t>
            </a:r>
            <a:r>
              <a:rPr lang="ru-RU" dirty="0" err="1" smtClean="0"/>
              <a:t>таңдалады</a:t>
            </a:r>
            <a:r>
              <a:rPr lang="ru-RU" dirty="0" smtClean="0"/>
              <a:t>. </a:t>
            </a:r>
            <a:r>
              <a:rPr lang="ru-RU" dirty="0" err="1" smtClean="0"/>
              <a:t>Ол</a:t>
            </a:r>
            <a:r>
              <a:rPr lang="ru-RU" dirty="0" smtClean="0"/>
              <a:t> </a:t>
            </a:r>
            <a:r>
              <a:rPr lang="ru-RU" dirty="0" err="1" smtClean="0"/>
              <a:t>тәжірибенің</a:t>
            </a:r>
            <a:r>
              <a:rPr lang="ru-RU" dirty="0" smtClean="0"/>
              <a:t> </a:t>
            </a:r>
            <a:r>
              <a:rPr lang="ru-RU" dirty="0" err="1" smtClean="0"/>
              <a:t>негізінде</a:t>
            </a:r>
            <a:r>
              <a:rPr lang="ru-RU" dirty="0" smtClean="0"/>
              <a:t> </a:t>
            </a:r>
            <a:r>
              <a:rPr lang="ru-RU" dirty="0" err="1" smtClean="0"/>
              <a:t>анықталады</a:t>
            </a:r>
            <a:r>
              <a:rPr lang="ru-RU" dirty="0" smtClean="0"/>
              <a:t>. </a:t>
            </a:r>
            <a:r>
              <a:rPr lang="ru-RU" dirty="0" err="1" smtClean="0"/>
              <a:t>Гидрологиялық</a:t>
            </a:r>
            <a:r>
              <a:rPr lang="ru-RU" dirty="0" smtClean="0"/>
              <a:t> </a:t>
            </a:r>
            <a:r>
              <a:rPr lang="ru-RU" dirty="0" err="1" smtClean="0"/>
              <a:t>есептеулер</a:t>
            </a:r>
            <a:r>
              <a:rPr lang="ru-RU" dirty="0" smtClean="0"/>
              <a:t> мен </a:t>
            </a:r>
            <a:r>
              <a:rPr lang="ru-RU" dirty="0" err="1" smtClean="0"/>
              <a:t>болжамдарда</a:t>
            </a:r>
            <a:r>
              <a:rPr lang="ru-RU" dirty="0" smtClean="0"/>
              <a:t> </a:t>
            </a:r>
            <a:r>
              <a:rPr lang="el-GR" b="1" i="1" dirty="0" smtClean="0">
                <a:solidFill>
                  <a:srgbClr val="FF0000"/>
                </a:solidFill>
              </a:rPr>
              <a:t>α</a:t>
            </a:r>
            <a:r>
              <a:rPr lang="en-US" b="1" i="1" dirty="0" smtClean="0">
                <a:solidFill>
                  <a:srgbClr val="FF0000"/>
                </a:solidFill>
              </a:rPr>
              <a:t>=10, 5, 1 % </a:t>
            </a:r>
            <a:r>
              <a:rPr lang="kk-KZ" dirty="0" smtClean="0"/>
              <a:t>қолданылады. </a:t>
            </a:r>
            <a:endParaRPr lang="ru-RU" dirty="0"/>
          </a:p>
        </p:txBody>
      </p:sp>
      <p:pic>
        <p:nvPicPr>
          <p:cNvPr id="13329" name="Рисунок 3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0897" y="2721450"/>
            <a:ext cx="4127275" cy="341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8641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6</a:t>
            </a:fld>
            <a:endParaRPr lang="ru-RU" noProof="0" dirty="0"/>
          </a:p>
        </p:txBody>
      </p:sp>
      <p:sp>
        <p:nvSpPr>
          <p:cNvPr id="7" name="Прямоугольник 6"/>
          <p:cNvSpPr/>
          <p:nvPr/>
        </p:nvSpPr>
        <p:spPr>
          <a:xfrm>
            <a:off x="1422399" y="1024155"/>
            <a:ext cx="7474857" cy="4524315"/>
          </a:xfrm>
          <a:prstGeom prst="rect">
            <a:avLst/>
          </a:prstGeom>
          <a:solidFill>
            <a:schemeClr val="bg1"/>
          </a:solidFill>
          <a:ln>
            <a:solidFill>
              <a:schemeClr val="accent1">
                <a:lumMod val="60000"/>
                <a:lumOff val="40000"/>
              </a:schemeClr>
            </a:solidFill>
          </a:ln>
        </p:spPr>
        <p:txBody>
          <a:bodyPr wrap="square">
            <a:spAutoFit/>
          </a:bodyPr>
          <a:lstStyle/>
          <a:p>
            <a:pPr indent="465138" algn="just"/>
            <a:r>
              <a:rPr lang="ru-RU" dirty="0" err="1" smtClean="0"/>
              <a:t>Мәнділік</a:t>
            </a:r>
            <a:r>
              <a:rPr lang="ru-RU" dirty="0" smtClean="0"/>
              <a:t> </a:t>
            </a:r>
            <a:r>
              <a:rPr lang="ru-RU" dirty="0" err="1"/>
              <a:t>деңгейін</a:t>
            </a:r>
            <a:r>
              <a:rPr lang="ru-RU" dirty="0"/>
              <a:t> </a:t>
            </a:r>
            <a:r>
              <a:rPr lang="ru-RU" dirty="0" err="1"/>
              <a:t>таңдағанда</a:t>
            </a:r>
            <a:r>
              <a:rPr lang="ru-RU" dirty="0"/>
              <a:t> </a:t>
            </a:r>
            <a:r>
              <a:rPr lang="ru-RU" dirty="0" err="1"/>
              <a:t>келесі</a:t>
            </a:r>
            <a:r>
              <a:rPr lang="ru-RU" dirty="0"/>
              <a:t> </a:t>
            </a:r>
            <a:r>
              <a:rPr lang="ru-RU" dirty="0" err="1"/>
              <a:t>маңызды</a:t>
            </a:r>
            <a:r>
              <a:rPr lang="ru-RU" dirty="0"/>
              <a:t> </a:t>
            </a:r>
            <a:r>
              <a:rPr lang="ru-RU" dirty="0" err="1"/>
              <a:t>жағдайларды</a:t>
            </a:r>
            <a:r>
              <a:rPr lang="ru-RU" dirty="0"/>
              <a:t> </a:t>
            </a:r>
            <a:r>
              <a:rPr lang="ru-RU" dirty="0" err="1"/>
              <a:t>ескеру</a:t>
            </a:r>
            <a:r>
              <a:rPr lang="ru-RU" dirty="0"/>
              <a:t> </a:t>
            </a:r>
            <a:r>
              <a:rPr lang="ru-RU" dirty="0" err="1" smtClean="0"/>
              <a:t>қажет</a:t>
            </a:r>
            <a:r>
              <a:rPr lang="ru-RU" dirty="0" smtClean="0"/>
              <a:t>:</a:t>
            </a:r>
          </a:p>
          <a:p>
            <a:pPr indent="465138" algn="just"/>
            <a:r>
              <a:rPr lang="ru-RU" dirty="0" err="1" smtClean="0"/>
              <a:t>есептеулердің</a:t>
            </a:r>
            <a:r>
              <a:rPr lang="ru-RU" dirty="0" smtClean="0"/>
              <a:t> </a:t>
            </a:r>
            <a:r>
              <a:rPr lang="ru-RU" dirty="0" err="1"/>
              <a:t>маңыздылығы</a:t>
            </a:r>
            <a:r>
              <a:rPr lang="ru-RU" dirty="0"/>
              <a:t> </a:t>
            </a:r>
            <a:r>
              <a:rPr lang="ru-RU" dirty="0" err="1"/>
              <a:t>жоғарылаған</a:t>
            </a:r>
            <a:r>
              <a:rPr lang="ru-RU" dirty="0"/>
              <a:t> </a:t>
            </a:r>
            <a:r>
              <a:rPr lang="ru-RU" dirty="0" err="1"/>
              <a:t>сайын</a:t>
            </a:r>
            <a:r>
              <a:rPr lang="ru-RU" dirty="0"/>
              <a:t> </a:t>
            </a:r>
            <a:r>
              <a:rPr lang="ru-RU" dirty="0" err="1" smtClean="0"/>
              <a:t>мәнділік</a:t>
            </a:r>
            <a:r>
              <a:rPr lang="ru-RU" dirty="0" smtClean="0"/>
              <a:t> </a:t>
            </a:r>
            <a:r>
              <a:rPr lang="ru-RU" dirty="0" err="1"/>
              <a:t>деңгейі</a:t>
            </a:r>
            <a:r>
              <a:rPr lang="ru-RU" dirty="0"/>
              <a:t> </a:t>
            </a:r>
            <a:r>
              <a:rPr lang="ru-RU" dirty="0" err="1" smtClean="0"/>
              <a:t>төмендейді</a:t>
            </a:r>
            <a:r>
              <a:rPr lang="ru-RU" dirty="0" smtClean="0"/>
              <a:t>;</a:t>
            </a:r>
          </a:p>
          <a:p>
            <a:pPr indent="465138" algn="just"/>
            <a:r>
              <a:rPr lang="ru-RU" dirty="0" err="1" smtClean="0"/>
              <a:t>Мәнділік</a:t>
            </a:r>
            <a:r>
              <a:rPr lang="ru-RU" dirty="0" smtClean="0"/>
              <a:t> </a:t>
            </a:r>
            <a:r>
              <a:rPr lang="ru-RU" dirty="0" err="1" smtClean="0"/>
              <a:t>деңгейі</a:t>
            </a:r>
            <a:r>
              <a:rPr lang="ru-RU" dirty="0" smtClean="0"/>
              <a:t> </a:t>
            </a:r>
            <a:r>
              <a:rPr lang="ru-RU" dirty="0" err="1"/>
              <a:t>бастапқы</a:t>
            </a:r>
            <a:r>
              <a:rPr lang="ru-RU" dirty="0"/>
              <a:t> </a:t>
            </a:r>
            <a:r>
              <a:rPr lang="ru-RU" dirty="0" err="1"/>
              <a:t>деректердің</a:t>
            </a:r>
            <a:r>
              <a:rPr lang="ru-RU" dirty="0"/>
              <a:t> </a:t>
            </a:r>
            <a:r>
              <a:rPr lang="ru-RU" dirty="0" err="1"/>
              <a:t>дәлдігімен</a:t>
            </a:r>
            <a:r>
              <a:rPr lang="ru-RU" dirty="0"/>
              <a:t> </a:t>
            </a:r>
            <a:r>
              <a:rPr lang="ru-RU" dirty="0" err="1"/>
              <a:t>және</a:t>
            </a:r>
            <a:r>
              <a:rPr lang="ru-RU" dirty="0"/>
              <a:t> </a:t>
            </a:r>
            <a:r>
              <a:rPr lang="ru-RU" dirty="0" err="1" smtClean="0"/>
              <a:t>таңдаманың</a:t>
            </a:r>
            <a:r>
              <a:rPr lang="ru-RU" dirty="0" smtClean="0"/>
              <a:t> </a:t>
            </a:r>
            <a:r>
              <a:rPr lang="ru-RU" dirty="0" err="1"/>
              <a:t>көлемін</a:t>
            </a:r>
            <a:r>
              <a:rPr lang="ru-RU" dirty="0"/>
              <a:t> </a:t>
            </a:r>
            <a:r>
              <a:rPr lang="ru-RU" dirty="0" err="1"/>
              <a:t>ұлғайту</a:t>
            </a:r>
            <a:r>
              <a:rPr lang="ru-RU" dirty="0"/>
              <a:t> </a:t>
            </a:r>
            <a:r>
              <a:rPr lang="ru-RU" dirty="0" err="1"/>
              <a:t>мүмкіндігімен</a:t>
            </a:r>
            <a:r>
              <a:rPr lang="ru-RU" dirty="0"/>
              <a:t> </a:t>
            </a:r>
            <a:r>
              <a:rPr lang="ru-RU" dirty="0" err="1"/>
              <a:t>белгілі</a:t>
            </a:r>
            <a:r>
              <a:rPr lang="ru-RU" dirty="0"/>
              <a:t> </a:t>
            </a:r>
            <a:r>
              <a:rPr lang="ru-RU" dirty="0" err="1"/>
              <a:t>бір</a:t>
            </a:r>
            <a:r>
              <a:rPr lang="ru-RU" dirty="0"/>
              <a:t> </a:t>
            </a:r>
            <a:r>
              <a:rPr lang="ru-RU" dirty="0" err="1"/>
              <a:t>дәрежеде</a:t>
            </a:r>
            <a:r>
              <a:rPr lang="ru-RU" dirty="0"/>
              <a:t> </a:t>
            </a:r>
            <a:r>
              <a:rPr lang="ru-RU" dirty="0" err="1"/>
              <a:t>келісілуі</a:t>
            </a:r>
            <a:r>
              <a:rPr lang="ru-RU" dirty="0"/>
              <a:t> </a:t>
            </a:r>
            <a:r>
              <a:rPr lang="ru-RU" dirty="0" err="1"/>
              <a:t>керек</a:t>
            </a:r>
            <a:r>
              <a:rPr lang="ru-RU" dirty="0" smtClean="0"/>
              <a:t>.</a:t>
            </a:r>
          </a:p>
          <a:p>
            <a:pPr indent="465138" algn="just"/>
            <a:r>
              <a:rPr lang="ru-RU" dirty="0" err="1" smtClean="0"/>
              <a:t>Екі</a:t>
            </a:r>
            <a:r>
              <a:rPr lang="ru-RU" dirty="0" smtClean="0"/>
              <a:t> </a:t>
            </a:r>
            <a:r>
              <a:rPr lang="ru-RU" dirty="0" err="1"/>
              <a:t>жақты</a:t>
            </a:r>
            <a:r>
              <a:rPr lang="ru-RU" dirty="0"/>
              <a:t> (2α) </a:t>
            </a:r>
            <a:r>
              <a:rPr lang="ru-RU" dirty="0" err="1"/>
              <a:t>және</a:t>
            </a:r>
            <a:r>
              <a:rPr lang="ru-RU" dirty="0"/>
              <a:t> </a:t>
            </a:r>
            <a:r>
              <a:rPr lang="ru-RU" dirty="0" err="1"/>
              <a:t>бір</a:t>
            </a:r>
            <a:r>
              <a:rPr lang="ru-RU" dirty="0"/>
              <a:t> </a:t>
            </a:r>
            <a:r>
              <a:rPr lang="ru-RU" dirty="0" err="1"/>
              <a:t>жақты</a:t>
            </a:r>
            <a:r>
              <a:rPr lang="ru-RU" dirty="0"/>
              <a:t> </a:t>
            </a:r>
            <a:r>
              <a:rPr lang="ru-RU" dirty="0" err="1" smtClean="0"/>
              <a:t>мәнділік</a:t>
            </a:r>
            <a:r>
              <a:rPr lang="ru-RU" dirty="0" smtClean="0"/>
              <a:t> </a:t>
            </a:r>
            <a:r>
              <a:rPr lang="ru-RU" dirty="0" err="1"/>
              <a:t>критерийлерін</a:t>
            </a:r>
            <a:r>
              <a:rPr lang="ru-RU" dirty="0"/>
              <a:t> </a:t>
            </a:r>
            <a:r>
              <a:rPr lang="ru-RU" dirty="0" err="1"/>
              <a:t>ажырату</a:t>
            </a:r>
            <a:r>
              <a:rPr lang="ru-RU" dirty="0"/>
              <a:t> </a:t>
            </a:r>
            <a:r>
              <a:rPr lang="ru-RU" dirty="0" err="1"/>
              <a:t>қажет</a:t>
            </a:r>
            <a:r>
              <a:rPr lang="ru-RU" dirty="0" smtClean="0"/>
              <a:t>. </a:t>
            </a:r>
            <a:r>
              <a:rPr lang="ru-RU" dirty="0" err="1" smtClean="0"/>
              <a:t>Мәнділіктің</a:t>
            </a:r>
            <a:r>
              <a:rPr lang="ru-RU" dirty="0" smtClean="0"/>
              <a:t> </a:t>
            </a:r>
            <a:r>
              <a:rPr lang="ru-RU" dirty="0" err="1"/>
              <a:t>екі</a:t>
            </a:r>
            <a:r>
              <a:rPr lang="ru-RU" dirty="0"/>
              <a:t> </a:t>
            </a:r>
            <a:r>
              <a:rPr lang="ru-RU" dirty="0" err="1"/>
              <a:t>жақты</a:t>
            </a:r>
            <a:r>
              <a:rPr lang="ru-RU" dirty="0"/>
              <a:t> </a:t>
            </a:r>
            <a:r>
              <a:rPr lang="ru-RU" dirty="0" err="1"/>
              <a:t>критерийі</a:t>
            </a:r>
            <a:r>
              <a:rPr lang="ru-RU" dirty="0"/>
              <a:t> (2α) </a:t>
            </a:r>
            <a:r>
              <a:rPr lang="ru-RU" dirty="0" err="1"/>
              <a:t>зерттелетін</a:t>
            </a:r>
            <a:r>
              <a:rPr lang="ru-RU" dirty="0"/>
              <a:t> </a:t>
            </a:r>
            <a:r>
              <a:rPr lang="ru-RU" dirty="0" err="1"/>
              <a:t>шамалар</a:t>
            </a:r>
            <a:r>
              <a:rPr lang="ru-RU" dirty="0"/>
              <a:t> </a:t>
            </a:r>
            <a:r>
              <a:rPr lang="ru-RU" dirty="0" err="1"/>
              <a:t>арасындағы</a:t>
            </a:r>
            <a:r>
              <a:rPr lang="ru-RU" dirty="0"/>
              <a:t> </a:t>
            </a:r>
            <a:r>
              <a:rPr lang="ru-RU" dirty="0" err="1"/>
              <a:t>оң</a:t>
            </a:r>
            <a:r>
              <a:rPr lang="ru-RU" dirty="0"/>
              <a:t> </a:t>
            </a:r>
            <a:r>
              <a:rPr lang="ru-RU" dirty="0" err="1"/>
              <a:t>және</a:t>
            </a:r>
            <a:r>
              <a:rPr lang="ru-RU" dirty="0"/>
              <a:t> </a:t>
            </a:r>
            <a:r>
              <a:rPr lang="ru-RU" dirty="0" err="1"/>
              <a:t>теріс</a:t>
            </a:r>
            <a:r>
              <a:rPr lang="ru-RU" dirty="0"/>
              <a:t> </a:t>
            </a:r>
            <a:r>
              <a:rPr lang="ru-RU" dirty="0" err="1" smtClean="0"/>
              <a:t>айырмашылықтарға</a:t>
            </a:r>
            <a:r>
              <a:rPr lang="ru-RU" dirty="0" smtClean="0"/>
              <a:t> </a:t>
            </a:r>
            <a:r>
              <a:rPr lang="ru-RU" dirty="0" err="1"/>
              <a:t>бірдей</a:t>
            </a:r>
            <a:r>
              <a:rPr lang="ru-RU" dirty="0"/>
              <a:t> </a:t>
            </a:r>
            <a:r>
              <a:rPr lang="ru-RU" dirty="0" err="1" smtClean="0"/>
              <a:t>назар</a:t>
            </a:r>
            <a:r>
              <a:rPr lang="ru-RU" dirty="0" smtClean="0"/>
              <a:t> </a:t>
            </a:r>
            <a:r>
              <a:rPr lang="ru-RU" dirty="0" err="1" smtClean="0"/>
              <a:t>аударылатын</a:t>
            </a:r>
            <a:r>
              <a:rPr lang="ru-RU" dirty="0" smtClean="0"/>
              <a:t> </a:t>
            </a:r>
            <a:r>
              <a:rPr lang="ru-RU" dirty="0" err="1" smtClean="0"/>
              <a:t>жағдайларда</a:t>
            </a:r>
            <a:r>
              <a:rPr lang="ru-RU" dirty="0"/>
              <a:t>, </a:t>
            </a:r>
            <a:r>
              <a:rPr lang="ru-RU" dirty="0" err="1"/>
              <a:t>мысалы</a:t>
            </a:r>
            <a:r>
              <a:rPr lang="ru-RU" dirty="0"/>
              <a:t>, </a:t>
            </a:r>
            <a:r>
              <a:rPr lang="ru-RU" dirty="0" err="1" smtClean="0"/>
              <a:t>ағындының</a:t>
            </a:r>
            <a:r>
              <a:rPr lang="ru-RU" dirty="0" smtClean="0"/>
              <a:t> </a:t>
            </a:r>
            <a:r>
              <a:rPr lang="ru-RU" dirty="0" err="1"/>
              <a:t>орташа</a:t>
            </a:r>
            <a:r>
              <a:rPr lang="ru-RU" dirty="0"/>
              <a:t> </a:t>
            </a:r>
            <a:r>
              <a:rPr lang="ru-RU" dirty="0" err="1"/>
              <a:t>мәндерін</a:t>
            </a:r>
            <a:r>
              <a:rPr lang="ru-RU" dirty="0"/>
              <a:t> </a:t>
            </a:r>
            <a:r>
              <a:rPr lang="ru-RU" dirty="0" err="1"/>
              <a:t>салыстыру</a:t>
            </a:r>
            <a:r>
              <a:rPr lang="ru-RU" dirty="0"/>
              <a:t> </a:t>
            </a:r>
            <a:r>
              <a:rPr lang="ru-RU" dirty="0" err="1"/>
              <a:t>кезінде</a:t>
            </a:r>
            <a:r>
              <a:rPr lang="ru-RU" dirty="0"/>
              <a:t> </a:t>
            </a:r>
            <a:r>
              <a:rPr lang="ru-RU" dirty="0" err="1"/>
              <a:t>қолданылады</a:t>
            </a:r>
            <a:r>
              <a:rPr lang="ru-RU" dirty="0" smtClean="0"/>
              <a:t>.</a:t>
            </a:r>
          </a:p>
          <a:p>
            <a:pPr indent="465138" algn="just"/>
            <a:r>
              <a:rPr lang="kk-KZ" dirty="0" smtClean="0"/>
              <a:t>Критерийдің бір жақты немесе екі жақты болуы ситуацияға байланысты және олардың мәнділік дәрежелері әртүрлі күдікті мәндерге негізделгендіктен, оларды салыстыруға келмейді, бір жақты критерий мәндерінің бір бағыттылығына және оның қисындылығына күдік туғанда оның орнын екі жақты критерий қолданылуы мүмкін.</a:t>
            </a:r>
            <a:endParaRPr lang="ru-RU" dirty="0"/>
          </a:p>
        </p:txBody>
      </p:sp>
    </p:spTree>
    <p:extLst>
      <p:ext uri="{BB962C8B-B14F-4D97-AF65-F5344CB8AC3E}">
        <p14:creationId xmlns:p14="http://schemas.microsoft.com/office/powerpoint/2010/main" val="3685898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7</a:t>
            </a:fld>
            <a:endParaRPr lang="ru-RU" noProof="0" dirty="0"/>
          </a:p>
        </p:txBody>
      </p:sp>
      <p:sp>
        <p:nvSpPr>
          <p:cNvPr id="8" name="Прямоугольник 7"/>
          <p:cNvSpPr/>
          <p:nvPr/>
        </p:nvSpPr>
        <p:spPr>
          <a:xfrm>
            <a:off x="435428" y="598824"/>
            <a:ext cx="9521371" cy="5940088"/>
          </a:xfrm>
          <a:prstGeom prst="rect">
            <a:avLst/>
          </a:prstGeom>
          <a:solidFill>
            <a:schemeClr val="bg1"/>
          </a:solidFill>
          <a:ln>
            <a:solidFill>
              <a:schemeClr val="accent1">
                <a:lumMod val="60000"/>
                <a:lumOff val="40000"/>
              </a:schemeClr>
            </a:solidFill>
          </a:ln>
        </p:spPr>
        <p:txBody>
          <a:bodyPr wrap="square">
            <a:spAutoFit/>
          </a:bodyPr>
          <a:lstStyle/>
          <a:p>
            <a:pPr indent="465138" algn="just"/>
            <a:r>
              <a:rPr lang="ru-RU" sz="2000" dirty="0" err="1" smtClean="0"/>
              <a:t>Гидрологиялық</a:t>
            </a:r>
            <a:r>
              <a:rPr lang="ru-RU" sz="2000" dirty="0" smtClean="0"/>
              <a:t> </a:t>
            </a:r>
            <a:r>
              <a:rPr lang="ru-RU" sz="2000" dirty="0" err="1" smtClean="0"/>
              <a:t>бақылау</a:t>
            </a:r>
            <a:r>
              <a:rPr lang="ru-RU" sz="2000" dirty="0" smtClean="0"/>
              <a:t> </a:t>
            </a:r>
            <a:r>
              <a:rPr lang="ru-RU" sz="2000" dirty="0" err="1" smtClean="0"/>
              <a:t>қатарларының</a:t>
            </a:r>
            <a:r>
              <a:rPr lang="ru-RU" sz="2000" dirty="0" smtClean="0"/>
              <a:t> </a:t>
            </a:r>
            <a:r>
              <a:rPr lang="ru-RU" sz="2000" dirty="0" err="1"/>
              <a:t>қысқа</a:t>
            </a:r>
            <a:r>
              <a:rPr lang="ru-RU" sz="2000" dirty="0"/>
              <a:t> </a:t>
            </a:r>
            <a:r>
              <a:rPr lang="ru-RU" sz="2000" dirty="0" err="1"/>
              <a:t>болуына</a:t>
            </a:r>
            <a:r>
              <a:rPr lang="ru-RU" sz="2000" dirty="0"/>
              <a:t> </a:t>
            </a:r>
            <a:r>
              <a:rPr lang="ru-RU" sz="2000" dirty="0" err="1"/>
              <a:t>байланысты</a:t>
            </a:r>
            <a:r>
              <a:rPr lang="ru-RU" sz="2000" dirty="0"/>
              <a:t> </a:t>
            </a:r>
            <a:r>
              <a:rPr lang="ru-RU" sz="2000" dirty="0" err="1" smtClean="0"/>
              <a:t>жекелеген</a:t>
            </a:r>
            <a:r>
              <a:rPr lang="ru-RU" sz="2000" dirty="0" smtClean="0"/>
              <a:t> </a:t>
            </a:r>
            <a:r>
              <a:rPr lang="ru-RU" sz="2000" dirty="0" err="1" smtClean="0"/>
              <a:t>бақылаулар</a:t>
            </a:r>
            <a:r>
              <a:rPr lang="ru-RU" sz="2000" dirty="0" smtClean="0"/>
              <a:t> </a:t>
            </a:r>
            <a:r>
              <a:rPr lang="ru-RU" sz="2000" dirty="0" err="1"/>
              <a:t>қатары</a:t>
            </a:r>
            <a:r>
              <a:rPr lang="ru-RU" sz="2000" dirty="0"/>
              <a:t> </a:t>
            </a:r>
            <a:r>
              <a:rPr lang="ru-RU" sz="2000" dirty="0" err="1"/>
              <a:t>бойынша</a:t>
            </a:r>
            <a:r>
              <a:rPr lang="ru-RU" sz="2000" dirty="0"/>
              <a:t> </a:t>
            </a:r>
            <a:r>
              <a:rPr lang="ru-RU" sz="2000" dirty="0" err="1" smtClean="0"/>
              <a:t>үлестірім</a:t>
            </a:r>
            <a:r>
              <a:rPr lang="ru-RU" sz="2000" dirty="0" smtClean="0"/>
              <a:t> </a:t>
            </a:r>
            <a:r>
              <a:rPr lang="ru-RU" sz="2000" dirty="0" err="1" smtClean="0"/>
              <a:t>заңын</a:t>
            </a:r>
            <a:r>
              <a:rPr lang="ru-RU" sz="2000" dirty="0" smtClean="0"/>
              <a:t> </a:t>
            </a:r>
            <a:r>
              <a:rPr lang="ru-RU" sz="2000" dirty="0" err="1"/>
              <a:t>айқындау</a:t>
            </a:r>
            <a:r>
              <a:rPr lang="ru-RU" sz="2000" dirty="0"/>
              <a:t> </a:t>
            </a:r>
            <a:r>
              <a:rPr lang="ru-RU" sz="2000" dirty="0" err="1"/>
              <a:t>қанағаттанарлық</a:t>
            </a:r>
            <a:r>
              <a:rPr lang="ru-RU" sz="2000" dirty="0"/>
              <a:t> </a:t>
            </a:r>
            <a:r>
              <a:rPr lang="ru-RU" sz="2000" dirty="0" err="1"/>
              <a:t>нәтиже</a:t>
            </a:r>
            <a:r>
              <a:rPr lang="ru-RU" sz="2000" dirty="0"/>
              <a:t> </a:t>
            </a:r>
            <a:r>
              <a:rPr lang="ru-RU" sz="2000" dirty="0" err="1"/>
              <a:t>бермейді</a:t>
            </a:r>
            <a:r>
              <a:rPr lang="ru-RU" sz="2000" dirty="0"/>
              <a:t>. </a:t>
            </a:r>
            <a:r>
              <a:rPr lang="ru-RU" sz="2000" dirty="0" err="1"/>
              <a:t>Егер</a:t>
            </a:r>
            <a:r>
              <a:rPr lang="ru-RU" sz="2000" dirty="0"/>
              <a:t> </a:t>
            </a:r>
            <a:r>
              <a:rPr lang="ru-RU" sz="2000" dirty="0" err="1"/>
              <a:t>қатардың</a:t>
            </a:r>
            <a:r>
              <a:rPr lang="ru-RU" sz="2000" dirty="0"/>
              <a:t> </a:t>
            </a:r>
            <a:r>
              <a:rPr lang="ru-RU" sz="2000" dirty="0" err="1" smtClean="0"/>
              <a:t>бақыланған</a:t>
            </a:r>
            <a:r>
              <a:rPr lang="ru-RU" sz="2000" dirty="0" smtClean="0"/>
              <a:t> </a:t>
            </a:r>
            <a:r>
              <a:rPr lang="ru-RU" sz="2000" dirty="0" err="1"/>
              <a:t>мәндері</a:t>
            </a:r>
            <a:r>
              <a:rPr lang="ru-RU" sz="2000" dirty="0"/>
              <a:t> </a:t>
            </a:r>
            <a:r>
              <a:rPr lang="ru-RU" sz="2000" dirty="0" err="1"/>
              <a:t>үшін</a:t>
            </a:r>
            <a:r>
              <a:rPr lang="ru-RU" sz="2000" dirty="0"/>
              <a:t> </a:t>
            </a:r>
            <a:r>
              <a:rPr lang="ru-RU" sz="2000" dirty="0" err="1"/>
              <a:t>олардың</a:t>
            </a:r>
            <a:r>
              <a:rPr lang="ru-RU" sz="2000" dirty="0"/>
              <a:t> </a:t>
            </a:r>
            <a:r>
              <a:rPr lang="ru-RU" sz="2000" dirty="0" err="1"/>
              <a:t>болашақ</a:t>
            </a:r>
            <a:r>
              <a:rPr lang="ru-RU" sz="2000" dirty="0"/>
              <a:t> </a:t>
            </a:r>
            <a:r>
              <a:rPr lang="ru-RU" sz="2000" dirty="0" err="1"/>
              <a:t>кезеңдегі</a:t>
            </a:r>
            <a:r>
              <a:rPr lang="ru-RU" sz="2000" dirty="0"/>
              <a:t> </a:t>
            </a:r>
            <a:r>
              <a:rPr lang="ru-RU" sz="2000" dirty="0" err="1" smtClean="0"/>
              <a:t>қамтамасыздығын</a:t>
            </a:r>
            <a:r>
              <a:rPr lang="ru-RU" sz="2000" dirty="0" smtClean="0"/>
              <a:t> </a:t>
            </a:r>
            <a:r>
              <a:rPr lang="ru-RU" sz="2000" dirty="0" err="1"/>
              <a:t>белгілі</a:t>
            </a:r>
            <a:r>
              <a:rPr lang="ru-RU" sz="2000" dirty="0"/>
              <a:t> </a:t>
            </a:r>
            <a:r>
              <a:rPr lang="ru-RU" sz="2000" dirty="0" err="1"/>
              <a:t>бір</a:t>
            </a:r>
            <a:r>
              <a:rPr lang="ru-RU" sz="2000" dirty="0"/>
              <a:t> </a:t>
            </a:r>
            <a:r>
              <a:rPr lang="ru-RU" sz="2000" dirty="0" err="1"/>
              <a:t>дәлдікпен</a:t>
            </a:r>
            <a:r>
              <a:rPr lang="ru-RU" sz="2000" dirty="0"/>
              <a:t> </a:t>
            </a:r>
            <a:r>
              <a:rPr lang="ru-RU" sz="2000" dirty="0" err="1"/>
              <a:t>көрсетуге</a:t>
            </a:r>
            <a:r>
              <a:rPr lang="ru-RU" sz="2000" dirty="0"/>
              <a:t> </a:t>
            </a:r>
            <a:r>
              <a:rPr lang="ru-RU" sz="2000" dirty="0" err="1"/>
              <a:t>болатын</a:t>
            </a:r>
            <a:r>
              <a:rPr lang="ru-RU" sz="2000" dirty="0"/>
              <a:t> </a:t>
            </a:r>
            <a:r>
              <a:rPr lang="ru-RU" sz="2000" dirty="0" err="1"/>
              <a:t>болса</a:t>
            </a:r>
            <a:r>
              <a:rPr lang="ru-RU" sz="2000" dirty="0"/>
              <a:t>, </a:t>
            </a:r>
            <a:r>
              <a:rPr lang="ru-RU" sz="2000" dirty="0" err="1"/>
              <a:t>онда</a:t>
            </a:r>
            <a:r>
              <a:rPr lang="ru-RU" sz="2000" dirty="0"/>
              <a:t> </a:t>
            </a:r>
            <a:r>
              <a:rPr lang="ru-RU" sz="2000" dirty="0" err="1"/>
              <a:t>қазіргі</a:t>
            </a:r>
            <a:r>
              <a:rPr lang="ru-RU" sz="2000" dirty="0"/>
              <a:t> </a:t>
            </a:r>
            <a:r>
              <a:rPr lang="ru-RU" sz="2000" dirty="0" err="1"/>
              <a:t>кезеңде</a:t>
            </a:r>
            <a:r>
              <a:rPr lang="ru-RU" sz="2000" dirty="0"/>
              <a:t> </a:t>
            </a:r>
            <a:r>
              <a:rPr lang="ru-RU" sz="2000" dirty="0" err="1" smtClean="0"/>
              <a:t>бақыланбаған</a:t>
            </a:r>
            <a:r>
              <a:rPr lang="ru-RU" sz="2000" dirty="0" smtClean="0"/>
              <a:t> </a:t>
            </a:r>
            <a:r>
              <a:rPr lang="ru-RU" sz="2000" dirty="0"/>
              <a:t>су </a:t>
            </a:r>
            <a:r>
              <a:rPr lang="ru-RU" sz="2000" dirty="0" err="1" smtClean="0"/>
              <a:t>өтімдерінің</a:t>
            </a:r>
            <a:r>
              <a:rPr lang="ru-RU" sz="2000" dirty="0" smtClean="0"/>
              <a:t> </a:t>
            </a:r>
            <a:r>
              <a:rPr lang="ru-RU" sz="2000" dirty="0" err="1"/>
              <a:t>ықтимал</a:t>
            </a:r>
            <a:r>
              <a:rPr lang="ru-RU" sz="2000" dirty="0"/>
              <a:t> </a:t>
            </a:r>
            <a:r>
              <a:rPr lang="ru-RU" sz="2000" dirty="0" err="1"/>
              <a:t>мәндерінің</a:t>
            </a:r>
            <a:r>
              <a:rPr lang="ru-RU" sz="2000" dirty="0"/>
              <a:t> </a:t>
            </a:r>
            <a:r>
              <a:rPr lang="ru-RU" sz="2000" dirty="0" err="1"/>
              <a:t>белгілі</a:t>
            </a:r>
            <a:r>
              <a:rPr lang="ru-RU" sz="2000" dirty="0"/>
              <a:t> </a:t>
            </a:r>
            <a:r>
              <a:rPr lang="ru-RU" sz="2000" dirty="0" err="1"/>
              <a:t>бір</a:t>
            </a:r>
            <a:r>
              <a:rPr lang="ru-RU" sz="2000" dirty="0"/>
              <a:t> </a:t>
            </a:r>
            <a:r>
              <a:rPr lang="ru-RU" sz="2000" dirty="0" err="1" smtClean="0"/>
              <a:t>қамтамасыздығын</a:t>
            </a:r>
            <a:r>
              <a:rPr lang="ru-RU" sz="2000" dirty="0" smtClean="0"/>
              <a:t> </a:t>
            </a:r>
            <a:r>
              <a:rPr lang="ru-RU" sz="2000" dirty="0" err="1"/>
              <a:t>қосымша</a:t>
            </a:r>
            <a:r>
              <a:rPr lang="ru-RU" sz="2000" dirty="0"/>
              <a:t> </a:t>
            </a:r>
            <a:r>
              <a:rPr lang="ru-RU" sz="2000" dirty="0" err="1"/>
              <a:t>ақпаратсыз</a:t>
            </a:r>
            <a:r>
              <a:rPr lang="ru-RU" sz="2000" dirty="0"/>
              <a:t> </a:t>
            </a:r>
            <a:r>
              <a:rPr lang="ru-RU" sz="2000" dirty="0" err="1" smtClean="0"/>
              <a:t>көрсету</a:t>
            </a:r>
            <a:r>
              <a:rPr lang="ru-RU" sz="2000" dirty="0" smtClean="0"/>
              <a:t> </a:t>
            </a:r>
            <a:r>
              <a:rPr lang="ru-RU" sz="2000" dirty="0" err="1" smtClean="0"/>
              <a:t>мүмкін</a:t>
            </a:r>
            <a:r>
              <a:rPr lang="ru-RU" sz="2000" dirty="0" smtClean="0"/>
              <a:t> </a:t>
            </a:r>
            <a:r>
              <a:rPr lang="ru-RU" sz="2000" dirty="0" err="1"/>
              <a:t>емес</a:t>
            </a:r>
            <a:r>
              <a:rPr lang="ru-RU" sz="2000" dirty="0" smtClean="0"/>
              <a:t>. </a:t>
            </a:r>
            <a:r>
              <a:rPr lang="ru-RU" sz="2000" dirty="0" err="1" smtClean="0"/>
              <a:t>Эмпирикалық</a:t>
            </a:r>
            <a:r>
              <a:rPr lang="ru-RU" sz="2000" dirty="0" smtClean="0"/>
              <a:t> </a:t>
            </a:r>
            <a:r>
              <a:rPr lang="ru-RU" sz="2000" dirty="0" err="1" smtClean="0"/>
              <a:t>қамтамасыздық</a:t>
            </a:r>
            <a:r>
              <a:rPr lang="ru-RU" sz="2000" dirty="0" smtClean="0"/>
              <a:t> </a:t>
            </a:r>
            <a:r>
              <a:rPr lang="ru-RU" sz="2000" dirty="0" err="1"/>
              <a:t>графигін</a:t>
            </a:r>
            <a:r>
              <a:rPr lang="ru-RU" sz="2000" dirty="0"/>
              <a:t> </a:t>
            </a:r>
            <a:r>
              <a:rPr lang="ru-RU" sz="2000" dirty="0" err="1"/>
              <a:t>олардың</a:t>
            </a:r>
            <a:r>
              <a:rPr lang="ru-RU" sz="2000" dirty="0"/>
              <a:t> </a:t>
            </a:r>
            <a:r>
              <a:rPr lang="ru-RU" sz="2000" dirty="0" err="1" smtClean="0"/>
              <a:t>орналасуының</a:t>
            </a:r>
            <a:r>
              <a:rPr lang="ru-RU" sz="2000" dirty="0" smtClean="0"/>
              <a:t> </a:t>
            </a:r>
            <a:r>
              <a:rPr lang="ru-RU" sz="2000" dirty="0" err="1"/>
              <a:t>жалпы</a:t>
            </a:r>
            <a:r>
              <a:rPr lang="ru-RU" sz="2000" dirty="0"/>
              <a:t> </a:t>
            </a:r>
            <a:r>
              <a:rPr lang="ru-RU" sz="2000" dirty="0" err="1"/>
              <a:t>тенденциясы</a:t>
            </a:r>
            <a:r>
              <a:rPr lang="ru-RU" sz="2000" dirty="0"/>
              <a:t> </a:t>
            </a:r>
            <a:r>
              <a:rPr lang="ru-RU" sz="2000" dirty="0" err="1"/>
              <a:t>бойынша</a:t>
            </a:r>
            <a:r>
              <a:rPr lang="ru-RU" sz="2000" dirty="0"/>
              <a:t> бар </a:t>
            </a:r>
            <a:r>
              <a:rPr lang="ru-RU" sz="2000" dirty="0" err="1"/>
              <a:t>эмпирикалық</a:t>
            </a:r>
            <a:r>
              <a:rPr lang="ru-RU" sz="2000" dirty="0"/>
              <a:t> </a:t>
            </a:r>
            <a:r>
              <a:rPr lang="ru-RU" sz="2000" dirty="0" err="1"/>
              <a:t>нүктелерден</a:t>
            </a:r>
            <a:r>
              <a:rPr lang="ru-RU" sz="2000" dirty="0"/>
              <a:t> </a:t>
            </a:r>
            <a:r>
              <a:rPr lang="ru-RU" sz="2000" dirty="0" err="1"/>
              <a:t>солға</a:t>
            </a:r>
            <a:r>
              <a:rPr lang="ru-RU" sz="2000" dirty="0"/>
              <a:t> </a:t>
            </a:r>
            <a:r>
              <a:rPr lang="ru-RU" sz="2000" dirty="0" err="1"/>
              <a:t>және</a:t>
            </a:r>
            <a:r>
              <a:rPr lang="ru-RU" sz="2000" dirty="0"/>
              <a:t> </a:t>
            </a:r>
            <a:r>
              <a:rPr lang="ru-RU" sz="2000" dirty="0" err="1"/>
              <a:t>оңға</a:t>
            </a:r>
            <a:r>
              <a:rPr lang="ru-RU" sz="2000" dirty="0"/>
              <a:t> </a:t>
            </a:r>
            <a:r>
              <a:rPr lang="ru-RU" sz="2000" dirty="0" err="1"/>
              <a:t>экстраполяциялау</a:t>
            </a:r>
            <a:r>
              <a:rPr lang="ru-RU" sz="2000" dirty="0"/>
              <a:t> да </a:t>
            </a:r>
            <a:r>
              <a:rPr lang="ru-RU" sz="2000" dirty="0" err="1"/>
              <a:t>қанағаттанарлық</a:t>
            </a:r>
            <a:r>
              <a:rPr lang="ru-RU" sz="2000" dirty="0"/>
              <a:t> </a:t>
            </a:r>
            <a:r>
              <a:rPr lang="ru-RU" sz="2000" dirty="0" err="1"/>
              <a:t>нәтиже</a:t>
            </a:r>
            <a:r>
              <a:rPr lang="ru-RU" sz="2000" dirty="0"/>
              <a:t> </a:t>
            </a:r>
            <a:r>
              <a:rPr lang="ru-RU" sz="2000" dirty="0" err="1"/>
              <a:t>бермейді</a:t>
            </a:r>
            <a:r>
              <a:rPr lang="ru-RU" sz="2000" dirty="0"/>
              <a:t>. </a:t>
            </a:r>
            <a:r>
              <a:rPr lang="ru-RU" sz="2000" dirty="0" err="1"/>
              <a:t>Сондықтан</a:t>
            </a:r>
            <a:r>
              <a:rPr lang="ru-RU" sz="2000" dirty="0"/>
              <a:t> </a:t>
            </a:r>
            <a:r>
              <a:rPr lang="ru-RU" sz="2000" dirty="0" smtClean="0"/>
              <a:t>су </a:t>
            </a:r>
            <a:r>
              <a:rPr lang="ru-RU" sz="2000" dirty="0" err="1" smtClean="0"/>
              <a:t>өтімдерін</a:t>
            </a:r>
            <a:r>
              <a:rPr lang="ru-RU" sz="2000" dirty="0" smtClean="0"/>
              <a:t> </a:t>
            </a:r>
            <a:r>
              <a:rPr lang="ru-RU" sz="2000" dirty="0" err="1" smtClean="0"/>
              <a:t>бақылау</a:t>
            </a:r>
            <a:r>
              <a:rPr lang="ru-RU" sz="2000" dirty="0" smtClean="0"/>
              <a:t> </a:t>
            </a:r>
            <a:r>
              <a:rPr lang="ru-RU" sz="2000" dirty="0" err="1"/>
              <a:t>мәліметтерінен</a:t>
            </a:r>
            <a:r>
              <a:rPr lang="ru-RU" sz="2000" dirty="0"/>
              <a:t> </a:t>
            </a:r>
            <a:r>
              <a:rPr lang="ru-RU" sz="2000" dirty="0" err="1"/>
              <a:t>тыс</a:t>
            </a:r>
            <a:r>
              <a:rPr lang="ru-RU" sz="2000" dirty="0"/>
              <a:t> </a:t>
            </a:r>
            <a:r>
              <a:rPr lang="ru-RU" sz="2000" dirty="0" err="1"/>
              <a:t>экстраполяциялау</a:t>
            </a:r>
            <a:r>
              <a:rPr lang="ru-RU" sz="2000" dirty="0"/>
              <a:t> </a:t>
            </a:r>
            <a:r>
              <a:rPr lang="ru-RU" sz="2000" dirty="0" err="1" smtClean="0"/>
              <a:t>қарастырылған</a:t>
            </a:r>
            <a:r>
              <a:rPr lang="ru-RU" sz="2000" dirty="0" smtClean="0"/>
              <a:t> </a:t>
            </a:r>
            <a:r>
              <a:rPr lang="ru-RU" sz="2000" dirty="0" err="1"/>
              <a:t>теориялық</a:t>
            </a:r>
            <a:r>
              <a:rPr lang="ru-RU" sz="2000" dirty="0"/>
              <a:t> </a:t>
            </a:r>
            <a:r>
              <a:rPr lang="ru-RU" sz="2000" dirty="0" err="1" smtClean="0"/>
              <a:t>заңдардың</a:t>
            </a:r>
            <a:r>
              <a:rPr lang="ru-RU" sz="2000" dirty="0" smtClean="0"/>
              <a:t> </a:t>
            </a:r>
            <a:r>
              <a:rPr lang="ru-RU" sz="2000" dirty="0" err="1" smtClean="0"/>
              <a:t>бірі</a:t>
            </a:r>
            <a:r>
              <a:rPr lang="ru-RU" sz="2000" dirty="0" smtClean="0"/>
              <a:t> </a:t>
            </a:r>
            <a:r>
              <a:rPr lang="ru-RU" sz="2000" dirty="0" err="1"/>
              <a:t>негізінде</a:t>
            </a:r>
            <a:r>
              <a:rPr lang="ru-RU" sz="2000" dirty="0"/>
              <a:t> </a:t>
            </a:r>
            <a:r>
              <a:rPr lang="ru-RU" sz="2000" dirty="0" err="1"/>
              <a:t>жүзеге</a:t>
            </a:r>
            <a:r>
              <a:rPr lang="ru-RU" sz="2000" dirty="0"/>
              <a:t> </a:t>
            </a:r>
            <a:r>
              <a:rPr lang="ru-RU" sz="2000" dirty="0" err="1"/>
              <a:t>асырылады</a:t>
            </a:r>
            <a:r>
              <a:rPr lang="ru-RU" sz="2000" dirty="0"/>
              <a:t>. </a:t>
            </a:r>
            <a:r>
              <a:rPr lang="ru-RU" sz="2000" dirty="0" err="1" smtClean="0"/>
              <a:t>Үлестірім</a:t>
            </a:r>
            <a:r>
              <a:rPr lang="ru-RU" sz="2000" dirty="0" smtClean="0"/>
              <a:t> </a:t>
            </a:r>
            <a:r>
              <a:rPr lang="ru-RU" sz="2000" dirty="0" err="1" smtClean="0"/>
              <a:t>заңын</a:t>
            </a:r>
            <a:r>
              <a:rPr lang="ru-RU" sz="2000" dirty="0" smtClean="0"/>
              <a:t> </a:t>
            </a:r>
            <a:r>
              <a:rPr lang="ru-RU" sz="2000" dirty="0" err="1"/>
              <a:t>таңдау</a:t>
            </a:r>
            <a:r>
              <a:rPr lang="ru-RU" sz="2000" dirty="0"/>
              <a:t> </a:t>
            </a:r>
            <a:r>
              <a:rPr lang="ru-RU" sz="2000" dirty="0" err="1" smtClean="0"/>
              <a:t>бақылау</a:t>
            </a:r>
            <a:r>
              <a:rPr lang="ru-RU" sz="2000" dirty="0" smtClean="0"/>
              <a:t> </a:t>
            </a:r>
            <a:r>
              <a:rPr lang="ru-RU" sz="2000" dirty="0" err="1" smtClean="0"/>
              <a:t>қатары</a:t>
            </a:r>
            <a:r>
              <a:rPr lang="ru-RU" sz="2000" dirty="0" smtClean="0"/>
              <a:t> </a:t>
            </a:r>
            <a:r>
              <a:rPr lang="ru-RU" sz="2000" dirty="0" err="1" smtClean="0"/>
              <a:t>бойынша</a:t>
            </a:r>
            <a:r>
              <a:rPr lang="ru-RU" sz="2000" dirty="0" smtClean="0"/>
              <a:t> </a:t>
            </a:r>
            <a:r>
              <a:rPr lang="ru-RU" sz="2000" dirty="0" err="1" smtClean="0"/>
              <a:t>тұрғызылған</a:t>
            </a:r>
            <a:r>
              <a:rPr lang="ru-RU" sz="2000" dirty="0" smtClean="0"/>
              <a:t> </a:t>
            </a:r>
            <a:r>
              <a:rPr lang="ru-RU" sz="2000" dirty="0" err="1" smtClean="0"/>
              <a:t>эмпирикалық</a:t>
            </a:r>
            <a:r>
              <a:rPr lang="ru-RU" sz="2000" dirty="0" smtClean="0"/>
              <a:t> </a:t>
            </a:r>
            <a:r>
              <a:rPr lang="ru-RU" sz="2000" dirty="0" err="1" smtClean="0"/>
              <a:t>қамтамасыздық</a:t>
            </a:r>
            <a:r>
              <a:rPr lang="ru-RU" sz="2000" dirty="0" smtClean="0"/>
              <a:t> </a:t>
            </a:r>
            <a:r>
              <a:rPr lang="ru-RU" sz="2000" dirty="0" err="1" smtClean="0"/>
              <a:t>қисығына</a:t>
            </a:r>
            <a:r>
              <a:rPr lang="ru-RU" sz="2000" dirty="0" smtClean="0"/>
              <a:t> </a:t>
            </a:r>
            <a:r>
              <a:rPr lang="ru-RU" sz="2000" dirty="0" err="1" smtClean="0"/>
              <a:t>сәйкес</a:t>
            </a:r>
            <a:r>
              <a:rPr lang="ru-RU" sz="2000" dirty="0" smtClean="0"/>
              <a:t> </a:t>
            </a:r>
            <a:r>
              <a:rPr lang="ru-RU" sz="2000" dirty="0" err="1" smtClean="0"/>
              <a:t>келетін</a:t>
            </a:r>
            <a:r>
              <a:rPr lang="ru-RU" sz="2000" dirty="0" smtClean="0"/>
              <a:t>, </a:t>
            </a:r>
            <a:r>
              <a:rPr lang="ru-RU" sz="2000" dirty="0" err="1" smtClean="0"/>
              <a:t>дәл</a:t>
            </a:r>
            <a:r>
              <a:rPr lang="ru-RU" sz="2000" dirty="0" smtClean="0"/>
              <a:t> </a:t>
            </a:r>
            <a:r>
              <a:rPr lang="ru-RU" sz="2000" dirty="0" err="1" smtClean="0"/>
              <a:t>бастапқы</a:t>
            </a:r>
            <a:r>
              <a:rPr lang="ru-RU" sz="2000" dirty="0" smtClean="0"/>
              <a:t> </a:t>
            </a:r>
            <a:r>
              <a:rPr lang="ru-RU" sz="2000" dirty="0" err="1" smtClean="0"/>
              <a:t>бақылау</a:t>
            </a:r>
            <a:r>
              <a:rPr lang="ru-RU" sz="2000" dirty="0" smtClean="0"/>
              <a:t> </a:t>
            </a:r>
            <a:r>
              <a:rPr lang="ru-RU" sz="2000" dirty="0" err="1" smtClean="0"/>
              <a:t>қатарының</a:t>
            </a:r>
            <a:r>
              <a:rPr lang="ru-RU" sz="2000" dirty="0" smtClean="0"/>
              <a:t> </a:t>
            </a:r>
            <a:r>
              <a:rPr lang="ru-RU" sz="2000" dirty="0" err="1" smtClean="0"/>
              <a:t>статистикалық</a:t>
            </a:r>
            <a:r>
              <a:rPr lang="ru-RU" sz="2000" dirty="0" smtClean="0"/>
              <a:t> </a:t>
            </a:r>
            <a:r>
              <a:rPr lang="ru-RU" sz="2000" dirty="0" err="1" smtClean="0"/>
              <a:t>параметрлеріне</a:t>
            </a:r>
            <a:r>
              <a:rPr lang="ru-RU" sz="2000" dirty="0" smtClean="0"/>
              <a:t> </a:t>
            </a:r>
            <a:r>
              <a:rPr lang="ru-RU" sz="2000" dirty="0" err="1" smtClean="0"/>
              <a:t>сай</a:t>
            </a:r>
            <a:r>
              <a:rPr lang="ru-RU" sz="2000" dirty="0" smtClean="0"/>
              <a:t> </a:t>
            </a:r>
            <a:r>
              <a:rPr lang="ru-RU" sz="2000" dirty="0" err="1" smtClean="0"/>
              <a:t>сипаттамалары</a:t>
            </a:r>
            <a:r>
              <a:rPr lang="ru-RU" sz="2000" dirty="0" smtClean="0"/>
              <a:t> бар </a:t>
            </a:r>
            <a:r>
              <a:rPr lang="ru-RU" sz="2000" dirty="0" err="1" smtClean="0"/>
              <a:t>күтілетін</a:t>
            </a:r>
            <a:r>
              <a:rPr lang="ru-RU" sz="2000" dirty="0" smtClean="0"/>
              <a:t> </a:t>
            </a:r>
            <a:r>
              <a:rPr lang="ru-RU" sz="2000" dirty="0" err="1" smtClean="0"/>
              <a:t>үлестірім</a:t>
            </a:r>
            <a:r>
              <a:rPr lang="ru-RU" sz="2000" dirty="0" smtClean="0"/>
              <a:t> </a:t>
            </a:r>
            <a:r>
              <a:rPr lang="ru-RU" sz="2000" dirty="0" err="1" smtClean="0"/>
              <a:t>заңының</a:t>
            </a:r>
            <a:r>
              <a:rPr lang="ru-RU" sz="2000" dirty="0" smtClean="0"/>
              <a:t> </a:t>
            </a:r>
            <a:r>
              <a:rPr lang="ru-RU" sz="2000" dirty="0" err="1" smtClean="0"/>
              <a:t>қамтамасыздық</a:t>
            </a:r>
            <a:r>
              <a:rPr lang="ru-RU" sz="2000" dirty="0" smtClean="0"/>
              <a:t> </a:t>
            </a:r>
            <a:r>
              <a:rPr lang="ru-RU" sz="2000" dirty="0" err="1" smtClean="0"/>
              <a:t>қисығын</a:t>
            </a:r>
            <a:r>
              <a:rPr lang="ru-RU" sz="2000" dirty="0" smtClean="0"/>
              <a:t> </a:t>
            </a:r>
            <a:r>
              <a:rPr lang="ru-RU" sz="2000" dirty="0" err="1" smtClean="0"/>
              <a:t>іріктеп</a:t>
            </a:r>
            <a:r>
              <a:rPr lang="ru-RU" sz="2000" dirty="0" smtClean="0"/>
              <a:t> </a:t>
            </a:r>
            <a:r>
              <a:rPr lang="ru-RU" sz="2000" dirty="0" err="1" smtClean="0"/>
              <a:t>таңдау</a:t>
            </a:r>
            <a:r>
              <a:rPr lang="ru-RU" sz="2000" dirty="0" smtClean="0"/>
              <a:t> </a:t>
            </a:r>
            <a:r>
              <a:rPr lang="ru-RU" sz="2000" dirty="0" err="1"/>
              <a:t>арқылы</a:t>
            </a:r>
            <a:r>
              <a:rPr lang="ru-RU" sz="2000" dirty="0"/>
              <a:t> </a:t>
            </a:r>
            <a:r>
              <a:rPr lang="ru-RU" sz="2000" dirty="0" err="1"/>
              <a:t>жүзеге</a:t>
            </a:r>
            <a:r>
              <a:rPr lang="ru-RU" sz="2000" dirty="0"/>
              <a:t> </a:t>
            </a:r>
            <a:r>
              <a:rPr lang="ru-RU" sz="2000" dirty="0" err="1" smtClean="0"/>
              <a:t>асырылады</a:t>
            </a:r>
            <a:r>
              <a:rPr lang="ru-RU" sz="2000" dirty="0" smtClean="0"/>
              <a:t>. </a:t>
            </a:r>
            <a:r>
              <a:rPr lang="ru-RU" sz="2000" dirty="0" err="1"/>
              <a:t>Алайда</a:t>
            </a:r>
            <a:r>
              <a:rPr lang="ru-RU" sz="2000" dirty="0"/>
              <a:t>, </a:t>
            </a:r>
            <a:r>
              <a:rPr lang="ru-RU" sz="2000" dirty="0" err="1" smtClean="0"/>
              <a:t>үлестірімнің</a:t>
            </a:r>
            <a:r>
              <a:rPr lang="ru-RU" sz="2000" dirty="0" smtClean="0"/>
              <a:t> </a:t>
            </a:r>
            <a:r>
              <a:rPr lang="ru-RU" sz="2000" dirty="0" err="1"/>
              <a:t>эмпирикалық</a:t>
            </a:r>
            <a:r>
              <a:rPr lang="ru-RU" sz="2000" dirty="0"/>
              <a:t> </a:t>
            </a:r>
            <a:r>
              <a:rPr lang="ru-RU" sz="2000" dirty="0" err="1"/>
              <a:t>және</a:t>
            </a:r>
            <a:r>
              <a:rPr lang="ru-RU" sz="2000" dirty="0"/>
              <a:t> </a:t>
            </a:r>
            <a:r>
              <a:rPr lang="ru-RU" sz="2000" dirty="0" err="1"/>
              <a:t>теориялық</a:t>
            </a:r>
            <a:r>
              <a:rPr lang="ru-RU" sz="2000" dirty="0"/>
              <a:t> </a:t>
            </a:r>
            <a:r>
              <a:rPr lang="ru-RU" sz="2000" dirty="0" err="1"/>
              <a:t>функцияларының</a:t>
            </a:r>
            <a:r>
              <a:rPr lang="ru-RU" sz="2000" dirty="0"/>
              <a:t> </a:t>
            </a:r>
            <a:r>
              <a:rPr lang="ru-RU" sz="2000" dirty="0" err="1" smtClean="0"/>
              <a:t>сәйкес</a:t>
            </a:r>
            <a:r>
              <a:rPr lang="ru-RU" sz="2000" dirty="0" smtClean="0"/>
              <a:t> </a:t>
            </a:r>
            <a:r>
              <a:rPr lang="ru-RU" sz="2000" dirty="0" err="1" smtClean="0"/>
              <a:t>келуін</a:t>
            </a:r>
            <a:r>
              <a:rPr lang="ru-RU" sz="2000" dirty="0" smtClean="0"/>
              <a:t> </a:t>
            </a:r>
            <a:r>
              <a:rPr lang="ru-RU" sz="2000" dirty="0" err="1"/>
              <a:t>визуалды</a:t>
            </a:r>
            <a:r>
              <a:rPr lang="ru-RU" sz="2000" dirty="0"/>
              <a:t> </a:t>
            </a:r>
            <a:r>
              <a:rPr lang="ru-RU" sz="2000" dirty="0" err="1"/>
              <a:t>бағалау</a:t>
            </a:r>
            <a:r>
              <a:rPr lang="ru-RU" sz="2000" dirty="0"/>
              <a:t> </a:t>
            </a:r>
            <a:r>
              <a:rPr lang="ru-RU" sz="2000" dirty="0" err="1"/>
              <a:t>субъективті</a:t>
            </a:r>
            <a:r>
              <a:rPr lang="ru-RU" sz="2000" dirty="0"/>
              <a:t> </a:t>
            </a:r>
            <a:r>
              <a:rPr lang="ru-RU" sz="2000" dirty="0" err="1"/>
              <a:t>болып</a:t>
            </a:r>
            <a:r>
              <a:rPr lang="ru-RU" sz="2000" dirty="0"/>
              <a:t> </a:t>
            </a:r>
            <a:r>
              <a:rPr lang="ru-RU" sz="2000" dirty="0" err="1"/>
              <a:t>табылады</a:t>
            </a:r>
            <a:r>
              <a:rPr lang="ru-RU" sz="2000" dirty="0"/>
              <a:t> </a:t>
            </a:r>
            <a:r>
              <a:rPr lang="ru-RU" sz="2000" dirty="0" err="1"/>
              <a:t>және</a:t>
            </a:r>
            <a:r>
              <a:rPr lang="ru-RU" sz="2000" dirty="0"/>
              <a:t> </a:t>
            </a:r>
            <a:r>
              <a:rPr lang="ru-RU" sz="2000" dirty="0" err="1" smtClean="0"/>
              <a:t>бір</a:t>
            </a:r>
            <a:r>
              <a:rPr lang="ru-RU" sz="2000" dirty="0" smtClean="0"/>
              <a:t> </a:t>
            </a:r>
            <a:r>
              <a:rPr lang="ru-RU" sz="2000" dirty="0" err="1" smtClean="0"/>
              <a:t>мәнді</a:t>
            </a:r>
            <a:r>
              <a:rPr lang="ru-RU" sz="2000" dirty="0" smtClean="0"/>
              <a:t> </a:t>
            </a:r>
            <a:r>
              <a:rPr lang="ru-RU" sz="2000" dirty="0" err="1" smtClean="0"/>
              <a:t>емес</a:t>
            </a:r>
            <a:r>
              <a:rPr lang="ru-RU" sz="2000" dirty="0" smtClean="0"/>
              <a:t> </a:t>
            </a:r>
            <a:r>
              <a:rPr lang="ru-RU" sz="2000" dirty="0" err="1" smtClean="0"/>
              <a:t>шешім</a:t>
            </a:r>
            <a:r>
              <a:rPr lang="ru-RU" sz="2000" dirty="0" smtClean="0"/>
              <a:t> </a:t>
            </a:r>
            <a:r>
              <a:rPr lang="ru-RU" sz="2000" dirty="0" err="1" smtClean="0"/>
              <a:t>қабылдауға</a:t>
            </a:r>
            <a:r>
              <a:rPr lang="ru-RU" sz="2000" dirty="0" smtClean="0"/>
              <a:t> </a:t>
            </a:r>
            <a:r>
              <a:rPr lang="ru-RU" sz="2000" dirty="0" err="1" smtClean="0"/>
              <a:t>итермелейді</a:t>
            </a:r>
            <a:r>
              <a:rPr lang="ru-RU" sz="2000" dirty="0" smtClean="0"/>
              <a:t>. </a:t>
            </a:r>
            <a:r>
              <a:rPr lang="ru-RU" sz="2000" dirty="0" err="1" smtClean="0"/>
              <a:t>Бұл</a:t>
            </a:r>
            <a:r>
              <a:rPr lang="ru-RU" sz="2000" dirty="0" smtClean="0"/>
              <a:t> </a:t>
            </a:r>
            <a:r>
              <a:rPr lang="ru-RU" sz="2000" dirty="0" err="1" smtClean="0"/>
              <a:t>мәселе</a:t>
            </a:r>
            <a:r>
              <a:rPr lang="ru-RU" sz="2000" dirty="0" smtClean="0"/>
              <a:t> </a:t>
            </a:r>
            <a:r>
              <a:rPr lang="ru-RU" sz="2000" dirty="0" err="1" smtClean="0"/>
              <a:t>бақыланатын</a:t>
            </a:r>
            <a:r>
              <a:rPr lang="ru-RU" sz="2000" dirty="0" smtClean="0"/>
              <a:t> </a:t>
            </a:r>
            <a:r>
              <a:rPr lang="ru-RU" sz="2000" dirty="0" err="1"/>
              <a:t>деректердің</a:t>
            </a:r>
            <a:r>
              <a:rPr lang="ru-RU" sz="2000" dirty="0"/>
              <a:t> </a:t>
            </a:r>
            <a:r>
              <a:rPr lang="ru-RU" sz="2000" dirty="0" err="1" smtClean="0"/>
              <a:t>ұйғарылып</a:t>
            </a:r>
            <a:r>
              <a:rPr lang="ru-RU" sz="2000" dirty="0" smtClean="0"/>
              <a:t> </a:t>
            </a:r>
            <a:r>
              <a:rPr lang="ru-RU" sz="2000" dirty="0" err="1" smtClean="0"/>
              <a:t>отырған</a:t>
            </a:r>
            <a:r>
              <a:rPr lang="ru-RU" sz="2000" dirty="0" smtClean="0"/>
              <a:t> </a:t>
            </a:r>
            <a:r>
              <a:rPr lang="ru-RU" sz="2000" dirty="0" err="1" smtClean="0"/>
              <a:t>үлестірім</a:t>
            </a:r>
            <a:r>
              <a:rPr lang="ru-RU" sz="2000" dirty="0" smtClean="0"/>
              <a:t> </a:t>
            </a:r>
            <a:r>
              <a:rPr lang="ru-RU" sz="2000" dirty="0" err="1" smtClean="0"/>
              <a:t>заңымен</a:t>
            </a:r>
            <a:r>
              <a:rPr lang="ru-RU" sz="2000" dirty="0" smtClean="0"/>
              <a:t> </a:t>
            </a:r>
            <a:r>
              <a:rPr lang="ru-RU" sz="2000" dirty="0" err="1" smtClean="0"/>
              <a:t>сәйкестігін</a:t>
            </a:r>
            <a:r>
              <a:rPr lang="ru-RU" sz="2000" dirty="0" smtClean="0"/>
              <a:t> </a:t>
            </a:r>
            <a:r>
              <a:rPr lang="ru-RU" sz="2000" dirty="0" err="1" smtClean="0"/>
              <a:t>бағалайтын</a:t>
            </a:r>
            <a:r>
              <a:rPr lang="ru-RU" sz="2000" dirty="0" smtClean="0"/>
              <a:t> </a:t>
            </a:r>
            <a:r>
              <a:rPr lang="ru-RU" sz="2000" dirty="0" err="1"/>
              <a:t>объективті</a:t>
            </a:r>
            <a:r>
              <a:rPr lang="ru-RU" sz="2000" dirty="0"/>
              <a:t> </a:t>
            </a:r>
            <a:r>
              <a:rPr lang="ru-RU" sz="2000" dirty="0" err="1" smtClean="0"/>
              <a:t>критерийлерді</a:t>
            </a:r>
            <a:r>
              <a:rPr lang="ru-RU" sz="2000" dirty="0" smtClean="0"/>
              <a:t> </a:t>
            </a:r>
            <a:r>
              <a:rPr lang="ru-RU" sz="2000" dirty="0" err="1" smtClean="0"/>
              <a:t>қолдану</a:t>
            </a:r>
            <a:r>
              <a:rPr lang="ru-RU" sz="2000" dirty="0" smtClean="0"/>
              <a:t> </a:t>
            </a:r>
            <a:r>
              <a:rPr lang="ru-RU" sz="2000" dirty="0" err="1"/>
              <a:t>негізінде</a:t>
            </a:r>
            <a:r>
              <a:rPr lang="ru-RU" sz="2000" dirty="0"/>
              <a:t> </a:t>
            </a:r>
            <a:r>
              <a:rPr lang="ru-RU" sz="2000" dirty="0" err="1"/>
              <a:t>шешілуі</a:t>
            </a:r>
            <a:r>
              <a:rPr lang="ru-RU" sz="2000" dirty="0"/>
              <a:t> </a:t>
            </a:r>
            <a:r>
              <a:rPr lang="ru-RU" sz="2000" dirty="0" err="1"/>
              <a:t>мүмкін</a:t>
            </a:r>
            <a:r>
              <a:rPr lang="ru-RU" sz="2000" dirty="0"/>
              <a:t>.</a:t>
            </a:r>
          </a:p>
        </p:txBody>
      </p:sp>
    </p:spTree>
    <p:extLst>
      <p:ext uri="{BB962C8B-B14F-4D97-AF65-F5344CB8AC3E}">
        <p14:creationId xmlns:p14="http://schemas.microsoft.com/office/powerpoint/2010/main" val="2167547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90028" y="182349"/>
            <a:ext cx="5184913" cy="432000"/>
          </a:xfrm>
        </p:spPr>
        <p:txBody>
          <a:bodyPr/>
          <a:lstStyle/>
          <a:p>
            <a:r>
              <a:rPr lang="ru-RU" i="1" dirty="0" err="1" smtClean="0">
                <a:solidFill>
                  <a:srgbClr val="FF0000"/>
                </a:solidFill>
              </a:rPr>
              <a:t>Келісімдік</a:t>
            </a:r>
            <a:r>
              <a:rPr lang="ru-RU" i="1" dirty="0" smtClean="0">
                <a:solidFill>
                  <a:srgbClr val="FF0000"/>
                </a:solidFill>
              </a:rPr>
              <a:t> </a:t>
            </a:r>
            <a:r>
              <a:rPr lang="ru-RU" i="1" dirty="0" err="1">
                <a:solidFill>
                  <a:srgbClr val="FF0000"/>
                </a:solidFill>
              </a:rPr>
              <a:t>критерийі</a:t>
            </a:r>
            <a:endParaRPr lang="ru-RU" i="1" dirty="0">
              <a:solidFill>
                <a:srgbClr val="FF0000"/>
              </a:solidFill>
            </a:endParaRPr>
          </a:p>
        </p:txBody>
      </p:sp>
      <p:sp>
        <p:nvSpPr>
          <p:cNvPr id="8" name="Объект 7"/>
          <p:cNvSpPr>
            <a:spLocks noGrp="1"/>
          </p:cNvSpPr>
          <p:nvPr>
            <p:ph sz="half" idx="1"/>
          </p:nvPr>
        </p:nvSpPr>
        <p:spPr>
          <a:xfrm>
            <a:off x="613229" y="1021442"/>
            <a:ext cx="9300028" cy="4769757"/>
          </a:xfrm>
        </p:spPr>
        <p:txBody>
          <a:bodyPr/>
          <a:lstStyle/>
          <a:p>
            <a:pPr marL="0" indent="0" algn="just">
              <a:buNone/>
            </a:pPr>
            <a:r>
              <a:rPr lang="ru-RU" b="1" i="1" dirty="0" err="1" smtClean="0">
                <a:solidFill>
                  <a:srgbClr val="FF0000"/>
                </a:solidFill>
              </a:rPr>
              <a:t>Келісімдік</a:t>
            </a:r>
            <a:r>
              <a:rPr lang="ru-RU" b="1" i="1" dirty="0" smtClean="0">
                <a:solidFill>
                  <a:srgbClr val="FF0000"/>
                </a:solidFill>
              </a:rPr>
              <a:t> </a:t>
            </a:r>
            <a:r>
              <a:rPr lang="ru-RU" b="1" i="1" dirty="0" err="1" smtClean="0">
                <a:solidFill>
                  <a:srgbClr val="FF0000"/>
                </a:solidFill>
              </a:rPr>
              <a:t>критерийлері</a:t>
            </a:r>
            <a:r>
              <a:rPr lang="ru-RU" b="1" i="1" dirty="0" smtClean="0">
                <a:solidFill>
                  <a:srgbClr val="FF0000"/>
                </a:solidFill>
              </a:rPr>
              <a:t> </a:t>
            </a:r>
            <a:r>
              <a:rPr lang="ru-RU" dirty="0" smtClean="0"/>
              <a:t>- </a:t>
            </a:r>
            <a:r>
              <a:rPr lang="ru-RU" dirty="0" err="1" smtClean="0"/>
              <a:t>бұл</a:t>
            </a:r>
            <a:r>
              <a:rPr lang="ru-RU" dirty="0" smtClean="0"/>
              <a:t> </a:t>
            </a:r>
            <a:r>
              <a:rPr lang="ru-RU" dirty="0" err="1"/>
              <a:t>эмпирикалық</a:t>
            </a:r>
            <a:r>
              <a:rPr lang="ru-RU" dirty="0"/>
              <a:t> </a:t>
            </a:r>
            <a:r>
              <a:rPr lang="ru-RU" dirty="0" err="1"/>
              <a:t>және</a:t>
            </a:r>
            <a:r>
              <a:rPr lang="ru-RU" dirty="0"/>
              <a:t> </a:t>
            </a:r>
            <a:r>
              <a:rPr lang="ru-RU" dirty="0" err="1"/>
              <a:t>аналитикалық</a:t>
            </a:r>
            <a:r>
              <a:rPr lang="ru-RU" dirty="0"/>
              <a:t> </a:t>
            </a:r>
            <a:r>
              <a:rPr lang="ru-RU" dirty="0" err="1" smtClean="0"/>
              <a:t>үлестірім</a:t>
            </a:r>
            <a:r>
              <a:rPr lang="ru-RU" dirty="0" smtClean="0"/>
              <a:t> </a:t>
            </a:r>
            <a:r>
              <a:rPr lang="ru-RU" dirty="0" err="1"/>
              <a:t>қисықтарының</a:t>
            </a:r>
            <a:r>
              <a:rPr lang="ru-RU" dirty="0"/>
              <a:t> </a:t>
            </a:r>
            <a:r>
              <a:rPr lang="ru-RU" dirty="0" err="1"/>
              <a:t>сәйкестігін</a:t>
            </a:r>
            <a:r>
              <a:rPr lang="ru-RU" dirty="0"/>
              <a:t> </a:t>
            </a:r>
            <a:r>
              <a:rPr lang="ru-RU" dirty="0" err="1"/>
              <a:t>тексеруге</a:t>
            </a:r>
            <a:r>
              <a:rPr lang="ru-RU" dirty="0"/>
              <a:t> </a:t>
            </a:r>
            <a:r>
              <a:rPr lang="ru-RU" dirty="0" err="1"/>
              <a:t>мүмкіндік</a:t>
            </a:r>
            <a:r>
              <a:rPr lang="ru-RU" dirty="0"/>
              <a:t> </a:t>
            </a:r>
            <a:r>
              <a:rPr lang="ru-RU" dirty="0" err="1"/>
              <a:t>беретін</a:t>
            </a:r>
            <a:r>
              <a:rPr lang="ru-RU" dirty="0"/>
              <a:t> </a:t>
            </a:r>
            <a:r>
              <a:rPr lang="ru-RU" dirty="0" err="1" smtClean="0"/>
              <a:t>статистикалар</a:t>
            </a:r>
            <a:r>
              <a:rPr lang="ru-RU" dirty="0" smtClean="0"/>
              <a:t>.</a:t>
            </a:r>
          </a:p>
          <a:p>
            <a:pPr marL="0" indent="0">
              <a:buNone/>
            </a:pPr>
            <a:r>
              <a:rPr lang="ru-RU" b="1" i="1" dirty="0" smtClean="0"/>
              <a:t> </a:t>
            </a:r>
            <a:r>
              <a:rPr lang="ru-RU" b="1" i="1" dirty="0" err="1" smtClean="0"/>
              <a:t>Тексеру</a:t>
            </a:r>
            <a:r>
              <a:rPr lang="ru-RU" b="1" i="1" dirty="0" smtClean="0"/>
              <a:t> </a:t>
            </a:r>
            <a:r>
              <a:rPr lang="ru-RU" b="1" i="1" dirty="0" err="1" smtClean="0"/>
              <a:t>реттілігі</a:t>
            </a:r>
            <a:r>
              <a:rPr lang="ru-RU" b="1" i="1" dirty="0" smtClean="0"/>
              <a:t>:</a:t>
            </a:r>
          </a:p>
          <a:p>
            <a:pPr>
              <a:buFont typeface="Wingdings" panose="05000000000000000000" pitchFamily="2" charset="2"/>
              <a:buChar char="ü"/>
            </a:pPr>
            <a:r>
              <a:rPr lang="ru-RU" dirty="0" err="1" smtClean="0"/>
              <a:t>нөлдік</a:t>
            </a:r>
            <a:r>
              <a:rPr lang="ru-RU" dirty="0" smtClean="0"/>
              <a:t> </a:t>
            </a:r>
            <a:r>
              <a:rPr lang="ru-RU" dirty="0" err="1"/>
              <a:t>және</a:t>
            </a:r>
            <a:r>
              <a:rPr lang="ru-RU" dirty="0"/>
              <a:t> </a:t>
            </a:r>
            <a:r>
              <a:rPr lang="ru-RU" dirty="0" err="1" smtClean="0"/>
              <a:t>альтернативтік</a:t>
            </a:r>
            <a:r>
              <a:rPr lang="ru-RU" dirty="0" smtClean="0"/>
              <a:t> </a:t>
            </a:r>
            <a:r>
              <a:rPr lang="ru-RU" dirty="0" err="1" smtClean="0"/>
              <a:t>гипотезалар</a:t>
            </a:r>
            <a:r>
              <a:rPr lang="ru-RU" dirty="0" smtClean="0"/>
              <a:t> </a:t>
            </a:r>
            <a:r>
              <a:rPr lang="ru-RU" dirty="0" err="1" smtClean="0"/>
              <a:t>ұсынылады</a:t>
            </a:r>
            <a:r>
              <a:rPr lang="ru-RU" dirty="0" smtClean="0"/>
              <a:t>;</a:t>
            </a:r>
          </a:p>
          <a:p>
            <a:pPr>
              <a:buFont typeface="Wingdings" panose="05000000000000000000" pitchFamily="2" charset="2"/>
              <a:buChar char="ü"/>
            </a:pPr>
            <a:r>
              <a:rPr lang="ru-RU" dirty="0" err="1" smtClean="0"/>
              <a:t>мәнділік</a:t>
            </a:r>
            <a:r>
              <a:rPr lang="ru-RU" dirty="0" smtClean="0"/>
              <a:t> </a:t>
            </a:r>
            <a:r>
              <a:rPr lang="ru-RU" dirty="0" err="1" smtClean="0"/>
              <a:t>деңгейі</a:t>
            </a:r>
            <a:r>
              <a:rPr lang="ru-RU" dirty="0" smtClean="0"/>
              <a:t> </a:t>
            </a:r>
            <a:r>
              <a:rPr lang="ru-RU" dirty="0" err="1" smtClean="0"/>
              <a:t>белгіленеді</a:t>
            </a:r>
            <a:r>
              <a:rPr lang="ru-RU" dirty="0" smtClean="0"/>
              <a:t>;</a:t>
            </a:r>
          </a:p>
          <a:p>
            <a:pPr>
              <a:buFont typeface="Wingdings" panose="05000000000000000000" pitchFamily="2" charset="2"/>
              <a:buChar char="ü"/>
            </a:pPr>
            <a:r>
              <a:rPr lang="ru-RU" dirty="0" err="1" smtClean="0"/>
              <a:t>тесттік</a:t>
            </a:r>
            <a:r>
              <a:rPr lang="ru-RU" dirty="0" smtClean="0"/>
              <a:t> </a:t>
            </a:r>
            <a:r>
              <a:rPr lang="ru-RU" dirty="0" err="1" smtClean="0"/>
              <a:t>статистиканың</a:t>
            </a:r>
            <a:r>
              <a:rPr lang="ru-RU" dirty="0" smtClean="0"/>
              <a:t> </a:t>
            </a:r>
            <a:r>
              <a:rPr lang="ru-RU" dirty="0" err="1"/>
              <a:t>эмпирикалық</a:t>
            </a:r>
            <a:r>
              <a:rPr lang="ru-RU" dirty="0"/>
              <a:t> </a:t>
            </a:r>
            <a:r>
              <a:rPr lang="ru-RU" dirty="0" err="1"/>
              <a:t>мәні</a:t>
            </a:r>
            <a:r>
              <a:rPr lang="ru-RU" dirty="0"/>
              <a:t> </a:t>
            </a:r>
            <a:r>
              <a:rPr lang="ru-RU" dirty="0" err="1" smtClean="0"/>
              <a:t>есептеледі</a:t>
            </a:r>
            <a:r>
              <a:rPr lang="ru-RU" dirty="0" smtClean="0"/>
              <a:t>;</a:t>
            </a:r>
          </a:p>
          <a:p>
            <a:pPr>
              <a:buFont typeface="Wingdings" panose="05000000000000000000" pitchFamily="2" charset="2"/>
              <a:buChar char="ü"/>
            </a:pPr>
            <a:r>
              <a:rPr lang="ru-RU" dirty="0" err="1" smtClean="0"/>
              <a:t>есептеулердің</a:t>
            </a:r>
            <a:r>
              <a:rPr lang="ru-RU" dirty="0" smtClean="0"/>
              <a:t> </a:t>
            </a:r>
            <a:r>
              <a:rPr lang="ru-RU" dirty="0" err="1"/>
              <a:t>нәтижелері</a:t>
            </a:r>
            <a:r>
              <a:rPr lang="ru-RU" dirty="0"/>
              <a:t> </a:t>
            </a:r>
            <a:r>
              <a:rPr lang="ru-RU" dirty="0" err="1"/>
              <a:t>бойынша</a:t>
            </a:r>
            <a:r>
              <a:rPr lang="ru-RU" dirty="0"/>
              <a:t> </a:t>
            </a:r>
            <a:r>
              <a:rPr lang="ru-RU" dirty="0" err="1"/>
              <a:t>шешім</a:t>
            </a:r>
            <a:r>
              <a:rPr lang="ru-RU" dirty="0"/>
              <a:t> </a:t>
            </a:r>
            <a:r>
              <a:rPr lang="ru-RU" dirty="0" err="1" smtClean="0"/>
              <a:t>қабылданады</a:t>
            </a:r>
            <a:r>
              <a:rPr lang="ru-RU" dirty="0" smtClean="0"/>
              <a:t>.</a:t>
            </a:r>
          </a:p>
          <a:p>
            <a:pPr marL="0" indent="0">
              <a:buNone/>
            </a:pPr>
            <a:r>
              <a:rPr lang="ru-RU" b="1" i="1" dirty="0" err="1" smtClean="0">
                <a:solidFill>
                  <a:srgbClr val="FF0000"/>
                </a:solidFill>
              </a:rPr>
              <a:t>Нөлдік</a:t>
            </a:r>
            <a:r>
              <a:rPr lang="ru-RU" b="1" i="1" dirty="0" smtClean="0">
                <a:solidFill>
                  <a:srgbClr val="FF0000"/>
                </a:solidFill>
              </a:rPr>
              <a:t> </a:t>
            </a:r>
            <a:r>
              <a:rPr lang="ru-RU" b="1" i="1" dirty="0">
                <a:solidFill>
                  <a:srgbClr val="FF0000"/>
                </a:solidFill>
              </a:rPr>
              <a:t>гипотеза </a:t>
            </a:r>
            <a:r>
              <a:rPr lang="ru-RU" dirty="0" err="1" smtClean="0"/>
              <a:t>ретінде</a:t>
            </a:r>
            <a:r>
              <a:rPr lang="ru-RU" dirty="0" smtClean="0"/>
              <a:t> </a:t>
            </a:r>
            <a:r>
              <a:rPr lang="ru-RU" dirty="0" err="1" smtClean="0"/>
              <a:t>үлестірімнің</a:t>
            </a:r>
            <a:r>
              <a:rPr lang="ru-RU" dirty="0" smtClean="0"/>
              <a:t> </a:t>
            </a:r>
            <a:r>
              <a:rPr lang="ru-RU" dirty="0" err="1" smtClean="0"/>
              <a:t>аналитикалық</a:t>
            </a:r>
            <a:r>
              <a:rPr lang="ru-RU" dirty="0" smtClean="0"/>
              <a:t> </a:t>
            </a:r>
            <a:r>
              <a:rPr lang="ru-RU" dirty="0" err="1"/>
              <a:t>және</a:t>
            </a:r>
            <a:r>
              <a:rPr lang="ru-RU" dirty="0"/>
              <a:t> </a:t>
            </a:r>
            <a:r>
              <a:rPr lang="ru-RU" dirty="0" err="1"/>
              <a:t>эмпирикалық</a:t>
            </a:r>
            <a:r>
              <a:rPr lang="ru-RU" dirty="0"/>
              <a:t> </a:t>
            </a:r>
            <a:r>
              <a:rPr lang="ru-RU" dirty="0" err="1"/>
              <a:t>функцияларының</a:t>
            </a:r>
            <a:r>
              <a:rPr lang="ru-RU" dirty="0"/>
              <a:t> </a:t>
            </a:r>
            <a:r>
              <a:rPr lang="ru-RU" dirty="0" err="1"/>
              <a:t>сәйкестігі</a:t>
            </a:r>
            <a:r>
              <a:rPr lang="ru-RU" dirty="0"/>
              <a:t> (</a:t>
            </a:r>
            <a:r>
              <a:rPr lang="ru-RU" dirty="0" err="1"/>
              <a:t>келісімі</a:t>
            </a:r>
            <a:r>
              <a:rPr lang="ru-RU" dirty="0"/>
              <a:t>) </a:t>
            </a:r>
            <a:r>
              <a:rPr lang="ru-RU" dirty="0" err="1"/>
              <a:t>туралы</a:t>
            </a:r>
            <a:r>
              <a:rPr lang="ru-RU" dirty="0"/>
              <a:t> гипотеза </a:t>
            </a:r>
            <a:r>
              <a:rPr lang="ru-RU" dirty="0" err="1"/>
              <a:t>қабылданады</a:t>
            </a:r>
            <a:r>
              <a:rPr lang="ru-RU" dirty="0"/>
              <a:t>. </a:t>
            </a:r>
            <a:endParaRPr lang="ru-RU" dirty="0" smtClean="0"/>
          </a:p>
          <a:p>
            <a:pPr marL="0" indent="0">
              <a:buNone/>
            </a:pPr>
            <a:r>
              <a:rPr lang="ru-RU" b="1" i="1" dirty="0" err="1" smtClean="0">
                <a:solidFill>
                  <a:srgbClr val="FF0000"/>
                </a:solidFill>
              </a:rPr>
              <a:t>Келісімдік</a:t>
            </a:r>
            <a:r>
              <a:rPr lang="ru-RU" b="1" i="1" dirty="0" smtClean="0">
                <a:solidFill>
                  <a:srgbClr val="FF0000"/>
                </a:solidFill>
              </a:rPr>
              <a:t> </a:t>
            </a:r>
            <a:r>
              <a:rPr lang="ru-RU" b="1" i="1" dirty="0" err="1">
                <a:solidFill>
                  <a:srgbClr val="FF0000"/>
                </a:solidFill>
              </a:rPr>
              <a:t>дәрежесі</a:t>
            </a:r>
            <a:r>
              <a:rPr lang="ru-RU" b="1" i="1" dirty="0">
                <a:solidFill>
                  <a:srgbClr val="FF0000"/>
                </a:solidFill>
              </a:rPr>
              <a:t> </a:t>
            </a:r>
            <a:r>
              <a:rPr lang="ru-RU" dirty="0" err="1"/>
              <a:t>арнайы</a:t>
            </a:r>
            <a:r>
              <a:rPr lang="ru-RU" dirty="0"/>
              <a:t> </a:t>
            </a:r>
            <a:r>
              <a:rPr lang="ru-RU" dirty="0" err="1" smtClean="0"/>
              <a:t>статистикалар</a:t>
            </a:r>
            <a:r>
              <a:rPr lang="ru-RU" dirty="0" smtClean="0"/>
              <a:t> </a:t>
            </a:r>
            <a:r>
              <a:rPr lang="ru-RU" dirty="0" err="1" smtClean="0"/>
              <a:t>көмегімен</a:t>
            </a:r>
            <a:r>
              <a:rPr lang="ru-RU" dirty="0" smtClean="0"/>
              <a:t> </a:t>
            </a:r>
            <a:r>
              <a:rPr lang="ru-RU" dirty="0" err="1" smtClean="0"/>
              <a:t>бағаланады</a:t>
            </a:r>
            <a:r>
              <a:rPr lang="ru-RU" dirty="0" smtClean="0"/>
              <a:t>.</a:t>
            </a:r>
          </a:p>
          <a:p>
            <a:pPr marL="0" indent="0">
              <a:buNone/>
            </a:pPr>
            <a:r>
              <a:rPr lang="ru-RU" dirty="0" err="1" smtClean="0"/>
              <a:t>Гидрологиялық</a:t>
            </a:r>
            <a:r>
              <a:rPr lang="ru-RU" dirty="0" smtClean="0"/>
              <a:t> </a:t>
            </a:r>
            <a:r>
              <a:rPr lang="ru-RU" dirty="0" err="1"/>
              <a:t>тәжірибеде</a:t>
            </a:r>
            <a:r>
              <a:rPr lang="ru-RU" dirty="0"/>
              <a:t> </a:t>
            </a:r>
            <a:r>
              <a:rPr lang="ru-RU" dirty="0" err="1"/>
              <a:t>көбінесе</a:t>
            </a:r>
            <a:r>
              <a:rPr lang="ru-RU" dirty="0"/>
              <a:t> </a:t>
            </a:r>
            <a:r>
              <a:rPr lang="el-GR" b="1" i="1" dirty="0"/>
              <a:t>χ2 (</a:t>
            </a:r>
            <a:r>
              <a:rPr lang="ru-RU" b="1" i="1" dirty="0"/>
              <a:t>Пирсон) </a:t>
            </a:r>
            <a:r>
              <a:rPr lang="ru-RU" b="1" i="1" dirty="0" err="1"/>
              <a:t>критерийі</a:t>
            </a:r>
            <a:r>
              <a:rPr lang="ru-RU" dirty="0"/>
              <a:t>, </a:t>
            </a:r>
            <a:r>
              <a:rPr lang="ru-RU" b="1" i="1" dirty="0"/>
              <a:t>Колмогоров </a:t>
            </a:r>
            <a:r>
              <a:rPr lang="ru-RU" b="1" i="1" dirty="0" err="1"/>
              <a:t>критерийі</a:t>
            </a:r>
            <a:r>
              <a:rPr lang="ru-RU" b="1" i="1" dirty="0"/>
              <a:t> </a:t>
            </a:r>
            <a:r>
              <a:rPr lang="ru-RU" dirty="0" err="1"/>
              <a:t>және</a:t>
            </a:r>
            <a:r>
              <a:rPr lang="ru-RU" dirty="0"/>
              <a:t> </a:t>
            </a:r>
            <a:r>
              <a:rPr lang="en-US" b="1" i="1" dirty="0"/>
              <a:t>n</a:t>
            </a:r>
            <a:r>
              <a:rPr lang="el-GR" b="1" i="1" dirty="0"/>
              <a:t>ω</a:t>
            </a:r>
            <a:r>
              <a:rPr lang="el-GR" b="1" i="1" baseline="30000" dirty="0"/>
              <a:t>2</a:t>
            </a:r>
            <a:r>
              <a:rPr lang="el-GR" b="1" i="1" dirty="0"/>
              <a:t> </a:t>
            </a:r>
            <a:r>
              <a:rPr lang="ru-RU" b="1" i="1" dirty="0" err="1"/>
              <a:t>критерийі</a:t>
            </a:r>
            <a:r>
              <a:rPr lang="ru-RU" b="1" i="1" dirty="0"/>
              <a:t> </a:t>
            </a:r>
            <a:r>
              <a:rPr lang="ru-RU" dirty="0"/>
              <a:t>(</a:t>
            </a:r>
            <a:r>
              <a:rPr lang="ru-RU" dirty="0" err="1"/>
              <a:t>Крамер</a:t>
            </a:r>
            <a:r>
              <a:rPr lang="ru-RU" dirty="0"/>
              <a:t> – </a:t>
            </a:r>
            <a:r>
              <a:rPr lang="ru-RU" dirty="0" err="1"/>
              <a:t>Мизес</a:t>
            </a:r>
            <a:r>
              <a:rPr lang="ru-RU" dirty="0"/>
              <a:t> – Смирнов) </a:t>
            </a:r>
            <a:r>
              <a:rPr lang="ru-RU" dirty="0" err="1"/>
              <a:t>қолданылады</a:t>
            </a:r>
            <a:r>
              <a:rPr lang="ru-RU" dirty="0"/>
              <a:t>.</a:t>
            </a:r>
          </a:p>
          <a:p>
            <a:endParaRPr lang="ru-RU" dirty="0"/>
          </a:p>
        </p:txBody>
      </p:sp>
      <p:sp>
        <p:nvSpPr>
          <p:cNvPr id="6" name="Номер слайда 5"/>
          <p:cNvSpPr>
            <a:spLocks noGrp="1"/>
          </p:cNvSpPr>
          <p:nvPr>
            <p:ph type="sldNum" sz="quarter" idx="34"/>
          </p:nvPr>
        </p:nvSpPr>
        <p:spPr/>
        <p:txBody>
          <a:bodyPr/>
          <a:lstStyle/>
          <a:p>
            <a:pPr rtl="0"/>
            <a:fld id="{19B51A1E-902D-48AF-9020-955120F399B6}" type="slidenum">
              <a:rPr lang="ru-RU" noProof="0" smtClean="0"/>
              <a:pPr rtl="0"/>
              <a:t>8</a:t>
            </a:fld>
            <a:endParaRPr lang="ru-RU" noProof="0" dirty="0"/>
          </a:p>
        </p:txBody>
      </p:sp>
    </p:spTree>
    <p:extLst>
      <p:ext uri="{BB962C8B-B14F-4D97-AF65-F5344CB8AC3E}">
        <p14:creationId xmlns:p14="http://schemas.microsoft.com/office/powerpoint/2010/main" val="4221416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432000" y="1088298"/>
            <a:ext cx="9666514" cy="5587776"/>
          </a:xfrm>
        </p:spPr>
        <p:txBody>
          <a:bodyPr/>
          <a:lstStyle/>
          <a:p>
            <a:pPr marL="0" indent="0">
              <a:buNone/>
            </a:pPr>
            <a:r>
              <a:rPr lang="el-GR" b="1" i="1" dirty="0" smtClean="0">
                <a:solidFill>
                  <a:srgbClr val="FF0000"/>
                </a:solidFill>
              </a:rPr>
              <a:t>χ2 </a:t>
            </a:r>
            <a:r>
              <a:rPr lang="ru-RU" b="1" i="1" dirty="0" err="1" smtClean="0">
                <a:solidFill>
                  <a:srgbClr val="FF0000"/>
                </a:solidFill>
              </a:rPr>
              <a:t>критерийін</a:t>
            </a:r>
            <a:r>
              <a:rPr lang="ru-RU" b="1" i="1" dirty="0" smtClean="0">
                <a:solidFill>
                  <a:srgbClr val="FF0000"/>
                </a:solidFill>
              </a:rPr>
              <a:t>  </a:t>
            </a:r>
            <a:r>
              <a:rPr lang="ru-RU" dirty="0" smtClean="0"/>
              <a:t>ХХ </a:t>
            </a:r>
            <a:r>
              <a:rPr lang="ru-RU" dirty="0" err="1"/>
              <a:t>ғасырдың</a:t>
            </a:r>
            <a:r>
              <a:rPr lang="ru-RU" dirty="0"/>
              <a:t> </a:t>
            </a:r>
            <a:r>
              <a:rPr lang="ru-RU" dirty="0" err="1"/>
              <a:t>басында</a:t>
            </a:r>
            <a:r>
              <a:rPr lang="ru-RU" dirty="0"/>
              <a:t> Карл Пирсон </a:t>
            </a:r>
            <a:r>
              <a:rPr lang="ru-RU" dirty="0" err="1"/>
              <a:t>ұсынған</a:t>
            </a:r>
            <a:r>
              <a:rPr lang="ru-RU" dirty="0"/>
              <a:t> </a:t>
            </a:r>
            <a:r>
              <a:rPr lang="ru-RU" dirty="0" err="1"/>
              <a:t>және</a:t>
            </a:r>
            <a:r>
              <a:rPr lang="ru-RU" dirty="0"/>
              <a:t> </a:t>
            </a:r>
            <a:r>
              <a:rPr lang="ru-RU" dirty="0" err="1"/>
              <a:t>қазіргі</a:t>
            </a:r>
            <a:r>
              <a:rPr lang="ru-RU" dirty="0"/>
              <a:t> </a:t>
            </a:r>
            <a:r>
              <a:rPr lang="ru-RU" dirty="0" err="1"/>
              <a:t>уақытта</a:t>
            </a:r>
            <a:r>
              <a:rPr lang="ru-RU" dirty="0"/>
              <a:t> </a:t>
            </a:r>
            <a:r>
              <a:rPr lang="ru-RU" dirty="0" err="1"/>
              <a:t>ең</a:t>
            </a:r>
            <a:r>
              <a:rPr lang="ru-RU" dirty="0"/>
              <a:t> </a:t>
            </a:r>
            <a:r>
              <a:rPr lang="ru-RU" dirty="0" err="1"/>
              <a:t>көп</a:t>
            </a:r>
            <a:r>
              <a:rPr lang="ru-RU" dirty="0"/>
              <a:t> </a:t>
            </a:r>
            <a:r>
              <a:rPr lang="ru-RU" dirty="0" err="1"/>
              <a:t>таралған</a:t>
            </a:r>
            <a:r>
              <a:rPr lang="ru-RU" dirty="0"/>
              <a:t> </a:t>
            </a:r>
            <a:r>
              <a:rPr lang="ru-RU" dirty="0" err="1" smtClean="0"/>
              <a:t>келісімдік</a:t>
            </a:r>
            <a:r>
              <a:rPr lang="ru-RU" dirty="0" smtClean="0"/>
              <a:t> </a:t>
            </a:r>
            <a:r>
              <a:rPr lang="ru-RU" dirty="0" err="1"/>
              <a:t>критерийі</a:t>
            </a:r>
            <a:r>
              <a:rPr lang="ru-RU" dirty="0"/>
              <a:t> </a:t>
            </a:r>
            <a:r>
              <a:rPr lang="ru-RU" dirty="0" err="1"/>
              <a:t>болып</a:t>
            </a:r>
            <a:r>
              <a:rPr lang="ru-RU" dirty="0"/>
              <a:t> </a:t>
            </a:r>
            <a:r>
              <a:rPr lang="ru-RU" dirty="0" err="1" smtClean="0"/>
              <a:t>табылады</a:t>
            </a:r>
            <a:r>
              <a:rPr lang="ru-RU" dirty="0" smtClean="0"/>
              <a:t>.</a:t>
            </a:r>
          </a:p>
          <a:p>
            <a:pPr marL="0" indent="0">
              <a:buNone/>
            </a:pPr>
            <a:r>
              <a:rPr lang="ru-RU" b="1" i="1" dirty="0" err="1" smtClean="0">
                <a:solidFill>
                  <a:srgbClr val="FF0000"/>
                </a:solidFill>
              </a:rPr>
              <a:t>Қолдану</a:t>
            </a:r>
            <a:r>
              <a:rPr lang="ru-RU" b="1" i="1" dirty="0" smtClean="0">
                <a:solidFill>
                  <a:srgbClr val="FF0000"/>
                </a:solidFill>
              </a:rPr>
              <a:t> </a:t>
            </a:r>
            <a:r>
              <a:rPr lang="ru-RU" b="1" i="1" dirty="0" err="1">
                <a:solidFill>
                  <a:srgbClr val="FF0000"/>
                </a:solidFill>
              </a:rPr>
              <a:t>реттілігі</a:t>
            </a:r>
            <a:r>
              <a:rPr lang="ru-RU" b="1" i="1" dirty="0">
                <a:solidFill>
                  <a:srgbClr val="FF0000"/>
                </a:solidFill>
              </a:rPr>
              <a:t>: </a:t>
            </a:r>
            <a:endParaRPr lang="ru-RU" b="1" i="1" dirty="0" smtClean="0">
              <a:solidFill>
                <a:srgbClr val="FF0000"/>
              </a:solidFill>
            </a:endParaRPr>
          </a:p>
          <a:p>
            <a:pPr>
              <a:buFont typeface="Wingdings" panose="05000000000000000000" pitchFamily="2" charset="2"/>
              <a:buChar char="Ø"/>
            </a:pPr>
            <a:r>
              <a:rPr lang="ru-RU" dirty="0" err="1" smtClean="0"/>
              <a:t>Зерттелетін</a:t>
            </a:r>
            <a:r>
              <a:rPr lang="ru-RU" dirty="0" smtClean="0"/>
              <a:t> Х КШ </a:t>
            </a:r>
            <a:r>
              <a:rPr lang="ru-RU" dirty="0" err="1" smtClean="0"/>
              <a:t>рауалы</a:t>
            </a:r>
            <a:r>
              <a:rPr lang="ru-RU" dirty="0" smtClean="0"/>
              <a:t> (допустимый) </a:t>
            </a:r>
            <a:r>
              <a:rPr lang="ru-RU" dirty="0" err="1"/>
              <a:t>мәндерінің</a:t>
            </a:r>
            <a:r>
              <a:rPr lang="ru-RU" dirty="0"/>
              <a:t> </a:t>
            </a:r>
            <a:r>
              <a:rPr lang="ru-RU" dirty="0" err="1" smtClean="0"/>
              <a:t>облысы</a:t>
            </a:r>
            <a:r>
              <a:rPr lang="ru-RU" dirty="0" smtClean="0"/>
              <a:t> </a:t>
            </a:r>
            <a:r>
              <a:rPr lang="en-US" b="1" i="1" dirty="0">
                <a:solidFill>
                  <a:srgbClr val="FF0000"/>
                </a:solidFill>
              </a:rPr>
              <a:t>k</a:t>
            </a:r>
            <a:r>
              <a:rPr lang="en-US" dirty="0"/>
              <a:t> </a:t>
            </a:r>
            <a:r>
              <a:rPr lang="ru-RU" dirty="0" err="1" smtClean="0"/>
              <a:t>интервалдарына</a:t>
            </a:r>
            <a:r>
              <a:rPr lang="ru-RU" dirty="0" smtClean="0"/>
              <a:t> </a:t>
            </a:r>
            <a:r>
              <a:rPr lang="ru-RU" dirty="0" err="1"/>
              <a:t>бөлінеді</a:t>
            </a:r>
            <a:r>
              <a:rPr lang="ru-RU" dirty="0"/>
              <a:t>. </a:t>
            </a:r>
            <a:r>
              <a:rPr lang="ru-RU" dirty="0" err="1"/>
              <a:t>Интервалдар</a:t>
            </a:r>
            <a:r>
              <a:rPr lang="ru-RU" dirty="0"/>
              <a:t> </a:t>
            </a:r>
            <a:r>
              <a:rPr lang="ru-RU" dirty="0" err="1"/>
              <a:t>санын</a:t>
            </a:r>
            <a:r>
              <a:rPr lang="ru-RU" dirty="0"/>
              <a:t> </a:t>
            </a:r>
            <a:r>
              <a:rPr lang="en-US" b="1" i="1" dirty="0">
                <a:solidFill>
                  <a:srgbClr val="FF0000"/>
                </a:solidFill>
              </a:rPr>
              <a:t>k ≈ 5lg (n) </a:t>
            </a:r>
            <a:r>
              <a:rPr lang="ru-RU" dirty="0" err="1"/>
              <a:t>формуласы</a:t>
            </a:r>
            <a:r>
              <a:rPr lang="ru-RU" dirty="0"/>
              <a:t> </a:t>
            </a:r>
            <a:r>
              <a:rPr lang="ru-RU" dirty="0" err="1"/>
              <a:t>бойынша</a:t>
            </a:r>
            <a:r>
              <a:rPr lang="ru-RU" dirty="0"/>
              <a:t> </a:t>
            </a:r>
            <a:r>
              <a:rPr lang="ru-RU" dirty="0" err="1"/>
              <a:t>есептеуге</a:t>
            </a:r>
            <a:r>
              <a:rPr lang="ru-RU" dirty="0"/>
              <a:t> </a:t>
            </a:r>
            <a:r>
              <a:rPr lang="ru-RU" dirty="0" err="1" smtClean="0"/>
              <a:t>болады</a:t>
            </a:r>
            <a:r>
              <a:rPr lang="ru-RU" dirty="0" smtClean="0"/>
              <a:t>.</a:t>
            </a:r>
          </a:p>
          <a:p>
            <a:pPr>
              <a:buFont typeface="Wingdings" panose="05000000000000000000" pitchFamily="2" charset="2"/>
              <a:buChar char="Ø"/>
            </a:pPr>
            <a:r>
              <a:rPr lang="ru-RU" dirty="0" smtClean="0"/>
              <a:t> Х </a:t>
            </a:r>
            <a:r>
              <a:rPr lang="ru-RU" dirty="0" err="1"/>
              <a:t>осі</a:t>
            </a:r>
            <a:r>
              <a:rPr lang="ru-RU" dirty="0"/>
              <a:t> </a:t>
            </a:r>
            <a:r>
              <a:rPr lang="ru-RU" dirty="0" err="1"/>
              <a:t>бойынша</a:t>
            </a:r>
            <a:r>
              <a:rPr lang="ru-RU" dirty="0"/>
              <a:t> </a:t>
            </a:r>
            <a:r>
              <a:rPr lang="ru-RU" dirty="0" err="1"/>
              <a:t>интервалдар</a:t>
            </a:r>
            <a:r>
              <a:rPr lang="ru-RU" dirty="0"/>
              <a:t> </a:t>
            </a:r>
            <a:r>
              <a:rPr lang="ru-RU" dirty="0" err="1"/>
              <a:t>тең</a:t>
            </a:r>
            <a:r>
              <a:rPr lang="ru-RU" dirty="0"/>
              <a:t> </a:t>
            </a:r>
            <a:r>
              <a:rPr lang="ru-RU" dirty="0" err="1"/>
              <a:t>болмайды</a:t>
            </a:r>
            <a:r>
              <a:rPr lang="ru-RU" dirty="0"/>
              <a:t>, </a:t>
            </a:r>
            <a:r>
              <a:rPr lang="ru-RU" dirty="0" err="1"/>
              <a:t>бірақ</a:t>
            </a:r>
            <a:r>
              <a:rPr lang="ru-RU" dirty="0"/>
              <a:t> </a:t>
            </a:r>
            <a:r>
              <a:rPr lang="ru-RU" dirty="0" err="1"/>
              <a:t>кез</a:t>
            </a:r>
            <a:r>
              <a:rPr lang="ru-RU" dirty="0"/>
              <a:t> – </a:t>
            </a:r>
            <a:r>
              <a:rPr lang="ru-RU" dirty="0" err="1"/>
              <a:t>келген</a:t>
            </a:r>
            <a:r>
              <a:rPr lang="ru-RU" dirty="0"/>
              <a:t> </a:t>
            </a:r>
            <a:r>
              <a:rPr lang="ru-RU" dirty="0" err="1"/>
              <a:t>интервалға</a:t>
            </a:r>
            <a:r>
              <a:rPr lang="ru-RU" dirty="0"/>
              <a:t> </a:t>
            </a:r>
            <a:r>
              <a:rPr lang="kk-KZ" dirty="0" smtClean="0"/>
              <a:t>Х КШ</a:t>
            </a:r>
            <a:r>
              <a:rPr lang="en-US" dirty="0" smtClean="0"/>
              <a:t> </a:t>
            </a:r>
            <a:r>
              <a:rPr lang="ru-RU" dirty="0" err="1"/>
              <a:t>мәнінің</a:t>
            </a:r>
            <a:r>
              <a:rPr lang="ru-RU" dirty="0"/>
              <a:t> </a:t>
            </a:r>
            <a:r>
              <a:rPr lang="ru-RU" dirty="0" err="1"/>
              <a:t>түсу</a:t>
            </a:r>
            <a:r>
              <a:rPr lang="ru-RU" dirty="0"/>
              <a:t> </a:t>
            </a:r>
            <a:r>
              <a:rPr lang="ru-RU" dirty="0" err="1"/>
              <a:t>ықтималдығы</a:t>
            </a:r>
            <a:r>
              <a:rPr lang="ru-RU" dirty="0"/>
              <a:t> </a:t>
            </a:r>
            <a:r>
              <a:rPr lang="ru-RU" dirty="0" err="1"/>
              <a:t>бірдей</a:t>
            </a:r>
            <a:r>
              <a:rPr lang="ru-RU" dirty="0"/>
              <a:t> </a:t>
            </a:r>
            <a:r>
              <a:rPr lang="ru-RU" dirty="0" err="1"/>
              <a:t>болады</a:t>
            </a:r>
            <a:r>
              <a:rPr lang="ru-RU" dirty="0"/>
              <a:t> </a:t>
            </a:r>
            <a:r>
              <a:rPr lang="en-US" b="1" i="1" dirty="0">
                <a:solidFill>
                  <a:srgbClr val="FF0000"/>
                </a:solidFill>
              </a:rPr>
              <a:t>p = </a:t>
            </a:r>
            <a:r>
              <a:rPr lang="en-US" b="1" i="1" dirty="0" smtClean="0">
                <a:solidFill>
                  <a:srgbClr val="FF0000"/>
                </a:solidFill>
              </a:rPr>
              <a:t>1/k</a:t>
            </a:r>
            <a:r>
              <a:rPr lang="kk-KZ" b="1" i="1" dirty="0" smtClean="0">
                <a:solidFill>
                  <a:srgbClr val="FF0000"/>
                </a:solidFill>
              </a:rPr>
              <a:t>.</a:t>
            </a:r>
          </a:p>
          <a:p>
            <a:pPr>
              <a:buFont typeface="Wingdings" panose="05000000000000000000" pitchFamily="2" charset="2"/>
              <a:buChar char="Ø"/>
            </a:pPr>
            <a:r>
              <a:rPr lang="ru-RU" dirty="0" err="1" smtClean="0"/>
              <a:t>Әр</a:t>
            </a:r>
            <a:r>
              <a:rPr lang="ru-RU" dirty="0" smtClean="0"/>
              <a:t> </a:t>
            </a:r>
            <a:r>
              <a:rPr lang="ru-RU" dirty="0" err="1"/>
              <a:t>интервалға</a:t>
            </a:r>
            <a:r>
              <a:rPr lang="ru-RU" dirty="0"/>
              <a:t> </a:t>
            </a:r>
            <a:r>
              <a:rPr lang="kk-KZ" dirty="0" smtClean="0"/>
              <a:t>Х КШ</a:t>
            </a:r>
            <a:r>
              <a:rPr lang="en-US" dirty="0" smtClean="0"/>
              <a:t> </a:t>
            </a:r>
            <a:r>
              <a:rPr lang="ru-RU" dirty="0" err="1"/>
              <a:t>мәнінің</a:t>
            </a:r>
            <a:r>
              <a:rPr lang="ru-RU" dirty="0"/>
              <a:t> </a:t>
            </a:r>
            <a:r>
              <a:rPr lang="ru-RU" dirty="0" err="1"/>
              <a:t>түсу</a:t>
            </a:r>
            <a:r>
              <a:rPr lang="ru-RU" dirty="0"/>
              <a:t> </a:t>
            </a:r>
            <a:r>
              <a:rPr lang="ru-RU" dirty="0" err="1"/>
              <a:t>жағдайларының</a:t>
            </a:r>
            <a:r>
              <a:rPr lang="ru-RU" dirty="0"/>
              <a:t> </a:t>
            </a:r>
            <a:r>
              <a:rPr lang="ru-RU" dirty="0" err="1" smtClean="0"/>
              <a:t>теориялық</a:t>
            </a:r>
            <a:r>
              <a:rPr lang="ru-RU" dirty="0" smtClean="0"/>
              <a:t> </a:t>
            </a:r>
            <a:r>
              <a:rPr lang="ru-RU" dirty="0"/>
              <a:t>саны </a:t>
            </a:r>
            <a:r>
              <a:rPr lang="en-US" b="1" i="1" dirty="0" smtClean="0">
                <a:solidFill>
                  <a:srgbClr val="FF0000"/>
                </a:solidFill>
              </a:rPr>
              <a:t>m </a:t>
            </a:r>
            <a:r>
              <a:rPr lang="en-US" b="1" i="1" dirty="0">
                <a:solidFill>
                  <a:srgbClr val="FF0000"/>
                </a:solidFill>
              </a:rPr>
              <a:t>= </a:t>
            </a:r>
            <a:r>
              <a:rPr lang="en-US" b="1" i="1" dirty="0" smtClean="0">
                <a:solidFill>
                  <a:srgbClr val="FF0000"/>
                </a:solidFill>
              </a:rPr>
              <a:t>n/k</a:t>
            </a:r>
            <a:r>
              <a:rPr lang="kk-KZ" b="1" i="1" dirty="0" smtClean="0">
                <a:solidFill>
                  <a:srgbClr val="FF0000"/>
                </a:solidFill>
              </a:rPr>
              <a:t> </a:t>
            </a:r>
            <a:r>
              <a:rPr lang="ru-RU" dirty="0" err="1" smtClean="0"/>
              <a:t>тең</a:t>
            </a:r>
            <a:r>
              <a:rPr lang="ru-RU" dirty="0" smtClean="0"/>
              <a:t> </a:t>
            </a:r>
            <a:r>
              <a:rPr lang="ru-RU" dirty="0" err="1"/>
              <a:t>болады</a:t>
            </a:r>
            <a:r>
              <a:rPr lang="ru-RU" dirty="0"/>
              <a:t> </a:t>
            </a:r>
            <a:r>
              <a:rPr lang="en-US" dirty="0" smtClean="0"/>
              <a:t> </a:t>
            </a:r>
            <a:r>
              <a:rPr lang="en-US" dirty="0"/>
              <a:t>(</a:t>
            </a:r>
            <a:r>
              <a:rPr lang="en-US" dirty="0" smtClean="0"/>
              <a:t>N-</a:t>
            </a:r>
            <a:r>
              <a:rPr lang="ru-RU" dirty="0" err="1" smtClean="0"/>
              <a:t>таңдама</a:t>
            </a:r>
            <a:r>
              <a:rPr lang="ru-RU" dirty="0" smtClean="0"/>
              <a:t> </a:t>
            </a:r>
            <a:r>
              <a:rPr lang="ru-RU" dirty="0" err="1" smtClean="0"/>
              <a:t>ұзақтығы</a:t>
            </a:r>
            <a:r>
              <a:rPr lang="ru-RU" dirty="0" smtClean="0"/>
              <a:t>).</a:t>
            </a:r>
          </a:p>
          <a:p>
            <a:pPr>
              <a:buFont typeface="Wingdings" panose="05000000000000000000" pitchFamily="2" charset="2"/>
              <a:buChar char="Ø"/>
            </a:pPr>
            <a:r>
              <a:rPr lang="ru-RU" dirty="0" err="1" smtClean="0"/>
              <a:t>Эмпирикалық</a:t>
            </a:r>
            <a:r>
              <a:rPr lang="ru-RU" dirty="0" smtClean="0"/>
              <a:t> </a:t>
            </a:r>
            <a:r>
              <a:rPr lang="ru-RU" dirty="0" err="1"/>
              <a:t>деректер</a:t>
            </a:r>
            <a:r>
              <a:rPr lang="ru-RU" dirty="0"/>
              <a:t> мен </a:t>
            </a:r>
            <a:r>
              <a:rPr lang="ru-RU" dirty="0" err="1"/>
              <a:t>аналитикалық</a:t>
            </a:r>
            <a:r>
              <a:rPr lang="ru-RU" dirty="0"/>
              <a:t> </a:t>
            </a:r>
            <a:r>
              <a:rPr lang="ru-RU" dirty="0" err="1" smtClean="0"/>
              <a:t>үлестірім</a:t>
            </a:r>
            <a:r>
              <a:rPr lang="ru-RU" dirty="0" smtClean="0"/>
              <a:t> </a:t>
            </a:r>
            <a:r>
              <a:rPr lang="ru-RU" dirty="0" err="1"/>
              <a:t>функциясы</a:t>
            </a:r>
            <a:r>
              <a:rPr lang="ru-RU" dirty="0"/>
              <a:t> </a:t>
            </a:r>
            <a:r>
              <a:rPr lang="ru-RU" dirty="0" err="1"/>
              <a:t>арасындағы</a:t>
            </a:r>
            <a:r>
              <a:rPr lang="ru-RU" dirty="0"/>
              <a:t> </a:t>
            </a:r>
            <a:r>
              <a:rPr lang="ru-RU" dirty="0" err="1" smtClean="0"/>
              <a:t>алшақтық</a:t>
            </a:r>
            <a:r>
              <a:rPr lang="ru-RU" dirty="0" smtClean="0"/>
              <a:t> </a:t>
            </a:r>
            <a:r>
              <a:rPr lang="ru-RU" dirty="0" err="1" smtClean="0"/>
              <a:t>төмендегі</a:t>
            </a:r>
            <a:r>
              <a:rPr lang="ru-RU" dirty="0" smtClean="0"/>
              <a:t> </a:t>
            </a:r>
            <a:r>
              <a:rPr lang="ru-RU" dirty="0"/>
              <a:t>тест </a:t>
            </a:r>
            <a:r>
              <a:rPr lang="ru-RU" dirty="0" err="1"/>
              <a:t>статистикасы</a:t>
            </a:r>
            <a:r>
              <a:rPr lang="ru-RU" dirty="0"/>
              <a:t> </a:t>
            </a:r>
            <a:r>
              <a:rPr lang="ru-RU" dirty="0" err="1"/>
              <a:t>бойынша</a:t>
            </a:r>
            <a:r>
              <a:rPr lang="ru-RU" dirty="0"/>
              <a:t> </a:t>
            </a:r>
            <a:r>
              <a:rPr lang="ru-RU" dirty="0" err="1" smtClean="0"/>
              <a:t>анықталады</a:t>
            </a:r>
            <a:r>
              <a:rPr lang="ru-RU" dirty="0" smtClean="0"/>
              <a:t>:</a:t>
            </a:r>
          </a:p>
          <a:p>
            <a:pPr marL="0" indent="0">
              <a:buNone/>
            </a:pPr>
            <a:endParaRPr lang="kk-KZ" dirty="0" smtClean="0"/>
          </a:p>
          <a:p>
            <a:pPr marL="0" indent="0">
              <a:buNone/>
            </a:pPr>
            <a:endParaRPr lang="kk-KZ" dirty="0"/>
          </a:p>
          <a:p>
            <a:pPr marL="0" indent="0">
              <a:buNone/>
            </a:pPr>
            <a:endParaRPr lang="kk-KZ" dirty="0" smtClean="0"/>
          </a:p>
          <a:p>
            <a:pPr marL="0" indent="0">
              <a:buNone/>
            </a:pPr>
            <a:r>
              <a:rPr lang="kk-KZ" dirty="0" smtClean="0"/>
              <a:t>Мұндағы       -  і градациясындағы эмпирикалық ықтималдықтар;      -  і градациясына КШ түсуінің теориялық ықтималдықтары; </a:t>
            </a:r>
            <a:r>
              <a:rPr lang="ru-RU" i="1" dirty="0"/>
              <a:t>N</a:t>
            </a:r>
            <a:r>
              <a:rPr lang="ru-RU" dirty="0"/>
              <a:t> </a:t>
            </a:r>
            <a:r>
              <a:rPr lang="ru-RU" dirty="0" smtClean="0"/>
              <a:t> - </a:t>
            </a:r>
            <a:r>
              <a:rPr lang="kk-KZ" dirty="0" smtClean="0"/>
              <a:t>жиынтық көлемі (бақылау жылдарының саны); </a:t>
            </a:r>
            <a:r>
              <a:rPr lang="ru-RU" i="1" dirty="0" smtClean="0"/>
              <a:t>k - </a:t>
            </a:r>
            <a:r>
              <a:rPr lang="kk-KZ" dirty="0" smtClean="0"/>
              <a:t>градациялар саны.</a:t>
            </a:r>
            <a:endParaRPr lang="ru-RU" dirty="0"/>
          </a:p>
        </p:txBody>
      </p:sp>
      <p:sp>
        <p:nvSpPr>
          <p:cNvPr id="3" name="Номер слайда 2"/>
          <p:cNvSpPr>
            <a:spLocks noGrp="1"/>
          </p:cNvSpPr>
          <p:nvPr>
            <p:ph type="sldNum" sz="quarter" idx="34"/>
          </p:nvPr>
        </p:nvSpPr>
        <p:spPr/>
        <p:txBody>
          <a:bodyPr/>
          <a:lstStyle/>
          <a:p>
            <a:pPr rtl="0"/>
            <a:fld id="{19B51A1E-902D-48AF-9020-955120F399B6}" type="slidenum">
              <a:rPr lang="ru-RU" noProof="0" smtClean="0"/>
              <a:pPr rtl="0"/>
              <a:t>9</a:t>
            </a:fld>
            <a:endParaRPr lang="ru-RU" noProof="0" dirty="0"/>
          </a:p>
        </p:txBody>
      </p:sp>
      <p:sp>
        <p:nvSpPr>
          <p:cNvPr id="5" name="Заголовок 4"/>
          <p:cNvSpPr>
            <a:spLocks noGrp="1"/>
          </p:cNvSpPr>
          <p:nvPr>
            <p:ph type="title"/>
          </p:nvPr>
        </p:nvSpPr>
        <p:spPr/>
        <p:txBody>
          <a:bodyPr/>
          <a:lstStyle/>
          <a:p>
            <a:r>
              <a:rPr lang="ru-RU" kern="0" spc="0" dirty="0" err="1">
                <a:solidFill>
                  <a:srgbClr val="0070C0"/>
                </a:solidFill>
              </a:rPr>
              <a:t>Пирсонның</a:t>
            </a:r>
            <a:r>
              <a:rPr lang="ru-RU" kern="0" spc="0" dirty="0">
                <a:solidFill>
                  <a:srgbClr val="0070C0"/>
                </a:solidFill>
              </a:rPr>
              <a:t> </a:t>
            </a:r>
            <a:r>
              <a:rPr lang="ru-RU" kern="0" spc="0" dirty="0" err="1">
                <a:solidFill>
                  <a:srgbClr val="0070C0"/>
                </a:solidFill>
              </a:rPr>
              <a:t>келісімдік</a:t>
            </a:r>
            <a:r>
              <a:rPr lang="ru-RU" kern="0" spc="0" dirty="0">
                <a:solidFill>
                  <a:srgbClr val="0070C0"/>
                </a:solidFill>
              </a:rPr>
              <a:t> </a:t>
            </a:r>
            <a:r>
              <a:rPr lang="ru-RU" i="1" kern="0" spc="0" dirty="0" smtClean="0">
                <a:solidFill>
                  <a:srgbClr val="0070C0"/>
                </a:solidFill>
              </a:rPr>
              <a:t>χ</a:t>
            </a:r>
            <a:r>
              <a:rPr lang="ru-RU" kern="0" spc="0" baseline="30000" dirty="0" smtClean="0">
                <a:solidFill>
                  <a:srgbClr val="0070C0"/>
                </a:solidFill>
              </a:rPr>
              <a:t>2</a:t>
            </a:r>
            <a:r>
              <a:rPr lang="ru-RU" kern="0" spc="0" dirty="0" smtClean="0">
                <a:solidFill>
                  <a:srgbClr val="0070C0"/>
                </a:solidFill>
              </a:rPr>
              <a:t> </a:t>
            </a:r>
            <a:r>
              <a:rPr lang="ru-RU" kern="0" spc="0" dirty="0" err="1">
                <a:solidFill>
                  <a:srgbClr val="0070C0"/>
                </a:solidFill>
              </a:rPr>
              <a:t>критерийі</a:t>
            </a:r>
            <a:endParaRPr lang="ru-RU" kern="0" spc="0" dirty="0">
              <a:solidFill>
                <a:srgbClr val="0070C0"/>
              </a:solidFill>
            </a:endParaRPr>
          </a:p>
        </p:txBody>
      </p:sp>
      <p:graphicFrame>
        <p:nvGraphicFramePr>
          <p:cNvPr id="8" name="Объект 7"/>
          <p:cNvGraphicFramePr>
            <a:graphicFrameLocks noChangeAspect="1"/>
          </p:cNvGraphicFramePr>
          <p:nvPr>
            <p:extLst>
              <p:ext uri="{D42A27DB-BD31-4B8C-83A1-F6EECF244321}">
                <p14:modId xmlns:p14="http://schemas.microsoft.com/office/powerpoint/2010/main" val="3449234052"/>
              </p:ext>
            </p:extLst>
          </p:nvPr>
        </p:nvGraphicFramePr>
        <p:xfrm>
          <a:off x="4296229" y="5021943"/>
          <a:ext cx="1976694" cy="735514"/>
        </p:xfrm>
        <a:graphic>
          <a:graphicData uri="http://schemas.openxmlformats.org/presentationml/2006/ole">
            <mc:AlternateContent xmlns:mc="http://schemas.openxmlformats.org/markup-compatibility/2006">
              <mc:Choice xmlns:v="urn:schemas-microsoft-com:vml" Requires="v">
                <p:oleObj spid="_x0000_s20502" name="Уравнение" r:id="rId3" imgW="1244600" imgH="457200" progId="Equation.3">
                  <p:embed/>
                </p:oleObj>
              </mc:Choice>
              <mc:Fallback>
                <p:oleObj name="Уравнение" r:id="rId3" imgW="12446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6229" y="5021943"/>
                        <a:ext cx="1976694" cy="735514"/>
                      </a:xfrm>
                      <a:prstGeom prst="rect">
                        <a:avLst/>
                      </a:prstGeom>
                      <a:noFill/>
                    </p:spPr>
                  </p:pic>
                </p:oleObj>
              </mc:Fallback>
            </mc:AlternateContent>
          </a:graphicData>
        </a:graphic>
      </p:graphicFrame>
      <p:sp>
        <p:nvSpPr>
          <p:cNvPr id="14"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3035709356"/>
              </p:ext>
            </p:extLst>
          </p:nvPr>
        </p:nvGraphicFramePr>
        <p:xfrm>
          <a:off x="1596572" y="5757456"/>
          <a:ext cx="308925" cy="353057"/>
        </p:xfrm>
        <a:graphic>
          <a:graphicData uri="http://schemas.openxmlformats.org/presentationml/2006/ole">
            <mc:AlternateContent xmlns:mc="http://schemas.openxmlformats.org/markup-compatibility/2006">
              <mc:Choice xmlns:v="urn:schemas-microsoft-com:vml" Requires="v">
                <p:oleObj spid="_x0000_s20503" name="Уравнение" r:id="rId5" imgW="203112" imgH="241195" progId="Equation.3">
                  <p:embed/>
                </p:oleObj>
              </mc:Choice>
              <mc:Fallback>
                <p:oleObj name="Уравнение" r:id="rId5" imgW="203112" imgH="241195"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6572" y="5757456"/>
                        <a:ext cx="308925" cy="353057"/>
                      </a:xfrm>
                      <a:prstGeom prst="rect">
                        <a:avLst/>
                      </a:prstGeom>
                      <a:noFill/>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928645028"/>
              </p:ext>
            </p:extLst>
          </p:nvPr>
        </p:nvGraphicFramePr>
        <p:xfrm>
          <a:off x="7053942" y="5785393"/>
          <a:ext cx="203200" cy="325120"/>
        </p:xfrm>
        <a:graphic>
          <a:graphicData uri="http://schemas.openxmlformats.org/presentationml/2006/ole">
            <mc:AlternateContent xmlns:mc="http://schemas.openxmlformats.org/markup-compatibility/2006">
              <mc:Choice xmlns:v="urn:schemas-microsoft-com:vml" Requires="v">
                <p:oleObj spid="_x0000_s20504" name="Уравнение" r:id="rId7" imgW="152334" imgH="228501" progId="Equation.3">
                  <p:embed/>
                </p:oleObj>
              </mc:Choice>
              <mc:Fallback>
                <p:oleObj name="Уравнение" r:id="rId7" imgW="152334" imgH="228501"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3942" y="5785393"/>
                        <a:ext cx="203200" cy="325120"/>
                      </a:xfrm>
                      <a:prstGeom prst="rect">
                        <a:avLst/>
                      </a:prstGeom>
                      <a:noFill/>
                    </p:spPr>
                  </p:pic>
                </p:oleObj>
              </mc:Fallback>
            </mc:AlternateContent>
          </a:graphicData>
        </a:graphic>
      </p:graphicFrame>
    </p:spTree>
    <p:extLst>
      <p:ext uri="{BB962C8B-B14F-4D97-AF65-F5344CB8AC3E}">
        <p14:creationId xmlns:p14="http://schemas.microsoft.com/office/powerpoint/2010/main" val="1854922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B61CFE-D4DA-4753-A9A5-D482B9609A35}">
  <ds:schemaRef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fb0879af-3eba-417a-a55a-ffe6dcd6ca77"/>
    <ds:schemaRef ds:uri="6dc4bcd6-49db-4c07-9060-8acfc67cef9f"/>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Презентация в минималистичных цветах</Template>
  <TotalTime>0</TotalTime>
  <Words>1395</Words>
  <Application>Microsoft Office PowerPoint</Application>
  <PresentationFormat>Широкоэкранный</PresentationFormat>
  <Paragraphs>147</Paragraphs>
  <Slides>16</Slides>
  <Notes>5</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24" baseType="lpstr">
      <vt:lpstr>Arial</vt:lpstr>
      <vt:lpstr>Calibri</vt:lpstr>
      <vt:lpstr>Cambria Math</vt:lpstr>
      <vt:lpstr>Corbel</vt:lpstr>
      <vt:lpstr>Times New Roman</vt:lpstr>
      <vt:lpstr>Wingdings</vt:lpstr>
      <vt:lpstr>Тема Office</vt:lpstr>
      <vt:lpstr>Microsoft Equation 3.0</vt:lpstr>
      <vt:lpstr>Үлестірім заңы жөніндегі гипотезаны тексеру</vt:lpstr>
      <vt:lpstr>Дәрістің қысқаша мазмұны</vt:lpstr>
      <vt:lpstr>Презентация PowerPoint</vt:lpstr>
      <vt:lpstr>Презентация PowerPoint</vt:lpstr>
      <vt:lpstr>Презентация PowerPoint</vt:lpstr>
      <vt:lpstr>Презентация PowerPoint</vt:lpstr>
      <vt:lpstr>Презентация PowerPoint</vt:lpstr>
      <vt:lpstr>Келісімдік критерийі</vt:lpstr>
      <vt:lpstr>Пирсонның келісімдік χ2 критерийі</vt:lpstr>
      <vt:lpstr>Пирсонның келісімдік χ2 критерийі</vt:lpstr>
      <vt:lpstr>Пирсонның келісімдік χ2 критерийі</vt:lpstr>
      <vt:lpstr>Колмогоровтың келісімдік критерийі</vt:lpstr>
      <vt:lpstr>Колмогоровтың келісімдік критерийі</vt:lpstr>
      <vt:lpstr>nω2  келісімдік критерийі</vt:lpstr>
      <vt:lpstr>nω2  келісімдік критерийі</vt:lpstr>
      <vt:lpstr>Назарларыңызға рахмет</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2021-01-26T10:11:13Z</dcterms:created>
  <dcterms:modified xsi:type="dcterms:W3CDTF">2021-02-16T19:41:19Z</dcterms:modified>
</cp:coreProperties>
</file>