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60" r:id="rId1"/>
  </p:sldMasterIdLst>
  <p:notesMasterIdLst>
    <p:notesMasterId r:id="rId12"/>
  </p:notesMasterIdLst>
  <p:sldIdLst>
    <p:sldId id="289" r:id="rId2"/>
    <p:sldId id="306" r:id="rId3"/>
    <p:sldId id="307" r:id="rId4"/>
    <p:sldId id="302" r:id="rId5"/>
    <p:sldId id="303" r:id="rId6"/>
    <p:sldId id="308" r:id="rId7"/>
    <p:sldId id="309" r:id="rId8"/>
    <p:sldId id="304" r:id="rId9"/>
    <p:sldId id="305" r:id="rId10"/>
    <p:sldId id="310" r:id="rId11"/>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38" autoAdjust="0"/>
  </p:normalViewPr>
  <p:slideViewPr>
    <p:cSldViewPr>
      <p:cViewPr varScale="1">
        <p:scale>
          <a:sx n="59" d="100"/>
          <a:sy n="59" d="100"/>
        </p:scale>
        <p:origin x="1893"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23.10.2024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8</a:t>
            </a:fld>
            <a:endParaRPr lang="ru-RU"/>
          </a:p>
        </p:txBody>
      </p:sp>
    </p:spTree>
    <p:extLst>
      <p:ext uri="{BB962C8B-B14F-4D97-AF65-F5344CB8AC3E}">
        <p14:creationId xmlns:p14="http://schemas.microsoft.com/office/powerpoint/2010/main" val="378725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CACD799-3ABD-4323-AA9E-641CFC0EAFFC}" type="datetime1">
              <a:rPr lang="ru-RU" smtClean="0"/>
              <a:t>23.10.2024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r>
              <a:rPr lang="ru-RU"/>
              <a:t>©Исмаилова Акмарал Газизовна</a:t>
            </a:r>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4B96076-4034-470B-9191-A1D9B99A35AC}" type="datetime1">
              <a:rPr lang="ru-RU" smtClean="0"/>
              <a:t>23.10.2024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3CEFFF1-8270-40A7-98A9-64ECF12781DC}" type="datetime1">
              <a:rPr lang="ru-RU" smtClean="0"/>
              <a:t>23.10.2024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E2D222CE-1A83-4D51-B5E1-186F003C0F1B}" type="datetime1">
              <a:rPr lang="ru-RU" smtClean="0"/>
              <a:t>23.10.2024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r>
              <a:rPr lang="ru-RU"/>
              <a:t>©Исмаилова Акмарал Газизовна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33A42F5-0024-4C6B-AF29-C9C1EB0C271C}" type="datetime1">
              <a:rPr lang="ru-RU" smtClean="0"/>
              <a:t>23.10.2024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r>
              <a:rPr lang="ru-RU"/>
              <a:t>©Исмаилова Акмарал Газизовна</a:t>
            </a:r>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45AECC5A-D8B2-4E38-8458-CDE289DB9761}" type="datetime1">
              <a:rPr lang="ru-RU" smtClean="0"/>
              <a:t>23.10.2024</a:t>
            </a:fld>
            <a:endParaRPr lang="ru-RU"/>
          </a:p>
        </p:txBody>
      </p:sp>
      <p:sp>
        <p:nvSpPr>
          <p:cNvPr id="6" name="Нижний колонтитул 5"/>
          <p:cNvSpPr>
            <a:spLocks noGrp="1"/>
          </p:cNvSpPr>
          <p:nvPr>
            <p:ph type="ftr" sz="quarter" idx="11"/>
          </p:nvPr>
        </p:nvSpPr>
        <p:spPr/>
        <p:txBody>
          <a:bodyPr/>
          <a:lstStyle/>
          <a:p>
            <a:r>
              <a:rPr lang="ru-RU"/>
              <a:t>©Исмаилова Акмарал Газизовна</a:t>
            </a:r>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E3228F-FD38-4097-B87C-A11CD009C992}" type="datetime1">
              <a:rPr lang="ru-RU" smtClean="0"/>
              <a:t>23.10.2024</a:t>
            </a:fld>
            <a:endParaRPr lang="ru-RU"/>
          </a:p>
        </p:txBody>
      </p:sp>
      <p:sp>
        <p:nvSpPr>
          <p:cNvPr id="8" name="Нижний колонтитул 7"/>
          <p:cNvSpPr>
            <a:spLocks noGrp="1"/>
          </p:cNvSpPr>
          <p:nvPr>
            <p:ph type="ftr" sz="quarter" idx="11"/>
          </p:nvPr>
        </p:nvSpPr>
        <p:spPr/>
        <p:txBody>
          <a:bodyPr/>
          <a:lstStyle/>
          <a:p>
            <a:r>
              <a:rPr lang="ru-RU"/>
              <a:t>©Исмаилова Акмарал Газизовна</a:t>
            </a:r>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613A0A9F-6E0A-41CB-A881-CA038C87033C}" type="datetime1">
              <a:rPr lang="ru-RU" smtClean="0"/>
              <a:t>23.10.2024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FF4D85-E3BF-4D7B-A4D9-121F39727EE3}" type="datetime1">
              <a:rPr lang="ru-RU" smtClean="0"/>
              <a:t>23.10.2024</a:t>
            </a:fld>
            <a:endParaRPr lang="ru-RU"/>
          </a:p>
        </p:txBody>
      </p:sp>
      <p:sp>
        <p:nvSpPr>
          <p:cNvPr id="3" name="Нижний колонтитул 2"/>
          <p:cNvSpPr>
            <a:spLocks noGrp="1"/>
          </p:cNvSpPr>
          <p:nvPr>
            <p:ph type="ftr" sz="quarter" idx="11"/>
          </p:nvPr>
        </p:nvSpPr>
        <p:spPr/>
        <p:txBody>
          <a:bodyPr/>
          <a:lstStyle/>
          <a:p>
            <a:r>
              <a:rPr lang="ru-RU"/>
              <a:t>©Исмаилова Акмарал Газизовна</a:t>
            </a:r>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77F72B1F-371E-4D18-99BD-34852B5F1C20}" type="datetime1">
              <a:rPr lang="ru-RU" smtClean="0"/>
              <a:t>23.10.2024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r>
              <a:rPr lang="ru-RU"/>
              <a:t>©Исмаилова Акмарал Газизовна</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D96895B0-F6F9-45F7-BF01-7DED4C2E23B7}" type="datetime1">
              <a:rPr lang="ru-RU" smtClean="0"/>
              <a:t>23.10.2024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400039-C8DD-412E-B052-2AD92A17CF4E}" type="datetime1">
              <a:rPr lang="ru-RU" smtClean="0"/>
              <a:t>23.10.2024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ru-RU"/>
              <a:t>©Исмаилова Акмарал Газизовна</a:t>
            </a:r>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lnSpcReduction="1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kk-KZ" sz="3600" dirty="0">
                <a:latin typeface="Times New Roman" panose="02020603050405020304" pitchFamily="18" charset="0"/>
                <a:ea typeface="Calibri" panose="020F0502020204030204" pitchFamily="34" charset="0"/>
                <a:cs typeface="Times New Roman" panose="02020603050405020304" pitchFamily="18" charset="0"/>
              </a:rPr>
              <a:t>	</a:t>
            </a:r>
            <a:r>
              <a:rPr lang="kk-KZ" sz="2800" dirty="0">
                <a:latin typeface="Times New Roman" panose="02020603050405020304" pitchFamily="18" charset="0"/>
                <a:ea typeface="Calibri" panose="020F0502020204030204" pitchFamily="34" charset="0"/>
                <a:cs typeface="Times New Roman" panose="02020603050405020304" pitchFamily="18" charset="0"/>
              </a:rPr>
              <a:t>Фотометрлік (ф</a:t>
            </a:r>
            <a:r>
              <a:rPr lang="kk-KZ" sz="2800" dirty="0">
                <a:latin typeface="Times New Roman" panose="02020603050405020304" pitchFamily="18" charset="0"/>
                <a:ea typeface="Calibri" panose="020F0502020204030204" pitchFamily="34" charset="0"/>
              </a:rPr>
              <a:t>изика</a:t>
            </a:r>
            <a:r>
              <a:rPr lang="ru-RU" sz="2800" dirty="0">
                <a:latin typeface="Times New Roman" panose="02020603050405020304" pitchFamily="18" charset="0"/>
                <a:ea typeface="Calibri" panose="020F0502020204030204" pitchFamily="34" charset="0"/>
              </a:rPr>
              <a:t>-</a:t>
            </a:r>
            <a:r>
              <a:rPr lang="ru-RU" sz="2800" dirty="0" err="1">
                <a:latin typeface="Times New Roman" panose="02020603050405020304" pitchFamily="18" charset="0"/>
                <a:ea typeface="Calibri" panose="020F0502020204030204" pitchFamily="34" charset="0"/>
              </a:rPr>
              <a:t>химиялы</a:t>
            </a:r>
            <a:r>
              <a:rPr lang="kk-KZ" sz="2800" dirty="0">
                <a:latin typeface="Times New Roman" panose="02020603050405020304" pitchFamily="18" charset="0"/>
                <a:ea typeface="Calibri" panose="020F0502020204030204" pitchFamily="34" charset="0"/>
              </a:rPr>
              <a:t>қ)  әдістердің сезгіштігі, нәтижелердің сезгіштігі және дұрыстығы.</a:t>
            </a:r>
          </a:p>
          <a:p>
            <a:pPr marL="0" indent="0" algn="just">
              <a:lnSpc>
                <a:spcPct val="107000"/>
              </a:lnSpc>
              <a:spcBef>
                <a:spcPts val="0"/>
              </a:spcBef>
              <a:buNone/>
            </a:pPr>
            <a:endParaRPr lang="kk-KZ" sz="3200" dirty="0">
              <a:latin typeface="Times New Roman" panose="02020603050405020304" pitchFamily="18" charset="0"/>
            </a:endParaRPr>
          </a:p>
          <a:p>
            <a:pPr marL="0" indent="0" algn="just">
              <a:lnSpc>
                <a:spcPct val="107000"/>
              </a:lnSpc>
              <a:spcBef>
                <a:spcPts val="0"/>
              </a:spcBef>
              <a:buNone/>
            </a:pPr>
            <a:endParaRPr lang="kk-KZ" sz="3200" dirty="0">
              <a:latin typeface="Times New Roman" panose="02020603050405020304" pitchFamily="18" charset="0"/>
            </a:endParaRPr>
          </a:p>
          <a:p>
            <a:pPr marL="0" indent="0" algn="just">
              <a:lnSpc>
                <a:spcPct val="107000"/>
              </a:lnSpc>
              <a:spcBef>
                <a:spcPts val="0"/>
              </a:spcBef>
              <a:buNone/>
            </a:pPr>
            <a:endParaRPr lang="kk-KZ" sz="3200" dirty="0">
              <a:latin typeface="Times New Roman" panose="02020603050405020304" pitchFamily="18" charset="0"/>
            </a:endParaRPr>
          </a:p>
          <a:p>
            <a:pPr marL="0" indent="0" algn="just">
              <a:lnSpc>
                <a:spcPct val="107000"/>
              </a:lnSpc>
              <a:spcBef>
                <a:spcPts val="0"/>
              </a:spcBef>
              <a:buNone/>
            </a:pPr>
            <a:endParaRPr lang="ru-RU" dirty="0"/>
          </a:p>
          <a:p>
            <a:pPr marL="0" indent="0">
              <a:buNone/>
            </a:pPr>
            <a:r>
              <a:rPr lang="ru-RU" sz="2100" dirty="0"/>
              <a:t>                                                      Д</a:t>
            </a:r>
            <a:r>
              <a:rPr lang="kk-KZ" sz="2100" dirty="0"/>
              <a:t>әріскер </a:t>
            </a:r>
            <a:r>
              <a:rPr lang="ru-RU" sz="2100" dirty="0"/>
              <a:t>- Исмаилова А.Г.</a:t>
            </a:r>
          </a:p>
          <a:p>
            <a:endParaRPr lang="ru-RU" dirty="0"/>
          </a:p>
        </p:txBody>
      </p:sp>
      <p:sp>
        <p:nvSpPr>
          <p:cNvPr id="5" name="Номер слайда 4">
            <a:extLst>
              <a:ext uri="{FF2B5EF4-FFF2-40B4-BE49-F238E27FC236}">
                <a16:creationId xmlns:a16="http://schemas.microsoft.com/office/drawing/2014/main" id="{8B04AEB6-1055-4E7C-9270-B668F7131638}"/>
              </a:ext>
            </a:extLst>
          </p:cNvPr>
          <p:cNvSpPr>
            <a:spLocks noGrp="1"/>
          </p:cNvSpPr>
          <p:nvPr>
            <p:ph type="sldNum" sz="quarter" idx="15"/>
          </p:nvPr>
        </p:nvSpPr>
        <p:spPr/>
        <p:txBody>
          <a:bodyPr/>
          <a:lstStyle/>
          <a:p>
            <a:fld id="{D6F87789-79C0-4369-89FF-5E19A7612EE5}" type="slidenum">
              <a:rPr lang="ru-RU" smtClean="0"/>
              <a:pPr/>
              <a:t>1</a:t>
            </a:fld>
            <a:endParaRPr lang="ru-RU"/>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8075240" cy="5997280"/>
          </a:xfrm>
        </p:spPr>
        <p:txBody>
          <a:bodyPr/>
          <a:lstStyle/>
          <a:p>
            <a:pPr indent="0" algn="just" eaLnBrk="0" fontAlgn="base" hangingPunct="0">
              <a:lnSpc>
                <a:spcPct val="107000"/>
              </a:lnSpc>
              <a:spcAft>
                <a:spcPts val="0"/>
              </a:spcAft>
              <a:buNone/>
            </a:pPr>
            <a:r>
              <a:rPr lang="kk-KZ" b="1" i="1" dirty="0">
                <a:solidFill>
                  <a:srgbClr val="000000"/>
                </a:solidFill>
                <a:latin typeface="Times New Roman" panose="02020603050405020304" pitchFamily="18" charset="0"/>
                <a:cs typeface="Times New Roman" panose="02020603050405020304" pitchFamily="18" charset="0"/>
              </a:rPr>
              <a:t>	Нәтижелердің сенімді интервалын анықтау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Талдау нәтижелерін ұсыну кезінде олардың белгісіздігінің бағасын көрсету қажет. Нәтижелердің белгісіздігі белгілі теңдіктерді қолдана отырып талдау нәтижелерінің сенімді интервалын анықтау арқылы алынады. Сенімді интервал үшін қажет </a:t>
            </a:r>
            <a:r>
              <a:rPr lang="kk-KZ" b="1" dirty="0">
                <a:latin typeface="Times New Roman" panose="02020603050405020304" pitchFamily="18" charset="0"/>
                <a:ea typeface="Calibri" panose="020F0502020204030204" pitchFamily="34" charset="0"/>
                <a:cs typeface="Times New Roman" panose="02020603050405020304" pitchFamily="18" charset="0"/>
              </a:rPr>
              <a:t>Стьюдент коэффициенті (t – критерий) </a:t>
            </a:r>
            <a:r>
              <a:rPr lang="kk-KZ" dirty="0">
                <a:latin typeface="Times New Roman" panose="02020603050405020304" pitchFamily="18" charset="0"/>
                <a:ea typeface="Calibri" panose="020F0502020204030204" pitchFamily="34" charset="0"/>
                <a:cs typeface="Times New Roman" panose="02020603050405020304" pitchFamily="18" charset="0"/>
              </a:rPr>
              <a:t>қажет болады, оны анықтау үшін еркіндік дәреже саны </a:t>
            </a:r>
            <a:r>
              <a:rPr lang="kk-KZ" b="1" dirty="0">
                <a:latin typeface="Times New Roman" panose="02020603050405020304" pitchFamily="18" charset="0"/>
                <a:ea typeface="Calibri" panose="020F0502020204030204" pitchFamily="34" charset="0"/>
                <a:cs typeface="Times New Roman" panose="02020603050405020304" pitchFamily="18" charset="0"/>
              </a:rPr>
              <a:t>f = n -1</a:t>
            </a:r>
            <a:r>
              <a:rPr lang="kk-KZ" dirty="0">
                <a:latin typeface="Times New Roman" panose="02020603050405020304" pitchFamily="18" charset="0"/>
                <a:ea typeface="Calibri" panose="020F0502020204030204" pitchFamily="34" charset="0"/>
                <a:cs typeface="Times New Roman" panose="02020603050405020304" pitchFamily="18" charset="0"/>
              </a:rPr>
              <a:t> деп алынады.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362100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r>
              <a:rPr lang="kk-KZ" dirty="0"/>
              <a:t>Талдау сапасы</a:t>
            </a:r>
            <a:endParaRPr lang="ru-RU" dirty="0"/>
          </a:p>
        </p:txBody>
      </p:sp>
      <p:sp>
        <p:nvSpPr>
          <p:cNvPr id="3" name="Объект 2"/>
          <p:cNvSpPr>
            <a:spLocks noGrp="1"/>
          </p:cNvSpPr>
          <p:nvPr>
            <p:ph sz="quarter" idx="1"/>
          </p:nvPr>
        </p:nvSpPr>
        <p:spPr>
          <a:xfrm>
            <a:off x="457200" y="836712"/>
            <a:ext cx="8147248" cy="5637240"/>
          </a:xfrm>
        </p:spPr>
        <p:txBody>
          <a:bodyPr>
            <a:normAutofit fontScale="92500"/>
          </a:bodyPr>
          <a:lstStyle/>
          <a:p>
            <a:pPr marL="0" indent="457200" algn="just">
              <a:lnSpc>
                <a:spcPct val="150000"/>
              </a:lnSpc>
              <a:spcBef>
                <a:spcPts val="0"/>
              </a:spcBef>
              <a:buNone/>
            </a:pPr>
            <a:r>
              <a:rPr lang="kk-KZ" dirty="0"/>
              <a:t>	Талдау сапасын анықтау барысында, әсіресе сандық талдауда, талдаушы біршама ұғымдарды (шамалар, олардың тұтастығы) түсіне білу керек. Оған алынған мәліметтерді градуирлеу графигі арқылы, статистикалық өңдеулер жүргізу арқылы бағалау жатады. Бағалауда қолданылатын терминдер: сезімталдылық, дәлділік, қайталанымдылық, дұрыстық, ашу шегі және анықталатын қосылыстардың шегі. Бөгде қосылыстардың қатысында компоненттің анықталуын қамтамасыз ететін  шама  - селективтілік (таңдамалылық), ал экономикалық көрсеткіштері талдауға кеткен ресурстар, құны, уақыты.</a:t>
            </a:r>
            <a:endParaRPr lang="ru-RU" dirty="0"/>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33514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116632"/>
                <a:ext cx="8147248" cy="6357320"/>
              </a:xfrm>
            </p:spPr>
            <p:txBody>
              <a:bodyPr>
                <a:normAutofit/>
              </a:bodyPr>
              <a:lstStyle/>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a:t>
                </a:r>
                <a:r>
                  <a:rPr lang="kk-KZ" b="1" dirty="0">
                    <a:solidFill>
                      <a:srgbClr val="000000"/>
                    </a:solidFill>
                    <a:latin typeface="Times New Roman" panose="02020603050405020304" pitchFamily="18" charset="0"/>
                    <a:cs typeface="Times New Roman" panose="02020603050405020304" pitchFamily="18" charset="0"/>
                  </a:rPr>
                  <a:t>Градуирлеу графигінің ролі</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a:t>
                </a: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Зерттелетін компонеттің мөлшерін анықтау үшін градуирлеу графигі қажет. Оның мақсаты аналитикалық белгінің зерттелетін компоненттің концентрациясына немесе массасына түзу сызықты тәуелділігі, яғни функциясы.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Әдістің </a:t>
                </a:r>
                <a:r>
                  <a:rPr lang="kk-KZ" i="1" u="sng" dirty="0">
                    <a:solidFill>
                      <a:srgbClr val="000000"/>
                    </a:solidFill>
                    <a:latin typeface="Times New Roman" panose="02020603050405020304" pitchFamily="18" charset="0"/>
                    <a:cs typeface="Times New Roman" panose="02020603050405020304" pitchFamily="18" charset="0"/>
                  </a:rPr>
                  <a:t>сезімталдылығы</a:t>
                </a:r>
                <a:r>
                  <a:rPr lang="kk-KZ" dirty="0">
                    <a:solidFill>
                      <a:srgbClr val="000000"/>
                    </a:solidFill>
                    <a:latin typeface="Times New Roman" panose="02020603050405020304" pitchFamily="18" charset="0"/>
                    <a:cs typeface="Times New Roman" panose="02020603050405020304" pitchFamily="18" charset="0"/>
                  </a:rPr>
                  <a:t> зерттелетін қосылыстың концентрациясы өзгерген сайын аналитикалық белгінің өзгеруін сипаттайды, яғни, концентрация өзгерген сайын АБ еселеніп өсуі. Сезімталдылықтың сандық өлшемі - </a:t>
                </a:r>
                <a:r>
                  <a:rPr lang="kk-KZ" i="1" u="sng" dirty="0">
                    <a:solidFill>
                      <a:srgbClr val="000000"/>
                    </a:solidFill>
                    <a:latin typeface="Times New Roman" panose="02020603050405020304" pitchFamily="18" charset="0"/>
                    <a:cs typeface="Times New Roman" panose="02020603050405020304" pitchFamily="18" charset="0"/>
                  </a:rPr>
                  <a:t>сезімталдық коэффициент</a:t>
                </a:r>
                <a:r>
                  <a:rPr lang="kk-KZ" dirty="0">
                    <a:solidFill>
                      <a:srgbClr val="000000"/>
                    </a:solidFill>
                    <a:latin typeface="Times New Roman" panose="02020603050405020304" pitchFamily="18" charset="0"/>
                    <a:cs typeface="Times New Roman" panose="02020603050405020304" pitchFamily="18" charset="0"/>
                  </a:rPr>
                  <a:t> S болып табылады.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a:t>
                </a:r>
              </a:p>
              <a:p>
                <a:pPr marL="0" indent="0" algn="ctr"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S = tg</a:t>
                </a:r>
                <a:r>
                  <a:rPr lang="en-US" dirty="0">
                    <a:solidFill>
                      <a:srgbClr val="000000"/>
                    </a:solidFill>
                    <a:latin typeface="Times New Roman" panose="02020603050405020304" pitchFamily="18" charset="0"/>
                    <a:cs typeface="Times New Roman" panose="02020603050405020304" pitchFamily="18" charset="0"/>
                  </a:rPr>
                  <a:t>α</a:t>
                </a:r>
                <a:r>
                  <a:rPr lang="kk-KZ"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ru-RU" i="1">
                            <a:solidFill>
                              <a:srgbClr val="000000"/>
                            </a:solidFill>
                            <a:latin typeface="Cambria Math" panose="02040503050406030204" pitchFamily="18" charset="0"/>
                            <a:cs typeface="Times New Roman" panose="02020603050405020304" pitchFamily="18" charset="0"/>
                          </a:rPr>
                        </m:ctrlPr>
                      </m:fPr>
                      <m:num>
                        <m:r>
                          <a:rPr lang="kk-KZ">
                            <a:solidFill>
                              <a:srgbClr val="000000"/>
                            </a:solidFill>
                            <a:latin typeface="Cambria Math" panose="02040503050406030204" pitchFamily="18" charset="0"/>
                            <a:cs typeface="Cambria Math" panose="02040503050406030204" pitchFamily="18" charset="0"/>
                          </a:rPr>
                          <m:t>∆</m:t>
                        </m:r>
                        <m:r>
                          <m:rPr>
                            <m:sty m:val="p"/>
                          </m:rPr>
                          <a:rPr lang="kk-KZ">
                            <a:solidFill>
                              <a:srgbClr val="000000"/>
                            </a:solidFill>
                            <a:latin typeface="Cambria Math" panose="02040503050406030204" pitchFamily="18" charset="0"/>
                            <a:cs typeface="Cambria Math" panose="02040503050406030204" pitchFamily="18" charset="0"/>
                          </a:rPr>
                          <m:t>I</m:t>
                        </m:r>
                      </m:num>
                      <m:den>
                        <m:r>
                          <a:rPr lang="kk-KZ">
                            <a:solidFill>
                              <a:srgbClr val="000000"/>
                            </a:solidFill>
                            <a:latin typeface="Cambria Math" panose="02040503050406030204" pitchFamily="18" charset="0"/>
                            <a:cs typeface="Cambria Math" panose="02040503050406030204" pitchFamily="18" charset="0"/>
                          </a:rPr>
                          <m:t>∆</m:t>
                        </m:r>
                        <m:r>
                          <m:rPr>
                            <m:sty m:val="p"/>
                          </m:rPr>
                          <a:rPr lang="kk-KZ">
                            <a:solidFill>
                              <a:srgbClr val="000000"/>
                            </a:solidFill>
                            <a:latin typeface="Cambria Math" panose="02040503050406030204" pitchFamily="18" charset="0"/>
                            <a:cs typeface="Cambria Math" panose="02040503050406030204" pitchFamily="18" charset="0"/>
                          </a:rPr>
                          <m:t>C</m:t>
                        </m:r>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116632"/>
                <a:ext cx="8147248" cy="6357320"/>
              </a:xfrm>
              <a:blipFill>
                <a:blip r:embed="rId2"/>
                <a:stretch>
                  <a:fillRect t="-767" r="-1123"/>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021505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A636972F-7FF9-4161-B9F2-B6403C74A374}"/>
              </a:ext>
            </a:extLst>
          </p:cNvPr>
          <p:cNvSpPr>
            <a:spLocks noGrp="1"/>
          </p:cNvSpPr>
          <p:nvPr>
            <p:ph type="sldNum" sz="quarter" idx="15"/>
          </p:nvPr>
        </p:nvSpPr>
        <p:spPr/>
        <p:txBody>
          <a:bodyPr/>
          <a:lstStyle/>
          <a:p>
            <a:fld id="{D6F87789-79C0-4369-89FF-5E19A7612EE5}" type="slidenum">
              <a:rPr lang="ru-RU" smtClean="0"/>
              <a:pPr/>
              <a:t>4</a:t>
            </a:fld>
            <a:endParaRPr lang="ru-RU"/>
          </a:p>
        </p:txBody>
      </p:sp>
      <p:pic>
        <p:nvPicPr>
          <p:cNvPr id="6" name="Объект 5">
            <a:extLst>
              <a:ext uri="{FF2B5EF4-FFF2-40B4-BE49-F238E27FC236}">
                <a16:creationId xmlns:a16="http://schemas.microsoft.com/office/drawing/2014/main" id="{95A56002-12C9-E448-0AC8-4EEE791A90F3}"/>
              </a:ext>
            </a:extLst>
          </p:cNvPr>
          <p:cNvPicPr>
            <a:picLocks noGrp="1" noChangeAspect="1"/>
          </p:cNvPicPr>
          <p:nvPr>
            <p:ph sz="quarter" idx="1"/>
          </p:nvPr>
        </p:nvPicPr>
        <p:blipFill>
          <a:blip r:embed="rId2"/>
          <a:stretch>
            <a:fillRect/>
          </a:stretch>
        </p:blipFill>
        <p:spPr>
          <a:xfrm>
            <a:off x="755576" y="260648"/>
            <a:ext cx="7632847" cy="6192688"/>
          </a:xfrm>
          <a:prstGeom prst="rect">
            <a:avLst/>
          </a:prstGeom>
        </p:spPr>
      </p:pic>
    </p:spTree>
    <p:extLst>
      <p:ext uri="{BB962C8B-B14F-4D97-AF65-F5344CB8AC3E}">
        <p14:creationId xmlns:p14="http://schemas.microsoft.com/office/powerpoint/2010/main" val="3120907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012E4F69-D7D0-40E3-B3BD-B04FC5F25090}"/>
              </a:ext>
            </a:extLst>
          </p:cNvPr>
          <p:cNvPicPr>
            <a:picLocks noGrp="1" noChangeAspect="1"/>
          </p:cNvPicPr>
          <p:nvPr>
            <p:ph sz="quarter" idx="1"/>
          </p:nvPr>
        </p:nvPicPr>
        <p:blipFill>
          <a:blip r:embed="rId2"/>
          <a:stretch>
            <a:fillRect/>
          </a:stretch>
        </p:blipFill>
        <p:spPr>
          <a:xfrm>
            <a:off x="755576" y="404664"/>
            <a:ext cx="7488832" cy="6120680"/>
          </a:xfrm>
          <a:prstGeom prst="rect">
            <a:avLst/>
          </a:prstGeom>
        </p:spPr>
      </p:pic>
      <p:sp>
        <p:nvSpPr>
          <p:cNvPr id="3" name="Номер слайда 2">
            <a:extLst>
              <a:ext uri="{FF2B5EF4-FFF2-40B4-BE49-F238E27FC236}">
                <a16:creationId xmlns:a16="http://schemas.microsoft.com/office/drawing/2014/main" id="{2094B144-35D4-48B8-A66C-EA70ABC2BC52}"/>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153678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Объект 4"/>
              <p:cNvGraphicFramePr>
                <a:graphicFrameLocks noGrp="1"/>
              </p:cNvGraphicFramePr>
              <p:nvPr>
                <p:ph sz="quarter" idx="1"/>
                <p:extLst>
                  <p:ext uri="{D42A27DB-BD31-4B8C-83A1-F6EECF244321}">
                    <p14:modId xmlns:p14="http://schemas.microsoft.com/office/powerpoint/2010/main" val="935769014"/>
                  </p:ext>
                </p:extLst>
              </p:nvPr>
            </p:nvGraphicFramePr>
            <p:xfrm>
              <a:off x="611560" y="887026"/>
              <a:ext cx="7517456" cy="5563750"/>
            </p:xfrm>
            <a:graphic>
              <a:graphicData uri="http://schemas.openxmlformats.org/drawingml/2006/table">
                <a:tbl>
                  <a:tblPr firstRow="1" firstCol="1" bandRow="1"/>
                  <a:tblGrid>
                    <a:gridCol w="3568185">
                      <a:extLst>
                        <a:ext uri="{9D8B030D-6E8A-4147-A177-3AD203B41FA5}">
                          <a16:colId xmlns:a16="http://schemas.microsoft.com/office/drawing/2014/main" val="1056374855"/>
                        </a:ext>
                      </a:extLst>
                    </a:gridCol>
                    <a:gridCol w="3949271">
                      <a:extLst>
                        <a:ext uri="{9D8B030D-6E8A-4147-A177-3AD203B41FA5}">
                          <a16:colId xmlns:a16="http://schemas.microsoft.com/office/drawing/2014/main" val="1062536588"/>
                        </a:ext>
                      </a:extLst>
                    </a:gridCol>
                  </a:tblGrid>
                  <a:tr h="290873">
                    <a:tc>
                      <a:txBody>
                        <a:bodyPr/>
                        <a:lstStyle/>
                        <a:p>
                          <a:pPr algn="ctr"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Абсалютті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eaLnBrk="0" fontAlgn="base" hangingPunct="0">
                            <a:lnSpc>
                              <a:spcPct val="107000"/>
                            </a:lnSpc>
                            <a:spcAft>
                              <a:spcPts val="0"/>
                            </a:spcAft>
                          </a:pPr>
                          <a:r>
                            <a:rPr lang="kk-KZ" sz="1800" kern="1200">
                              <a:solidFill>
                                <a:srgbClr val="000000"/>
                              </a:solidFill>
                              <a:effectLst/>
                              <a:latin typeface="Times New Roman" panose="02020603050405020304" pitchFamily="18" charset="0"/>
                              <a:ea typeface="+mn-ea"/>
                              <a:cs typeface="Times New Roman" panose="02020603050405020304" pitchFamily="18" charset="0"/>
                            </a:rPr>
                            <a:t>Салыстырмалы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2466157"/>
                      </a:ext>
                    </a:extLst>
                  </a:tr>
                  <a:tr h="5253743">
                    <a:tc>
                      <a:txBody>
                        <a:bodyPr/>
                        <a:lstStyle/>
                        <a:p>
                          <a:pPr algn="just"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Абсолютті әдістерде концентрация негізгі физикалық константалар мен молярлық массалар сияқты заңдарды (гравиметрия мен титриметрия) немесе Фарадей тұрақтысы мен электролиз заңдарын (кулонометрия) қолданып анықталатын әдістер жатады. Абсолютті әдістерде градуировканың қажеттілігі жоқ.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ctr"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fontAlgn="base" hangingPunct="0">
                            <a:lnSpc>
                              <a:spcPct val="107000"/>
                            </a:lnSpc>
                            <a:spcAft>
                              <a:spcPts val="0"/>
                            </a:spcAft>
                          </a:pPr>
                          <a:r>
                            <a:rPr lang="kk-KZ" sz="1800" kern="1200" dirty="0">
                              <a:solidFill>
                                <a:srgbClr val="000000"/>
                              </a:solidFill>
                              <a:effectLst/>
                              <a:latin typeface="Times New Roman" panose="02020603050405020304" pitchFamily="18" charset="0"/>
                              <a:ea typeface="+mn-ea"/>
                              <a:cs typeface="Times New Roman" panose="02020603050405020304" pitchFamily="18" charset="0"/>
                            </a:rPr>
                            <a:t>Салыстырмалы әдістерде үнемі тәжірибелік жолмен калибрлеу функциясының параметрлерін (сезімталдық коэффициенті және фондық сигнал) анықтап отыру керек. Физикалық құбылыстарға негізделген әдістер салыстырмалы болып келеді және ол калибрлеуді қажет етеді.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0" fontAlgn="base" hangingPunct="0">
                            <a:lnSpc>
                              <a:spcPct val="107000"/>
                            </a:lnSpc>
                            <a:spcAft>
                              <a:spcPts val="0"/>
                            </a:spcAft>
                          </a:pPr>
                          <a:r>
                            <a:rPr lang="kk-KZ" sz="1800" kern="1200" dirty="0">
                              <a:solidFill>
                                <a:srgbClr val="000000"/>
                              </a:solidFill>
                              <a:effectLst/>
                              <a:latin typeface="Times New Roman" panose="02020603050405020304" pitchFamily="18" charset="0"/>
                              <a:ea typeface="+mn-ea"/>
                              <a:cs typeface="Times New Roman" panose="02020603050405020304" pitchFamily="18" charset="0"/>
                            </a:rPr>
                            <a:t>Егер градуирлеу графигі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0" fontAlgn="base" hangingPunct="0">
                            <a:lnSpc>
                              <a:spcPct val="107000"/>
                            </a:lnSpc>
                            <a:spcAft>
                              <a:spcPts val="0"/>
                            </a:spcAft>
                          </a:pPr>
                          <a14:m>
                            <m:oMath xmlns:m="http://schemas.openxmlformats.org/officeDocument/2006/math">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en-US" sz="1800" i="1" kern="1200">
                                      <a:solidFill>
                                        <a:srgbClr val="000000"/>
                                      </a:solidFill>
                                      <a:effectLst/>
                                      <a:latin typeface="Cambria Math" panose="02040503050406030204" pitchFamily="18" charset="0"/>
                                      <a:ea typeface="+mn-ea"/>
                                      <a:cs typeface="Times New Roman" panose="02020603050405020304" pitchFamily="18" charset="0"/>
                                    </a:rPr>
                                    <m:t>𝐼</m:t>
                                  </m:r>
                                </m:e>
                                <m:sub>
                                  <m:r>
                                    <a:rPr lang="kk-KZ" sz="1800" i="1" kern="1200">
                                      <a:solidFill>
                                        <a:srgbClr val="000000"/>
                                      </a:solidFill>
                                      <a:effectLst/>
                                      <a:latin typeface="Cambria Math" panose="02040503050406030204" pitchFamily="18" charset="0"/>
                                      <a:ea typeface="+mn-ea"/>
                                      <a:cs typeface="Times New Roman" panose="02020603050405020304" pitchFamily="18" charset="0"/>
                                    </a:rPr>
                                    <m:t>𝐴</m:t>
                                  </m:r>
                                </m:sub>
                              </m:sSub>
                            </m:oMath>
                          </a14:m>
                          <a:r>
                            <a:rPr lang="ru-RU" sz="1800" kern="1200" dirty="0">
                              <a:solidFill>
                                <a:srgbClr val="000000"/>
                              </a:solidFill>
                              <a:effectLst/>
                              <a:latin typeface="Times New Roman" panose="02020603050405020304" pitchFamily="18" charset="0"/>
                              <a:ea typeface="+mn-ea"/>
                              <a:cs typeface="Times New Roman" panose="02020603050405020304" pitchFamily="18" charset="0"/>
                            </a:rPr>
                            <a:t> = </a:t>
                          </a:r>
                          <a14:m>
                            <m:oMath xmlns:m="http://schemas.openxmlformats.org/officeDocument/2006/math">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ru-RU" sz="1800" i="1" kern="1200">
                                      <a:solidFill>
                                        <a:srgbClr val="000000"/>
                                      </a:solidFill>
                                      <a:effectLst/>
                                      <a:latin typeface="Cambria Math" panose="02040503050406030204" pitchFamily="18" charset="0"/>
                                      <a:ea typeface="+mn-ea"/>
                                      <a:cs typeface="Times New Roman" panose="02020603050405020304" pitchFamily="18" charset="0"/>
                                    </a:rPr>
                                    <m:t>𝑏</m:t>
                                  </m:r>
                                </m:e>
                                <m:sub>
                                  <m:r>
                                    <a:rPr lang="ru-RU" sz="1800" i="1" kern="1200">
                                      <a:solidFill>
                                        <a:srgbClr val="000000"/>
                                      </a:solidFill>
                                      <a:effectLst/>
                                      <a:latin typeface="Cambria Math" panose="02040503050406030204" pitchFamily="18" charset="0"/>
                                      <a:ea typeface="+mn-ea"/>
                                      <a:cs typeface="Times New Roman" panose="02020603050405020304" pitchFamily="18" charset="0"/>
                                    </a:rPr>
                                    <m:t>0</m:t>
                                  </m:r>
                                </m:sub>
                              </m:sSub>
                              <m:r>
                                <a:rPr lang="ru-RU" sz="1800" i="1" kern="1200">
                                  <a:solidFill>
                                    <a:srgbClr val="000000"/>
                                  </a:solidFill>
                                  <a:effectLst/>
                                  <a:latin typeface="Cambria Math" panose="02040503050406030204" pitchFamily="18" charset="0"/>
                                  <a:ea typeface="+mn-ea"/>
                                  <a:cs typeface="Times New Roman" panose="02020603050405020304" pitchFamily="18" charset="0"/>
                                </a:rPr>
                                <m:t>+</m:t>
                              </m:r>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ru-RU" sz="1800" i="1" kern="1200">
                                      <a:solidFill>
                                        <a:srgbClr val="000000"/>
                                      </a:solidFill>
                                      <a:effectLst/>
                                      <a:latin typeface="Cambria Math" panose="02040503050406030204" pitchFamily="18" charset="0"/>
                                      <a:ea typeface="+mn-ea"/>
                                      <a:cs typeface="Times New Roman" panose="02020603050405020304" pitchFamily="18" charset="0"/>
                                    </a:rPr>
                                    <m:t>𝑏</m:t>
                                  </m:r>
                                </m:e>
                                <m:sub>
                                  <m:r>
                                    <a:rPr lang="ru-RU" sz="1800" i="1" kern="1200">
                                      <a:solidFill>
                                        <a:srgbClr val="000000"/>
                                      </a:solidFill>
                                      <a:effectLst/>
                                      <a:latin typeface="Cambria Math" panose="02040503050406030204" pitchFamily="18" charset="0"/>
                                      <a:ea typeface="+mn-ea"/>
                                      <a:cs typeface="Times New Roman" panose="02020603050405020304" pitchFamily="18" charset="0"/>
                                    </a:rPr>
                                    <m:t>1</m:t>
                                  </m:r>
                                </m:sub>
                              </m:sSub>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ru-RU" sz="1800" i="1" kern="1200">
                                      <a:solidFill>
                                        <a:srgbClr val="000000"/>
                                      </a:solidFill>
                                      <a:effectLst/>
                                      <a:latin typeface="Cambria Math" panose="02040503050406030204" pitchFamily="18" charset="0"/>
                                      <a:ea typeface="+mn-ea"/>
                                      <a:cs typeface="Times New Roman" panose="02020603050405020304" pitchFamily="18" charset="0"/>
                                    </a:rPr>
                                    <m:t>𝐶</m:t>
                                  </m:r>
                                </m:e>
                                <m:sub>
                                  <m:r>
                                    <a:rPr lang="ru-RU" sz="1800" i="1" kern="1200">
                                      <a:solidFill>
                                        <a:srgbClr val="000000"/>
                                      </a:solidFill>
                                      <a:effectLst/>
                                      <a:latin typeface="Cambria Math" panose="02040503050406030204" pitchFamily="18" charset="0"/>
                                      <a:ea typeface="+mn-ea"/>
                                      <a:cs typeface="Times New Roman" panose="02020603050405020304" pitchFamily="18" charset="0"/>
                                    </a:rPr>
                                    <m:t>𝐴</m:t>
                                  </m:r>
                                </m:sub>
                              </m:sSub>
                            </m:oMath>
                          </a14:m>
                          <a:r>
                            <a:rPr lang="kk-KZ" sz="1800" kern="1200" dirty="0">
                              <a:solidFill>
                                <a:srgbClr val="000000"/>
                              </a:solidFill>
                              <a:effectLst/>
                              <a:latin typeface="Times New Roman" panose="02020603050405020304" pitchFamily="18" charset="0"/>
                              <a:ea typeface="+mn-ea"/>
                              <a:cs typeface="Times New Roman" panose="02020603050405020304" pitchFamily="18" charset="0"/>
                            </a:rPr>
                            <a:t> теңдігі осылай жазылса, концентрацияны есептеп алуға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eaLnBrk="0" fontAlgn="base" hangingPunct="0">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kk-KZ" sz="1800" i="1" kern="1200">
                                        <a:solidFill>
                                          <a:srgbClr val="000000"/>
                                        </a:solidFill>
                                        <a:effectLst/>
                                        <a:latin typeface="Cambria Math" panose="02040503050406030204" pitchFamily="18" charset="0"/>
                                        <a:ea typeface="+mn-ea"/>
                                        <a:cs typeface="Times New Roman" panose="02020603050405020304" pitchFamily="18" charset="0"/>
                                      </a:rPr>
                                      <m:t>𝐶</m:t>
                                    </m:r>
                                  </m:e>
                                  <m:sub>
                                    <m:r>
                                      <a:rPr lang="kk-KZ" sz="1800" i="1" kern="1200">
                                        <a:solidFill>
                                          <a:srgbClr val="000000"/>
                                        </a:solidFill>
                                        <a:effectLst/>
                                        <a:latin typeface="Cambria Math" panose="02040503050406030204" pitchFamily="18" charset="0"/>
                                        <a:ea typeface="+mn-ea"/>
                                        <a:cs typeface="Times New Roman" panose="02020603050405020304" pitchFamily="18" charset="0"/>
                                      </a:rPr>
                                      <m:t>𝐴</m:t>
                                    </m:r>
                                  </m:sub>
                                </m:sSub>
                                <m:r>
                                  <a:rPr lang="kk-KZ" sz="1800" i="1" kern="1200">
                                    <a:solidFill>
                                      <a:srgbClr val="000000"/>
                                    </a:solidFill>
                                    <a:effectLst/>
                                    <a:latin typeface="Cambria Math" panose="02040503050406030204" pitchFamily="18" charset="0"/>
                                    <a:ea typeface="+mn-ea"/>
                                    <a:cs typeface="Times New Roman" panose="02020603050405020304" pitchFamily="18" charset="0"/>
                                  </a:rPr>
                                  <m:t>= </m:t>
                                </m:r>
                                <m:f>
                                  <m:f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fPr>
                                  <m:num>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kk-KZ" sz="1800" i="1" kern="1200">
                                            <a:solidFill>
                                              <a:srgbClr val="000000"/>
                                            </a:solidFill>
                                            <a:effectLst/>
                                            <a:latin typeface="Cambria Math" panose="02040503050406030204" pitchFamily="18" charset="0"/>
                                            <a:ea typeface="+mn-ea"/>
                                            <a:cs typeface="Times New Roman" panose="02020603050405020304" pitchFamily="18" charset="0"/>
                                          </a:rPr>
                                          <m:t>𝐼</m:t>
                                        </m:r>
                                      </m:e>
                                      <m:sub>
                                        <m:r>
                                          <a:rPr lang="kk-KZ" sz="1800" i="1" kern="1200">
                                            <a:solidFill>
                                              <a:srgbClr val="000000"/>
                                            </a:solidFill>
                                            <a:effectLst/>
                                            <a:latin typeface="Cambria Math" panose="02040503050406030204" pitchFamily="18" charset="0"/>
                                            <a:ea typeface="+mn-ea"/>
                                            <a:cs typeface="Times New Roman" panose="02020603050405020304" pitchFamily="18" charset="0"/>
                                          </a:rPr>
                                          <m:t>𝐴</m:t>
                                        </m:r>
                                      </m:sub>
                                    </m:sSub>
                                    <m:r>
                                      <a:rPr lang="kk-KZ" sz="1800" i="1" kern="1200">
                                        <a:solidFill>
                                          <a:srgbClr val="000000"/>
                                        </a:solidFill>
                                        <a:effectLst/>
                                        <a:latin typeface="Cambria Math" panose="02040503050406030204" pitchFamily="18" charset="0"/>
                                        <a:ea typeface="+mn-ea"/>
                                        <a:cs typeface="Times New Roman" panose="02020603050405020304" pitchFamily="18" charset="0"/>
                                      </a:rPr>
                                      <m:t>−</m:t>
                                    </m:r>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kk-KZ" sz="1800" i="1" kern="1200">
                                            <a:solidFill>
                                              <a:srgbClr val="000000"/>
                                            </a:solidFill>
                                            <a:effectLst/>
                                            <a:latin typeface="Cambria Math" panose="02040503050406030204" pitchFamily="18" charset="0"/>
                                            <a:ea typeface="+mn-ea"/>
                                            <a:cs typeface="Times New Roman" panose="02020603050405020304" pitchFamily="18" charset="0"/>
                                          </a:rPr>
                                          <m:t>𝑏</m:t>
                                        </m:r>
                                      </m:e>
                                      <m:sub>
                                        <m:r>
                                          <a:rPr lang="kk-KZ" sz="1800" i="1" kern="1200">
                                            <a:solidFill>
                                              <a:srgbClr val="000000"/>
                                            </a:solidFill>
                                            <a:effectLst/>
                                            <a:latin typeface="Cambria Math" panose="02040503050406030204" pitchFamily="18" charset="0"/>
                                            <a:ea typeface="+mn-ea"/>
                                            <a:cs typeface="Times New Roman" panose="02020603050405020304" pitchFamily="18" charset="0"/>
                                          </a:rPr>
                                          <m:t>0</m:t>
                                        </m:r>
                                      </m:sub>
                                    </m:sSub>
                                  </m:num>
                                  <m:den>
                                    <m:sSub>
                                      <m:sSubPr>
                                        <m:ctrlPr>
                                          <a:rPr lang="ru-RU" sz="1800" i="1" kern="1200">
                                            <a:solidFill>
                                              <a:srgbClr val="000000"/>
                                            </a:solidFill>
                                            <a:effectLst/>
                                            <a:latin typeface="Cambria Math" panose="02040503050406030204" pitchFamily="18" charset="0"/>
                                            <a:ea typeface="+mn-ea"/>
                                            <a:cs typeface="Times New Roman" panose="02020603050405020304" pitchFamily="18" charset="0"/>
                                          </a:rPr>
                                        </m:ctrlPr>
                                      </m:sSubPr>
                                      <m:e>
                                        <m:r>
                                          <a:rPr lang="kk-KZ" sz="1800" i="1" kern="1200">
                                            <a:solidFill>
                                              <a:srgbClr val="000000"/>
                                            </a:solidFill>
                                            <a:effectLst/>
                                            <a:latin typeface="Cambria Math" panose="02040503050406030204" pitchFamily="18" charset="0"/>
                                            <a:ea typeface="+mn-ea"/>
                                            <a:cs typeface="Times New Roman" panose="02020603050405020304" pitchFamily="18" charset="0"/>
                                          </a:rPr>
                                          <m:t>𝑏</m:t>
                                        </m:r>
                                      </m:e>
                                      <m:sub>
                                        <m:r>
                                          <a:rPr lang="kk-KZ" sz="1800" i="1" kern="1200">
                                            <a:solidFill>
                                              <a:srgbClr val="000000"/>
                                            </a:solidFill>
                                            <a:effectLst/>
                                            <a:latin typeface="Cambria Math" panose="02040503050406030204" pitchFamily="18" charset="0"/>
                                            <a:ea typeface="+mn-ea"/>
                                            <a:cs typeface="Times New Roman" panose="02020603050405020304" pitchFamily="18" charset="0"/>
                                          </a:rPr>
                                          <m:t>1</m:t>
                                        </m:r>
                                      </m:sub>
                                    </m:sSub>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0" fontAlgn="base" hangingPunct="0">
                            <a:lnSpc>
                              <a:spcPct val="107000"/>
                            </a:lnSpc>
                            <a:spcAft>
                              <a:spcPts val="0"/>
                            </a:spcAft>
                          </a:pPr>
                          <a:r>
                            <a:rPr lang="kk-KZ" sz="1800" kern="1200" dirty="0">
                              <a:solidFill>
                                <a:srgbClr val="000000"/>
                              </a:solidFill>
                              <a:effectLst/>
                              <a:latin typeface="Times New Roman" panose="02020603050405020304" pitchFamily="18" charset="0"/>
                              <a:ea typeface="+mn-ea"/>
                              <a:cs typeface="Times New Roman" panose="02020603050405020304" pitchFamily="18" charset="0"/>
                            </a:rPr>
                            <a:t>Және де белгісіз концентрацияны анықтайтын басқа тәсілдер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6488950"/>
                      </a:ext>
                    </a:extLst>
                  </a:tr>
                </a:tbl>
              </a:graphicData>
            </a:graphic>
          </p:graphicFrame>
        </mc:Choice>
        <mc:Fallback xmlns="">
          <p:graphicFrame>
            <p:nvGraphicFramePr>
              <p:cNvPr id="5" name="Объект 4"/>
              <p:cNvGraphicFramePr>
                <a:graphicFrameLocks noGrp="1"/>
              </p:cNvGraphicFramePr>
              <p:nvPr>
                <p:ph sz="quarter" idx="1"/>
                <p:extLst>
                  <p:ext uri="{D42A27DB-BD31-4B8C-83A1-F6EECF244321}">
                    <p14:modId xmlns:p14="http://schemas.microsoft.com/office/powerpoint/2010/main" val="935769014"/>
                  </p:ext>
                </p:extLst>
              </p:nvPr>
            </p:nvGraphicFramePr>
            <p:xfrm>
              <a:off x="611560" y="887026"/>
              <a:ext cx="7517456" cy="5579879"/>
            </p:xfrm>
            <a:graphic>
              <a:graphicData uri="http://schemas.openxmlformats.org/drawingml/2006/table">
                <a:tbl>
                  <a:tblPr firstRow="1" firstCol="1" bandRow="1"/>
                  <a:tblGrid>
                    <a:gridCol w="3568185">
                      <a:extLst>
                        <a:ext uri="{9D8B030D-6E8A-4147-A177-3AD203B41FA5}">
                          <a16:colId xmlns:a16="http://schemas.microsoft.com/office/drawing/2014/main" val="1056374855"/>
                        </a:ext>
                      </a:extLst>
                    </a:gridCol>
                    <a:gridCol w="3949271">
                      <a:extLst>
                        <a:ext uri="{9D8B030D-6E8A-4147-A177-3AD203B41FA5}">
                          <a16:colId xmlns:a16="http://schemas.microsoft.com/office/drawing/2014/main" val="1062536588"/>
                        </a:ext>
                      </a:extLst>
                    </a:gridCol>
                  </a:tblGrid>
                  <a:tr h="326136">
                    <a:tc>
                      <a:txBody>
                        <a:bodyPr/>
                        <a:lstStyle/>
                        <a:p>
                          <a:pPr algn="ctr"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Абсалютті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eaLnBrk="0" fontAlgn="base" hangingPunct="0">
                            <a:lnSpc>
                              <a:spcPct val="107000"/>
                            </a:lnSpc>
                            <a:spcAft>
                              <a:spcPts val="0"/>
                            </a:spcAft>
                          </a:pPr>
                          <a:r>
                            <a:rPr lang="kk-KZ" sz="1800" kern="1200">
                              <a:solidFill>
                                <a:srgbClr val="000000"/>
                              </a:solidFill>
                              <a:effectLst/>
                              <a:latin typeface="Times New Roman" panose="02020603050405020304" pitchFamily="18" charset="0"/>
                              <a:ea typeface="+mn-ea"/>
                              <a:cs typeface="Times New Roman" panose="02020603050405020304" pitchFamily="18" charset="0"/>
                            </a:rPr>
                            <a:t>Салыстырмалы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2466157"/>
                      </a:ext>
                    </a:extLst>
                  </a:tr>
                  <a:tr h="5253743">
                    <a:tc>
                      <a:txBody>
                        <a:bodyPr/>
                        <a:lstStyle/>
                        <a:p>
                          <a:pPr algn="just"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Абсолютті әдістерде концентрация негізгі физикалық константалар мен молярлық массалар сияқты заңдарды (гравиметрия мен титриметрия) немесе Фарадей тұрақтысы мен электролиз заңдарын (кулонометрия) қолданып анықталатын әдістер жатады. Абсолютті әдістерде градуировканың қажеттілігі жоқ.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ctr" eaLnBrk="0" fontAlgn="base" hangingPunct="0">
                            <a:lnSpc>
                              <a:spcPct val="107000"/>
                            </a:lnSpc>
                            <a:spcAft>
                              <a:spcPts val="0"/>
                            </a:spcAft>
                          </a:pPr>
                          <a:r>
                            <a:rPr lang="kk-KZ" sz="2000" kern="1200" dirty="0">
                              <a:solidFill>
                                <a:srgbClr val="000000"/>
                              </a:solidFill>
                              <a:effectLst/>
                              <a:latin typeface="Times New Roman" panose="02020603050405020304" pitchFamily="18" charset="0"/>
                              <a:ea typeface="+mn-ea"/>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90586" t="-7657" r="-309" b="-232"/>
                          </a:stretch>
                        </a:blipFill>
                      </a:tcPr>
                    </a:tc>
                    <a:extLst>
                      <a:ext uri="{0D108BD9-81ED-4DB2-BD59-A6C34878D82A}">
                        <a16:rowId xmlns:a16="http://schemas.microsoft.com/office/drawing/2014/main" val="4076488950"/>
                      </a:ext>
                    </a:extLst>
                  </a:tr>
                </a:tbl>
              </a:graphicData>
            </a:graphic>
          </p:graphicFrame>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
        <p:nvSpPr>
          <p:cNvPr id="6" name="Rectangle 1"/>
          <p:cNvSpPr>
            <a:spLocks noChangeArrowheads="1"/>
          </p:cNvSpPr>
          <p:nvPr/>
        </p:nvSpPr>
        <p:spPr bwMode="auto">
          <a:xfrm>
            <a:off x="755576" y="-92288"/>
            <a:ext cx="7488832"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a:ln>
                  <a:noFill/>
                </a:ln>
                <a:solidFill>
                  <a:srgbClr val="000000"/>
                </a:solidFill>
                <a:effectLst/>
                <a:latin typeface="Times New Roman" panose="02020603050405020304" pitchFamily="18" charset="0"/>
                <a:ea typeface="+mn-ea" charset="0"/>
                <a:cs typeface="Times New Roman" panose="02020603050405020304" pitchFamily="18" charset="0"/>
              </a:rPr>
              <a:t>Талдау әдістері абсалютті және салыстырмалы болып бөлінеді.</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659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075240" cy="6141296"/>
          </a:xfrm>
        </p:spPr>
        <p:txBody>
          <a:bodyPr>
            <a:normAutofit/>
          </a:bodyPr>
          <a:lstStyle/>
          <a:p>
            <a:pPr indent="0" algn="just" eaLnBrk="0" fontAlgn="base" hangingPunct="0">
              <a:lnSpc>
                <a:spcPct val="107000"/>
              </a:lnSpc>
              <a:spcAft>
                <a:spcPts val="0"/>
              </a:spcAft>
              <a:buNone/>
            </a:pPr>
            <a:r>
              <a:rPr lang="kk-KZ" b="1" i="1" dirty="0">
                <a:solidFill>
                  <a:srgbClr val="000000"/>
                </a:solidFill>
                <a:latin typeface="Times New Roman" panose="02020603050405020304" pitchFamily="18" charset="0"/>
                <a:cs typeface="Times New Roman" panose="02020603050405020304" pitchFamily="18" charset="0"/>
              </a:rPr>
              <a:t>	Мәліметтерді статистикалық өңдеу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Зерттеу нәтижелері статистикалық өңдеуден өтпесе, оның ешқандай мәнділігі жоқ. Мысалы, ағын су құрамындағы фенолды анықтау барысында, оның орташа мәні 0,51г/л анықталды. ГОСТ бойынша судағы фенолдың ШРЕК 0,5г/л. Зерттеу арқылы алынған мән дұрыс па? Оны білу үшін статистикалық есептеу жүргізу керек, орта мәнге қатысты ауытқуды, дисперсияны білу керек. Ол үшін статистикалық өңдеу орындалады.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rPr>
              <a:t>	Физика-химиялық талдау әдістерінің негізгі метрологиялық сипаттамалары: дәлділік, дұрыстық, қайталанымдылығы және селективтілік деген ұғымдарын түсіну керек.</a:t>
            </a:r>
            <a:endParaRPr lang="ru-RU" sz="2000" dirty="0">
              <a:latin typeface="Times New Roman" panose="02020603050405020304" pitchFamily="18" charset="0"/>
              <a:ea typeface="Calibri" panose="020F0502020204030204" pitchFamily="34"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26224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AAF0B8-68C5-45B3-82B1-568805D876D1}"/>
              </a:ext>
            </a:extLst>
          </p:cNvPr>
          <p:cNvSpPr>
            <a:spLocks noGrp="1"/>
          </p:cNvSpPr>
          <p:nvPr>
            <p:ph sz="quarter" idx="1"/>
          </p:nvPr>
        </p:nvSpPr>
        <p:spPr>
          <a:xfrm>
            <a:off x="457200" y="260648"/>
            <a:ext cx="8003232" cy="6213304"/>
          </a:xfrm>
        </p:spPr>
        <p:txBody>
          <a:bodyPr>
            <a:normAutofit/>
          </a:bodyPr>
          <a:lstStyle/>
          <a:p>
            <a:pPr indent="450215" algn="just" eaLnBrk="0" fontAlgn="base" hangingPunct="0"/>
            <a:r>
              <a:rPr lang="kk-KZ" sz="2400" i="1" kern="1200" dirty="0">
                <a:solidFill>
                  <a:srgbClr val="000000"/>
                </a:solidFill>
                <a:effectLst/>
                <a:latin typeface="Times New Roman" panose="02020603050405020304" pitchFamily="18" charset="0"/>
                <a:ea typeface="+mn-ea"/>
              </a:rPr>
              <a:t>Дәлдік</a:t>
            </a:r>
            <a:r>
              <a:rPr lang="kk-KZ" sz="2400" kern="1200" dirty="0">
                <a:solidFill>
                  <a:srgbClr val="000000"/>
                </a:solidFill>
                <a:effectLst/>
                <a:latin typeface="Times New Roman" panose="02020603050405020304" pitchFamily="18" charset="0"/>
                <a:ea typeface="+mn-ea"/>
              </a:rPr>
              <a:t> - дұрыстық пен қайталанымдылықтан тұратын әдістің жиынтық сипаттамасы.</a:t>
            </a:r>
            <a:endParaRPr lang="ru-RU" sz="2000" dirty="0">
              <a:effectLst/>
              <a:latin typeface="Times New Roman" panose="02020603050405020304" pitchFamily="18" charset="0"/>
              <a:ea typeface="Times New Roman" panose="02020603050405020304" pitchFamily="18" charset="0"/>
            </a:endParaRPr>
          </a:p>
          <a:p>
            <a:pPr indent="450215" algn="just" eaLnBrk="0" fontAlgn="base" hangingPunct="0"/>
            <a:r>
              <a:rPr lang="kk-KZ" sz="2400" kern="1200" dirty="0">
                <a:solidFill>
                  <a:srgbClr val="000000"/>
                </a:solidFill>
                <a:effectLst/>
                <a:latin typeface="Times New Roman" panose="02020603050405020304" pitchFamily="18" charset="0"/>
                <a:ea typeface="+mn-ea"/>
              </a:rPr>
              <a:t>Әдетте дәлдік анықтаудың салыстырмалы қателігін сипаттайды. Әдіс неғұрлым сезімтал болса соғұрлым дәлдігі төмен, себебі өте аз концентрациялар қолданылады. Сол себепті аспаптық әдістердің дәлділігі орта шамамен 2-5%, ал химиялық әдістер дәлділігі 0,1-0,5%.</a:t>
            </a:r>
            <a:endParaRPr lang="ru-RU" sz="2000" dirty="0">
              <a:effectLst/>
              <a:latin typeface="Times New Roman" panose="02020603050405020304" pitchFamily="18" charset="0"/>
              <a:ea typeface="Times New Roman" panose="02020603050405020304" pitchFamily="18" charset="0"/>
            </a:endParaRPr>
          </a:p>
          <a:p>
            <a:pPr indent="450215" algn="just" eaLnBrk="0" fontAlgn="base" hangingPunct="0"/>
            <a:r>
              <a:rPr lang="kk-KZ" sz="2400" i="1" kern="1200" dirty="0">
                <a:solidFill>
                  <a:srgbClr val="000000"/>
                </a:solidFill>
                <a:effectLst/>
                <a:latin typeface="Times New Roman" panose="02020603050405020304" pitchFamily="18" charset="0"/>
                <a:ea typeface="+mn-ea"/>
              </a:rPr>
              <a:t>Дұрыстық</a:t>
            </a:r>
            <a:r>
              <a:rPr lang="kk-KZ" sz="2400" kern="1200" dirty="0">
                <a:solidFill>
                  <a:srgbClr val="000000"/>
                </a:solidFill>
                <a:effectLst/>
                <a:latin typeface="Times New Roman" panose="02020603050405020304" pitchFamily="18" charset="0"/>
                <a:ea typeface="+mn-ea"/>
              </a:rPr>
              <a:t> алынған мәннің шын мәнге жақындығы. Дұрыстықтың сандық өлшемі жүйелі қателік. Кей жағдайларда жүйелі қателікті қолданылған құрал-жабдықтар да туғызуы мүмкін.</a:t>
            </a:r>
            <a:endParaRPr lang="ru-RU" sz="2000" dirty="0">
              <a:effectLst/>
              <a:latin typeface="Times New Roman" panose="02020603050405020304" pitchFamily="18" charset="0"/>
              <a:ea typeface="Times New Roman" panose="02020603050405020304" pitchFamily="18" charset="0"/>
            </a:endParaRPr>
          </a:p>
          <a:p>
            <a:pPr indent="450215" algn="just" eaLnBrk="0" fontAlgn="base" hangingPunct="0"/>
            <a:r>
              <a:rPr lang="kk-KZ" sz="2400" i="1" kern="1200" dirty="0">
                <a:solidFill>
                  <a:srgbClr val="000000"/>
                </a:solidFill>
                <a:effectLst/>
                <a:latin typeface="Times New Roman" panose="02020603050405020304" pitchFamily="18" charset="0"/>
                <a:ea typeface="+mn-ea"/>
              </a:rPr>
              <a:t>Қайталанымдылық</a:t>
            </a:r>
            <a:r>
              <a:rPr lang="kk-KZ" sz="2400" kern="1200" dirty="0">
                <a:solidFill>
                  <a:srgbClr val="000000"/>
                </a:solidFill>
                <a:effectLst/>
                <a:latin typeface="Times New Roman" panose="02020603050405020304" pitchFamily="18" charset="0"/>
                <a:ea typeface="+mn-ea"/>
              </a:rPr>
              <a:t> кездейсоқ қатені сипаттайды және бірнеше параллель нәтижелер арасының шашыраңқылығын айқындайды.</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733B315-8B52-4031-BD60-C78E51054CCC}"/>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254741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DF110320-E482-42ED-9B24-BFC7D9AF3021}"/>
              </a:ext>
            </a:extLst>
          </p:cNvPr>
          <p:cNvPicPr>
            <a:picLocks noGrp="1" noChangeAspect="1"/>
          </p:cNvPicPr>
          <p:nvPr>
            <p:ph sz="quarter" idx="1"/>
          </p:nvPr>
        </p:nvPicPr>
        <p:blipFill>
          <a:blip r:embed="rId2"/>
          <a:stretch>
            <a:fillRect/>
          </a:stretch>
        </p:blipFill>
        <p:spPr>
          <a:xfrm>
            <a:off x="539552" y="260648"/>
            <a:ext cx="7848872" cy="6192688"/>
          </a:xfrm>
          <a:prstGeom prst="rect">
            <a:avLst/>
          </a:prstGeom>
        </p:spPr>
      </p:pic>
      <p:sp>
        <p:nvSpPr>
          <p:cNvPr id="3" name="Номер слайда 2">
            <a:extLst>
              <a:ext uri="{FF2B5EF4-FFF2-40B4-BE49-F238E27FC236}">
                <a16:creationId xmlns:a16="http://schemas.microsoft.com/office/drawing/2014/main" id="{23A6ABFD-BA53-48EF-9D98-7BA3813E6C7F}"/>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4066325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5942</TotalTime>
  <Words>540</Words>
  <Application>Microsoft Office PowerPoint</Application>
  <PresentationFormat>Экран (4:3)</PresentationFormat>
  <Paragraphs>48</Paragraphs>
  <Slides>10</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Талдау сапасы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204</cp:revision>
  <dcterms:created xsi:type="dcterms:W3CDTF">2012-02-27T19:01:21Z</dcterms:created>
  <dcterms:modified xsi:type="dcterms:W3CDTF">2024-10-23T13:16:30Z</dcterms:modified>
</cp:coreProperties>
</file>