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68" r:id="rId3"/>
    <p:sldId id="269" r:id="rId4"/>
    <p:sldId id="311" r:id="rId5"/>
    <p:sldId id="305" r:id="rId6"/>
    <p:sldId id="312" r:id="rId7"/>
    <p:sldId id="273" r:id="rId8"/>
    <p:sldId id="274" r:id="rId9"/>
    <p:sldId id="275" r:id="rId10"/>
    <p:sldId id="276" r:id="rId11"/>
    <p:sldId id="277" r:id="rId12"/>
    <p:sldId id="278" r:id="rId13"/>
    <p:sldId id="303" r:id="rId14"/>
    <p:sldId id="280" r:id="rId15"/>
    <p:sldId id="304" r:id="rId16"/>
    <p:sldId id="281" r:id="rId17"/>
    <p:sldId id="300" r:id="rId18"/>
    <p:sldId id="313" r:id="rId19"/>
    <p:sldId id="285" r:id="rId20"/>
    <p:sldId id="286" r:id="rId21"/>
    <p:sldId id="287" r:id="rId22"/>
    <p:sldId id="288" r:id="rId23"/>
    <p:sldId id="289" r:id="rId24"/>
    <p:sldId id="324" r:id="rId25"/>
    <p:sldId id="320" r:id="rId26"/>
    <p:sldId id="290"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70" d="100"/>
        <a:sy n="70" d="100"/>
      </p:scale>
      <p:origin x="0" y="-77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erefs4.doe.local\Org_Data\EE-3F\1%20-%20Briefing%20Materials\1-%20PRESENTATIONS%20&amp;%20GRAPHICS\1-General%20Program\Market%20Slides\Shipments\2016\FC%20Shipments%20and%20Revenue_2016.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erefs4.doe.local\Org_Data\EE-3F\1%20-%20Briefing%20Materials\1-%20PRESENTATIONS%20&amp;%20GRAPHICS\1-General%20Program\Market%20Slides\FCEV%20sales\Edrive_Sales_Feb17.xlsm"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eerefs4.doe.local\Org_Data\EE-3F\1%20-%20Briefing%20Materials\1-%20PRESENTATIONS%20&amp;%20GRAPHICS\1-General%20Program\2017\00%2000%200000%20Slide%20Deck\Raw\Cost%20reduction%20simplified%20for%20boiler%20plat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32633655334968"/>
          <c:y val="0.17650557918158999"/>
          <c:w val="0.45672613938116574"/>
          <c:h val="0.49020048377780429"/>
        </c:manualLayout>
      </c:layout>
      <c:barChart>
        <c:barDir val="col"/>
        <c:grouping val="stacked"/>
        <c:varyColors val="0"/>
        <c:ser>
          <c:idx val="0"/>
          <c:order val="0"/>
          <c:tx>
            <c:strRef>
              <c:f>'T3.2'!$A$5</c:f>
              <c:strCache>
                <c:ptCount val="1"/>
                <c:pt idx="0">
                  <c:v>Stationary</c:v>
                </c:pt>
              </c:strCache>
            </c:strRef>
          </c:tx>
          <c:spPr>
            <a:solidFill>
              <a:srgbClr val="7AC143"/>
            </a:solidFill>
          </c:spPr>
          <c:invertIfNegative val="0"/>
          <c:cat>
            <c:numRef>
              <c:f>'T3.2'!$J$4:$L$4</c:f>
              <c:numCache>
                <c:formatCode>General</c:formatCode>
                <c:ptCount val="3"/>
                <c:pt idx="0">
                  <c:v>2015</c:v>
                </c:pt>
                <c:pt idx="1">
                  <c:v>2016</c:v>
                </c:pt>
                <c:pt idx="2">
                  <c:v>2017</c:v>
                </c:pt>
              </c:numCache>
            </c:numRef>
          </c:cat>
          <c:val>
            <c:numRef>
              <c:f>'T3.2'!$J$5:$L$5</c:f>
              <c:numCache>
                <c:formatCode>_(* #,##0.0_);_(* \(#,##0.0\);_(* "-"_);_(@_)</c:formatCode>
                <c:ptCount val="3"/>
                <c:pt idx="0">
                  <c:v>183.6</c:v>
                </c:pt>
                <c:pt idx="1">
                  <c:v>209</c:v>
                </c:pt>
                <c:pt idx="2">
                  <c:v>222.3</c:v>
                </c:pt>
              </c:numCache>
            </c:numRef>
          </c:val>
          <c:extLst>
            <c:ext xmlns:c16="http://schemas.microsoft.com/office/drawing/2014/chart" uri="{C3380CC4-5D6E-409C-BE32-E72D297353CC}">
              <c16:uniqueId val="{00000000-56CA-8048-A0DD-6EAF778292B5}"/>
            </c:ext>
          </c:extLst>
        </c:ser>
        <c:ser>
          <c:idx val="1"/>
          <c:order val="1"/>
          <c:tx>
            <c:strRef>
              <c:f>'T3.2'!$A$6</c:f>
              <c:strCache>
                <c:ptCount val="1"/>
                <c:pt idx="0">
                  <c:v>Portable</c:v>
                </c:pt>
              </c:strCache>
            </c:strRef>
          </c:tx>
          <c:spPr>
            <a:solidFill>
              <a:srgbClr val="FFD200"/>
            </a:solidFill>
          </c:spPr>
          <c:invertIfNegative val="0"/>
          <c:cat>
            <c:numRef>
              <c:f>'T3.2'!$J$4:$L$4</c:f>
              <c:numCache>
                <c:formatCode>General</c:formatCode>
                <c:ptCount val="3"/>
                <c:pt idx="0">
                  <c:v>2015</c:v>
                </c:pt>
                <c:pt idx="1">
                  <c:v>2016</c:v>
                </c:pt>
                <c:pt idx="2">
                  <c:v>2017</c:v>
                </c:pt>
              </c:numCache>
            </c:numRef>
          </c:cat>
          <c:val>
            <c:numRef>
              <c:f>'T3.2'!$J$6:$L$6</c:f>
              <c:numCache>
                <c:formatCode>_(* #,##0.0_);_(* \(#,##0.0\);_(* "-"_);_(@_)</c:formatCode>
                <c:ptCount val="3"/>
                <c:pt idx="0">
                  <c:v>0.9</c:v>
                </c:pt>
                <c:pt idx="1">
                  <c:v>0.3</c:v>
                </c:pt>
                <c:pt idx="2">
                  <c:v>0.6</c:v>
                </c:pt>
              </c:numCache>
            </c:numRef>
          </c:val>
          <c:extLst>
            <c:ext xmlns:c16="http://schemas.microsoft.com/office/drawing/2014/chart" uri="{C3380CC4-5D6E-409C-BE32-E72D297353CC}">
              <c16:uniqueId val="{00000001-56CA-8048-A0DD-6EAF778292B5}"/>
            </c:ext>
          </c:extLst>
        </c:ser>
        <c:ser>
          <c:idx val="2"/>
          <c:order val="2"/>
          <c:tx>
            <c:strRef>
              <c:f>'T3.2'!$A$7</c:f>
              <c:strCache>
                <c:ptCount val="1"/>
                <c:pt idx="0">
                  <c:v>Transportation</c:v>
                </c:pt>
              </c:strCache>
            </c:strRef>
          </c:tx>
          <c:spPr>
            <a:solidFill>
              <a:srgbClr val="00A4E4"/>
            </a:solidFill>
          </c:spPr>
          <c:invertIfNegative val="0"/>
          <c:cat>
            <c:numRef>
              <c:f>'T3.2'!$J$4:$L$4</c:f>
              <c:numCache>
                <c:formatCode>General</c:formatCode>
                <c:ptCount val="3"/>
                <c:pt idx="0">
                  <c:v>2015</c:v>
                </c:pt>
                <c:pt idx="1">
                  <c:v>2016</c:v>
                </c:pt>
                <c:pt idx="2">
                  <c:v>2017</c:v>
                </c:pt>
              </c:numCache>
            </c:numRef>
          </c:cat>
          <c:val>
            <c:numRef>
              <c:f>'T3.2'!$J$7:$L$7</c:f>
              <c:numCache>
                <c:formatCode>_(* #,##0.0_);_(* \(#,##0.0\);_(* "-"_);_(@_)</c:formatCode>
                <c:ptCount val="3"/>
                <c:pt idx="0">
                  <c:v>113.6</c:v>
                </c:pt>
                <c:pt idx="1">
                  <c:v>307.3</c:v>
                </c:pt>
                <c:pt idx="2">
                  <c:v>435.6</c:v>
                </c:pt>
              </c:numCache>
            </c:numRef>
          </c:val>
          <c:extLst>
            <c:ext xmlns:c16="http://schemas.microsoft.com/office/drawing/2014/chart" uri="{C3380CC4-5D6E-409C-BE32-E72D297353CC}">
              <c16:uniqueId val="{00000002-56CA-8048-A0DD-6EAF778292B5}"/>
            </c:ext>
          </c:extLst>
        </c:ser>
        <c:dLbls>
          <c:showLegendKey val="0"/>
          <c:showVal val="0"/>
          <c:showCatName val="0"/>
          <c:showSerName val="0"/>
          <c:showPercent val="0"/>
          <c:showBubbleSize val="0"/>
        </c:dLbls>
        <c:gapWidth val="85"/>
        <c:overlap val="100"/>
        <c:axId val="631736016"/>
        <c:axId val="631736800"/>
      </c:barChart>
      <c:catAx>
        <c:axId val="631736016"/>
        <c:scaling>
          <c:orientation val="minMax"/>
        </c:scaling>
        <c:delete val="0"/>
        <c:axPos val="b"/>
        <c:numFmt formatCode="General" sourceLinked="1"/>
        <c:majorTickMark val="none"/>
        <c:minorTickMark val="none"/>
        <c:tickLblPos val="nextTo"/>
        <c:spPr>
          <a:ln>
            <a:solidFill>
              <a:srgbClr val="000000"/>
            </a:solidFill>
          </a:ln>
        </c:spPr>
        <c:txPr>
          <a:bodyPr rot="0" vert="horz"/>
          <a:lstStyle/>
          <a:p>
            <a:pPr>
              <a:defRPr sz="1400" b="1" i="0" u="none" strike="noStrike" baseline="0">
                <a:solidFill>
                  <a:srgbClr val="000000"/>
                </a:solidFill>
                <a:latin typeface="Calibri"/>
                <a:ea typeface="Calibri"/>
                <a:cs typeface="Calibri"/>
              </a:defRPr>
            </a:pPr>
            <a:endParaRPr lang="en-US"/>
          </a:p>
        </c:txPr>
        <c:crossAx val="631736800"/>
        <c:crosses val="autoZero"/>
        <c:auto val="1"/>
        <c:lblAlgn val="ctr"/>
        <c:lblOffset val="100"/>
        <c:tickLblSkip val="1"/>
        <c:noMultiLvlLbl val="0"/>
      </c:catAx>
      <c:valAx>
        <c:axId val="631736800"/>
        <c:scaling>
          <c:orientation val="minMax"/>
        </c:scaling>
        <c:delete val="0"/>
        <c:axPos val="l"/>
        <c:numFmt formatCode="#,##0" sourceLinked="0"/>
        <c:majorTickMark val="none"/>
        <c:minorTickMark val="none"/>
        <c:tickLblPos val="nextTo"/>
        <c:spPr>
          <a:ln>
            <a:solidFill>
              <a:srgbClr val="000000"/>
            </a:solidFill>
          </a:ln>
        </c:spPr>
        <c:txPr>
          <a:bodyPr rot="0" vert="horz"/>
          <a:lstStyle/>
          <a:p>
            <a:pPr>
              <a:defRPr sz="1400" b="1" i="0" u="none" strike="noStrike" baseline="0">
                <a:solidFill>
                  <a:srgbClr val="000000"/>
                </a:solidFill>
                <a:latin typeface="Calibri"/>
                <a:ea typeface="Calibri"/>
                <a:cs typeface="Calibri"/>
              </a:defRPr>
            </a:pPr>
            <a:endParaRPr lang="en-US"/>
          </a:p>
        </c:txPr>
        <c:crossAx val="63173601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9566949548975"/>
          <c:y val="0.29067288275712522"/>
          <c:w val="0.76741483908996744"/>
          <c:h val="0.54930109639909475"/>
        </c:manualLayout>
      </c:layout>
      <c:lineChart>
        <c:grouping val="standard"/>
        <c:varyColors val="0"/>
        <c:ser>
          <c:idx val="0"/>
          <c:order val="0"/>
          <c:spPr>
            <a:ln w="25400" cap="rnd">
              <a:solidFill>
                <a:schemeClr val="accent4">
                  <a:lumMod val="50000"/>
                </a:schemeClr>
              </a:solidFill>
              <a:round/>
            </a:ln>
            <a:effectLst/>
          </c:spPr>
          <c:marker>
            <c:symbol val="none"/>
          </c:marker>
          <c:dPt>
            <c:idx val="32"/>
            <c:marker>
              <c:symbol val="none"/>
            </c:marker>
            <c:bubble3D val="0"/>
            <c:extLst>
              <c:ext xmlns:c16="http://schemas.microsoft.com/office/drawing/2014/chart" uri="{C3380CC4-5D6E-409C-BE32-E72D297353CC}">
                <c16:uniqueId val="{00000000-B2E0-9A46-BF9D-B1C6DF721FC4}"/>
              </c:ext>
            </c:extLst>
          </c:dPt>
          <c:dPt>
            <c:idx val="34"/>
            <c:marker>
              <c:symbol val="none"/>
            </c:marker>
            <c:bubble3D val="0"/>
            <c:extLst>
              <c:ext xmlns:c16="http://schemas.microsoft.com/office/drawing/2014/chart" uri="{C3380CC4-5D6E-409C-BE32-E72D297353CC}">
                <c16:uniqueId val="{00000001-B2E0-9A46-BF9D-B1C6DF721FC4}"/>
              </c:ext>
            </c:extLst>
          </c:dPt>
          <c:dPt>
            <c:idx val="35"/>
            <c:marker>
              <c:symbol val="none"/>
            </c:marker>
            <c:bubble3D val="0"/>
            <c:extLst>
              <c:ext xmlns:c16="http://schemas.microsoft.com/office/drawing/2014/chart" uri="{C3380CC4-5D6E-409C-BE32-E72D297353CC}">
                <c16:uniqueId val="{00000002-B2E0-9A46-BF9D-B1C6DF721FC4}"/>
              </c:ext>
            </c:extLst>
          </c:dPt>
          <c:dPt>
            <c:idx val="36"/>
            <c:marker>
              <c:symbol val="none"/>
            </c:marker>
            <c:bubble3D val="0"/>
            <c:extLst>
              <c:ext xmlns:c16="http://schemas.microsoft.com/office/drawing/2014/chart" uri="{C3380CC4-5D6E-409C-BE32-E72D297353CC}">
                <c16:uniqueId val="{00000003-B2E0-9A46-BF9D-B1C6DF721FC4}"/>
              </c:ext>
            </c:extLst>
          </c:dPt>
          <c:dPt>
            <c:idx val="37"/>
            <c:marker>
              <c:symbol val="none"/>
            </c:marker>
            <c:bubble3D val="0"/>
            <c:extLst>
              <c:ext xmlns:c16="http://schemas.microsoft.com/office/drawing/2014/chart" uri="{C3380CC4-5D6E-409C-BE32-E72D297353CC}">
                <c16:uniqueId val="{00000004-B2E0-9A46-BF9D-B1C6DF721FC4}"/>
              </c:ext>
            </c:extLst>
          </c:dPt>
          <c:dPt>
            <c:idx val="38"/>
            <c:marker>
              <c:symbol val="none"/>
            </c:marker>
            <c:bubble3D val="0"/>
            <c:extLst>
              <c:ext xmlns:c16="http://schemas.microsoft.com/office/drawing/2014/chart" uri="{C3380CC4-5D6E-409C-BE32-E72D297353CC}">
                <c16:uniqueId val="{00000005-B2E0-9A46-BF9D-B1C6DF721FC4}"/>
              </c:ext>
            </c:extLst>
          </c:dPt>
          <c:dPt>
            <c:idx val="47"/>
            <c:marker>
              <c:symbol val="none"/>
            </c:marker>
            <c:bubble3D val="0"/>
            <c:extLst>
              <c:ext xmlns:c16="http://schemas.microsoft.com/office/drawing/2014/chart" uri="{C3380CC4-5D6E-409C-BE32-E72D297353CC}">
                <c16:uniqueId val="{00000006-B2E0-9A46-BF9D-B1C6DF721FC4}"/>
              </c:ext>
            </c:extLst>
          </c:dPt>
          <c:dPt>
            <c:idx val="49"/>
            <c:marker>
              <c:symbol val="circle"/>
              <c:size val="12"/>
              <c:spPr>
                <a:solidFill>
                  <a:schemeClr val="accent4">
                    <a:lumMod val="50000"/>
                  </a:schemeClr>
                </a:solidFill>
                <a:ln>
                  <a:noFill/>
                </a:ln>
                <a:effectLst/>
              </c:spPr>
            </c:marker>
            <c:bubble3D val="0"/>
            <c:extLst>
              <c:ext xmlns:c16="http://schemas.microsoft.com/office/drawing/2014/chart" uri="{C3380CC4-5D6E-409C-BE32-E72D297353CC}">
                <c16:uniqueId val="{00000007-B2E0-9A46-BF9D-B1C6DF721FC4}"/>
              </c:ext>
            </c:extLst>
          </c:dPt>
          <c:cat>
            <c:numRef>
              <c:f>FCEV!$A$3:$A$52</c:f>
              <c:numCache>
                <c:formatCode>mmm\-yy</c:formatCode>
                <c:ptCount val="50"/>
                <c:pt idx="0">
                  <c:v>41804</c:v>
                </c:pt>
                <c:pt idx="1">
                  <c:v>41834</c:v>
                </c:pt>
                <c:pt idx="2">
                  <c:v>41865</c:v>
                </c:pt>
                <c:pt idx="3">
                  <c:v>41896</c:v>
                </c:pt>
                <c:pt idx="4">
                  <c:v>41926</c:v>
                </c:pt>
                <c:pt idx="5">
                  <c:v>41957</c:v>
                </c:pt>
                <c:pt idx="6">
                  <c:v>41987</c:v>
                </c:pt>
                <c:pt idx="7">
                  <c:v>42018</c:v>
                </c:pt>
                <c:pt idx="8">
                  <c:v>42049</c:v>
                </c:pt>
                <c:pt idx="9">
                  <c:v>42077</c:v>
                </c:pt>
                <c:pt idx="10">
                  <c:v>42108</c:v>
                </c:pt>
                <c:pt idx="11">
                  <c:v>42138</c:v>
                </c:pt>
                <c:pt idx="12">
                  <c:v>42169</c:v>
                </c:pt>
                <c:pt idx="13">
                  <c:v>42199</c:v>
                </c:pt>
                <c:pt idx="14">
                  <c:v>42230</c:v>
                </c:pt>
                <c:pt idx="15">
                  <c:v>42261</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42629</c:v>
                </c:pt>
                <c:pt idx="28">
                  <c:v>42659</c:v>
                </c:pt>
                <c:pt idx="29">
                  <c:v>42690</c:v>
                </c:pt>
                <c:pt idx="30">
                  <c:v>42720</c:v>
                </c:pt>
                <c:pt idx="31">
                  <c:v>42736</c:v>
                </c:pt>
                <c:pt idx="32">
                  <c:v>42767</c:v>
                </c:pt>
                <c:pt idx="33">
                  <c:v>42795</c:v>
                </c:pt>
                <c:pt idx="34">
                  <c:v>42826</c:v>
                </c:pt>
                <c:pt idx="35">
                  <c:v>42856</c:v>
                </c:pt>
                <c:pt idx="36">
                  <c:v>42887</c:v>
                </c:pt>
                <c:pt idx="37">
                  <c:v>42917</c:v>
                </c:pt>
                <c:pt idx="38">
                  <c:v>42948</c:v>
                </c:pt>
                <c:pt idx="39">
                  <c:v>42979</c:v>
                </c:pt>
                <c:pt idx="40">
                  <c:v>43009</c:v>
                </c:pt>
                <c:pt idx="41">
                  <c:v>43040</c:v>
                </c:pt>
                <c:pt idx="42">
                  <c:v>43070</c:v>
                </c:pt>
                <c:pt idx="43" formatCode="[$-409]mmm\-yy;@">
                  <c:v>43101</c:v>
                </c:pt>
                <c:pt idx="44" formatCode="[$-409]mmm\-yy;@">
                  <c:v>43132</c:v>
                </c:pt>
                <c:pt idx="45" formatCode="[$-409]mmm\-yy;@">
                  <c:v>43160</c:v>
                </c:pt>
                <c:pt idx="46" formatCode="[$-409]mmm\-yy;@">
                  <c:v>43191</c:v>
                </c:pt>
                <c:pt idx="47" formatCode="[$-409]mmm\-yy;@">
                  <c:v>43221</c:v>
                </c:pt>
                <c:pt idx="48" formatCode="[$-409]mmm\-yy;@">
                  <c:v>43252</c:v>
                </c:pt>
                <c:pt idx="49" formatCode="[$-409]mmm\-yy;@">
                  <c:v>43282</c:v>
                </c:pt>
              </c:numCache>
            </c:numRef>
          </c:cat>
          <c:val>
            <c:numRef>
              <c:f>FCEV!$J$3:$J$52</c:f>
              <c:numCache>
                <c:formatCode>_(* #,##0_);_(* \(#,##0\);_(* "-"??_);_(@_)</c:formatCode>
                <c:ptCount val="50"/>
                <c:pt idx="0">
                  <c:v>6</c:v>
                </c:pt>
                <c:pt idx="1">
                  <c:v>16</c:v>
                </c:pt>
                <c:pt idx="2">
                  <c:v>26</c:v>
                </c:pt>
                <c:pt idx="3">
                  <c:v>32</c:v>
                </c:pt>
                <c:pt idx="4">
                  <c:v>33</c:v>
                </c:pt>
                <c:pt idx="5">
                  <c:v>43</c:v>
                </c:pt>
                <c:pt idx="6">
                  <c:v>55</c:v>
                </c:pt>
                <c:pt idx="7">
                  <c:v>61</c:v>
                </c:pt>
                <c:pt idx="8">
                  <c:v>64</c:v>
                </c:pt>
                <c:pt idx="9">
                  <c:v>67</c:v>
                </c:pt>
                <c:pt idx="10">
                  <c:v>68</c:v>
                </c:pt>
                <c:pt idx="11">
                  <c:v>70</c:v>
                </c:pt>
                <c:pt idx="12">
                  <c:v>72</c:v>
                </c:pt>
                <c:pt idx="13">
                  <c:v>74</c:v>
                </c:pt>
                <c:pt idx="14">
                  <c:v>75</c:v>
                </c:pt>
                <c:pt idx="15">
                  <c:v>82</c:v>
                </c:pt>
                <c:pt idx="16">
                  <c:v>121</c:v>
                </c:pt>
                <c:pt idx="17">
                  <c:v>144</c:v>
                </c:pt>
                <c:pt idx="18">
                  <c:v>159</c:v>
                </c:pt>
                <c:pt idx="19">
                  <c:v>187</c:v>
                </c:pt>
                <c:pt idx="20">
                  <c:v>220</c:v>
                </c:pt>
                <c:pt idx="21">
                  <c:v>265</c:v>
                </c:pt>
                <c:pt idx="22">
                  <c:v>310</c:v>
                </c:pt>
                <c:pt idx="23">
                  <c:v>354</c:v>
                </c:pt>
                <c:pt idx="24">
                  <c:v>402</c:v>
                </c:pt>
                <c:pt idx="25">
                  <c:v>462</c:v>
                </c:pt>
                <c:pt idx="26">
                  <c:v>835</c:v>
                </c:pt>
                <c:pt idx="27">
                  <c:v>908</c:v>
                </c:pt>
                <c:pt idx="28">
                  <c:v>1011</c:v>
                </c:pt>
                <c:pt idx="29">
                  <c:v>1116</c:v>
                </c:pt>
                <c:pt idx="30">
                  <c:v>1233</c:v>
                </c:pt>
                <c:pt idx="31">
                  <c:v>1360</c:v>
                </c:pt>
                <c:pt idx="32">
                  <c:v>1502</c:v>
                </c:pt>
                <c:pt idx="33">
                  <c:v>1645</c:v>
                </c:pt>
                <c:pt idx="34">
                  <c:v>1790</c:v>
                </c:pt>
                <c:pt idx="35">
                  <c:v>2075</c:v>
                </c:pt>
                <c:pt idx="36">
                  <c:v>2255</c:v>
                </c:pt>
                <c:pt idx="37">
                  <c:v>2420</c:v>
                </c:pt>
                <c:pt idx="38">
                  <c:v>2547</c:v>
                </c:pt>
                <c:pt idx="39">
                  <c:v>2748</c:v>
                </c:pt>
                <c:pt idx="40">
                  <c:v>3000</c:v>
                </c:pt>
                <c:pt idx="41">
                  <c:v>3249</c:v>
                </c:pt>
                <c:pt idx="42">
                  <c:v>3546</c:v>
                </c:pt>
                <c:pt idx="43">
                  <c:v>3816</c:v>
                </c:pt>
                <c:pt idx="44">
                  <c:v>4232</c:v>
                </c:pt>
                <c:pt idx="45">
                  <c:v>4436</c:v>
                </c:pt>
                <c:pt idx="46">
                  <c:v>4683</c:v>
                </c:pt>
                <c:pt idx="47">
                  <c:v>4834</c:v>
                </c:pt>
                <c:pt idx="48">
                  <c:v>4941</c:v>
                </c:pt>
                <c:pt idx="49">
                  <c:v>5151</c:v>
                </c:pt>
              </c:numCache>
            </c:numRef>
          </c:val>
          <c:smooth val="0"/>
          <c:extLst>
            <c:ext xmlns:c16="http://schemas.microsoft.com/office/drawing/2014/chart" uri="{C3380CC4-5D6E-409C-BE32-E72D297353CC}">
              <c16:uniqueId val="{00000008-B2E0-9A46-BF9D-B1C6DF721FC4}"/>
            </c:ext>
          </c:extLst>
        </c:ser>
        <c:dLbls>
          <c:showLegendKey val="0"/>
          <c:showVal val="0"/>
          <c:showCatName val="0"/>
          <c:showSerName val="0"/>
          <c:showPercent val="0"/>
          <c:showBubbleSize val="0"/>
        </c:dLbls>
        <c:smooth val="0"/>
        <c:axId val="631737976"/>
        <c:axId val="368777840"/>
      </c:lineChart>
      <c:dateAx>
        <c:axId val="631737976"/>
        <c:scaling>
          <c:orientation val="minMax"/>
          <c:min val="41852"/>
        </c:scaling>
        <c:delete val="0"/>
        <c:axPos val="b"/>
        <c:numFmt formatCode="mmm\-yy" sourceLinked="1"/>
        <c:majorTickMark val="none"/>
        <c:minorTickMark val="none"/>
        <c:tickLblPos val="nextTo"/>
        <c:spPr>
          <a:noFill/>
          <a:ln w="9525" cap="flat" cmpd="sng" algn="ctr">
            <a:solidFill>
              <a:srgbClr val="000000"/>
            </a:solidFill>
            <a:round/>
          </a:ln>
          <a:effectLst/>
        </c:spPr>
        <c:txPr>
          <a:bodyPr rot="-3060000" spcFirstLastPara="1" vertOverflow="ellipsis" wrap="square" anchor="ctr" anchorCtr="1"/>
          <a:lstStyle/>
          <a:p>
            <a:pPr>
              <a:defRPr sz="1800" b="1" i="0" u="none" strike="noStrike" kern="1200" cap="none" spc="0" normalizeH="0" baseline="0">
                <a:solidFill>
                  <a:srgbClr val="000000"/>
                </a:solidFill>
                <a:latin typeface="+mn-lt"/>
                <a:ea typeface="+mn-ea"/>
                <a:cs typeface="+mn-cs"/>
              </a:defRPr>
            </a:pPr>
            <a:endParaRPr lang="en-US"/>
          </a:p>
        </c:txPr>
        <c:crossAx val="368777840"/>
        <c:crosses val="autoZero"/>
        <c:auto val="1"/>
        <c:lblOffset val="100"/>
        <c:baseTimeUnit val="days"/>
        <c:majorUnit val="6"/>
        <c:majorTimeUnit val="months"/>
        <c:minorUnit val="1"/>
        <c:minorTimeUnit val="years"/>
      </c:dateAx>
      <c:valAx>
        <c:axId val="368777840"/>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numFmt formatCode="_(* #,##0_);_(* \(#,##0\);_(* &quot;-&quot;??_);_(@_)"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800" b="1" i="0" u="none" strike="noStrike" kern="1200" baseline="0">
                <a:solidFill>
                  <a:srgbClr val="000000"/>
                </a:solidFill>
                <a:latin typeface="Calibri" panose="020F0502020204030204" pitchFamily="34" charset="0"/>
                <a:ea typeface="+mn-ea"/>
                <a:cs typeface="+mn-cs"/>
              </a:defRPr>
            </a:pPr>
            <a:endParaRPr lang="en-US"/>
          </a:p>
        </c:txPr>
        <c:crossAx val="631737976"/>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51614591100189E-2"/>
          <c:y val="0.11177181738919399"/>
          <c:w val="0.92690322394978975"/>
          <c:h val="0.79519743287821454"/>
        </c:manualLayout>
      </c:layout>
      <c:scatterChart>
        <c:scatterStyle val="lineMarker"/>
        <c:varyColors val="0"/>
        <c:ser>
          <c:idx val="0"/>
          <c:order val="0"/>
          <c:spPr>
            <a:ln w="25400" cap="rnd">
              <a:solidFill>
                <a:srgbClr val="000000"/>
              </a:solidFill>
              <a:round/>
            </a:ln>
            <a:effectLst/>
          </c:spPr>
          <c:marker>
            <c:symbol val="circle"/>
            <c:size val="5"/>
            <c:spPr>
              <a:solidFill>
                <a:schemeClr val="accent1"/>
              </a:solidFill>
              <a:ln w="9525">
                <a:solidFill>
                  <a:schemeClr val="accent1"/>
                </a:solidFill>
              </a:ln>
              <a:effectLst/>
            </c:spPr>
          </c:marker>
          <c:dPt>
            <c:idx val="0"/>
            <c:marker>
              <c:symbol val="circle"/>
              <c:size val="6"/>
              <c:spPr>
                <a:solidFill>
                  <a:srgbClr val="000608"/>
                </a:solidFill>
                <a:ln w="9525">
                  <a:noFill/>
                </a:ln>
                <a:effectLst/>
              </c:spPr>
            </c:marker>
            <c:bubble3D val="0"/>
            <c:extLst>
              <c:ext xmlns:c16="http://schemas.microsoft.com/office/drawing/2014/chart" uri="{C3380CC4-5D6E-409C-BE32-E72D297353CC}">
                <c16:uniqueId val="{00000000-A096-614C-89D0-A62A2ED48EC2}"/>
              </c:ext>
            </c:extLst>
          </c:dPt>
          <c:dPt>
            <c:idx val="1"/>
            <c:marker>
              <c:symbol val="circle"/>
              <c:size val="8"/>
              <c:spPr>
                <a:solidFill>
                  <a:srgbClr val="92D050"/>
                </a:solidFill>
                <a:ln w="9525">
                  <a:solidFill>
                    <a:srgbClr val="000000"/>
                  </a:solidFill>
                </a:ln>
                <a:effectLst/>
              </c:spPr>
            </c:marker>
            <c:bubble3D val="0"/>
            <c:extLst>
              <c:ext xmlns:c16="http://schemas.microsoft.com/office/drawing/2014/chart" uri="{C3380CC4-5D6E-409C-BE32-E72D297353CC}">
                <c16:uniqueId val="{00000001-A096-614C-89D0-A62A2ED48EC2}"/>
              </c:ext>
            </c:extLst>
          </c:dPt>
          <c:dPt>
            <c:idx val="2"/>
            <c:marker>
              <c:symbol val="circle"/>
              <c:size val="10"/>
              <c:spPr>
                <a:solidFill>
                  <a:schemeClr val="accent1"/>
                </a:solidFill>
                <a:ln w="9525">
                  <a:solidFill>
                    <a:srgbClr val="000608"/>
                  </a:solidFill>
                </a:ln>
                <a:effectLst/>
              </c:spPr>
            </c:marker>
            <c:bubble3D val="0"/>
            <c:extLst>
              <c:ext xmlns:c16="http://schemas.microsoft.com/office/drawing/2014/chart" uri="{C3380CC4-5D6E-409C-BE32-E72D297353CC}">
                <c16:uniqueId val="{00000002-A096-614C-89D0-A62A2ED48EC2}"/>
              </c:ext>
            </c:extLst>
          </c:dPt>
          <c:xVal>
            <c:numRef>
              <c:f>Sheet1!$A$3:$A$4</c:f>
              <c:numCache>
                <c:formatCode>General</c:formatCode>
                <c:ptCount val="2"/>
                <c:pt idx="0">
                  <c:v>2006</c:v>
                </c:pt>
                <c:pt idx="1">
                  <c:v>2017</c:v>
                </c:pt>
              </c:numCache>
            </c:numRef>
          </c:xVal>
          <c:yVal>
            <c:numRef>
              <c:f>Sheet1!$B$3:$B$4</c:f>
              <c:numCache>
                <c:formatCode>General</c:formatCode>
                <c:ptCount val="2"/>
                <c:pt idx="0">
                  <c:v>124</c:v>
                </c:pt>
                <c:pt idx="1">
                  <c:v>45</c:v>
                </c:pt>
              </c:numCache>
            </c:numRef>
          </c:yVal>
          <c:smooth val="0"/>
          <c:extLst>
            <c:ext xmlns:c16="http://schemas.microsoft.com/office/drawing/2014/chart" uri="{C3380CC4-5D6E-409C-BE32-E72D297353CC}">
              <c16:uniqueId val="{00000003-A096-614C-89D0-A62A2ED48EC2}"/>
            </c:ext>
          </c:extLst>
        </c:ser>
        <c:dLbls>
          <c:showLegendKey val="0"/>
          <c:showVal val="0"/>
          <c:showCatName val="0"/>
          <c:showSerName val="0"/>
          <c:showPercent val="0"/>
          <c:showBubbleSize val="0"/>
        </c:dLbls>
        <c:axId val="368776272"/>
        <c:axId val="368777056"/>
      </c:scatterChart>
      <c:valAx>
        <c:axId val="368776272"/>
        <c:scaling>
          <c:orientation val="minMax"/>
        </c:scaling>
        <c:delete val="1"/>
        <c:axPos val="b"/>
        <c:numFmt formatCode="General" sourceLinked="1"/>
        <c:majorTickMark val="none"/>
        <c:minorTickMark val="none"/>
        <c:tickLblPos val="nextTo"/>
        <c:crossAx val="368777056"/>
        <c:crosses val="autoZero"/>
        <c:crossBetween val="midCat"/>
      </c:valAx>
      <c:valAx>
        <c:axId val="368777056"/>
        <c:scaling>
          <c:orientation val="minMax"/>
        </c:scaling>
        <c:delete val="1"/>
        <c:axPos val="l"/>
        <c:numFmt formatCode="General" sourceLinked="1"/>
        <c:majorTickMark val="none"/>
        <c:minorTickMark val="none"/>
        <c:tickLblPos val="nextTo"/>
        <c:crossAx val="368776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22D01-EFD7-48D7-AE45-BADCD7119D30}"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2CF6-95EC-46E1-AB55-30679AB80BE2}" type="slidenum">
              <a:rPr lang="en-US" smtClean="0"/>
              <a:t>‹#›</a:t>
            </a:fld>
            <a:endParaRPr lang="en-US"/>
          </a:p>
        </p:txBody>
      </p:sp>
    </p:spTree>
    <p:extLst>
      <p:ext uri="{BB962C8B-B14F-4D97-AF65-F5344CB8AC3E}">
        <p14:creationId xmlns:p14="http://schemas.microsoft.com/office/powerpoint/2010/main" val="17702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otes Placeholder 2"/>
          <p:cNvSpPr>
            <a:spLocks noGrp="1"/>
          </p:cNvSpPr>
          <p:nvPr>
            <p:ph type="body" idx="1"/>
          </p:nvPr>
        </p:nvSpPr>
        <p:spPr/>
        <p:txBody>
          <a:bodyPr/>
          <a:lstStyle/>
          <a:p>
            <a:pPr marL="174708" indent="-174708">
              <a:buFont typeface="Arial" panose="020B0604020202020204" pitchFamily="34" charset="0"/>
              <a:buChar char="•"/>
            </a:pPr>
            <a:r>
              <a:rPr lang="en-US" dirty="0"/>
              <a:t>Today the technology around generating efficient and sustainable energy is rapidly evolving and hydrogen and fuel cells are among the most versatile examples of this.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Similar to a battery, a fuel</a:t>
            </a:r>
            <a:r>
              <a:rPr lang="en-US" baseline="0" dirty="0"/>
              <a:t> cell </a:t>
            </a:r>
            <a:r>
              <a:rPr lang="en-US" dirty="0"/>
              <a:t>is a device that produces electricity from chemical fuels, in just one step.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Unlike batteries, fuel cells don’t run down or need recharging.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As long as there is a constant source of fuel and oxygen, fuel cells will continue to generate power.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And they don’t burn the fuel – the electricity is produced directly.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When you use hydrogen, the only products besides the electricity are water vapor and heat,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So fuel</a:t>
            </a:r>
            <a:r>
              <a:rPr lang="en-US" baseline="0" dirty="0"/>
              <a:t> cells produce clean power. </a:t>
            </a:r>
            <a:endParaRPr lang="en-US" dirty="0"/>
          </a:p>
        </p:txBody>
      </p:sp>
      <p:sp>
        <p:nvSpPr>
          <p:cNvPr id="44035" name="Slide Number Placeholder 3"/>
          <p:cNvSpPr>
            <a:spLocks noGrp="1"/>
          </p:cNvSpPr>
          <p:nvPr>
            <p:ph type="sldNum" sz="quarter" idx="5"/>
          </p:nvPr>
        </p:nvSpPr>
        <p:spPr/>
        <p:txBody>
          <a:bodyPr/>
          <a:lstStyle/>
          <a:p>
            <a:fld id="{4DE464E3-AAD4-4180-8DFA-99FB054F3412}" type="slidenum">
              <a:rPr lang="en-US" smtClean="0"/>
              <a:pPr/>
              <a:t>2</a:t>
            </a:fld>
            <a:endParaRPr lang="en-US"/>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1527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1" fontAlgn="auto" hangingPunct="1">
              <a:spcBef>
                <a:spcPts val="0"/>
              </a:spcBef>
              <a:spcAft>
                <a:spcPts val="0"/>
              </a:spcAft>
              <a:buFont typeface="Arial" panose="020B0604020202020204" pitchFamily="34" charset="0"/>
              <a:buChar char="•"/>
              <a:defRPr/>
            </a:pPr>
            <a:r>
              <a:rPr lang="en-US" dirty="0">
                <a:ea typeface="+mn-ea"/>
                <a:cs typeface="+mn-cs"/>
              </a:rPr>
              <a:t>But we are not the only ones doing this.</a:t>
            </a:r>
          </a:p>
          <a:p>
            <a:pPr marL="174708" indent="-174708" defTabSz="931774" eaLnBrk="1" fontAlgn="auto" hangingPunct="1">
              <a:spcBef>
                <a:spcPts val="0"/>
              </a:spcBef>
              <a:spcAft>
                <a:spcPts val="0"/>
              </a:spcAft>
              <a:buFont typeface="Arial" panose="020B0604020202020204" pitchFamily="34" charset="0"/>
              <a:buChar char="•"/>
              <a:defRPr/>
            </a:pP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r>
              <a:rPr lang="en-US" dirty="0">
                <a:ea typeface="+mn-ea"/>
                <a:cs typeface="+mn-cs"/>
              </a:rPr>
              <a:t>Fuel cell and hydrogen applications are becoming accepted and used in other parts of the world including Germany, Japan, Korea, China, France,</a:t>
            </a:r>
            <a:r>
              <a:rPr lang="en-US" baseline="0" dirty="0">
                <a:ea typeface="+mn-ea"/>
                <a:cs typeface="+mn-cs"/>
              </a:rPr>
              <a:t> UK, among others. </a:t>
            </a:r>
          </a:p>
          <a:p>
            <a:pPr marL="174708" indent="-174708" defTabSz="931774" eaLnBrk="1" fontAlgn="auto" hangingPunct="1">
              <a:spcBef>
                <a:spcPts val="0"/>
              </a:spcBef>
              <a:spcAft>
                <a:spcPts val="0"/>
              </a:spcAft>
              <a:buFont typeface="Arial" panose="020B0604020202020204" pitchFamily="34" charset="0"/>
              <a:buChar char="•"/>
              <a:defRPr/>
            </a:pP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r>
              <a:rPr lang="en-US" dirty="0">
                <a:ea typeface="+mn-ea"/>
                <a:cs typeface="+mn-cs"/>
              </a:rPr>
              <a:t>Germany</a:t>
            </a:r>
            <a:r>
              <a:rPr lang="en-US" baseline="0" dirty="0">
                <a:ea typeface="+mn-ea"/>
                <a:cs typeface="+mn-cs"/>
              </a:rPr>
              <a:t> is demonstrating t</a:t>
            </a:r>
            <a:r>
              <a:rPr lang="en-US" dirty="0">
                <a:ea typeface="+mn-ea"/>
                <a:cs typeface="+mn-cs"/>
              </a:rPr>
              <a:t>he world’s first fuel cell-powered train </a:t>
            </a:r>
            <a:r>
              <a:rPr lang="en-US" baseline="0" dirty="0">
                <a:ea typeface="+mn-ea"/>
                <a:cs typeface="+mn-cs"/>
              </a:rPr>
              <a:t>and planning to have it transport passengers in 2018. It can travel 500 miles and carry 300 passengers. </a:t>
            </a: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r>
              <a:rPr lang="en-US" dirty="0">
                <a:ea typeface="+mn-ea"/>
                <a:cs typeface="+mn-cs"/>
              </a:rPr>
              <a:t>Aircraft engineers, also in Germany, have successfully tested the world’s first 4 seater plane that uses hydrogen and fuel cells to fly.</a:t>
            </a:r>
            <a:r>
              <a:rPr lang="en-US" baseline="0" dirty="0">
                <a:ea typeface="+mn-ea"/>
                <a:cs typeface="+mn-cs"/>
              </a:rPr>
              <a:t> </a:t>
            </a: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r>
              <a:rPr lang="en-US" dirty="0">
                <a:ea typeface="+mn-ea"/>
                <a:cs typeface="+mn-cs"/>
              </a:rPr>
              <a:t>Japan has major</a:t>
            </a:r>
            <a:r>
              <a:rPr lang="en-US" baseline="0" dirty="0">
                <a:ea typeface="+mn-ea"/>
                <a:cs typeface="+mn-cs"/>
              </a:rPr>
              <a:t> plans for hydrogen and started several years ago in the town of Fukuoka with a demonstration of hydrogen for various applications. </a:t>
            </a:r>
          </a:p>
          <a:p>
            <a:pPr marL="174708" indent="-174708" defTabSz="931774" eaLnBrk="1" fontAlgn="auto" hangingPunct="1">
              <a:spcBef>
                <a:spcPts val="0"/>
              </a:spcBef>
              <a:spcAft>
                <a:spcPts val="0"/>
              </a:spcAft>
              <a:buFont typeface="Arial" panose="020B0604020202020204" pitchFamily="34" charset="0"/>
              <a:buChar char="•"/>
              <a:defRPr/>
            </a:pPr>
            <a:endParaRPr lang="en-US" baseline="0"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r>
              <a:rPr lang="en-US" baseline="0" dirty="0">
                <a:ea typeface="+mn-ea"/>
                <a:cs typeface="+mn-cs"/>
              </a:rPr>
              <a:t>Japan also has over 250,000 small fuel cells being used for residential applications. </a:t>
            </a: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endParaRPr lang="en-US" dirty="0">
              <a:ea typeface="+mn-ea"/>
              <a:cs typeface="+mn-cs"/>
            </a:endParaRPr>
          </a:p>
          <a:p>
            <a:pPr marL="174708" indent="-174708" defTabSz="931774" eaLnBrk="1" fontAlgn="auto" hangingPunct="1">
              <a:spcBef>
                <a:spcPts val="0"/>
              </a:spcBef>
              <a:spcAft>
                <a:spcPts val="0"/>
              </a:spcAft>
              <a:buFont typeface="Arial" panose="020B0604020202020204" pitchFamily="34" charset="0"/>
              <a:buChar char="•"/>
              <a:defRPr/>
            </a:pPr>
            <a:r>
              <a:rPr lang="en-US" dirty="0">
                <a:ea typeface="+mn-ea"/>
                <a:cs typeface="+mn-cs"/>
              </a:rPr>
              <a:t>And if you stop by Paris, don’t be surprised if one of the cabs you ride on is powered by fuel cells since they recently launched a small fleet of fuel cell cabs.</a:t>
            </a:r>
            <a:endParaRPr lang="en-US" dirty="0"/>
          </a:p>
        </p:txBody>
      </p:sp>
      <p:sp>
        <p:nvSpPr>
          <p:cNvPr id="4" name="Slide Number Placeholder 3"/>
          <p:cNvSpPr>
            <a:spLocks noGrp="1"/>
          </p:cNvSpPr>
          <p:nvPr>
            <p:ph type="sldNum" sz="quarter" idx="10"/>
          </p:nvPr>
        </p:nvSpPr>
        <p:spPr/>
        <p:txBody>
          <a:bodyPr/>
          <a:lstStyle/>
          <a:p>
            <a:fld id="{FE6BCBE8-7828-45B9-8228-8B65373ADE3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7396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01" indent="-168401" defTabSz="898136">
              <a:buFont typeface="Arial" panose="020B0604020202020204" pitchFamily="34" charset="0"/>
              <a:buChar char="•"/>
              <a:defRPr/>
            </a:pPr>
            <a:r>
              <a:rPr lang="en-US" dirty="0"/>
              <a:t>We continue to see growth in fuel cell systems</a:t>
            </a:r>
            <a:r>
              <a:rPr lang="en-US" baseline="0" dirty="0"/>
              <a:t> shipped annually. </a:t>
            </a:r>
            <a:endParaRPr lang="en-US" dirty="0"/>
          </a:p>
          <a:p>
            <a:pPr marL="168401" indent="-168401" defTabSz="898136">
              <a:buFont typeface="Arial" panose="020B0604020202020204" pitchFamily="34" charset="0"/>
              <a:buChar char="•"/>
              <a:defRPr/>
            </a:pPr>
            <a:endParaRPr lang="en-US" dirty="0"/>
          </a:p>
          <a:p>
            <a:pPr marL="168401" indent="-168401" defTabSz="898136">
              <a:buFont typeface="Arial" panose="020B0604020202020204" pitchFamily="34" charset="0"/>
              <a:buChar char="•"/>
              <a:defRPr/>
            </a:pPr>
            <a:r>
              <a:rPr lang="en-US" dirty="0"/>
              <a:t>Mostly in transportation, and mostly in a type of fuel cell called proton exchange membrane (</a:t>
            </a:r>
            <a:r>
              <a:rPr lang="en-US" baseline="0" dirty="0"/>
              <a:t>also known as polymer electrolyte fuel cells) or </a:t>
            </a:r>
            <a:r>
              <a:rPr lang="en-US" dirty="0"/>
              <a:t>PEM fuel cells over the last year.</a:t>
            </a:r>
          </a:p>
          <a:p>
            <a:pPr marL="168401" indent="-168401" defTabSz="898136">
              <a:buFont typeface="Arial" panose="020B0604020202020204" pitchFamily="34" charset="0"/>
              <a:buChar char="•"/>
              <a:defRPr/>
            </a:pPr>
            <a:endParaRPr lang="en-US" dirty="0"/>
          </a:p>
          <a:p>
            <a:pPr marL="168401" indent="-168401" defTabSz="898136">
              <a:buFont typeface="Arial" panose="020B0604020202020204" pitchFamily="34" charset="0"/>
              <a:buChar char="•"/>
              <a:defRPr/>
            </a:pPr>
            <a:r>
              <a:rPr lang="en-US" dirty="0"/>
              <a:t>With 650 megawatts of fuel cell power and over 70,000</a:t>
            </a:r>
            <a:r>
              <a:rPr lang="en-US" baseline="0" dirty="0"/>
              <a:t> fuel cell units</a:t>
            </a:r>
            <a:r>
              <a:rPr lang="en-US" dirty="0"/>
              <a:t> shipped worldwide along with a $2B in fuel cell market revenue in 2017;</a:t>
            </a:r>
          </a:p>
          <a:p>
            <a:pPr marL="168401" indent="-168401" defTabSz="898136">
              <a:buFont typeface="Arial" panose="020B0604020202020204" pitchFamily="34" charset="0"/>
              <a:buChar char="•"/>
              <a:defRPr/>
            </a:pPr>
            <a:endParaRPr lang="en-US" dirty="0"/>
          </a:p>
          <a:p>
            <a:pPr marL="168401" indent="-168401" defTabSz="898136">
              <a:buFont typeface="Arial" panose="020B0604020202020204" pitchFamily="34" charset="0"/>
              <a:buChar char="•"/>
              <a:defRPr/>
            </a:pPr>
            <a:r>
              <a:rPr lang="en-US" dirty="0"/>
              <a:t>This is a very exiting time for the</a:t>
            </a:r>
            <a:r>
              <a:rPr lang="en-US" baseline="0" dirty="0"/>
              <a:t> </a:t>
            </a:r>
            <a:r>
              <a:rPr lang="en-US" dirty="0"/>
              <a:t>fuel cell industry!</a:t>
            </a:r>
          </a:p>
          <a:p>
            <a:endParaRPr lang="en-US" dirty="0"/>
          </a:p>
        </p:txBody>
      </p:sp>
      <p:sp>
        <p:nvSpPr>
          <p:cNvPr id="4" name="Slide Number Placeholder 3"/>
          <p:cNvSpPr>
            <a:spLocks noGrp="1"/>
          </p:cNvSpPr>
          <p:nvPr>
            <p:ph type="sldNum" sz="quarter" idx="10"/>
          </p:nvPr>
        </p:nvSpPr>
        <p:spPr/>
        <p:txBody>
          <a:bodyPr/>
          <a:lstStyle/>
          <a:p>
            <a:fld id="{4631FACE-930E-432D-AAA7-170501A13DF3}" type="slidenum">
              <a:rPr lang="en-US" smtClean="0"/>
              <a:t>12</a:t>
            </a:fld>
            <a:endParaRPr lang="en-US"/>
          </a:p>
        </p:txBody>
      </p:sp>
    </p:spTree>
    <p:extLst>
      <p:ext uri="{BB962C8B-B14F-4D97-AF65-F5344CB8AC3E}">
        <p14:creationId xmlns:p14="http://schemas.microsoft.com/office/powerpoint/2010/main" val="170103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4708" indent="-174708">
              <a:buFont typeface="Arial" panose="020B0604020202020204" pitchFamily="34" charset="0"/>
              <a:buChar char="•"/>
            </a:pPr>
            <a:r>
              <a:rPr lang="en-US" dirty="0"/>
              <a:t>For the first time in history, we have commercial fuel cell electric vehicles on the road in the U.S., running on hydrogen, with completely zero petroleum and zero emissions coming from the tailpipe!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Hyundai, Toyota, and Honda now have fuel cell vehicles on the road and other companies like Daimler, GM and BMW plan to release theirs soon.  </a:t>
            </a:r>
          </a:p>
          <a:p>
            <a:pPr marL="171395" indent="-171395">
              <a:buFont typeface="Arial" panose="020B0604020202020204" pitchFamily="34" charset="0"/>
              <a:buChar char="•"/>
            </a:pPr>
            <a:endParaRPr lang="en-US" b="0" dirty="0"/>
          </a:p>
          <a:p>
            <a:pPr marL="171395" indent="-171395">
              <a:buFont typeface="Arial" panose="020B0604020202020204" pitchFamily="34" charset="0"/>
              <a:buChar char="•"/>
            </a:pPr>
            <a:r>
              <a:rPr lang="en-US" b="0" dirty="0"/>
              <a:t>The number of fuel cell cars hitting the road in the U.S. is increasing as we speak.</a:t>
            </a:r>
          </a:p>
          <a:p>
            <a:pPr marL="171395" indent="-171395">
              <a:buFont typeface="Arial" panose="020B0604020202020204" pitchFamily="34" charset="0"/>
              <a:buChar char="•"/>
            </a:pPr>
            <a:endParaRPr lang="en-US" b="0" dirty="0"/>
          </a:p>
          <a:p>
            <a:pPr marL="171395" indent="-171395">
              <a:buFont typeface="Arial" panose="020B0604020202020204" pitchFamily="34" charset="0"/>
              <a:buChar char="•"/>
            </a:pPr>
            <a:r>
              <a:rPr lang="en-US" b="0" dirty="0"/>
              <a:t>As you can see in this graph, the number of fuel cell cars in the U.S. has increased rapidly, especially in the past year.</a:t>
            </a:r>
          </a:p>
          <a:p>
            <a:endParaRPr lang="en-US" b="0" dirty="0"/>
          </a:p>
          <a:p>
            <a:pPr marL="174708" indent="-174708">
              <a:buFont typeface="Arial" panose="020B0604020202020204" pitchFamily="34" charset="0"/>
              <a:buChar char="•"/>
            </a:pPr>
            <a:r>
              <a:rPr lang="en-US" dirty="0"/>
              <a:t>Over 5,000 fuel cell cars have been sold</a:t>
            </a:r>
            <a:r>
              <a:rPr lang="en-US" baseline="0" dirty="0"/>
              <a:t> or </a:t>
            </a:r>
            <a:r>
              <a:rPr lang="en-US" dirty="0"/>
              <a:t>leased</a:t>
            </a:r>
            <a:r>
              <a:rPr lang="en-US" baseline="0" dirty="0"/>
              <a:t> as of August 2018.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And we are seeing positive reactions and attitudes towards the technology.</a:t>
            </a:r>
            <a:r>
              <a:rPr lang="en-US" baseline="0" dirty="0"/>
              <a:t>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Take a look at these results from the latest annual survey KPMG which explores how approximately 1,000 senior executives from the world’s leading automo­tive companies</a:t>
            </a:r>
            <a:r>
              <a:rPr lang="en-US" baseline="0" dirty="0"/>
              <a:t> </a:t>
            </a:r>
            <a:r>
              <a:rPr lang="en-US" dirty="0"/>
              <a:t>see the global automotive sector growing, changing and reacting to challenges and opportunities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This year</a:t>
            </a:r>
            <a:r>
              <a:rPr lang="en-US" baseline="0" dirty="0"/>
              <a:t> and for the first time in the history of this survey, fuel cell electric mobility is rated as the #1 trend, having grown in importance from its #5 ranking in the previous year. </a:t>
            </a:r>
            <a:endParaRPr lang="en-US" dirty="0"/>
          </a:p>
          <a:p>
            <a:pPr marL="174708" indent="-174708">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E79184E-C1E3-4667-A956-9E6E27BC2A9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6550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67413" y="3720173"/>
            <a:ext cx="6654648" cy="5465225"/>
          </a:xfrm>
        </p:spPr>
        <p:txBody>
          <a:bodyPr>
            <a:noAutofit/>
          </a:bodyPr>
          <a:lstStyle/>
          <a:p>
            <a:pPr marL="174708" indent="-174708">
              <a:spcAft>
                <a:spcPts val="0"/>
              </a:spcAft>
              <a:buFont typeface="Arial" panose="020B0604020202020204" pitchFamily="34" charset="0"/>
              <a:buChar char="•"/>
            </a:pPr>
            <a:r>
              <a:rPr lang="en-US" dirty="0"/>
              <a:t>One of the questions that is often asked is “how much will I have to pay to fuel a car like this?”</a:t>
            </a:r>
          </a:p>
          <a:p>
            <a:pPr marL="174708" indent="-174708">
              <a:spcAft>
                <a:spcPts val="0"/>
              </a:spcAft>
              <a:buFont typeface="Arial" panose="020B0604020202020204" pitchFamily="34" charset="0"/>
              <a:buChar char="•"/>
            </a:pPr>
            <a:r>
              <a:rPr lang="en-US" dirty="0"/>
              <a:t>The shorter answer is that because the fuel cell is so much more efficient that the internal combustion engine, fueling a fuel cell car can</a:t>
            </a:r>
            <a:r>
              <a:rPr lang="en-US" baseline="0" dirty="0"/>
              <a:t> </a:t>
            </a:r>
            <a:r>
              <a:rPr lang="en-US" dirty="0"/>
              <a:t>cost around the same as fueling a gasoline car,</a:t>
            </a:r>
          </a:p>
          <a:p>
            <a:pPr marL="174708" indent="-174708">
              <a:spcAft>
                <a:spcPts val="0"/>
              </a:spcAft>
              <a:buFont typeface="Arial" panose="020B0604020202020204" pitchFamily="34" charset="0"/>
              <a:buChar char="•"/>
            </a:pPr>
            <a:r>
              <a:rPr lang="en-US" dirty="0"/>
              <a:t>Although most fuel cell cars on the road now come with free fuel for three years or</a:t>
            </a:r>
            <a:r>
              <a:rPr lang="en-US" baseline="0" dirty="0"/>
              <a:t> for a certain amount of miles.</a:t>
            </a:r>
            <a:endParaRPr lang="en-US" dirty="0"/>
          </a:p>
          <a:p>
            <a:pPr marL="174708" indent="-174708">
              <a:spcAft>
                <a:spcPts val="0"/>
              </a:spcAft>
              <a:buFont typeface="Arial" panose="020B0604020202020204" pitchFamily="34" charset="0"/>
              <a:buChar char="•"/>
            </a:pPr>
            <a:r>
              <a:rPr lang="en-US" dirty="0"/>
              <a:t>Here is a simple exercise to give you a ballpark number for the cost of refueling a fuel cell car based on current conditions and to show you how that would compare to the cost of refueling a gasoline car:</a:t>
            </a:r>
            <a:r>
              <a:rPr lang="en-US" baseline="0" dirty="0"/>
              <a:t> </a:t>
            </a:r>
            <a:endParaRPr lang="en-US" dirty="0"/>
          </a:p>
          <a:p>
            <a:pPr marL="174708" indent="-174708">
              <a:spcAft>
                <a:spcPts val="0"/>
              </a:spcAft>
              <a:buFont typeface="Arial" panose="020B0604020202020204" pitchFamily="34" charset="0"/>
              <a:buChar char="•"/>
            </a:pPr>
            <a:r>
              <a:rPr lang="en-US" dirty="0"/>
              <a:t>For this example, we are assuming our gasoline car has a fuel economy of 20 miles per gallon and a tank that holds 15 gallons of gasoline.</a:t>
            </a:r>
          </a:p>
          <a:p>
            <a:pPr marL="174708" indent="-174708">
              <a:spcAft>
                <a:spcPts val="0"/>
              </a:spcAft>
              <a:buFont typeface="Arial" panose="020B0604020202020204" pitchFamily="34" charset="0"/>
              <a:buChar char="•"/>
            </a:pPr>
            <a:r>
              <a:rPr lang="en-US" dirty="0"/>
              <a:t>A full tank in this car will give you a 300 mile</a:t>
            </a:r>
            <a:r>
              <a:rPr lang="en-US" baseline="0" dirty="0"/>
              <a:t> range.</a:t>
            </a:r>
          </a:p>
          <a:p>
            <a:pPr marL="174708" indent="-174708">
              <a:spcAft>
                <a:spcPts val="0"/>
              </a:spcAft>
              <a:buFont typeface="Arial" panose="020B0604020202020204" pitchFamily="34" charset="0"/>
              <a:buChar char="•"/>
            </a:pPr>
            <a:r>
              <a:rPr lang="en-US" dirty="0"/>
              <a:t>Assuming the price of gasoline is around $4 per gallon, filling up this car would cost you around $60.</a:t>
            </a:r>
          </a:p>
          <a:p>
            <a:pPr marL="174708" indent="-174708">
              <a:spcAft>
                <a:spcPts val="0"/>
              </a:spcAft>
              <a:buFont typeface="Arial" panose="020B0604020202020204" pitchFamily="34" charset="0"/>
              <a:buChar char="•"/>
            </a:pPr>
            <a:r>
              <a:rPr lang="en-US" dirty="0"/>
              <a:t>So driving 300 miles in the gasoline car will cost you $60.</a:t>
            </a:r>
          </a:p>
          <a:p>
            <a:pPr marL="174708" indent="-174708">
              <a:spcAft>
                <a:spcPts val="0"/>
              </a:spcAft>
              <a:buFont typeface="Arial" panose="020B0604020202020204" pitchFamily="34" charset="0"/>
              <a:buChar char="•"/>
            </a:pPr>
            <a:r>
              <a:rPr lang="en-US" dirty="0"/>
              <a:t>If we run the same exercise with the fuel cell car, the number you get is comparable.</a:t>
            </a:r>
          </a:p>
          <a:p>
            <a:pPr marL="174708" indent="-174708">
              <a:spcAft>
                <a:spcPts val="0"/>
              </a:spcAft>
              <a:buFont typeface="Arial" panose="020B0604020202020204" pitchFamily="34" charset="0"/>
              <a:buChar char="•"/>
            </a:pPr>
            <a:r>
              <a:rPr lang="en-US" dirty="0"/>
              <a:t>In this example we are assuming our fuel cell car has a fuel economy of 60 miles per gallon of gasoline equivalent (or kilogram of hydrogen) and a tank that holds 5 gallons of gasoline equivalent.</a:t>
            </a:r>
          </a:p>
          <a:p>
            <a:pPr marL="174708" indent="-174708">
              <a:spcAft>
                <a:spcPts val="0"/>
              </a:spcAft>
              <a:buFont typeface="Arial" panose="020B0604020202020204" pitchFamily="34" charset="0"/>
              <a:buChar char="•"/>
            </a:pPr>
            <a:r>
              <a:rPr lang="en-US" dirty="0"/>
              <a:t>These</a:t>
            </a:r>
            <a:r>
              <a:rPr lang="en-US" baseline="0" dirty="0"/>
              <a:t> numbers </a:t>
            </a:r>
            <a:r>
              <a:rPr lang="en-US" dirty="0"/>
              <a:t>are representative of the fuel</a:t>
            </a:r>
            <a:r>
              <a:rPr lang="en-US" baseline="0" dirty="0"/>
              <a:t> economy</a:t>
            </a:r>
            <a:r>
              <a:rPr lang="en-US" dirty="0"/>
              <a:t> of the fuel cell cars on the road today.</a:t>
            </a:r>
          </a:p>
          <a:p>
            <a:pPr marL="174708" indent="-174708">
              <a:spcAft>
                <a:spcPts val="0"/>
              </a:spcAft>
              <a:buFont typeface="Arial" panose="020B0604020202020204" pitchFamily="34" charset="0"/>
              <a:buChar char="•"/>
            </a:pPr>
            <a:r>
              <a:rPr lang="en-US" dirty="0"/>
              <a:t>A full tank in this fuel cell car will give you 300 mile range– or the same driving range that you’d get with our gasoline car example.</a:t>
            </a:r>
          </a:p>
          <a:p>
            <a:pPr marL="174708" indent="-174708">
              <a:spcAft>
                <a:spcPts val="0"/>
              </a:spcAft>
              <a:buFont typeface="Arial" panose="020B0604020202020204" pitchFamily="34" charset="0"/>
              <a:buChar char="•"/>
            </a:pPr>
            <a:r>
              <a:rPr lang="en-US" dirty="0"/>
              <a:t>Assuming the price of hydrogen is $10 per gallon of gasoline equivalent (or kg), filling up this fuel cell car would cost you around $50. </a:t>
            </a:r>
          </a:p>
          <a:p>
            <a:pPr marL="174708" indent="-174708">
              <a:spcAft>
                <a:spcPts val="0"/>
              </a:spcAft>
              <a:buFont typeface="Arial" panose="020B0604020202020204" pitchFamily="34" charset="0"/>
              <a:buChar char="•"/>
            </a:pPr>
            <a:r>
              <a:rPr lang="en-US" dirty="0"/>
              <a:t>Therefore driving 300 miles in the fuel cell car will cost you $50.</a:t>
            </a:r>
          </a:p>
          <a:p>
            <a:pPr marL="174708" indent="-174708">
              <a:spcAft>
                <a:spcPts val="0"/>
              </a:spcAft>
              <a:buFont typeface="Arial" panose="020B0604020202020204" pitchFamily="34" charset="0"/>
              <a:buChar char="•"/>
            </a:pPr>
            <a:r>
              <a:rPr lang="en-US" dirty="0"/>
              <a:t>The price</a:t>
            </a:r>
            <a:r>
              <a:rPr lang="en-US" baseline="0" dirty="0"/>
              <a:t> of hydrogen can be up to 50% higher at some newer stations though and we still need to reduce cost. </a:t>
            </a:r>
            <a:endParaRPr lang="en-US" dirty="0"/>
          </a:p>
          <a:p>
            <a:pPr>
              <a:spcAft>
                <a:spcPts val="0"/>
              </a:spcAft>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pPr/>
              <a:t>14</a:t>
            </a:fld>
            <a:endParaRPr lang="en-US"/>
          </a:p>
        </p:txBody>
      </p:sp>
      <p:sp>
        <p:nvSpPr>
          <p:cNvPr id="6" name="Slide Image Placeholder 5"/>
          <p:cNvSpPr>
            <a:spLocks noGrp="1" noRot="1" noChangeAspect="1"/>
          </p:cNvSpPr>
          <p:nvPr>
            <p:ph type="sldImg"/>
          </p:nvPr>
        </p:nvSpPr>
        <p:spPr>
          <a:xfrm>
            <a:off x="492125" y="233363"/>
            <a:ext cx="6022975" cy="3389312"/>
          </a:xfrm>
        </p:spPr>
      </p:sp>
    </p:spTree>
    <p:extLst>
      <p:ext uri="{BB962C8B-B14F-4D97-AF65-F5344CB8AC3E}">
        <p14:creationId xmlns:p14="http://schemas.microsoft.com/office/powerpoint/2010/main" val="143106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The U.S. Department of Energy’s (DOE) Fuel Cell Technologies Office (FCTO) within the DOE’s Office of Energy Efficiency</a:t>
            </a:r>
            <a:r>
              <a:rPr lang="en-US" baseline="0" dirty="0"/>
              <a:t> and Renewable Energy</a:t>
            </a:r>
            <a:r>
              <a:rPr lang="en-US" dirty="0"/>
              <a:t> is focused on early research and development (R&amp;D) in hydrogen and fuel cell technologies leading to energy security</a:t>
            </a:r>
            <a:r>
              <a:rPr lang="en-US" baseline="0" dirty="0"/>
              <a:t> and </a:t>
            </a:r>
            <a:r>
              <a:rPr lang="en-US" dirty="0"/>
              <a:t>resiliency and paving the way to a strong domestic economy.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Early R&amp;D areas span fuel cells and hydrogen R&amp;D, which enable advancements in catalysts, electrodes, H2 production and delivery pathways, and advanced materials for H2 storage.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Through early R&amp;D, FCTO has enabled technological breakthroughs reducing the cost, improving the performance and accelerating the market entry of hydrogen and fuel cells, including: </a:t>
            </a:r>
          </a:p>
          <a:p>
            <a:pPr marL="174708"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Cut the cost of automotive fuel cells (at high volume) by 60% since 2006 to roughly</a:t>
            </a:r>
            <a:r>
              <a:rPr lang="en-US" baseline="0" dirty="0"/>
              <a:t> </a:t>
            </a:r>
            <a:r>
              <a:rPr lang="en-US" dirty="0"/>
              <a:t>$50/KW today (at 100,000 units</a:t>
            </a:r>
            <a:r>
              <a:rPr lang="en-US" baseline="0" dirty="0"/>
              <a:t> per year)</a:t>
            </a:r>
            <a:r>
              <a:rPr lang="en-US" dirty="0"/>
              <a:t>. </a:t>
            </a:r>
          </a:p>
          <a:p>
            <a:pPr marL="640594" lvl="1" indent="-174708">
              <a:buFont typeface="Arial" panose="020B0604020202020204" pitchFamily="34" charset="0"/>
              <a:buChar char="•"/>
            </a:pPr>
            <a:r>
              <a:rPr lang="en-US" dirty="0"/>
              <a:t>Quadrupled the lifetime of a fuel cell since 2006 to</a:t>
            </a:r>
            <a:r>
              <a:rPr lang="en-US" baseline="0" dirty="0"/>
              <a:t> more than </a:t>
            </a:r>
            <a:r>
              <a:rPr lang="en-US" dirty="0"/>
              <a:t>120,000 miles or 4,100 hours. </a:t>
            </a:r>
          </a:p>
          <a:p>
            <a:pPr marL="640594" lvl="1" indent="-174708">
              <a:buFont typeface="Arial" panose="020B0604020202020204" pitchFamily="34" charset="0"/>
              <a:buChar char="•"/>
            </a:pPr>
            <a:r>
              <a:rPr lang="en-US" dirty="0"/>
              <a:t>Cut the cost of </a:t>
            </a:r>
            <a:r>
              <a:rPr lang="en-US" dirty="0" err="1"/>
              <a:t>electrolyzers</a:t>
            </a:r>
            <a:r>
              <a:rPr lang="en-US" dirty="0"/>
              <a:t>– a technology to produce hydrogen- by over 80% since 2002.</a:t>
            </a:r>
          </a:p>
          <a:p>
            <a:pPr marL="640594" lvl="1" indent="-174708">
              <a:buFont typeface="Arial" panose="020B0604020202020204" pitchFamily="34" charset="0"/>
              <a:buChar char="•"/>
            </a:pPr>
            <a:r>
              <a:rPr lang="en-US" dirty="0"/>
              <a:t>Enabled</a:t>
            </a:r>
            <a:r>
              <a:rPr lang="en-US" baseline="0" dirty="0"/>
              <a:t> over 700 U.S. patents and about 30 technologies developed by industry in the market.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6CFDA3-8754-4601-8190-A554461AC5C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62005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The DOE focuses on R&amp;D work that addresses key technological challenges, improves the performance and reduces the cost of</a:t>
            </a:r>
            <a:r>
              <a:rPr lang="en-US" baseline="0" dirty="0"/>
              <a:t> key hydrogen and fuel cell components. </a:t>
            </a:r>
            <a:endParaRPr lang="en-US" dirty="0"/>
          </a:p>
          <a:p>
            <a:pPr marL="465886" lvl="1" indent="0">
              <a:buFont typeface="Arial" panose="020B0604020202020204" pitchFamily="34" charset="0"/>
              <a:buNone/>
            </a:pPr>
            <a:endParaRPr lang="en-US" dirty="0"/>
          </a:p>
          <a:p>
            <a:pPr marL="174708" indent="-174708">
              <a:buFont typeface="Arial" panose="020B0604020202020204" pitchFamily="34" charset="0"/>
              <a:buChar char="•"/>
            </a:pPr>
            <a:r>
              <a:rPr lang="en-US" dirty="0"/>
              <a:t>For example,</a:t>
            </a:r>
            <a:r>
              <a:rPr lang="en-US" baseline="0" dirty="0"/>
              <a:t> </a:t>
            </a:r>
            <a:r>
              <a:rPr lang="en-US" dirty="0"/>
              <a:t>DOE-funded R&amp;D has contributed to advances in the</a:t>
            </a:r>
            <a:r>
              <a:rPr lang="en-US" baseline="0" dirty="0"/>
              <a:t> </a:t>
            </a:r>
            <a:r>
              <a:rPr lang="en-US" dirty="0"/>
              <a:t>technology being used in fuel cell cars such as fuel cell catalysts and membrane electrode assemblies (MEAs);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700 bar composite overwrapped pressure vessels used to store hydrogen in the car;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And other critical engine system technologies in a fuel cell car, including the electric powered air compressor and the humidifier. </a:t>
            </a:r>
          </a:p>
        </p:txBody>
      </p:sp>
      <p:sp>
        <p:nvSpPr>
          <p:cNvPr id="4" name="Slide Number Placeholder 3"/>
          <p:cNvSpPr>
            <a:spLocks noGrp="1"/>
          </p:cNvSpPr>
          <p:nvPr>
            <p:ph type="sldNum" sz="quarter" idx="10"/>
          </p:nvPr>
        </p:nvSpPr>
        <p:spPr/>
        <p:txBody>
          <a:bodyPr/>
          <a:lstStyle/>
          <a:p>
            <a:fld id="{EA1563FC-82AB-D046-9156-A73D670BA998}" type="slidenum">
              <a:rPr lang="en-US" smtClean="0"/>
              <a:pPr/>
              <a:t>16</a:t>
            </a:fld>
            <a:endParaRPr lang="en-US"/>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89157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1" fontAlgn="auto" hangingPunct="1">
              <a:spcBef>
                <a:spcPts val="0"/>
              </a:spcBef>
              <a:spcAft>
                <a:spcPts val="0"/>
              </a:spcAft>
              <a:buFont typeface="Arial" panose="020B0604020202020204" pitchFamily="34" charset="0"/>
              <a:buChar char="•"/>
              <a:defRPr/>
            </a:pPr>
            <a:r>
              <a:rPr lang="en-US" dirty="0"/>
              <a:t>Hydrogen is a standard industrial chemical commodity today. </a:t>
            </a:r>
          </a:p>
          <a:p>
            <a:pPr marL="174708" indent="-174708" defTabSz="931774" eaLnBrk="1" fontAlgn="auto" hangingPunct="1">
              <a:spcBef>
                <a:spcPts val="0"/>
              </a:spcBef>
              <a:spcAft>
                <a:spcPts val="0"/>
              </a:spcAft>
              <a:buFont typeface="Arial" panose="020B0604020202020204" pitchFamily="34" charset="0"/>
              <a:buChar char="•"/>
              <a:defRPr/>
            </a:pPr>
            <a:endParaRPr lang="en-US" dirty="0"/>
          </a:p>
          <a:p>
            <a:pPr marL="174708" indent="-174708" defTabSz="931774" eaLnBrk="1" fontAlgn="auto" hangingPunct="1">
              <a:spcBef>
                <a:spcPts val="0"/>
              </a:spcBef>
              <a:spcAft>
                <a:spcPts val="0"/>
              </a:spcAft>
              <a:buFont typeface="Arial" panose="020B0604020202020204" pitchFamily="34" charset="0"/>
              <a:buChar char="•"/>
              <a:defRPr/>
            </a:pPr>
            <a:r>
              <a:rPr lang="en-US" dirty="0"/>
              <a:t>In the United States, we produce approximately 10 million metric tons of hydrogen every year. </a:t>
            </a:r>
          </a:p>
          <a:p>
            <a:pPr marL="174708" indent="-174708" defTabSz="931774" eaLnBrk="1" fontAlgn="auto" hangingPunct="1">
              <a:spcBef>
                <a:spcPts val="0"/>
              </a:spcBef>
              <a:spcAft>
                <a:spcPts val="0"/>
              </a:spcAft>
              <a:buFont typeface="Arial" panose="020B0604020202020204" pitchFamily="34" charset="0"/>
              <a:buChar char="•"/>
              <a:defRPr/>
            </a:pPr>
            <a:endParaRPr lang="en-US" dirty="0"/>
          </a:p>
          <a:p>
            <a:pPr marL="174708" indent="-174708" defTabSz="931774" eaLnBrk="1" fontAlgn="auto" hangingPunct="1">
              <a:spcBef>
                <a:spcPts val="0"/>
              </a:spcBef>
              <a:spcAft>
                <a:spcPts val="0"/>
              </a:spcAft>
              <a:buFont typeface="Arial" panose="020B0604020202020204" pitchFamily="34" charset="0"/>
              <a:buChar char="•"/>
              <a:defRPr/>
            </a:pPr>
            <a:r>
              <a:rPr lang="en-US" dirty="0"/>
              <a:t>Most of that hydrogen is used in the petrochemical industry for petroleum refining, followed by the fertilizer industry for ammonia production. </a:t>
            </a:r>
          </a:p>
          <a:p>
            <a:pPr marL="174708" indent="-174708" defTabSz="931774" eaLnBrk="1" fontAlgn="auto" hangingPunct="1">
              <a:spcBef>
                <a:spcPts val="0"/>
              </a:spcBef>
              <a:spcAft>
                <a:spcPts val="0"/>
              </a:spcAft>
              <a:buFont typeface="Arial" panose="020B0604020202020204" pitchFamily="34" charset="0"/>
              <a:buChar char="•"/>
              <a:defRPr/>
            </a:pPr>
            <a:endParaRPr lang="en-US" dirty="0"/>
          </a:p>
          <a:p>
            <a:pPr marL="174708" indent="-174708" defTabSz="931774" eaLnBrk="1" fontAlgn="auto" hangingPunct="1">
              <a:spcBef>
                <a:spcPts val="0"/>
              </a:spcBef>
              <a:spcAft>
                <a:spcPts val="0"/>
              </a:spcAft>
              <a:buFont typeface="Arial" panose="020B0604020202020204" pitchFamily="34" charset="0"/>
              <a:buChar char="•"/>
              <a:defRPr/>
            </a:pPr>
            <a:r>
              <a:rPr lang="en-US" dirty="0"/>
              <a:t>Today, most hydrogen comes from natural gas. </a:t>
            </a:r>
          </a:p>
          <a:p>
            <a:pPr marL="174708" indent="-174708" defTabSz="931774" eaLnBrk="1" fontAlgn="auto" hangingPunct="1">
              <a:spcBef>
                <a:spcPts val="0"/>
              </a:spcBef>
              <a:spcAft>
                <a:spcPts val="0"/>
              </a:spcAft>
              <a:buFont typeface="Arial" panose="020B0604020202020204" pitchFamily="34" charset="0"/>
              <a:buChar char="•"/>
              <a:defRPr/>
            </a:pPr>
            <a:endParaRPr lang="en-US" dirty="0"/>
          </a:p>
          <a:p>
            <a:pPr marL="174708" indent="-174708" defTabSz="931774" eaLnBrk="1" fontAlgn="auto" hangingPunct="1">
              <a:spcBef>
                <a:spcPts val="0"/>
              </a:spcBef>
              <a:spcAft>
                <a:spcPts val="0"/>
              </a:spcAft>
              <a:buFont typeface="Arial" panose="020B0604020202020204" pitchFamily="34" charset="0"/>
              <a:buChar char="•"/>
              <a:defRPr/>
            </a:pPr>
            <a:r>
              <a:rPr lang="en-US" dirty="0"/>
              <a:t>This pathway provides hydrogen at roughly $2/gallon of gasoline equivalent (or kg),</a:t>
            </a:r>
            <a:r>
              <a:rPr lang="en-US" baseline="0" dirty="0"/>
              <a:t> but delivering, compressing and dispensing it to cars can add an additional $3 to $5 per kilogram even at high volumes. </a:t>
            </a:r>
            <a:r>
              <a:rPr lang="en-US" dirty="0"/>
              <a:t> </a:t>
            </a:r>
          </a:p>
          <a:p>
            <a:endParaRPr lang="en-US" dirty="0"/>
          </a:p>
        </p:txBody>
      </p:sp>
      <p:sp>
        <p:nvSpPr>
          <p:cNvPr id="4" name="Slide Number Placeholder 3"/>
          <p:cNvSpPr>
            <a:spLocks noGrp="1"/>
          </p:cNvSpPr>
          <p:nvPr>
            <p:ph type="sldNum" sz="quarter" idx="10"/>
          </p:nvPr>
        </p:nvSpPr>
        <p:spPr/>
        <p:txBody>
          <a:bodyPr/>
          <a:lstStyle/>
          <a:p>
            <a:fld id="{7301E1F8-11BE-4C31-9DA2-3690FA20E82B}" type="slidenum">
              <a:rPr lang="en-US" altLang="en-US" smtClean="0"/>
              <a:pPr/>
              <a:t>17</a:t>
            </a:fld>
            <a:endParaRPr lang="en-US" altLang="en-US"/>
          </a:p>
        </p:txBody>
      </p:sp>
    </p:spTree>
    <p:extLst>
      <p:ext uri="{BB962C8B-B14F-4D97-AF65-F5344CB8AC3E}">
        <p14:creationId xmlns:p14="http://schemas.microsoft.com/office/powerpoint/2010/main" val="391579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kern="1200" dirty="0">
                <a:solidFill>
                  <a:schemeClr val="tx1"/>
                </a:solidFill>
                <a:latin typeface="+mn-lt"/>
                <a:ea typeface="MS PGothic" panose="020B0600070205080204" pitchFamily="34" charset="-128"/>
                <a:cs typeface="ＭＳ Ｐゴシック" pitchFamily="-108" charset="-128"/>
              </a:rPr>
              <a:t>There</a:t>
            </a:r>
            <a:r>
              <a:rPr lang="en-US" sz="1200" kern="1200" baseline="0" dirty="0">
                <a:solidFill>
                  <a:schemeClr val="tx1"/>
                </a:solidFill>
                <a:latin typeface="+mn-lt"/>
                <a:ea typeface="MS PGothic" panose="020B0600070205080204" pitchFamily="34" charset="-128"/>
                <a:cs typeface="ＭＳ Ｐゴシック" pitchFamily="-108" charset="-128"/>
              </a:rPr>
              <a:t> has</a:t>
            </a:r>
            <a:r>
              <a:rPr lang="en-US" sz="1200" kern="1200" dirty="0">
                <a:solidFill>
                  <a:schemeClr val="tx1"/>
                </a:solidFill>
                <a:latin typeface="+mn-lt"/>
                <a:ea typeface="MS PGothic" panose="020B0600070205080204" pitchFamily="34" charset="-128"/>
                <a:cs typeface="ＭＳ Ｐゴシック" pitchFamily="-108" charset="-128"/>
              </a:rPr>
              <a:t> been steady</a:t>
            </a:r>
            <a:r>
              <a:rPr lang="en-US" sz="1200" kern="1200" baseline="0" dirty="0">
                <a:solidFill>
                  <a:schemeClr val="tx1"/>
                </a:solidFill>
                <a:latin typeface="+mn-lt"/>
                <a:ea typeface="MS PGothic" panose="020B0600070205080204" pitchFamily="34" charset="-128"/>
                <a:cs typeface="ＭＳ Ｐゴシック" pitchFamily="-108" charset="-128"/>
              </a:rPr>
              <a:t> </a:t>
            </a:r>
            <a:r>
              <a:rPr lang="en-US" sz="1200" kern="1200" dirty="0">
                <a:solidFill>
                  <a:schemeClr val="tx1"/>
                </a:solidFill>
                <a:latin typeface="+mn-lt"/>
                <a:ea typeface="MS PGothic" panose="020B0600070205080204" pitchFamily="34" charset="-128"/>
                <a:cs typeface="ＭＳ Ｐゴシック" pitchFamily="-108" charset="-128"/>
              </a:rPr>
              <a:t>progress on hydrogen stations. </a:t>
            </a:r>
          </a:p>
          <a:p>
            <a:pPr marL="174708" indent="-174708">
              <a:buFont typeface="Arial" panose="020B0604020202020204" pitchFamily="34" charset="0"/>
              <a:buChar char="•"/>
            </a:pPr>
            <a:endParaRPr lang="en-US" sz="1200" kern="1200" dirty="0">
              <a:solidFill>
                <a:schemeClr val="tx1"/>
              </a:solidFill>
              <a:latin typeface="+mn-lt"/>
              <a:ea typeface="MS PGothic" panose="020B0600070205080204" pitchFamily="34" charset="-128"/>
              <a:cs typeface="ＭＳ Ｐゴシック" pitchFamily="-108" charset="-128"/>
            </a:endParaRPr>
          </a:p>
          <a:p>
            <a:pPr marL="174708" indent="-174708">
              <a:buFont typeface="Arial" panose="020B0604020202020204" pitchFamily="34" charset="0"/>
              <a:buChar char="•"/>
            </a:pPr>
            <a:r>
              <a:rPr lang="en-US" sz="1200" kern="1200" dirty="0">
                <a:solidFill>
                  <a:schemeClr val="tx1"/>
                </a:solidFill>
                <a:latin typeface="+mn-lt"/>
                <a:ea typeface="MS PGothic" panose="020B0600070205080204" pitchFamily="34" charset="-128"/>
                <a:cs typeface="ＭＳ Ｐゴシック" pitchFamily="-108" charset="-128"/>
              </a:rPr>
              <a:t>There are</a:t>
            </a:r>
            <a:r>
              <a:rPr lang="en-US" sz="1200" kern="1200" baseline="0" dirty="0">
                <a:solidFill>
                  <a:schemeClr val="tx1"/>
                </a:solidFill>
                <a:latin typeface="+mn-lt"/>
                <a:ea typeface="MS PGothic" panose="020B0600070205080204" pitchFamily="34" charset="-128"/>
                <a:cs typeface="ＭＳ Ｐゴシック" pitchFamily="-108" charset="-128"/>
              </a:rPr>
              <a:t> 36</a:t>
            </a:r>
            <a:r>
              <a:rPr lang="en-US" sz="1200" kern="1200" dirty="0">
                <a:solidFill>
                  <a:schemeClr val="tx1"/>
                </a:solidFill>
                <a:latin typeface="+mn-lt"/>
                <a:ea typeface="MS PGothic" panose="020B0600070205080204" pitchFamily="34" charset="-128"/>
                <a:cs typeface="ＭＳ Ｐゴシック" pitchFamily="-108" charset="-128"/>
              </a:rPr>
              <a:t> retail and publicly available hydrogen stations in California (as of July 2018), </a:t>
            </a:r>
          </a:p>
          <a:p>
            <a:pPr marL="174708" indent="-174708">
              <a:buFont typeface="Arial" panose="020B0604020202020204" pitchFamily="34" charset="0"/>
              <a:buChar char="•"/>
            </a:pPr>
            <a:endParaRPr lang="en-US" sz="1200" kern="1200" dirty="0">
              <a:solidFill>
                <a:schemeClr val="tx1"/>
              </a:solidFill>
              <a:latin typeface="+mn-lt"/>
              <a:ea typeface="MS PGothic" panose="020B0600070205080204" pitchFamily="34" charset="-128"/>
              <a:cs typeface="ＭＳ Ｐゴシック" pitchFamily="-108" charset="-128"/>
            </a:endParaRPr>
          </a:p>
          <a:p>
            <a:pPr marL="174708" marR="0" lvl="0" indent="-174708"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S PGothic" panose="020B0600070205080204" pitchFamily="34" charset="-128"/>
                <a:cs typeface="ＭＳ Ｐゴシック" pitchFamily="-108" charset="-128"/>
              </a:rPr>
              <a:t>And many more are coming in the Northeast with industry funding.</a:t>
            </a:r>
          </a:p>
          <a:p>
            <a:pPr marL="174708" indent="-174708">
              <a:buFont typeface="Arial" panose="020B0604020202020204" pitchFamily="34" charset="0"/>
              <a:buChar char="•"/>
            </a:pPr>
            <a:endParaRPr lang="en-US" sz="1200" kern="1200" dirty="0">
              <a:solidFill>
                <a:schemeClr val="tx1"/>
              </a:solidFill>
              <a:latin typeface="+mn-lt"/>
              <a:ea typeface="MS PGothic" panose="020B0600070205080204" pitchFamily="34" charset="-128"/>
              <a:cs typeface="ＭＳ Ｐゴシック" pitchFamily="-108" charset="-128"/>
            </a:endParaRPr>
          </a:p>
          <a:p>
            <a:pPr marL="174708" indent="-174708">
              <a:buFont typeface="Arial" panose="020B0604020202020204" pitchFamily="34" charset="0"/>
              <a:buChar char="•"/>
            </a:pPr>
            <a:r>
              <a:rPr lang="en-US" dirty="0">
                <a:effectLst/>
              </a:rPr>
              <a:t>Most stations are clustered in urban</a:t>
            </a:r>
            <a:r>
              <a:rPr lang="en-US" baseline="0" dirty="0">
                <a:effectLst/>
              </a:rPr>
              <a:t> </a:t>
            </a:r>
            <a:r>
              <a:rPr lang="en-US" dirty="0">
                <a:effectLst/>
              </a:rPr>
              <a:t>areas like San Francisco</a:t>
            </a:r>
            <a:r>
              <a:rPr lang="en-US" baseline="0" dirty="0">
                <a:effectLst/>
              </a:rPr>
              <a:t> and Los Angeles</a:t>
            </a:r>
            <a:r>
              <a:rPr lang="en-US" dirty="0">
                <a:effectLst/>
              </a:rPr>
              <a:t> where many fuel cell car owners</a:t>
            </a:r>
            <a:r>
              <a:rPr lang="en-US" baseline="0" dirty="0">
                <a:effectLst/>
              </a:rPr>
              <a:t> live. </a:t>
            </a:r>
            <a:endParaRPr lang="en-US" sz="1200" kern="1200" dirty="0">
              <a:solidFill>
                <a:schemeClr val="tx1"/>
              </a:solidFill>
              <a:latin typeface="+mn-lt"/>
              <a:ea typeface="MS PGothic" panose="020B0600070205080204" pitchFamily="34" charset="-128"/>
              <a:cs typeface="ＭＳ Ｐゴシック" pitchFamily="-108" charset="-128"/>
            </a:endParaRPr>
          </a:p>
          <a:p>
            <a:endParaRPr lang="en-US" dirty="0"/>
          </a:p>
        </p:txBody>
      </p:sp>
      <p:sp>
        <p:nvSpPr>
          <p:cNvPr id="4" name="Slide Number Placeholder 3"/>
          <p:cNvSpPr>
            <a:spLocks noGrp="1"/>
          </p:cNvSpPr>
          <p:nvPr>
            <p:ph type="sldNum" sz="quarter" idx="10"/>
          </p:nvPr>
        </p:nvSpPr>
        <p:spPr/>
        <p:txBody>
          <a:bodyPr/>
          <a:lstStyle/>
          <a:p>
            <a:fld id="{5A6CFDA3-8754-4601-8190-A554461AC5C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1837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Here are just</a:t>
            </a:r>
            <a:r>
              <a:rPr lang="en-US" baseline="0" dirty="0"/>
              <a:t> a few examples of what those stations in California look like.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The ones you see here are stations in South San Francisco (upper right), Hayward (upper left), Los Angeles (lower right), and Torrance (lower left).</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t>19</a:t>
            </a:fld>
            <a:endParaRPr lang="en-US"/>
          </a:p>
        </p:txBody>
      </p:sp>
    </p:spTree>
    <p:extLst>
      <p:ext uri="{BB962C8B-B14F-4D97-AF65-F5344CB8AC3E}">
        <p14:creationId xmlns:p14="http://schemas.microsoft.com/office/powerpoint/2010/main" val="89166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And this is what refueling a</a:t>
            </a:r>
            <a:r>
              <a:rPr lang="en-US" baseline="0" dirty="0"/>
              <a:t> fuel cell car looks like.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You can refuel a fuel cell car much like you would refuel your gasoline</a:t>
            </a:r>
            <a:r>
              <a:rPr lang="en-US" baseline="0" dirty="0"/>
              <a:t> </a:t>
            </a:r>
            <a:r>
              <a:rPr lang="en-US" dirty="0"/>
              <a:t>car.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Just drive up, open the tank, fill, and go.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Just like with traditional gasoline vehicles, it typically takes a few minutes to fill your tank and it</a:t>
            </a:r>
            <a:r>
              <a:rPr lang="en-US" baseline="0" dirty="0"/>
              <a:t> is</a:t>
            </a:r>
            <a:r>
              <a:rPr lang="en-US" dirty="0"/>
              <a:t> just as safe!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pPr/>
              <a:t>20</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26625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Regular cars burn the fuel in a process called combustion, which is not a very efficient way to use energy.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With combustion, over 80% of  energy going into powering gasoline cars becomes waste heat and only a 20% goes into running the car.</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Fuel cells have just one chemical step involved with no combustion or burning taking place, so they are really efficient and that means you can use more of the energy in the fuel.</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With today’s fuel cell system, over 60% of the energy going into powering the fuel cell car is actually used to run the car and less than 40% becomes waste heat.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 kilogram of hydrogen has the same amount of energy as a gallon of gasoline, but in a fuel cell car, that kilogram of hydrogen will take you about twice as far as a gallon of gas will get you in a traditional gasoline car.</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To put it in other words, fuel cell cars you essentially get double the fuel economy than you would with traditional gasoline cars.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You also do</a:t>
            </a:r>
            <a:r>
              <a:rPr lang="en-US" baseline="0" dirty="0"/>
              <a:t> not have any pistons or conventional transmission and oil changes in a fuel cell car. </a:t>
            </a:r>
            <a:endParaRPr lang="en-US" dirty="0"/>
          </a:p>
          <a:p>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pPr/>
              <a:t>3</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11344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65887">
              <a:buFont typeface="Arial" panose="020B0604020202020204" pitchFamily="34" charset="0"/>
              <a:buChar char="•"/>
            </a:pPr>
            <a:r>
              <a:rPr lang="en-US" dirty="0"/>
              <a:t>The hydrogen you use as fuel in a fuel cell car can be produced from multiple energy sources that are abundant in the U.S.</a:t>
            </a:r>
          </a:p>
          <a:p>
            <a:pPr marL="174708" indent="-174708" defTabSz="465887">
              <a:buFont typeface="Arial" panose="020B0604020202020204" pitchFamily="34" charset="0"/>
              <a:buChar char="•"/>
            </a:pPr>
            <a:endParaRPr lang="en-US" dirty="0"/>
          </a:p>
          <a:p>
            <a:pPr marL="174708" indent="-174708" defTabSz="465887">
              <a:buFont typeface="Arial" panose="020B0604020202020204" pitchFamily="34" charset="0"/>
              <a:buChar char="•"/>
            </a:pPr>
            <a:r>
              <a:rPr lang="en-US" dirty="0"/>
              <a:t>Including fossil fuels such as natural gas and coal;</a:t>
            </a:r>
          </a:p>
          <a:p>
            <a:pPr marL="174708" indent="-174708" defTabSz="465887">
              <a:buFont typeface="Arial" panose="020B0604020202020204" pitchFamily="34" charset="0"/>
              <a:buChar char="•"/>
            </a:pPr>
            <a:endParaRPr lang="en-US" dirty="0"/>
          </a:p>
          <a:p>
            <a:pPr marL="174708" indent="-174708" defTabSz="465887">
              <a:buFont typeface="Arial" panose="020B0604020202020204" pitchFamily="34" charset="0"/>
              <a:buChar char="•"/>
            </a:pPr>
            <a:r>
              <a:rPr lang="en-US" dirty="0"/>
              <a:t>Nuclear power;</a:t>
            </a:r>
            <a:r>
              <a:rPr lang="en-US" baseline="0" dirty="0"/>
              <a:t> </a:t>
            </a:r>
            <a:endParaRPr lang="en-US" dirty="0"/>
          </a:p>
          <a:p>
            <a:pPr marL="174708" indent="-174708" defTabSz="465887">
              <a:buFont typeface="Arial" panose="020B0604020202020204" pitchFamily="34" charset="0"/>
              <a:buChar char="•"/>
            </a:pPr>
            <a:endParaRPr lang="en-US" dirty="0"/>
          </a:p>
          <a:p>
            <a:pPr marL="174708" indent="-174708" defTabSz="465887">
              <a:buFont typeface="Arial" panose="020B0604020202020204" pitchFamily="34" charset="0"/>
              <a:buChar char="•"/>
            </a:pPr>
            <a:r>
              <a:rPr lang="en-US" dirty="0"/>
              <a:t>And renewable resources like wind, solar, geothermal and biomass.</a:t>
            </a:r>
          </a:p>
          <a:p>
            <a:pPr marL="174708" indent="-174708" defTabSz="465887">
              <a:buFont typeface="Arial" panose="020B0604020202020204" pitchFamily="34" charset="0"/>
              <a:buChar char="•"/>
            </a:pPr>
            <a:endParaRPr lang="en-US" dirty="0"/>
          </a:p>
          <a:p>
            <a:pPr marL="174708" indent="-174708" defTabSz="46588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t>21</a:t>
            </a:fld>
            <a:endParaRPr lang="en-US"/>
          </a:p>
        </p:txBody>
      </p:sp>
    </p:spTree>
    <p:extLst>
      <p:ext uri="{BB962C8B-B14F-4D97-AF65-F5344CB8AC3E}">
        <p14:creationId xmlns:p14="http://schemas.microsoft.com/office/powerpoint/2010/main" val="59981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You can use any</a:t>
            </a:r>
            <a:r>
              <a:rPr lang="en-US" baseline="0" dirty="0"/>
              <a:t> energy source we saw earlier and couple it with the processes you see here to produce hydrogen</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For example, most of today’s hydrogen is produced from natural gas through a process called steam methane reforming.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This is where steam and hydrocarbons come together under high temperature to produce hydrogen.</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You can also use power from renewable sources to generate electricity, which you then couple with water to produce hydrogen through a process called electrolysis.</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In electrolysis, you apply an electric current to water and split it into oxygen and hydrogen.</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You can also bypass the electricity step and use direct sunlight to produce hydrogen in a process called photoelectrochemical hydrogen production.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Or</a:t>
            </a:r>
            <a:r>
              <a:rPr lang="en-US" dirty="0"/>
              <a:t> </a:t>
            </a:r>
            <a:r>
              <a:rPr lang="en-US" baseline="0" dirty="0"/>
              <a:t>you can rely on microbes</a:t>
            </a:r>
            <a:r>
              <a:rPr lang="en-US" dirty="0"/>
              <a:t> </a:t>
            </a:r>
            <a:r>
              <a:rPr lang="en-US" baseline="0" dirty="0"/>
              <a:t>that consume biomass to produce hydrogen gas. </a:t>
            </a:r>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t>22</a:t>
            </a:fld>
            <a:endParaRPr lang="en-US"/>
          </a:p>
        </p:txBody>
      </p:sp>
    </p:spTree>
    <p:extLst>
      <p:ext uri="{BB962C8B-B14F-4D97-AF65-F5344CB8AC3E}">
        <p14:creationId xmlns:p14="http://schemas.microsoft.com/office/powerpoint/2010/main" val="323972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As we saw</a:t>
            </a:r>
            <a:r>
              <a:rPr lang="en-US" baseline="0" dirty="0"/>
              <a:t> earlier, most of the hydrogen we produce in the U.S. is used for petroleum refining, followed by industries in the chemical space.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However, applications in transportation, stationary power and energy storage are emerging rapidly.</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Hydrogen can be used in fuel cells for transportation applications like passenger cars, buses, trucks and forklifts;</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And for stationary power for buildings and facilities across the country including cell phone towers, data centers, hospitals, supermarkets and many more.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Like a battery, hydrogen has the ability to store energy and it can do so in large quantities and for a long time.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So you could use any excess energy from renewable power that the grid cannot take and store it as hydrogen until you need to use it.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7A6B093-DAAF-4E1D-9328-BCDF57B46D82}" type="slidenum">
              <a:rPr lang="en-US" smtClean="0"/>
              <a:t>23</a:t>
            </a:fld>
            <a:endParaRPr lang="en-US"/>
          </a:p>
        </p:txBody>
      </p:sp>
    </p:spTree>
    <p:extLst>
      <p:ext uri="{BB962C8B-B14F-4D97-AF65-F5344CB8AC3E}">
        <p14:creationId xmlns:p14="http://schemas.microsoft.com/office/powerpoint/2010/main" val="2105614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a:t>
            </a:r>
            <a:r>
              <a:rPr lang="en-US" baseline="0" dirty="0"/>
              <a:t> you put all of the benefits hydrogen can bring by being incorporated into our energy system together, you end up with the H2@Scale Vision. </a:t>
            </a:r>
          </a:p>
          <a:p>
            <a:pPr marL="171450" indent="-171450">
              <a:buFont typeface="Arial" panose="020B0604020202020204" pitchFamily="34" charset="0"/>
              <a:buChar char="•"/>
            </a:pPr>
            <a:endParaRPr lang="en-US" sz="1200" kern="1200" baseline="0" dirty="0">
              <a:solidFill>
                <a:schemeClr val="tx1"/>
              </a:solidFill>
              <a:effectLst/>
              <a:latin typeface="+mn-lt"/>
              <a:ea typeface="MS PGothic" panose="020B0600070205080204" pitchFamily="34" charset="-128"/>
              <a:cs typeface="ＭＳ Ｐゴシック" pitchFamily="-108" charset="-128"/>
            </a:endParaRP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pitchFamily="-108" charset="-128"/>
              </a:rPr>
              <a:t>H2@Scale lays a framework for the potential wide-scale production and utilization of hydrogen. </a:t>
            </a:r>
          </a:p>
          <a:p>
            <a:pPr marL="171450" indent="-171450">
              <a:buFont typeface="Arial" panose="020B0604020202020204" pitchFamily="34" charset="0"/>
              <a:buChar char="•"/>
            </a:pPr>
            <a:endParaRPr lang="en-US" sz="1200" kern="1200" dirty="0">
              <a:solidFill>
                <a:schemeClr val="tx1"/>
              </a:solidFill>
              <a:effectLst/>
              <a:latin typeface="+mn-lt"/>
              <a:ea typeface="MS PGothic" panose="020B0600070205080204" pitchFamily="34" charset="-128"/>
              <a:cs typeface="ＭＳ Ｐゴシック" pitchFamily="-108" charset="-128"/>
            </a:endParaRP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pitchFamily="-108" charset="-128"/>
              </a:rPr>
              <a:t>By</a:t>
            </a:r>
            <a:r>
              <a:rPr lang="en-US" sz="1200" kern="1200" baseline="0" dirty="0">
                <a:solidFill>
                  <a:schemeClr val="tx1"/>
                </a:solidFill>
                <a:effectLst/>
                <a:latin typeface="+mn-lt"/>
                <a:ea typeface="MS PGothic" panose="020B0600070205080204" pitchFamily="34" charset="-128"/>
                <a:cs typeface="ＭＳ Ｐゴシック" pitchFamily="-108" charset="-128"/>
              </a:rPr>
              <a:t> implementing the H2@Scale vision </a:t>
            </a:r>
            <a:r>
              <a:rPr lang="en-US" sz="1200" kern="1200" dirty="0">
                <a:solidFill>
                  <a:schemeClr val="tx1"/>
                </a:solidFill>
                <a:effectLst/>
                <a:latin typeface="+mn-lt"/>
                <a:ea typeface="MS PGothic" panose="020B0600070205080204" pitchFamily="34" charset="-128"/>
                <a:cs typeface="ＭＳ Ｐゴシック" pitchFamily="-108" charset="-128"/>
              </a:rPr>
              <a:t>we can address high level energy-related issues such as enabling grid resiliency, energy security, cross-sector efficiency improvements, and emissions reductions.</a:t>
            </a:r>
          </a:p>
          <a:p>
            <a:pPr marL="171450" indent="-171450">
              <a:buFont typeface="Arial" panose="020B0604020202020204" pitchFamily="34" charset="0"/>
              <a:buChar char="•"/>
            </a:pPr>
            <a:endParaRPr lang="en-US" sz="1200" kern="1200" dirty="0">
              <a:solidFill>
                <a:schemeClr val="tx1"/>
              </a:solidFill>
              <a:effectLst/>
              <a:latin typeface="+mn-lt"/>
              <a:ea typeface="MS PGothic" panose="020B0600070205080204" pitchFamily="34" charset="-128"/>
              <a:cs typeface="ＭＳ Ｐゴシック" pitchFamily="-108" charset="-128"/>
            </a:endParaRP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pitchFamily="-108" charset="-128"/>
              </a:rPr>
              <a:t>The U.S. Department of Energy is working to </a:t>
            </a:r>
            <a:r>
              <a:rPr lang="en-US" sz="1200" kern="1200" baseline="0" dirty="0">
                <a:solidFill>
                  <a:schemeClr val="tx1"/>
                </a:solidFill>
                <a:effectLst/>
                <a:latin typeface="+mn-lt"/>
                <a:ea typeface="MS PGothic" panose="020B0600070205080204" pitchFamily="34" charset="-128"/>
                <a:cs typeface="ＭＳ Ｐゴシック" pitchFamily="-108" charset="-128"/>
              </a:rPr>
              <a:t>bring the H2@Scale vision to life by </a:t>
            </a:r>
            <a:r>
              <a:rPr lang="en-US" sz="1200" kern="1200" dirty="0">
                <a:solidFill>
                  <a:schemeClr val="tx1"/>
                </a:solidFill>
                <a:effectLst/>
                <a:latin typeface="+mn-lt"/>
                <a:ea typeface="MS PGothic" panose="020B0600070205080204" pitchFamily="34" charset="-128"/>
                <a:cs typeface="ＭＳ Ｐゴシック" pitchFamily="-108" charset="-128"/>
              </a:rPr>
              <a:t>bringing industry</a:t>
            </a:r>
            <a:r>
              <a:rPr lang="en-US" sz="1200" kern="1200" baseline="0" dirty="0">
                <a:solidFill>
                  <a:schemeClr val="tx1"/>
                </a:solidFill>
                <a:effectLst/>
                <a:latin typeface="+mn-lt"/>
                <a:ea typeface="MS PGothic" panose="020B0600070205080204" pitchFamily="34" charset="-128"/>
                <a:cs typeface="ＭＳ Ｐゴシック" pitchFamily="-108" charset="-128"/>
              </a:rPr>
              <a:t> and national laboratories together </a:t>
            </a:r>
          </a:p>
          <a:p>
            <a:pPr marL="171450" indent="-171450">
              <a:buFont typeface="Arial" panose="020B0604020202020204" pitchFamily="34" charset="0"/>
              <a:buChar char="•"/>
            </a:pPr>
            <a:endParaRPr lang="en-US" sz="1200" kern="1200" baseline="0" dirty="0">
              <a:solidFill>
                <a:schemeClr val="tx1"/>
              </a:solidFill>
              <a:effectLst/>
              <a:latin typeface="+mn-lt"/>
              <a:ea typeface="MS PGothic" panose="020B0600070205080204" pitchFamily="34" charset="-128"/>
              <a:cs typeface="ＭＳ Ｐゴシック" pitchFamily="-108" charset="-128"/>
            </a:endParaRPr>
          </a:p>
          <a:p>
            <a:pPr marL="171450" indent="-171450">
              <a:buFont typeface="Arial" panose="020B0604020202020204" pitchFamily="34" charset="0"/>
              <a:buChar char="•"/>
            </a:pPr>
            <a:r>
              <a:rPr lang="en-US" sz="1200" kern="1200" baseline="0" dirty="0">
                <a:solidFill>
                  <a:schemeClr val="tx1"/>
                </a:solidFill>
                <a:effectLst/>
                <a:latin typeface="+mn-lt"/>
                <a:ea typeface="MS PGothic" panose="020B0600070205080204" pitchFamily="34" charset="-128"/>
                <a:cs typeface="ＭＳ Ｐゴシック" pitchFamily="-108" charset="-128"/>
              </a:rPr>
              <a:t>And enabling them to work collaboratively on key issues that prevent the the wide-scale integration of hydrogen into our energy system.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7301E1F8-11BE-4C31-9DA2-3690FA20E82B}" type="slidenum">
              <a:rPr lang="en-US" altLang="en-US" smtClean="0"/>
              <a:pPr/>
              <a:t>24</a:t>
            </a:fld>
            <a:endParaRPr lang="en-US" altLang="en-US"/>
          </a:p>
        </p:txBody>
      </p:sp>
    </p:spTree>
    <p:extLst>
      <p:ext uri="{BB962C8B-B14F-4D97-AF65-F5344CB8AC3E}">
        <p14:creationId xmlns:p14="http://schemas.microsoft.com/office/powerpoint/2010/main" val="1266305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H2@Scale’s ultimate objective</a:t>
            </a:r>
            <a:r>
              <a:rPr lang="en-US" baseline="0" dirty="0"/>
              <a:t> is to enable a reliable, affordable, secure and clean energy future for everyone. </a:t>
            </a:r>
            <a:endParaRPr lang="en-US" dirty="0"/>
          </a:p>
        </p:txBody>
      </p:sp>
      <p:sp>
        <p:nvSpPr>
          <p:cNvPr id="4" name="Slide Number Placeholder 3"/>
          <p:cNvSpPr>
            <a:spLocks noGrp="1"/>
          </p:cNvSpPr>
          <p:nvPr>
            <p:ph type="sldNum" sz="quarter" idx="10"/>
          </p:nvPr>
        </p:nvSpPr>
        <p:spPr/>
        <p:txBody>
          <a:bodyPr/>
          <a:lstStyle/>
          <a:p>
            <a:fld id="{7301E1F8-11BE-4C31-9DA2-3690FA20E82B}" type="slidenum">
              <a:rPr lang="en-US" altLang="en-US" smtClean="0"/>
              <a:pPr/>
              <a:t>25</a:t>
            </a:fld>
            <a:endParaRPr lang="en-US" altLang="en-US"/>
          </a:p>
        </p:txBody>
      </p:sp>
    </p:spTree>
    <p:extLst>
      <p:ext uri="{BB962C8B-B14F-4D97-AF65-F5344CB8AC3E}">
        <p14:creationId xmlns:p14="http://schemas.microsoft.com/office/powerpoint/2010/main" val="398032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t>
            </a:r>
            <a:r>
              <a:rPr lang="en-US" baseline="0" dirty="0"/>
              <a:t>multiple resources available on the DOE FCTO website.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And if you would like to receive the latest news and developments, you can sign up for FCTO newsletter using the link in this slide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By signing up you’ll also receive FCTO’s “Fact of the Month” about this exciting technology and have fun hydrogen and fuel cell facts to share with your friends, classmates, colleagues and family!</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Take a moment to explore some of the educational resources listed on this slide.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t>26</a:t>
            </a:fld>
            <a:endParaRPr lang="en-US"/>
          </a:p>
        </p:txBody>
      </p:sp>
    </p:spTree>
    <p:extLst>
      <p:ext uri="{BB962C8B-B14F-4D97-AF65-F5344CB8AC3E}">
        <p14:creationId xmlns:p14="http://schemas.microsoft.com/office/powerpoint/2010/main" val="1295744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dirty="0"/>
              <a:t>How can you help?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Help to</a:t>
            </a:r>
            <a:r>
              <a:rPr lang="en-US" baseline="0" dirty="0"/>
              <a:t> </a:t>
            </a:r>
            <a:r>
              <a:rPr lang="en-US" dirty="0"/>
              <a:t>spread the word about anything</a:t>
            </a:r>
            <a:r>
              <a:rPr lang="en-US" baseline="0" dirty="0"/>
              <a:t> you’ve learned or find interesting about this exciting technology </a:t>
            </a:r>
            <a:r>
              <a:rPr lang="en-US" dirty="0"/>
              <a:t>during Hydrogen and</a:t>
            </a:r>
            <a:r>
              <a:rPr lang="en-US" baseline="0" dirty="0"/>
              <a:t> F</a:t>
            </a:r>
            <a:r>
              <a:rPr lang="en-US" dirty="0"/>
              <a:t>uel Cell Day </a:t>
            </a:r>
            <a:r>
              <a:rPr lang="en-US" baseline="0" dirty="0"/>
              <a:t>on 10/08 since the atomic weight of hydrogen is 1.008.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dirty="0"/>
              <a:t>The first ever Hydrogen and</a:t>
            </a:r>
            <a:r>
              <a:rPr lang="en-US" baseline="0" dirty="0"/>
              <a:t> F</a:t>
            </a:r>
            <a:r>
              <a:rPr lang="en-US" dirty="0"/>
              <a:t>uel Cell Day (held on its very own atomic-weight-day) was</a:t>
            </a:r>
            <a:r>
              <a:rPr lang="en-US" baseline="0" dirty="0"/>
              <a:t> in 2015;</a:t>
            </a:r>
          </a:p>
          <a:p>
            <a:pPr marL="174708" indent="-174708">
              <a:buFont typeface="Arial" panose="020B0604020202020204" pitchFamily="34" charset="0"/>
              <a:buChar char="•"/>
            </a:pPr>
            <a:endParaRPr lang="en-US" baseline="0" dirty="0"/>
          </a:p>
          <a:p>
            <a:pPr marL="174708" indent="-174708" defTabSz="931774" eaLnBrk="1" fontAlgn="auto" hangingPunct="1">
              <a:spcBef>
                <a:spcPts val="0"/>
              </a:spcBef>
              <a:spcAft>
                <a:spcPts val="0"/>
              </a:spcAft>
              <a:buFont typeface="Arial" panose="020B0604020202020204" pitchFamily="34" charset="0"/>
              <a:buChar char="•"/>
              <a:defRPr/>
            </a:pPr>
            <a:r>
              <a:rPr lang="en-US" dirty="0"/>
              <a:t>And it honors the dedication and hard work of all those involved in the development and success of hydrogen and fuel cell technologies</a:t>
            </a:r>
          </a:p>
          <a:p>
            <a:endParaRPr lang="en-US" baseline="0" dirty="0"/>
          </a:p>
          <a:p>
            <a:pPr marL="174708" indent="-174708">
              <a:buFont typeface="Arial" panose="020B0604020202020204" pitchFamily="34" charset="0"/>
              <a:buChar char="•"/>
            </a:pPr>
            <a:r>
              <a:rPr lang="en-US" baseline="0" dirty="0"/>
              <a:t>The day and week is peppered with </a:t>
            </a:r>
            <a:r>
              <a:rPr lang="en-US" dirty="0"/>
              <a:t>hundreds of events, announcements and social media activity across the nation.</a:t>
            </a:r>
            <a:r>
              <a:rPr lang="en-US" baseline="0" dirty="0"/>
              <a:t>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Last year, the hydrogen and fuel cell day message was </a:t>
            </a:r>
            <a:r>
              <a:rPr lang="en-US" b="1" dirty="0"/>
              <a:t>viewed over social media almost half a million times. </a:t>
            </a:r>
            <a:r>
              <a:rPr lang="en-US" b="0" dirty="0"/>
              <a:t>Help us</a:t>
            </a:r>
            <a:r>
              <a:rPr lang="en-US" b="0" baseline="0" dirty="0"/>
              <a:t> hit a million this year! </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In addition to public education about hydrogen and fuel cells, thousands of people are now aware that the atomic mass of the simplest and most abundant element in the universe is 1.008! </a:t>
            </a:r>
          </a:p>
          <a:p>
            <a:pPr lvl="0"/>
            <a:endParaRPr lang="en-US" dirty="0"/>
          </a:p>
        </p:txBody>
      </p:sp>
      <p:sp>
        <p:nvSpPr>
          <p:cNvPr id="4" name="Slide Number Placeholder 3"/>
          <p:cNvSpPr>
            <a:spLocks noGrp="1"/>
          </p:cNvSpPr>
          <p:nvPr>
            <p:ph type="sldNum" sz="quarter" idx="10"/>
          </p:nvPr>
        </p:nvSpPr>
        <p:spPr/>
        <p:txBody>
          <a:bodyPr/>
          <a:lstStyle/>
          <a:p>
            <a:fld id="{5A6CFDA3-8754-4601-8190-A554461AC5CB}" type="slidenum">
              <a:rPr lang="en-US" smtClean="0"/>
              <a:t>27</a:t>
            </a:fld>
            <a:endParaRPr lang="en-US"/>
          </a:p>
        </p:txBody>
      </p:sp>
    </p:spTree>
    <p:extLst>
      <p:ext uri="{BB962C8B-B14F-4D97-AF65-F5344CB8AC3E}">
        <p14:creationId xmlns:p14="http://schemas.microsoft.com/office/powerpoint/2010/main" val="23545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Hydrogen is the simplest element known, the lightest of all gases,</a:t>
            </a:r>
            <a:r>
              <a:rPr lang="en-US" baseline="0" dirty="0"/>
              <a:t> and the most abundant element in the universe.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It</a:t>
            </a:r>
            <a:r>
              <a:rPr lang="en-US" baseline="0" dirty="0"/>
              <a:t> is</a:t>
            </a:r>
            <a:r>
              <a:rPr lang="en-US" dirty="0"/>
              <a:t> an ideal energy carrier, not an energy source, that can</a:t>
            </a:r>
            <a:r>
              <a:rPr lang="en-US" baseline="0" dirty="0"/>
              <a:t> cleanly store energy</a:t>
            </a:r>
            <a:r>
              <a:rPr lang="en-US" dirty="0"/>
              <a:t> and can be produced from diverse domestic resources as you’ll see in the next slides.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Hydrogen has been used widely and for decades as an industrial commodity with approximately ten million metric tonnes produced every year in the U.S.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It is used as a chemical in multiple sectors including petroleum refining, fertilizer production, food processing, and it is even used in cosmetics!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It</a:t>
            </a:r>
            <a:r>
              <a:rPr lang="en-US" baseline="0" dirty="0"/>
              <a:t> can be used as a fuel </a:t>
            </a:r>
            <a:r>
              <a:rPr lang="en-US" dirty="0"/>
              <a:t>in</a:t>
            </a:r>
            <a:r>
              <a:rPr lang="en-US" baseline="0" dirty="0"/>
              <a:t> </a:t>
            </a:r>
            <a:r>
              <a:rPr lang="en-US" dirty="0"/>
              <a:t>fuel cells for transportation, stationary and portable power; in engines and turbines and also as a mechanism to store energy.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This</a:t>
            </a:r>
            <a:r>
              <a:rPr lang="en-US" baseline="0" dirty="0"/>
              <a:t> set of slides </a:t>
            </a:r>
            <a:r>
              <a:rPr lang="en-US" dirty="0"/>
              <a:t>will focus mostly on the benefits of hydrogen when used in a fuel cell or as a energy storage mechanism. </a:t>
            </a:r>
          </a:p>
        </p:txBody>
      </p:sp>
      <p:sp>
        <p:nvSpPr>
          <p:cNvPr id="4" name="Slide Number Placeholder 3"/>
          <p:cNvSpPr>
            <a:spLocks noGrp="1"/>
          </p:cNvSpPr>
          <p:nvPr>
            <p:ph type="sldNum" sz="quarter" idx="10"/>
          </p:nvPr>
        </p:nvSpPr>
        <p:spPr/>
        <p:txBody>
          <a:bodyPr/>
          <a:lstStyle/>
          <a:p>
            <a:fld id="{FE6BCBE8-7828-45B9-8228-8B65373ADE3D}" type="slidenum">
              <a:rPr lang="en-US" smtClean="0"/>
              <a:pPr/>
              <a:t>4</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8056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Here is one of the key features of hydrogen as a fuel: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Hydrogen has the highest energy content of all known conventional fuels (by weight).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It</a:t>
            </a:r>
            <a:r>
              <a:rPr lang="en-US" baseline="0" dirty="0"/>
              <a:t> has a</a:t>
            </a:r>
            <a:r>
              <a:rPr lang="en-US" dirty="0"/>
              <a:t>lmost 3</a:t>
            </a:r>
            <a:r>
              <a:rPr lang="en-US" baseline="0" dirty="0"/>
              <a:t> times</a:t>
            </a:r>
            <a:r>
              <a:rPr lang="en-US" dirty="0"/>
              <a:t> more energy content</a:t>
            </a:r>
            <a:r>
              <a:rPr lang="en-US" baseline="0" dirty="0"/>
              <a:t> by mass than gasoline.</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But it is</a:t>
            </a:r>
            <a:r>
              <a:rPr lang="en-US" baseline="0" dirty="0"/>
              <a:t> </a:t>
            </a:r>
            <a:r>
              <a:rPr lang="en-US" dirty="0"/>
              <a:t>the other way around when you look at energy density by volume.</a:t>
            </a:r>
          </a:p>
          <a:p>
            <a:pPr lvl="0"/>
            <a:endParaRPr lang="en-US" dirty="0"/>
          </a:p>
          <a:p>
            <a:pPr marL="174708" indent="-174708">
              <a:buFont typeface="Arial" panose="020B0604020202020204" pitchFamily="34" charset="0"/>
              <a:buChar char="•"/>
            </a:pPr>
            <a:r>
              <a:rPr lang="en-US" dirty="0"/>
              <a:t>Hydrogen has approximately 4 times less energy content by</a:t>
            </a:r>
            <a:r>
              <a:rPr lang="en-US" baseline="0" dirty="0"/>
              <a:t> volume than gasoline;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Which means you need a lot of space to store it;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And this makes storing hydrogen difficult specially in applications where space is premium.</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However even though the energy by volume is worse and it takes energy to produce, deliver and store hydrogen, the fuel cell is so efficient that it partially makes up for</a:t>
            </a:r>
            <a:r>
              <a:rPr lang="en-US" baseline="0" dirty="0"/>
              <a:t> those losses. </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E6BCBE8-7828-45B9-8228-8B65373ADE3D}" type="slidenum">
              <a:rPr lang="en-US" smtClean="0"/>
              <a:pPr/>
              <a:t>5</a:t>
            </a:fld>
            <a:endParaRPr lang="en-US"/>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76234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67412" y="3720173"/>
            <a:ext cx="6682551" cy="5368098"/>
          </a:xfrm>
        </p:spPr>
        <p:txBody>
          <a:bodyPr>
            <a:noAutofit/>
          </a:bodyPr>
          <a:lstStyle/>
          <a:p>
            <a:pPr marL="174708" indent="-174708">
              <a:buFont typeface="Arial" panose="020B0604020202020204" pitchFamily="34" charset="0"/>
              <a:buChar char="•"/>
            </a:pPr>
            <a:r>
              <a:rPr lang="en-US" dirty="0"/>
              <a:t>Why</a:t>
            </a:r>
            <a:r>
              <a:rPr lang="en-US" baseline="0" dirty="0"/>
              <a:t> </a:t>
            </a:r>
            <a:r>
              <a:rPr lang="en-US" dirty="0"/>
              <a:t>fuel cells and hydrogen? </a:t>
            </a:r>
          </a:p>
          <a:p>
            <a:pPr marL="174708" indent="-174708">
              <a:buFont typeface="Arial" panose="020B0604020202020204" pitchFamily="34" charset="0"/>
              <a:buChar char="•"/>
            </a:pPr>
            <a:r>
              <a:rPr lang="en-US" b="1" dirty="0"/>
              <a:t>Fuel cells are efficient</a:t>
            </a:r>
          </a:p>
          <a:p>
            <a:pPr marL="640594" lvl="1" indent="-174708">
              <a:buFont typeface="Arial" panose="020B0604020202020204" pitchFamily="34" charset="0"/>
              <a:buChar char="•"/>
            </a:pPr>
            <a:r>
              <a:rPr lang="en-US" dirty="0"/>
              <a:t>As we saw</a:t>
            </a:r>
            <a:r>
              <a:rPr lang="en-US" baseline="0" dirty="0"/>
              <a:t> earlier, fuel cells are more </a:t>
            </a:r>
            <a:r>
              <a:rPr lang="en-US" dirty="0"/>
              <a:t>efficient than internal combustion in vehicles.</a:t>
            </a:r>
          </a:p>
          <a:p>
            <a:pPr marL="640594" lvl="1" indent="-174708">
              <a:buFont typeface="Arial" panose="020B0604020202020204" pitchFamily="34" charset="0"/>
              <a:buChar char="•"/>
            </a:pPr>
            <a:r>
              <a:rPr lang="en-US" dirty="0"/>
              <a:t>And in stationary power applications</a:t>
            </a:r>
            <a:r>
              <a:rPr lang="en-US" baseline="0" dirty="0"/>
              <a:t> efficiency can be even higher. </a:t>
            </a:r>
          </a:p>
          <a:p>
            <a:pPr marL="640594" lvl="1" indent="-174708">
              <a:buFont typeface="Arial" panose="020B0604020202020204" pitchFamily="34" charset="0"/>
              <a:buChar char="•"/>
            </a:pPr>
            <a:r>
              <a:rPr lang="en-US" baseline="0" dirty="0"/>
              <a:t>When we incorporate </a:t>
            </a:r>
            <a:r>
              <a:rPr lang="en-US" dirty="0"/>
              <a:t>fuel cells into a combined heat and power system for stationary power we can get efficiencies</a:t>
            </a:r>
            <a:r>
              <a:rPr lang="en-US" baseline="0" dirty="0"/>
              <a:t> of </a:t>
            </a:r>
            <a:r>
              <a:rPr lang="en-US" dirty="0"/>
              <a:t>80% and even more in some cases.</a:t>
            </a:r>
          </a:p>
          <a:p>
            <a:pPr marL="174708" indent="-174708">
              <a:buFont typeface="Arial" panose="020B0604020202020204" pitchFamily="34" charset="0"/>
              <a:buChar char="•"/>
            </a:pPr>
            <a:r>
              <a:rPr lang="en-US" b="1" dirty="0"/>
              <a:t>Fuel cells use more of our domestic energy resources and less oil so we can be less dependent on foreign</a:t>
            </a:r>
            <a:r>
              <a:rPr lang="en-US" b="1" baseline="0" dirty="0"/>
              <a:t> countries</a:t>
            </a:r>
            <a:endParaRPr lang="en-US" b="1" dirty="0"/>
          </a:p>
          <a:p>
            <a:pPr marL="640594" lvl="1" indent="-174708">
              <a:buFont typeface="Arial" panose="020B0604020202020204" pitchFamily="34" charset="0"/>
              <a:buChar char="•"/>
            </a:pPr>
            <a:r>
              <a:rPr lang="en-US" dirty="0"/>
              <a:t>And this is because hydrogen can be generated from so many resources that are  available and abundant here in the U.S. such as natural gas, biomass, waste products, coal and just water.</a:t>
            </a:r>
          </a:p>
          <a:p>
            <a:pPr marL="174708" indent="-174708">
              <a:buFont typeface="Arial" panose="020B0604020202020204" pitchFamily="34" charset="0"/>
              <a:buChar char="•"/>
            </a:pPr>
            <a:r>
              <a:rPr lang="en-US" dirty="0"/>
              <a:t> </a:t>
            </a:r>
            <a:r>
              <a:rPr lang="en-US" b="1" dirty="0"/>
              <a:t>Fuel cells are convenient, quiet and clean</a:t>
            </a:r>
          </a:p>
          <a:p>
            <a:pPr marL="640594" lvl="1" indent="-174708">
              <a:buFont typeface="Arial" panose="020B0604020202020204" pitchFamily="34" charset="0"/>
              <a:buChar char="•"/>
            </a:pPr>
            <a:r>
              <a:rPr lang="en-US" dirty="0"/>
              <a:t>For example fueling</a:t>
            </a:r>
            <a:r>
              <a:rPr lang="en-US" baseline="0" dirty="0"/>
              <a:t> a fuel cell car just takes minutes!</a:t>
            </a:r>
            <a:endParaRPr lang="en-US" dirty="0"/>
          </a:p>
          <a:p>
            <a:pPr marL="640594" lvl="1" indent="-174708">
              <a:buFont typeface="Arial" panose="020B0604020202020204" pitchFamily="34" charset="0"/>
              <a:buChar char="•"/>
            </a:pPr>
            <a:r>
              <a:rPr lang="en-US" dirty="0"/>
              <a:t>Since they have no moving parts, they operate quietly- which by the way is one of the reasons why they are being considered for silent missions in the military.</a:t>
            </a:r>
          </a:p>
          <a:p>
            <a:pPr marL="640594" lvl="1" indent="-174708">
              <a:buFont typeface="Arial" panose="020B0604020202020204" pitchFamily="34" charset="0"/>
              <a:buChar char="•"/>
            </a:pPr>
            <a:r>
              <a:rPr lang="en-US" dirty="0"/>
              <a:t>And the only products that come out of a fuel cell are electricity, heat and water. No pollution or other dirty byproducts come out of the tailpipe of a fuel cell car. </a:t>
            </a:r>
          </a:p>
          <a:p>
            <a:pPr marL="174708" indent="-174708">
              <a:buFont typeface="Arial" panose="020B0604020202020204" pitchFamily="34" charset="0"/>
              <a:buChar char="•"/>
            </a:pPr>
            <a:r>
              <a:rPr lang="en-US" b="1" dirty="0"/>
              <a:t>Fuel cells are versatile as they can scale up easily and meet a variety of power needs- large or small!</a:t>
            </a:r>
          </a:p>
          <a:p>
            <a:pPr marL="640594" lvl="1" indent="-174708">
              <a:buFont typeface="Arial" panose="020B0604020202020204" pitchFamily="34" charset="0"/>
              <a:buChar char="•"/>
            </a:pPr>
            <a:r>
              <a:rPr lang="en-US" dirty="0"/>
              <a:t>You can stack individual fuel cells to increase the amount of power they can provide. </a:t>
            </a:r>
          </a:p>
          <a:p>
            <a:pPr marL="640594" lvl="1" indent="-174708">
              <a:buFont typeface="Arial" panose="020B0604020202020204" pitchFamily="34" charset="0"/>
              <a:buChar char="•"/>
            </a:pPr>
            <a:r>
              <a:rPr lang="en-US" dirty="0"/>
              <a:t>The taller the stack the more power you have.</a:t>
            </a:r>
          </a:p>
          <a:p>
            <a:pPr marL="640594" lvl="1" indent="-174708">
              <a:buFont typeface="Arial" panose="020B0604020202020204" pitchFamily="34" charset="0"/>
              <a:buChar char="•"/>
            </a:pPr>
            <a:r>
              <a:rPr lang="en-US" dirty="0"/>
              <a:t>Large fuel cell stacks can create electricity for houses and buildings, medium fuel cell stacks can power vehicles while small stacks can power your laptop or cell phone. </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pPr/>
              <a:t>6</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08642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There is</a:t>
            </a:r>
            <a:r>
              <a:rPr lang="en-US" baseline="0" dirty="0"/>
              <a:t> a lot of activity in hydrogen and fuel cells right now,</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And these are just a few examples of new and exciting developments taking place</a:t>
            </a:r>
            <a:r>
              <a:rPr lang="en-US" baseline="0" dirty="0"/>
              <a:t> supported by the Energy Department’s Fuel Cell Technologies Office.</a:t>
            </a:r>
            <a:endParaRPr lang="en-US" dirty="0"/>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The UPS and FedEx are incorporating testing fuel cells in their delivery</a:t>
            </a:r>
            <a:r>
              <a:rPr lang="en-US" baseline="0" dirty="0"/>
              <a:t> trucks since </a:t>
            </a:r>
            <a:r>
              <a:rPr lang="en-US" dirty="0"/>
              <a:t>as a way to potentially double the driving range compared to battery electric counterparts.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These fuel cell delivery trucks are running</a:t>
            </a:r>
            <a:r>
              <a:rPr lang="en-US" baseline="0" dirty="0"/>
              <a:t> in </a:t>
            </a:r>
            <a:r>
              <a:rPr lang="en-US" dirty="0"/>
              <a:t>Sacramento and Albany as part of a demonstration phase.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Another example is the world’s first fuel cell cargo truck</a:t>
            </a:r>
            <a:r>
              <a:rPr lang="en-US" baseline="0" dirty="0"/>
              <a:t> fleet that is </a:t>
            </a:r>
            <a:r>
              <a:rPr lang="en-US" dirty="0"/>
              <a:t>being demonstrated at an airport in Memphis,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And the world’s first fuel cell for maritime ports was demonstrated in Honolulu Harbor in Hawaii in collaboration with the maritime administration.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E6BCBE8-7828-45B9-8228-8B65373ADE3D}" type="slidenum">
              <a:rPr lang="en-US" smtClean="0"/>
              <a:pPr/>
              <a:t>7</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62270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list goes on and on: </a:t>
            </a:r>
          </a:p>
          <a:p>
            <a:pPr marL="174708" indent="-174708">
              <a:buFont typeface="Arial" panose="020B0604020202020204" pitchFamily="34" charset="0"/>
              <a:buChar char="•"/>
            </a:pPr>
            <a:endParaRPr lang="en-US" dirty="0"/>
          </a:p>
          <a:p>
            <a:pPr marL="174708" indent="-174708" defTabSz="898136">
              <a:buFont typeface="Arial" panose="020B0604020202020204" pitchFamily="34" charset="0"/>
              <a:buChar char="•"/>
              <a:defRPr/>
            </a:pPr>
            <a:r>
              <a:rPr lang="en-US" dirty="0"/>
              <a:t>Many of you may have watched </a:t>
            </a:r>
            <a:r>
              <a:rPr lang="en-US" baseline="0" dirty="0"/>
              <a:t>the</a:t>
            </a:r>
            <a:r>
              <a:rPr lang="en-US" dirty="0"/>
              <a:t> </a:t>
            </a:r>
            <a:r>
              <a:rPr lang="en-US" dirty="0" err="1"/>
              <a:t>Superbowl</a:t>
            </a:r>
            <a:r>
              <a:rPr lang="en-US" dirty="0"/>
              <a:t> without realizing that some of the lights and other equipment used during this event were powered by fuel cells instead of a noisy</a:t>
            </a:r>
            <a:r>
              <a:rPr lang="en-US" baseline="0" dirty="0"/>
              <a:t> polluting diesel generator</a:t>
            </a:r>
            <a:r>
              <a:rPr lang="en-US" dirty="0"/>
              <a: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 California alone, fuel cell buses have carried over 19 million passengers</a:t>
            </a:r>
            <a:r>
              <a:rPr lang="en-US" baseline="0" dirty="0"/>
              <a:t> and one of the fuel cell buses surpassed a 25,000 hour milestone for durability, exceeding the DOE target. </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Industry</a:t>
            </a:r>
            <a:r>
              <a:rPr lang="en-US" baseline="0" dirty="0"/>
              <a:t> unveiled </a:t>
            </a:r>
            <a:r>
              <a:rPr lang="en-US" dirty="0"/>
              <a:t>the first fuel cell powered heavy duty truck prototype that will be tested at a California</a:t>
            </a:r>
            <a:r>
              <a:rPr lang="en-US" baseline="0" dirty="0"/>
              <a:t> port </a:t>
            </a:r>
            <a:r>
              <a:rPr lang="en-US" dirty="0"/>
              <a:t>and emits nothing other than water vapor; and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U.S. Army and General Motors collaborated to develop the Colorado ZH2, a near silent</a:t>
            </a:r>
            <a:r>
              <a:rPr lang="en-US" baseline="0" dirty="0"/>
              <a:t> </a:t>
            </a:r>
            <a:r>
              <a:rPr lang="en-US" dirty="0"/>
              <a:t>hydrogen-powered military vehicle that</a:t>
            </a:r>
            <a:r>
              <a:rPr lang="en-US" baseline="0" dirty="0"/>
              <a:t> can produce stationary power as well as drinkable </a:t>
            </a:r>
            <a:r>
              <a:rPr lang="en-US" dirty="0"/>
              <a:t>water for field use.</a:t>
            </a:r>
            <a:r>
              <a:rPr lang="en-US" baseline="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E6BCBE8-7828-45B9-8228-8B65373ADE3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8273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708" indent="-174708">
              <a:buFont typeface="Arial" panose="020B0604020202020204" pitchFamily="34" charset="0"/>
              <a:buChar char="•"/>
            </a:pPr>
            <a:r>
              <a:rPr lang="en-US" dirty="0">
                <a:ea typeface="+mn-ea"/>
                <a:cs typeface="+mn-cs"/>
              </a:rPr>
              <a:t>There</a:t>
            </a:r>
            <a:r>
              <a:rPr lang="en-US" baseline="0" dirty="0">
                <a:ea typeface="+mn-ea"/>
                <a:cs typeface="+mn-cs"/>
              </a:rPr>
              <a:t> are many m</a:t>
            </a:r>
            <a:r>
              <a:rPr lang="en-US" dirty="0">
                <a:ea typeface="+mn-ea"/>
                <a:cs typeface="+mn-cs"/>
              </a:rPr>
              <a:t>ore ways in which we are starting to use fuel cells in everyday life.</a:t>
            </a:r>
            <a:r>
              <a:rPr lang="en-US" baseline="0" dirty="0">
                <a:ea typeface="+mn-ea"/>
                <a:cs typeface="+mn-cs"/>
              </a:rPr>
              <a:t> </a:t>
            </a:r>
            <a:endParaRPr lang="en-US" dirty="0">
              <a:ea typeface="+mn-ea"/>
              <a:cs typeface="+mn-cs"/>
            </a:endParaRP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In natural emergencies and in sectors where uninterrupted electrical power is essential, many people are turning to fuel cells.</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This was the case during Hurricane Sandy, where multiple fuel cells were used in the Northeast as back up power.</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Many of you might be aware that the World Trade Center in NYC is relies on fuel cells to power some of its operations;</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And many more units are being installed all over the country for cell phone towers, data centers, hospitals, and other critical loads.</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Other niche markets for fuel cells are forklifts since they can provide zero emissions with</a:t>
            </a:r>
            <a:r>
              <a:rPr lang="en-US" baseline="0" dirty="0">
                <a:ea typeface="+mn-ea"/>
                <a:cs typeface="+mn-cs"/>
              </a:rPr>
              <a:t> </a:t>
            </a:r>
            <a:r>
              <a:rPr lang="en-US" dirty="0">
                <a:ea typeface="+mn-ea"/>
                <a:cs typeface="+mn-cs"/>
              </a:rPr>
              <a:t>quick refueling and minimize work downtime. </a:t>
            </a:r>
          </a:p>
          <a:p>
            <a:pPr marL="174708" indent="-174708">
              <a:buFont typeface="Arial" panose="020B0604020202020204" pitchFamily="34" charset="0"/>
              <a:buChar char="•"/>
            </a:pPr>
            <a:endParaRPr lang="en-US" dirty="0">
              <a:ea typeface="+mn-ea"/>
              <a:cs typeface="+mn-cs"/>
            </a:endParaRPr>
          </a:p>
          <a:p>
            <a:pPr marL="174708" marR="0" lvl="0" indent="-174708"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ea typeface="+mn-ea"/>
                <a:cs typeface="+mn-cs"/>
              </a:rPr>
              <a:t>The </a:t>
            </a:r>
            <a:r>
              <a:rPr lang="en-US" baseline="0" dirty="0"/>
              <a:t>Energy Department’s Fuel Cell Technologies Office </a:t>
            </a:r>
            <a:r>
              <a:rPr lang="en-US" dirty="0">
                <a:ea typeface="+mn-ea"/>
                <a:cs typeface="+mn-cs"/>
              </a:rPr>
              <a:t>is tracking over 21,000 fuel cell forklifts purchased or on order by warehouses and big stores in the U.S.</a:t>
            </a:r>
          </a:p>
        </p:txBody>
      </p:sp>
      <p:sp>
        <p:nvSpPr>
          <p:cNvPr id="4" name="Slide Number Placeholder 3"/>
          <p:cNvSpPr>
            <a:spLocks noGrp="1"/>
          </p:cNvSpPr>
          <p:nvPr>
            <p:ph type="sldNum" sz="quarter" idx="10"/>
          </p:nvPr>
        </p:nvSpPr>
        <p:spPr/>
        <p:txBody>
          <a:bodyPr/>
          <a:lstStyle/>
          <a:p>
            <a:fld id="{FE6BCBE8-7828-45B9-8228-8B65373ADE3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3313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ea typeface="+mn-ea"/>
                <a:cs typeface="+mn-cs"/>
              </a:rPr>
              <a:t>We are more dependent on electricity than we were generations ago so a failure of supply today can have major consequences.</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Loss of electrical power now means interruption of vital digital communications networks, advanced medical therapies, financial transactions and bank operations, critical transport mechanisms, refrigeration and other essential services. </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Our dependence on electricity creates a demand for non-stop electric power.</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t>This is why fuel cells for back up power are starting to operate all over the U.S. and in other countries.</a:t>
            </a:r>
            <a:r>
              <a:rPr lang="en-US" baseline="0" dirty="0"/>
              <a:t> </a:t>
            </a:r>
            <a:endParaRPr lang="en-US" dirty="0">
              <a:ea typeface="+mn-ea"/>
              <a:cs typeface="+mn-cs"/>
            </a:endParaRPr>
          </a:p>
          <a:p>
            <a:pPr lvl="0"/>
            <a:endParaRPr lang="en-US" dirty="0">
              <a:ea typeface="+mn-ea"/>
              <a:cs typeface="+mn-cs"/>
            </a:endParaRPr>
          </a:p>
          <a:p>
            <a:pPr marL="174708" indent="-174708">
              <a:buFont typeface="Arial" panose="020B0604020202020204" pitchFamily="34" charset="0"/>
              <a:buChar char="•"/>
            </a:pPr>
            <a:r>
              <a:rPr lang="en-US" dirty="0">
                <a:ea typeface="+mn-ea"/>
                <a:cs typeface="+mn-cs"/>
              </a:rPr>
              <a:t>In the U.S., fuel cell installations of more than 240 MW provide stationary power in more than 40 states;</a:t>
            </a:r>
          </a:p>
          <a:p>
            <a:pPr lvl="0"/>
            <a:endParaRPr lang="en-US" dirty="0">
              <a:ea typeface="+mn-ea"/>
              <a:cs typeface="+mn-cs"/>
            </a:endParaRPr>
          </a:p>
          <a:p>
            <a:pPr marL="174708" indent="-174708">
              <a:buFont typeface="Arial" panose="020B0604020202020204" pitchFamily="34" charset="0"/>
              <a:buChar char="•"/>
            </a:pPr>
            <a:r>
              <a:rPr lang="en-US" dirty="0">
                <a:ea typeface="+mn-ea"/>
                <a:cs typeface="+mn-cs"/>
              </a:rPr>
              <a:t>And DOE is tracking over 8,000 back up power units deployed or on order by industry.</a:t>
            </a:r>
          </a:p>
          <a:p>
            <a:endParaRPr lang="en-US" dirty="0"/>
          </a:p>
        </p:txBody>
      </p:sp>
      <p:sp>
        <p:nvSpPr>
          <p:cNvPr id="4" name="Slide Number Placeholder 3"/>
          <p:cNvSpPr>
            <a:spLocks noGrp="1"/>
          </p:cNvSpPr>
          <p:nvPr>
            <p:ph type="sldNum" sz="quarter" idx="10"/>
          </p:nvPr>
        </p:nvSpPr>
        <p:spPr/>
        <p:txBody>
          <a:bodyPr/>
          <a:lstStyle/>
          <a:p>
            <a:fld id="{A7A6B093-DAAF-4E1D-9328-BCDF57B46D82}" type="slidenum">
              <a:rPr lang="en-US" smtClean="0"/>
              <a:t>10</a:t>
            </a:fld>
            <a:endParaRPr lang="en-US"/>
          </a:p>
        </p:txBody>
      </p:sp>
    </p:spTree>
    <p:extLst>
      <p:ext uri="{BB962C8B-B14F-4D97-AF65-F5344CB8AC3E}">
        <p14:creationId xmlns:p14="http://schemas.microsoft.com/office/powerpoint/2010/main" val="73554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E8D7-9B1E-4DD0-9116-C4FB82E0D0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a:extLst>
              <a:ext uri="{FF2B5EF4-FFF2-40B4-BE49-F238E27FC236}">
                <a16:creationId xmlns:a16="http://schemas.microsoft.com/office/drawing/2014/main" id="{35C5B04A-B074-4613-9EC0-047589468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a:extLst>
              <a:ext uri="{FF2B5EF4-FFF2-40B4-BE49-F238E27FC236}">
                <a16:creationId xmlns:a16="http://schemas.microsoft.com/office/drawing/2014/main" id="{18A04F93-A123-4C7A-8975-1E69212B32B1}"/>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FBF6537E-F404-488D-A568-246B109B4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DA05-BF65-4EF2-BF82-D8302740CBEA}"/>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26709944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4651-C1CB-4E16-BBB7-0A73D9FEEB6D}"/>
              </a:ext>
            </a:extLst>
          </p:cNvPr>
          <p:cNvSpPr>
            <a:spLocks noGrp="1"/>
          </p:cNvSpPr>
          <p:nvPr>
            <p:ph type="title"/>
          </p:nvPr>
        </p:nvSpPr>
        <p:spPr/>
        <p:txBody>
          <a:bodyPr/>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3786AF8C-B1F3-4EF2-ACA7-C6B31EFAC9E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26557B2F-7AE5-4B4F-A3FE-A6952CEE890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15A5F183-3000-4D58-8CFD-1B5ADD27D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403F7-C530-4E9C-A1A4-4F52DA8ED5A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4145808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34074-EC15-4EA9-9703-BCAAA753854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E4B017DB-1F9E-4A26-81B3-610E752830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48F1C777-BF51-43BF-8028-5FD6E766456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63AD4FA9-FFAE-43C1-839C-B0AED0DDF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E8727-C359-4A22-B13D-8D7292F0B4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4860530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245601" cy="706829"/>
          </a:xfrm>
        </p:spPr>
        <p:txBody>
          <a:bodyPr>
            <a:normAutofit/>
          </a:bodyPr>
          <a:lstStyle>
            <a:lvl1pPr>
              <a:defRPr sz="2600"/>
            </a:lvl1pPr>
          </a:lstStyle>
          <a:p>
            <a:r>
              <a:rPr lang="en-US" dirty="0"/>
              <a:t>Click to edit Master title style</a:t>
            </a:r>
          </a:p>
        </p:txBody>
      </p:sp>
      <p:sp>
        <p:nvSpPr>
          <p:cNvPr id="4" name="Text Placeholder 3"/>
          <p:cNvSpPr>
            <a:spLocks noGrp="1"/>
          </p:cNvSpPr>
          <p:nvPr>
            <p:ph type="body" sz="quarter" idx="10"/>
          </p:nvPr>
        </p:nvSpPr>
        <p:spPr>
          <a:xfrm>
            <a:off x="203200" y="838200"/>
            <a:ext cx="11785600" cy="579120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0099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56117" y="812800"/>
            <a:ext cx="11641667" cy="55308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018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36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a:xfrm>
            <a:off x="135468" y="-38100"/>
            <a:ext cx="11978217" cy="812800"/>
          </a:xfrm>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455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914400"/>
            <a:ext cx="10972800" cy="52578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849923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a:xfrm>
            <a:off x="118534" y="-38100"/>
            <a:ext cx="11995151" cy="812800"/>
          </a:xfrm>
        </p:spPr>
        <p:txBody>
          <a:bodyPr/>
          <a:lstStyle/>
          <a:p>
            <a:r>
              <a:rPr lang="en-US" dirty="0"/>
              <a:t>Click to edit Master title style</a:t>
            </a:r>
          </a:p>
        </p:txBody>
      </p:sp>
      <p:sp>
        <p:nvSpPr>
          <p:cNvPr id="7" name="Chart Placeholder 6"/>
          <p:cNvSpPr>
            <a:spLocks noGrp="1"/>
          </p:cNvSpPr>
          <p:nvPr>
            <p:ph type="chart" sz="quarter" idx="10"/>
          </p:nvPr>
        </p:nvSpPr>
        <p:spPr>
          <a:xfrm>
            <a:off x="487699" y="1045595"/>
            <a:ext cx="11247101"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2881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BEC-6E64-4A54-B748-D4DEFAF9EAFD}"/>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CE2D49-868B-489E-A363-E3A3628333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F7AA0348-B130-47CF-BA77-452ADAD1D5B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E4B0ACB0-7D9C-4DA3-B060-4601F0333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36C7-0123-42FE-8EED-C1C737DFFF1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83491911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F848-AA92-4A96-9AF0-CAAE43B9CEB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a:extLst>
              <a:ext uri="{FF2B5EF4-FFF2-40B4-BE49-F238E27FC236}">
                <a16:creationId xmlns:a16="http://schemas.microsoft.com/office/drawing/2014/main" id="{3A74740D-609D-4465-9E4B-9BF346BE0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2D9D15B5-4B99-4771-A51E-FDC711BF1E2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93645EE-FD8E-46B1-9A08-C1301768B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FEF42-0D9A-45B4-83CD-1B7B316DC2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8086697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6B99-D4DA-400E-9D2E-B0112CDE4357}"/>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DEB717-2BB5-4B9B-8911-6472A4DF9C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a:extLst>
              <a:ext uri="{FF2B5EF4-FFF2-40B4-BE49-F238E27FC236}">
                <a16:creationId xmlns:a16="http://schemas.microsoft.com/office/drawing/2014/main" id="{CAB01E33-3CCC-4927-A72E-EECF6D8F48E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a:extLst>
              <a:ext uri="{FF2B5EF4-FFF2-40B4-BE49-F238E27FC236}">
                <a16:creationId xmlns:a16="http://schemas.microsoft.com/office/drawing/2014/main" id="{8F13A709-0B06-46D0-9441-18A06D8E9B66}"/>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4BC3FDC0-3A09-40FA-BB74-56B2E7D3A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2AC6D-7B8C-4A37-ABEA-7D81318E595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186188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B3BA-8DF4-4824-99AB-6D9E2C51FE79}"/>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81A5D4BB-1674-4AD7-98AA-AB39546A8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a:extLst>
              <a:ext uri="{FF2B5EF4-FFF2-40B4-BE49-F238E27FC236}">
                <a16:creationId xmlns:a16="http://schemas.microsoft.com/office/drawing/2014/main" id="{36C44008-A66A-48F1-8CDF-C86DE92F54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a:extLst>
              <a:ext uri="{FF2B5EF4-FFF2-40B4-BE49-F238E27FC236}">
                <a16:creationId xmlns:a16="http://schemas.microsoft.com/office/drawing/2014/main" id="{8D1035D7-0207-453D-9209-B3B53898F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a:extLst>
              <a:ext uri="{FF2B5EF4-FFF2-40B4-BE49-F238E27FC236}">
                <a16:creationId xmlns:a16="http://schemas.microsoft.com/office/drawing/2014/main" id="{1EB9EA17-8855-446B-ABE2-7D49F8A9960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a:extLst>
              <a:ext uri="{FF2B5EF4-FFF2-40B4-BE49-F238E27FC236}">
                <a16:creationId xmlns:a16="http://schemas.microsoft.com/office/drawing/2014/main" id="{931AEFD9-8D3F-4607-9207-9772110BEA5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8" name="Footer Placeholder 7">
            <a:extLst>
              <a:ext uri="{FF2B5EF4-FFF2-40B4-BE49-F238E27FC236}">
                <a16:creationId xmlns:a16="http://schemas.microsoft.com/office/drawing/2014/main" id="{3815BAA5-5B97-4E18-A13E-490C055CD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2E43E-0424-49B1-AA41-36BFF0A2EBE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3482057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C759-B787-4C11-8140-B5EFEAB93844}"/>
              </a:ext>
            </a:extLst>
          </p:cNvPr>
          <p:cNvSpPr>
            <a:spLocks noGrp="1"/>
          </p:cNvSpPr>
          <p:nvPr>
            <p:ph type="title"/>
          </p:nvPr>
        </p:nvSpPr>
        <p:spPr/>
        <p:txBody>
          <a:bodyPr/>
          <a:lstStyle/>
          <a:p>
            <a:r>
              <a:rPr lang="ru-RU"/>
              <a:t>Образец заголовка</a:t>
            </a:r>
            <a:endParaRPr lang="en-US"/>
          </a:p>
        </p:txBody>
      </p:sp>
      <p:sp>
        <p:nvSpPr>
          <p:cNvPr id="3" name="Date Placeholder 2">
            <a:extLst>
              <a:ext uri="{FF2B5EF4-FFF2-40B4-BE49-F238E27FC236}">
                <a16:creationId xmlns:a16="http://schemas.microsoft.com/office/drawing/2014/main" id="{066A9F7A-D8DB-4FC3-9EFA-EC461EB9BF1C}"/>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4" name="Footer Placeholder 3">
            <a:extLst>
              <a:ext uri="{FF2B5EF4-FFF2-40B4-BE49-F238E27FC236}">
                <a16:creationId xmlns:a16="http://schemas.microsoft.com/office/drawing/2014/main" id="{605E6D70-C501-4148-A2DF-5B7ADA83ED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8254D9-FFCA-46E7-9B20-AF45BEC2A9A7}"/>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982894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0116A-1367-452C-8F37-F33ECD02C4B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3" name="Footer Placeholder 2">
            <a:extLst>
              <a:ext uri="{FF2B5EF4-FFF2-40B4-BE49-F238E27FC236}">
                <a16:creationId xmlns:a16="http://schemas.microsoft.com/office/drawing/2014/main" id="{FF17B05F-0BCC-4269-B547-C4F01E8BD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0A22F8-9A4A-43BC-A289-815CBAE352F3}"/>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4436968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BBD4-6539-4D37-A2F6-108899EB38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a:extLst>
              <a:ext uri="{FF2B5EF4-FFF2-40B4-BE49-F238E27FC236}">
                <a16:creationId xmlns:a16="http://schemas.microsoft.com/office/drawing/2014/main" id="{B6565BEE-C68D-4987-81F1-8E2326260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a:extLst>
              <a:ext uri="{FF2B5EF4-FFF2-40B4-BE49-F238E27FC236}">
                <a16:creationId xmlns:a16="http://schemas.microsoft.com/office/drawing/2014/main" id="{0996E826-6368-4CC5-BED5-DF9406884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26841E7-0A00-4613-A433-6CEE69F5DA9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E7CEEC40-3222-4C43-9C7D-0D39D90AF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1CB73-D126-4812-9E9B-60C7E3B9800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33061989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AC32-19D4-4530-8DD1-D9AA0A30B5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a:extLst>
              <a:ext uri="{FF2B5EF4-FFF2-40B4-BE49-F238E27FC236}">
                <a16:creationId xmlns:a16="http://schemas.microsoft.com/office/drawing/2014/main" id="{16E666CC-6443-4B5A-88A5-521696FF4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a:extLst>
              <a:ext uri="{FF2B5EF4-FFF2-40B4-BE49-F238E27FC236}">
                <a16:creationId xmlns:a16="http://schemas.microsoft.com/office/drawing/2014/main" id="{8645683C-D723-4737-BB78-515783115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189061A-069F-40A4-89A0-261E043A8BF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3AFD80CC-8819-4800-AD60-1D37B2784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2ACF8-28EC-4ADF-8E81-AD6C79AFAB5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03912230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20957-46F8-4E2A-936D-53ECA23AD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365132AB-EF5B-499D-9A76-D1A3331FC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1964250C-AD6B-4F6D-9A3C-1445DF2E4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CF0CAB8-A276-46E1-9EBF-938DD4DA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1E3406-230F-47DC-A38B-869511A97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BCE36-B45A-44C2-8043-F80B7E387010}" type="slidenum">
              <a:rPr lang="en-US" smtClean="0"/>
              <a:t>‹#›</a:t>
            </a:fld>
            <a:endParaRPr lang="en-US"/>
          </a:p>
        </p:txBody>
      </p:sp>
    </p:spTree>
    <p:extLst>
      <p:ext uri="{BB962C8B-B14F-4D97-AF65-F5344CB8AC3E}">
        <p14:creationId xmlns:p14="http://schemas.microsoft.com/office/powerpoint/2010/main" val="36244589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chart" Target="../charts/chart1.xml"/><Relationship Id="rId10" Type="http://schemas.openxmlformats.org/officeDocument/2006/relationships/image" Target="../media/image46.jpeg"/><Relationship Id="rId4" Type="http://schemas.openxmlformats.org/officeDocument/2006/relationships/image" Target="../media/image41.pn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5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jpg"/><Relationship Id="rId4" Type="http://schemas.openxmlformats.org/officeDocument/2006/relationships/image" Target="../media/image6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72.jpe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www.energy.gov/eere/fuelcells/hydrogen-resources" TargetMode="External"/><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www.energy.gov/eere/fuelcells/hydrogen-production-processes" TargetMode="External"/><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hyperlink" Target="https://energy.gov/eere/fuelcells/fuel-cell-technologies-educational-publications" TargetMode="External"/><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hyperlink" Target="https://energy.gov/eere/fuelcells/fuel-cell-technologies-office-newsletter" TargetMode="External"/><Relationship Id="rId7" Type="http://schemas.openxmlformats.org/officeDocument/2006/relationships/hyperlink" Target="https://energy.gov/eere/fuelcel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energy.gov/eere/fuelcells/increase-your-h2iq" TargetMode="External"/><Relationship Id="rId5" Type="http://schemas.openxmlformats.org/officeDocument/2006/relationships/hyperlink" Target="http://energy.gov/eere/videos/energy-101-fuel-cell-technology" TargetMode="External"/><Relationship Id="rId4" Type="http://schemas.openxmlformats.org/officeDocument/2006/relationships/hyperlink" Target="http://www.energy.gov/eere/fuelcells/students-and-educato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20052-71A9-9757-D674-6A0CBDD93880}"/>
              </a:ext>
            </a:extLst>
          </p:cNvPr>
          <p:cNvSpPr>
            <a:spLocks noGrp="1"/>
          </p:cNvSpPr>
          <p:nvPr>
            <p:ph type="ctrTitle"/>
          </p:nvPr>
        </p:nvSpPr>
        <p:spPr/>
        <p:txBody>
          <a:bodyPr/>
          <a:lstStyle/>
          <a:p>
            <a:r>
              <a:rPr lang="en-US" dirty="0"/>
              <a:t>Fuel Cells</a:t>
            </a:r>
            <a:br>
              <a:rPr lang="en-US" dirty="0"/>
            </a:br>
            <a:endParaRPr lang="en-US" dirty="0"/>
          </a:p>
        </p:txBody>
      </p:sp>
      <p:sp>
        <p:nvSpPr>
          <p:cNvPr id="3" name="Подзаголовок 2">
            <a:extLst>
              <a:ext uri="{FF2B5EF4-FFF2-40B4-BE49-F238E27FC236}">
                <a16:creationId xmlns:a16="http://schemas.microsoft.com/office/drawing/2014/main" id="{E193E751-2900-DE13-F283-32D7DFD1B8FC}"/>
              </a:ext>
            </a:extLst>
          </p:cNvPr>
          <p:cNvSpPr>
            <a:spLocks noGrp="1"/>
          </p:cNvSpPr>
          <p:nvPr>
            <p:ph type="subTitle" idx="1"/>
          </p:nvPr>
        </p:nvSpPr>
        <p:spPr/>
        <p:txBody>
          <a:bodyPr/>
          <a:lstStyle/>
          <a:p>
            <a:r>
              <a:rPr lang="en-US" dirty="0"/>
              <a:t>Fyodor </a:t>
            </a:r>
            <a:r>
              <a:rPr lang="en-US" dirty="0" err="1"/>
              <a:t>Malchik</a:t>
            </a:r>
            <a:endParaRPr lang="en-US" dirty="0"/>
          </a:p>
        </p:txBody>
      </p:sp>
      <p:sp>
        <p:nvSpPr>
          <p:cNvPr id="4" name="Нижний колонтитул 3">
            <a:extLst>
              <a:ext uri="{FF2B5EF4-FFF2-40B4-BE49-F238E27FC236}">
                <a16:creationId xmlns:a16="http://schemas.microsoft.com/office/drawing/2014/main" id="{992B47CD-3F39-0639-6B21-275F3D8EFC4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297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92138" y="5458764"/>
            <a:ext cx="5585838" cy="491690"/>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Calibri" panose="020F0502020204030204" pitchFamily="34" charset="0"/>
            </a:endParaRPr>
          </a:p>
        </p:txBody>
      </p:sp>
      <p:sp>
        <p:nvSpPr>
          <p:cNvPr id="12" name="Rectangle 11"/>
          <p:cNvSpPr/>
          <p:nvPr/>
        </p:nvSpPr>
        <p:spPr>
          <a:xfrm>
            <a:off x="8153399" y="2492998"/>
            <a:ext cx="2319581" cy="457200"/>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Calibri" panose="020F0502020204030204" pitchFamily="34" charset="0"/>
            </a:endParaRPr>
          </a:p>
        </p:txBody>
      </p:sp>
      <p:sp>
        <p:nvSpPr>
          <p:cNvPr id="2" name="Title 1"/>
          <p:cNvSpPr>
            <a:spLocks noGrp="1"/>
          </p:cNvSpPr>
          <p:nvPr>
            <p:ph type="title"/>
          </p:nvPr>
        </p:nvSpPr>
        <p:spPr>
          <a:xfrm>
            <a:off x="1524000" y="47848"/>
            <a:ext cx="7766304" cy="637953"/>
          </a:xfrm>
        </p:spPr>
        <p:txBody>
          <a:bodyPr>
            <a:noAutofit/>
          </a:bodyPr>
          <a:lstStyle/>
          <a:p>
            <a:r>
              <a:rPr lang="en-US" sz="3600" dirty="0"/>
              <a:t>Fuel cells operating all over the U.S. </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447800" y="1384664"/>
            <a:ext cx="6705598" cy="4101737"/>
          </a:xfrm>
          <a:prstGeom prst="rect">
            <a:avLst/>
          </a:prstGeom>
        </p:spPr>
      </p:pic>
      <p:pic>
        <p:nvPicPr>
          <p:cNvPr id="6" name="Picture 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22313" y="4303185"/>
            <a:ext cx="2830594" cy="1988701"/>
          </a:xfrm>
          <a:prstGeom prst="rect">
            <a:avLst/>
          </a:prstGeom>
          <a:ln>
            <a:solidFill>
              <a:srgbClr val="0B0C0D"/>
            </a:solidFill>
          </a:ln>
        </p:spPr>
      </p:pic>
      <p:sp>
        <p:nvSpPr>
          <p:cNvPr id="7" name="Rectangle 6"/>
          <p:cNvSpPr/>
          <p:nvPr/>
        </p:nvSpPr>
        <p:spPr>
          <a:xfrm>
            <a:off x="1524000" y="822981"/>
            <a:ext cx="9144000" cy="665844"/>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47800" y="870153"/>
            <a:ext cx="9296400" cy="1143000"/>
          </a:xfrm>
          <a:prstGeom prst="rect">
            <a:avLst/>
          </a:prstGeom>
        </p:spPr>
        <p:txBody>
          <a:bodyPr vert="horz" wrap="square" lIns="91440" tIns="45720" rIns="91440" bIns="45720" rtlCol="0">
            <a:noAutofit/>
          </a:bodyPr>
          <a:lstStyle/>
          <a:p>
            <a:pPr algn="ctr" defTabSz="457200">
              <a:spcBef>
                <a:spcPct val="20000"/>
              </a:spcBef>
            </a:pPr>
            <a:r>
              <a:rPr lang="en-US" sz="2800" b="1" dirty="0">
                <a:solidFill>
                  <a:schemeClr val="bg1"/>
                </a:solidFill>
                <a:latin typeface="+mj-lt"/>
                <a:cs typeface="Arial Narrow"/>
              </a:rPr>
              <a:t>Fuel cells used for backup power in more than 40 states</a:t>
            </a:r>
          </a:p>
        </p:txBody>
      </p:sp>
      <p:sp>
        <p:nvSpPr>
          <p:cNvPr id="9" name="TextBox 8"/>
          <p:cNvSpPr txBox="1"/>
          <p:nvPr/>
        </p:nvSpPr>
        <p:spPr>
          <a:xfrm>
            <a:off x="4027714" y="6325942"/>
            <a:ext cx="4876800" cy="513444"/>
          </a:xfrm>
          <a:prstGeom prst="rect">
            <a:avLst/>
          </a:prstGeom>
        </p:spPr>
        <p:txBody>
          <a:bodyPr vert="horz" wrap="square" lIns="91440" tIns="45720" rIns="91440" bIns="45720" rtlCol="0">
            <a:normAutofit/>
          </a:bodyPr>
          <a:lstStyle/>
          <a:p>
            <a:pPr defTabSz="457200">
              <a:spcBef>
                <a:spcPct val="20000"/>
              </a:spcBef>
            </a:pPr>
            <a:r>
              <a:rPr lang="en-US" sz="1200" dirty="0">
                <a:solidFill>
                  <a:srgbClr val="0B0C0D"/>
                </a:solidFill>
                <a:latin typeface="+mj-lt"/>
                <a:cs typeface="Arial Narrow"/>
              </a:rPr>
              <a:t>Source: DOE State of the States: Fuel Cells in 2016 Report </a:t>
            </a:r>
          </a:p>
        </p:txBody>
      </p:sp>
      <p:sp>
        <p:nvSpPr>
          <p:cNvPr id="10" name="Rectangle 9"/>
          <p:cNvSpPr/>
          <p:nvPr/>
        </p:nvSpPr>
        <p:spPr>
          <a:xfrm>
            <a:off x="8236423" y="2539164"/>
            <a:ext cx="2109989"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b="1" dirty="0">
                <a:solidFill>
                  <a:schemeClr val="bg1"/>
                </a:solidFill>
                <a:latin typeface="Calibri" panose="020F0502020204030204" pitchFamily="34" charset="0"/>
              </a:rPr>
              <a:t>Over 240MW</a:t>
            </a:r>
            <a:endParaRPr lang="en-US" spc="300" dirty="0">
              <a:solidFill>
                <a:srgbClr val="0B0C0D"/>
              </a:solidFill>
              <a:latin typeface="Calibri" panose="020F0502020204030204" pitchFamily="34" charset="0"/>
            </a:endParaRPr>
          </a:p>
        </p:txBody>
      </p:sp>
      <p:sp>
        <p:nvSpPr>
          <p:cNvPr id="11" name="Rectangle 10"/>
          <p:cNvSpPr/>
          <p:nvPr/>
        </p:nvSpPr>
        <p:spPr>
          <a:xfrm>
            <a:off x="1834246" y="5403246"/>
            <a:ext cx="5577479" cy="830997"/>
          </a:xfrm>
          <a:prstGeom prst="rect">
            <a:avLst/>
          </a:prstGeom>
        </p:spPr>
        <p:txBody>
          <a:bodyPr wrap="square">
            <a:noAutofit/>
          </a:bodyPr>
          <a:lstStyle/>
          <a:p>
            <a:pPr algn="ctr">
              <a:spcBef>
                <a:spcPts val="600"/>
              </a:spcBef>
              <a:spcAft>
                <a:spcPts val="1800"/>
              </a:spcAft>
            </a:pPr>
            <a:r>
              <a:rPr lang="en-US" sz="3200" b="1" dirty="0">
                <a:solidFill>
                  <a:schemeClr val="bg1"/>
                </a:solidFill>
                <a:latin typeface="Calibri" panose="020F0502020204030204" pitchFamily="34" charset="0"/>
              </a:rPr>
              <a:t>Over 8,000 backup power units </a:t>
            </a:r>
            <a:r>
              <a:rPr lang="en-US" sz="2000" spc="600" dirty="0">
                <a:solidFill>
                  <a:srgbClr val="0B0C0D"/>
                </a:solidFill>
                <a:latin typeface="Calibri" panose="020F0502020204030204" pitchFamily="34" charset="0"/>
              </a:rPr>
              <a:t>deployed or on order  </a:t>
            </a:r>
          </a:p>
        </p:txBody>
      </p:sp>
      <p:sp>
        <p:nvSpPr>
          <p:cNvPr id="15" name="Rectangle 14"/>
          <p:cNvSpPr/>
          <p:nvPr/>
        </p:nvSpPr>
        <p:spPr>
          <a:xfrm>
            <a:off x="8184993" y="2940905"/>
            <a:ext cx="2236556" cy="923330"/>
          </a:xfrm>
          <a:prstGeom prst="rect">
            <a:avLst/>
          </a:prstGeom>
        </p:spPr>
        <p:txBody>
          <a:bodyPr wrap="square">
            <a:spAutoFit/>
          </a:bodyPr>
          <a:lstStyle/>
          <a:p>
            <a:pPr algn="ctr">
              <a:lnSpc>
                <a:spcPct val="90000"/>
              </a:lnSpc>
            </a:pPr>
            <a:r>
              <a:rPr lang="en-US" sz="2000" b="1" dirty="0">
                <a:solidFill>
                  <a:srgbClr val="0B0C0D"/>
                </a:solidFill>
                <a:latin typeface="Calibri" panose="020F0502020204030204" pitchFamily="34" charset="0"/>
              </a:rPr>
              <a:t>in stationary fuel cell power </a:t>
            </a:r>
            <a:r>
              <a:rPr lang="en-US" sz="2000" spc="300" dirty="0">
                <a:solidFill>
                  <a:srgbClr val="0B0C0D"/>
                </a:solidFill>
                <a:latin typeface="Calibri" panose="020F0502020204030204" pitchFamily="34" charset="0"/>
              </a:rPr>
              <a:t>installed</a:t>
            </a:r>
          </a:p>
        </p:txBody>
      </p:sp>
      <p:sp>
        <p:nvSpPr>
          <p:cNvPr id="16" name="Rectangle 15"/>
          <p:cNvSpPr/>
          <p:nvPr/>
        </p:nvSpPr>
        <p:spPr>
          <a:xfrm>
            <a:off x="8153399" y="2492999"/>
            <a:ext cx="2319580" cy="1371237"/>
          </a:xfrm>
          <a:prstGeom prst="rect">
            <a:avLst/>
          </a:prstGeom>
          <a:no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Calibri" panose="020F0502020204030204" pitchFamily="34" charset="0"/>
            </a:endParaRPr>
          </a:p>
        </p:txBody>
      </p:sp>
      <p:sp>
        <p:nvSpPr>
          <p:cNvPr id="17" name="Rectangle 16"/>
          <p:cNvSpPr/>
          <p:nvPr/>
        </p:nvSpPr>
        <p:spPr>
          <a:xfrm>
            <a:off x="1792138" y="5458765"/>
            <a:ext cx="5585838" cy="830997"/>
          </a:xfrm>
          <a:prstGeom prst="rect">
            <a:avLst/>
          </a:prstGeom>
          <a:no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Calibri" panose="020F0502020204030204" pitchFamily="34" charset="0"/>
            </a:endParaRPr>
          </a:p>
        </p:txBody>
      </p:sp>
    </p:spTree>
    <p:extLst>
      <p:ext uri="{BB962C8B-B14F-4D97-AF65-F5344CB8AC3E}">
        <p14:creationId xmlns:p14="http://schemas.microsoft.com/office/powerpoint/2010/main" val="136207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72199" y="3736046"/>
            <a:ext cx="4325738" cy="2634087"/>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1" y="861605"/>
            <a:ext cx="4325737" cy="2683669"/>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4812" y="1213045"/>
            <a:ext cx="4309018" cy="2332229"/>
          </a:xfrm>
          <a:prstGeom prst="rect">
            <a:avLst/>
          </a:prstGeom>
        </p:spPr>
      </p:pic>
      <p:sp>
        <p:nvSpPr>
          <p:cNvPr id="17" name="Rectangle 16"/>
          <p:cNvSpPr/>
          <p:nvPr/>
        </p:nvSpPr>
        <p:spPr>
          <a:xfrm>
            <a:off x="1644812" y="861605"/>
            <a:ext cx="4309019" cy="578814"/>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World’s first 4-seater fuel cell plane takes off at German Airport </a:t>
            </a:r>
          </a:p>
        </p:txBody>
      </p:sp>
      <p:sp>
        <p:nvSpPr>
          <p:cNvPr id="18" name="Title 1"/>
          <p:cNvSpPr txBox="1">
            <a:spLocks/>
          </p:cNvSpPr>
          <p:nvPr/>
        </p:nvSpPr>
        <p:spPr>
          <a:xfrm>
            <a:off x="1524000" y="-15976"/>
            <a:ext cx="6934201" cy="706829"/>
          </a:xfrm>
          <a:prstGeom prst="rect">
            <a:avLst/>
          </a:prstGeom>
        </p:spPr>
        <p:txBody>
          <a:bodyPr vert="horz" lIns="91440" tIns="45720" rIns="91440" bIns="45720" rtlCol="0" anchor="ctr">
            <a:normAutofit/>
          </a:bodyPr>
          <a:lstStyle>
            <a:lvl1pPr algn="l" defTabSz="457200" rtl="0" eaLnBrk="1" latinLnBrk="0" hangingPunct="1">
              <a:lnSpc>
                <a:spcPts val="2800"/>
              </a:lnSpc>
              <a:spcBef>
                <a:spcPct val="0"/>
              </a:spcBef>
              <a:buNone/>
              <a:defRPr sz="2600" b="1" kern="1200">
                <a:solidFill>
                  <a:srgbClr val="FFFFFF"/>
                </a:solidFill>
                <a:latin typeface="Calibri" panose="020F0502020204030204" pitchFamily="34" charset="0"/>
                <a:ea typeface="+mj-ea"/>
                <a:cs typeface="+mj-cs"/>
              </a:defRPr>
            </a:lvl1pPr>
          </a:lstStyle>
          <a:p>
            <a:r>
              <a:rPr lang="en-US" sz="3400" dirty="0"/>
              <a:t>Real World Applications – Abroad</a:t>
            </a:r>
          </a:p>
        </p:txBody>
      </p:sp>
      <p:sp>
        <p:nvSpPr>
          <p:cNvPr id="10" name="Rectangle 9"/>
          <p:cNvSpPr/>
          <p:nvPr/>
        </p:nvSpPr>
        <p:spPr>
          <a:xfrm>
            <a:off x="6172201" y="3550327"/>
            <a:ext cx="4325737" cy="578814"/>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World’s first hydrogen fuel cell train </a:t>
            </a:r>
          </a:p>
          <a:p>
            <a:pPr algn="ctr">
              <a:lnSpc>
                <a:spcPct val="80000"/>
              </a:lnSpc>
            </a:pPr>
            <a:r>
              <a:rPr lang="en-US" b="1" dirty="0">
                <a:solidFill>
                  <a:schemeClr val="bg1"/>
                </a:solidFill>
                <a:latin typeface="Calibri" panose="020F0502020204030204" pitchFamily="34" charset="0"/>
              </a:rPr>
              <a:t>in Germany</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4812" y="3775297"/>
            <a:ext cx="4309019" cy="2594836"/>
          </a:xfrm>
          <a:prstGeom prst="rect">
            <a:avLst/>
          </a:prstGeom>
        </p:spPr>
      </p:pic>
      <p:sp>
        <p:nvSpPr>
          <p:cNvPr id="12" name="Rectangle 11"/>
          <p:cNvSpPr/>
          <p:nvPr/>
        </p:nvSpPr>
        <p:spPr>
          <a:xfrm>
            <a:off x="1644812" y="3550327"/>
            <a:ext cx="4309019" cy="578814"/>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A town in in Fukuoka, Japan </a:t>
            </a:r>
          </a:p>
          <a:p>
            <a:pPr algn="ctr">
              <a:lnSpc>
                <a:spcPct val="80000"/>
              </a:lnSpc>
            </a:pPr>
            <a:r>
              <a:rPr lang="en-US" b="1" dirty="0">
                <a:solidFill>
                  <a:schemeClr val="bg1"/>
                </a:solidFill>
                <a:latin typeface="Calibri" panose="020F0502020204030204" pitchFamily="34" charset="0"/>
              </a:rPr>
              <a:t>running on hydrogen </a:t>
            </a:r>
          </a:p>
        </p:txBody>
      </p:sp>
      <p:sp>
        <p:nvSpPr>
          <p:cNvPr id="13" name="Rectangle 12"/>
          <p:cNvSpPr/>
          <p:nvPr/>
        </p:nvSpPr>
        <p:spPr>
          <a:xfrm>
            <a:off x="6172201" y="858631"/>
            <a:ext cx="4342942" cy="578814"/>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Fuel cell cab fleet launched in Paris, France</a:t>
            </a:r>
          </a:p>
        </p:txBody>
      </p:sp>
      <p:sp>
        <p:nvSpPr>
          <p:cNvPr id="14" name="Title 1"/>
          <p:cNvSpPr>
            <a:spLocks noGrp="1"/>
          </p:cNvSpPr>
          <p:nvPr>
            <p:ph type="title"/>
          </p:nvPr>
        </p:nvSpPr>
        <p:spPr>
          <a:xfrm>
            <a:off x="1524000" y="47848"/>
            <a:ext cx="7851648" cy="637953"/>
          </a:xfrm>
        </p:spPr>
        <p:txBody>
          <a:bodyPr>
            <a:noAutofit/>
          </a:bodyPr>
          <a:lstStyle/>
          <a:p>
            <a:r>
              <a:rPr lang="en-US" sz="3600" dirty="0"/>
              <a:t>Real World Applications – Abroad </a:t>
            </a:r>
          </a:p>
        </p:txBody>
      </p:sp>
      <p:sp>
        <p:nvSpPr>
          <p:cNvPr id="15" name="TextBox 14"/>
          <p:cNvSpPr txBox="1"/>
          <p:nvPr/>
        </p:nvSpPr>
        <p:spPr>
          <a:xfrm>
            <a:off x="6116834" y="6348026"/>
            <a:ext cx="2657618" cy="230832"/>
          </a:xfrm>
          <a:prstGeom prst="rect">
            <a:avLst/>
          </a:prstGeom>
          <a:noFill/>
        </p:spPr>
        <p:txBody>
          <a:bodyPr wrap="square" rtlCol="0">
            <a:spAutoFit/>
          </a:bodyPr>
          <a:lstStyle/>
          <a:p>
            <a:r>
              <a:rPr lang="en-US" sz="900" b="1" dirty="0">
                <a:latin typeface="Calibri" panose="020F0502020204030204" pitchFamily="34" charset="0"/>
              </a:rPr>
              <a:t>Photo Credit: </a:t>
            </a:r>
            <a:r>
              <a:rPr lang="en-US" sz="900" b="1" dirty="0" err="1">
                <a:latin typeface="Calibri" panose="020F0502020204030204" pitchFamily="34" charset="0"/>
              </a:rPr>
              <a:t>Hydrogenics</a:t>
            </a:r>
            <a:r>
              <a:rPr lang="en-US" sz="900" b="1" dirty="0">
                <a:latin typeface="Calibri" panose="020F0502020204030204" pitchFamily="34" charset="0"/>
              </a:rPr>
              <a:t> and Alstom</a:t>
            </a:r>
          </a:p>
        </p:txBody>
      </p:sp>
      <p:sp>
        <p:nvSpPr>
          <p:cNvPr id="16" name="TextBox 15"/>
          <p:cNvSpPr txBox="1"/>
          <p:nvPr/>
        </p:nvSpPr>
        <p:spPr>
          <a:xfrm>
            <a:off x="1627606" y="3338743"/>
            <a:ext cx="3463459" cy="230832"/>
          </a:xfrm>
          <a:prstGeom prst="rect">
            <a:avLst/>
          </a:prstGeom>
          <a:noFill/>
        </p:spPr>
        <p:txBody>
          <a:bodyPr wrap="square" rtlCol="0">
            <a:spAutoFit/>
          </a:bodyPr>
          <a:lstStyle/>
          <a:p>
            <a:r>
              <a:rPr lang="en-US" sz="900" b="1" dirty="0">
                <a:solidFill>
                  <a:schemeClr val="bg1"/>
                </a:solidFill>
                <a:latin typeface="Calibri" panose="020F0502020204030204" pitchFamily="34" charset="0"/>
              </a:rPr>
              <a:t>Photo Credit: Christoph Schmidt/</a:t>
            </a:r>
            <a:r>
              <a:rPr lang="en-US" sz="900" b="1" dirty="0" err="1">
                <a:solidFill>
                  <a:schemeClr val="bg1"/>
                </a:solidFill>
                <a:latin typeface="Calibri" panose="020F0502020204030204" pitchFamily="34" charset="0"/>
              </a:rPr>
              <a:t>dpa</a:t>
            </a:r>
            <a:r>
              <a:rPr lang="en-US" sz="900" b="1" dirty="0">
                <a:solidFill>
                  <a:schemeClr val="bg1"/>
                </a:solidFill>
                <a:latin typeface="Calibri" panose="020F0502020204030204" pitchFamily="34" charset="0"/>
              </a:rPr>
              <a:t> via AP and phys.org. </a:t>
            </a:r>
          </a:p>
        </p:txBody>
      </p:sp>
      <p:sp>
        <p:nvSpPr>
          <p:cNvPr id="20" name="TextBox 19"/>
          <p:cNvSpPr txBox="1"/>
          <p:nvPr/>
        </p:nvSpPr>
        <p:spPr>
          <a:xfrm>
            <a:off x="1593936" y="6342973"/>
            <a:ext cx="3463459" cy="230832"/>
          </a:xfrm>
          <a:prstGeom prst="rect">
            <a:avLst/>
          </a:prstGeom>
          <a:noFill/>
        </p:spPr>
        <p:txBody>
          <a:bodyPr wrap="square" rtlCol="0">
            <a:spAutoFit/>
          </a:bodyPr>
          <a:lstStyle/>
          <a:p>
            <a:r>
              <a:rPr lang="en-US" sz="900" b="1" dirty="0">
                <a:latin typeface="Calibri" panose="020F0502020204030204" pitchFamily="34" charset="0"/>
              </a:rPr>
              <a:t>Photo Credit: Fukuoka Pref.</a:t>
            </a:r>
          </a:p>
        </p:txBody>
      </p:sp>
      <p:sp>
        <p:nvSpPr>
          <p:cNvPr id="21" name="TextBox 20"/>
          <p:cNvSpPr txBox="1"/>
          <p:nvPr/>
        </p:nvSpPr>
        <p:spPr>
          <a:xfrm>
            <a:off x="6172200" y="3338743"/>
            <a:ext cx="3463459" cy="230832"/>
          </a:xfrm>
          <a:prstGeom prst="rect">
            <a:avLst/>
          </a:prstGeom>
          <a:noFill/>
        </p:spPr>
        <p:txBody>
          <a:bodyPr wrap="square" rtlCol="0">
            <a:spAutoFit/>
          </a:bodyPr>
          <a:lstStyle/>
          <a:p>
            <a:r>
              <a:rPr lang="en-US" sz="900" b="1" dirty="0">
                <a:solidFill>
                  <a:schemeClr val="bg1"/>
                </a:solidFill>
                <a:latin typeface="Calibri" panose="020F0502020204030204" pitchFamily="34" charset="0"/>
              </a:rPr>
              <a:t>Photo Credit: Hyundai </a:t>
            </a:r>
          </a:p>
        </p:txBody>
      </p:sp>
    </p:spTree>
    <p:extLst>
      <p:ext uri="{BB962C8B-B14F-4D97-AF65-F5344CB8AC3E}">
        <p14:creationId xmlns:p14="http://schemas.microsoft.com/office/powerpoint/2010/main" val="80038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975054" y="1522324"/>
            <a:ext cx="5634209" cy="1803322"/>
          </a:xfrm>
          <a:prstGeom prst="rect">
            <a:avLst/>
          </a:prstGeom>
          <a:solidFill>
            <a:schemeClr val="accent3">
              <a:alpha val="15000"/>
            </a:schemeClr>
          </a:solid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8683554" y="3380721"/>
            <a:ext cx="1925708" cy="1889774"/>
          </a:xfrm>
          <a:prstGeom prst="rect">
            <a:avLst/>
          </a:prstGeom>
          <a:solidFill>
            <a:schemeClr val="accent2">
              <a:alpha val="15000"/>
            </a:schemeClr>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955149" y="3368692"/>
            <a:ext cx="3605470" cy="1888248"/>
          </a:xfrm>
          <a:prstGeom prst="rect">
            <a:avLst/>
          </a:prstGeom>
          <a:solidFill>
            <a:schemeClr val="accent1">
              <a:alpha val="15000"/>
            </a:schemeClr>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524000" y="808049"/>
            <a:ext cx="9144000" cy="668407"/>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p:txBody>
          <a:bodyPr>
            <a:normAutofit/>
          </a:bodyPr>
          <a:lstStyle/>
          <a:p>
            <a:r>
              <a:rPr lang="en-US" sz="3600" dirty="0"/>
              <a:t>Fuel Cell Market Growth</a:t>
            </a:r>
          </a:p>
        </p:txBody>
      </p:sp>
      <p:sp>
        <p:nvSpPr>
          <p:cNvPr id="16" name="TextBox 14"/>
          <p:cNvSpPr txBox="1"/>
          <p:nvPr/>
        </p:nvSpPr>
        <p:spPr>
          <a:xfrm>
            <a:off x="2895600" y="832602"/>
            <a:ext cx="750436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prstClr val="white"/>
                </a:solidFill>
                <a:latin typeface="Calibri" panose="020F0502020204030204" pitchFamily="34" charset="0"/>
              </a:rPr>
              <a:t>Fuel Cell Power Shipped Worldwide (MW)</a:t>
            </a:r>
          </a:p>
        </p:txBody>
      </p:sp>
      <p:sp>
        <p:nvSpPr>
          <p:cNvPr id="20" name="TextBox 15"/>
          <p:cNvSpPr txBox="1"/>
          <p:nvPr/>
        </p:nvSpPr>
        <p:spPr>
          <a:xfrm>
            <a:off x="1540195" y="5065431"/>
            <a:ext cx="3984171" cy="331231"/>
          </a:xfrm>
          <a:prstGeom prst="rect">
            <a:avLst/>
          </a:prstGeom>
        </p:spPr>
        <p:txBody>
          <a:bodyPr vert="horz" wrap="square"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900" dirty="0">
                <a:solidFill>
                  <a:srgbClr val="000000"/>
                </a:solidFill>
                <a:latin typeface="Calibri" panose="020F0502020204030204" pitchFamily="34" charset="0"/>
                <a:cs typeface="Arial Narrow"/>
              </a:rPr>
              <a:t>Source: Navigant Research (2011-2013) &amp; E4tech (2014-2016)</a:t>
            </a:r>
          </a:p>
        </p:txBody>
      </p:sp>
      <p:pic>
        <p:nvPicPr>
          <p:cNvPr id="21" name="Picture 20"/>
          <p:cNvPicPr>
            <a:picLocks noChangeAspect="1"/>
          </p:cNvPicPr>
          <p:nvPr/>
        </p:nvPicPr>
        <p:blipFill>
          <a:blip r:embed="rId3"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2128109" y="848260"/>
            <a:ext cx="539113" cy="548641"/>
          </a:xfrm>
          <a:prstGeom prst="rect">
            <a:avLst/>
          </a:prstGeom>
        </p:spPr>
      </p:pic>
      <p:sp>
        <p:nvSpPr>
          <p:cNvPr id="25" name="Rectangle 24"/>
          <p:cNvSpPr/>
          <p:nvPr/>
        </p:nvSpPr>
        <p:spPr>
          <a:xfrm>
            <a:off x="1667934" y="726933"/>
            <a:ext cx="5837495" cy="59351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667934" y="745384"/>
            <a:ext cx="5837495" cy="59501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347769" y="5797570"/>
            <a:ext cx="2243693" cy="531580"/>
          </a:xfrm>
          <a:prstGeom prst="rect">
            <a:avLst/>
          </a:prstGeom>
        </p:spPr>
        <p:txBody>
          <a:bodyPr vert="horz" wrap="square" lIns="91440" tIns="45720" rIns="91440" bIns="45720" rtlCol="0">
            <a:noAutofit/>
          </a:bodyPr>
          <a:lstStyle/>
          <a:p>
            <a:pPr algn="r" defTabSz="457200">
              <a:lnSpc>
                <a:spcPct val="80000"/>
              </a:lnSpc>
            </a:pPr>
            <a:r>
              <a:rPr lang="en-US" b="1" spc="-150" dirty="0">
                <a:solidFill>
                  <a:srgbClr val="000000"/>
                </a:solidFill>
                <a:latin typeface="Calibri" panose="020F0502020204030204" pitchFamily="34" charset="0"/>
                <a:cs typeface="Arial Narrow"/>
              </a:rPr>
              <a:t>fuel cell power </a:t>
            </a:r>
            <a:r>
              <a:rPr lang="en-US" sz="2000" spc="-150" dirty="0">
                <a:solidFill>
                  <a:srgbClr val="000000"/>
                </a:solidFill>
                <a:latin typeface="Calibri" panose="020F0502020204030204" pitchFamily="34" charset="0"/>
                <a:cs typeface="Arial Narrow"/>
              </a:rPr>
              <a:t>shipped worldwide</a:t>
            </a:r>
          </a:p>
        </p:txBody>
      </p:sp>
      <p:sp>
        <p:nvSpPr>
          <p:cNvPr id="33" name="TextBox 32"/>
          <p:cNvSpPr txBox="1"/>
          <p:nvPr/>
        </p:nvSpPr>
        <p:spPr>
          <a:xfrm>
            <a:off x="2450843" y="5262714"/>
            <a:ext cx="2400739" cy="854029"/>
          </a:xfrm>
          <a:prstGeom prst="rect">
            <a:avLst/>
          </a:prstGeom>
        </p:spPr>
        <p:txBody>
          <a:bodyPr vert="horz" wrap="square" lIns="91440" tIns="45720" rIns="91440" bIns="45720" rtlCol="0">
            <a:normAutofit/>
          </a:bodyPr>
          <a:lstStyle/>
          <a:p>
            <a:pPr algn="ctr" defTabSz="457200">
              <a:spcBef>
                <a:spcPct val="20000"/>
              </a:spcBef>
            </a:pPr>
            <a:r>
              <a:rPr lang="en-US" sz="3600" b="1" spc="-150" dirty="0">
                <a:solidFill>
                  <a:schemeClr val="accent4">
                    <a:lumMod val="50000"/>
                  </a:schemeClr>
                </a:solidFill>
                <a:latin typeface="Calibri" panose="020F0502020204030204" pitchFamily="34" charset="0"/>
                <a:cs typeface="Arial Narrow"/>
              </a:rPr>
              <a:t>650 MW</a:t>
            </a:r>
          </a:p>
        </p:txBody>
      </p:sp>
      <p:sp>
        <p:nvSpPr>
          <p:cNvPr id="34" name="Rectangle 33"/>
          <p:cNvSpPr/>
          <p:nvPr/>
        </p:nvSpPr>
        <p:spPr>
          <a:xfrm>
            <a:off x="1618377" y="5339546"/>
            <a:ext cx="2926632" cy="1102035"/>
          </a:xfrm>
          <a:prstGeom prst="rect">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panose="020F0502020204030204" pitchFamily="34" charset="0"/>
            </a:endParaRPr>
          </a:p>
        </p:txBody>
      </p:sp>
      <p:sp>
        <p:nvSpPr>
          <p:cNvPr id="36" name="TextBox 35"/>
          <p:cNvSpPr txBox="1"/>
          <p:nvPr/>
        </p:nvSpPr>
        <p:spPr>
          <a:xfrm>
            <a:off x="5247256" y="5270496"/>
            <a:ext cx="2400739" cy="854029"/>
          </a:xfrm>
          <a:prstGeom prst="rect">
            <a:avLst/>
          </a:prstGeom>
        </p:spPr>
        <p:txBody>
          <a:bodyPr vert="horz" wrap="square" lIns="91440" tIns="45720" rIns="91440" bIns="45720" rtlCol="0">
            <a:normAutofit/>
          </a:bodyPr>
          <a:lstStyle/>
          <a:p>
            <a:pPr algn="ctr" defTabSz="457200">
              <a:spcBef>
                <a:spcPct val="20000"/>
              </a:spcBef>
            </a:pPr>
            <a:r>
              <a:rPr lang="en-US" sz="3600" b="1" spc="-150" dirty="0">
                <a:solidFill>
                  <a:schemeClr val="accent4">
                    <a:lumMod val="50000"/>
                  </a:schemeClr>
                </a:solidFill>
                <a:latin typeface="Calibri" panose="020F0502020204030204" pitchFamily="34" charset="0"/>
                <a:cs typeface="Arial Narrow"/>
              </a:rPr>
              <a:t>70,000</a:t>
            </a:r>
          </a:p>
        </p:txBody>
      </p:sp>
      <p:sp>
        <p:nvSpPr>
          <p:cNvPr id="49" name="TextBox 48"/>
          <p:cNvSpPr txBox="1"/>
          <p:nvPr/>
        </p:nvSpPr>
        <p:spPr>
          <a:xfrm>
            <a:off x="4999034" y="5805594"/>
            <a:ext cx="2243693" cy="531580"/>
          </a:xfrm>
          <a:prstGeom prst="rect">
            <a:avLst/>
          </a:prstGeom>
        </p:spPr>
        <p:txBody>
          <a:bodyPr vert="horz" wrap="square" lIns="91440" tIns="45720" rIns="91440" bIns="45720" rtlCol="0">
            <a:noAutofit/>
          </a:bodyPr>
          <a:lstStyle/>
          <a:p>
            <a:pPr algn="r" defTabSz="457200">
              <a:lnSpc>
                <a:spcPct val="80000"/>
              </a:lnSpc>
            </a:pPr>
            <a:r>
              <a:rPr lang="en-US" b="1" spc="-150" dirty="0">
                <a:solidFill>
                  <a:srgbClr val="000000"/>
                </a:solidFill>
                <a:latin typeface="Calibri" panose="020F0502020204030204" pitchFamily="34" charset="0"/>
                <a:cs typeface="Arial Narrow"/>
              </a:rPr>
              <a:t>fuel cell units</a:t>
            </a:r>
          </a:p>
          <a:p>
            <a:pPr algn="r" defTabSz="457200">
              <a:lnSpc>
                <a:spcPct val="80000"/>
              </a:lnSpc>
            </a:pPr>
            <a:r>
              <a:rPr lang="en-US" sz="2000" spc="-150" dirty="0">
                <a:solidFill>
                  <a:srgbClr val="000000"/>
                </a:solidFill>
                <a:latin typeface="Calibri" panose="020F0502020204030204" pitchFamily="34" charset="0"/>
                <a:cs typeface="Arial Narrow"/>
              </a:rPr>
              <a:t>shipped worldwide</a:t>
            </a:r>
            <a:endParaRPr lang="en-US" spc="-150" dirty="0">
              <a:solidFill>
                <a:srgbClr val="000000"/>
              </a:solidFill>
              <a:latin typeface="Calibri" panose="020F0502020204030204" pitchFamily="34" charset="0"/>
              <a:cs typeface="Arial Narrow"/>
            </a:endParaRPr>
          </a:p>
        </p:txBody>
      </p:sp>
      <p:sp>
        <p:nvSpPr>
          <p:cNvPr id="50" name="Rectangle 49"/>
          <p:cNvSpPr/>
          <p:nvPr/>
        </p:nvSpPr>
        <p:spPr>
          <a:xfrm>
            <a:off x="4625988" y="5348747"/>
            <a:ext cx="2640769" cy="1098901"/>
          </a:xfrm>
          <a:prstGeom prst="rect">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panose="020F0502020204030204" pitchFamily="34" charset="0"/>
            </a:endParaRPr>
          </a:p>
        </p:txBody>
      </p:sp>
      <p:pic>
        <p:nvPicPr>
          <p:cNvPr id="55" name="Picture 54"/>
          <p:cNvPicPr>
            <a:picLocks noChangeAspect="1"/>
          </p:cNvPicPr>
          <p:nvPr/>
        </p:nvPicPr>
        <p:blipFill>
          <a:blip r:embed="rId4" cstate="screen">
            <a:clrChange>
              <a:clrFrom>
                <a:srgbClr val="FFFFFF"/>
              </a:clrFrom>
              <a:clrTo>
                <a:srgbClr val="FFFFFF">
                  <a:alpha val="0"/>
                </a:srgbClr>
              </a:clrTo>
            </a:clrChange>
            <a:biLevel thresh="50000"/>
            <a:extLst>
              <a:ext uri="{28A0092B-C50C-407E-A947-70E740481C1C}">
                <a14:useLocalDpi xmlns:a14="http://schemas.microsoft.com/office/drawing/2010/main"/>
              </a:ext>
            </a:extLst>
          </a:blip>
          <a:stretch>
            <a:fillRect/>
          </a:stretch>
        </p:blipFill>
        <p:spPr>
          <a:xfrm>
            <a:off x="4639028" y="5396661"/>
            <a:ext cx="798379" cy="825990"/>
          </a:xfrm>
          <a:prstGeom prst="rect">
            <a:avLst/>
          </a:prstGeom>
        </p:spPr>
      </p:pic>
      <p:pic>
        <p:nvPicPr>
          <p:cNvPr id="57" name="Picture 56"/>
          <p:cNvPicPr>
            <a:picLocks noChangeAspect="1"/>
          </p:cNvPicPr>
          <p:nvPr/>
        </p:nvPicPr>
        <p:blipFill>
          <a:blip r:embed="rId3" cstate="screen">
            <a:clrChange>
              <a:clrFrom>
                <a:srgbClr val="FFFFFF"/>
              </a:clrFrom>
              <a:clrTo>
                <a:srgbClr val="FFFFFF">
                  <a:alpha val="0"/>
                </a:srgbClr>
              </a:clrTo>
            </a:clrChange>
            <a:biLevel thresh="75000"/>
            <a:extLst>
              <a:ext uri="{28A0092B-C50C-407E-A947-70E740481C1C}">
                <a14:useLocalDpi xmlns:a14="http://schemas.microsoft.com/office/drawing/2010/main"/>
              </a:ext>
            </a:extLst>
          </a:blip>
          <a:stretch>
            <a:fillRect/>
          </a:stretch>
        </p:blipFill>
        <p:spPr>
          <a:xfrm>
            <a:off x="1722024" y="5503432"/>
            <a:ext cx="787466" cy="801383"/>
          </a:xfrm>
          <a:prstGeom prst="rect">
            <a:avLst/>
          </a:prstGeom>
        </p:spPr>
      </p:pic>
      <p:sp>
        <p:nvSpPr>
          <p:cNvPr id="58" name="Rectangle 57"/>
          <p:cNvSpPr/>
          <p:nvPr/>
        </p:nvSpPr>
        <p:spPr>
          <a:xfrm>
            <a:off x="1564581" y="6376206"/>
            <a:ext cx="1249060" cy="246221"/>
          </a:xfrm>
          <a:prstGeom prst="rect">
            <a:avLst/>
          </a:prstGeom>
        </p:spPr>
        <p:txBody>
          <a:bodyPr wrap="none">
            <a:spAutoFit/>
          </a:bodyPr>
          <a:lstStyle/>
          <a:p>
            <a:r>
              <a:rPr lang="en-US" sz="1000" dirty="0">
                <a:solidFill>
                  <a:srgbClr val="000000"/>
                </a:solidFill>
                <a:latin typeface="Calibri" panose="020F0502020204030204" pitchFamily="34" charset="0"/>
                <a:cs typeface="Arial Narrow"/>
              </a:rPr>
              <a:t>Source: DOE, E4tech</a:t>
            </a:r>
            <a:endParaRPr lang="en-US" sz="1000" dirty="0">
              <a:latin typeface="Calibri" panose="020F0502020204030204" pitchFamily="34" charset="0"/>
            </a:endParaRPr>
          </a:p>
        </p:txBody>
      </p:sp>
      <p:graphicFrame>
        <p:nvGraphicFramePr>
          <p:cNvPr id="27" name="Chart 26"/>
          <p:cNvGraphicFramePr>
            <a:graphicFrameLocks/>
          </p:cNvGraphicFramePr>
          <p:nvPr/>
        </p:nvGraphicFramePr>
        <p:xfrm>
          <a:off x="1167208" y="640462"/>
          <a:ext cx="5907527" cy="6151171"/>
        </p:xfrm>
        <a:graphic>
          <a:graphicData uri="http://schemas.openxmlformats.org/drawingml/2006/chart">
            <c:chart xmlns:c="http://schemas.openxmlformats.org/drawingml/2006/chart" xmlns:r="http://schemas.openxmlformats.org/officeDocument/2006/relationships" r:id="rId5"/>
          </a:graphicData>
        </a:graphic>
      </p:graphicFrame>
      <p:sp>
        <p:nvSpPr>
          <p:cNvPr id="37" name="Rectangle 36"/>
          <p:cNvSpPr/>
          <p:nvPr/>
        </p:nvSpPr>
        <p:spPr>
          <a:xfrm>
            <a:off x="6716720" y="1683325"/>
            <a:ext cx="223284" cy="22328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7115223" y="1586694"/>
            <a:ext cx="914400" cy="478466"/>
          </a:xfrm>
          <a:prstGeom prst="rect">
            <a:avLst/>
          </a:prstGeom>
        </p:spPr>
        <p:txBody>
          <a:bodyPr vert="horz" wrap="none" lIns="91440" tIns="45720" rIns="91440" bIns="45720" rtlCol="0">
            <a:normAutofit/>
          </a:bodyPr>
          <a:lstStyle/>
          <a:p>
            <a:pPr defTabSz="457200"/>
            <a:r>
              <a:rPr lang="en-US" sz="2000" b="1" dirty="0">
                <a:solidFill>
                  <a:schemeClr val="tx1">
                    <a:lumMod val="50000"/>
                  </a:schemeClr>
                </a:solidFill>
                <a:latin typeface="+mj-lt"/>
                <a:cs typeface="Arial Narrow"/>
              </a:rPr>
              <a:t>Transportation</a:t>
            </a:r>
            <a:endParaRPr lang="en-US" sz="2400" b="1" dirty="0">
              <a:solidFill>
                <a:schemeClr val="tx1">
                  <a:lumMod val="50000"/>
                </a:schemeClr>
              </a:solidFill>
              <a:latin typeface="+mj-lt"/>
              <a:cs typeface="Arial Narrow"/>
            </a:endParaRPr>
          </a:p>
        </p:txBody>
      </p:sp>
      <p:sp>
        <p:nvSpPr>
          <p:cNvPr id="43" name="TextBox 42"/>
          <p:cNvSpPr txBox="1"/>
          <p:nvPr/>
        </p:nvSpPr>
        <p:spPr>
          <a:xfrm>
            <a:off x="9239628" y="3434824"/>
            <a:ext cx="920149" cy="478466"/>
          </a:xfrm>
          <a:prstGeom prst="rect">
            <a:avLst/>
          </a:prstGeom>
        </p:spPr>
        <p:txBody>
          <a:bodyPr vert="horz" wrap="none" lIns="91440" tIns="45720" rIns="91440" bIns="45720" rtlCol="0">
            <a:noAutofit/>
          </a:bodyPr>
          <a:lstStyle/>
          <a:p>
            <a:pPr defTabSz="457200"/>
            <a:r>
              <a:rPr lang="en-US" sz="2000" b="1" dirty="0">
                <a:solidFill>
                  <a:schemeClr val="tx1">
                    <a:lumMod val="50000"/>
                  </a:schemeClr>
                </a:solidFill>
                <a:latin typeface="+mj-lt"/>
                <a:cs typeface="Arial Narrow"/>
              </a:rPr>
              <a:t>Portable </a:t>
            </a:r>
          </a:p>
        </p:txBody>
      </p:sp>
      <p:sp>
        <p:nvSpPr>
          <p:cNvPr id="44" name="Rectangle 43"/>
          <p:cNvSpPr/>
          <p:nvPr/>
        </p:nvSpPr>
        <p:spPr>
          <a:xfrm>
            <a:off x="8985214" y="3497085"/>
            <a:ext cx="223284" cy="2232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2784" y="3783418"/>
            <a:ext cx="3180607" cy="1322061"/>
          </a:xfrm>
          <a:prstGeom prst="rect">
            <a:avLst/>
          </a:prstGeom>
        </p:spPr>
      </p:pic>
      <p:sp>
        <p:nvSpPr>
          <p:cNvPr id="59" name="TextBox 58"/>
          <p:cNvSpPr txBox="1"/>
          <p:nvPr/>
        </p:nvSpPr>
        <p:spPr>
          <a:xfrm>
            <a:off x="6407536" y="3400565"/>
            <a:ext cx="914400" cy="478466"/>
          </a:xfrm>
          <a:prstGeom prst="rect">
            <a:avLst/>
          </a:prstGeom>
        </p:spPr>
        <p:txBody>
          <a:bodyPr vert="horz" wrap="none" lIns="91440" tIns="45720" rIns="91440" bIns="45720" rtlCol="0">
            <a:normAutofit/>
          </a:bodyPr>
          <a:lstStyle/>
          <a:p>
            <a:pPr defTabSz="457200"/>
            <a:r>
              <a:rPr lang="en-US" sz="2000" b="1" dirty="0">
                <a:solidFill>
                  <a:schemeClr val="tx1">
                    <a:lumMod val="50000"/>
                  </a:schemeClr>
                </a:solidFill>
                <a:latin typeface="+mj-lt"/>
                <a:cs typeface="Arial Narrow"/>
              </a:rPr>
              <a:t>Stationary</a:t>
            </a:r>
          </a:p>
        </p:txBody>
      </p:sp>
      <p:sp>
        <p:nvSpPr>
          <p:cNvPr id="60" name="Rectangle 59"/>
          <p:cNvSpPr/>
          <p:nvPr/>
        </p:nvSpPr>
        <p:spPr>
          <a:xfrm>
            <a:off x="6166615" y="3492763"/>
            <a:ext cx="223284" cy="223284"/>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1" name="TextBox 60"/>
          <p:cNvSpPr txBox="1"/>
          <p:nvPr/>
        </p:nvSpPr>
        <p:spPr>
          <a:xfrm>
            <a:off x="8171456" y="5523788"/>
            <a:ext cx="2400739" cy="854029"/>
          </a:xfrm>
          <a:prstGeom prst="rect">
            <a:avLst/>
          </a:prstGeom>
        </p:spPr>
        <p:txBody>
          <a:bodyPr vert="horz" wrap="square" lIns="91440" tIns="45720" rIns="91440" bIns="45720" rtlCol="0">
            <a:normAutofit/>
          </a:bodyPr>
          <a:lstStyle/>
          <a:p>
            <a:pPr algn="ctr" defTabSz="457200">
              <a:spcBef>
                <a:spcPct val="20000"/>
              </a:spcBef>
            </a:pPr>
            <a:r>
              <a:rPr lang="en-US" sz="3600" b="1" spc="-150" dirty="0">
                <a:solidFill>
                  <a:schemeClr val="accent4">
                    <a:lumMod val="50000"/>
                  </a:schemeClr>
                </a:solidFill>
                <a:latin typeface="Calibri" panose="020F0502020204030204" pitchFamily="34" charset="0"/>
                <a:cs typeface="Arial Narrow"/>
              </a:rPr>
              <a:t>$2 Billion</a:t>
            </a:r>
          </a:p>
        </p:txBody>
      </p:sp>
      <p:sp>
        <p:nvSpPr>
          <p:cNvPr id="62" name="Rectangle 61"/>
          <p:cNvSpPr/>
          <p:nvPr/>
        </p:nvSpPr>
        <p:spPr>
          <a:xfrm>
            <a:off x="7326005" y="5360927"/>
            <a:ext cx="3217713" cy="1086720"/>
          </a:xfrm>
          <a:prstGeom prst="rect">
            <a:avLst/>
          </a:prstGeom>
          <a:no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panose="020F0502020204030204" pitchFamily="34" charset="0"/>
            </a:endParaRPr>
          </a:p>
        </p:txBody>
      </p:sp>
      <p:sp>
        <p:nvSpPr>
          <p:cNvPr id="63" name="TextBox 62"/>
          <p:cNvSpPr txBox="1"/>
          <p:nvPr/>
        </p:nvSpPr>
        <p:spPr>
          <a:xfrm>
            <a:off x="8784911" y="5356545"/>
            <a:ext cx="1758806" cy="213860"/>
          </a:xfrm>
          <a:prstGeom prst="rect">
            <a:avLst/>
          </a:prstGeom>
        </p:spPr>
        <p:txBody>
          <a:bodyPr vert="horz" wrap="square" lIns="91440" tIns="45720" rIns="91440" bIns="45720" rtlCol="0">
            <a:noAutofit/>
          </a:bodyPr>
          <a:lstStyle/>
          <a:p>
            <a:pPr defTabSz="457200">
              <a:spcBef>
                <a:spcPct val="20000"/>
              </a:spcBef>
            </a:pPr>
            <a:r>
              <a:rPr lang="en-US" sz="1400" dirty="0">
                <a:solidFill>
                  <a:srgbClr val="000000"/>
                </a:solidFill>
                <a:latin typeface="Calibri" panose="020F0502020204030204" pitchFamily="34" charset="0"/>
                <a:cs typeface="Arial Narrow"/>
              </a:rPr>
              <a:t>Approximately</a:t>
            </a:r>
          </a:p>
        </p:txBody>
      </p:sp>
      <p:pic>
        <p:nvPicPr>
          <p:cNvPr id="64" name="Picture 63"/>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7475801" y="5557766"/>
            <a:ext cx="712248" cy="712248"/>
          </a:xfrm>
          <a:prstGeom prst="rect">
            <a:avLst/>
          </a:prstGeom>
        </p:spPr>
      </p:pic>
      <p:sp>
        <p:nvSpPr>
          <p:cNvPr id="66" name="TextBox 65"/>
          <p:cNvSpPr txBox="1"/>
          <p:nvPr/>
        </p:nvSpPr>
        <p:spPr>
          <a:xfrm>
            <a:off x="8188049" y="6063360"/>
            <a:ext cx="2367550" cy="531580"/>
          </a:xfrm>
          <a:prstGeom prst="rect">
            <a:avLst/>
          </a:prstGeom>
        </p:spPr>
        <p:txBody>
          <a:bodyPr vert="horz" wrap="square" lIns="91440" tIns="45720" rIns="91440" bIns="45720" rtlCol="0">
            <a:noAutofit/>
          </a:bodyPr>
          <a:lstStyle/>
          <a:p>
            <a:pPr algn="ctr" defTabSz="457200">
              <a:lnSpc>
                <a:spcPct val="80000"/>
              </a:lnSpc>
            </a:pPr>
            <a:r>
              <a:rPr lang="en-US" b="1" spc="-150" dirty="0">
                <a:solidFill>
                  <a:srgbClr val="000000"/>
                </a:solidFill>
                <a:latin typeface="+mj-lt"/>
                <a:cs typeface="Arial Narrow"/>
              </a:rPr>
              <a:t>fuel cell revenue</a:t>
            </a:r>
            <a:endParaRPr lang="en-US" spc="-150" dirty="0">
              <a:solidFill>
                <a:srgbClr val="000000"/>
              </a:solidFill>
              <a:latin typeface="+mj-lt"/>
              <a:cs typeface="Arial Narrow"/>
            </a:endParaRPr>
          </a:p>
        </p:txBody>
      </p:sp>
      <p:pic>
        <p:nvPicPr>
          <p:cNvPr id="3" name="Picture 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45917" y="3797859"/>
            <a:ext cx="1236794" cy="1402436"/>
          </a:xfrm>
          <a:prstGeom prst="rect">
            <a:avLst/>
          </a:prstGeom>
        </p:spPr>
      </p:pic>
      <p:sp>
        <p:nvSpPr>
          <p:cNvPr id="4" name="TextBox 3"/>
          <p:cNvSpPr txBox="1"/>
          <p:nvPr/>
        </p:nvSpPr>
        <p:spPr>
          <a:xfrm>
            <a:off x="9797603" y="5077618"/>
            <a:ext cx="1549182" cy="200055"/>
          </a:xfrm>
          <a:prstGeom prst="rect">
            <a:avLst/>
          </a:prstGeom>
          <a:noFill/>
        </p:spPr>
        <p:txBody>
          <a:bodyPr wrap="square" rtlCol="0">
            <a:spAutoFit/>
          </a:bodyPr>
          <a:lstStyle/>
          <a:p>
            <a:r>
              <a:rPr lang="en-US" sz="700" dirty="0">
                <a:latin typeface="Calibri" panose="020F0502020204030204" pitchFamily="34" charset="0"/>
              </a:rPr>
              <a:t>Photo credit: NREL</a:t>
            </a:r>
          </a:p>
        </p:txBody>
      </p:sp>
      <p:sp>
        <p:nvSpPr>
          <p:cNvPr id="46" name="TextBox 45"/>
          <p:cNvSpPr txBox="1"/>
          <p:nvPr/>
        </p:nvSpPr>
        <p:spPr>
          <a:xfrm>
            <a:off x="7695596" y="5078581"/>
            <a:ext cx="1549182" cy="200055"/>
          </a:xfrm>
          <a:prstGeom prst="rect">
            <a:avLst/>
          </a:prstGeom>
          <a:noFill/>
        </p:spPr>
        <p:txBody>
          <a:bodyPr wrap="square" rtlCol="0">
            <a:spAutoFit/>
          </a:bodyPr>
          <a:lstStyle/>
          <a:p>
            <a:r>
              <a:rPr lang="en-US" sz="700" dirty="0">
                <a:latin typeface="Calibri" panose="020F0502020204030204" pitchFamily="34" charset="0"/>
              </a:rPr>
              <a:t>Photo credit: NREL</a:t>
            </a:r>
          </a:p>
        </p:txBody>
      </p:sp>
      <p:pic>
        <p:nvPicPr>
          <p:cNvPr id="52" name="Picture 5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09681" y="2074386"/>
            <a:ext cx="1597248" cy="1017855"/>
          </a:xfrm>
          <a:prstGeom prst="rect">
            <a:avLst/>
          </a:prstGeom>
        </p:spPr>
      </p:pic>
      <p:pic>
        <p:nvPicPr>
          <p:cNvPr id="53" name="Picture 5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21430" y="2066992"/>
            <a:ext cx="1560818" cy="1025248"/>
          </a:xfrm>
          <a:prstGeom prst="rect">
            <a:avLst/>
          </a:prstGeom>
        </p:spPr>
      </p:pic>
      <p:pic>
        <p:nvPicPr>
          <p:cNvPr id="51" name="Picture 5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62631" y="2055421"/>
            <a:ext cx="1616741" cy="1026960"/>
          </a:xfrm>
          <a:prstGeom prst="rect">
            <a:avLst/>
          </a:prstGeom>
        </p:spPr>
      </p:pic>
      <p:sp>
        <p:nvSpPr>
          <p:cNvPr id="54" name="TextBox 53"/>
          <p:cNvSpPr txBox="1"/>
          <p:nvPr/>
        </p:nvSpPr>
        <p:spPr>
          <a:xfrm>
            <a:off x="4999033" y="3113721"/>
            <a:ext cx="2116190" cy="200055"/>
          </a:xfrm>
          <a:prstGeom prst="rect">
            <a:avLst/>
          </a:prstGeom>
          <a:noFill/>
        </p:spPr>
        <p:txBody>
          <a:bodyPr wrap="square" rtlCol="0">
            <a:spAutoFit/>
          </a:bodyPr>
          <a:lstStyle/>
          <a:p>
            <a:r>
              <a:rPr lang="en-US" sz="700" dirty="0">
                <a:latin typeface="Calibri" panose="020F0502020204030204" pitchFamily="34" charset="0"/>
              </a:rPr>
              <a:t>Photo credit: Hyundai, Toyota and Honda</a:t>
            </a:r>
          </a:p>
        </p:txBody>
      </p:sp>
    </p:spTree>
    <p:extLst>
      <p:ext uri="{BB962C8B-B14F-4D97-AF65-F5344CB8AC3E}">
        <p14:creationId xmlns:p14="http://schemas.microsoft.com/office/powerpoint/2010/main" val="321254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812032" y="2670332"/>
            <a:ext cx="3855968" cy="144455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Rectangle 15"/>
          <p:cNvSpPr/>
          <p:nvPr/>
        </p:nvSpPr>
        <p:spPr>
          <a:xfrm>
            <a:off x="1524000" y="841921"/>
            <a:ext cx="5288032" cy="566894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Rectangle 14"/>
          <p:cNvSpPr/>
          <p:nvPr/>
        </p:nvSpPr>
        <p:spPr>
          <a:xfrm>
            <a:off x="6812032" y="826564"/>
            <a:ext cx="3855968" cy="134363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graphicFrame>
        <p:nvGraphicFramePr>
          <p:cNvPr id="17" name="Chart 16"/>
          <p:cNvGraphicFramePr>
            <a:graphicFrameLocks/>
          </p:cNvGraphicFramePr>
          <p:nvPr/>
        </p:nvGraphicFramePr>
        <p:xfrm>
          <a:off x="1479606" y="-476841"/>
          <a:ext cx="5359237" cy="7378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600" dirty="0"/>
              <a:t>U.S. Fuel Cell Car Sales</a:t>
            </a:r>
          </a:p>
        </p:txBody>
      </p:sp>
      <p:pic>
        <p:nvPicPr>
          <p:cNvPr id="9" name="Picture 8"/>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6878796" y="691461"/>
            <a:ext cx="1259075" cy="1259075"/>
          </a:xfrm>
          <a:prstGeom prst="rect">
            <a:avLst/>
          </a:prstGeom>
        </p:spPr>
      </p:pic>
      <p:sp>
        <p:nvSpPr>
          <p:cNvPr id="21" name="TextBox 20"/>
          <p:cNvSpPr txBox="1"/>
          <p:nvPr/>
        </p:nvSpPr>
        <p:spPr>
          <a:xfrm>
            <a:off x="8275801" y="835379"/>
            <a:ext cx="2145487" cy="880354"/>
          </a:xfrm>
          <a:prstGeom prst="rect">
            <a:avLst/>
          </a:prstGeom>
        </p:spPr>
        <p:txBody>
          <a:bodyPr vert="horz" wrap="square" lIns="91440" tIns="45720" rIns="91440" bIns="45720" rtlCol="0">
            <a:noAutofit/>
          </a:bodyPr>
          <a:lstStyle/>
          <a:p>
            <a:pPr defTabSz="457200">
              <a:spcBef>
                <a:spcPct val="20000"/>
              </a:spcBef>
            </a:pPr>
            <a:r>
              <a:rPr lang="en-US" sz="6000" b="1" spc="300" dirty="0">
                <a:solidFill>
                  <a:schemeClr val="bg1"/>
                </a:solidFill>
                <a:latin typeface="Calibri" panose="020F0502020204030204" pitchFamily="34" charset="0"/>
                <a:cs typeface="Arial Narrow"/>
              </a:rPr>
              <a:t>5,000</a:t>
            </a:r>
            <a:endParaRPr lang="en-US" sz="5400" b="1" spc="300" dirty="0">
              <a:solidFill>
                <a:schemeClr val="bg1"/>
              </a:solidFill>
              <a:latin typeface="Calibri" panose="020F0502020204030204" pitchFamily="34" charset="0"/>
              <a:cs typeface="Arial Narrow"/>
            </a:endParaRPr>
          </a:p>
        </p:txBody>
      </p:sp>
      <p:sp>
        <p:nvSpPr>
          <p:cNvPr id="31" name="TextBox 30"/>
          <p:cNvSpPr txBox="1"/>
          <p:nvPr/>
        </p:nvSpPr>
        <p:spPr>
          <a:xfrm>
            <a:off x="6923426" y="5128276"/>
            <a:ext cx="3587061" cy="381000"/>
          </a:xfrm>
          <a:prstGeom prst="rect">
            <a:avLst/>
          </a:prstGeom>
        </p:spPr>
        <p:txBody>
          <a:bodyPr vert="horz" wrap="square" lIns="91440" tIns="45720" rIns="91440" bIns="45720" rtlCol="0">
            <a:noAutofit/>
          </a:bodyPr>
          <a:lstStyle/>
          <a:p>
            <a:pPr algn="ctr" defTabSz="457200">
              <a:lnSpc>
                <a:spcPct val="90000"/>
              </a:lnSpc>
              <a:spcAft>
                <a:spcPts val="2400"/>
              </a:spcAft>
            </a:pPr>
            <a:r>
              <a:rPr lang="en-US" sz="3200" dirty="0">
                <a:solidFill>
                  <a:srgbClr val="000608"/>
                </a:solidFill>
                <a:latin typeface="Calibri" panose="020F0502020204030204" pitchFamily="34" charset="0"/>
                <a:cs typeface="Arial Narrow"/>
              </a:rPr>
              <a:t>in 2018 automotive executives survey </a:t>
            </a:r>
            <a:endParaRPr lang="en-US" sz="2800" b="1" dirty="0">
              <a:solidFill>
                <a:srgbClr val="000608"/>
              </a:solidFill>
              <a:latin typeface="Calibri" panose="020F0502020204030204" pitchFamily="34" charset="0"/>
              <a:cs typeface="Arial Narrow"/>
            </a:endParaRPr>
          </a:p>
        </p:txBody>
      </p:sp>
      <p:sp>
        <p:nvSpPr>
          <p:cNvPr id="24" name="TextBox 23"/>
          <p:cNvSpPr txBox="1"/>
          <p:nvPr/>
        </p:nvSpPr>
        <p:spPr>
          <a:xfrm>
            <a:off x="7996473" y="1206197"/>
            <a:ext cx="1741946" cy="229846"/>
          </a:xfrm>
          <a:prstGeom prst="rect">
            <a:avLst/>
          </a:prstGeom>
        </p:spPr>
        <p:txBody>
          <a:bodyPr vert="horz" wrap="square" lIns="91440" tIns="45720" rIns="91440" bIns="45720" rtlCol="0">
            <a:noAutofit/>
          </a:bodyPr>
          <a:lstStyle/>
          <a:p>
            <a:pPr defTabSz="457200">
              <a:spcBef>
                <a:spcPct val="20000"/>
              </a:spcBef>
            </a:pPr>
            <a:endParaRPr lang="en-US" sz="3600" dirty="0">
              <a:solidFill>
                <a:srgbClr val="000608"/>
              </a:solidFill>
              <a:latin typeface="Calibri" panose="020F0502020204030204" pitchFamily="34" charset="0"/>
              <a:cs typeface="Arial Narrow"/>
            </a:endParaRPr>
          </a:p>
        </p:txBody>
      </p:sp>
      <p:sp>
        <p:nvSpPr>
          <p:cNvPr id="25" name="TextBox 24"/>
          <p:cNvSpPr txBox="1"/>
          <p:nvPr/>
        </p:nvSpPr>
        <p:spPr>
          <a:xfrm>
            <a:off x="8259350" y="1682632"/>
            <a:ext cx="2362081" cy="418667"/>
          </a:xfrm>
          <a:prstGeom prst="rect">
            <a:avLst/>
          </a:prstGeom>
        </p:spPr>
        <p:txBody>
          <a:bodyPr vert="horz" wrap="square" lIns="91440" tIns="45720" rIns="91440" bIns="45720" rtlCol="0">
            <a:noAutofit/>
          </a:bodyPr>
          <a:lstStyle/>
          <a:p>
            <a:pPr defTabSz="457200">
              <a:lnSpc>
                <a:spcPct val="70000"/>
              </a:lnSpc>
            </a:pPr>
            <a:r>
              <a:rPr lang="en-US" sz="3600" b="1" spc="-150" dirty="0">
                <a:solidFill>
                  <a:schemeClr val="bg1"/>
                </a:solidFill>
                <a:latin typeface="Calibri" panose="020F0502020204030204" pitchFamily="34" charset="0"/>
                <a:cs typeface="Arial Narrow"/>
              </a:rPr>
              <a:t>fuel cell cars</a:t>
            </a:r>
          </a:p>
        </p:txBody>
      </p:sp>
      <p:sp>
        <p:nvSpPr>
          <p:cNvPr id="5" name="TextBox 4"/>
          <p:cNvSpPr txBox="1"/>
          <p:nvPr/>
        </p:nvSpPr>
        <p:spPr>
          <a:xfrm>
            <a:off x="6846612" y="2108029"/>
            <a:ext cx="3936594" cy="614478"/>
          </a:xfrm>
          <a:prstGeom prst="rect">
            <a:avLst/>
          </a:prstGeom>
          <a:effectLst/>
        </p:spPr>
        <p:txBody>
          <a:bodyPr vert="horz" wrap="square" lIns="91440" tIns="45720" rIns="91440" bIns="45720" rtlCol="0">
            <a:noAutofit/>
          </a:bodyPr>
          <a:lstStyle/>
          <a:p>
            <a:pPr defTabSz="457200">
              <a:spcBef>
                <a:spcPct val="20000"/>
              </a:spcBef>
            </a:pPr>
            <a:r>
              <a:rPr lang="en-US" sz="2800" b="1" dirty="0">
                <a:solidFill>
                  <a:schemeClr val="accent4">
                    <a:lumMod val="50000"/>
                  </a:schemeClr>
                </a:solidFill>
                <a:latin typeface="Calibri" panose="020F0502020204030204" pitchFamily="34" charset="0"/>
                <a:cs typeface="Arial Narrow"/>
              </a:rPr>
              <a:t>sold or leased in the U.S.  </a:t>
            </a:r>
          </a:p>
        </p:txBody>
      </p:sp>
      <p:sp>
        <p:nvSpPr>
          <p:cNvPr id="12" name="TextBox 11"/>
          <p:cNvSpPr txBox="1"/>
          <p:nvPr/>
        </p:nvSpPr>
        <p:spPr>
          <a:xfrm>
            <a:off x="1484026" y="731947"/>
            <a:ext cx="5206443" cy="462820"/>
          </a:xfrm>
          <a:prstGeom prst="rect">
            <a:avLst/>
          </a:prstGeom>
        </p:spPr>
        <p:txBody>
          <a:bodyPr vert="horz" wrap="square" lIns="91440" tIns="45720" rIns="91440" bIns="45720" rtlCol="0">
            <a:noAutofit/>
          </a:bodyPr>
          <a:lstStyle/>
          <a:p>
            <a:pPr algn="ctr" defTabSz="457200">
              <a:spcBef>
                <a:spcPct val="20000"/>
              </a:spcBef>
            </a:pPr>
            <a:endParaRPr lang="en-US" sz="1400" dirty="0">
              <a:solidFill>
                <a:srgbClr val="000608"/>
              </a:solidFill>
              <a:latin typeface="Calibri" panose="020F0502020204030204" pitchFamily="34" charset="0"/>
              <a:cs typeface="Arial Narrow"/>
            </a:endParaRPr>
          </a:p>
        </p:txBody>
      </p:sp>
      <p:sp>
        <p:nvSpPr>
          <p:cNvPr id="13" name="Rectangle 12"/>
          <p:cNvSpPr/>
          <p:nvPr/>
        </p:nvSpPr>
        <p:spPr>
          <a:xfrm>
            <a:off x="1524000" y="5869966"/>
            <a:ext cx="5285044" cy="6863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TextBox 13"/>
          <p:cNvSpPr txBox="1"/>
          <p:nvPr/>
        </p:nvSpPr>
        <p:spPr>
          <a:xfrm>
            <a:off x="2035979" y="5781964"/>
            <a:ext cx="1677728" cy="478976"/>
          </a:xfrm>
          <a:prstGeom prst="rect">
            <a:avLst/>
          </a:prstGeom>
        </p:spPr>
        <p:txBody>
          <a:bodyPr vert="horz" wrap="square" lIns="91440" tIns="45720" rIns="91440" bIns="45720" rtlCol="0">
            <a:noAutofit/>
          </a:bodyPr>
          <a:lstStyle/>
          <a:p>
            <a:pPr algn="ctr" defTabSz="457200">
              <a:spcBef>
                <a:spcPct val="20000"/>
              </a:spcBef>
            </a:pPr>
            <a:r>
              <a:rPr lang="en-US" b="1" dirty="0">
                <a:solidFill>
                  <a:srgbClr val="000608"/>
                </a:solidFill>
                <a:latin typeface="Calibri" panose="020F0502020204030204" pitchFamily="34" charset="0"/>
                <a:cs typeface="Arial Narrow"/>
              </a:rPr>
              <a:t>Aug 2014</a:t>
            </a:r>
          </a:p>
        </p:txBody>
      </p:sp>
      <p:sp>
        <p:nvSpPr>
          <p:cNvPr id="28" name="TextBox 27"/>
          <p:cNvSpPr txBox="1"/>
          <p:nvPr/>
        </p:nvSpPr>
        <p:spPr>
          <a:xfrm>
            <a:off x="5284560" y="5781964"/>
            <a:ext cx="1594150" cy="478976"/>
          </a:xfrm>
          <a:prstGeom prst="rect">
            <a:avLst/>
          </a:prstGeom>
        </p:spPr>
        <p:txBody>
          <a:bodyPr vert="horz" wrap="square" lIns="91440" tIns="45720" rIns="91440" bIns="45720" rtlCol="0">
            <a:noAutofit/>
          </a:bodyPr>
          <a:lstStyle/>
          <a:p>
            <a:pPr algn="ctr" defTabSz="457200">
              <a:spcBef>
                <a:spcPct val="20000"/>
              </a:spcBef>
            </a:pPr>
            <a:r>
              <a:rPr lang="en-US" b="1" dirty="0">
                <a:solidFill>
                  <a:srgbClr val="000608"/>
                </a:solidFill>
                <a:latin typeface="Calibri" panose="020F0502020204030204" pitchFamily="34" charset="0"/>
                <a:cs typeface="Arial Narrow"/>
              </a:rPr>
              <a:t>Aug 2018</a:t>
            </a:r>
          </a:p>
        </p:txBody>
      </p:sp>
      <p:sp>
        <p:nvSpPr>
          <p:cNvPr id="20" name="TextBox 19"/>
          <p:cNvSpPr txBox="1"/>
          <p:nvPr/>
        </p:nvSpPr>
        <p:spPr>
          <a:xfrm>
            <a:off x="1637024" y="6348942"/>
            <a:ext cx="5058997" cy="333760"/>
          </a:xfrm>
          <a:prstGeom prst="rect">
            <a:avLst/>
          </a:prstGeom>
        </p:spPr>
        <p:txBody>
          <a:bodyPr vert="horz" wrap="square" lIns="91440" tIns="45720" rIns="91440" bIns="45720" rtlCol="0">
            <a:normAutofit/>
          </a:bodyPr>
          <a:lstStyle/>
          <a:p>
            <a:pPr defTabSz="457200">
              <a:spcBef>
                <a:spcPct val="20000"/>
              </a:spcBef>
            </a:pPr>
            <a:r>
              <a:rPr lang="en-US" sz="1100" dirty="0">
                <a:solidFill>
                  <a:srgbClr val="000000"/>
                </a:solidFill>
                <a:latin typeface="Calibri" panose="020F0502020204030204" pitchFamily="34" charset="0"/>
                <a:cs typeface="Arial Narrow"/>
              </a:rPr>
              <a:t>Note: Cumulative number of vehicles sold/leased. Source: hybridcars.com</a:t>
            </a:r>
          </a:p>
        </p:txBody>
      </p:sp>
      <p:cxnSp>
        <p:nvCxnSpPr>
          <p:cNvPr id="27" name="Straight Connector 26"/>
          <p:cNvCxnSpPr/>
          <p:nvPr/>
        </p:nvCxnSpPr>
        <p:spPr>
          <a:xfrm>
            <a:off x="6839874" y="2679237"/>
            <a:ext cx="3828126" cy="0"/>
          </a:xfrm>
          <a:prstGeom prst="line">
            <a:avLst/>
          </a:prstGeom>
          <a:ln w="19050">
            <a:solidFill>
              <a:schemeClr val="accent4">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489421" y="915575"/>
            <a:ext cx="5490819" cy="4632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150" dirty="0">
                <a:solidFill>
                  <a:srgbClr val="000608"/>
                </a:solidFill>
                <a:latin typeface="Calibri" panose="020F0502020204030204" pitchFamily="34" charset="0"/>
              </a:rPr>
              <a:t>Fuel Cell Car Sales Growing  </a:t>
            </a:r>
          </a:p>
        </p:txBody>
      </p:sp>
      <p:sp>
        <p:nvSpPr>
          <p:cNvPr id="36" name="Rectangle 35"/>
          <p:cNvSpPr/>
          <p:nvPr/>
        </p:nvSpPr>
        <p:spPr>
          <a:xfrm>
            <a:off x="6787477" y="2774371"/>
            <a:ext cx="3858956" cy="1358513"/>
          </a:xfrm>
          <a:prstGeom prst="rect">
            <a:avLst/>
          </a:prstGeom>
        </p:spPr>
        <p:txBody>
          <a:bodyPr wrap="square">
            <a:spAutoFit/>
          </a:bodyPr>
          <a:lstStyle/>
          <a:p>
            <a:pPr algn="ctr" defTabSz="457200">
              <a:lnSpc>
                <a:spcPct val="80000"/>
              </a:lnSpc>
            </a:pPr>
            <a:r>
              <a:rPr lang="en-US" sz="3400" b="1" dirty="0">
                <a:solidFill>
                  <a:schemeClr val="bg1"/>
                </a:solidFill>
                <a:latin typeface="Calibri" panose="020F0502020204030204" pitchFamily="34" charset="0"/>
                <a:cs typeface="Arial Narrow"/>
              </a:rPr>
              <a:t>First time fuel cell electric mobility </a:t>
            </a:r>
            <a:r>
              <a:rPr lang="en-US" sz="3400" dirty="0">
                <a:solidFill>
                  <a:schemeClr val="bg1"/>
                </a:solidFill>
                <a:latin typeface="Calibri" panose="020F0502020204030204" pitchFamily="34" charset="0"/>
                <a:cs typeface="Arial Narrow"/>
              </a:rPr>
              <a:t>ranks  </a:t>
            </a:r>
          </a:p>
        </p:txBody>
      </p:sp>
      <p:cxnSp>
        <p:nvCxnSpPr>
          <p:cNvPr id="38" name="Straight Connector 37"/>
          <p:cNvCxnSpPr/>
          <p:nvPr/>
        </p:nvCxnSpPr>
        <p:spPr>
          <a:xfrm>
            <a:off x="6923426" y="4970781"/>
            <a:ext cx="3633181" cy="0"/>
          </a:xfrm>
          <a:prstGeom prst="line">
            <a:avLst/>
          </a:prstGeom>
          <a:ln w="9525">
            <a:solidFill>
              <a:schemeClr val="accent4">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7207999" y="6171772"/>
            <a:ext cx="3816536" cy="261610"/>
          </a:xfrm>
          <a:prstGeom prst="rect">
            <a:avLst/>
          </a:prstGeom>
        </p:spPr>
        <p:txBody>
          <a:bodyPr wrap="square">
            <a:spAutoFit/>
          </a:bodyPr>
          <a:lstStyle/>
          <a:p>
            <a:pPr defTabSz="457200">
              <a:spcBef>
                <a:spcPct val="20000"/>
              </a:spcBef>
            </a:pPr>
            <a:r>
              <a:rPr lang="en-US" sz="1100" dirty="0">
                <a:solidFill>
                  <a:srgbClr val="000000"/>
                </a:solidFill>
                <a:latin typeface="Calibri" panose="020F0502020204030204" pitchFamily="34" charset="0"/>
                <a:cs typeface="Arial Narrow"/>
              </a:rPr>
              <a:t>KPMG, Global Automotive Executive Survey 2018</a:t>
            </a:r>
          </a:p>
        </p:txBody>
      </p:sp>
      <p:sp>
        <p:nvSpPr>
          <p:cNvPr id="3" name="TextBox 2"/>
          <p:cNvSpPr txBox="1"/>
          <p:nvPr/>
        </p:nvSpPr>
        <p:spPr>
          <a:xfrm>
            <a:off x="7656437" y="4189047"/>
            <a:ext cx="2952826" cy="707886"/>
          </a:xfrm>
          <a:prstGeom prst="rect">
            <a:avLst/>
          </a:prstGeom>
          <a:noFill/>
        </p:spPr>
        <p:txBody>
          <a:bodyPr wrap="square" rtlCol="0">
            <a:spAutoFit/>
          </a:bodyPr>
          <a:lstStyle/>
          <a:p>
            <a:r>
              <a:rPr lang="en-US" sz="4000" b="1" dirty="0">
                <a:solidFill>
                  <a:schemeClr val="accent4">
                    <a:lumMod val="50000"/>
                  </a:schemeClr>
                </a:solidFill>
                <a:latin typeface="Calibri" panose="020F0502020204030204" pitchFamily="34" charset="0"/>
              </a:rPr>
              <a:t>#1 trend </a:t>
            </a:r>
          </a:p>
        </p:txBody>
      </p:sp>
      <p:sp>
        <p:nvSpPr>
          <p:cNvPr id="7" name="TextBox 6"/>
          <p:cNvSpPr txBox="1"/>
          <p:nvPr/>
        </p:nvSpPr>
        <p:spPr>
          <a:xfrm>
            <a:off x="8337561" y="786735"/>
            <a:ext cx="2507406" cy="338554"/>
          </a:xfrm>
          <a:prstGeom prst="rect">
            <a:avLst/>
          </a:prstGeom>
          <a:noFill/>
        </p:spPr>
        <p:txBody>
          <a:bodyPr wrap="square" rtlCol="0">
            <a:spAutoFit/>
          </a:bodyPr>
          <a:lstStyle/>
          <a:p>
            <a:r>
              <a:rPr lang="en-US" sz="1600" spc="800" dirty="0">
                <a:solidFill>
                  <a:schemeClr val="bg1"/>
                </a:solidFill>
                <a:latin typeface="Calibri" panose="020F0502020204030204" pitchFamily="34" charset="0"/>
              </a:rPr>
              <a:t>More than</a:t>
            </a:r>
          </a:p>
        </p:txBody>
      </p:sp>
    </p:spTree>
    <p:extLst>
      <p:ext uri="{BB962C8B-B14F-4D97-AF65-F5344CB8AC3E}">
        <p14:creationId xmlns:p14="http://schemas.microsoft.com/office/powerpoint/2010/main" val="104069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4001" y="840782"/>
            <a:ext cx="9143999" cy="2913651"/>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panose="020F0502020204030204" pitchFamily="34" charset="0"/>
            </a:endParaRPr>
          </a:p>
        </p:txBody>
      </p:sp>
      <p:sp>
        <p:nvSpPr>
          <p:cNvPr id="8" name="Title 7"/>
          <p:cNvSpPr>
            <a:spLocks noGrp="1"/>
          </p:cNvSpPr>
          <p:nvPr>
            <p:ph type="title"/>
          </p:nvPr>
        </p:nvSpPr>
        <p:spPr>
          <a:xfrm>
            <a:off x="1564558" y="-11355"/>
            <a:ext cx="9103440" cy="806539"/>
          </a:xfrm>
        </p:spPr>
        <p:txBody>
          <a:bodyPr>
            <a:noAutofit/>
          </a:bodyPr>
          <a:lstStyle/>
          <a:p>
            <a:r>
              <a:rPr lang="en-US" sz="3400" dirty="0"/>
              <a:t>A Simple Example: Gasoline vs. Fuel Cell Car</a:t>
            </a:r>
          </a:p>
        </p:txBody>
      </p:sp>
      <p:pic>
        <p:nvPicPr>
          <p:cNvPr id="2" name="Picture 1"/>
          <p:cNvPicPr>
            <a:picLocks noChangeAspect="1"/>
          </p:cNvPicPr>
          <p:nvPr/>
        </p:nvPicPr>
        <p:blipFill>
          <a:blip r:embed="rId3" cstate="print">
            <a:biLevel thresh="75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1698523" y="762000"/>
            <a:ext cx="2590800" cy="2590800"/>
          </a:xfrm>
          <a:prstGeom prst="rect">
            <a:avLst/>
          </a:prstGeom>
        </p:spPr>
      </p:pic>
      <p:pic>
        <p:nvPicPr>
          <p:cNvPr id="5" name="Picture 4"/>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662266" y="3768213"/>
            <a:ext cx="2590800" cy="2590800"/>
          </a:xfrm>
          <a:prstGeom prst="rect">
            <a:avLst/>
          </a:prstGeom>
        </p:spPr>
      </p:pic>
      <p:cxnSp>
        <p:nvCxnSpPr>
          <p:cNvPr id="4" name="Straight Connector 3"/>
          <p:cNvCxnSpPr/>
          <p:nvPr/>
        </p:nvCxnSpPr>
        <p:spPr>
          <a:xfrm>
            <a:off x="1483441" y="3754432"/>
            <a:ext cx="9144000" cy="0"/>
          </a:xfrm>
          <a:prstGeom prst="line">
            <a:avLst/>
          </a:prstGeom>
          <a:ln w="254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09800" y="3234813"/>
            <a:ext cx="2514600"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rgbClr val="50565C">
                    <a:lumMod val="50000"/>
                  </a:srgbClr>
                </a:solidFill>
                <a:latin typeface="Calibri" panose="020F0502020204030204" pitchFamily="34" charset="0"/>
                <a:cs typeface="Arial Narrow"/>
              </a:rPr>
              <a:t>Gasoline Car</a:t>
            </a:r>
          </a:p>
        </p:txBody>
      </p:sp>
      <p:sp>
        <p:nvSpPr>
          <p:cNvPr id="10" name="TextBox 9"/>
          <p:cNvSpPr txBox="1"/>
          <p:nvPr/>
        </p:nvSpPr>
        <p:spPr>
          <a:xfrm>
            <a:off x="2252350" y="5986980"/>
            <a:ext cx="1714500" cy="533400"/>
          </a:xfrm>
          <a:prstGeom prst="rect">
            <a:avLst/>
          </a:prstGeom>
        </p:spPr>
        <p:txBody>
          <a:bodyPr vert="horz" wrap="square" lIns="91440" tIns="45720" rIns="91440" bIns="45720" rtlCol="0">
            <a:normAutofit/>
          </a:bodyPr>
          <a:lstStyle/>
          <a:p>
            <a:pPr defTabSz="457200">
              <a:spcBef>
                <a:spcPct val="20000"/>
              </a:spcBef>
            </a:pPr>
            <a:r>
              <a:rPr lang="en-US" sz="1600" b="1" dirty="0">
                <a:solidFill>
                  <a:srgbClr val="296583"/>
                </a:solidFill>
                <a:latin typeface="Calibri" panose="020F0502020204030204" pitchFamily="34" charset="0"/>
                <a:cs typeface="Arial Narrow"/>
              </a:rPr>
              <a:t>Fuel Cell Car</a:t>
            </a:r>
          </a:p>
        </p:txBody>
      </p:sp>
      <p:sp>
        <p:nvSpPr>
          <p:cNvPr id="11" name="TextBox 10"/>
          <p:cNvSpPr txBox="1"/>
          <p:nvPr/>
        </p:nvSpPr>
        <p:spPr>
          <a:xfrm>
            <a:off x="4370490" y="1005233"/>
            <a:ext cx="961103" cy="914400"/>
          </a:xfrm>
          <a:prstGeom prst="rect">
            <a:avLst/>
          </a:prstGeom>
        </p:spPr>
        <p:txBody>
          <a:bodyPr vert="horz" wrap="square" lIns="91440" tIns="45720" rIns="91440" bIns="45720" rtlCol="0" anchor="ctr">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20</a:t>
            </a:r>
          </a:p>
        </p:txBody>
      </p:sp>
      <p:sp>
        <p:nvSpPr>
          <p:cNvPr id="12" name="TextBox 11"/>
          <p:cNvSpPr txBox="1"/>
          <p:nvPr/>
        </p:nvSpPr>
        <p:spPr>
          <a:xfrm>
            <a:off x="5086965" y="1017374"/>
            <a:ext cx="914400" cy="533400"/>
          </a:xfrm>
          <a:prstGeom prst="rect">
            <a:avLst/>
          </a:prstGeom>
        </p:spPr>
        <p:txBody>
          <a:bodyPr vert="horz" wrap="square" lIns="91440" tIns="45720" rIns="91440" bIns="45720" rtlCol="0" anchor="ctr">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Miles</a:t>
            </a:r>
          </a:p>
        </p:txBody>
      </p:sp>
      <p:cxnSp>
        <p:nvCxnSpPr>
          <p:cNvPr id="14" name="Straight Connector 13"/>
          <p:cNvCxnSpPr/>
          <p:nvPr/>
        </p:nvCxnSpPr>
        <p:spPr>
          <a:xfrm>
            <a:off x="5082048" y="1486929"/>
            <a:ext cx="762000" cy="0"/>
          </a:xfrm>
          <a:prstGeom prst="line">
            <a:avLst/>
          </a:prstGeom>
          <a:ln w="254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10765" y="1397410"/>
            <a:ext cx="1044677" cy="533400"/>
          </a:xfrm>
          <a:prstGeom prst="rect">
            <a:avLst/>
          </a:prstGeom>
        </p:spPr>
        <p:txBody>
          <a:bodyPr vert="horz" wrap="square" lIns="91440" tIns="45720" rIns="91440" bIns="45720" rtlCol="0" anchor="ctr">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Gallon</a:t>
            </a:r>
          </a:p>
        </p:txBody>
      </p:sp>
      <p:sp>
        <p:nvSpPr>
          <p:cNvPr id="17" name="TextBox 16"/>
          <p:cNvSpPr txBox="1"/>
          <p:nvPr/>
        </p:nvSpPr>
        <p:spPr>
          <a:xfrm>
            <a:off x="6061587" y="1101213"/>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X</a:t>
            </a:r>
          </a:p>
        </p:txBody>
      </p:sp>
      <p:sp>
        <p:nvSpPr>
          <p:cNvPr id="18" name="TextBox 17"/>
          <p:cNvSpPr txBox="1"/>
          <p:nvPr/>
        </p:nvSpPr>
        <p:spPr>
          <a:xfrm>
            <a:off x="6593691" y="1091381"/>
            <a:ext cx="961103" cy="914400"/>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15</a:t>
            </a:r>
          </a:p>
        </p:txBody>
      </p:sp>
      <p:sp>
        <p:nvSpPr>
          <p:cNvPr id="19" name="TextBox 18"/>
          <p:cNvSpPr txBox="1"/>
          <p:nvPr/>
        </p:nvSpPr>
        <p:spPr>
          <a:xfrm>
            <a:off x="7295399" y="1072337"/>
            <a:ext cx="1703439"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Gallon</a:t>
            </a:r>
          </a:p>
        </p:txBody>
      </p:sp>
      <p:cxnSp>
        <p:nvCxnSpPr>
          <p:cNvPr id="20" name="Straight Connector 19"/>
          <p:cNvCxnSpPr/>
          <p:nvPr/>
        </p:nvCxnSpPr>
        <p:spPr>
          <a:xfrm flipV="1">
            <a:off x="7347221" y="1486929"/>
            <a:ext cx="895898" cy="2060"/>
          </a:xfrm>
          <a:prstGeom prst="line">
            <a:avLst/>
          </a:prstGeom>
          <a:ln w="254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91401" y="1447800"/>
            <a:ext cx="990599"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Tank</a:t>
            </a:r>
          </a:p>
        </p:txBody>
      </p:sp>
      <p:sp>
        <p:nvSpPr>
          <p:cNvPr id="23" name="TextBox 22"/>
          <p:cNvSpPr txBox="1"/>
          <p:nvPr/>
        </p:nvSpPr>
        <p:spPr>
          <a:xfrm>
            <a:off x="8276303" y="1066800"/>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a:t>
            </a:r>
          </a:p>
        </p:txBody>
      </p:sp>
      <p:sp>
        <p:nvSpPr>
          <p:cNvPr id="24" name="TextBox 23"/>
          <p:cNvSpPr txBox="1"/>
          <p:nvPr/>
        </p:nvSpPr>
        <p:spPr>
          <a:xfrm>
            <a:off x="8686801" y="1066800"/>
            <a:ext cx="1934497" cy="914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300 miles</a:t>
            </a:r>
          </a:p>
        </p:txBody>
      </p:sp>
      <p:cxnSp>
        <p:nvCxnSpPr>
          <p:cNvPr id="25" name="Straight Connector 24"/>
          <p:cNvCxnSpPr/>
          <p:nvPr/>
        </p:nvCxnSpPr>
        <p:spPr>
          <a:xfrm>
            <a:off x="4304072" y="2209800"/>
            <a:ext cx="6363929" cy="0"/>
          </a:xfrm>
          <a:prstGeom prst="line">
            <a:avLst/>
          </a:prstGeom>
          <a:ln w="1905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388045" y="2511942"/>
            <a:ext cx="961103" cy="914400"/>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15</a:t>
            </a:r>
          </a:p>
        </p:txBody>
      </p:sp>
      <p:sp>
        <p:nvSpPr>
          <p:cNvPr id="28" name="TextBox 27"/>
          <p:cNvSpPr txBox="1"/>
          <p:nvPr/>
        </p:nvSpPr>
        <p:spPr>
          <a:xfrm>
            <a:off x="4967349" y="2667001"/>
            <a:ext cx="1349477"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Gallons</a:t>
            </a:r>
          </a:p>
        </p:txBody>
      </p:sp>
      <p:sp>
        <p:nvSpPr>
          <p:cNvPr id="26" name="TextBox 25"/>
          <p:cNvSpPr txBox="1"/>
          <p:nvPr/>
        </p:nvSpPr>
        <p:spPr>
          <a:xfrm>
            <a:off x="6067732" y="2552700"/>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X</a:t>
            </a:r>
          </a:p>
        </p:txBody>
      </p:sp>
      <p:sp>
        <p:nvSpPr>
          <p:cNvPr id="29" name="TextBox 28"/>
          <p:cNvSpPr txBox="1"/>
          <p:nvPr/>
        </p:nvSpPr>
        <p:spPr>
          <a:xfrm>
            <a:off x="6554859" y="2537015"/>
            <a:ext cx="961103" cy="914400"/>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4 </a:t>
            </a:r>
          </a:p>
        </p:txBody>
      </p:sp>
      <p:sp>
        <p:nvSpPr>
          <p:cNvPr id="30" name="TextBox 29"/>
          <p:cNvSpPr txBox="1"/>
          <p:nvPr/>
        </p:nvSpPr>
        <p:spPr>
          <a:xfrm>
            <a:off x="7220198" y="2501694"/>
            <a:ext cx="1703439"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Dollars</a:t>
            </a:r>
          </a:p>
        </p:txBody>
      </p:sp>
      <p:sp>
        <p:nvSpPr>
          <p:cNvPr id="33" name="TextBox 32"/>
          <p:cNvSpPr txBox="1"/>
          <p:nvPr/>
        </p:nvSpPr>
        <p:spPr>
          <a:xfrm>
            <a:off x="7237668" y="2895600"/>
            <a:ext cx="1044677"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Gallon</a:t>
            </a:r>
          </a:p>
        </p:txBody>
      </p:sp>
      <p:sp>
        <p:nvSpPr>
          <p:cNvPr id="34" name="TextBox 33"/>
          <p:cNvSpPr txBox="1"/>
          <p:nvPr/>
        </p:nvSpPr>
        <p:spPr>
          <a:xfrm>
            <a:off x="8285735" y="2559429"/>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a:t>
            </a:r>
          </a:p>
        </p:txBody>
      </p:sp>
      <p:sp>
        <p:nvSpPr>
          <p:cNvPr id="35" name="TextBox 34"/>
          <p:cNvSpPr txBox="1"/>
          <p:nvPr/>
        </p:nvSpPr>
        <p:spPr>
          <a:xfrm>
            <a:off x="8733503" y="2498841"/>
            <a:ext cx="1934497" cy="914400"/>
          </a:xfrm>
          <a:prstGeom prst="rect">
            <a:avLst/>
          </a:prstGeom>
        </p:spPr>
        <p:txBody>
          <a:bodyPr vert="horz" wrap="square" lIns="91440" tIns="45720" rIns="91440" bIns="45720" rtlCol="0">
            <a:noAutofit/>
          </a:bodyPr>
          <a:lstStyle/>
          <a:p>
            <a:pPr defTabSz="457200">
              <a:spcBef>
                <a:spcPct val="20000"/>
              </a:spcBef>
            </a:pPr>
            <a:r>
              <a:rPr lang="en-US" sz="4000" b="1" dirty="0">
                <a:solidFill>
                  <a:schemeClr val="accent6"/>
                </a:solidFill>
                <a:latin typeface="Calibri" panose="020F0502020204030204" pitchFamily="34" charset="0"/>
                <a:cs typeface="Arial Narrow"/>
              </a:rPr>
              <a:t>$60</a:t>
            </a:r>
          </a:p>
        </p:txBody>
      </p:sp>
      <p:sp>
        <p:nvSpPr>
          <p:cNvPr id="36" name="TextBox 35"/>
          <p:cNvSpPr txBox="1"/>
          <p:nvPr/>
        </p:nvSpPr>
        <p:spPr>
          <a:xfrm>
            <a:off x="4357419" y="4090933"/>
            <a:ext cx="961103" cy="914400"/>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60 </a:t>
            </a:r>
          </a:p>
        </p:txBody>
      </p:sp>
      <p:sp>
        <p:nvSpPr>
          <p:cNvPr id="37" name="TextBox 36"/>
          <p:cNvSpPr txBox="1"/>
          <p:nvPr/>
        </p:nvSpPr>
        <p:spPr>
          <a:xfrm>
            <a:off x="5050424" y="4061754"/>
            <a:ext cx="914400"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Miles</a:t>
            </a:r>
          </a:p>
        </p:txBody>
      </p:sp>
      <p:sp>
        <p:nvSpPr>
          <p:cNvPr id="38" name="TextBox 37"/>
          <p:cNvSpPr txBox="1"/>
          <p:nvPr/>
        </p:nvSpPr>
        <p:spPr>
          <a:xfrm>
            <a:off x="4977580" y="4447354"/>
            <a:ext cx="1418303" cy="862779"/>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Kg (</a:t>
            </a:r>
            <a:r>
              <a:rPr lang="en-US" sz="2000" b="1" dirty="0" err="1">
                <a:solidFill>
                  <a:schemeClr val="tx1">
                    <a:lumMod val="50000"/>
                  </a:schemeClr>
                </a:solidFill>
                <a:latin typeface="Calibri" panose="020F0502020204030204" pitchFamily="34" charset="0"/>
                <a:cs typeface="Arial Narrow"/>
              </a:rPr>
              <a:t>gge</a:t>
            </a:r>
            <a:r>
              <a:rPr lang="en-US" sz="2000" b="1" dirty="0">
                <a:solidFill>
                  <a:schemeClr val="tx1">
                    <a:lumMod val="50000"/>
                  </a:schemeClr>
                </a:solidFill>
                <a:latin typeface="Calibri" panose="020F0502020204030204" pitchFamily="34" charset="0"/>
                <a:cs typeface="Arial Narrow"/>
              </a:rPr>
              <a:t>)</a:t>
            </a:r>
          </a:p>
        </p:txBody>
      </p:sp>
      <p:cxnSp>
        <p:nvCxnSpPr>
          <p:cNvPr id="39" name="Straight Connector 38"/>
          <p:cNvCxnSpPr/>
          <p:nvPr/>
        </p:nvCxnSpPr>
        <p:spPr>
          <a:xfrm>
            <a:off x="5050425" y="4459695"/>
            <a:ext cx="879987" cy="0"/>
          </a:xfrm>
          <a:prstGeom prst="line">
            <a:avLst/>
          </a:prstGeom>
          <a:ln w="254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067731" y="4149577"/>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X</a:t>
            </a:r>
          </a:p>
        </p:txBody>
      </p:sp>
      <p:sp>
        <p:nvSpPr>
          <p:cNvPr id="41" name="TextBox 40"/>
          <p:cNvSpPr txBox="1"/>
          <p:nvPr/>
        </p:nvSpPr>
        <p:spPr>
          <a:xfrm>
            <a:off x="6588840" y="4139279"/>
            <a:ext cx="961103" cy="914400"/>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5</a:t>
            </a:r>
          </a:p>
        </p:txBody>
      </p:sp>
      <p:sp>
        <p:nvSpPr>
          <p:cNvPr id="42" name="TextBox 41"/>
          <p:cNvSpPr txBox="1"/>
          <p:nvPr/>
        </p:nvSpPr>
        <p:spPr>
          <a:xfrm>
            <a:off x="7162800" y="4078695"/>
            <a:ext cx="1703439"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Kg (</a:t>
            </a:r>
            <a:r>
              <a:rPr lang="en-US" sz="2000" b="1" dirty="0" err="1">
                <a:solidFill>
                  <a:schemeClr val="tx1">
                    <a:lumMod val="50000"/>
                  </a:schemeClr>
                </a:solidFill>
                <a:latin typeface="Calibri" panose="020F0502020204030204" pitchFamily="34" charset="0"/>
                <a:cs typeface="Arial Narrow"/>
              </a:rPr>
              <a:t>gge</a:t>
            </a:r>
            <a:r>
              <a:rPr lang="en-US" sz="2000" b="1" dirty="0">
                <a:solidFill>
                  <a:schemeClr val="tx1">
                    <a:lumMod val="50000"/>
                  </a:schemeClr>
                </a:solidFill>
                <a:latin typeface="Calibri" panose="020F0502020204030204" pitchFamily="34" charset="0"/>
                <a:cs typeface="Arial Narrow"/>
              </a:rPr>
              <a:t>)</a:t>
            </a:r>
          </a:p>
        </p:txBody>
      </p:sp>
      <p:sp>
        <p:nvSpPr>
          <p:cNvPr id="43" name="TextBox 42"/>
          <p:cNvSpPr txBox="1"/>
          <p:nvPr/>
        </p:nvSpPr>
        <p:spPr>
          <a:xfrm>
            <a:off x="7315200" y="4459695"/>
            <a:ext cx="1044677"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Tank</a:t>
            </a:r>
          </a:p>
        </p:txBody>
      </p:sp>
      <p:sp>
        <p:nvSpPr>
          <p:cNvPr id="45" name="TextBox 44"/>
          <p:cNvSpPr txBox="1"/>
          <p:nvPr/>
        </p:nvSpPr>
        <p:spPr>
          <a:xfrm>
            <a:off x="8284906" y="4104319"/>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a:t>
            </a:r>
          </a:p>
        </p:txBody>
      </p:sp>
      <p:sp>
        <p:nvSpPr>
          <p:cNvPr id="46" name="TextBox 45"/>
          <p:cNvSpPr txBox="1"/>
          <p:nvPr/>
        </p:nvSpPr>
        <p:spPr>
          <a:xfrm>
            <a:off x="8686800" y="4104319"/>
            <a:ext cx="1934497" cy="914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300 miles</a:t>
            </a:r>
          </a:p>
        </p:txBody>
      </p:sp>
      <p:sp>
        <p:nvSpPr>
          <p:cNvPr id="47" name="TextBox 46"/>
          <p:cNvSpPr txBox="1"/>
          <p:nvPr/>
        </p:nvSpPr>
        <p:spPr>
          <a:xfrm>
            <a:off x="4419600" y="5369979"/>
            <a:ext cx="961103" cy="914400"/>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5 </a:t>
            </a:r>
          </a:p>
        </p:txBody>
      </p:sp>
      <p:sp>
        <p:nvSpPr>
          <p:cNvPr id="48" name="TextBox 47"/>
          <p:cNvSpPr txBox="1"/>
          <p:nvPr/>
        </p:nvSpPr>
        <p:spPr>
          <a:xfrm>
            <a:off x="5127523" y="5293779"/>
            <a:ext cx="1349477"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Kg</a:t>
            </a:r>
          </a:p>
        </p:txBody>
      </p:sp>
      <p:sp>
        <p:nvSpPr>
          <p:cNvPr id="49" name="TextBox 48"/>
          <p:cNvSpPr txBox="1"/>
          <p:nvPr/>
        </p:nvSpPr>
        <p:spPr>
          <a:xfrm>
            <a:off x="6063478" y="5471922"/>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X</a:t>
            </a:r>
          </a:p>
        </p:txBody>
      </p:sp>
      <p:sp>
        <p:nvSpPr>
          <p:cNvPr id="50" name="TextBox 49"/>
          <p:cNvSpPr txBox="1"/>
          <p:nvPr/>
        </p:nvSpPr>
        <p:spPr>
          <a:xfrm>
            <a:off x="7239000" y="5293779"/>
            <a:ext cx="1703439"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Dollars</a:t>
            </a:r>
          </a:p>
        </p:txBody>
      </p:sp>
      <p:sp>
        <p:nvSpPr>
          <p:cNvPr id="51" name="TextBox 50"/>
          <p:cNvSpPr txBox="1"/>
          <p:nvPr/>
        </p:nvSpPr>
        <p:spPr>
          <a:xfrm>
            <a:off x="6555543" y="5395722"/>
            <a:ext cx="961103" cy="914400"/>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tx1">
                    <a:lumMod val="50000"/>
                  </a:schemeClr>
                </a:solidFill>
                <a:latin typeface="Calibri" panose="020F0502020204030204" pitchFamily="34" charset="0"/>
                <a:cs typeface="Arial Narrow"/>
              </a:rPr>
              <a:t>10 </a:t>
            </a:r>
          </a:p>
        </p:txBody>
      </p:sp>
      <p:sp>
        <p:nvSpPr>
          <p:cNvPr id="53" name="TextBox 52"/>
          <p:cNvSpPr txBox="1"/>
          <p:nvPr/>
        </p:nvSpPr>
        <p:spPr>
          <a:xfrm>
            <a:off x="7238999" y="5598579"/>
            <a:ext cx="1295400" cy="6096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Kg (</a:t>
            </a:r>
            <a:r>
              <a:rPr lang="en-US" sz="2000" b="1" dirty="0" err="1">
                <a:solidFill>
                  <a:schemeClr val="tx1">
                    <a:lumMod val="50000"/>
                  </a:schemeClr>
                </a:solidFill>
                <a:latin typeface="Calibri" panose="020F0502020204030204" pitchFamily="34" charset="0"/>
                <a:cs typeface="Arial Narrow"/>
              </a:rPr>
              <a:t>gge</a:t>
            </a:r>
            <a:r>
              <a:rPr lang="en-US" sz="2000" b="1" dirty="0">
                <a:solidFill>
                  <a:schemeClr val="tx1">
                    <a:lumMod val="50000"/>
                  </a:schemeClr>
                </a:solidFill>
                <a:latin typeface="Calibri" panose="020F0502020204030204" pitchFamily="34" charset="0"/>
                <a:cs typeface="Arial Narrow"/>
              </a:rPr>
              <a:t>)</a:t>
            </a:r>
          </a:p>
        </p:txBody>
      </p:sp>
      <p:sp>
        <p:nvSpPr>
          <p:cNvPr id="55" name="TextBox 54"/>
          <p:cNvSpPr txBox="1"/>
          <p:nvPr/>
        </p:nvSpPr>
        <p:spPr>
          <a:xfrm>
            <a:off x="8280189" y="5357107"/>
            <a:ext cx="914400" cy="533400"/>
          </a:xfrm>
          <a:prstGeom prst="rect">
            <a:avLst/>
          </a:prstGeom>
        </p:spPr>
        <p:txBody>
          <a:bodyPr vert="horz" wrap="square" lIns="91440" tIns="45720" rIns="91440" bIns="45720" rtlCol="0">
            <a:noAutofit/>
          </a:bodyPr>
          <a:lstStyle/>
          <a:p>
            <a:pPr defTabSz="457200">
              <a:spcBef>
                <a:spcPct val="20000"/>
              </a:spcBef>
            </a:pPr>
            <a:r>
              <a:rPr lang="en-US" sz="3200" b="1" dirty="0">
                <a:solidFill>
                  <a:schemeClr val="tx1">
                    <a:lumMod val="50000"/>
                  </a:schemeClr>
                </a:solidFill>
                <a:latin typeface="Calibri" panose="020F0502020204030204" pitchFamily="34" charset="0"/>
                <a:cs typeface="Arial Narrow"/>
              </a:rPr>
              <a:t>=</a:t>
            </a:r>
          </a:p>
        </p:txBody>
      </p:sp>
      <p:sp>
        <p:nvSpPr>
          <p:cNvPr id="56" name="TextBox 55"/>
          <p:cNvSpPr txBox="1"/>
          <p:nvPr/>
        </p:nvSpPr>
        <p:spPr>
          <a:xfrm>
            <a:off x="8653436" y="5339280"/>
            <a:ext cx="1934497" cy="914400"/>
          </a:xfrm>
          <a:prstGeom prst="rect">
            <a:avLst/>
          </a:prstGeom>
        </p:spPr>
        <p:txBody>
          <a:bodyPr vert="horz" wrap="square" lIns="91440" tIns="45720" rIns="91440" bIns="45720" rtlCol="0">
            <a:noAutofit/>
          </a:bodyPr>
          <a:lstStyle/>
          <a:p>
            <a:pPr defTabSz="457200">
              <a:spcBef>
                <a:spcPct val="20000"/>
              </a:spcBef>
            </a:pPr>
            <a:r>
              <a:rPr lang="en-US" sz="4000" b="1" dirty="0">
                <a:solidFill>
                  <a:schemeClr val="accent1"/>
                </a:solidFill>
                <a:latin typeface="Calibri" panose="020F0502020204030204" pitchFamily="34" charset="0"/>
                <a:cs typeface="Arial Narrow"/>
              </a:rPr>
              <a:t>$50</a:t>
            </a:r>
          </a:p>
        </p:txBody>
      </p:sp>
      <p:cxnSp>
        <p:nvCxnSpPr>
          <p:cNvPr id="57" name="Straight Connector 56"/>
          <p:cNvCxnSpPr/>
          <p:nvPr/>
        </p:nvCxnSpPr>
        <p:spPr>
          <a:xfrm>
            <a:off x="4419599" y="5155794"/>
            <a:ext cx="6248400" cy="0"/>
          </a:xfrm>
          <a:prstGeom prst="line">
            <a:avLst/>
          </a:prstGeom>
          <a:ln w="1905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7264541" y="4488483"/>
            <a:ext cx="895898" cy="2060"/>
          </a:xfrm>
          <a:prstGeom prst="line">
            <a:avLst/>
          </a:prstGeom>
          <a:ln w="254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7342786" y="5674779"/>
            <a:ext cx="895898" cy="2060"/>
          </a:xfrm>
          <a:prstGeom prst="line">
            <a:avLst/>
          </a:prstGeom>
          <a:ln w="254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564559" y="3740455"/>
            <a:ext cx="9103441" cy="2815535"/>
          </a:xfrm>
          <a:prstGeom prst="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solidFill>
                <a:srgbClr val="7AC143">
                  <a:lumMod val="75000"/>
                </a:srgbClr>
              </a:solidFill>
              <a:latin typeface="Calibri" panose="020F0502020204030204" pitchFamily="34" charset="0"/>
            </a:endParaRPr>
          </a:p>
        </p:txBody>
      </p:sp>
      <p:cxnSp>
        <p:nvCxnSpPr>
          <p:cNvPr id="52" name="Straight Connector 51"/>
          <p:cNvCxnSpPr/>
          <p:nvPr/>
        </p:nvCxnSpPr>
        <p:spPr>
          <a:xfrm>
            <a:off x="4953000" y="5674779"/>
            <a:ext cx="879987" cy="0"/>
          </a:xfrm>
          <a:prstGeom prst="line">
            <a:avLst/>
          </a:prstGeom>
          <a:ln w="254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029200" y="5598579"/>
            <a:ext cx="1044677" cy="533400"/>
          </a:xfrm>
          <a:prstGeom prst="rect">
            <a:avLst/>
          </a:prstGeom>
        </p:spPr>
        <p:txBody>
          <a:bodyPr vert="horz" wrap="square" lIns="91440" tIns="45720" rIns="91440" bIns="45720" rtlCol="0">
            <a:normAutofit/>
          </a:bodyPr>
          <a:lstStyle/>
          <a:p>
            <a:pPr defTabSz="457200">
              <a:spcBef>
                <a:spcPct val="20000"/>
              </a:spcBef>
            </a:pPr>
            <a:r>
              <a:rPr lang="en-US" sz="2000" b="1" dirty="0">
                <a:solidFill>
                  <a:schemeClr val="tx1">
                    <a:lumMod val="50000"/>
                  </a:schemeClr>
                </a:solidFill>
                <a:latin typeface="Calibri" panose="020F0502020204030204" pitchFamily="34" charset="0"/>
                <a:cs typeface="Arial Narrow"/>
              </a:rPr>
              <a:t>Tank</a:t>
            </a:r>
          </a:p>
        </p:txBody>
      </p:sp>
      <p:cxnSp>
        <p:nvCxnSpPr>
          <p:cNvPr id="64" name="Straight Connector 63"/>
          <p:cNvCxnSpPr/>
          <p:nvPr/>
        </p:nvCxnSpPr>
        <p:spPr>
          <a:xfrm flipV="1">
            <a:off x="7257502" y="2895600"/>
            <a:ext cx="895898" cy="2060"/>
          </a:xfrm>
          <a:prstGeom prst="line">
            <a:avLst/>
          </a:prstGeom>
          <a:ln w="254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532483" y="6039760"/>
            <a:ext cx="2517288" cy="279572"/>
          </a:xfrm>
          <a:prstGeom prst="rect">
            <a:avLst/>
          </a:prstGeom>
        </p:spPr>
        <p:txBody>
          <a:bodyPr vert="horz" wrap="square" lIns="91440" tIns="45720" rIns="91440" bIns="45720" rtlCol="0">
            <a:noAutofit/>
          </a:bodyPr>
          <a:lstStyle/>
          <a:p>
            <a:pPr defTabSz="457200">
              <a:spcBef>
                <a:spcPct val="20000"/>
              </a:spcBef>
            </a:pPr>
            <a:r>
              <a:rPr lang="en-US" sz="1000" dirty="0">
                <a:solidFill>
                  <a:schemeClr val="tx1">
                    <a:lumMod val="50000"/>
                  </a:schemeClr>
                </a:solidFill>
                <a:latin typeface="Calibri" panose="020F0502020204030204" pitchFamily="34" charset="0"/>
                <a:cs typeface="Arial Narrow"/>
              </a:rPr>
              <a:t>GGE: gallon of gasoline equivalent</a:t>
            </a:r>
          </a:p>
        </p:txBody>
      </p:sp>
      <p:sp>
        <p:nvSpPr>
          <p:cNvPr id="6" name="TextBox 5"/>
          <p:cNvSpPr txBox="1"/>
          <p:nvPr/>
        </p:nvSpPr>
        <p:spPr>
          <a:xfrm>
            <a:off x="6297051" y="6208132"/>
            <a:ext cx="4514056" cy="327261"/>
          </a:xfrm>
          <a:prstGeom prst="rect">
            <a:avLst/>
          </a:prstGeom>
        </p:spPr>
        <p:txBody>
          <a:bodyPr vert="horz" wrap="square" lIns="91440" tIns="45720" rIns="91440" bIns="45720" rtlCol="0">
            <a:noAutofit/>
          </a:bodyPr>
          <a:lstStyle/>
          <a:p>
            <a:pPr defTabSz="457200">
              <a:spcBef>
                <a:spcPct val="20000"/>
              </a:spcBef>
            </a:pPr>
            <a:r>
              <a:rPr lang="en-US" sz="1000" dirty="0">
                <a:solidFill>
                  <a:srgbClr val="0B0C0D"/>
                </a:solidFill>
                <a:latin typeface="Calibri" panose="020F0502020204030204" pitchFamily="34" charset="0"/>
                <a:cs typeface="Arial Narrow"/>
              </a:rPr>
              <a:t>Note: 1 kg of hydrogen has the same amount of energy as 1 gallon of gasoline  </a:t>
            </a:r>
          </a:p>
        </p:txBody>
      </p:sp>
      <p:sp>
        <p:nvSpPr>
          <p:cNvPr id="9" name="TextBox 8"/>
          <p:cNvSpPr txBox="1"/>
          <p:nvPr/>
        </p:nvSpPr>
        <p:spPr>
          <a:xfrm>
            <a:off x="5188887" y="3377994"/>
            <a:ext cx="5340358" cy="276999"/>
          </a:xfrm>
          <a:prstGeom prst="rect">
            <a:avLst/>
          </a:prstGeom>
          <a:noFill/>
        </p:spPr>
        <p:txBody>
          <a:bodyPr wrap="square" rtlCol="0">
            <a:spAutoFit/>
          </a:bodyPr>
          <a:lstStyle/>
          <a:p>
            <a:pPr algn="r"/>
            <a:r>
              <a:rPr lang="en-US" sz="1200" dirty="0">
                <a:latin typeface="Calibri" panose="020F0502020204030204" pitchFamily="34" charset="0"/>
              </a:rPr>
              <a:t>Note: Illustrative example, does not reflect current gasoline prices</a:t>
            </a:r>
          </a:p>
        </p:txBody>
      </p:sp>
    </p:spTree>
    <p:extLst>
      <p:ext uri="{BB962C8B-B14F-4D97-AF65-F5344CB8AC3E}">
        <p14:creationId xmlns:p14="http://schemas.microsoft.com/office/powerpoint/2010/main" val="1534290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6" grpId="0"/>
      <p:bldP spid="17" grpId="0"/>
      <p:bldP spid="18" grpId="0"/>
      <p:bldP spid="19" grpId="0"/>
      <p:bldP spid="22" grpId="0"/>
      <p:bldP spid="23" grpId="0"/>
      <p:bldP spid="24" grpId="0"/>
      <p:bldP spid="27" grpId="0"/>
      <p:bldP spid="28" grpId="0"/>
      <p:bldP spid="26" grpId="0"/>
      <p:bldP spid="29" grpId="0"/>
      <p:bldP spid="30" grpId="0"/>
      <p:bldP spid="33" grpId="0"/>
      <p:bldP spid="34" grpId="0"/>
      <p:bldP spid="35" grpId="0"/>
      <p:bldP spid="36" grpId="0"/>
      <p:bldP spid="37" grpId="0"/>
      <p:bldP spid="38" grpId="0"/>
      <p:bldP spid="40" grpId="0"/>
      <p:bldP spid="41" grpId="0"/>
      <p:bldP spid="42" grpId="0"/>
      <p:bldP spid="43" grpId="0"/>
      <p:bldP spid="45" grpId="0"/>
      <p:bldP spid="46" grpId="0"/>
      <p:bldP spid="47" grpId="0"/>
      <p:bldP spid="48" grpId="0"/>
      <p:bldP spid="49" grpId="0"/>
      <p:bldP spid="50" grpId="0"/>
      <p:bldP spid="51" grpId="0"/>
      <p:bldP spid="53" grpId="0"/>
      <p:bldP spid="55" grpId="0"/>
      <p:bldP spid="56" grpId="0"/>
      <p:bldP spid="60" grpId="0" animBg="1"/>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a:graphicFrameLocks/>
          </p:cNvGraphicFramePr>
          <p:nvPr/>
        </p:nvGraphicFramePr>
        <p:xfrm>
          <a:off x="6510809" y="2921630"/>
          <a:ext cx="3987898" cy="2225060"/>
        </p:xfrm>
        <a:graphic>
          <a:graphicData uri="http://schemas.openxmlformats.org/drawingml/2006/chart">
            <c:chart xmlns:c="http://schemas.openxmlformats.org/drawingml/2006/chart" xmlns:r="http://schemas.openxmlformats.org/officeDocument/2006/relationships" r:id="rId3"/>
          </a:graphicData>
        </a:graphic>
      </p:graphicFrame>
      <p:sp>
        <p:nvSpPr>
          <p:cNvPr id="79" name="Rectangle 78"/>
          <p:cNvSpPr/>
          <p:nvPr/>
        </p:nvSpPr>
        <p:spPr>
          <a:xfrm>
            <a:off x="6691950" y="4710262"/>
            <a:ext cx="3911935" cy="3997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78" name="Rectangle 77"/>
          <p:cNvSpPr/>
          <p:nvPr/>
        </p:nvSpPr>
        <p:spPr>
          <a:xfrm>
            <a:off x="6683776" y="2445042"/>
            <a:ext cx="3920109" cy="431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37" name="Rectangle 36"/>
          <p:cNvSpPr/>
          <p:nvPr/>
        </p:nvSpPr>
        <p:spPr>
          <a:xfrm>
            <a:off x="1657807" y="3509720"/>
            <a:ext cx="4918097" cy="5113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3" name="Rectangle 22"/>
          <p:cNvSpPr/>
          <p:nvPr/>
        </p:nvSpPr>
        <p:spPr>
          <a:xfrm>
            <a:off x="1687773" y="1969845"/>
            <a:ext cx="4896949" cy="468930"/>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1" name="Rectangle 20"/>
          <p:cNvSpPr/>
          <p:nvPr/>
        </p:nvSpPr>
        <p:spPr>
          <a:xfrm>
            <a:off x="7789257" y="903830"/>
            <a:ext cx="2840391" cy="99622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0" name="Rectangle 19"/>
          <p:cNvSpPr/>
          <p:nvPr/>
        </p:nvSpPr>
        <p:spPr>
          <a:xfrm>
            <a:off x="1687772" y="903830"/>
            <a:ext cx="1787858" cy="10093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 name="Title 1"/>
          <p:cNvSpPr>
            <a:spLocks noGrp="1"/>
          </p:cNvSpPr>
          <p:nvPr>
            <p:ph type="title"/>
          </p:nvPr>
        </p:nvSpPr>
        <p:spPr/>
        <p:txBody>
          <a:bodyPr/>
          <a:lstStyle/>
          <a:p>
            <a:r>
              <a:rPr lang="en-US" sz="3600" dirty="0"/>
              <a:t>DOE Hydrogen and Fuel Cells Program</a:t>
            </a:r>
          </a:p>
        </p:txBody>
      </p:sp>
      <p:sp>
        <p:nvSpPr>
          <p:cNvPr id="14" name="TextBox 13"/>
          <p:cNvSpPr txBox="1"/>
          <p:nvPr/>
        </p:nvSpPr>
        <p:spPr>
          <a:xfrm>
            <a:off x="1547504" y="1028826"/>
            <a:ext cx="2060812" cy="662940"/>
          </a:xfrm>
          <a:prstGeom prst="rect">
            <a:avLst/>
          </a:prstGeom>
        </p:spPr>
        <p:txBody>
          <a:bodyPr vert="horz" wrap="square" lIns="91440" tIns="45720" rIns="91440" bIns="45720" rtlCol="0">
            <a:noAutofit/>
          </a:bodyPr>
          <a:lstStyle/>
          <a:p>
            <a:pPr algn="ctr" defTabSz="457200">
              <a:lnSpc>
                <a:spcPct val="90000"/>
              </a:lnSpc>
            </a:pPr>
            <a:r>
              <a:rPr lang="en-US" sz="2700" b="1" dirty="0">
                <a:solidFill>
                  <a:prstClr val="white"/>
                </a:solidFill>
                <a:latin typeface="Calibri" panose="020F0502020204030204" pitchFamily="34" charset="0"/>
                <a:cs typeface="Arial Narrow"/>
              </a:rPr>
              <a:t>Early R&amp;D Focus</a:t>
            </a:r>
          </a:p>
        </p:txBody>
      </p:sp>
      <p:sp>
        <p:nvSpPr>
          <p:cNvPr id="17" name="Rectangle 16"/>
          <p:cNvSpPr/>
          <p:nvPr/>
        </p:nvSpPr>
        <p:spPr>
          <a:xfrm>
            <a:off x="7829237" y="878605"/>
            <a:ext cx="2800410" cy="1015663"/>
          </a:xfrm>
          <a:prstGeom prst="rect">
            <a:avLst/>
          </a:prstGeom>
        </p:spPr>
        <p:txBody>
          <a:bodyPr wrap="square">
            <a:spAutoFit/>
          </a:bodyPr>
          <a:lstStyle/>
          <a:p>
            <a:pPr marL="182880" indent="-182880">
              <a:buFont typeface="Arial" panose="020B0604020202020204" pitchFamily="34" charset="0"/>
              <a:buChar char="•"/>
            </a:pPr>
            <a:r>
              <a:rPr lang="en-US" sz="2000" spc="-150" dirty="0">
                <a:solidFill>
                  <a:srgbClr val="000000"/>
                </a:solidFill>
                <a:latin typeface="Calibri" panose="020F0502020204030204" pitchFamily="34" charset="0"/>
              </a:rPr>
              <a:t>Energy security</a:t>
            </a:r>
          </a:p>
          <a:p>
            <a:pPr marL="182880" indent="-182880">
              <a:buFont typeface="Arial" panose="020B0604020202020204" pitchFamily="34" charset="0"/>
              <a:buChar char="•"/>
            </a:pPr>
            <a:r>
              <a:rPr lang="en-US" sz="2000" spc="-150" dirty="0">
                <a:solidFill>
                  <a:srgbClr val="000000"/>
                </a:solidFill>
                <a:latin typeface="Calibri" panose="020F0502020204030204" pitchFamily="34" charset="0"/>
              </a:rPr>
              <a:t>Energy resiliency</a:t>
            </a:r>
          </a:p>
          <a:p>
            <a:pPr marL="182880" indent="-182880">
              <a:buFont typeface="Arial" panose="020B0604020202020204" pitchFamily="34" charset="0"/>
              <a:buChar char="•"/>
            </a:pPr>
            <a:r>
              <a:rPr lang="en-US" sz="2000" spc="-150" dirty="0">
                <a:solidFill>
                  <a:srgbClr val="000000"/>
                </a:solidFill>
                <a:latin typeface="Calibri" panose="020F0502020204030204" pitchFamily="34" charset="0"/>
              </a:rPr>
              <a:t>Strong  domestic economy</a:t>
            </a:r>
          </a:p>
        </p:txBody>
      </p:sp>
      <p:sp>
        <p:nvSpPr>
          <p:cNvPr id="18" name="TextBox 17"/>
          <p:cNvSpPr txBox="1"/>
          <p:nvPr/>
        </p:nvSpPr>
        <p:spPr>
          <a:xfrm>
            <a:off x="3723504" y="891105"/>
            <a:ext cx="3777898" cy="642159"/>
          </a:xfrm>
          <a:prstGeom prst="rect">
            <a:avLst/>
          </a:prstGeom>
        </p:spPr>
        <p:txBody>
          <a:bodyPr vert="horz" wrap="square" lIns="91440" tIns="45720" rIns="91440" bIns="45720" rtlCol="0">
            <a:noAutofit/>
          </a:bodyPr>
          <a:lstStyle/>
          <a:p>
            <a:pPr algn="ctr" defTabSz="457200">
              <a:lnSpc>
                <a:spcPct val="90000"/>
              </a:lnSpc>
              <a:spcBef>
                <a:spcPct val="20000"/>
              </a:spcBef>
            </a:pPr>
            <a:r>
              <a:rPr lang="en-US" sz="2200" b="1" spc="-150" dirty="0">
                <a:solidFill>
                  <a:srgbClr val="000608"/>
                </a:solidFill>
                <a:latin typeface="Calibri" panose="020F0502020204030204" pitchFamily="34" charset="0"/>
                <a:cs typeface="Arial Narrow"/>
              </a:rPr>
              <a:t>Applied research, development and innovation in emerging hydrogen and fuel cell technologies </a:t>
            </a:r>
            <a:r>
              <a:rPr lang="en-US" sz="2200" spc="-150" dirty="0">
                <a:solidFill>
                  <a:srgbClr val="000608"/>
                </a:solidFill>
                <a:latin typeface="Calibri" panose="020F0502020204030204" pitchFamily="34" charset="0"/>
                <a:cs typeface="Arial Narrow"/>
              </a:rPr>
              <a:t>leading to:</a:t>
            </a:r>
          </a:p>
        </p:txBody>
      </p:sp>
      <p:sp>
        <p:nvSpPr>
          <p:cNvPr id="22" name="Rectangle 21"/>
          <p:cNvSpPr/>
          <p:nvPr/>
        </p:nvSpPr>
        <p:spPr>
          <a:xfrm>
            <a:off x="1687775" y="1971776"/>
            <a:ext cx="4896947" cy="4533705"/>
          </a:xfrm>
          <a:prstGeom prst="rect">
            <a:avLst/>
          </a:prstGeom>
          <a:noFill/>
          <a:ln w="12700">
            <a:solidFill>
              <a:srgbClr val="0006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4" name="TextBox 23"/>
          <p:cNvSpPr txBox="1"/>
          <p:nvPr/>
        </p:nvSpPr>
        <p:spPr>
          <a:xfrm>
            <a:off x="1483557" y="3509720"/>
            <a:ext cx="2868490" cy="642159"/>
          </a:xfrm>
          <a:prstGeom prst="rect">
            <a:avLst/>
          </a:prstGeom>
        </p:spPr>
        <p:txBody>
          <a:bodyPr vert="horz" wrap="square" lIns="91440" tIns="45720" rIns="91440" bIns="45720" rtlCol="0">
            <a:noAutofit/>
          </a:bodyPr>
          <a:lstStyle/>
          <a:p>
            <a:pPr algn="ctr" defTabSz="457200">
              <a:spcBef>
                <a:spcPct val="20000"/>
              </a:spcBef>
            </a:pPr>
            <a:r>
              <a:rPr lang="en-US" sz="2400" b="1" dirty="0">
                <a:solidFill>
                  <a:srgbClr val="000608"/>
                </a:solidFill>
                <a:latin typeface="Calibri" panose="020F0502020204030204" pitchFamily="34" charset="0"/>
                <a:cs typeface="Arial Narrow"/>
              </a:rPr>
              <a:t>Fuel Cells</a:t>
            </a:r>
          </a:p>
        </p:txBody>
      </p:sp>
      <p:sp>
        <p:nvSpPr>
          <p:cNvPr id="26" name="Rectangle 25"/>
          <p:cNvSpPr/>
          <p:nvPr/>
        </p:nvSpPr>
        <p:spPr>
          <a:xfrm>
            <a:off x="6683776" y="1971776"/>
            <a:ext cx="3914631" cy="466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5" name="TextBox 4"/>
          <p:cNvSpPr txBox="1"/>
          <p:nvPr/>
        </p:nvSpPr>
        <p:spPr>
          <a:xfrm>
            <a:off x="7318268" y="1973379"/>
            <a:ext cx="2686050" cy="662940"/>
          </a:xfrm>
          <a:prstGeom prst="rect">
            <a:avLst/>
          </a:prstGeom>
        </p:spPr>
        <p:txBody>
          <a:bodyPr vert="horz" wrap="square" lIns="91440" tIns="45720" rIns="91440" bIns="45720" rtlCol="0">
            <a:noAutofit/>
          </a:bodyPr>
          <a:lstStyle/>
          <a:p>
            <a:pPr algn="ctr" defTabSz="457200">
              <a:lnSpc>
                <a:spcPct val="90000"/>
              </a:lnSpc>
            </a:pPr>
            <a:r>
              <a:rPr lang="en-US" sz="2700" b="1" dirty="0">
                <a:solidFill>
                  <a:prstClr val="white"/>
                </a:solidFill>
                <a:latin typeface="Calibri" panose="020F0502020204030204" pitchFamily="34" charset="0"/>
                <a:cs typeface="Arial Narrow"/>
              </a:rPr>
              <a:t>Early R&amp;D Impact</a:t>
            </a:r>
          </a:p>
        </p:txBody>
      </p:sp>
      <p:pic>
        <p:nvPicPr>
          <p:cNvPr id="27" name="Picture 26"/>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2460880" y="2616546"/>
            <a:ext cx="793280" cy="820714"/>
          </a:xfrm>
          <a:prstGeom prst="rect">
            <a:avLst/>
          </a:prstGeom>
        </p:spPr>
      </p:pic>
      <p:sp>
        <p:nvSpPr>
          <p:cNvPr id="28" name="Rectangle 27"/>
          <p:cNvSpPr/>
          <p:nvPr/>
        </p:nvSpPr>
        <p:spPr>
          <a:xfrm>
            <a:off x="1748985" y="4265591"/>
            <a:ext cx="2601364" cy="1991314"/>
          </a:xfrm>
          <a:prstGeom prst="rect">
            <a:avLst/>
          </a:prstGeom>
        </p:spPr>
        <p:txBody>
          <a:bodyPr wrap="square">
            <a:spAutoFit/>
          </a:bodyPr>
          <a:lstStyle/>
          <a:p>
            <a:pPr marL="182880" indent="-182880">
              <a:lnSpc>
                <a:spcPct val="90000"/>
              </a:lnSpc>
              <a:spcAft>
                <a:spcPts val="600"/>
              </a:spcAft>
              <a:buFont typeface="Arial" panose="020B0604020202020204" pitchFamily="34" charset="0"/>
              <a:buChar char="•"/>
            </a:pPr>
            <a:r>
              <a:rPr lang="en-US" sz="1900" dirty="0">
                <a:solidFill>
                  <a:srgbClr val="000608"/>
                </a:solidFill>
                <a:latin typeface="Calibri" panose="020F0502020204030204" pitchFamily="34" charset="0"/>
              </a:rPr>
              <a:t>PGM- free catalysts</a:t>
            </a:r>
          </a:p>
          <a:p>
            <a:pPr marL="182880" indent="-182880">
              <a:lnSpc>
                <a:spcPct val="90000"/>
              </a:lnSpc>
              <a:spcAft>
                <a:spcPts val="600"/>
              </a:spcAft>
              <a:buFont typeface="Arial" panose="020B0604020202020204" pitchFamily="34" charset="0"/>
              <a:buChar char="•"/>
            </a:pPr>
            <a:r>
              <a:rPr lang="en-US" sz="1900" dirty="0">
                <a:solidFill>
                  <a:srgbClr val="000608"/>
                </a:solidFill>
                <a:latin typeface="Calibri" panose="020F0502020204030204" pitchFamily="34" charset="0"/>
              </a:rPr>
              <a:t>Durable MEAs</a:t>
            </a:r>
          </a:p>
          <a:p>
            <a:pPr marL="182880" indent="-182880">
              <a:lnSpc>
                <a:spcPct val="90000"/>
              </a:lnSpc>
              <a:buFont typeface="Arial" panose="020B0604020202020204" pitchFamily="34" charset="0"/>
              <a:buChar char="•"/>
            </a:pPr>
            <a:r>
              <a:rPr lang="en-US" sz="1900" dirty="0">
                <a:solidFill>
                  <a:srgbClr val="000608"/>
                </a:solidFill>
                <a:latin typeface="Calibri" panose="020F0502020204030204" pitchFamily="34" charset="0"/>
              </a:rPr>
              <a:t>Electrode performance </a:t>
            </a:r>
          </a:p>
          <a:p>
            <a:pPr marL="285750" indent="-285750">
              <a:spcAft>
                <a:spcPts val="600"/>
              </a:spcAft>
              <a:buFont typeface="Arial" panose="020B0604020202020204" pitchFamily="34" charset="0"/>
              <a:buChar char="•"/>
            </a:pPr>
            <a:endParaRPr lang="en-US" sz="2000" spc="-150" dirty="0">
              <a:solidFill>
                <a:srgbClr val="000608"/>
              </a:solidFill>
              <a:latin typeface="Calibri" panose="020F0502020204030204" pitchFamily="34" charset="0"/>
            </a:endParaRPr>
          </a:p>
          <a:p>
            <a:pPr>
              <a:spcAft>
                <a:spcPts val="600"/>
              </a:spcAft>
            </a:pPr>
            <a:r>
              <a:rPr lang="en-US" sz="2000" spc="-150" dirty="0">
                <a:solidFill>
                  <a:srgbClr val="000608"/>
                </a:solidFill>
                <a:latin typeface="Calibri" panose="020F0502020204030204" pitchFamily="34" charset="0"/>
              </a:rPr>
              <a:t> </a:t>
            </a:r>
          </a:p>
        </p:txBody>
      </p:sp>
      <p:sp>
        <p:nvSpPr>
          <p:cNvPr id="29" name="TextBox 28"/>
          <p:cNvSpPr txBox="1"/>
          <p:nvPr/>
        </p:nvSpPr>
        <p:spPr>
          <a:xfrm>
            <a:off x="4643500" y="3496426"/>
            <a:ext cx="1773221" cy="642159"/>
          </a:xfrm>
          <a:prstGeom prst="rect">
            <a:avLst/>
          </a:prstGeom>
        </p:spPr>
        <p:txBody>
          <a:bodyPr vert="horz" wrap="square" lIns="91440" tIns="45720" rIns="91440" bIns="45720" rtlCol="0">
            <a:noAutofit/>
          </a:bodyPr>
          <a:lstStyle/>
          <a:p>
            <a:pPr algn="ctr" defTabSz="457200">
              <a:spcBef>
                <a:spcPct val="20000"/>
              </a:spcBef>
            </a:pPr>
            <a:r>
              <a:rPr lang="en-US" sz="2400" b="1" dirty="0">
                <a:solidFill>
                  <a:srgbClr val="000608"/>
                </a:solidFill>
                <a:latin typeface="Calibri" panose="020F0502020204030204" pitchFamily="34" charset="0"/>
                <a:cs typeface="Arial Narrow"/>
              </a:rPr>
              <a:t>Hydrogen </a:t>
            </a:r>
          </a:p>
        </p:txBody>
      </p:sp>
      <p:pic>
        <p:nvPicPr>
          <p:cNvPr id="30" name="Picture 29"/>
          <p:cNvPicPr>
            <a:picLocks noChangeAspect="1"/>
          </p:cNvPicPr>
          <p:nvPr/>
        </p:nvPicPr>
        <p:blipFill>
          <a:blip r:embed="rId5" cstate="screen">
            <a:clrChange>
              <a:clrFrom>
                <a:srgbClr val="FFFFFF"/>
              </a:clrFrom>
              <a:clrTo>
                <a:srgbClr val="FFFFFF">
                  <a:alpha val="0"/>
                </a:srgbClr>
              </a:clrTo>
            </a:clrChange>
            <a:biLevel thresh="75000"/>
            <a:extLst>
              <a:ext uri="{28A0092B-C50C-407E-A947-70E740481C1C}">
                <a14:useLocalDpi xmlns:a14="http://schemas.microsoft.com/office/drawing/2010/main"/>
              </a:ext>
            </a:extLst>
          </a:blip>
          <a:stretch>
            <a:fillRect/>
          </a:stretch>
        </p:blipFill>
        <p:spPr>
          <a:xfrm>
            <a:off x="5161537" y="2630201"/>
            <a:ext cx="769055" cy="782707"/>
          </a:xfrm>
          <a:prstGeom prst="rect">
            <a:avLst/>
          </a:prstGeom>
        </p:spPr>
      </p:pic>
      <p:sp>
        <p:nvSpPr>
          <p:cNvPr id="31" name="Rectangle 30"/>
          <p:cNvSpPr/>
          <p:nvPr/>
        </p:nvSpPr>
        <p:spPr>
          <a:xfrm>
            <a:off x="4259255" y="4287137"/>
            <a:ext cx="2305231" cy="2794611"/>
          </a:xfrm>
          <a:prstGeom prst="rect">
            <a:avLst/>
          </a:prstGeom>
        </p:spPr>
        <p:txBody>
          <a:bodyPr wrap="square">
            <a:spAutoFit/>
          </a:bodyPr>
          <a:lstStyle/>
          <a:p>
            <a:pPr marL="182880" indent="-182880">
              <a:lnSpc>
                <a:spcPct val="90000"/>
              </a:lnSpc>
              <a:spcAft>
                <a:spcPts val="600"/>
              </a:spcAft>
              <a:buFont typeface="Arial" panose="020B0604020202020204" pitchFamily="34" charset="0"/>
              <a:buChar char="•"/>
            </a:pPr>
            <a:r>
              <a:rPr lang="en-US" sz="1900" dirty="0">
                <a:solidFill>
                  <a:srgbClr val="000608"/>
                </a:solidFill>
                <a:latin typeface="Calibri" panose="020F0502020204030204" pitchFamily="34" charset="0"/>
              </a:rPr>
              <a:t>Production pathways  </a:t>
            </a:r>
          </a:p>
          <a:p>
            <a:pPr marL="182880" indent="-182880">
              <a:lnSpc>
                <a:spcPct val="90000"/>
              </a:lnSpc>
              <a:spcAft>
                <a:spcPts val="600"/>
              </a:spcAft>
              <a:buFont typeface="Arial" panose="020B0604020202020204" pitchFamily="34" charset="0"/>
              <a:buChar char="•"/>
            </a:pPr>
            <a:r>
              <a:rPr lang="en-US" sz="1900" dirty="0">
                <a:solidFill>
                  <a:srgbClr val="000608"/>
                </a:solidFill>
                <a:latin typeface="Calibri" panose="020F0502020204030204" pitchFamily="34" charset="0"/>
              </a:rPr>
              <a:t>Delivery components </a:t>
            </a:r>
          </a:p>
          <a:p>
            <a:pPr marL="182880" indent="-182880">
              <a:lnSpc>
                <a:spcPct val="90000"/>
              </a:lnSpc>
              <a:buFont typeface="Arial" panose="020B0604020202020204" pitchFamily="34" charset="0"/>
              <a:buChar char="•"/>
            </a:pPr>
            <a:r>
              <a:rPr lang="en-US" sz="1900" dirty="0">
                <a:solidFill>
                  <a:srgbClr val="000608"/>
                </a:solidFill>
                <a:latin typeface="Calibri" panose="020F0502020204030204" pitchFamily="34" charset="0"/>
              </a:rPr>
              <a:t>Advanced materials for storage </a:t>
            </a:r>
          </a:p>
          <a:p>
            <a:pPr marL="182880" indent="-182880">
              <a:lnSpc>
                <a:spcPct val="90000"/>
              </a:lnSpc>
              <a:buFont typeface="Arial" panose="020B0604020202020204" pitchFamily="34" charset="0"/>
              <a:buChar char="•"/>
            </a:pPr>
            <a:endParaRPr lang="en-US" sz="2000" spc="-150" dirty="0">
              <a:solidFill>
                <a:srgbClr val="000608"/>
              </a:solidFill>
              <a:latin typeface="Calibri" panose="020F0502020204030204" pitchFamily="34" charset="0"/>
            </a:endParaRPr>
          </a:p>
          <a:p>
            <a:pPr marL="285750" indent="-285750">
              <a:spcAft>
                <a:spcPts val="600"/>
              </a:spcAft>
              <a:buFont typeface="Arial" panose="020B0604020202020204" pitchFamily="34" charset="0"/>
              <a:buChar char="•"/>
            </a:pPr>
            <a:endParaRPr lang="en-US" sz="2000" spc="-150" dirty="0">
              <a:solidFill>
                <a:srgbClr val="000608"/>
              </a:solidFill>
              <a:latin typeface="Calibri" panose="020F0502020204030204" pitchFamily="34" charset="0"/>
            </a:endParaRPr>
          </a:p>
          <a:p>
            <a:pPr>
              <a:spcAft>
                <a:spcPts val="600"/>
              </a:spcAft>
            </a:pPr>
            <a:r>
              <a:rPr lang="en-US" sz="2000" spc="-150" dirty="0">
                <a:solidFill>
                  <a:srgbClr val="000608"/>
                </a:solidFill>
                <a:latin typeface="Calibri" panose="020F0502020204030204" pitchFamily="34" charset="0"/>
              </a:rPr>
              <a:t> </a:t>
            </a:r>
          </a:p>
        </p:txBody>
      </p:sp>
      <p:cxnSp>
        <p:nvCxnSpPr>
          <p:cNvPr id="39" name="Straight Connector 38"/>
          <p:cNvCxnSpPr/>
          <p:nvPr/>
        </p:nvCxnSpPr>
        <p:spPr>
          <a:xfrm>
            <a:off x="4197935" y="4144216"/>
            <a:ext cx="0" cy="2065539"/>
          </a:xfrm>
          <a:prstGeom prst="line">
            <a:avLst/>
          </a:prstGeom>
          <a:ln w="15875">
            <a:solidFill>
              <a:srgbClr val="000608"/>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908438" y="2401988"/>
            <a:ext cx="3573617" cy="642159"/>
          </a:xfrm>
          <a:prstGeom prst="rect">
            <a:avLst/>
          </a:prstGeom>
        </p:spPr>
        <p:txBody>
          <a:bodyPr vert="horz" wrap="square" lIns="91440" tIns="45720" rIns="91440" bIns="45720" rtlCol="0">
            <a:noAutofit/>
          </a:bodyPr>
          <a:lstStyle/>
          <a:p>
            <a:pPr algn="ctr" defTabSz="457200">
              <a:spcBef>
                <a:spcPct val="20000"/>
              </a:spcBef>
            </a:pPr>
            <a:r>
              <a:rPr lang="en-US" sz="2600" b="1" spc="-150" dirty="0">
                <a:solidFill>
                  <a:srgbClr val="000608"/>
                </a:solidFill>
                <a:latin typeface="Calibri" panose="020F0502020204030204" pitchFamily="34" charset="0"/>
                <a:cs typeface="Arial Narrow"/>
              </a:rPr>
              <a:t>60% Lower Fuel Cell Cost </a:t>
            </a:r>
          </a:p>
        </p:txBody>
      </p:sp>
      <p:sp>
        <p:nvSpPr>
          <p:cNvPr id="41" name="TextBox 40"/>
          <p:cNvSpPr txBox="1"/>
          <p:nvPr/>
        </p:nvSpPr>
        <p:spPr>
          <a:xfrm>
            <a:off x="6762821" y="4665886"/>
            <a:ext cx="3751064" cy="642159"/>
          </a:xfrm>
          <a:prstGeom prst="rect">
            <a:avLst/>
          </a:prstGeom>
        </p:spPr>
        <p:txBody>
          <a:bodyPr vert="horz" wrap="square" lIns="91440" tIns="45720" rIns="91440" bIns="45720" rtlCol="0">
            <a:noAutofit/>
          </a:bodyPr>
          <a:lstStyle/>
          <a:p>
            <a:pPr algn="ctr" defTabSz="457200">
              <a:spcBef>
                <a:spcPct val="20000"/>
              </a:spcBef>
            </a:pPr>
            <a:r>
              <a:rPr lang="en-US" sz="2600" b="1" spc="-150" dirty="0">
                <a:solidFill>
                  <a:srgbClr val="000608"/>
                </a:solidFill>
                <a:latin typeface="Calibri" panose="020F0502020204030204" pitchFamily="34" charset="0"/>
                <a:cs typeface="Arial Narrow"/>
              </a:rPr>
              <a:t>Greater Fuel Cell Durability </a:t>
            </a:r>
          </a:p>
        </p:txBody>
      </p:sp>
      <p:sp>
        <p:nvSpPr>
          <p:cNvPr id="42" name="TextBox 41"/>
          <p:cNvSpPr txBox="1"/>
          <p:nvPr/>
        </p:nvSpPr>
        <p:spPr>
          <a:xfrm>
            <a:off x="1748986" y="6045711"/>
            <a:ext cx="2837389" cy="290860"/>
          </a:xfrm>
          <a:prstGeom prst="rect">
            <a:avLst/>
          </a:prstGeom>
        </p:spPr>
        <p:txBody>
          <a:bodyPr vert="horz" wrap="square" lIns="91440" tIns="45720" rIns="91440" bIns="45720" rtlCol="0">
            <a:noAutofit/>
          </a:bodyPr>
          <a:lstStyle/>
          <a:p>
            <a:pPr defTabSz="457200">
              <a:spcBef>
                <a:spcPct val="20000"/>
              </a:spcBef>
            </a:pPr>
            <a:r>
              <a:rPr lang="en-US" sz="1050" dirty="0">
                <a:solidFill>
                  <a:srgbClr val="000608"/>
                </a:solidFill>
                <a:latin typeface="Calibri" panose="020F0502020204030204" pitchFamily="34" charset="0"/>
                <a:cs typeface="Arial Narrow"/>
              </a:rPr>
              <a:t>PGM = Platinum group metals</a:t>
            </a:r>
          </a:p>
          <a:p>
            <a:pPr defTabSz="457200">
              <a:spcBef>
                <a:spcPct val="20000"/>
              </a:spcBef>
            </a:pPr>
            <a:r>
              <a:rPr lang="en-US" sz="1050" dirty="0">
                <a:solidFill>
                  <a:srgbClr val="000608"/>
                </a:solidFill>
                <a:latin typeface="Calibri" panose="020F0502020204030204" pitchFamily="34" charset="0"/>
                <a:cs typeface="Arial Narrow"/>
              </a:rPr>
              <a:t>MEA = Membrane Electrode Assembly</a:t>
            </a:r>
          </a:p>
        </p:txBody>
      </p:sp>
      <p:sp>
        <p:nvSpPr>
          <p:cNvPr id="44" name="TextBox 43"/>
          <p:cNvSpPr txBox="1"/>
          <p:nvPr/>
        </p:nvSpPr>
        <p:spPr>
          <a:xfrm>
            <a:off x="2857520" y="1973379"/>
            <a:ext cx="2686050" cy="662940"/>
          </a:xfrm>
          <a:prstGeom prst="rect">
            <a:avLst/>
          </a:prstGeom>
        </p:spPr>
        <p:txBody>
          <a:bodyPr vert="horz" wrap="square" lIns="91440" tIns="45720" rIns="91440" bIns="45720" rtlCol="0">
            <a:noAutofit/>
          </a:bodyPr>
          <a:lstStyle/>
          <a:p>
            <a:pPr algn="ctr" defTabSz="457200">
              <a:lnSpc>
                <a:spcPct val="90000"/>
              </a:lnSpc>
            </a:pPr>
            <a:r>
              <a:rPr lang="en-US" sz="2700" b="1" dirty="0">
                <a:solidFill>
                  <a:prstClr val="white"/>
                </a:solidFill>
                <a:latin typeface="Calibri" panose="020F0502020204030204" pitchFamily="34" charset="0"/>
                <a:cs typeface="Arial Narrow"/>
              </a:rPr>
              <a:t>Early R&amp;D Areas</a:t>
            </a:r>
          </a:p>
        </p:txBody>
      </p:sp>
      <p:cxnSp>
        <p:nvCxnSpPr>
          <p:cNvPr id="52" name="Straight Connector 51"/>
          <p:cNvCxnSpPr/>
          <p:nvPr/>
        </p:nvCxnSpPr>
        <p:spPr>
          <a:xfrm flipV="1">
            <a:off x="6906683" y="4505995"/>
            <a:ext cx="3548099" cy="24"/>
          </a:xfrm>
          <a:prstGeom prst="line">
            <a:avLst/>
          </a:prstGeom>
          <a:ln w="15875">
            <a:solidFill>
              <a:srgbClr val="000608"/>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164940" y="4508466"/>
            <a:ext cx="584325" cy="216966"/>
          </a:xfrm>
          <a:prstGeom prst="rect">
            <a:avLst/>
          </a:prstGeom>
        </p:spPr>
        <p:txBody>
          <a:bodyPr vert="horz" wrap="square" lIns="91440" tIns="45720" rIns="91440" bIns="45720" rtlCol="0">
            <a:noAutofit/>
          </a:bodyPr>
          <a:lstStyle/>
          <a:p>
            <a:pPr defTabSz="457200">
              <a:spcBef>
                <a:spcPct val="20000"/>
              </a:spcBef>
            </a:pPr>
            <a:r>
              <a:rPr lang="en-US" sz="1050" b="1" dirty="0">
                <a:solidFill>
                  <a:srgbClr val="000608"/>
                </a:solidFill>
                <a:latin typeface="Calibri" panose="020F0502020204030204" pitchFamily="34" charset="0"/>
                <a:cs typeface="Arial Narrow"/>
              </a:rPr>
              <a:t>2006</a:t>
            </a:r>
          </a:p>
        </p:txBody>
      </p:sp>
      <p:sp>
        <p:nvSpPr>
          <p:cNvPr id="63" name="TextBox 62"/>
          <p:cNvSpPr txBox="1"/>
          <p:nvPr/>
        </p:nvSpPr>
        <p:spPr>
          <a:xfrm>
            <a:off x="9768335" y="4475861"/>
            <a:ext cx="584325" cy="216966"/>
          </a:xfrm>
          <a:prstGeom prst="rect">
            <a:avLst/>
          </a:prstGeom>
        </p:spPr>
        <p:txBody>
          <a:bodyPr vert="horz" wrap="square" lIns="91440" tIns="45720" rIns="91440" bIns="45720" rtlCol="0">
            <a:noAutofit/>
          </a:bodyPr>
          <a:lstStyle/>
          <a:p>
            <a:pPr defTabSz="457200">
              <a:spcBef>
                <a:spcPct val="20000"/>
              </a:spcBef>
            </a:pPr>
            <a:r>
              <a:rPr lang="en-US" sz="1050" b="1" dirty="0">
                <a:solidFill>
                  <a:srgbClr val="000608"/>
                </a:solidFill>
                <a:latin typeface="Calibri" panose="020F0502020204030204" pitchFamily="34" charset="0"/>
                <a:cs typeface="Arial Narrow"/>
              </a:rPr>
              <a:t>Today</a:t>
            </a:r>
          </a:p>
        </p:txBody>
      </p:sp>
      <p:cxnSp>
        <p:nvCxnSpPr>
          <p:cNvPr id="64" name="Straight Connector 63"/>
          <p:cNvCxnSpPr/>
          <p:nvPr/>
        </p:nvCxnSpPr>
        <p:spPr>
          <a:xfrm>
            <a:off x="6906682" y="3070481"/>
            <a:ext cx="0" cy="1435514"/>
          </a:xfrm>
          <a:prstGeom prst="line">
            <a:avLst/>
          </a:prstGeom>
          <a:ln w="15875">
            <a:solidFill>
              <a:srgbClr val="000608"/>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715541" y="2839867"/>
            <a:ext cx="584325" cy="216966"/>
          </a:xfrm>
          <a:prstGeom prst="rect">
            <a:avLst/>
          </a:prstGeom>
        </p:spPr>
        <p:txBody>
          <a:bodyPr vert="horz" wrap="square" lIns="91440" tIns="45720" rIns="91440" bIns="45720" rtlCol="0">
            <a:noAutofit/>
          </a:bodyPr>
          <a:lstStyle/>
          <a:p>
            <a:pPr defTabSz="457200">
              <a:spcBef>
                <a:spcPct val="20000"/>
              </a:spcBef>
            </a:pPr>
            <a:r>
              <a:rPr lang="en-US" sz="1000" dirty="0">
                <a:solidFill>
                  <a:srgbClr val="000608"/>
                </a:solidFill>
                <a:latin typeface="Calibri" panose="020F0502020204030204" pitchFamily="34" charset="0"/>
                <a:cs typeface="Arial Narrow"/>
              </a:rPr>
              <a:t>$/KW</a:t>
            </a:r>
          </a:p>
        </p:txBody>
      </p:sp>
      <p:sp>
        <p:nvSpPr>
          <p:cNvPr id="70" name="TextBox 69"/>
          <p:cNvSpPr txBox="1"/>
          <p:nvPr/>
        </p:nvSpPr>
        <p:spPr>
          <a:xfrm>
            <a:off x="7126977" y="2934375"/>
            <a:ext cx="1116487" cy="337491"/>
          </a:xfrm>
          <a:prstGeom prst="rect">
            <a:avLst/>
          </a:prstGeom>
        </p:spPr>
        <p:txBody>
          <a:bodyPr vert="horz" wrap="square" lIns="91440" tIns="45720" rIns="91440" bIns="45720" rtlCol="0">
            <a:noAutofit/>
          </a:bodyPr>
          <a:lstStyle/>
          <a:p>
            <a:pPr defTabSz="457200">
              <a:spcBef>
                <a:spcPct val="20000"/>
              </a:spcBef>
            </a:pPr>
            <a:r>
              <a:rPr lang="en-US" sz="1600" b="1" dirty="0">
                <a:solidFill>
                  <a:srgbClr val="000608"/>
                </a:solidFill>
                <a:latin typeface="Calibri" panose="020F0502020204030204" pitchFamily="34" charset="0"/>
                <a:cs typeface="Arial Narrow"/>
              </a:rPr>
              <a:t>$124/KW</a:t>
            </a:r>
          </a:p>
        </p:txBody>
      </p:sp>
      <p:sp>
        <p:nvSpPr>
          <p:cNvPr id="72" name="TextBox 71"/>
          <p:cNvSpPr txBox="1"/>
          <p:nvPr/>
        </p:nvSpPr>
        <p:spPr>
          <a:xfrm>
            <a:off x="9694901" y="3877703"/>
            <a:ext cx="934746" cy="302643"/>
          </a:xfrm>
          <a:prstGeom prst="rect">
            <a:avLst/>
          </a:prstGeom>
        </p:spPr>
        <p:txBody>
          <a:bodyPr vert="horz" wrap="square" lIns="91440" tIns="45720" rIns="91440" bIns="45720" rtlCol="0">
            <a:noAutofit/>
          </a:bodyPr>
          <a:lstStyle/>
          <a:p>
            <a:pPr defTabSz="457200">
              <a:spcBef>
                <a:spcPct val="20000"/>
              </a:spcBef>
            </a:pPr>
            <a:r>
              <a:rPr lang="en-US" sz="1600" b="1" dirty="0">
                <a:solidFill>
                  <a:srgbClr val="000608"/>
                </a:solidFill>
                <a:latin typeface="Calibri" panose="020F0502020204030204" pitchFamily="34" charset="0"/>
                <a:cs typeface="Arial Narrow"/>
              </a:rPr>
              <a:t>$50/KW</a:t>
            </a:r>
          </a:p>
        </p:txBody>
      </p:sp>
      <p:sp>
        <p:nvSpPr>
          <p:cNvPr id="75" name="TextBox 74"/>
          <p:cNvSpPr txBox="1"/>
          <p:nvPr/>
        </p:nvSpPr>
        <p:spPr>
          <a:xfrm>
            <a:off x="6977010" y="4976001"/>
            <a:ext cx="1062011" cy="545018"/>
          </a:xfrm>
          <a:prstGeom prst="rect">
            <a:avLst/>
          </a:prstGeom>
        </p:spPr>
        <p:txBody>
          <a:bodyPr vert="horz" wrap="square" lIns="91440" tIns="45720" rIns="91440" bIns="45720" rtlCol="0">
            <a:noAutofit/>
          </a:bodyPr>
          <a:lstStyle/>
          <a:p>
            <a:pPr defTabSz="457200">
              <a:spcBef>
                <a:spcPct val="20000"/>
              </a:spcBef>
            </a:pPr>
            <a:r>
              <a:rPr lang="en-US" sz="3200" b="1" spc="300" dirty="0">
                <a:solidFill>
                  <a:srgbClr val="000608"/>
                </a:solidFill>
                <a:latin typeface="Calibri" panose="020F0502020204030204" pitchFamily="34" charset="0"/>
                <a:cs typeface="Arial Narrow"/>
              </a:rPr>
              <a:t>4X </a:t>
            </a:r>
          </a:p>
        </p:txBody>
      </p:sp>
      <p:sp>
        <p:nvSpPr>
          <p:cNvPr id="76" name="TextBox 75"/>
          <p:cNvSpPr txBox="1"/>
          <p:nvPr/>
        </p:nvSpPr>
        <p:spPr>
          <a:xfrm>
            <a:off x="7598519" y="5047719"/>
            <a:ext cx="2453642" cy="545018"/>
          </a:xfrm>
          <a:prstGeom prst="rect">
            <a:avLst/>
          </a:prstGeom>
        </p:spPr>
        <p:txBody>
          <a:bodyPr vert="horz" wrap="square" lIns="91440" tIns="45720" rIns="91440" bIns="45720" rtlCol="0">
            <a:noAutofit/>
          </a:bodyPr>
          <a:lstStyle/>
          <a:p>
            <a:pPr defTabSz="457200">
              <a:spcBef>
                <a:spcPct val="20000"/>
              </a:spcBef>
            </a:pPr>
            <a:r>
              <a:rPr lang="en-US" sz="2600" b="1" spc="300" dirty="0">
                <a:solidFill>
                  <a:srgbClr val="000608"/>
                </a:solidFill>
                <a:latin typeface="Calibri" panose="020F0502020204030204" pitchFamily="34" charset="0"/>
                <a:cs typeface="Arial Narrow"/>
              </a:rPr>
              <a:t>more hours</a:t>
            </a:r>
          </a:p>
        </p:txBody>
      </p:sp>
      <p:sp>
        <p:nvSpPr>
          <p:cNvPr id="77" name="TextBox 76"/>
          <p:cNvSpPr txBox="1"/>
          <p:nvPr/>
        </p:nvSpPr>
        <p:spPr>
          <a:xfrm>
            <a:off x="7789257" y="6017538"/>
            <a:ext cx="2885969" cy="545018"/>
          </a:xfrm>
          <a:prstGeom prst="rect">
            <a:avLst/>
          </a:prstGeom>
        </p:spPr>
        <p:txBody>
          <a:bodyPr vert="horz" wrap="square" lIns="91440" tIns="45720" rIns="91440" bIns="45720" rtlCol="0">
            <a:noAutofit/>
          </a:bodyPr>
          <a:lstStyle/>
          <a:p>
            <a:pPr defTabSz="457200">
              <a:spcBef>
                <a:spcPct val="20000"/>
              </a:spcBef>
            </a:pPr>
            <a:endParaRPr lang="en-US" sz="2800" b="1" dirty="0">
              <a:solidFill>
                <a:srgbClr val="000608"/>
              </a:solidFill>
              <a:latin typeface="Calibri" panose="020F0502020204030204" pitchFamily="34" charset="0"/>
              <a:cs typeface="Arial Narrow"/>
            </a:endParaRPr>
          </a:p>
        </p:txBody>
      </p:sp>
      <p:sp>
        <p:nvSpPr>
          <p:cNvPr id="80" name="TextBox 79"/>
          <p:cNvSpPr txBox="1"/>
          <p:nvPr/>
        </p:nvSpPr>
        <p:spPr>
          <a:xfrm>
            <a:off x="8231921" y="5684442"/>
            <a:ext cx="2752206" cy="545018"/>
          </a:xfrm>
          <a:prstGeom prst="rect">
            <a:avLst/>
          </a:prstGeom>
        </p:spPr>
        <p:txBody>
          <a:bodyPr vert="horz" wrap="square" lIns="91440" tIns="45720" rIns="91440" bIns="45720" rtlCol="0">
            <a:noAutofit/>
          </a:bodyPr>
          <a:lstStyle/>
          <a:p>
            <a:pPr defTabSz="457200">
              <a:spcBef>
                <a:spcPct val="20000"/>
              </a:spcBef>
            </a:pPr>
            <a:endParaRPr lang="en-US" spc="-150" dirty="0">
              <a:solidFill>
                <a:srgbClr val="000608"/>
              </a:solidFill>
              <a:latin typeface="Calibri" panose="020F0502020204030204" pitchFamily="34" charset="0"/>
              <a:cs typeface="Arial Narrow"/>
            </a:endParaRPr>
          </a:p>
        </p:txBody>
      </p:sp>
      <p:pic>
        <p:nvPicPr>
          <p:cNvPr id="81" name="Picture 80"/>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97016" y="5159435"/>
            <a:ext cx="481219" cy="481219"/>
          </a:xfrm>
          <a:prstGeom prst="rect">
            <a:avLst/>
          </a:prstGeom>
        </p:spPr>
      </p:pic>
      <p:sp>
        <p:nvSpPr>
          <p:cNvPr id="47" name="Rectangle 46"/>
          <p:cNvSpPr/>
          <p:nvPr/>
        </p:nvSpPr>
        <p:spPr>
          <a:xfrm>
            <a:off x="6678299" y="5812205"/>
            <a:ext cx="3920109" cy="3997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48" name="TextBox 47"/>
          <p:cNvSpPr txBox="1"/>
          <p:nvPr/>
        </p:nvSpPr>
        <p:spPr>
          <a:xfrm>
            <a:off x="6642566" y="5748766"/>
            <a:ext cx="4025435" cy="642159"/>
          </a:xfrm>
          <a:prstGeom prst="rect">
            <a:avLst/>
          </a:prstGeom>
        </p:spPr>
        <p:txBody>
          <a:bodyPr vert="horz" wrap="square" lIns="91440" tIns="45720" rIns="91440" bIns="45720" rtlCol="0">
            <a:noAutofit/>
          </a:bodyPr>
          <a:lstStyle/>
          <a:p>
            <a:pPr algn="ctr" defTabSz="457200">
              <a:spcBef>
                <a:spcPct val="20000"/>
              </a:spcBef>
            </a:pPr>
            <a:r>
              <a:rPr lang="en-US" sz="2600" b="1" spc="-150" dirty="0">
                <a:solidFill>
                  <a:srgbClr val="000608"/>
                </a:solidFill>
                <a:latin typeface="Calibri" panose="020F0502020204030204" pitchFamily="34" charset="0"/>
                <a:cs typeface="Arial Narrow"/>
              </a:rPr>
              <a:t>80% Lower Electrolyzer Cost </a:t>
            </a:r>
          </a:p>
        </p:txBody>
      </p:sp>
      <p:sp>
        <p:nvSpPr>
          <p:cNvPr id="49" name="TextBox 48"/>
          <p:cNvSpPr txBox="1"/>
          <p:nvPr/>
        </p:nvSpPr>
        <p:spPr>
          <a:xfrm>
            <a:off x="7244917" y="6165535"/>
            <a:ext cx="2921823" cy="545018"/>
          </a:xfrm>
          <a:prstGeom prst="rect">
            <a:avLst/>
          </a:prstGeom>
        </p:spPr>
        <p:txBody>
          <a:bodyPr vert="horz" wrap="square" lIns="91440" tIns="45720" rIns="91440" bIns="45720" rtlCol="0">
            <a:noAutofit/>
          </a:bodyPr>
          <a:lstStyle/>
          <a:p>
            <a:pPr defTabSz="457200">
              <a:spcBef>
                <a:spcPct val="20000"/>
              </a:spcBef>
            </a:pPr>
            <a:r>
              <a:rPr lang="en-US" dirty="0">
                <a:solidFill>
                  <a:srgbClr val="000608"/>
                </a:solidFill>
                <a:latin typeface="Calibri" panose="020F0502020204030204" pitchFamily="34" charset="0"/>
                <a:cs typeface="Arial Narrow"/>
              </a:rPr>
              <a:t>for H</a:t>
            </a:r>
            <a:r>
              <a:rPr lang="en-US" baseline="-25000" dirty="0">
                <a:solidFill>
                  <a:srgbClr val="000608"/>
                </a:solidFill>
                <a:latin typeface="Calibri" panose="020F0502020204030204" pitchFamily="34" charset="0"/>
                <a:cs typeface="Arial Narrow"/>
              </a:rPr>
              <a:t>2 </a:t>
            </a:r>
            <a:r>
              <a:rPr lang="en-US" dirty="0">
                <a:solidFill>
                  <a:srgbClr val="000608"/>
                </a:solidFill>
                <a:latin typeface="Calibri" panose="020F0502020204030204" pitchFamily="34" charset="0"/>
                <a:cs typeface="Arial Narrow"/>
              </a:rPr>
              <a:t>production</a:t>
            </a:r>
            <a:r>
              <a:rPr lang="en-US" baseline="-25000" dirty="0">
                <a:solidFill>
                  <a:srgbClr val="000608"/>
                </a:solidFill>
                <a:latin typeface="Calibri" panose="020F0502020204030204" pitchFamily="34" charset="0"/>
                <a:cs typeface="Arial Narrow"/>
              </a:rPr>
              <a:t> </a:t>
            </a:r>
            <a:r>
              <a:rPr lang="en-US" dirty="0">
                <a:solidFill>
                  <a:srgbClr val="000608"/>
                </a:solidFill>
                <a:latin typeface="Calibri" panose="020F0502020204030204" pitchFamily="34" charset="0"/>
                <a:cs typeface="Arial Narrow"/>
              </a:rPr>
              <a:t>since 2002</a:t>
            </a:r>
          </a:p>
        </p:txBody>
      </p:sp>
      <p:sp>
        <p:nvSpPr>
          <p:cNvPr id="25" name="Rectangle 24"/>
          <p:cNvSpPr/>
          <p:nvPr/>
        </p:nvSpPr>
        <p:spPr>
          <a:xfrm>
            <a:off x="6678298" y="1977320"/>
            <a:ext cx="3920109" cy="4533704"/>
          </a:xfrm>
          <a:prstGeom prst="rect">
            <a:avLst/>
          </a:prstGeom>
          <a:noFill/>
          <a:ln w="12700">
            <a:solidFill>
              <a:srgbClr val="0006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51" name="TextBox 50"/>
          <p:cNvSpPr txBox="1"/>
          <p:nvPr/>
        </p:nvSpPr>
        <p:spPr>
          <a:xfrm>
            <a:off x="6937976" y="5425268"/>
            <a:ext cx="3098086" cy="545018"/>
          </a:xfrm>
          <a:prstGeom prst="rect">
            <a:avLst/>
          </a:prstGeom>
        </p:spPr>
        <p:txBody>
          <a:bodyPr vert="horz" wrap="square" lIns="91440" tIns="45720" rIns="91440" bIns="45720" rtlCol="0">
            <a:noAutofit/>
          </a:bodyPr>
          <a:lstStyle/>
          <a:p>
            <a:pPr defTabSz="457200">
              <a:spcBef>
                <a:spcPct val="20000"/>
              </a:spcBef>
            </a:pPr>
            <a:r>
              <a:rPr lang="en-US" dirty="0">
                <a:solidFill>
                  <a:srgbClr val="000608"/>
                </a:solidFill>
                <a:latin typeface="Calibri" panose="020F0502020204030204" pitchFamily="34" charset="0"/>
                <a:cs typeface="Arial Narrow"/>
              </a:rPr>
              <a:t>of fuel cell lifetime since 2006</a:t>
            </a:r>
          </a:p>
        </p:txBody>
      </p:sp>
      <p:sp>
        <p:nvSpPr>
          <p:cNvPr id="11" name="Rectangle 10"/>
          <p:cNvSpPr/>
          <p:nvPr/>
        </p:nvSpPr>
        <p:spPr>
          <a:xfrm>
            <a:off x="1687772" y="893714"/>
            <a:ext cx="8924286" cy="1019446"/>
          </a:xfrm>
          <a:prstGeom prst="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58" name="TextBox 57"/>
          <p:cNvSpPr txBox="1"/>
          <p:nvPr/>
        </p:nvSpPr>
        <p:spPr>
          <a:xfrm>
            <a:off x="7142089" y="3124783"/>
            <a:ext cx="1197950" cy="215444"/>
          </a:xfrm>
          <a:prstGeom prst="rect">
            <a:avLst/>
          </a:prstGeom>
          <a:noFill/>
        </p:spPr>
        <p:txBody>
          <a:bodyPr wrap="square" rtlCol="0">
            <a:spAutoFit/>
          </a:bodyPr>
          <a:lstStyle/>
          <a:p>
            <a:r>
              <a:rPr lang="en-US" sz="800" dirty="0">
                <a:latin typeface="Calibri" panose="020F0502020204030204" pitchFamily="34" charset="0"/>
              </a:rPr>
              <a:t>At high-volume</a:t>
            </a:r>
          </a:p>
        </p:txBody>
      </p:sp>
      <p:sp>
        <p:nvSpPr>
          <p:cNvPr id="46" name="TextBox 45"/>
          <p:cNvSpPr txBox="1"/>
          <p:nvPr/>
        </p:nvSpPr>
        <p:spPr>
          <a:xfrm>
            <a:off x="9721833" y="4067585"/>
            <a:ext cx="1197950" cy="215444"/>
          </a:xfrm>
          <a:prstGeom prst="rect">
            <a:avLst/>
          </a:prstGeom>
          <a:noFill/>
        </p:spPr>
        <p:txBody>
          <a:bodyPr wrap="square" rtlCol="0">
            <a:spAutoFit/>
          </a:bodyPr>
          <a:lstStyle/>
          <a:p>
            <a:r>
              <a:rPr lang="en-US" sz="800" dirty="0">
                <a:latin typeface="Calibri" panose="020F0502020204030204" pitchFamily="34" charset="0"/>
              </a:rPr>
              <a:t>At 100K/yr.</a:t>
            </a:r>
          </a:p>
        </p:txBody>
      </p:sp>
    </p:spTree>
    <p:extLst>
      <p:ext uri="{BB962C8B-B14F-4D97-AF65-F5344CB8AC3E}">
        <p14:creationId xmlns:p14="http://schemas.microsoft.com/office/powerpoint/2010/main" val="310901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500" dirty="0"/>
              <a:t>Examples of Technology Enabled by DOE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071" y="1328906"/>
            <a:ext cx="5425418" cy="396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8" idx="1"/>
            <a:endCxn id="11" idx="6"/>
          </p:cNvCxnSpPr>
          <p:nvPr/>
        </p:nvCxnSpPr>
        <p:spPr>
          <a:xfrm flipH="1" flipV="1">
            <a:off x="3070859" y="1709601"/>
            <a:ext cx="1960137" cy="14289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 name="Oval 7"/>
          <p:cNvSpPr/>
          <p:nvPr/>
        </p:nvSpPr>
        <p:spPr>
          <a:xfrm>
            <a:off x="5000706" y="3106646"/>
            <a:ext cx="206828" cy="217714"/>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23061" y="2528794"/>
            <a:ext cx="2231568" cy="707886"/>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700 bar pressure vessels</a:t>
            </a:r>
          </a:p>
        </p:txBody>
      </p:sp>
      <p:sp>
        <p:nvSpPr>
          <p:cNvPr id="11" name="Oval 10"/>
          <p:cNvSpPr/>
          <p:nvPr/>
        </p:nvSpPr>
        <p:spPr>
          <a:xfrm>
            <a:off x="1633946" y="1010194"/>
            <a:ext cx="1436912" cy="1398814"/>
          </a:xfrm>
          <a:prstGeom prst="ellipse">
            <a:avLst/>
          </a:prstGeom>
          <a:blipFill>
            <a:blip r:embed="rId4"/>
            <a:stretch>
              <a:fillRect/>
            </a:stretch>
          </a:blip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479574" y="3971845"/>
            <a:ext cx="206828" cy="217714"/>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8526014" y="2444881"/>
            <a:ext cx="1963460" cy="400110"/>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Air Compressors</a:t>
            </a:r>
          </a:p>
        </p:txBody>
      </p:sp>
      <p:sp>
        <p:nvSpPr>
          <p:cNvPr id="26" name="Oval 25"/>
          <p:cNvSpPr/>
          <p:nvPr/>
        </p:nvSpPr>
        <p:spPr>
          <a:xfrm>
            <a:off x="7079268" y="3791062"/>
            <a:ext cx="206828" cy="217714"/>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a:stCxn id="26" idx="5"/>
            <a:endCxn id="32" idx="1"/>
          </p:cNvCxnSpPr>
          <p:nvPr/>
        </p:nvCxnSpPr>
        <p:spPr>
          <a:xfrm>
            <a:off x="7255807" y="3976894"/>
            <a:ext cx="792094" cy="109635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2" name="Oval 31"/>
          <p:cNvSpPr/>
          <p:nvPr/>
        </p:nvSpPr>
        <p:spPr>
          <a:xfrm>
            <a:off x="7825512" y="4869733"/>
            <a:ext cx="1518566" cy="1389711"/>
          </a:xfrm>
          <a:prstGeom prst="ellipse">
            <a:avLst/>
          </a:prstGeom>
          <a:blipFill>
            <a:blip r:embed="rId5"/>
            <a:stretch>
              <a:fillRect/>
            </a:stretch>
          </a:blip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8603265" y="4428728"/>
            <a:ext cx="1581752" cy="400110"/>
          </a:xfrm>
          <a:prstGeom prst="rect">
            <a:avLst/>
          </a:prstGeom>
          <a:noFill/>
        </p:spPr>
        <p:txBody>
          <a:bodyPr wrap="square" rtlCol="0">
            <a:spAutoFit/>
          </a:bodyPr>
          <a:lstStyle/>
          <a:p>
            <a:r>
              <a:rPr lang="en-US" sz="2000" b="1" dirty="0">
                <a:solidFill>
                  <a:srgbClr val="000000"/>
                </a:solidFill>
                <a:latin typeface="Calibri" panose="020F0502020204030204" pitchFamily="34" charset="0"/>
              </a:rPr>
              <a:t>Humidifiers</a:t>
            </a:r>
          </a:p>
        </p:txBody>
      </p:sp>
      <p:sp>
        <p:nvSpPr>
          <p:cNvPr id="35" name="TextBox 34"/>
          <p:cNvSpPr txBox="1"/>
          <p:nvPr/>
        </p:nvSpPr>
        <p:spPr>
          <a:xfrm>
            <a:off x="4561541" y="5311509"/>
            <a:ext cx="613689" cy="251460"/>
          </a:xfrm>
          <a:prstGeom prst="rect">
            <a:avLst/>
          </a:prstGeom>
        </p:spPr>
        <p:txBody>
          <a:bodyPr vert="horz" wrap="square" lIns="91440" tIns="45720" rIns="91440" bIns="45720" rtlCol="0">
            <a:noAutofit/>
          </a:bodyPr>
          <a:lstStyle/>
          <a:p>
            <a:pPr defTabSz="457200">
              <a:spcBef>
                <a:spcPct val="20000"/>
              </a:spcBef>
            </a:pPr>
            <a:r>
              <a:rPr lang="en-US" sz="1050" b="1" dirty="0">
                <a:solidFill>
                  <a:srgbClr val="FFFFFF"/>
                </a:solidFill>
                <a:latin typeface="Calibri" panose="020F0502020204030204" pitchFamily="34" charset="0"/>
                <a:cs typeface="Arial Narrow"/>
              </a:rPr>
              <a:t>5 nm</a:t>
            </a:r>
          </a:p>
        </p:txBody>
      </p:sp>
      <p:sp>
        <p:nvSpPr>
          <p:cNvPr id="38" name="Oval 37"/>
          <p:cNvSpPr/>
          <p:nvPr/>
        </p:nvSpPr>
        <p:spPr>
          <a:xfrm>
            <a:off x="7304386" y="3573348"/>
            <a:ext cx="206828" cy="217714"/>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20306882">
            <a:off x="7794522" y="4119250"/>
            <a:ext cx="640894" cy="403738"/>
          </a:xfrm>
          <a:custGeom>
            <a:avLst/>
            <a:gdLst>
              <a:gd name="connsiteX0" fmla="*/ 0 w 246746"/>
              <a:gd name="connsiteY0" fmla="*/ 0 h 142112"/>
              <a:gd name="connsiteX1" fmla="*/ 246746 w 246746"/>
              <a:gd name="connsiteY1" fmla="*/ 0 h 142112"/>
              <a:gd name="connsiteX2" fmla="*/ 246746 w 246746"/>
              <a:gd name="connsiteY2" fmla="*/ 142112 h 142112"/>
              <a:gd name="connsiteX3" fmla="*/ 0 w 246746"/>
              <a:gd name="connsiteY3" fmla="*/ 142112 h 142112"/>
              <a:gd name="connsiteX4" fmla="*/ 0 w 246746"/>
              <a:gd name="connsiteY4" fmla="*/ 0 h 142112"/>
              <a:gd name="connsiteX0" fmla="*/ 0 w 337152"/>
              <a:gd name="connsiteY0" fmla="*/ 25501 h 142112"/>
              <a:gd name="connsiteX1" fmla="*/ 337152 w 337152"/>
              <a:gd name="connsiteY1" fmla="*/ 0 h 142112"/>
              <a:gd name="connsiteX2" fmla="*/ 337152 w 337152"/>
              <a:gd name="connsiteY2" fmla="*/ 142112 h 142112"/>
              <a:gd name="connsiteX3" fmla="*/ 90406 w 337152"/>
              <a:gd name="connsiteY3" fmla="*/ 142112 h 142112"/>
              <a:gd name="connsiteX4" fmla="*/ 0 w 337152"/>
              <a:gd name="connsiteY4" fmla="*/ 25501 h 142112"/>
              <a:gd name="connsiteX0" fmla="*/ 0 w 337152"/>
              <a:gd name="connsiteY0" fmla="*/ 25501 h 151344"/>
              <a:gd name="connsiteX1" fmla="*/ 337152 w 337152"/>
              <a:gd name="connsiteY1" fmla="*/ 0 h 151344"/>
              <a:gd name="connsiteX2" fmla="*/ 337152 w 337152"/>
              <a:gd name="connsiteY2" fmla="*/ 142112 h 151344"/>
              <a:gd name="connsiteX3" fmla="*/ 94411 w 337152"/>
              <a:gd name="connsiteY3" fmla="*/ 151344 h 151344"/>
              <a:gd name="connsiteX4" fmla="*/ 0 w 337152"/>
              <a:gd name="connsiteY4" fmla="*/ 25501 h 151344"/>
              <a:gd name="connsiteX0" fmla="*/ 0 w 418854"/>
              <a:gd name="connsiteY0" fmla="*/ 77392 h 203235"/>
              <a:gd name="connsiteX1" fmla="*/ 418854 w 418854"/>
              <a:gd name="connsiteY1" fmla="*/ 0 h 203235"/>
              <a:gd name="connsiteX2" fmla="*/ 337152 w 418854"/>
              <a:gd name="connsiteY2" fmla="*/ 194003 h 203235"/>
              <a:gd name="connsiteX3" fmla="*/ 94411 w 418854"/>
              <a:gd name="connsiteY3" fmla="*/ 203235 h 203235"/>
              <a:gd name="connsiteX4" fmla="*/ 0 w 418854"/>
              <a:gd name="connsiteY4" fmla="*/ 77392 h 203235"/>
              <a:gd name="connsiteX0" fmla="*/ 0 w 430867"/>
              <a:gd name="connsiteY0" fmla="*/ 77392 h 203235"/>
              <a:gd name="connsiteX1" fmla="*/ 418854 w 430867"/>
              <a:gd name="connsiteY1" fmla="*/ 0 h 203235"/>
              <a:gd name="connsiteX2" fmla="*/ 430867 w 430867"/>
              <a:gd name="connsiteY2" fmla="*/ 169810 h 203235"/>
              <a:gd name="connsiteX3" fmla="*/ 94411 w 430867"/>
              <a:gd name="connsiteY3" fmla="*/ 203235 h 203235"/>
              <a:gd name="connsiteX4" fmla="*/ 0 w 430867"/>
              <a:gd name="connsiteY4" fmla="*/ 77392 h 203235"/>
              <a:gd name="connsiteX0" fmla="*/ 0 w 432785"/>
              <a:gd name="connsiteY0" fmla="*/ 77392 h 203235"/>
              <a:gd name="connsiteX1" fmla="*/ 418854 w 432785"/>
              <a:gd name="connsiteY1" fmla="*/ 0 h 203235"/>
              <a:gd name="connsiteX2" fmla="*/ 432785 w 432785"/>
              <a:gd name="connsiteY2" fmla="*/ 155266 h 203235"/>
              <a:gd name="connsiteX3" fmla="*/ 94411 w 432785"/>
              <a:gd name="connsiteY3" fmla="*/ 203235 h 203235"/>
              <a:gd name="connsiteX4" fmla="*/ 0 w 432785"/>
              <a:gd name="connsiteY4" fmla="*/ 77392 h 203235"/>
              <a:gd name="connsiteX0" fmla="*/ 0 w 417811"/>
              <a:gd name="connsiteY0" fmla="*/ 76002 h 203235"/>
              <a:gd name="connsiteX1" fmla="*/ 403880 w 417811"/>
              <a:gd name="connsiteY1" fmla="*/ 0 h 203235"/>
              <a:gd name="connsiteX2" fmla="*/ 417811 w 417811"/>
              <a:gd name="connsiteY2" fmla="*/ 155266 h 203235"/>
              <a:gd name="connsiteX3" fmla="*/ 79437 w 417811"/>
              <a:gd name="connsiteY3" fmla="*/ 203235 h 203235"/>
              <a:gd name="connsiteX4" fmla="*/ 0 w 417811"/>
              <a:gd name="connsiteY4" fmla="*/ 76002 h 203235"/>
              <a:gd name="connsiteX0" fmla="*/ 0 w 447680"/>
              <a:gd name="connsiteY0" fmla="*/ 76002 h 203235"/>
              <a:gd name="connsiteX1" fmla="*/ 403880 w 447680"/>
              <a:gd name="connsiteY1" fmla="*/ 0 h 203235"/>
              <a:gd name="connsiteX2" fmla="*/ 447680 w 447680"/>
              <a:gd name="connsiteY2" fmla="*/ 133326 h 203235"/>
              <a:gd name="connsiteX3" fmla="*/ 79437 w 447680"/>
              <a:gd name="connsiteY3" fmla="*/ 203235 h 203235"/>
              <a:gd name="connsiteX4" fmla="*/ 0 w 447680"/>
              <a:gd name="connsiteY4" fmla="*/ 76002 h 203235"/>
              <a:gd name="connsiteX0" fmla="*/ 0 w 455234"/>
              <a:gd name="connsiteY0" fmla="*/ 76002 h 203235"/>
              <a:gd name="connsiteX1" fmla="*/ 403880 w 455234"/>
              <a:gd name="connsiteY1" fmla="*/ 0 h 203235"/>
              <a:gd name="connsiteX2" fmla="*/ 447680 w 455234"/>
              <a:gd name="connsiteY2" fmla="*/ 133326 h 203235"/>
              <a:gd name="connsiteX3" fmla="*/ 79437 w 455234"/>
              <a:gd name="connsiteY3" fmla="*/ 203235 h 203235"/>
              <a:gd name="connsiteX4" fmla="*/ 0 w 455234"/>
              <a:gd name="connsiteY4" fmla="*/ 76002 h 203235"/>
              <a:gd name="connsiteX0" fmla="*/ 0 w 460501"/>
              <a:gd name="connsiteY0" fmla="*/ 96637 h 223870"/>
              <a:gd name="connsiteX1" fmla="*/ 436874 w 460501"/>
              <a:gd name="connsiteY1" fmla="*/ 0 h 223870"/>
              <a:gd name="connsiteX2" fmla="*/ 447680 w 460501"/>
              <a:gd name="connsiteY2" fmla="*/ 153961 h 223870"/>
              <a:gd name="connsiteX3" fmla="*/ 79437 w 460501"/>
              <a:gd name="connsiteY3" fmla="*/ 223870 h 223870"/>
              <a:gd name="connsiteX4" fmla="*/ 0 w 460501"/>
              <a:gd name="connsiteY4" fmla="*/ 96637 h 223870"/>
              <a:gd name="connsiteX0" fmla="*/ 0 w 484896"/>
              <a:gd name="connsiteY0" fmla="*/ 96637 h 223870"/>
              <a:gd name="connsiteX1" fmla="*/ 436874 w 484896"/>
              <a:gd name="connsiteY1" fmla="*/ 0 h 223870"/>
              <a:gd name="connsiteX2" fmla="*/ 476970 w 484896"/>
              <a:gd name="connsiteY2" fmla="*/ 143256 h 223870"/>
              <a:gd name="connsiteX3" fmla="*/ 79437 w 484896"/>
              <a:gd name="connsiteY3" fmla="*/ 223870 h 223870"/>
              <a:gd name="connsiteX4" fmla="*/ 0 w 484896"/>
              <a:gd name="connsiteY4" fmla="*/ 96637 h 223870"/>
              <a:gd name="connsiteX0" fmla="*/ 0 w 497728"/>
              <a:gd name="connsiteY0" fmla="*/ 197731 h 324964"/>
              <a:gd name="connsiteX1" fmla="*/ 486498 w 497728"/>
              <a:gd name="connsiteY1" fmla="*/ 0 h 324964"/>
              <a:gd name="connsiteX2" fmla="*/ 476970 w 497728"/>
              <a:gd name="connsiteY2" fmla="*/ 244350 h 324964"/>
              <a:gd name="connsiteX3" fmla="*/ 79437 w 497728"/>
              <a:gd name="connsiteY3" fmla="*/ 324964 h 324964"/>
              <a:gd name="connsiteX4" fmla="*/ 0 w 497728"/>
              <a:gd name="connsiteY4" fmla="*/ 197731 h 324964"/>
              <a:gd name="connsiteX0" fmla="*/ 0 w 497728"/>
              <a:gd name="connsiteY0" fmla="*/ 197731 h 324964"/>
              <a:gd name="connsiteX1" fmla="*/ 486498 w 497728"/>
              <a:gd name="connsiteY1" fmla="*/ 0 h 324964"/>
              <a:gd name="connsiteX2" fmla="*/ 476970 w 497728"/>
              <a:gd name="connsiteY2" fmla="*/ 244350 h 324964"/>
              <a:gd name="connsiteX3" fmla="*/ 79437 w 497728"/>
              <a:gd name="connsiteY3" fmla="*/ 324964 h 324964"/>
              <a:gd name="connsiteX4" fmla="*/ 0 w 497728"/>
              <a:gd name="connsiteY4" fmla="*/ 197731 h 324964"/>
              <a:gd name="connsiteX0" fmla="*/ 0 w 475311"/>
              <a:gd name="connsiteY0" fmla="*/ 148285 h 324964"/>
              <a:gd name="connsiteX1" fmla="*/ 464081 w 475311"/>
              <a:gd name="connsiteY1" fmla="*/ 0 h 324964"/>
              <a:gd name="connsiteX2" fmla="*/ 454553 w 475311"/>
              <a:gd name="connsiteY2" fmla="*/ 244350 h 324964"/>
              <a:gd name="connsiteX3" fmla="*/ 57020 w 475311"/>
              <a:gd name="connsiteY3" fmla="*/ 324964 h 324964"/>
              <a:gd name="connsiteX4" fmla="*/ 0 w 475311"/>
              <a:gd name="connsiteY4" fmla="*/ 148285 h 324964"/>
              <a:gd name="connsiteX0" fmla="*/ 1787 w 477098"/>
              <a:gd name="connsiteY0" fmla="*/ 148285 h 324964"/>
              <a:gd name="connsiteX1" fmla="*/ 465868 w 477098"/>
              <a:gd name="connsiteY1" fmla="*/ 0 h 324964"/>
              <a:gd name="connsiteX2" fmla="*/ 456340 w 477098"/>
              <a:gd name="connsiteY2" fmla="*/ 244350 h 324964"/>
              <a:gd name="connsiteX3" fmla="*/ 58807 w 477098"/>
              <a:gd name="connsiteY3" fmla="*/ 324964 h 324964"/>
              <a:gd name="connsiteX4" fmla="*/ 1787 w 477098"/>
              <a:gd name="connsiteY4" fmla="*/ 148285 h 324964"/>
              <a:gd name="connsiteX0" fmla="*/ 1787 w 477098"/>
              <a:gd name="connsiteY0" fmla="*/ 148285 h 324964"/>
              <a:gd name="connsiteX1" fmla="*/ 465868 w 477098"/>
              <a:gd name="connsiteY1" fmla="*/ 0 h 324964"/>
              <a:gd name="connsiteX2" fmla="*/ 456340 w 477098"/>
              <a:gd name="connsiteY2" fmla="*/ 244350 h 324964"/>
              <a:gd name="connsiteX3" fmla="*/ 58807 w 477098"/>
              <a:gd name="connsiteY3" fmla="*/ 324964 h 324964"/>
              <a:gd name="connsiteX4" fmla="*/ 1787 w 477098"/>
              <a:gd name="connsiteY4" fmla="*/ 148285 h 324964"/>
              <a:gd name="connsiteX0" fmla="*/ 1523 w 476834"/>
              <a:gd name="connsiteY0" fmla="*/ 148285 h 329271"/>
              <a:gd name="connsiteX1" fmla="*/ 465604 w 476834"/>
              <a:gd name="connsiteY1" fmla="*/ 0 h 329271"/>
              <a:gd name="connsiteX2" fmla="*/ 456076 w 476834"/>
              <a:gd name="connsiteY2" fmla="*/ 244350 h 329271"/>
              <a:gd name="connsiteX3" fmla="*/ 68842 w 476834"/>
              <a:gd name="connsiteY3" fmla="*/ 329271 h 329271"/>
              <a:gd name="connsiteX4" fmla="*/ 1523 w 476834"/>
              <a:gd name="connsiteY4" fmla="*/ 148285 h 329271"/>
              <a:gd name="connsiteX0" fmla="*/ 2911 w 478222"/>
              <a:gd name="connsiteY0" fmla="*/ 148285 h 329271"/>
              <a:gd name="connsiteX1" fmla="*/ 466992 w 478222"/>
              <a:gd name="connsiteY1" fmla="*/ 0 h 329271"/>
              <a:gd name="connsiteX2" fmla="*/ 457464 w 478222"/>
              <a:gd name="connsiteY2" fmla="*/ 244350 h 329271"/>
              <a:gd name="connsiteX3" fmla="*/ 70230 w 478222"/>
              <a:gd name="connsiteY3" fmla="*/ 329271 h 329271"/>
              <a:gd name="connsiteX4" fmla="*/ 2911 w 478222"/>
              <a:gd name="connsiteY4" fmla="*/ 148285 h 329271"/>
              <a:gd name="connsiteX0" fmla="*/ 2911 w 478222"/>
              <a:gd name="connsiteY0" fmla="*/ 148285 h 333001"/>
              <a:gd name="connsiteX1" fmla="*/ 466992 w 478222"/>
              <a:gd name="connsiteY1" fmla="*/ 0 h 333001"/>
              <a:gd name="connsiteX2" fmla="*/ 457464 w 478222"/>
              <a:gd name="connsiteY2" fmla="*/ 244350 h 333001"/>
              <a:gd name="connsiteX3" fmla="*/ 70230 w 478222"/>
              <a:gd name="connsiteY3" fmla="*/ 329271 h 333001"/>
              <a:gd name="connsiteX4" fmla="*/ 2911 w 478222"/>
              <a:gd name="connsiteY4" fmla="*/ 148285 h 333001"/>
              <a:gd name="connsiteX0" fmla="*/ 2440 w 477751"/>
              <a:gd name="connsiteY0" fmla="*/ 148285 h 344174"/>
              <a:gd name="connsiteX1" fmla="*/ 466521 w 477751"/>
              <a:gd name="connsiteY1" fmla="*/ 0 h 344174"/>
              <a:gd name="connsiteX2" fmla="*/ 456993 w 477751"/>
              <a:gd name="connsiteY2" fmla="*/ 244350 h 344174"/>
              <a:gd name="connsiteX3" fmla="*/ 77347 w 477751"/>
              <a:gd name="connsiteY3" fmla="*/ 340847 h 344174"/>
              <a:gd name="connsiteX4" fmla="*/ 2440 w 477751"/>
              <a:gd name="connsiteY4" fmla="*/ 148285 h 344174"/>
              <a:gd name="connsiteX0" fmla="*/ 2440 w 478159"/>
              <a:gd name="connsiteY0" fmla="*/ 148285 h 347116"/>
              <a:gd name="connsiteX1" fmla="*/ 466521 w 478159"/>
              <a:gd name="connsiteY1" fmla="*/ 0 h 347116"/>
              <a:gd name="connsiteX2" fmla="*/ 457888 w 478159"/>
              <a:gd name="connsiteY2" fmla="*/ 295141 h 347116"/>
              <a:gd name="connsiteX3" fmla="*/ 77347 w 478159"/>
              <a:gd name="connsiteY3" fmla="*/ 340847 h 347116"/>
              <a:gd name="connsiteX4" fmla="*/ 2440 w 478159"/>
              <a:gd name="connsiteY4" fmla="*/ 148285 h 347116"/>
              <a:gd name="connsiteX0" fmla="*/ 2366 w 478085"/>
              <a:gd name="connsiteY0" fmla="*/ 148285 h 363082"/>
              <a:gd name="connsiteX1" fmla="*/ 466447 w 478085"/>
              <a:gd name="connsiteY1" fmla="*/ 0 h 363082"/>
              <a:gd name="connsiteX2" fmla="*/ 457814 w 478085"/>
              <a:gd name="connsiteY2" fmla="*/ 295141 h 363082"/>
              <a:gd name="connsiteX3" fmla="*/ 78715 w 478085"/>
              <a:gd name="connsiteY3" fmla="*/ 358256 h 363082"/>
              <a:gd name="connsiteX4" fmla="*/ 2366 w 478085"/>
              <a:gd name="connsiteY4" fmla="*/ 148285 h 363082"/>
              <a:gd name="connsiteX0" fmla="*/ 1690 w 495931"/>
              <a:gd name="connsiteY0" fmla="*/ 144742 h 363082"/>
              <a:gd name="connsiteX1" fmla="*/ 484293 w 495931"/>
              <a:gd name="connsiteY1" fmla="*/ 0 h 363082"/>
              <a:gd name="connsiteX2" fmla="*/ 475660 w 495931"/>
              <a:gd name="connsiteY2" fmla="*/ 295141 h 363082"/>
              <a:gd name="connsiteX3" fmla="*/ 96561 w 495931"/>
              <a:gd name="connsiteY3" fmla="*/ 358256 h 363082"/>
              <a:gd name="connsiteX4" fmla="*/ 1690 w 495931"/>
              <a:gd name="connsiteY4" fmla="*/ 144742 h 363082"/>
              <a:gd name="connsiteX0" fmla="*/ 1690 w 512405"/>
              <a:gd name="connsiteY0" fmla="*/ 144742 h 362289"/>
              <a:gd name="connsiteX1" fmla="*/ 484293 w 512405"/>
              <a:gd name="connsiteY1" fmla="*/ 0 h 362289"/>
              <a:gd name="connsiteX2" fmla="*/ 500963 w 512405"/>
              <a:gd name="connsiteY2" fmla="*/ 280511 h 362289"/>
              <a:gd name="connsiteX3" fmla="*/ 96561 w 512405"/>
              <a:gd name="connsiteY3" fmla="*/ 358256 h 362289"/>
              <a:gd name="connsiteX4" fmla="*/ 1690 w 512405"/>
              <a:gd name="connsiteY4" fmla="*/ 144742 h 362289"/>
              <a:gd name="connsiteX0" fmla="*/ 1453 w 522554"/>
              <a:gd name="connsiteY0" fmla="*/ 119392 h 362289"/>
              <a:gd name="connsiteX1" fmla="*/ 494442 w 522554"/>
              <a:gd name="connsiteY1" fmla="*/ 0 h 362289"/>
              <a:gd name="connsiteX2" fmla="*/ 511112 w 522554"/>
              <a:gd name="connsiteY2" fmla="*/ 280511 h 362289"/>
              <a:gd name="connsiteX3" fmla="*/ 106710 w 522554"/>
              <a:gd name="connsiteY3" fmla="*/ 358256 h 362289"/>
              <a:gd name="connsiteX4" fmla="*/ 1453 w 522554"/>
              <a:gd name="connsiteY4" fmla="*/ 119392 h 362289"/>
              <a:gd name="connsiteX0" fmla="*/ 1453 w 525588"/>
              <a:gd name="connsiteY0" fmla="*/ 139764 h 382661"/>
              <a:gd name="connsiteX1" fmla="*/ 506012 w 525588"/>
              <a:gd name="connsiteY1" fmla="*/ 0 h 382661"/>
              <a:gd name="connsiteX2" fmla="*/ 511112 w 525588"/>
              <a:gd name="connsiteY2" fmla="*/ 300883 h 382661"/>
              <a:gd name="connsiteX3" fmla="*/ 106710 w 525588"/>
              <a:gd name="connsiteY3" fmla="*/ 378628 h 382661"/>
              <a:gd name="connsiteX4" fmla="*/ 1453 w 525588"/>
              <a:gd name="connsiteY4" fmla="*/ 139764 h 382661"/>
              <a:gd name="connsiteX0" fmla="*/ 691 w 604951"/>
              <a:gd name="connsiteY0" fmla="*/ 158008 h 382661"/>
              <a:gd name="connsiteX1" fmla="*/ 585375 w 604951"/>
              <a:gd name="connsiteY1" fmla="*/ 0 h 382661"/>
              <a:gd name="connsiteX2" fmla="*/ 590475 w 604951"/>
              <a:gd name="connsiteY2" fmla="*/ 300883 h 382661"/>
              <a:gd name="connsiteX3" fmla="*/ 186073 w 604951"/>
              <a:gd name="connsiteY3" fmla="*/ 378628 h 382661"/>
              <a:gd name="connsiteX4" fmla="*/ 691 w 604951"/>
              <a:gd name="connsiteY4" fmla="*/ 158008 h 382661"/>
              <a:gd name="connsiteX0" fmla="*/ 1154 w 605414"/>
              <a:gd name="connsiteY0" fmla="*/ 158008 h 403738"/>
              <a:gd name="connsiteX1" fmla="*/ 585838 w 605414"/>
              <a:gd name="connsiteY1" fmla="*/ 0 h 403738"/>
              <a:gd name="connsiteX2" fmla="*/ 590938 w 605414"/>
              <a:gd name="connsiteY2" fmla="*/ 300883 h 403738"/>
              <a:gd name="connsiteX3" fmla="*/ 125421 w 605414"/>
              <a:gd name="connsiteY3" fmla="*/ 400506 h 403738"/>
              <a:gd name="connsiteX4" fmla="*/ 1154 w 605414"/>
              <a:gd name="connsiteY4" fmla="*/ 158008 h 403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14" h="403738">
                <a:moveTo>
                  <a:pt x="1154" y="158008"/>
                </a:moveTo>
                <a:cubicBezTo>
                  <a:pt x="67447" y="115034"/>
                  <a:pt x="408495" y="42759"/>
                  <a:pt x="585838" y="0"/>
                </a:cubicBezTo>
                <a:cubicBezTo>
                  <a:pt x="600438" y="44442"/>
                  <a:pt x="618789" y="258888"/>
                  <a:pt x="590938" y="300883"/>
                </a:cubicBezTo>
                <a:cubicBezTo>
                  <a:pt x="461860" y="329190"/>
                  <a:pt x="283493" y="422134"/>
                  <a:pt x="125421" y="400506"/>
                </a:cubicBezTo>
                <a:cubicBezTo>
                  <a:pt x="70726" y="330892"/>
                  <a:pt x="-10652" y="225026"/>
                  <a:pt x="1154" y="158008"/>
                </a:cubicBezTo>
                <a:close/>
              </a:path>
            </a:pathLst>
          </a:custGeom>
          <a:blipFill>
            <a:blip r:embed="rId6"/>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11"/>
          <p:cNvSpPr/>
          <p:nvPr/>
        </p:nvSpPr>
        <p:spPr>
          <a:xfrm rot="17070721" flipH="1">
            <a:off x="8072092" y="3853353"/>
            <a:ext cx="584940" cy="341731"/>
          </a:xfrm>
          <a:custGeom>
            <a:avLst/>
            <a:gdLst>
              <a:gd name="connsiteX0" fmla="*/ 0 w 246746"/>
              <a:gd name="connsiteY0" fmla="*/ 0 h 142112"/>
              <a:gd name="connsiteX1" fmla="*/ 246746 w 246746"/>
              <a:gd name="connsiteY1" fmla="*/ 0 h 142112"/>
              <a:gd name="connsiteX2" fmla="*/ 246746 w 246746"/>
              <a:gd name="connsiteY2" fmla="*/ 142112 h 142112"/>
              <a:gd name="connsiteX3" fmla="*/ 0 w 246746"/>
              <a:gd name="connsiteY3" fmla="*/ 142112 h 142112"/>
              <a:gd name="connsiteX4" fmla="*/ 0 w 246746"/>
              <a:gd name="connsiteY4" fmla="*/ 0 h 142112"/>
              <a:gd name="connsiteX0" fmla="*/ 0 w 337152"/>
              <a:gd name="connsiteY0" fmla="*/ 25501 h 142112"/>
              <a:gd name="connsiteX1" fmla="*/ 337152 w 337152"/>
              <a:gd name="connsiteY1" fmla="*/ 0 h 142112"/>
              <a:gd name="connsiteX2" fmla="*/ 337152 w 337152"/>
              <a:gd name="connsiteY2" fmla="*/ 142112 h 142112"/>
              <a:gd name="connsiteX3" fmla="*/ 90406 w 337152"/>
              <a:gd name="connsiteY3" fmla="*/ 142112 h 142112"/>
              <a:gd name="connsiteX4" fmla="*/ 0 w 337152"/>
              <a:gd name="connsiteY4" fmla="*/ 25501 h 142112"/>
              <a:gd name="connsiteX0" fmla="*/ 0 w 337152"/>
              <a:gd name="connsiteY0" fmla="*/ 25501 h 151344"/>
              <a:gd name="connsiteX1" fmla="*/ 337152 w 337152"/>
              <a:gd name="connsiteY1" fmla="*/ 0 h 151344"/>
              <a:gd name="connsiteX2" fmla="*/ 337152 w 337152"/>
              <a:gd name="connsiteY2" fmla="*/ 142112 h 151344"/>
              <a:gd name="connsiteX3" fmla="*/ 94411 w 337152"/>
              <a:gd name="connsiteY3" fmla="*/ 151344 h 151344"/>
              <a:gd name="connsiteX4" fmla="*/ 0 w 337152"/>
              <a:gd name="connsiteY4" fmla="*/ 25501 h 151344"/>
              <a:gd name="connsiteX0" fmla="*/ 0 w 418854"/>
              <a:gd name="connsiteY0" fmla="*/ 77392 h 203235"/>
              <a:gd name="connsiteX1" fmla="*/ 418854 w 418854"/>
              <a:gd name="connsiteY1" fmla="*/ 0 h 203235"/>
              <a:gd name="connsiteX2" fmla="*/ 337152 w 418854"/>
              <a:gd name="connsiteY2" fmla="*/ 194003 h 203235"/>
              <a:gd name="connsiteX3" fmla="*/ 94411 w 418854"/>
              <a:gd name="connsiteY3" fmla="*/ 203235 h 203235"/>
              <a:gd name="connsiteX4" fmla="*/ 0 w 418854"/>
              <a:gd name="connsiteY4" fmla="*/ 77392 h 203235"/>
              <a:gd name="connsiteX0" fmla="*/ 0 w 430867"/>
              <a:gd name="connsiteY0" fmla="*/ 77392 h 203235"/>
              <a:gd name="connsiteX1" fmla="*/ 418854 w 430867"/>
              <a:gd name="connsiteY1" fmla="*/ 0 h 203235"/>
              <a:gd name="connsiteX2" fmla="*/ 430867 w 430867"/>
              <a:gd name="connsiteY2" fmla="*/ 169810 h 203235"/>
              <a:gd name="connsiteX3" fmla="*/ 94411 w 430867"/>
              <a:gd name="connsiteY3" fmla="*/ 203235 h 203235"/>
              <a:gd name="connsiteX4" fmla="*/ 0 w 430867"/>
              <a:gd name="connsiteY4" fmla="*/ 77392 h 203235"/>
              <a:gd name="connsiteX0" fmla="*/ 0 w 432785"/>
              <a:gd name="connsiteY0" fmla="*/ 77392 h 203235"/>
              <a:gd name="connsiteX1" fmla="*/ 418854 w 432785"/>
              <a:gd name="connsiteY1" fmla="*/ 0 h 203235"/>
              <a:gd name="connsiteX2" fmla="*/ 432785 w 432785"/>
              <a:gd name="connsiteY2" fmla="*/ 155266 h 203235"/>
              <a:gd name="connsiteX3" fmla="*/ 94411 w 432785"/>
              <a:gd name="connsiteY3" fmla="*/ 203235 h 203235"/>
              <a:gd name="connsiteX4" fmla="*/ 0 w 432785"/>
              <a:gd name="connsiteY4" fmla="*/ 77392 h 203235"/>
              <a:gd name="connsiteX0" fmla="*/ 0 w 417811"/>
              <a:gd name="connsiteY0" fmla="*/ 76002 h 203235"/>
              <a:gd name="connsiteX1" fmla="*/ 403880 w 417811"/>
              <a:gd name="connsiteY1" fmla="*/ 0 h 203235"/>
              <a:gd name="connsiteX2" fmla="*/ 417811 w 417811"/>
              <a:gd name="connsiteY2" fmla="*/ 155266 h 203235"/>
              <a:gd name="connsiteX3" fmla="*/ 79437 w 417811"/>
              <a:gd name="connsiteY3" fmla="*/ 203235 h 203235"/>
              <a:gd name="connsiteX4" fmla="*/ 0 w 417811"/>
              <a:gd name="connsiteY4" fmla="*/ 76002 h 203235"/>
              <a:gd name="connsiteX0" fmla="*/ 0 w 417811"/>
              <a:gd name="connsiteY0" fmla="*/ 76002 h 159471"/>
              <a:gd name="connsiteX1" fmla="*/ 403880 w 417811"/>
              <a:gd name="connsiteY1" fmla="*/ 0 h 159471"/>
              <a:gd name="connsiteX2" fmla="*/ 417811 w 417811"/>
              <a:gd name="connsiteY2" fmla="*/ 155266 h 159471"/>
              <a:gd name="connsiteX3" fmla="*/ 113586 w 417811"/>
              <a:gd name="connsiteY3" fmla="*/ 159471 h 159471"/>
              <a:gd name="connsiteX4" fmla="*/ 0 w 417811"/>
              <a:gd name="connsiteY4" fmla="*/ 76002 h 159471"/>
              <a:gd name="connsiteX0" fmla="*/ 0 w 417811"/>
              <a:gd name="connsiteY0" fmla="*/ 76002 h 159471"/>
              <a:gd name="connsiteX1" fmla="*/ 403880 w 417811"/>
              <a:gd name="connsiteY1" fmla="*/ 0 h 159471"/>
              <a:gd name="connsiteX2" fmla="*/ 417811 w 417811"/>
              <a:gd name="connsiteY2" fmla="*/ 155266 h 159471"/>
              <a:gd name="connsiteX3" fmla="*/ 113586 w 417811"/>
              <a:gd name="connsiteY3" fmla="*/ 159471 h 159471"/>
              <a:gd name="connsiteX4" fmla="*/ 0 w 417811"/>
              <a:gd name="connsiteY4" fmla="*/ 76002 h 159471"/>
              <a:gd name="connsiteX0" fmla="*/ 0 w 480565"/>
              <a:gd name="connsiteY0" fmla="*/ 106514 h 189983"/>
              <a:gd name="connsiteX1" fmla="*/ 480565 w 480565"/>
              <a:gd name="connsiteY1" fmla="*/ 0 h 189983"/>
              <a:gd name="connsiteX2" fmla="*/ 417811 w 480565"/>
              <a:gd name="connsiteY2" fmla="*/ 185778 h 189983"/>
              <a:gd name="connsiteX3" fmla="*/ 113586 w 480565"/>
              <a:gd name="connsiteY3" fmla="*/ 189983 h 189983"/>
              <a:gd name="connsiteX4" fmla="*/ 0 w 480565"/>
              <a:gd name="connsiteY4" fmla="*/ 106514 h 189983"/>
              <a:gd name="connsiteX0" fmla="*/ 0 w 480565"/>
              <a:gd name="connsiteY0" fmla="*/ 106514 h 189983"/>
              <a:gd name="connsiteX1" fmla="*/ 480565 w 480565"/>
              <a:gd name="connsiteY1" fmla="*/ 0 h 189983"/>
              <a:gd name="connsiteX2" fmla="*/ 433650 w 480565"/>
              <a:gd name="connsiteY2" fmla="*/ 189344 h 189983"/>
              <a:gd name="connsiteX3" fmla="*/ 113586 w 480565"/>
              <a:gd name="connsiteY3" fmla="*/ 189983 h 189983"/>
              <a:gd name="connsiteX4" fmla="*/ 0 w 480565"/>
              <a:gd name="connsiteY4" fmla="*/ 106514 h 189983"/>
              <a:gd name="connsiteX0" fmla="*/ 0 w 526284"/>
              <a:gd name="connsiteY0" fmla="*/ 106514 h 189983"/>
              <a:gd name="connsiteX1" fmla="*/ 480565 w 526284"/>
              <a:gd name="connsiteY1" fmla="*/ 0 h 189983"/>
              <a:gd name="connsiteX2" fmla="*/ 433650 w 526284"/>
              <a:gd name="connsiteY2" fmla="*/ 189344 h 189983"/>
              <a:gd name="connsiteX3" fmla="*/ 113586 w 526284"/>
              <a:gd name="connsiteY3" fmla="*/ 189983 h 189983"/>
              <a:gd name="connsiteX4" fmla="*/ 0 w 526284"/>
              <a:gd name="connsiteY4" fmla="*/ 106514 h 189983"/>
              <a:gd name="connsiteX0" fmla="*/ 0 w 547784"/>
              <a:gd name="connsiteY0" fmla="*/ 106514 h 189983"/>
              <a:gd name="connsiteX1" fmla="*/ 480565 w 547784"/>
              <a:gd name="connsiteY1" fmla="*/ 0 h 189983"/>
              <a:gd name="connsiteX2" fmla="*/ 433650 w 547784"/>
              <a:gd name="connsiteY2" fmla="*/ 189344 h 189983"/>
              <a:gd name="connsiteX3" fmla="*/ 113586 w 547784"/>
              <a:gd name="connsiteY3" fmla="*/ 189983 h 189983"/>
              <a:gd name="connsiteX4" fmla="*/ 0 w 547784"/>
              <a:gd name="connsiteY4" fmla="*/ 106514 h 189983"/>
              <a:gd name="connsiteX0" fmla="*/ 0 w 532897"/>
              <a:gd name="connsiteY0" fmla="*/ 106514 h 189983"/>
              <a:gd name="connsiteX1" fmla="*/ 480565 w 532897"/>
              <a:gd name="connsiteY1" fmla="*/ 0 h 189983"/>
              <a:gd name="connsiteX2" fmla="*/ 433650 w 532897"/>
              <a:gd name="connsiteY2" fmla="*/ 189344 h 189983"/>
              <a:gd name="connsiteX3" fmla="*/ 113586 w 532897"/>
              <a:gd name="connsiteY3" fmla="*/ 189983 h 189983"/>
              <a:gd name="connsiteX4" fmla="*/ 0 w 532897"/>
              <a:gd name="connsiteY4" fmla="*/ 106514 h 189983"/>
              <a:gd name="connsiteX0" fmla="*/ 0 w 555545"/>
              <a:gd name="connsiteY0" fmla="*/ 106514 h 189983"/>
              <a:gd name="connsiteX1" fmla="*/ 480565 w 555545"/>
              <a:gd name="connsiteY1" fmla="*/ 0 h 189983"/>
              <a:gd name="connsiteX2" fmla="*/ 465610 w 555545"/>
              <a:gd name="connsiteY2" fmla="*/ 167139 h 189983"/>
              <a:gd name="connsiteX3" fmla="*/ 113586 w 555545"/>
              <a:gd name="connsiteY3" fmla="*/ 189983 h 189983"/>
              <a:gd name="connsiteX4" fmla="*/ 0 w 555545"/>
              <a:gd name="connsiteY4" fmla="*/ 106514 h 189983"/>
              <a:gd name="connsiteX0" fmla="*/ 0 w 610651"/>
              <a:gd name="connsiteY0" fmla="*/ 106514 h 195135"/>
              <a:gd name="connsiteX1" fmla="*/ 480565 w 610651"/>
              <a:gd name="connsiteY1" fmla="*/ 0 h 195135"/>
              <a:gd name="connsiteX2" fmla="*/ 536169 w 610651"/>
              <a:gd name="connsiteY2" fmla="*/ 195135 h 195135"/>
              <a:gd name="connsiteX3" fmla="*/ 113586 w 610651"/>
              <a:gd name="connsiteY3" fmla="*/ 189983 h 195135"/>
              <a:gd name="connsiteX4" fmla="*/ 0 w 610651"/>
              <a:gd name="connsiteY4" fmla="*/ 106514 h 195135"/>
              <a:gd name="connsiteX0" fmla="*/ 0 w 686838"/>
              <a:gd name="connsiteY0" fmla="*/ 97435 h 195135"/>
              <a:gd name="connsiteX1" fmla="*/ 556752 w 686838"/>
              <a:gd name="connsiteY1" fmla="*/ 0 h 195135"/>
              <a:gd name="connsiteX2" fmla="*/ 612356 w 686838"/>
              <a:gd name="connsiteY2" fmla="*/ 195135 h 195135"/>
              <a:gd name="connsiteX3" fmla="*/ 189773 w 686838"/>
              <a:gd name="connsiteY3" fmla="*/ 189983 h 195135"/>
              <a:gd name="connsiteX4" fmla="*/ 0 w 686838"/>
              <a:gd name="connsiteY4" fmla="*/ 97435 h 195135"/>
              <a:gd name="connsiteX0" fmla="*/ 0 w 683299"/>
              <a:gd name="connsiteY0" fmla="*/ 122226 h 219926"/>
              <a:gd name="connsiteX1" fmla="*/ 536286 w 683299"/>
              <a:gd name="connsiteY1" fmla="*/ 0 h 219926"/>
              <a:gd name="connsiteX2" fmla="*/ 612356 w 683299"/>
              <a:gd name="connsiteY2" fmla="*/ 219926 h 219926"/>
              <a:gd name="connsiteX3" fmla="*/ 189773 w 683299"/>
              <a:gd name="connsiteY3" fmla="*/ 214774 h 219926"/>
              <a:gd name="connsiteX4" fmla="*/ 0 w 683299"/>
              <a:gd name="connsiteY4" fmla="*/ 122226 h 219926"/>
              <a:gd name="connsiteX0" fmla="*/ 0 w 684074"/>
              <a:gd name="connsiteY0" fmla="*/ 153470 h 251170"/>
              <a:gd name="connsiteX1" fmla="*/ 540943 w 684074"/>
              <a:gd name="connsiteY1" fmla="*/ 0 h 251170"/>
              <a:gd name="connsiteX2" fmla="*/ 612356 w 684074"/>
              <a:gd name="connsiteY2" fmla="*/ 251170 h 251170"/>
              <a:gd name="connsiteX3" fmla="*/ 189773 w 684074"/>
              <a:gd name="connsiteY3" fmla="*/ 246018 h 251170"/>
              <a:gd name="connsiteX4" fmla="*/ 0 w 684074"/>
              <a:gd name="connsiteY4" fmla="*/ 153470 h 251170"/>
              <a:gd name="connsiteX0" fmla="*/ 0 w 686194"/>
              <a:gd name="connsiteY0" fmla="*/ 178972 h 276672"/>
              <a:gd name="connsiteX1" fmla="*/ 553171 w 686194"/>
              <a:gd name="connsiteY1" fmla="*/ 0 h 276672"/>
              <a:gd name="connsiteX2" fmla="*/ 612356 w 686194"/>
              <a:gd name="connsiteY2" fmla="*/ 276672 h 276672"/>
              <a:gd name="connsiteX3" fmla="*/ 189773 w 686194"/>
              <a:gd name="connsiteY3" fmla="*/ 271520 h 276672"/>
              <a:gd name="connsiteX4" fmla="*/ 0 w 686194"/>
              <a:gd name="connsiteY4" fmla="*/ 178972 h 276672"/>
              <a:gd name="connsiteX0" fmla="*/ 0 w 686194"/>
              <a:gd name="connsiteY0" fmla="*/ 178972 h 301576"/>
              <a:gd name="connsiteX1" fmla="*/ 553171 w 686194"/>
              <a:gd name="connsiteY1" fmla="*/ 0 h 301576"/>
              <a:gd name="connsiteX2" fmla="*/ 612356 w 686194"/>
              <a:gd name="connsiteY2" fmla="*/ 276672 h 301576"/>
              <a:gd name="connsiteX3" fmla="*/ 176068 w 686194"/>
              <a:gd name="connsiteY3" fmla="*/ 301576 h 301576"/>
              <a:gd name="connsiteX4" fmla="*/ 0 w 686194"/>
              <a:gd name="connsiteY4" fmla="*/ 178972 h 301576"/>
              <a:gd name="connsiteX0" fmla="*/ 0 w 689047"/>
              <a:gd name="connsiteY0" fmla="*/ 178972 h 301576"/>
              <a:gd name="connsiteX1" fmla="*/ 553171 w 689047"/>
              <a:gd name="connsiteY1" fmla="*/ 0 h 301576"/>
              <a:gd name="connsiteX2" fmla="*/ 615822 w 689047"/>
              <a:gd name="connsiteY2" fmla="*/ 265024 h 301576"/>
              <a:gd name="connsiteX3" fmla="*/ 176068 w 689047"/>
              <a:gd name="connsiteY3" fmla="*/ 301576 h 301576"/>
              <a:gd name="connsiteX4" fmla="*/ 0 w 689047"/>
              <a:gd name="connsiteY4" fmla="*/ 178972 h 301576"/>
              <a:gd name="connsiteX0" fmla="*/ 0 w 705570"/>
              <a:gd name="connsiteY0" fmla="*/ 178972 h 301576"/>
              <a:gd name="connsiteX1" fmla="*/ 553171 w 705570"/>
              <a:gd name="connsiteY1" fmla="*/ 0 h 301576"/>
              <a:gd name="connsiteX2" fmla="*/ 635671 w 705570"/>
              <a:gd name="connsiteY2" fmla="*/ 294350 h 301576"/>
              <a:gd name="connsiteX3" fmla="*/ 176068 w 705570"/>
              <a:gd name="connsiteY3" fmla="*/ 301576 h 301576"/>
              <a:gd name="connsiteX4" fmla="*/ 0 w 705570"/>
              <a:gd name="connsiteY4" fmla="*/ 178972 h 301576"/>
              <a:gd name="connsiteX0" fmla="*/ 0 w 675271"/>
              <a:gd name="connsiteY0" fmla="*/ 178972 h 301576"/>
              <a:gd name="connsiteX1" fmla="*/ 553171 w 675271"/>
              <a:gd name="connsiteY1" fmla="*/ 0 h 301576"/>
              <a:gd name="connsiteX2" fmla="*/ 598964 w 675271"/>
              <a:gd name="connsiteY2" fmla="*/ 273657 h 301576"/>
              <a:gd name="connsiteX3" fmla="*/ 176068 w 675271"/>
              <a:gd name="connsiteY3" fmla="*/ 301576 h 301576"/>
              <a:gd name="connsiteX4" fmla="*/ 0 w 675271"/>
              <a:gd name="connsiteY4" fmla="*/ 178972 h 301576"/>
              <a:gd name="connsiteX0" fmla="*/ 0 w 675271"/>
              <a:gd name="connsiteY0" fmla="*/ 178972 h 301576"/>
              <a:gd name="connsiteX1" fmla="*/ 553171 w 675271"/>
              <a:gd name="connsiteY1" fmla="*/ 0 h 301576"/>
              <a:gd name="connsiteX2" fmla="*/ 598964 w 675271"/>
              <a:gd name="connsiteY2" fmla="*/ 273657 h 301576"/>
              <a:gd name="connsiteX3" fmla="*/ 176068 w 675271"/>
              <a:gd name="connsiteY3" fmla="*/ 301576 h 301576"/>
              <a:gd name="connsiteX4" fmla="*/ 0 w 675271"/>
              <a:gd name="connsiteY4" fmla="*/ 178972 h 301576"/>
              <a:gd name="connsiteX0" fmla="*/ 0 w 676192"/>
              <a:gd name="connsiteY0" fmla="*/ 211038 h 333642"/>
              <a:gd name="connsiteX1" fmla="*/ 557951 w 676192"/>
              <a:gd name="connsiteY1" fmla="*/ 0 h 333642"/>
              <a:gd name="connsiteX2" fmla="*/ 598964 w 676192"/>
              <a:gd name="connsiteY2" fmla="*/ 305723 h 333642"/>
              <a:gd name="connsiteX3" fmla="*/ 176068 w 676192"/>
              <a:gd name="connsiteY3" fmla="*/ 333642 h 333642"/>
              <a:gd name="connsiteX4" fmla="*/ 0 w 676192"/>
              <a:gd name="connsiteY4" fmla="*/ 211038 h 333642"/>
              <a:gd name="connsiteX0" fmla="*/ 0 w 672483"/>
              <a:gd name="connsiteY0" fmla="*/ 211038 h 341731"/>
              <a:gd name="connsiteX1" fmla="*/ 557951 w 672483"/>
              <a:gd name="connsiteY1" fmla="*/ 0 h 341731"/>
              <a:gd name="connsiteX2" fmla="*/ 594342 w 672483"/>
              <a:gd name="connsiteY2" fmla="*/ 321253 h 341731"/>
              <a:gd name="connsiteX3" fmla="*/ 176068 w 672483"/>
              <a:gd name="connsiteY3" fmla="*/ 333642 h 341731"/>
              <a:gd name="connsiteX4" fmla="*/ 0 w 672483"/>
              <a:gd name="connsiteY4" fmla="*/ 211038 h 34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483" h="341731">
                <a:moveTo>
                  <a:pt x="0" y="211038"/>
                </a:moveTo>
                <a:lnTo>
                  <a:pt x="557951" y="0"/>
                </a:lnTo>
                <a:cubicBezTo>
                  <a:pt x="542313" y="63115"/>
                  <a:pt x="795775" y="230140"/>
                  <a:pt x="594342" y="321253"/>
                </a:cubicBezTo>
                <a:cubicBezTo>
                  <a:pt x="438514" y="364497"/>
                  <a:pt x="317033" y="324336"/>
                  <a:pt x="176068" y="333642"/>
                </a:cubicBezTo>
                <a:cubicBezTo>
                  <a:pt x="88635" y="302009"/>
                  <a:pt x="37862" y="238861"/>
                  <a:pt x="0" y="211038"/>
                </a:cubicBezTo>
                <a:close/>
              </a:path>
            </a:pathLst>
          </a:custGeom>
          <a:blipFill>
            <a:blip r:embed="rId6"/>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36132" y="1036138"/>
            <a:ext cx="2243434" cy="1355009"/>
          </a:xfrm>
          <a:prstGeom prst="rect">
            <a:avLst/>
          </a:prstGeom>
          <a:ln>
            <a:solidFill>
              <a:schemeClr val="accent3"/>
            </a:solidFill>
          </a:ln>
        </p:spPr>
      </p:pic>
      <p:cxnSp>
        <p:nvCxnSpPr>
          <p:cNvPr id="17" name="Straight Arrow Connector 16"/>
          <p:cNvCxnSpPr>
            <a:stCxn id="16" idx="7"/>
          </p:cNvCxnSpPr>
          <p:nvPr/>
        </p:nvCxnSpPr>
        <p:spPr>
          <a:xfrm flipV="1">
            <a:off x="7656113" y="2374848"/>
            <a:ext cx="947152" cy="162888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2" name="Pictur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78545" y="4708553"/>
            <a:ext cx="3728102" cy="1267555"/>
          </a:xfrm>
          <a:prstGeom prst="rect">
            <a:avLst/>
          </a:prstGeom>
          <a:ln>
            <a:solidFill>
              <a:schemeClr val="accent3"/>
            </a:solidFill>
          </a:ln>
        </p:spPr>
      </p:pic>
      <p:sp>
        <p:nvSpPr>
          <p:cNvPr id="31" name="TextBox 30"/>
          <p:cNvSpPr txBox="1"/>
          <p:nvPr/>
        </p:nvSpPr>
        <p:spPr>
          <a:xfrm>
            <a:off x="1942923" y="5982621"/>
            <a:ext cx="2958118" cy="400110"/>
          </a:xfrm>
          <a:prstGeom prst="rect">
            <a:avLst/>
          </a:prstGeom>
          <a:noFill/>
        </p:spPr>
        <p:txBody>
          <a:bodyPr wrap="square" rtlCol="0">
            <a:spAutoFit/>
          </a:bodyPr>
          <a:lstStyle/>
          <a:p>
            <a:r>
              <a:rPr lang="en-US" sz="2000" b="1" dirty="0">
                <a:solidFill>
                  <a:srgbClr val="000000"/>
                </a:solidFill>
                <a:latin typeface="Calibri" panose="020F0502020204030204" pitchFamily="34" charset="0"/>
              </a:rPr>
              <a:t>Fuel Cell Stack Systems</a:t>
            </a:r>
          </a:p>
        </p:txBody>
      </p:sp>
      <p:cxnSp>
        <p:nvCxnSpPr>
          <p:cNvPr id="39" name="Straight Arrow Connector 38"/>
          <p:cNvCxnSpPr>
            <a:stCxn id="38" idx="1"/>
          </p:cNvCxnSpPr>
          <p:nvPr/>
        </p:nvCxnSpPr>
        <p:spPr>
          <a:xfrm flipH="1">
            <a:off x="3796525" y="3605231"/>
            <a:ext cx="3538150" cy="108856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8478117" y="6261777"/>
            <a:ext cx="3218140" cy="304800"/>
          </a:xfrm>
          <a:prstGeom prst="rect">
            <a:avLst/>
          </a:prstGeom>
        </p:spPr>
        <p:txBody>
          <a:bodyPr vert="horz" wrap="square" lIns="91440" tIns="45720" rIns="91440" bIns="45720" rtlCol="0">
            <a:normAutofit/>
          </a:bodyPr>
          <a:lstStyle/>
          <a:p>
            <a:pPr defTabSz="457200">
              <a:spcBef>
                <a:spcPct val="20000"/>
              </a:spcBef>
            </a:pPr>
            <a:r>
              <a:rPr lang="en-US" sz="1400" dirty="0">
                <a:solidFill>
                  <a:schemeClr val="tx1">
                    <a:lumMod val="50000"/>
                  </a:schemeClr>
                </a:solidFill>
                <a:latin typeface="Calibri" panose="020F0502020204030204" pitchFamily="34" charset="0"/>
                <a:cs typeface="Arial Narrow"/>
              </a:rPr>
              <a:t>DOE: Department of Energy</a:t>
            </a:r>
          </a:p>
        </p:txBody>
      </p:sp>
    </p:spTree>
    <p:extLst>
      <p:ext uri="{BB962C8B-B14F-4D97-AF65-F5344CB8AC3E}">
        <p14:creationId xmlns:p14="http://schemas.microsoft.com/office/powerpoint/2010/main" val="158997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017546" y="5839212"/>
            <a:ext cx="2465745" cy="6621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Rectangle 22"/>
          <p:cNvSpPr/>
          <p:nvPr/>
        </p:nvSpPr>
        <p:spPr>
          <a:xfrm>
            <a:off x="5653585" y="5840951"/>
            <a:ext cx="2402983" cy="6621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8" name="Rectangle 17"/>
          <p:cNvSpPr/>
          <p:nvPr/>
        </p:nvSpPr>
        <p:spPr>
          <a:xfrm>
            <a:off x="1720610" y="5826383"/>
            <a:ext cx="3805623" cy="676732"/>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p:txBody>
          <a:bodyPr/>
          <a:lstStyle/>
          <a:p>
            <a:r>
              <a:rPr lang="en-US" sz="3600" dirty="0"/>
              <a:t>Hydrogen is an industrial commodity </a:t>
            </a:r>
          </a:p>
        </p:txBody>
      </p:sp>
      <p:sp>
        <p:nvSpPr>
          <p:cNvPr id="14" name="Rectangle 13"/>
          <p:cNvSpPr/>
          <p:nvPr/>
        </p:nvSpPr>
        <p:spPr>
          <a:xfrm>
            <a:off x="1597152" y="963168"/>
            <a:ext cx="8973312" cy="4411429"/>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5" name="TextBox 14"/>
          <p:cNvSpPr txBox="1"/>
          <p:nvPr/>
        </p:nvSpPr>
        <p:spPr>
          <a:xfrm>
            <a:off x="1747821" y="5929327"/>
            <a:ext cx="3948545" cy="818392"/>
          </a:xfrm>
          <a:prstGeom prst="rect">
            <a:avLst/>
          </a:prstGeom>
        </p:spPr>
        <p:txBody>
          <a:bodyPr vert="horz" wrap="square" lIns="91440" tIns="45720" rIns="91440" bIns="45720" rtlCol="0">
            <a:normAutofit fontScale="77500" lnSpcReduction="20000"/>
          </a:bodyPr>
          <a:lstStyle/>
          <a:p>
            <a:pPr defTabSz="457200">
              <a:spcBef>
                <a:spcPct val="20000"/>
              </a:spcBef>
            </a:pPr>
            <a:r>
              <a:rPr lang="en-US" sz="4100" b="1" dirty="0">
                <a:solidFill>
                  <a:schemeClr val="bg1"/>
                </a:solidFill>
                <a:latin typeface="Calibri" panose="020F0502020204030204" pitchFamily="34" charset="0"/>
                <a:cs typeface="Arial Narrow"/>
              </a:rPr>
              <a:t>10 </a:t>
            </a:r>
            <a:r>
              <a:rPr lang="en-US" sz="4000" b="1" dirty="0">
                <a:solidFill>
                  <a:schemeClr val="bg1"/>
                </a:solidFill>
                <a:latin typeface="Calibri" panose="020F0502020204030204" pitchFamily="34" charset="0"/>
                <a:cs typeface="Arial Narrow"/>
              </a:rPr>
              <a:t>million metric tons </a:t>
            </a:r>
          </a:p>
        </p:txBody>
      </p:sp>
      <p:sp>
        <p:nvSpPr>
          <p:cNvPr id="16" name="TextBox 15"/>
          <p:cNvSpPr txBox="1"/>
          <p:nvPr/>
        </p:nvSpPr>
        <p:spPr>
          <a:xfrm>
            <a:off x="1777539" y="5405197"/>
            <a:ext cx="3805623" cy="361933"/>
          </a:xfrm>
          <a:prstGeom prst="rect">
            <a:avLst/>
          </a:prstGeom>
        </p:spPr>
        <p:txBody>
          <a:bodyPr vert="horz" wrap="square" lIns="91440" tIns="45720" rIns="91440" bIns="45720" rtlCol="0">
            <a:noAutofit/>
          </a:bodyPr>
          <a:lstStyle/>
          <a:p>
            <a:pPr defTabSz="457200">
              <a:spcBef>
                <a:spcPct val="20000"/>
              </a:spcBef>
            </a:pPr>
            <a:r>
              <a:rPr lang="en-US" sz="2400" b="1" spc="-150" dirty="0">
                <a:solidFill>
                  <a:schemeClr val="tx1">
                    <a:lumMod val="50000"/>
                  </a:schemeClr>
                </a:solidFill>
                <a:latin typeface="Calibri" panose="020F0502020204030204" pitchFamily="34" charset="0"/>
                <a:cs typeface="Arial Narrow"/>
              </a:rPr>
              <a:t>U.S. annual hydrogen production</a:t>
            </a:r>
          </a:p>
        </p:txBody>
      </p:sp>
      <p:sp>
        <p:nvSpPr>
          <p:cNvPr id="19" name="Rectangle 18"/>
          <p:cNvSpPr/>
          <p:nvPr/>
        </p:nvSpPr>
        <p:spPr>
          <a:xfrm>
            <a:off x="1718056" y="5437854"/>
            <a:ext cx="3808176" cy="1039043"/>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7" name="TextBox 16"/>
          <p:cNvSpPr txBox="1"/>
          <p:nvPr/>
        </p:nvSpPr>
        <p:spPr>
          <a:xfrm>
            <a:off x="6391307" y="5415315"/>
            <a:ext cx="3252477" cy="361933"/>
          </a:xfrm>
          <a:prstGeom prst="rect">
            <a:avLst/>
          </a:prstGeom>
        </p:spPr>
        <p:txBody>
          <a:bodyPr vert="horz" wrap="square" lIns="91440" tIns="45720" rIns="91440" bIns="45720" rtlCol="0">
            <a:noAutofit/>
          </a:bodyPr>
          <a:lstStyle/>
          <a:p>
            <a:pPr algn="ctr" defTabSz="457200">
              <a:spcBef>
                <a:spcPct val="20000"/>
              </a:spcBef>
            </a:pPr>
            <a:r>
              <a:rPr lang="en-US" sz="2400" b="1" dirty="0">
                <a:solidFill>
                  <a:schemeClr val="tx1">
                    <a:lumMod val="50000"/>
                  </a:schemeClr>
                </a:solidFill>
                <a:latin typeface="Calibri" panose="020F0502020204030204" pitchFamily="34" charset="0"/>
                <a:cs typeface="Arial Narrow"/>
              </a:rPr>
              <a:t>Largest Users in the U.S. </a:t>
            </a:r>
          </a:p>
        </p:txBody>
      </p:sp>
      <p:sp>
        <p:nvSpPr>
          <p:cNvPr id="3" name="TextBox 2"/>
          <p:cNvSpPr txBox="1"/>
          <p:nvPr/>
        </p:nvSpPr>
        <p:spPr>
          <a:xfrm>
            <a:off x="5666600" y="5845212"/>
            <a:ext cx="1776598" cy="581818"/>
          </a:xfrm>
          <a:prstGeom prst="rect">
            <a:avLst/>
          </a:prstGeom>
        </p:spPr>
        <p:txBody>
          <a:bodyPr vert="horz" wrap="square" lIns="91440" tIns="45720" rIns="91440" bIns="45720" rtlCol="0">
            <a:noAutofit/>
          </a:bodyPr>
          <a:lstStyle/>
          <a:p>
            <a:pPr defTabSz="457200">
              <a:lnSpc>
                <a:spcPct val="80000"/>
              </a:lnSpc>
            </a:pPr>
            <a:r>
              <a:rPr lang="en-US" sz="2400" b="1" spc="-150" dirty="0">
                <a:solidFill>
                  <a:schemeClr val="bg1"/>
                </a:solidFill>
                <a:latin typeface="Calibri" panose="020F0502020204030204" pitchFamily="34" charset="0"/>
                <a:cs typeface="Arial Narrow"/>
              </a:rPr>
              <a:t>Petroleum Processing</a:t>
            </a:r>
          </a:p>
        </p:txBody>
      </p:sp>
      <p:sp>
        <p:nvSpPr>
          <p:cNvPr id="20" name="TextBox 19"/>
          <p:cNvSpPr txBox="1"/>
          <p:nvPr/>
        </p:nvSpPr>
        <p:spPr>
          <a:xfrm>
            <a:off x="7891786" y="5858091"/>
            <a:ext cx="1776598" cy="581818"/>
          </a:xfrm>
          <a:prstGeom prst="rect">
            <a:avLst/>
          </a:prstGeom>
        </p:spPr>
        <p:txBody>
          <a:bodyPr vert="horz" wrap="square" lIns="91440" tIns="45720" rIns="91440" bIns="45720" rtlCol="0">
            <a:noAutofit/>
          </a:bodyPr>
          <a:lstStyle/>
          <a:p>
            <a:pPr algn="ctr" defTabSz="457200">
              <a:lnSpc>
                <a:spcPct val="80000"/>
              </a:lnSpc>
            </a:pPr>
            <a:r>
              <a:rPr lang="en-US" sz="2400" b="1" spc="-150" dirty="0">
                <a:solidFill>
                  <a:schemeClr val="bg1"/>
                </a:solidFill>
                <a:latin typeface="Calibri" panose="020F0502020204030204" pitchFamily="34" charset="0"/>
                <a:cs typeface="Arial Narrow"/>
              </a:rPr>
              <a:t>Fertilizer Production</a:t>
            </a:r>
          </a:p>
        </p:txBody>
      </p:sp>
      <p:sp>
        <p:nvSpPr>
          <p:cNvPr id="4" name="TextBox 3"/>
          <p:cNvSpPr txBox="1"/>
          <p:nvPr/>
        </p:nvSpPr>
        <p:spPr>
          <a:xfrm>
            <a:off x="7016567" y="5863693"/>
            <a:ext cx="1185763" cy="613205"/>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bg1"/>
                </a:solidFill>
                <a:latin typeface="Calibri" panose="020F0502020204030204" pitchFamily="34" charset="0"/>
                <a:cs typeface="Arial Narrow"/>
              </a:rPr>
              <a:t>68%</a:t>
            </a:r>
          </a:p>
        </p:txBody>
      </p:sp>
      <p:sp>
        <p:nvSpPr>
          <p:cNvPr id="21" name="TextBox 20"/>
          <p:cNvSpPr txBox="1"/>
          <p:nvPr/>
        </p:nvSpPr>
        <p:spPr>
          <a:xfrm>
            <a:off x="9483600" y="5850814"/>
            <a:ext cx="1185763" cy="613205"/>
          </a:xfrm>
          <a:prstGeom prst="rect">
            <a:avLst/>
          </a:prstGeom>
        </p:spPr>
        <p:txBody>
          <a:bodyPr vert="horz" wrap="square" lIns="91440" tIns="45720" rIns="91440" bIns="45720" rtlCol="0">
            <a:noAutofit/>
          </a:bodyPr>
          <a:lstStyle/>
          <a:p>
            <a:pPr defTabSz="457200">
              <a:spcBef>
                <a:spcPct val="20000"/>
              </a:spcBef>
            </a:pPr>
            <a:r>
              <a:rPr lang="en-US" sz="3600" b="1" dirty="0">
                <a:solidFill>
                  <a:schemeClr val="bg1"/>
                </a:solidFill>
                <a:latin typeface="Calibri" panose="020F0502020204030204" pitchFamily="34" charset="0"/>
                <a:cs typeface="Arial Narrow"/>
              </a:rPr>
              <a:t>21%</a:t>
            </a:r>
          </a:p>
        </p:txBody>
      </p:sp>
      <p:sp>
        <p:nvSpPr>
          <p:cNvPr id="22" name="Rectangle 21"/>
          <p:cNvSpPr/>
          <p:nvPr/>
        </p:nvSpPr>
        <p:spPr>
          <a:xfrm>
            <a:off x="5653584" y="5425739"/>
            <a:ext cx="4829706" cy="1077376"/>
          </a:xfrm>
          <a:prstGeom prst="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6" name="Straight Connector 5"/>
          <p:cNvCxnSpPr/>
          <p:nvPr/>
        </p:nvCxnSpPr>
        <p:spPr>
          <a:xfrm>
            <a:off x="7029445" y="5850813"/>
            <a:ext cx="0" cy="636698"/>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9490302" y="5850813"/>
            <a:ext cx="0" cy="636698"/>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710894" y="961428"/>
            <a:ext cx="7128540" cy="4296350"/>
          </a:xfrm>
          <a:prstGeom prst="rect">
            <a:avLst/>
          </a:prstGeom>
        </p:spPr>
      </p:pic>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8532813" y="2129103"/>
            <a:ext cx="2076450" cy="1806143"/>
          </a:xfrm>
          <a:prstGeom prst="rect">
            <a:avLst/>
          </a:prstGeom>
        </p:spPr>
      </p:pic>
      <p:pic>
        <p:nvPicPr>
          <p:cNvPr id="26" name="Picture 25"/>
          <p:cNvPicPr>
            <a:picLocks noChangeAspect="1"/>
          </p:cNvPicPr>
          <p:nvPr/>
        </p:nvPicPr>
        <p:blipFill>
          <a:blip r:embed="rId5"/>
          <a:stretch>
            <a:fillRect/>
          </a:stretch>
        </p:blipFill>
        <p:spPr>
          <a:xfrm>
            <a:off x="8494014" y="4053430"/>
            <a:ext cx="2076450" cy="1047750"/>
          </a:xfrm>
          <a:prstGeom prst="rect">
            <a:avLst/>
          </a:prstGeom>
        </p:spPr>
      </p:pic>
    </p:spTree>
    <p:extLst>
      <p:ext uri="{BB962C8B-B14F-4D97-AF65-F5344CB8AC3E}">
        <p14:creationId xmlns:p14="http://schemas.microsoft.com/office/powerpoint/2010/main" val="204194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C7EAFC"/>
              </a:clrFrom>
              <a:clrTo>
                <a:srgbClr val="C7EAFC">
                  <a:alpha val="0"/>
                </a:srgbClr>
              </a:clrTo>
            </a:clrChange>
            <a:extLst>
              <a:ext uri="{28A0092B-C50C-407E-A947-70E740481C1C}">
                <a14:useLocalDpi xmlns:a14="http://schemas.microsoft.com/office/drawing/2010/main"/>
              </a:ext>
            </a:extLst>
          </a:blip>
          <a:stretch>
            <a:fillRect/>
          </a:stretch>
        </p:blipFill>
        <p:spPr>
          <a:xfrm>
            <a:off x="1586324" y="933918"/>
            <a:ext cx="4824056" cy="4869416"/>
          </a:xfrm>
          <a:prstGeom prst="rect">
            <a:avLst/>
          </a:prstGeom>
        </p:spPr>
      </p:pic>
      <p:pic>
        <p:nvPicPr>
          <p:cNvPr id="9" name="Picture 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19946" y="4061415"/>
            <a:ext cx="1189482" cy="995281"/>
          </a:xfrm>
          <a:prstGeom prst="rect">
            <a:avLst/>
          </a:prstGeom>
        </p:spPr>
      </p:pic>
      <p:pic>
        <p:nvPicPr>
          <p:cNvPr id="13" name="Picture 12"/>
          <p:cNvPicPr>
            <a:picLocks noChangeAspect="1"/>
          </p:cNvPicPr>
          <p:nvPr/>
        </p:nvPicPr>
        <p:blipFill rotWithShape="1">
          <a:blip r:embed="rId5" cstate="email">
            <a:clrChange>
              <a:clrFrom>
                <a:srgbClr val="A4CDFF"/>
              </a:clrFrom>
              <a:clrTo>
                <a:srgbClr val="A4CDFF">
                  <a:alpha val="0"/>
                </a:srgbClr>
              </a:clrTo>
            </a:clrChange>
            <a:extLst>
              <a:ext uri="{28A0092B-C50C-407E-A947-70E740481C1C}">
                <a14:useLocalDpi xmlns:a14="http://schemas.microsoft.com/office/drawing/2010/main"/>
              </a:ext>
            </a:extLst>
          </a:blip>
          <a:srcRect/>
          <a:stretch/>
        </p:blipFill>
        <p:spPr>
          <a:xfrm>
            <a:off x="6327666" y="981105"/>
            <a:ext cx="4114540" cy="2979341"/>
          </a:xfrm>
          <a:prstGeom prst="rect">
            <a:avLst/>
          </a:prstGeom>
        </p:spPr>
      </p:pic>
      <p:grpSp>
        <p:nvGrpSpPr>
          <p:cNvPr id="14" name="Group 13"/>
          <p:cNvGrpSpPr/>
          <p:nvPr/>
        </p:nvGrpSpPr>
        <p:grpSpPr>
          <a:xfrm>
            <a:off x="7076451" y="3758869"/>
            <a:ext cx="4051707" cy="245966"/>
            <a:chOff x="915745" y="6213109"/>
            <a:chExt cx="4051707" cy="245966"/>
          </a:xfrm>
        </p:grpSpPr>
        <p:sp>
          <p:nvSpPr>
            <p:cNvPr id="15" name="Rectangle 14"/>
            <p:cNvSpPr/>
            <p:nvPr/>
          </p:nvSpPr>
          <p:spPr>
            <a:xfrm rot="2532737">
              <a:off x="915745" y="6298797"/>
              <a:ext cx="97714" cy="90835"/>
            </a:xfrm>
            <a:prstGeom prst="rect">
              <a:avLst/>
            </a:prstGeom>
            <a:solidFill>
              <a:srgbClr val="CCFF33"/>
            </a:solidFill>
            <a:ln w="12700" cap="flat" cmpd="sng" algn="ctr">
              <a:solidFill>
                <a:sysClr val="windowText" lastClr="000000"/>
              </a:solidFill>
              <a:prstDash val="solid"/>
              <a:miter lim="800000"/>
            </a:ln>
            <a:effectLst/>
          </p:spPr>
          <p:txBody>
            <a:bodyPr rtlCol="0" anchor="ctr"/>
            <a:lstStyle/>
            <a:p>
              <a:pPr algn="ctr">
                <a:defRPr/>
              </a:pPr>
              <a:endParaRPr lang="en-US" kern="0">
                <a:solidFill>
                  <a:prstClr val="white"/>
                </a:solidFill>
                <a:latin typeface="Calibri" panose="020F0502020204030204" pitchFamily="34" charset="0"/>
              </a:endParaRPr>
            </a:p>
          </p:txBody>
        </p:sp>
        <p:sp>
          <p:nvSpPr>
            <p:cNvPr id="16" name="Oval 15"/>
            <p:cNvSpPr/>
            <p:nvPr/>
          </p:nvSpPr>
          <p:spPr>
            <a:xfrm>
              <a:off x="1820249" y="6297819"/>
              <a:ext cx="112222" cy="100148"/>
            </a:xfrm>
            <a:prstGeom prst="ellipse">
              <a:avLst/>
            </a:prstGeom>
            <a:solidFill>
              <a:srgbClr val="CCFF33"/>
            </a:solidFill>
            <a:ln w="12700" cap="flat" cmpd="sng" algn="ctr">
              <a:solidFill>
                <a:sysClr val="windowText" lastClr="000000"/>
              </a:solidFill>
              <a:prstDash val="solid"/>
              <a:miter lim="800000"/>
            </a:ln>
            <a:effectLst/>
          </p:spPr>
          <p:txBody>
            <a:bodyPr rtlCol="0" anchor="ctr"/>
            <a:lstStyle/>
            <a:p>
              <a:pPr algn="ctr">
                <a:defRPr/>
              </a:pPr>
              <a:endParaRPr lang="en-US" kern="0">
                <a:solidFill>
                  <a:prstClr val="white"/>
                </a:solidFill>
                <a:latin typeface="Calibri" panose="020F0502020204030204" pitchFamily="34" charset="0"/>
              </a:endParaRPr>
            </a:p>
          </p:txBody>
        </p:sp>
        <p:sp>
          <p:nvSpPr>
            <p:cNvPr id="17" name="Oval 16"/>
            <p:cNvSpPr/>
            <p:nvPr/>
          </p:nvSpPr>
          <p:spPr>
            <a:xfrm>
              <a:off x="2886703" y="6288506"/>
              <a:ext cx="112222" cy="100148"/>
            </a:xfrm>
            <a:prstGeom prst="ellipse">
              <a:avLst/>
            </a:prstGeom>
            <a:solidFill>
              <a:srgbClr val="009900"/>
            </a:solidFill>
            <a:ln w="12700" cap="flat" cmpd="sng" algn="ctr">
              <a:solidFill>
                <a:sysClr val="windowText" lastClr="000000"/>
              </a:solidFill>
              <a:prstDash val="solid"/>
              <a:miter lim="800000"/>
            </a:ln>
            <a:effectLst/>
          </p:spPr>
          <p:txBody>
            <a:bodyPr rtlCol="0" anchor="ctr"/>
            <a:lstStyle/>
            <a:p>
              <a:pPr algn="ctr">
                <a:defRPr/>
              </a:pPr>
              <a:endParaRPr lang="en-US" kern="0">
                <a:solidFill>
                  <a:prstClr val="white"/>
                </a:solidFill>
                <a:latin typeface="Calibri" panose="020F0502020204030204" pitchFamily="34" charset="0"/>
              </a:endParaRPr>
            </a:p>
          </p:txBody>
        </p:sp>
        <p:sp>
          <p:nvSpPr>
            <p:cNvPr id="18" name="Rectangle 17"/>
            <p:cNvSpPr/>
            <p:nvPr/>
          </p:nvSpPr>
          <p:spPr>
            <a:xfrm>
              <a:off x="3695208" y="6283108"/>
              <a:ext cx="97714" cy="90835"/>
            </a:xfrm>
            <a:prstGeom prst="rect">
              <a:avLst/>
            </a:prstGeom>
            <a:solidFill>
              <a:srgbClr val="009900"/>
            </a:solidFill>
            <a:ln w="12700" cap="flat" cmpd="sng" algn="ctr">
              <a:solidFill>
                <a:sysClr val="windowText" lastClr="000000"/>
              </a:solidFill>
              <a:prstDash val="solid"/>
              <a:miter lim="800000"/>
            </a:ln>
            <a:effectLst/>
          </p:spPr>
          <p:txBody>
            <a:bodyPr rtlCol="0" anchor="ctr"/>
            <a:lstStyle/>
            <a:p>
              <a:pPr algn="ctr">
                <a:defRPr/>
              </a:pPr>
              <a:endParaRPr lang="en-US" kern="0">
                <a:solidFill>
                  <a:prstClr val="white"/>
                </a:solidFill>
                <a:latin typeface="Calibri" panose="020F0502020204030204" pitchFamily="34" charset="0"/>
              </a:endParaRPr>
            </a:p>
          </p:txBody>
        </p:sp>
        <p:sp>
          <p:nvSpPr>
            <p:cNvPr id="19" name="TextBox 18"/>
            <p:cNvSpPr txBox="1"/>
            <p:nvPr/>
          </p:nvSpPr>
          <p:spPr>
            <a:xfrm>
              <a:off x="1001880" y="6224783"/>
              <a:ext cx="954925" cy="230832"/>
            </a:xfrm>
            <a:prstGeom prst="rect">
              <a:avLst/>
            </a:prstGeom>
            <a:noFill/>
          </p:spPr>
          <p:txBody>
            <a:bodyPr wrap="square" rtlCol="0">
              <a:spAutoFit/>
            </a:bodyPr>
            <a:lstStyle/>
            <a:p>
              <a:r>
                <a:rPr lang="en-US" sz="900" dirty="0">
                  <a:solidFill>
                    <a:prstClr val="black"/>
                  </a:solidFill>
                  <a:latin typeface="Calibri" panose="020F0502020204030204" pitchFamily="34" charset="0"/>
                  <a:cs typeface="Arial" panose="020B0604020202020204" pitchFamily="34" charset="0"/>
                </a:rPr>
                <a:t>Open - Retail</a:t>
              </a:r>
            </a:p>
          </p:txBody>
        </p:sp>
        <p:sp>
          <p:nvSpPr>
            <p:cNvPr id="20" name="TextBox 19"/>
            <p:cNvSpPr txBox="1"/>
            <p:nvPr/>
          </p:nvSpPr>
          <p:spPr>
            <a:xfrm>
              <a:off x="3816022" y="6221691"/>
              <a:ext cx="1151430" cy="230832"/>
            </a:xfrm>
            <a:prstGeom prst="rect">
              <a:avLst/>
            </a:prstGeom>
            <a:noFill/>
          </p:spPr>
          <p:txBody>
            <a:bodyPr wrap="square" rtlCol="0">
              <a:spAutoFit/>
            </a:bodyPr>
            <a:lstStyle/>
            <a:p>
              <a:r>
                <a:rPr lang="en-US" sz="900" dirty="0">
                  <a:solidFill>
                    <a:prstClr val="black"/>
                  </a:solidFill>
                  <a:latin typeface="Calibri" panose="020F0502020204030204" pitchFamily="34" charset="0"/>
                  <a:cs typeface="Arial" panose="020B0604020202020204" pitchFamily="34" charset="0"/>
                </a:rPr>
                <a:t>Hub</a:t>
              </a:r>
              <a:endParaRPr lang="en-US" sz="1000" dirty="0">
                <a:solidFill>
                  <a:prstClr val="black"/>
                </a:solidFill>
                <a:latin typeface="Calibri" panose="020F0502020204030204" pitchFamily="34" charset="0"/>
                <a:cs typeface="Arial" panose="020B0604020202020204" pitchFamily="34" charset="0"/>
              </a:endParaRPr>
            </a:p>
          </p:txBody>
        </p:sp>
        <p:sp>
          <p:nvSpPr>
            <p:cNvPr id="21" name="TextBox 20"/>
            <p:cNvSpPr txBox="1"/>
            <p:nvPr/>
          </p:nvSpPr>
          <p:spPr>
            <a:xfrm>
              <a:off x="1896704" y="6228243"/>
              <a:ext cx="1137320" cy="230832"/>
            </a:xfrm>
            <a:prstGeom prst="rect">
              <a:avLst/>
            </a:prstGeom>
            <a:noFill/>
          </p:spPr>
          <p:txBody>
            <a:bodyPr wrap="square" rtlCol="0">
              <a:spAutoFit/>
            </a:bodyPr>
            <a:lstStyle/>
            <a:p>
              <a:r>
                <a:rPr lang="en-US" sz="900" dirty="0">
                  <a:solidFill>
                    <a:prstClr val="black"/>
                  </a:solidFill>
                  <a:latin typeface="Calibri" panose="020F0502020204030204" pitchFamily="34" charset="0"/>
                  <a:cs typeface="Arial" panose="020B0604020202020204" pitchFamily="34" charset="0"/>
                </a:rPr>
                <a:t>Open Non-Retail</a:t>
              </a:r>
            </a:p>
          </p:txBody>
        </p:sp>
        <p:sp>
          <p:nvSpPr>
            <p:cNvPr id="22" name="TextBox 21"/>
            <p:cNvSpPr txBox="1"/>
            <p:nvPr/>
          </p:nvSpPr>
          <p:spPr>
            <a:xfrm>
              <a:off x="2992295" y="6213109"/>
              <a:ext cx="838839" cy="230832"/>
            </a:xfrm>
            <a:prstGeom prst="rect">
              <a:avLst/>
            </a:prstGeom>
            <a:noFill/>
          </p:spPr>
          <p:txBody>
            <a:bodyPr wrap="square" rtlCol="0">
              <a:spAutoFit/>
            </a:bodyPr>
            <a:lstStyle/>
            <a:p>
              <a:r>
                <a:rPr lang="en-US" sz="900" dirty="0">
                  <a:solidFill>
                    <a:prstClr val="black"/>
                  </a:solidFill>
                  <a:latin typeface="Calibri" panose="020F0502020204030204" pitchFamily="34" charset="0"/>
                  <a:cs typeface="Arial" panose="020B0604020202020204" pitchFamily="34" charset="0"/>
                </a:rPr>
                <a:t>In Progress</a:t>
              </a:r>
            </a:p>
          </p:txBody>
        </p:sp>
      </p:grpSp>
      <p:sp>
        <p:nvSpPr>
          <p:cNvPr id="23" name="Rectangle 22"/>
          <p:cNvSpPr/>
          <p:nvPr/>
        </p:nvSpPr>
        <p:spPr>
          <a:xfrm>
            <a:off x="6193536" y="500176"/>
            <a:ext cx="4389120" cy="34378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4" name="Rectangle 23"/>
          <p:cNvSpPr/>
          <p:nvPr/>
        </p:nvSpPr>
        <p:spPr>
          <a:xfrm>
            <a:off x="6327668" y="882489"/>
            <a:ext cx="4144008" cy="3184001"/>
          </a:xfrm>
          <a:prstGeom prst="rect">
            <a:avLst/>
          </a:prstGeom>
          <a:noFill/>
          <a:ln w="12700">
            <a:solidFill>
              <a:srgbClr val="0006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6" name="Rectangle 25"/>
          <p:cNvSpPr/>
          <p:nvPr/>
        </p:nvSpPr>
        <p:spPr>
          <a:xfrm>
            <a:off x="4164516" y="933918"/>
            <a:ext cx="2029020" cy="543994"/>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rPr>
              <a:t>California</a:t>
            </a:r>
          </a:p>
        </p:txBody>
      </p:sp>
      <p:sp>
        <p:nvSpPr>
          <p:cNvPr id="28" name="Rectangle 27"/>
          <p:cNvSpPr/>
          <p:nvPr/>
        </p:nvSpPr>
        <p:spPr>
          <a:xfrm>
            <a:off x="4164516" y="933918"/>
            <a:ext cx="2015294" cy="1867622"/>
          </a:xfrm>
          <a:prstGeom prst="rect">
            <a:avLst/>
          </a:prstGeom>
          <a:noFill/>
          <a:ln>
            <a:solidFill>
              <a:srgbClr val="0006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29" name="Rectangle 28"/>
          <p:cNvSpPr/>
          <p:nvPr/>
        </p:nvSpPr>
        <p:spPr>
          <a:xfrm>
            <a:off x="5273040" y="1889761"/>
            <a:ext cx="496570" cy="395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30" name="Rectangle 29"/>
          <p:cNvSpPr/>
          <p:nvPr/>
        </p:nvSpPr>
        <p:spPr>
          <a:xfrm>
            <a:off x="7228401" y="4209263"/>
            <a:ext cx="2464533" cy="52425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Calibri" panose="020F0502020204030204" pitchFamily="34" charset="0"/>
              </a:rPr>
              <a:t>Northeast</a:t>
            </a:r>
          </a:p>
        </p:txBody>
      </p:sp>
      <p:sp>
        <p:nvSpPr>
          <p:cNvPr id="31" name="Rectangle 30"/>
          <p:cNvSpPr/>
          <p:nvPr/>
        </p:nvSpPr>
        <p:spPr>
          <a:xfrm>
            <a:off x="7228401" y="4209263"/>
            <a:ext cx="2464533" cy="1454164"/>
          </a:xfrm>
          <a:prstGeom prst="rect">
            <a:avLst/>
          </a:prstGeom>
          <a:noFill/>
          <a:ln>
            <a:solidFill>
              <a:srgbClr val="0006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32" name="Rectangle 31"/>
          <p:cNvSpPr/>
          <p:nvPr/>
        </p:nvSpPr>
        <p:spPr>
          <a:xfrm>
            <a:off x="7424872" y="4792985"/>
            <a:ext cx="2119200" cy="646331"/>
          </a:xfrm>
          <a:prstGeom prst="rect">
            <a:avLst/>
          </a:prstGeom>
        </p:spPr>
        <p:txBody>
          <a:bodyPr wrap="square">
            <a:spAutoFit/>
          </a:bodyPr>
          <a:lstStyle/>
          <a:p>
            <a:pPr algn="ctr">
              <a:defRPr/>
            </a:pPr>
            <a:r>
              <a:rPr lang="en-US" b="1" kern="0" spc="-150" dirty="0">
                <a:solidFill>
                  <a:srgbClr val="000000"/>
                </a:solidFill>
                <a:latin typeface="Calibri" panose="020F0502020204030204" pitchFamily="34" charset="0"/>
                <a:cs typeface="Arial Narrow"/>
              </a:rPr>
              <a:t>Approx. 12 to 25 stations planned </a:t>
            </a:r>
            <a:endParaRPr lang="en-US" kern="0" spc="-150" dirty="0">
              <a:solidFill>
                <a:srgbClr val="000000"/>
              </a:solidFill>
              <a:latin typeface="Calibri" panose="020F0502020204030204" pitchFamily="34" charset="0"/>
              <a:cs typeface="Arial Narrow"/>
            </a:endParaRPr>
          </a:p>
        </p:txBody>
      </p:sp>
      <p:sp>
        <p:nvSpPr>
          <p:cNvPr id="2" name="Title 1"/>
          <p:cNvSpPr>
            <a:spLocks noGrp="1"/>
          </p:cNvSpPr>
          <p:nvPr>
            <p:ph type="title"/>
          </p:nvPr>
        </p:nvSpPr>
        <p:spPr>
          <a:xfrm>
            <a:off x="1625601" y="-38100"/>
            <a:ext cx="8067333" cy="812800"/>
          </a:xfrm>
        </p:spPr>
        <p:txBody>
          <a:bodyPr/>
          <a:lstStyle/>
          <a:p>
            <a:r>
              <a:rPr lang="en-US" sz="3200" dirty="0"/>
              <a:t>H</a:t>
            </a:r>
            <a:r>
              <a:rPr lang="en-US" sz="3200" baseline="-25000" dirty="0"/>
              <a:t>2</a:t>
            </a:r>
            <a:r>
              <a:rPr lang="en-US" sz="3200" dirty="0"/>
              <a:t> stations now open in selected U.S. regions</a:t>
            </a:r>
          </a:p>
        </p:txBody>
      </p:sp>
      <p:sp>
        <p:nvSpPr>
          <p:cNvPr id="33" name="Rectangle 32"/>
          <p:cNvSpPr/>
          <p:nvPr/>
        </p:nvSpPr>
        <p:spPr>
          <a:xfrm>
            <a:off x="1774723" y="5881219"/>
            <a:ext cx="8696953" cy="571714"/>
          </a:xfrm>
          <a:prstGeom prst="rect">
            <a:avLst/>
          </a:prstGeom>
          <a:noFill/>
          <a:ln>
            <a:solidFill>
              <a:srgbClr val="00060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34" name="Rectangle 33"/>
          <p:cNvSpPr/>
          <p:nvPr/>
        </p:nvSpPr>
        <p:spPr>
          <a:xfrm>
            <a:off x="1449439" y="5991268"/>
            <a:ext cx="9335985" cy="369332"/>
          </a:xfrm>
          <a:prstGeom prst="rect">
            <a:avLst/>
          </a:prstGeom>
        </p:spPr>
        <p:txBody>
          <a:bodyPr wrap="square">
            <a:spAutoFit/>
          </a:bodyPr>
          <a:lstStyle/>
          <a:p>
            <a:pPr algn="ctr">
              <a:defRPr/>
            </a:pPr>
            <a:r>
              <a:rPr lang="en-US" b="1" kern="0" spc="-150" dirty="0">
                <a:solidFill>
                  <a:srgbClr val="000000"/>
                </a:solidFill>
                <a:latin typeface="Calibri" panose="020F0502020204030204" pitchFamily="34" charset="0"/>
                <a:cs typeface="Arial Narrow"/>
              </a:rPr>
              <a:t>Others with interest: Hawaii, Ohio, Texas, Colorado, South Carolina, and others</a:t>
            </a:r>
            <a:endParaRPr lang="en-US" kern="0" spc="-150" dirty="0">
              <a:solidFill>
                <a:srgbClr val="000000"/>
              </a:solidFill>
              <a:latin typeface="Calibri" panose="020F0502020204030204" pitchFamily="34" charset="0"/>
              <a:cs typeface="Arial Narrow"/>
            </a:endParaRPr>
          </a:p>
        </p:txBody>
      </p:sp>
      <p:sp>
        <p:nvSpPr>
          <p:cNvPr id="3" name="Rectangle 2"/>
          <p:cNvSpPr/>
          <p:nvPr/>
        </p:nvSpPr>
        <p:spPr>
          <a:xfrm>
            <a:off x="4654475" y="1968650"/>
            <a:ext cx="322730" cy="50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4187943" y="1456272"/>
            <a:ext cx="1938528" cy="1232361"/>
          </a:xfrm>
          <a:prstGeom prst="rect">
            <a:avLst/>
          </a:prstGeom>
        </p:spPr>
        <p:txBody>
          <a:bodyPr vert="horz" wrap="square" lIns="91440" tIns="45720" rIns="91440" bIns="45720" rtlCol="0">
            <a:noAutofit/>
          </a:bodyPr>
          <a:lstStyle/>
          <a:p>
            <a:pPr algn="ctr">
              <a:spcBef>
                <a:spcPct val="20000"/>
              </a:spcBef>
              <a:buFont typeface="Arial"/>
              <a:buNone/>
            </a:pPr>
            <a:r>
              <a:rPr lang="en-US" b="1" spc="-150" dirty="0">
                <a:solidFill>
                  <a:srgbClr val="000608"/>
                </a:solidFill>
                <a:latin typeface="Calibri" panose="020F0502020204030204" pitchFamily="34" charset="0"/>
                <a:cs typeface="Arial Narrow"/>
              </a:rPr>
              <a:t>Over 30 open retail</a:t>
            </a:r>
          </a:p>
          <a:p>
            <a:pPr algn="ctr">
              <a:spcBef>
                <a:spcPct val="20000"/>
              </a:spcBef>
              <a:buFont typeface="Arial"/>
              <a:buNone/>
            </a:pPr>
            <a:r>
              <a:rPr lang="en-US" b="1" spc="-150" dirty="0">
                <a:solidFill>
                  <a:srgbClr val="000608"/>
                </a:solidFill>
                <a:latin typeface="Calibri" panose="020F0502020204030204" pitchFamily="34" charset="0"/>
                <a:cs typeface="Arial Narrow"/>
              </a:rPr>
              <a:t>Funding for 200  </a:t>
            </a:r>
          </a:p>
        </p:txBody>
      </p:sp>
    </p:spTree>
    <p:extLst>
      <p:ext uri="{BB962C8B-B14F-4D97-AF65-F5344CB8AC3E}">
        <p14:creationId xmlns:p14="http://schemas.microsoft.com/office/powerpoint/2010/main" val="93255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3418227"/>
            <a:ext cx="4585503" cy="2948707"/>
          </a:xfrm>
          <a:prstGeom prst="rect">
            <a:avLst/>
          </a:prstGeom>
        </p:spPr>
      </p:pic>
      <p:sp>
        <p:nvSpPr>
          <p:cNvPr id="2" name="Title 1"/>
          <p:cNvSpPr>
            <a:spLocks noGrp="1"/>
          </p:cNvSpPr>
          <p:nvPr>
            <p:ph type="title"/>
          </p:nvPr>
        </p:nvSpPr>
        <p:spPr>
          <a:xfrm>
            <a:off x="1638300" y="1"/>
            <a:ext cx="9029700" cy="706829"/>
          </a:xfrm>
        </p:spPr>
        <p:txBody>
          <a:bodyPr>
            <a:normAutofit/>
          </a:bodyPr>
          <a:lstStyle/>
          <a:p>
            <a:r>
              <a:rPr lang="en-US" sz="3250" dirty="0"/>
              <a:t>H</a:t>
            </a:r>
            <a:r>
              <a:rPr lang="en-US" sz="3250" baseline="-25000" dirty="0"/>
              <a:t>2</a:t>
            </a:r>
            <a:r>
              <a:rPr lang="en-US" sz="3250" dirty="0"/>
              <a:t> stations look similar to regular gas stations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3999" y="823619"/>
            <a:ext cx="4833258" cy="313018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01904" y="3927677"/>
            <a:ext cx="4566096" cy="2439257"/>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09502" y="828189"/>
            <a:ext cx="4646910" cy="3125615"/>
          </a:xfrm>
          <a:prstGeom prst="rect">
            <a:avLst/>
          </a:prstGeom>
        </p:spPr>
      </p:pic>
      <p:sp>
        <p:nvSpPr>
          <p:cNvPr id="6" name="TextBox 5"/>
          <p:cNvSpPr txBox="1"/>
          <p:nvPr/>
        </p:nvSpPr>
        <p:spPr>
          <a:xfrm>
            <a:off x="2796952" y="6299202"/>
            <a:ext cx="6197601" cy="307777"/>
          </a:xfrm>
          <a:prstGeom prst="rect">
            <a:avLst/>
          </a:prstGeom>
          <a:noFill/>
        </p:spPr>
        <p:txBody>
          <a:bodyPr wrap="square" rtlCol="0">
            <a:spAutoFit/>
          </a:bodyPr>
          <a:lstStyle/>
          <a:p>
            <a:pPr algn="ctr"/>
            <a:r>
              <a:rPr lang="en-US" sz="1400" dirty="0">
                <a:latin typeface="Calibri" panose="020F0502020204030204" pitchFamily="34" charset="0"/>
              </a:rPr>
              <a:t>Photo courtesy: </a:t>
            </a:r>
            <a:r>
              <a:rPr lang="en-US" sz="1400" dirty="0" err="1">
                <a:latin typeface="Calibri" panose="020F0502020204030204" pitchFamily="34" charset="0"/>
              </a:rPr>
              <a:t>CaFCP</a:t>
            </a:r>
            <a:endParaRPr lang="en-US" sz="1400" dirty="0">
              <a:latin typeface="Calibri" panose="020F0502020204030204" pitchFamily="34" charset="0"/>
            </a:endParaRPr>
          </a:p>
        </p:txBody>
      </p:sp>
    </p:spTree>
    <p:extLst>
      <p:ext uri="{BB962C8B-B14F-4D97-AF65-F5344CB8AC3E}">
        <p14:creationId xmlns:p14="http://schemas.microsoft.com/office/powerpoint/2010/main" val="17294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1" y="1"/>
            <a:ext cx="6934201" cy="706829"/>
          </a:xfrm>
        </p:spPr>
        <p:txBody>
          <a:bodyPr>
            <a:normAutofit/>
          </a:bodyPr>
          <a:lstStyle/>
          <a:p>
            <a:r>
              <a:rPr lang="en-US" sz="3600" dirty="0"/>
              <a:t>What is a fuel cell? </a:t>
            </a:r>
          </a:p>
        </p:txBody>
      </p:sp>
      <p:sp>
        <p:nvSpPr>
          <p:cNvPr id="6" name="TextBox 5"/>
          <p:cNvSpPr txBox="1"/>
          <p:nvPr/>
        </p:nvSpPr>
        <p:spPr>
          <a:xfrm>
            <a:off x="8077199" y="2667000"/>
            <a:ext cx="2314433" cy="2209800"/>
          </a:xfrm>
          <a:prstGeom prst="rect">
            <a:avLst/>
          </a:prstGeom>
        </p:spPr>
        <p:txBody>
          <a:bodyPr vert="horz" wrap="square" lIns="91440" tIns="45720" rIns="91440" bIns="45720" rtlCol="0">
            <a:noAutofit/>
          </a:bodyPr>
          <a:lstStyle/>
          <a:p>
            <a:pPr algn="ctr" defTabSz="457200">
              <a:spcBef>
                <a:spcPct val="20000"/>
              </a:spcBef>
            </a:pPr>
            <a:r>
              <a:rPr lang="en-US" sz="3200" spc="-150" dirty="0">
                <a:solidFill>
                  <a:schemeClr val="bg1"/>
                </a:solidFill>
                <a:latin typeface="+mj-lt"/>
                <a:cs typeface="Arial Narrow"/>
              </a:rPr>
              <a:t>Produces </a:t>
            </a:r>
            <a:r>
              <a:rPr lang="en-US" sz="3200" b="1" spc="-150" dirty="0">
                <a:solidFill>
                  <a:schemeClr val="bg1"/>
                </a:solidFill>
                <a:latin typeface="+mj-lt"/>
                <a:cs typeface="Arial Narrow"/>
              </a:rPr>
              <a:t>electricity without combustion</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228033" y="1591298"/>
            <a:ext cx="7655595" cy="4708969"/>
          </a:xfrm>
          <a:prstGeom prst="rect">
            <a:avLst/>
          </a:prstGeom>
        </p:spPr>
      </p:pic>
      <p:sp>
        <p:nvSpPr>
          <p:cNvPr id="11" name="Rectangle 10"/>
          <p:cNvSpPr/>
          <p:nvPr/>
        </p:nvSpPr>
        <p:spPr>
          <a:xfrm>
            <a:off x="1524000" y="816141"/>
            <a:ext cx="9144000" cy="665844"/>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447800" y="910485"/>
            <a:ext cx="9296400" cy="1143000"/>
          </a:xfrm>
          <a:prstGeom prst="rect">
            <a:avLst/>
          </a:prstGeom>
        </p:spPr>
        <p:txBody>
          <a:bodyPr vert="horz" wrap="square" lIns="91440" tIns="45720" rIns="91440" bIns="45720" rtlCol="0">
            <a:noAutofit/>
          </a:bodyPr>
          <a:lstStyle/>
          <a:p>
            <a:pPr algn="ctr" defTabSz="457200">
              <a:spcBef>
                <a:spcPct val="20000"/>
              </a:spcBef>
            </a:pPr>
            <a:r>
              <a:rPr lang="en-US" sz="2700" dirty="0">
                <a:solidFill>
                  <a:schemeClr val="bg1"/>
                </a:solidFill>
                <a:latin typeface="+mj-lt"/>
                <a:cs typeface="Arial Narrow"/>
              </a:rPr>
              <a:t>Takes hydrogen in and puts electricity and water vapor out</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2138" y="5622202"/>
            <a:ext cx="678064" cy="678064"/>
          </a:xfrm>
          <a:prstGeom prst="rect">
            <a:avLst/>
          </a:prstGeom>
        </p:spPr>
      </p:pic>
    </p:spTree>
    <p:extLst>
      <p:ext uri="{BB962C8B-B14F-4D97-AF65-F5344CB8AC3E}">
        <p14:creationId xmlns:p14="http://schemas.microsoft.com/office/powerpoint/2010/main" val="140813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822200"/>
            <a:ext cx="5360670" cy="1360059"/>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a:xfrm>
            <a:off x="1687286" y="1"/>
            <a:ext cx="9150046" cy="609600"/>
          </a:xfrm>
        </p:spPr>
        <p:txBody>
          <a:bodyPr>
            <a:noAutofit/>
          </a:bodyPr>
          <a:lstStyle/>
          <a:p>
            <a:r>
              <a:rPr lang="en-US" sz="3600" dirty="0"/>
              <a:t>What does hydrogen refueling look like?</a:t>
            </a:r>
          </a:p>
        </p:txBody>
      </p:sp>
      <p:sp>
        <p:nvSpPr>
          <p:cNvPr id="6" name="TextBox 5"/>
          <p:cNvSpPr txBox="1"/>
          <p:nvPr/>
        </p:nvSpPr>
        <p:spPr>
          <a:xfrm>
            <a:off x="1828800" y="892631"/>
            <a:ext cx="4114800" cy="1200329"/>
          </a:xfrm>
          <a:prstGeom prst="rect">
            <a:avLst/>
          </a:prstGeom>
          <a:noFill/>
        </p:spPr>
        <p:txBody>
          <a:bodyPr wrap="square" rtlCol="0">
            <a:spAutoFit/>
          </a:bodyPr>
          <a:lstStyle/>
          <a:p>
            <a:pPr marL="285750" indent="-285750">
              <a:buFont typeface="Arial" pitchFamily="34" charset="0"/>
              <a:buChar char="•"/>
              <a:tabLst>
                <a:tab pos="457200" algn="l"/>
              </a:tabLst>
            </a:pPr>
            <a:r>
              <a:rPr lang="en-US" sz="2400" dirty="0">
                <a:solidFill>
                  <a:schemeClr val="bg1"/>
                </a:solidFill>
                <a:latin typeface="Calibri" panose="020F0502020204030204" pitchFamily="34" charset="0"/>
              </a:rPr>
              <a:t>Takes minutes </a:t>
            </a:r>
          </a:p>
          <a:p>
            <a:pPr marL="285750" indent="-285750">
              <a:buFont typeface="Arial" pitchFamily="34" charset="0"/>
              <a:buChar char="•"/>
              <a:tabLst>
                <a:tab pos="457200" algn="l"/>
              </a:tabLst>
            </a:pPr>
            <a:r>
              <a:rPr lang="en-US" sz="2400" dirty="0">
                <a:solidFill>
                  <a:schemeClr val="bg1"/>
                </a:solidFill>
                <a:latin typeface="Calibri" panose="020F0502020204030204" pitchFamily="34" charset="0"/>
              </a:rPr>
              <a:t>Similar dispenser to gasoline</a:t>
            </a:r>
          </a:p>
          <a:p>
            <a:pPr marL="285750" indent="-285750">
              <a:buFont typeface="Arial" pitchFamily="34" charset="0"/>
              <a:buChar char="•"/>
              <a:tabLst>
                <a:tab pos="457200" algn="l"/>
              </a:tabLst>
            </a:pPr>
            <a:r>
              <a:rPr lang="en-US" sz="2400" dirty="0">
                <a:solidFill>
                  <a:schemeClr val="bg1"/>
                </a:solidFill>
                <a:latin typeface="Calibri" panose="020F0502020204030204" pitchFamily="34" charset="0"/>
              </a:rPr>
              <a:t>Safe and familiar process </a:t>
            </a:r>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2109108" y="2438401"/>
            <a:ext cx="7991475" cy="4067175"/>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5029200"/>
            <a:ext cx="769576" cy="769576"/>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4829" y="822200"/>
            <a:ext cx="4171906" cy="2629123"/>
          </a:xfrm>
          <a:prstGeom prst="rect">
            <a:avLst/>
          </a:prstGeom>
        </p:spPr>
      </p:pic>
    </p:spTree>
    <p:extLst>
      <p:ext uri="{BB962C8B-B14F-4D97-AF65-F5344CB8AC3E}">
        <p14:creationId xmlns:p14="http://schemas.microsoft.com/office/powerpoint/2010/main" val="285401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87017" y="2306304"/>
            <a:ext cx="1480984" cy="3862173"/>
          </a:xfrm>
          <a:prstGeom prst="rect">
            <a:avLst/>
          </a:prstGeom>
        </p:spPr>
      </p:pic>
      <p:pic>
        <p:nvPicPr>
          <p:cNvPr id="6" name="Picture 5"/>
          <p:cNvPicPr>
            <a:picLocks noChangeAspect="1"/>
          </p:cNvPicPr>
          <p:nvPr/>
        </p:nvPicPr>
        <p:blipFill>
          <a:blip r:embed="rId3"/>
          <a:stretch>
            <a:fillRect/>
          </a:stretch>
        </p:blipFill>
        <p:spPr>
          <a:xfrm>
            <a:off x="1491868" y="2306305"/>
            <a:ext cx="1480984" cy="3862173"/>
          </a:xfrm>
          <a:prstGeom prst="rect">
            <a:avLst/>
          </a:prstGeom>
        </p:spPr>
      </p:pic>
      <p:sp>
        <p:nvSpPr>
          <p:cNvPr id="2" name="Title 1"/>
          <p:cNvSpPr>
            <a:spLocks noGrp="1"/>
          </p:cNvSpPr>
          <p:nvPr>
            <p:ph type="title"/>
          </p:nvPr>
        </p:nvSpPr>
        <p:spPr>
          <a:xfrm>
            <a:off x="1638300" y="1"/>
            <a:ext cx="7383780" cy="706829"/>
          </a:xfrm>
        </p:spPr>
        <p:txBody>
          <a:bodyPr>
            <a:normAutofit/>
          </a:bodyPr>
          <a:lstStyle/>
          <a:p>
            <a:r>
              <a:rPr lang="en-US" sz="3600" dirty="0"/>
              <a:t>Many Energy Sources for Hydrogen </a:t>
            </a:r>
          </a:p>
        </p:txBody>
      </p:sp>
      <p:pic>
        <p:nvPicPr>
          <p:cNvPr id="4" name="Picture 3"/>
          <p:cNvPicPr>
            <a:picLocks noChangeAspect="1"/>
          </p:cNvPicPr>
          <p:nvPr/>
        </p:nvPicPr>
        <p:blipFill>
          <a:blip r:embed="rId4"/>
          <a:stretch>
            <a:fillRect/>
          </a:stretch>
        </p:blipFill>
        <p:spPr>
          <a:xfrm>
            <a:off x="2177668" y="2306305"/>
            <a:ext cx="7391400" cy="3862173"/>
          </a:xfrm>
          <a:prstGeom prst="rect">
            <a:avLst/>
          </a:prstGeom>
        </p:spPr>
      </p:pic>
      <p:pic>
        <p:nvPicPr>
          <p:cNvPr id="8" name="Picture 7"/>
          <p:cNvPicPr>
            <a:picLocks noChangeAspect="1"/>
          </p:cNvPicPr>
          <p:nvPr/>
        </p:nvPicPr>
        <p:blipFill>
          <a:blip r:embed="rId3"/>
          <a:stretch>
            <a:fillRect/>
          </a:stretch>
        </p:blipFill>
        <p:spPr>
          <a:xfrm>
            <a:off x="1507278" y="1974328"/>
            <a:ext cx="9176133" cy="394770"/>
          </a:xfrm>
          <a:prstGeom prst="rect">
            <a:avLst/>
          </a:prstGeom>
        </p:spPr>
      </p:pic>
      <p:sp>
        <p:nvSpPr>
          <p:cNvPr id="11" name="TextBox 10"/>
          <p:cNvSpPr txBox="1"/>
          <p:nvPr/>
        </p:nvSpPr>
        <p:spPr>
          <a:xfrm>
            <a:off x="1524001" y="818572"/>
            <a:ext cx="9132065" cy="685800"/>
          </a:xfrm>
          <a:prstGeom prst="rect">
            <a:avLst/>
          </a:prstGeom>
        </p:spPr>
        <p:txBody>
          <a:bodyPr vert="horz" wrap="square" lIns="91440" tIns="45720" rIns="91440" bIns="45720" rtlCol="0">
            <a:noAutofit/>
          </a:bodyPr>
          <a:lstStyle/>
          <a:p>
            <a:pPr algn="ctr" defTabSz="457200">
              <a:spcBef>
                <a:spcPct val="20000"/>
              </a:spcBef>
              <a:spcAft>
                <a:spcPts val="600"/>
              </a:spcAft>
            </a:pPr>
            <a:r>
              <a:rPr lang="en-US" sz="2800" b="1" dirty="0">
                <a:solidFill>
                  <a:schemeClr val="tx1">
                    <a:lumMod val="50000"/>
                  </a:schemeClr>
                </a:solidFill>
                <a:latin typeface="Calibri" panose="020F0502020204030204" pitchFamily="34" charset="0"/>
                <a:cs typeface="Arial Narrow"/>
              </a:rPr>
              <a:t>Domestic energy sources can be used to produce hydrogen</a:t>
            </a:r>
          </a:p>
          <a:p>
            <a:pPr algn="ctr" defTabSz="457200">
              <a:spcBef>
                <a:spcPct val="20000"/>
              </a:spcBef>
            </a:pPr>
            <a:r>
              <a:rPr lang="en-US" sz="2800" b="1" dirty="0">
                <a:solidFill>
                  <a:schemeClr val="tx1">
                    <a:lumMod val="50000"/>
                  </a:schemeClr>
                </a:solidFill>
                <a:latin typeface="Calibri" panose="020F0502020204030204" pitchFamily="34" charset="0"/>
                <a:cs typeface="Arial Narrow"/>
              </a:rPr>
              <a:t>Most of today’s hydrogen comes from natural gas</a:t>
            </a:r>
          </a:p>
        </p:txBody>
      </p:sp>
      <p:sp>
        <p:nvSpPr>
          <p:cNvPr id="12" name="Rectangle 11"/>
          <p:cNvSpPr/>
          <p:nvPr/>
        </p:nvSpPr>
        <p:spPr>
          <a:xfrm>
            <a:off x="4143187" y="6163387"/>
            <a:ext cx="6149641" cy="369332"/>
          </a:xfrm>
          <a:prstGeom prst="rect">
            <a:avLst/>
          </a:prstGeom>
        </p:spPr>
        <p:txBody>
          <a:bodyPr wrap="square">
            <a:spAutoFit/>
          </a:bodyPr>
          <a:lstStyle/>
          <a:p>
            <a:r>
              <a:rPr lang="en-US" dirty="0">
                <a:latin typeface="Calibri" panose="020F0502020204030204" pitchFamily="34" charset="0"/>
                <a:hlinkClick r:id="rId5"/>
              </a:rPr>
              <a:t>http://www.energy.gov/eere/fuelcells/hydrogen-resources</a:t>
            </a:r>
            <a:r>
              <a:rPr lang="en-US" dirty="0">
                <a:latin typeface="Calibri" panose="020F0502020204030204" pitchFamily="34" charset="0"/>
              </a:rPr>
              <a:t> </a:t>
            </a:r>
          </a:p>
        </p:txBody>
      </p:sp>
      <p:sp>
        <p:nvSpPr>
          <p:cNvPr id="13" name="TextBox 12"/>
          <p:cNvSpPr txBox="1"/>
          <p:nvPr/>
        </p:nvSpPr>
        <p:spPr>
          <a:xfrm>
            <a:off x="2573944" y="6163387"/>
            <a:ext cx="3352800" cy="337066"/>
          </a:xfrm>
          <a:prstGeom prst="rect">
            <a:avLst/>
          </a:prstGeom>
        </p:spPr>
        <p:txBody>
          <a:bodyPr vert="horz" wrap="square" lIns="91440" tIns="45720" rIns="91440" bIns="45720" rtlCol="0">
            <a:noAutofit/>
          </a:bodyPr>
          <a:lstStyle/>
          <a:p>
            <a:pPr defTabSz="457200">
              <a:spcBef>
                <a:spcPct val="20000"/>
              </a:spcBef>
            </a:pPr>
            <a:r>
              <a:rPr lang="en-US" dirty="0">
                <a:solidFill>
                  <a:schemeClr val="tx1">
                    <a:lumMod val="50000"/>
                  </a:schemeClr>
                </a:solidFill>
                <a:latin typeface="Calibri" panose="020F0502020204030204" pitchFamily="34" charset="0"/>
                <a:cs typeface="Arial Narrow"/>
              </a:rPr>
              <a:t>Learn more at:</a:t>
            </a:r>
          </a:p>
        </p:txBody>
      </p:sp>
      <p:cxnSp>
        <p:nvCxnSpPr>
          <p:cNvPr id="15" name="Straight Connector 14"/>
          <p:cNvCxnSpPr/>
          <p:nvPr/>
        </p:nvCxnSpPr>
        <p:spPr>
          <a:xfrm>
            <a:off x="1779252" y="1360714"/>
            <a:ext cx="8740441" cy="0"/>
          </a:xfrm>
          <a:prstGeom prst="line">
            <a:avLst/>
          </a:prstGeom>
          <a:ln w="19050">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66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1491867" y="1909547"/>
            <a:ext cx="9132065" cy="418387"/>
          </a:xfrm>
          <a:prstGeom prst="rect">
            <a:avLst/>
          </a:prstGeom>
        </p:spPr>
      </p:pic>
      <p:pic>
        <p:nvPicPr>
          <p:cNvPr id="28" name="Picture 27"/>
          <p:cNvPicPr>
            <a:picLocks noChangeAspect="1"/>
          </p:cNvPicPr>
          <p:nvPr/>
        </p:nvPicPr>
        <p:blipFill>
          <a:blip r:embed="rId3"/>
          <a:stretch>
            <a:fillRect/>
          </a:stretch>
        </p:blipFill>
        <p:spPr>
          <a:xfrm>
            <a:off x="1937132" y="3553942"/>
            <a:ext cx="8686800" cy="638175"/>
          </a:xfrm>
          <a:prstGeom prst="rect">
            <a:avLst/>
          </a:prstGeom>
        </p:spPr>
      </p:pic>
      <p:sp>
        <p:nvSpPr>
          <p:cNvPr id="2" name="Title 1"/>
          <p:cNvSpPr>
            <a:spLocks noGrp="1"/>
          </p:cNvSpPr>
          <p:nvPr>
            <p:ph type="title"/>
          </p:nvPr>
        </p:nvSpPr>
        <p:spPr>
          <a:xfrm>
            <a:off x="1647915" y="1"/>
            <a:ext cx="8850753" cy="706829"/>
          </a:xfrm>
        </p:spPr>
        <p:txBody>
          <a:bodyPr>
            <a:normAutofit/>
          </a:bodyPr>
          <a:lstStyle/>
          <a:p>
            <a:r>
              <a:rPr lang="en-US" sz="3600" dirty="0"/>
              <a:t>Many Ways to Produce Hydrogen </a:t>
            </a:r>
          </a:p>
        </p:txBody>
      </p:sp>
      <p:sp>
        <p:nvSpPr>
          <p:cNvPr id="11" name="TextBox 10"/>
          <p:cNvSpPr txBox="1"/>
          <p:nvPr/>
        </p:nvSpPr>
        <p:spPr>
          <a:xfrm>
            <a:off x="1447800" y="884554"/>
            <a:ext cx="9220200" cy="685800"/>
          </a:xfrm>
          <a:prstGeom prst="rect">
            <a:avLst/>
          </a:prstGeom>
        </p:spPr>
        <p:txBody>
          <a:bodyPr vert="horz" wrap="square" lIns="91440" tIns="45720" rIns="91440" bIns="45720" rtlCol="0">
            <a:noAutofit/>
          </a:bodyPr>
          <a:lstStyle/>
          <a:p>
            <a:pPr algn="ctr" defTabSz="457200">
              <a:lnSpc>
                <a:spcPct val="90000"/>
              </a:lnSpc>
              <a:spcAft>
                <a:spcPts val="600"/>
              </a:spcAft>
            </a:pPr>
            <a:r>
              <a:rPr lang="en-US" sz="2900" b="1" dirty="0">
                <a:solidFill>
                  <a:schemeClr val="tx1">
                    <a:lumMod val="50000"/>
                  </a:schemeClr>
                </a:solidFill>
                <a:latin typeface="Calibri" panose="020F0502020204030204" pitchFamily="34" charset="0"/>
                <a:cs typeface="Arial Narrow"/>
              </a:rPr>
              <a:t>Most of today’s hydrogen is produced through </a:t>
            </a:r>
          </a:p>
          <a:p>
            <a:pPr algn="ctr" defTabSz="457200">
              <a:lnSpc>
                <a:spcPct val="90000"/>
              </a:lnSpc>
            </a:pPr>
            <a:r>
              <a:rPr lang="en-US" sz="2900" b="1" dirty="0">
                <a:solidFill>
                  <a:schemeClr val="tx1">
                    <a:lumMod val="50000"/>
                  </a:schemeClr>
                </a:solidFill>
                <a:latin typeface="Calibri" panose="020F0502020204030204" pitchFamily="34" charset="0"/>
                <a:cs typeface="Arial Narrow"/>
              </a:rPr>
              <a:t>Steam Methane Reforming  </a:t>
            </a:r>
          </a:p>
        </p:txBody>
      </p:sp>
      <p:sp>
        <p:nvSpPr>
          <p:cNvPr id="12" name="Rectangle 11"/>
          <p:cNvSpPr/>
          <p:nvPr/>
        </p:nvSpPr>
        <p:spPr>
          <a:xfrm>
            <a:off x="2836770" y="6153303"/>
            <a:ext cx="7466972" cy="615553"/>
          </a:xfrm>
          <a:prstGeom prst="rect">
            <a:avLst/>
          </a:prstGeom>
        </p:spPr>
        <p:txBody>
          <a:bodyPr wrap="square">
            <a:spAutoFit/>
          </a:bodyPr>
          <a:lstStyle/>
          <a:p>
            <a:r>
              <a:rPr lang="en-US" sz="1600" dirty="0">
                <a:latin typeface="Calibri" panose="020F0502020204030204" pitchFamily="34" charset="0"/>
                <a:hlinkClick r:id="rId4"/>
              </a:rPr>
              <a:t>http://www.energy.gov/eere/fuelcells/hydrogen-production-processes</a:t>
            </a:r>
            <a:r>
              <a:rPr lang="en-US" sz="1600" dirty="0">
                <a:latin typeface="Calibri" panose="020F0502020204030204" pitchFamily="34" charset="0"/>
              </a:rPr>
              <a:t> </a:t>
            </a:r>
          </a:p>
          <a:p>
            <a:endParaRPr lang="en-US" dirty="0">
              <a:latin typeface="Calibri" panose="020F0502020204030204" pitchFamily="34" charset="0"/>
            </a:endParaRPr>
          </a:p>
        </p:txBody>
      </p:sp>
      <p:sp>
        <p:nvSpPr>
          <p:cNvPr id="13" name="TextBox 12"/>
          <p:cNvSpPr txBox="1"/>
          <p:nvPr/>
        </p:nvSpPr>
        <p:spPr>
          <a:xfrm>
            <a:off x="5105401" y="5900797"/>
            <a:ext cx="3352800" cy="337066"/>
          </a:xfrm>
          <a:prstGeom prst="rect">
            <a:avLst/>
          </a:prstGeom>
        </p:spPr>
        <p:txBody>
          <a:bodyPr vert="horz" wrap="square" lIns="91440" tIns="45720" rIns="91440" bIns="45720" rtlCol="0">
            <a:noAutofit/>
          </a:bodyPr>
          <a:lstStyle/>
          <a:p>
            <a:pPr defTabSz="457200">
              <a:spcBef>
                <a:spcPct val="20000"/>
              </a:spcBef>
            </a:pPr>
            <a:r>
              <a:rPr lang="en-US" dirty="0">
                <a:solidFill>
                  <a:schemeClr val="tx1">
                    <a:lumMod val="50000"/>
                  </a:schemeClr>
                </a:solidFill>
                <a:latin typeface="Calibri" panose="020F0502020204030204" pitchFamily="34" charset="0"/>
                <a:cs typeface="Arial Narrow"/>
              </a:rPr>
              <a:t>Learn more at:</a:t>
            </a:r>
          </a:p>
        </p:txBody>
      </p:sp>
      <p:pic>
        <p:nvPicPr>
          <p:cNvPr id="5" name="Picture 4"/>
          <p:cNvPicPr>
            <a:picLocks noChangeAspect="1"/>
          </p:cNvPicPr>
          <p:nvPr/>
        </p:nvPicPr>
        <p:blipFill>
          <a:blip r:embed="rId5"/>
          <a:stretch>
            <a:fillRect/>
          </a:stretch>
        </p:blipFill>
        <p:spPr>
          <a:xfrm>
            <a:off x="1493704" y="1929585"/>
            <a:ext cx="521465" cy="1981854"/>
          </a:xfrm>
          <a:prstGeom prst="rect">
            <a:avLst/>
          </a:prstGeom>
        </p:spPr>
      </p:pic>
      <p:pic>
        <p:nvPicPr>
          <p:cNvPr id="14" name="Picture 13"/>
          <p:cNvPicPr>
            <a:picLocks noChangeAspect="1"/>
          </p:cNvPicPr>
          <p:nvPr/>
        </p:nvPicPr>
        <p:blipFill>
          <a:blip r:embed="rId5"/>
          <a:stretch>
            <a:fillRect/>
          </a:stretch>
        </p:blipFill>
        <p:spPr>
          <a:xfrm>
            <a:off x="9485696" y="1929585"/>
            <a:ext cx="1138237" cy="1981852"/>
          </a:xfrm>
          <a:prstGeom prst="rect">
            <a:avLst/>
          </a:prstGeom>
        </p:spPr>
      </p:pic>
      <p:pic>
        <p:nvPicPr>
          <p:cNvPr id="15" name="Picture 14"/>
          <p:cNvPicPr>
            <a:picLocks noChangeAspect="1"/>
          </p:cNvPicPr>
          <p:nvPr/>
        </p:nvPicPr>
        <p:blipFill>
          <a:blip r:embed="rId5"/>
          <a:stretch>
            <a:fillRect/>
          </a:stretch>
        </p:blipFill>
        <p:spPr>
          <a:xfrm>
            <a:off x="1491868" y="3873796"/>
            <a:ext cx="9132065" cy="1981852"/>
          </a:xfrm>
          <a:prstGeom prst="rect">
            <a:avLst/>
          </a:prstGeom>
        </p:spPr>
      </p:pic>
      <p:cxnSp>
        <p:nvCxnSpPr>
          <p:cNvPr id="17" name="Straight Connector 16"/>
          <p:cNvCxnSpPr/>
          <p:nvPr/>
        </p:nvCxnSpPr>
        <p:spPr>
          <a:xfrm>
            <a:off x="3842132" y="3911438"/>
            <a:ext cx="0" cy="16757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984853" y="3873029"/>
            <a:ext cx="0" cy="16757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8271371" y="3787718"/>
            <a:ext cx="0" cy="167574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47915" y="3937156"/>
            <a:ext cx="2057399" cy="990600"/>
          </a:xfrm>
          <a:prstGeom prst="rect">
            <a:avLst/>
          </a:prstGeom>
        </p:spPr>
        <p:txBody>
          <a:bodyPr vert="horz" wrap="square" lIns="91440" tIns="45720" rIns="91440" bIns="45720" rtlCol="0">
            <a:noAutofit/>
          </a:bodyPr>
          <a:lstStyle/>
          <a:p>
            <a:pPr algn="ctr" defTabSz="457200">
              <a:spcBef>
                <a:spcPct val="20000"/>
              </a:spcBef>
            </a:pPr>
            <a:r>
              <a:rPr lang="en-US" sz="2000" b="1" dirty="0">
                <a:solidFill>
                  <a:srgbClr val="FFFFFF"/>
                </a:solidFill>
                <a:latin typeface="Calibri" panose="020F0502020204030204" pitchFamily="34" charset="0"/>
                <a:cs typeface="Arial Narrow"/>
              </a:rPr>
              <a:t>Electricity separates water into oxygen and hydrogen</a:t>
            </a:r>
          </a:p>
        </p:txBody>
      </p:sp>
      <p:sp>
        <p:nvSpPr>
          <p:cNvPr id="21" name="TextBox 20"/>
          <p:cNvSpPr txBox="1"/>
          <p:nvPr/>
        </p:nvSpPr>
        <p:spPr>
          <a:xfrm>
            <a:off x="3892889" y="3941178"/>
            <a:ext cx="2057399" cy="990600"/>
          </a:xfrm>
          <a:prstGeom prst="rect">
            <a:avLst/>
          </a:prstGeom>
        </p:spPr>
        <p:txBody>
          <a:bodyPr vert="horz" wrap="square" lIns="91440" tIns="45720" rIns="91440" bIns="45720" rtlCol="0">
            <a:noAutofit/>
          </a:bodyPr>
          <a:lstStyle/>
          <a:p>
            <a:pPr algn="ctr" defTabSz="457200">
              <a:spcBef>
                <a:spcPct val="20000"/>
              </a:spcBef>
            </a:pPr>
            <a:r>
              <a:rPr lang="en-US" sz="2000" b="1" dirty="0">
                <a:solidFill>
                  <a:srgbClr val="FFFFFF"/>
                </a:solidFill>
                <a:latin typeface="Calibri" panose="020F0502020204030204" pitchFamily="34" charset="0"/>
                <a:cs typeface="Arial Narrow"/>
              </a:rPr>
              <a:t>Microbes or enzymes break down plants and produce hydrogen</a:t>
            </a:r>
          </a:p>
        </p:txBody>
      </p:sp>
      <p:sp>
        <p:nvSpPr>
          <p:cNvPr id="22" name="TextBox 21"/>
          <p:cNvSpPr txBox="1"/>
          <p:nvPr/>
        </p:nvSpPr>
        <p:spPr>
          <a:xfrm>
            <a:off x="6070176" y="3899050"/>
            <a:ext cx="2057399" cy="990600"/>
          </a:xfrm>
          <a:prstGeom prst="rect">
            <a:avLst/>
          </a:prstGeom>
        </p:spPr>
        <p:txBody>
          <a:bodyPr vert="horz" wrap="square" lIns="91440" tIns="45720" rIns="91440" bIns="45720" rtlCol="0">
            <a:noAutofit/>
          </a:bodyPr>
          <a:lstStyle/>
          <a:p>
            <a:pPr algn="ctr" defTabSz="457200">
              <a:spcBef>
                <a:spcPct val="20000"/>
              </a:spcBef>
            </a:pPr>
            <a:r>
              <a:rPr lang="en-US" sz="2000" b="1" dirty="0">
                <a:solidFill>
                  <a:srgbClr val="FFFFFF"/>
                </a:solidFill>
                <a:latin typeface="Calibri" panose="020F0502020204030204" pitchFamily="34" charset="0"/>
                <a:cs typeface="Arial Narrow"/>
              </a:rPr>
              <a:t>Energy from direct sunlight and sun heat splits molecules </a:t>
            </a:r>
          </a:p>
        </p:txBody>
      </p:sp>
      <p:sp>
        <p:nvSpPr>
          <p:cNvPr id="23" name="TextBox 22"/>
          <p:cNvSpPr txBox="1"/>
          <p:nvPr/>
        </p:nvSpPr>
        <p:spPr>
          <a:xfrm>
            <a:off x="8271372" y="3862233"/>
            <a:ext cx="2057399" cy="990600"/>
          </a:xfrm>
          <a:prstGeom prst="rect">
            <a:avLst/>
          </a:prstGeom>
        </p:spPr>
        <p:txBody>
          <a:bodyPr vert="horz" wrap="square" lIns="91440" tIns="45720" rIns="91440" bIns="45720" rtlCol="0">
            <a:noAutofit/>
          </a:bodyPr>
          <a:lstStyle/>
          <a:p>
            <a:pPr algn="ctr" defTabSz="457200">
              <a:spcBef>
                <a:spcPct val="20000"/>
              </a:spcBef>
            </a:pPr>
            <a:r>
              <a:rPr lang="en-US" sz="2000" b="1" dirty="0">
                <a:solidFill>
                  <a:srgbClr val="FFFFFF"/>
                </a:solidFill>
                <a:latin typeface="Calibri" panose="020F0502020204030204" pitchFamily="34" charset="0"/>
                <a:cs typeface="Arial Narrow"/>
              </a:rPr>
              <a:t>Steam and hydrocarbons come together under high temperature</a:t>
            </a:r>
          </a:p>
        </p:txBody>
      </p:sp>
      <p:pic>
        <p:nvPicPr>
          <p:cNvPr id="24" name="Picture 23"/>
          <p:cNvPicPr>
            <a:picLocks noChangeAspect="1"/>
          </p:cNvPicPr>
          <p:nvPr/>
        </p:nvPicPr>
        <p:blipFill>
          <a:blip r:embed="rId6"/>
          <a:stretch>
            <a:fillRect/>
          </a:stretch>
        </p:blipFill>
        <p:spPr>
          <a:xfrm>
            <a:off x="8495748" y="2017676"/>
            <a:ext cx="1657292" cy="1604731"/>
          </a:xfrm>
          <a:prstGeom prst="rect">
            <a:avLst/>
          </a:prstGeom>
        </p:spPr>
      </p:pic>
      <p:pic>
        <p:nvPicPr>
          <p:cNvPr id="25" name="Picture 24"/>
          <p:cNvPicPr>
            <a:picLocks noChangeAspect="1"/>
          </p:cNvPicPr>
          <p:nvPr/>
        </p:nvPicPr>
        <p:blipFill>
          <a:blip r:embed="rId7"/>
          <a:stretch>
            <a:fillRect/>
          </a:stretch>
        </p:blipFill>
        <p:spPr>
          <a:xfrm>
            <a:off x="6280532" y="2041964"/>
            <a:ext cx="1657258" cy="1591493"/>
          </a:xfrm>
          <a:prstGeom prst="rect">
            <a:avLst/>
          </a:prstGeom>
        </p:spPr>
      </p:pic>
      <p:pic>
        <p:nvPicPr>
          <p:cNvPr id="27" name="Picture 26"/>
          <p:cNvPicPr>
            <a:picLocks noChangeAspect="1"/>
          </p:cNvPicPr>
          <p:nvPr/>
        </p:nvPicPr>
        <p:blipFill>
          <a:blip r:embed="rId8"/>
          <a:stretch>
            <a:fillRect/>
          </a:stretch>
        </p:blipFill>
        <p:spPr>
          <a:xfrm>
            <a:off x="1946994" y="2027856"/>
            <a:ext cx="1665293" cy="1579043"/>
          </a:xfrm>
          <a:prstGeom prst="rect">
            <a:avLst/>
          </a:prstGeom>
        </p:spPr>
      </p:pic>
      <p:pic>
        <p:nvPicPr>
          <p:cNvPr id="30" name="Picture 29"/>
          <p:cNvPicPr>
            <a:picLocks noChangeAspect="1"/>
          </p:cNvPicPr>
          <p:nvPr/>
        </p:nvPicPr>
        <p:blipFill>
          <a:blip r:embed="rId3"/>
          <a:stretch>
            <a:fillRect/>
          </a:stretch>
        </p:blipFill>
        <p:spPr>
          <a:xfrm>
            <a:off x="3563073" y="2041964"/>
            <a:ext cx="526268" cy="1725771"/>
          </a:xfrm>
          <a:prstGeom prst="rect">
            <a:avLst/>
          </a:prstGeom>
        </p:spPr>
      </p:pic>
      <p:pic>
        <p:nvPicPr>
          <p:cNvPr id="31" name="Picture 30"/>
          <p:cNvPicPr>
            <a:picLocks noChangeAspect="1"/>
          </p:cNvPicPr>
          <p:nvPr/>
        </p:nvPicPr>
        <p:blipFill>
          <a:blip r:embed="rId3"/>
          <a:stretch>
            <a:fillRect/>
          </a:stretch>
        </p:blipFill>
        <p:spPr>
          <a:xfrm>
            <a:off x="5689175" y="2151391"/>
            <a:ext cx="591356" cy="1725771"/>
          </a:xfrm>
          <a:prstGeom prst="rect">
            <a:avLst/>
          </a:prstGeom>
        </p:spPr>
      </p:pic>
      <p:pic>
        <p:nvPicPr>
          <p:cNvPr id="32" name="Picture 31"/>
          <p:cNvPicPr>
            <a:picLocks noChangeAspect="1"/>
          </p:cNvPicPr>
          <p:nvPr/>
        </p:nvPicPr>
        <p:blipFill>
          <a:blip r:embed="rId3"/>
          <a:stretch>
            <a:fillRect/>
          </a:stretch>
        </p:blipFill>
        <p:spPr>
          <a:xfrm>
            <a:off x="7813596" y="2226519"/>
            <a:ext cx="682152" cy="1725771"/>
          </a:xfrm>
          <a:prstGeom prst="rect">
            <a:avLst/>
          </a:prstGeom>
        </p:spPr>
      </p:pic>
      <p:pic>
        <p:nvPicPr>
          <p:cNvPr id="3" name="Picture 2"/>
          <p:cNvPicPr>
            <a:picLocks noChangeAspect="1"/>
          </p:cNvPicPr>
          <p:nvPr/>
        </p:nvPicPr>
        <p:blipFill>
          <a:blip r:embed="rId9"/>
          <a:stretch>
            <a:fillRect/>
          </a:stretch>
        </p:blipFill>
        <p:spPr>
          <a:xfrm>
            <a:off x="4084266" y="2021081"/>
            <a:ext cx="1719211" cy="1607226"/>
          </a:xfrm>
          <a:prstGeom prst="rect">
            <a:avLst/>
          </a:prstGeom>
        </p:spPr>
      </p:pic>
    </p:spTree>
    <p:extLst>
      <p:ext uri="{BB962C8B-B14F-4D97-AF65-F5344CB8AC3E}">
        <p14:creationId xmlns:p14="http://schemas.microsoft.com/office/powerpoint/2010/main" val="364867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524000" y="1919423"/>
            <a:ext cx="9143482" cy="4001669"/>
          </a:xfrm>
          <a:prstGeom prst="rect">
            <a:avLst/>
          </a:prstGeom>
        </p:spPr>
      </p:pic>
      <p:sp>
        <p:nvSpPr>
          <p:cNvPr id="2" name="Title 1"/>
          <p:cNvSpPr>
            <a:spLocks noGrp="1"/>
          </p:cNvSpPr>
          <p:nvPr>
            <p:ph type="title"/>
          </p:nvPr>
        </p:nvSpPr>
        <p:spPr>
          <a:xfrm>
            <a:off x="1619653" y="1"/>
            <a:ext cx="6838548" cy="706829"/>
          </a:xfrm>
        </p:spPr>
        <p:txBody>
          <a:bodyPr>
            <a:normAutofit/>
          </a:bodyPr>
          <a:lstStyle/>
          <a:p>
            <a:r>
              <a:rPr lang="en-US" sz="3600" dirty="0"/>
              <a:t>Multiple Uses for Hydrogen  </a:t>
            </a:r>
          </a:p>
        </p:txBody>
      </p:sp>
      <p:sp>
        <p:nvSpPr>
          <p:cNvPr id="11" name="TextBox 10"/>
          <p:cNvSpPr txBox="1"/>
          <p:nvPr/>
        </p:nvSpPr>
        <p:spPr>
          <a:xfrm>
            <a:off x="1524000" y="894894"/>
            <a:ext cx="9220200" cy="685800"/>
          </a:xfrm>
          <a:prstGeom prst="rect">
            <a:avLst/>
          </a:prstGeom>
        </p:spPr>
        <p:txBody>
          <a:bodyPr vert="horz" wrap="square" lIns="91440" tIns="45720" rIns="91440" bIns="45720" rtlCol="0">
            <a:noAutofit/>
          </a:bodyPr>
          <a:lstStyle/>
          <a:p>
            <a:pPr algn="ctr" defTabSz="457200">
              <a:lnSpc>
                <a:spcPct val="90000"/>
              </a:lnSpc>
              <a:spcAft>
                <a:spcPts val="600"/>
              </a:spcAft>
            </a:pPr>
            <a:r>
              <a:rPr lang="en-US" sz="2900" b="1" dirty="0">
                <a:solidFill>
                  <a:schemeClr val="tx1">
                    <a:lumMod val="50000"/>
                  </a:schemeClr>
                </a:solidFill>
                <a:latin typeface="Calibri" panose="020F0502020204030204" pitchFamily="34" charset="0"/>
                <a:cs typeface="Arial Narrow"/>
              </a:rPr>
              <a:t>Hydrogen can be used in many sectors </a:t>
            </a:r>
          </a:p>
          <a:p>
            <a:pPr algn="ctr" defTabSz="457200">
              <a:lnSpc>
                <a:spcPct val="90000"/>
              </a:lnSpc>
              <a:spcAft>
                <a:spcPts val="600"/>
              </a:spcAft>
            </a:pPr>
            <a:r>
              <a:rPr lang="en-US" sz="2900" b="1" dirty="0">
                <a:solidFill>
                  <a:schemeClr val="tx1">
                    <a:lumMod val="50000"/>
                  </a:schemeClr>
                </a:solidFill>
                <a:latin typeface="Calibri" panose="020F0502020204030204" pitchFamily="34" charset="0"/>
                <a:cs typeface="Arial Narrow"/>
              </a:rPr>
              <a:t>t</a:t>
            </a:r>
            <a:r>
              <a:rPr lang="en-US" sz="2900" b="1" dirty="0" err="1">
                <a:solidFill>
                  <a:schemeClr val="tx1">
                    <a:lumMod val="50000"/>
                  </a:schemeClr>
                </a:solidFill>
                <a:latin typeface="Calibri" panose="020F0502020204030204" pitchFamily="34" charset="0"/>
                <a:cs typeface="Arial Narrow"/>
              </a:rPr>
              <a:t>hroughout</a:t>
            </a:r>
            <a:r>
              <a:rPr lang="en-US" sz="2900" b="1" dirty="0">
                <a:solidFill>
                  <a:schemeClr val="tx1">
                    <a:lumMod val="50000"/>
                  </a:schemeClr>
                </a:solidFill>
                <a:latin typeface="Calibri" panose="020F0502020204030204" pitchFamily="34" charset="0"/>
                <a:cs typeface="Arial Narrow"/>
              </a:rPr>
              <a:t> the economy </a:t>
            </a:r>
          </a:p>
        </p:txBody>
      </p:sp>
      <p:sp>
        <p:nvSpPr>
          <p:cNvPr id="12" name="Rectangle 11"/>
          <p:cNvSpPr/>
          <p:nvPr/>
        </p:nvSpPr>
        <p:spPr>
          <a:xfrm>
            <a:off x="2248915" y="6193640"/>
            <a:ext cx="8811047" cy="923330"/>
          </a:xfrm>
          <a:prstGeom prst="rect">
            <a:avLst/>
          </a:prstGeom>
        </p:spPr>
        <p:txBody>
          <a:bodyPr wrap="square">
            <a:spAutoFit/>
          </a:bodyPr>
          <a:lstStyle/>
          <a:p>
            <a:r>
              <a:rPr lang="en-US" dirty="0">
                <a:latin typeface="Calibri" panose="020F0502020204030204" pitchFamily="34" charset="0"/>
                <a:hlinkClick r:id="rId4"/>
              </a:rPr>
              <a:t>https://energy.gov/eere/fuelcells/fuel-cell-technologies-educational-publications</a:t>
            </a:r>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p:txBody>
      </p:sp>
      <p:sp>
        <p:nvSpPr>
          <p:cNvPr id="13" name="TextBox 12"/>
          <p:cNvSpPr txBox="1"/>
          <p:nvPr/>
        </p:nvSpPr>
        <p:spPr>
          <a:xfrm>
            <a:off x="5088178" y="5987832"/>
            <a:ext cx="3352800" cy="337066"/>
          </a:xfrm>
          <a:prstGeom prst="rect">
            <a:avLst/>
          </a:prstGeom>
        </p:spPr>
        <p:txBody>
          <a:bodyPr vert="horz" wrap="square" lIns="91440" tIns="45720" rIns="91440" bIns="45720" rtlCol="0">
            <a:normAutofit fontScale="77500" lnSpcReduction="20000"/>
          </a:bodyPr>
          <a:lstStyle/>
          <a:p>
            <a:pPr defTabSz="457200">
              <a:spcBef>
                <a:spcPct val="20000"/>
              </a:spcBef>
            </a:pPr>
            <a:r>
              <a:rPr lang="en-US" sz="2323" dirty="0">
                <a:solidFill>
                  <a:schemeClr val="tx1">
                    <a:lumMod val="50000"/>
                  </a:schemeClr>
                </a:solidFill>
                <a:latin typeface="Calibri" panose="020F0502020204030204" pitchFamily="34" charset="0"/>
                <a:cs typeface="Arial Narrow"/>
              </a:rPr>
              <a:t>Learn more at:</a:t>
            </a:r>
          </a:p>
        </p:txBody>
      </p:sp>
      <p:cxnSp>
        <p:nvCxnSpPr>
          <p:cNvPr id="19" name="Straight Connector 18"/>
          <p:cNvCxnSpPr/>
          <p:nvPr/>
        </p:nvCxnSpPr>
        <p:spPr>
          <a:xfrm>
            <a:off x="7158739" y="3816825"/>
            <a:ext cx="0" cy="195186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19653" y="3816824"/>
            <a:ext cx="1666522" cy="990600"/>
          </a:xfrm>
          <a:prstGeom prst="rect">
            <a:avLst/>
          </a:prstGeom>
        </p:spPr>
        <p:txBody>
          <a:bodyPr vert="horz" wrap="square" lIns="91440" tIns="45720" rIns="91440" bIns="45720" rtlCol="0">
            <a:noAutofit/>
          </a:bodyPr>
          <a:lstStyle/>
          <a:p>
            <a:pPr algn="ctr" defTabSz="457200">
              <a:spcBef>
                <a:spcPct val="20000"/>
              </a:spcBef>
            </a:pPr>
            <a:r>
              <a:rPr lang="en-US" sz="2000" dirty="0">
                <a:solidFill>
                  <a:srgbClr val="FFFFFF"/>
                </a:solidFill>
                <a:latin typeface="Calibri" panose="020F0502020204030204" pitchFamily="34" charset="0"/>
                <a:cs typeface="Arial Narrow"/>
              </a:rPr>
              <a:t>Including other mobile applications like buses, trucks and forklifts </a:t>
            </a:r>
          </a:p>
        </p:txBody>
      </p:sp>
      <p:sp>
        <p:nvSpPr>
          <p:cNvPr id="21" name="TextBox 20"/>
          <p:cNvSpPr txBox="1"/>
          <p:nvPr/>
        </p:nvSpPr>
        <p:spPr>
          <a:xfrm>
            <a:off x="3459996" y="3798640"/>
            <a:ext cx="1698226" cy="990600"/>
          </a:xfrm>
          <a:prstGeom prst="rect">
            <a:avLst/>
          </a:prstGeom>
        </p:spPr>
        <p:txBody>
          <a:bodyPr vert="horz" wrap="square" lIns="91440" tIns="45720" rIns="91440" bIns="45720" rtlCol="0">
            <a:noAutofit/>
          </a:bodyPr>
          <a:lstStyle/>
          <a:p>
            <a:pPr algn="ctr" defTabSz="457200">
              <a:spcBef>
                <a:spcPct val="20000"/>
              </a:spcBef>
            </a:pPr>
            <a:r>
              <a:rPr lang="en-US" sz="2000" dirty="0">
                <a:solidFill>
                  <a:srgbClr val="FFFFFF"/>
                </a:solidFill>
                <a:latin typeface="Calibri" panose="020F0502020204030204" pitchFamily="34" charset="0"/>
                <a:cs typeface="Arial Narrow"/>
              </a:rPr>
              <a:t>Good for limiting  renewable power curtailing and stabilizing grid </a:t>
            </a:r>
          </a:p>
        </p:txBody>
      </p:sp>
      <p:sp>
        <p:nvSpPr>
          <p:cNvPr id="22" name="TextBox 21"/>
          <p:cNvSpPr txBox="1"/>
          <p:nvPr/>
        </p:nvSpPr>
        <p:spPr>
          <a:xfrm>
            <a:off x="5290248" y="3816824"/>
            <a:ext cx="1938060" cy="990600"/>
          </a:xfrm>
          <a:prstGeom prst="rect">
            <a:avLst/>
          </a:prstGeom>
        </p:spPr>
        <p:txBody>
          <a:bodyPr vert="horz" wrap="square" lIns="91440" tIns="45720" rIns="91440" bIns="45720" rtlCol="0">
            <a:noAutofit/>
          </a:bodyPr>
          <a:lstStyle/>
          <a:p>
            <a:pPr algn="ctr" defTabSz="457200">
              <a:spcBef>
                <a:spcPct val="20000"/>
              </a:spcBef>
            </a:pPr>
            <a:r>
              <a:rPr lang="en-US" sz="2000" dirty="0">
                <a:solidFill>
                  <a:srgbClr val="FFFFFF"/>
                </a:solidFill>
                <a:latin typeface="Calibri" panose="020F0502020204030204" pitchFamily="34" charset="0"/>
                <a:cs typeface="Arial Narrow"/>
              </a:rPr>
              <a:t>Interest from cell phone towers, data centers, hospitals and supermarkets</a:t>
            </a:r>
          </a:p>
        </p:txBody>
      </p:sp>
      <p:sp>
        <p:nvSpPr>
          <p:cNvPr id="23" name="TextBox 22"/>
          <p:cNvSpPr txBox="1"/>
          <p:nvPr/>
        </p:nvSpPr>
        <p:spPr>
          <a:xfrm>
            <a:off x="7219309" y="3816824"/>
            <a:ext cx="1562346" cy="990600"/>
          </a:xfrm>
          <a:prstGeom prst="rect">
            <a:avLst/>
          </a:prstGeom>
        </p:spPr>
        <p:txBody>
          <a:bodyPr vert="horz" wrap="square" lIns="91440" tIns="45720" rIns="91440" bIns="45720" rtlCol="0">
            <a:noAutofit/>
          </a:bodyPr>
          <a:lstStyle/>
          <a:p>
            <a:pPr algn="ctr" defTabSz="457200">
              <a:spcBef>
                <a:spcPct val="20000"/>
              </a:spcBef>
            </a:pPr>
            <a:r>
              <a:rPr lang="en-US" sz="2000" dirty="0">
                <a:solidFill>
                  <a:srgbClr val="FFFFFF"/>
                </a:solidFill>
                <a:latin typeface="Calibri" panose="020F0502020204030204" pitchFamily="34" charset="0"/>
                <a:cs typeface="Arial Narrow"/>
              </a:rPr>
              <a:t>Largest use of hydrogen produced today </a:t>
            </a:r>
          </a:p>
        </p:txBody>
      </p:sp>
      <p:pic>
        <p:nvPicPr>
          <p:cNvPr id="3" name="Picture 2"/>
          <p:cNvPicPr>
            <a:picLocks noChangeAspect="1"/>
          </p:cNvPicPr>
          <p:nvPr/>
        </p:nvPicPr>
        <p:blipFill>
          <a:blip r:embed="rId5"/>
          <a:stretch>
            <a:fillRect/>
          </a:stretch>
        </p:blipFill>
        <p:spPr>
          <a:xfrm>
            <a:off x="1603306" y="2200850"/>
            <a:ext cx="1762890" cy="1623190"/>
          </a:xfrm>
          <a:prstGeom prst="rect">
            <a:avLst/>
          </a:prstGeom>
        </p:spPr>
      </p:pic>
      <p:pic>
        <p:nvPicPr>
          <p:cNvPr id="4" name="Picture 3"/>
          <p:cNvPicPr>
            <a:picLocks noChangeAspect="1"/>
          </p:cNvPicPr>
          <p:nvPr/>
        </p:nvPicPr>
        <p:blipFill>
          <a:blip r:embed="rId6"/>
          <a:stretch>
            <a:fillRect/>
          </a:stretch>
        </p:blipFill>
        <p:spPr>
          <a:xfrm>
            <a:off x="3557021" y="2234316"/>
            <a:ext cx="1652588" cy="1553828"/>
          </a:xfrm>
          <a:prstGeom prst="rect">
            <a:avLst/>
          </a:prstGeom>
        </p:spPr>
      </p:pic>
      <p:pic>
        <p:nvPicPr>
          <p:cNvPr id="6" name="Picture 5"/>
          <p:cNvPicPr>
            <a:picLocks noChangeAspect="1"/>
          </p:cNvPicPr>
          <p:nvPr/>
        </p:nvPicPr>
        <p:blipFill>
          <a:blip r:embed="rId7"/>
          <a:stretch>
            <a:fillRect/>
          </a:stretch>
        </p:blipFill>
        <p:spPr>
          <a:xfrm>
            <a:off x="5439637" y="2289238"/>
            <a:ext cx="1622478" cy="1556524"/>
          </a:xfrm>
          <a:prstGeom prst="rect">
            <a:avLst/>
          </a:prstGeom>
        </p:spPr>
      </p:pic>
      <p:pic>
        <p:nvPicPr>
          <p:cNvPr id="7" name="Picture 6"/>
          <p:cNvPicPr>
            <a:picLocks noChangeAspect="1"/>
          </p:cNvPicPr>
          <p:nvPr/>
        </p:nvPicPr>
        <p:blipFill>
          <a:blip r:embed="rId8"/>
          <a:stretch>
            <a:fillRect/>
          </a:stretch>
        </p:blipFill>
        <p:spPr>
          <a:xfrm>
            <a:off x="7158739" y="2279638"/>
            <a:ext cx="1616016" cy="1537186"/>
          </a:xfrm>
          <a:prstGeom prst="rect">
            <a:avLst/>
          </a:prstGeom>
        </p:spPr>
      </p:pic>
      <p:pic>
        <p:nvPicPr>
          <p:cNvPr id="9" name="Picture 8"/>
          <p:cNvPicPr>
            <a:picLocks noChangeAspect="1"/>
          </p:cNvPicPr>
          <p:nvPr/>
        </p:nvPicPr>
        <p:blipFill>
          <a:blip r:embed="rId9"/>
          <a:stretch>
            <a:fillRect/>
          </a:stretch>
        </p:blipFill>
        <p:spPr>
          <a:xfrm>
            <a:off x="8877939" y="2198960"/>
            <a:ext cx="1619111" cy="1599681"/>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30762" y="3460528"/>
            <a:ext cx="369672" cy="373174"/>
          </a:xfrm>
          <a:prstGeom prst="rect">
            <a:avLst/>
          </a:prstGeom>
        </p:spPr>
      </p:pic>
      <p:pic>
        <p:nvPicPr>
          <p:cNvPr id="33" name="Picture 3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61095" y="2089160"/>
            <a:ext cx="287188" cy="444244"/>
          </a:xfrm>
          <a:prstGeom prst="rect">
            <a:avLst/>
          </a:prstGeom>
        </p:spPr>
      </p:pic>
      <p:sp>
        <p:nvSpPr>
          <p:cNvPr id="35" name="TextBox 34"/>
          <p:cNvSpPr txBox="1"/>
          <p:nvPr/>
        </p:nvSpPr>
        <p:spPr>
          <a:xfrm>
            <a:off x="8947506" y="3821828"/>
            <a:ext cx="1562346" cy="990600"/>
          </a:xfrm>
          <a:prstGeom prst="rect">
            <a:avLst/>
          </a:prstGeom>
        </p:spPr>
        <p:txBody>
          <a:bodyPr vert="horz" wrap="square" lIns="91440" tIns="45720" rIns="91440" bIns="45720" rtlCol="0">
            <a:noAutofit/>
          </a:bodyPr>
          <a:lstStyle/>
          <a:p>
            <a:pPr algn="ctr" defTabSz="457200">
              <a:spcBef>
                <a:spcPct val="20000"/>
              </a:spcBef>
            </a:pPr>
            <a:r>
              <a:rPr lang="en-US" sz="2000" dirty="0">
                <a:solidFill>
                  <a:srgbClr val="FFFFFF"/>
                </a:solidFill>
                <a:latin typeface="Calibri" panose="020F0502020204030204" pitchFamily="34" charset="0"/>
                <a:cs typeface="Arial Narrow"/>
              </a:rPr>
              <a:t>Second largest use of hydrogen produced today </a:t>
            </a:r>
          </a:p>
        </p:txBody>
      </p:sp>
      <p:cxnSp>
        <p:nvCxnSpPr>
          <p:cNvPr id="37" name="Straight Connector 36"/>
          <p:cNvCxnSpPr/>
          <p:nvPr/>
        </p:nvCxnSpPr>
        <p:spPr>
          <a:xfrm>
            <a:off x="8947506" y="3845010"/>
            <a:ext cx="0" cy="195186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400434" y="3845010"/>
            <a:ext cx="0" cy="195186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276082" y="3788145"/>
            <a:ext cx="0" cy="1951867"/>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763881" y="1362805"/>
            <a:ext cx="8740441" cy="0"/>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28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00567" y="2909487"/>
            <a:ext cx="344271" cy="171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prstClr val="white"/>
              </a:solidFill>
            </a:endParaRPr>
          </a:p>
        </p:txBody>
      </p:sp>
      <p:sp>
        <p:nvSpPr>
          <p:cNvPr id="10" name="Rectangle 9"/>
          <p:cNvSpPr/>
          <p:nvPr/>
        </p:nvSpPr>
        <p:spPr>
          <a:xfrm>
            <a:off x="2600566" y="3357309"/>
            <a:ext cx="344271" cy="171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prstClr val="white"/>
              </a:solidFill>
            </a:endParaRPr>
          </a:p>
        </p:txBody>
      </p:sp>
      <p:sp>
        <p:nvSpPr>
          <p:cNvPr id="8" name="Rectangle 7"/>
          <p:cNvSpPr/>
          <p:nvPr/>
        </p:nvSpPr>
        <p:spPr>
          <a:xfrm>
            <a:off x="3043312" y="1153551"/>
            <a:ext cx="1477107" cy="984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prstClr val="white"/>
              </a:solidFill>
            </a:endParaRPr>
          </a:p>
        </p:txBody>
      </p:sp>
      <p:sp>
        <p:nvSpPr>
          <p:cNvPr id="14" name="Title 1"/>
          <p:cNvSpPr txBox="1">
            <a:spLocks/>
          </p:cNvSpPr>
          <p:nvPr/>
        </p:nvSpPr>
        <p:spPr bwMode="auto">
          <a:xfrm>
            <a:off x="1524000" y="3215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Calibri" panose="020F0502020204030204" pitchFamily="34" charset="0"/>
                <a:ea typeface="Calibri" panose="020F0502020204030204" pitchFamily="34"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marL="1828800" indent="-1774825">
              <a:lnSpc>
                <a:spcPct val="70000"/>
              </a:lnSpc>
            </a:pPr>
            <a:r>
              <a:rPr lang="en-US" sz="3400" dirty="0"/>
              <a:t>Putting it all together: H</a:t>
            </a:r>
            <a:r>
              <a:rPr lang="en-US" sz="3400" baseline="-25000" dirty="0"/>
              <a:t>2</a:t>
            </a:r>
            <a:r>
              <a:rPr lang="en-US" sz="3400" dirty="0"/>
              <a:t>@Scale Vision </a:t>
            </a:r>
          </a:p>
        </p:txBody>
      </p:sp>
      <p:pic>
        <p:nvPicPr>
          <p:cNvPr id="15" name="Content Placeholder 3"/>
          <p:cNvPicPr>
            <a:picLocks noGrp="1" noChangeAspect="1"/>
          </p:cNvPicPr>
          <p:nvPr>
            <p:ph sz="quarter" idx="10"/>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65751" y="878195"/>
            <a:ext cx="8428525" cy="5662301"/>
          </a:xfrm>
        </p:spPr>
      </p:pic>
      <p:sp>
        <p:nvSpPr>
          <p:cNvPr id="2" name="TextBox 1"/>
          <p:cNvSpPr txBox="1"/>
          <p:nvPr/>
        </p:nvSpPr>
        <p:spPr>
          <a:xfrm>
            <a:off x="3137341" y="834126"/>
            <a:ext cx="2048859" cy="212450"/>
          </a:xfrm>
          <a:prstGeom prst="rect">
            <a:avLst/>
          </a:prstGeom>
          <a:solidFill>
            <a:schemeClr val="bg1"/>
          </a:solidFill>
        </p:spPr>
        <p:txBody>
          <a:bodyPr wrap="square" rtlCol="0">
            <a:noAutofit/>
          </a:bodyPr>
          <a:lstStyle/>
          <a:p>
            <a:r>
              <a:rPr lang="en-US" sz="1300" dirty="0">
                <a:latin typeface="Calibri" panose="020F0502020204030204" pitchFamily="34" charset="0"/>
              </a:rPr>
              <a:t>Conventional Storage</a:t>
            </a:r>
          </a:p>
        </p:txBody>
      </p:sp>
    </p:spTree>
    <p:extLst>
      <p:ext uri="{BB962C8B-B14F-4D97-AF65-F5344CB8AC3E}">
        <p14:creationId xmlns:p14="http://schemas.microsoft.com/office/powerpoint/2010/main" val="47299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0980" y="814716"/>
            <a:ext cx="9144001" cy="230084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96194" y="1252806"/>
            <a:ext cx="8778444" cy="2474524"/>
          </a:xfrm>
          <a:prstGeom prst="rect">
            <a:avLst/>
          </a:prstGeom>
          <a:noFill/>
        </p:spPr>
        <p:txBody>
          <a:bodyPr wrap="square" rtlCol="0">
            <a:spAutoFit/>
          </a:bodyPr>
          <a:lstStyle/>
          <a:p>
            <a:pPr>
              <a:lnSpc>
                <a:spcPct val="90000"/>
              </a:lnSpc>
            </a:pPr>
            <a:r>
              <a:rPr lang="en-US" sz="4400" b="1" dirty="0">
                <a:solidFill>
                  <a:schemeClr val="bg1"/>
                </a:solidFill>
                <a:latin typeface="Calibri" panose="020F0502020204030204" pitchFamily="34" charset="0"/>
              </a:rPr>
              <a:t>H</a:t>
            </a:r>
            <a:r>
              <a:rPr lang="en-US" sz="4400" b="1" baseline="-25000" dirty="0">
                <a:solidFill>
                  <a:schemeClr val="bg1"/>
                </a:solidFill>
                <a:latin typeface="Calibri" panose="020F0502020204030204" pitchFamily="34" charset="0"/>
              </a:rPr>
              <a:t>2</a:t>
            </a:r>
            <a:r>
              <a:rPr lang="en-US" sz="4400" b="1" dirty="0">
                <a:solidFill>
                  <a:schemeClr val="bg1"/>
                </a:solidFill>
                <a:latin typeface="Calibri" panose="020F0502020204030204" pitchFamily="34" charset="0"/>
              </a:rPr>
              <a:t>@Scale: </a:t>
            </a:r>
          </a:p>
          <a:p>
            <a:pPr>
              <a:lnSpc>
                <a:spcPct val="90000"/>
              </a:lnSpc>
            </a:pPr>
            <a:r>
              <a:rPr lang="en-US" sz="4400" b="1" dirty="0">
                <a:solidFill>
                  <a:schemeClr val="bg1"/>
                </a:solidFill>
                <a:latin typeface="Calibri" panose="020F0502020204030204" pitchFamily="34" charset="0"/>
              </a:rPr>
              <a:t>Enabling a reliable, affordable, secure and clean energy future </a:t>
            </a:r>
          </a:p>
          <a:p>
            <a:endParaRPr lang="en-US" sz="3600" b="1" dirty="0">
              <a:solidFill>
                <a:schemeClr val="bg1"/>
              </a:solidFill>
              <a:latin typeface="Calibri" panose="020F0502020204030204" pitchFamily="34" charset="0"/>
            </a:endParaRPr>
          </a:p>
        </p:txBody>
      </p:sp>
      <p:grpSp>
        <p:nvGrpSpPr>
          <p:cNvPr id="30" name="Group 29"/>
          <p:cNvGrpSpPr/>
          <p:nvPr/>
        </p:nvGrpSpPr>
        <p:grpSpPr>
          <a:xfrm>
            <a:off x="7614558" y="3115561"/>
            <a:ext cx="2801257" cy="3283270"/>
            <a:chOff x="6076043" y="2360818"/>
            <a:chExt cx="2801257" cy="3283270"/>
          </a:xfrm>
        </p:grpSpPr>
        <p:sp>
          <p:nvSpPr>
            <p:cNvPr id="6" name="Rectangle 5"/>
            <p:cNvSpPr/>
            <p:nvPr/>
          </p:nvSpPr>
          <p:spPr>
            <a:xfrm>
              <a:off x="6076043" y="2360818"/>
              <a:ext cx="2801257" cy="328327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23000" y="2634033"/>
              <a:ext cx="2535093" cy="338554"/>
            </a:xfrm>
            <a:prstGeom prst="rect">
              <a:avLst/>
            </a:prstGeom>
            <a:noFill/>
          </p:spPr>
          <p:txBody>
            <a:bodyPr wrap="square" rtlCol="0">
              <a:spAutoFit/>
            </a:bodyPr>
            <a:lstStyle/>
            <a:p>
              <a:pPr algn="ctr"/>
              <a:r>
                <a:rPr lang="en-US" sz="1600" b="1" dirty="0">
                  <a:latin typeface="Calibri" panose="020F0502020204030204" pitchFamily="34" charset="0"/>
                </a:rPr>
                <a:t>ADDITIONAL BENEFITS</a:t>
              </a:r>
            </a:p>
          </p:txBody>
        </p:sp>
        <p:sp>
          <p:nvSpPr>
            <p:cNvPr id="9" name="TextBox 8"/>
            <p:cNvSpPr txBox="1"/>
            <p:nvPr/>
          </p:nvSpPr>
          <p:spPr>
            <a:xfrm>
              <a:off x="6451602" y="3087431"/>
              <a:ext cx="2073729" cy="2369880"/>
            </a:xfrm>
            <a:prstGeom prst="rect">
              <a:avLst/>
            </a:prstGeom>
            <a:noFill/>
          </p:spPr>
          <p:txBody>
            <a:bodyPr wrap="square" rtlCol="0">
              <a:spAutoFit/>
            </a:bodyPr>
            <a:lstStyle/>
            <a:p>
              <a:pPr algn="ctr">
                <a:lnSpc>
                  <a:spcPct val="90000"/>
                </a:lnSpc>
                <a:spcAft>
                  <a:spcPts val="1200"/>
                </a:spcAft>
              </a:pPr>
              <a:r>
                <a:rPr lang="en-US" sz="2400" b="1" dirty="0">
                  <a:latin typeface="Calibri" panose="020F0502020204030204" pitchFamily="34" charset="0"/>
                </a:rPr>
                <a:t>Security</a:t>
              </a:r>
            </a:p>
            <a:p>
              <a:pPr algn="ctr">
                <a:lnSpc>
                  <a:spcPct val="90000"/>
                </a:lnSpc>
                <a:spcAft>
                  <a:spcPts val="1200"/>
                </a:spcAft>
              </a:pPr>
              <a:r>
                <a:rPr lang="en-US" b="1" dirty="0">
                  <a:latin typeface="Calibri" panose="020F0502020204030204" pitchFamily="34" charset="0"/>
                </a:rPr>
                <a:t>Flexibility</a:t>
              </a:r>
              <a:endParaRPr lang="en-US" sz="2400" b="1" dirty="0">
                <a:latin typeface="Calibri" panose="020F0502020204030204" pitchFamily="34" charset="0"/>
              </a:endParaRPr>
            </a:p>
            <a:p>
              <a:pPr algn="ctr">
                <a:lnSpc>
                  <a:spcPct val="90000"/>
                </a:lnSpc>
                <a:spcAft>
                  <a:spcPts val="1200"/>
                </a:spcAft>
              </a:pPr>
              <a:r>
                <a:rPr lang="en-US" sz="2400" b="1" dirty="0">
                  <a:latin typeface="Calibri" panose="020F0502020204030204" pitchFamily="34" charset="0"/>
                </a:rPr>
                <a:t>Jobs</a:t>
              </a:r>
            </a:p>
            <a:p>
              <a:pPr algn="ctr">
                <a:lnSpc>
                  <a:spcPct val="90000"/>
                </a:lnSpc>
                <a:spcAft>
                  <a:spcPts val="1200"/>
                </a:spcAft>
              </a:pPr>
              <a:r>
                <a:rPr lang="en-US" sz="2400" b="1" dirty="0">
                  <a:latin typeface="Calibri" panose="020F0502020204030204" pitchFamily="34" charset="0"/>
                </a:rPr>
                <a:t>Health</a:t>
              </a:r>
            </a:p>
            <a:p>
              <a:pPr algn="ctr">
                <a:lnSpc>
                  <a:spcPct val="90000"/>
                </a:lnSpc>
                <a:spcAft>
                  <a:spcPts val="1200"/>
                </a:spcAft>
              </a:pPr>
              <a:r>
                <a:rPr lang="en-US" sz="2400" b="1" dirty="0">
                  <a:latin typeface="Calibri" panose="020F0502020204030204" pitchFamily="34" charset="0"/>
                </a:rPr>
                <a:t>Resiliency</a:t>
              </a:r>
            </a:p>
          </p:txBody>
        </p:sp>
      </p:grpSp>
    </p:spTree>
    <p:extLst>
      <p:ext uri="{BB962C8B-B14F-4D97-AF65-F5344CB8AC3E}">
        <p14:creationId xmlns:p14="http://schemas.microsoft.com/office/powerpoint/2010/main" val="3162516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Hydrogen for Education - Resources</a:t>
            </a:r>
          </a:p>
        </p:txBody>
      </p:sp>
      <p:sp>
        <p:nvSpPr>
          <p:cNvPr id="3" name="Content Placeholder 2"/>
          <p:cNvSpPr>
            <a:spLocks noGrp="1"/>
          </p:cNvSpPr>
          <p:nvPr>
            <p:ph idx="1"/>
          </p:nvPr>
        </p:nvSpPr>
        <p:spPr>
          <a:xfrm>
            <a:off x="1701007" y="1232978"/>
            <a:ext cx="8804275" cy="5625022"/>
          </a:xfrm>
        </p:spPr>
        <p:txBody>
          <a:bodyPr>
            <a:noAutofit/>
          </a:bodyPr>
          <a:lstStyle/>
          <a:p>
            <a:pPr marL="0" indent="0">
              <a:buNone/>
            </a:pPr>
            <a:r>
              <a:rPr lang="en-US" sz="2400" b="1" dirty="0">
                <a:solidFill>
                  <a:schemeClr val="tx1">
                    <a:lumMod val="50000"/>
                  </a:schemeClr>
                </a:solidFill>
              </a:rPr>
              <a:t>Sign up to receive news and latest developments</a:t>
            </a:r>
          </a:p>
          <a:p>
            <a:pPr>
              <a:spcAft>
                <a:spcPts val="1200"/>
              </a:spcAft>
            </a:pPr>
            <a:r>
              <a:rPr lang="en-US" sz="1800" dirty="0">
                <a:solidFill>
                  <a:schemeClr val="tx1">
                    <a:lumMod val="50000"/>
                  </a:schemeClr>
                </a:solidFill>
                <a:hlinkClick r:id="rId3"/>
              </a:rPr>
              <a:t>https://energy.gov/eere/fuelcells/fuel-cell-technologies-office-newsletter</a:t>
            </a:r>
            <a:r>
              <a:rPr lang="en-US" sz="1800" dirty="0">
                <a:solidFill>
                  <a:schemeClr val="tx1">
                    <a:lumMod val="50000"/>
                  </a:schemeClr>
                </a:solidFill>
              </a:rPr>
              <a:t> </a:t>
            </a:r>
          </a:p>
          <a:p>
            <a:pPr marL="0" indent="0">
              <a:buNone/>
            </a:pPr>
            <a:r>
              <a:rPr lang="en-US" sz="2400" b="1" dirty="0">
                <a:solidFill>
                  <a:schemeClr val="tx1">
                    <a:lumMod val="50000"/>
                  </a:schemeClr>
                </a:solidFill>
              </a:rPr>
              <a:t>Learn more with DOE’s educational resources, videos and more!</a:t>
            </a:r>
          </a:p>
          <a:p>
            <a:pPr marL="342900" lvl="1" indent="-342900"/>
            <a:r>
              <a:rPr lang="en-US" sz="1800" dirty="0">
                <a:solidFill>
                  <a:schemeClr val="tx1">
                    <a:lumMod val="50000"/>
                  </a:schemeClr>
                </a:solidFill>
                <a:hlinkClick r:id="rId4"/>
              </a:rPr>
              <a:t>http://www.energy.gov/eere/fuelcells/students-and-educators</a:t>
            </a:r>
            <a:r>
              <a:rPr lang="en-US" sz="1800" dirty="0">
                <a:solidFill>
                  <a:schemeClr val="tx1">
                    <a:lumMod val="50000"/>
                  </a:schemeClr>
                </a:solidFill>
              </a:rPr>
              <a:t> </a:t>
            </a:r>
          </a:p>
          <a:p>
            <a:pPr marL="342900" lvl="1" indent="-342900">
              <a:spcAft>
                <a:spcPts val="1200"/>
              </a:spcAft>
            </a:pPr>
            <a:r>
              <a:rPr lang="en-US" sz="1800" dirty="0">
                <a:solidFill>
                  <a:schemeClr val="tx1">
                    <a:lumMod val="50000"/>
                  </a:schemeClr>
                </a:solidFill>
                <a:hlinkClick r:id="rId5"/>
              </a:rPr>
              <a:t>http://energy.gov/eere/videos/energy-101-fuel-cell-technology</a:t>
            </a:r>
            <a:endParaRPr lang="en-US" sz="1800" dirty="0">
              <a:solidFill>
                <a:schemeClr val="tx1">
                  <a:lumMod val="50000"/>
                </a:schemeClr>
              </a:solidFill>
            </a:endParaRPr>
          </a:p>
          <a:p>
            <a:pPr marL="0" indent="0">
              <a:buNone/>
            </a:pPr>
            <a:r>
              <a:rPr lang="en-US" sz="2400" b="1" dirty="0">
                <a:solidFill>
                  <a:schemeClr val="tx1">
                    <a:lumMod val="50000"/>
                  </a:schemeClr>
                </a:solidFill>
              </a:rPr>
              <a:t>Share the knowledge and give an </a:t>
            </a:r>
            <a:r>
              <a:rPr lang="en-US" sz="2400" b="1" i="1" dirty="0">
                <a:solidFill>
                  <a:schemeClr val="tx1">
                    <a:lumMod val="50000"/>
                  </a:schemeClr>
                </a:solidFill>
              </a:rPr>
              <a:t>Increase your H2IQ </a:t>
            </a:r>
            <a:r>
              <a:rPr lang="en-US" sz="2400" b="1" dirty="0">
                <a:solidFill>
                  <a:schemeClr val="tx1">
                    <a:lumMod val="50000"/>
                  </a:schemeClr>
                </a:solidFill>
              </a:rPr>
              <a:t>presentation!</a:t>
            </a:r>
          </a:p>
          <a:p>
            <a:r>
              <a:rPr lang="en-US" sz="1800" dirty="0">
                <a:solidFill>
                  <a:schemeClr val="tx1">
                    <a:lumMod val="50000"/>
                  </a:schemeClr>
                </a:solidFill>
                <a:hlinkClick r:id="rId6"/>
              </a:rPr>
              <a:t>https://www.energy.gov/eere/fuelcells/increase-your-h2iq</a:t>
            </a:r>
            <a:r>
              <a:rPr lang="en-US" sz="1800" dirty="0">
                <a:solidFill>
                  <a:schemeClr val="tx1">
                    <a:lumMod val="50000"/>
                  </a:schemeClr>
                </a:solidFill>
              </a:rPr>
              <a:t>  </a:t>
            </a:r>
          </a:p>
          <a:p>
            <a:r>
              <a:rPr lang="en-US" sz="1800" dirty="0">
                <a:solidFill>
                  <a:schemeClr val="tx1">
                    <a:lumMod val="50000"/>
                  </a:schemeClr>
                </a:solidFill>
                <a:hlinkClick r:id="rId7"/>
              </a:rPr>
              <a:t>https://energy.gov/eere/fuelcells/</a:t>
            </a:r>
            <a:endParaRPr lang="en-US" sz="1800" dirty="0">
              <a:solidFill>
                <a:schemeClr val="tx1">
                  <a:lumMod val="50000"/>
                </a:schemeClr>
              </a:solidFill>
            </a:endParaRPr>
          </a:p>
          <a:p>
            <a:endParaRPr lang="en-US" sz="1800" b="1" dirty="0">
              <a:solidFill>
                <a:schemeClr val="tx1">
                  <a:lumMod val="50000"/>
                </a:schemeClr>
              </a:solidFill>
            </a:endParaRPr>
          </a:p>
        </p:txBody>
      </p:sp>
      <p:pic>
        <p:nvPicPr>
          <p:cNvPr id="6"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211429" y="4219208"/>
            <a:ext cx="2690089" cy="215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2706" y="4985488"/>
            <a:ext cx="4784959" cy="923330"/>
          </a:xfrm>
          <a:prstGeom prst="rect">
            <a:avLst/>
          </a:prstGeom>
        </p:spPr>
        <p:txBody>
          <a:bodyPr wrap="square">
            <a:spAutoFit/>
          </a:bodyPr>
          <a:lstStyle/>
          <a:p>
            <a:r>
              <a:rPr lang="en-US" b="1" dirty="0">
                <a:solidFill>
                  <a:schemeClr val="tx1">
                    <a:lumMod val="50000"/>
                  </a:schemeClr>
                </a:solidFill>
                <a:latin typeface="Calibri" panose="020F0502020204030204" pitchFamily="34" charset="0"/>
                <a:ea typeface="Calibri" panose="020F0502020204030204" pitchFamily="34" charset="0"/>
                <a:cs typeface="Arial"/>
              </a:rPr>
              <a:t>Visit H</a:t>
            </a:r>
            <a:r>
              <a:rPr lang="en-US" b="1" baseline="-25000" dirty="0">
                <a:solidFill>
                  <a:schemeClr val="tx1">
                    <a:lumMod val="50000"/>
                  </a:schemeClr>
                </a:solidFill>
                <a:latin typeface="Calibri" panose="020F0502020204030204" pitchFamily="34" charset="0"/>
                <a:ea typeface="Calibri" panose="020F0502020204030204" pitchFamily="34" charset="0"/>
                <a:cs typeface="Arial"/>
              </a:rPr>
              <a:t>2</a:t>
            </a:r>
            <a:r>
              <a:rPr lang="en-US" b="1" dirty="0">
                <a:solidFill>
                  <a:schemeClr val="tx1">
                    <a:lumMod val="50000"/>
                  </a:schemeClr>
                </a:solidFill>
                <a:latin typeface="Calibri" panose="020F0502020204030204" pitchFamily="34" charset="0"/>
                <a:ea typeface="Calibri" panose="020F0502020204030204" pitchFamily="34" charset="0"/>
                <a:cs typeface="Arial"/>
              </a:rPr>
              <a:t>Tools.org </a:t>
            </a:r>
          </a:p>
          <a:p>
            <a:r>
              <a:rPr lang="en-US" b="1" i="1" dirty="0">
                <a:solidFill>
                  <a:schemeClr val="tx1">
                    <a:lumMod val="50000"/>
                  </a:schemeClr>
                </a:solidFill>
                <a:latin typeface="Calibri" panose="020F0502020204030204" pitchFamily="34" charset="0"/>
                <a:ea typeface="Calibri" panose="020F0502020204030204" pitchFamily="34" charset="0"/>
                <a:cs typeface="Arial"/>
              </a:rPr>
              <a:t>A hydrogen safety resources portal </a:t>
            </a:r>
          </a:p>
          <a:p>
            <a:endParaRPr lang="en-US" dirty="0">
              <a:solidFill>
                <a:schemeClr val="tx1">
                  <a:lumMod val="50000"/>
                </a:schemeClr>
              </a:solidFill>
            </a:endParaRPr>
          </a:p>
        </p:txBody>
      </p:sp>
    </p:spTree>
    <p:extLst>
      <p:ext uri="{BB962C8B-B14F-4D97-AF65-F5344CB8AC3E}">
        <p14:creationId xmlns:p14="http://schemas.microsoft.com/office/powerpoint/2010/main" val="182001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1694" y="812801"/>
            <a:ext cx="4156306" cy="5767873"/>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Rectangle 6"/>
          <p:cNvSpPr/>
          <p:nvPr/>
        </p:nvSpPr>
        <p:spPr>
          <a:xfrm>
            <a:off x="6738671" y="3021047"/>
            <a:ext cx="3741099" cy="13591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Calibri" panose="020F0502020204030204" pitchFamily="34" charset="0"/>
              </a:rPr>
              <a:t>Celebrate Hydrogen &amp; Fuel Cell Day on 10/8 or October 8  </a:t>
            </a:r>
            <a:r>
              <a:rPr lang="en-US" sz="3600" dirty="0">
                <a:latin typeface="Calibri" panose="020F0502020204030204" pitchFamily="34" charset="0"/>
              </a:rPr>
              <a:t>(Held on its very own atomic- weight-day) </a:t>
            </a:r>
            <a:endParaRPr lang="en-US" sz="3600" u="sng" dirty="0">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3606" y="1889356"/>
            <a:ext cx="3408485" cy="33300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4"/>
          <p:cNvSpPr>
            <a:spLocks noChangeArrowheads="1"/>
          </p:cNvSpPr>
          <p:nvPr/>
        </p:nvSpPr>
        <p:spPr bwMode="auto">
          <a:xfrm>
            <a:off x="1507375" y="6001081"/>
            <a:ext cx="5004318" cy="579592"/>
          </a:xfrm>
          <a:prstGeom prst="rect">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endParaRPr lang="en-US">
              <a:latin typeface="Calibri" panose="020F0502020204030204" pitchFamily="34" charset="0"/>
            </a:endParaRPr>
          </a:p>
        </p:txBody>
      </p:sp>
      <p:sp>
        <p:nvSpPr>
          <p:cNvPr id="3" name="Text Box 5"/>
          <p:cNvSpPr txBox="1">
            <a:spLocks noChangeArrowheads="1"/>
          </p:cNvSpPr>
          <p:nvPr/>
        </p:nvSpPr>
        <p:spPr bwMode="auto">
          <a:xfrm>
            <a:off x="1879270" y="6078309"/>
            <a:ext cx="4467455" cy="5023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2100" b="1" dirty="0">
                <a:solidFill>
                  <a:srgbClr val="FFFFFF"/>
                </a:solidFill>
                <a:latin typeface="Calibri" panose="020F0502020204030204" pitchFamily="34" charset="0"/>
              </a:rPr>
              <a:t>Learn more: energy.gov/</a:t>
            </a:r>
            <a:r>
              <a:rPr lang="en-US" altLang="en-US" sz="2100" b="1" dirty="0" err="1">
                <a:solidFill>
                  <a:srgbClr val="FFFFFF"/>
                </a:solidFill>
                <a:latin typeface="Calibri" panose="020F0502020204030204" pitchFamily="34" charset="0"/>
              </a:rPr>
              <a:t>eere</a:t>
            </a:r>
            <a:r>
              <a:rPr lang="en-US" altLang="en-US" sz="2100" b="1" dirty="0">
                <a:solidFill>
                  <a:srgbClr val="FFFFFF"/>
                </a:solidFill>
                <a:latin typeface="Calibri" panose="020F0502020204030204" pitchFamily="34" charset="0"/>
              </a:rPr>
              <a:t>/</a:t>
            </a:r>
            <a:r>
              <a:rPr lang="en-US" altLang="en-US" sz="2100" b="1" dirty="0" err="1">
                <a:solidFill>
                  <a:srgbClr val="FFFFFF"/>
                </a:solidFill>
                <a:latin typeface="Calibri" panose="020F0502020204030204" pitchFamily="34" charset="0"/>
              </a:rPr>
              <a:t>fuelcells</a:t>
            </a:r>
            <a:r>
              <a:rPr lang="en-US" altLang="en-US" sz="2100" b="1" dirty="0">
                <a:solidFill>
                  <a:srgbClr val="FFFFFF"/>
                </a:solidFill>
                <a:latin typeface="Calibri" panose="020F0502020204030204" pitchFamily="34" charset="0"/>
              </a:rPr>
              <a:t> </a:t>
            </a:r>
            <a:endParaRPr lang="en-US" altLang="en-US" sz="2100" dirty="0">
              <a:latin typeface="Calibri" panose="020F0502020204030204" pitchFamily="34" charset="0"/>
            </a:endParaRPr>
          </a:p>
        </p:txBody>
      </p:sp>
      <p:sp>
        <p:nvSpPr>
          <p:cNvPr id="11" name="Oval 10"/>
          <p:cNvSpPr/>
          <p:nvPr/>
        </p:nvSpPr>
        <p:spPr>
          <a:xfrm>
            <a:off x="4593934" y="1889356"/>
            <a:ext cx="1128156" cy="432287"/>
          </a:xfrm>
          <a:prstGeom prst="ellipse">
            <a:avLst/>
          </a:prstGeom>
          <a:noFill/>
          <a:ln w="44450">
            <a:solidFill>
              <a:srgbClr val="00B0F0">
                <a:alpha val="95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panose="020F0502020204030204" pitchFamily="34" charset="0"/>
            </a:endParaRPr>
          </a:p>
        </p:txBody>
      </p:sp>
      <p:sp>
        <p:nvSpPr>
          <p:cNvPr id="15" name="Title 14"/>
          <p:cNvSpPr>
            <a:spLocks noGrp="1"/>
          </p:cNvSpPr>
          <p:nvPr>
            <p:ph type="title"/>
          </p:nvPr>
        </p:nvSpPr>
        <p:spPr>
          <a:xfrm>
            <a:off x="1638301" y="1860"/>
            <a:ext cx="8869363" cy="812800"/>
          </a:xfrm>
        </p:spPr>
        <p:txBody>
          <a:bodyPr/>
          <a:lstStyle/>
          <a:p>
            <a:r>
              <a:rPr lang="en-US" sz="3600" dirty="0"/>
              <a:t>Take part in it!</a:t>
            </a:r>
          </a:p>
        </p:txBody>
      </p:sp>
    </p:spTree>
    <p:extLst>
      <p:ext uri="{BB962C8B-B14F-4D97-AF65-F5344CB8AC3E}">
        <p14:creationId xmlns:p14="http://schemas.microsoft.com/office/powerpoint/2010/main" val="243133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Fuel Cells are more energy efficient </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2209" y="1699280"/>
            <a:ext cx="8409242" cy="4333553"/>
          </a:xfrm>
          <a:prstGeom prst="rect">
            <a:avLst/>
          </a:prstGeom>
        </p:spPr>
      </p:pic>
      <p:sp>
        <p:nvSpPr>
          <p:cNvPr id="6" name="Rectangle 5"/>
          <p:cNvSpPr/>
          <p:nvPr/>
        </p:nvSpPr>
        <p:spPr>
          <a:xfrm>
            <a:off x="1527810" y="822960"/>
            <a:ext cx="9144000" cy="665844"/>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51610" y="917304"/>
            <a:ext cx="9296400" cy="1143000"/>
          </a:xfrm>
          <a:prstGeom prst="rect">
            <a:avLst/>
          </a:prstGeom>
        </p:spPr>
        <p:txBody>
          <a:bodyPr vert="horz" wrap="square" lIns="91440" tIns="45720" rIns="91440" bIns="45720" rtlCol="0">
            <a:noAutofit/>
          </a:bodyPr>
          <a:lstStyle/>
          <a:p>
            <a:pPr algn="ctr" defTabSz="457200">
              <a:spcBef>
                <a:spcPct val="20000"/>
              </a:spcBef>
            </a:pPr>
            <a:r>
              <a:rPr lang="en-US" sz="2700" dirty="0">
                <a:solidFill>
                  <a:schemeClr val="bg1"/>
                </a:solidFill>
                <a:latin typeface="+mj-lt"/>
                <a:cs typeface="Arial Narrow"/>
              </a:rPr>
              <a:t>Twice as efficient as a gasoline car and water out of tailpipe </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9110" y="5794218"/>
            <a:ext cx="634648" cy="634648"/>
          </a:xfrm>
          <a:prstGeom prst="rect">
            <a:avLst/>
          </a:prstGeom>
        </p:spPr>
      </p:pic>
    </p:spTree>
    <p:extLst>
      <p:ext uri="{BB962C8B-B14F-4D97-AF65-F5344CB8AC3E}">
        <p14:creationId xmlns:p14="http://schemas.microsoft.com/office/powerpoint/2010/main" val="318881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What is hydrogen?  </a:t>
            </a:r>
          </a:p>
        </p:txBody>
      </p:sp>
      <p:sp>
        <p:nvSpPr>
          <p:cNvPr id="9" name="Rectangle 8"/>
          <p:cNvSpPr/>
          <p:nvPr/>
        </p:nvSpPr>
        <p:spPr>
          <a:xfrm>
            <a:off x="1485900" y="820751"/>
            <a:ext cx="9182100" cy="685800"/>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564277" y="889543"/>
            <a:ext cx="9116786" cy="2209800"/>
          </a:xfrm>
          <a:prstGeom prst="rect">
            <a:avLst/>
          </a:prstGeom>
        </p:spPr>
        <p:txBody>
          <a:bodyPr vert="horz" wrap="square" lIns="91440" tIns="45720" rIns="91440" bIns="45720" rtlCol="0">
            <a:noAutofit/>
          </a:bodyPr>
          <a:lstStyle/>
          <a:p>
            <a:pPr algn="ctr" defTabSz="457200">
              <a:spcBef>
                <a:spcPct val="20000"/>
              </a:spcBef>
            </a:pPr>
            <a:r>
              <a:rPr lang="en-US" sz="2600" spc="-150" dirty="0">
                <a:solidFill>
                  <a:schemeClr val="bg1"/>
                </a:solidFill>
                <a:latin typeface="+mj-lt"/>
                <a:cs typeface="Arial Narrow"/>
              </a:rPr>
              <a:t>Lightest of all gases and a versatile, clean and flexible energy carrier </a:t>
            </a:r>
          </a:p>
        </p:txBody>
      </p:sp>
      <p:sp>
        <p:nvSpPr>
          <p:cNvPr id="6" name="Rectangle 5"/>
          <p:cNvSpPr/>
          <p:nvPr/>
        </p:nvSpPr>
        <p:spPr>
          <a:xfrm>
            <a:off x="1504950" y="5906170"/>
            <a:ext cx="9176113" cy="665844"/>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28750" y="5953342"/>
            <a:ext cx="9296400" cy="1143000"/>
          </a:xfrm>
          <a:prstGeom prst="rect">
            <a:avLst/>
          </a:prstGeom>
        </p:spPr>
        <p:txBody>
          <a:bodyPr vert="horz" wrap="square" lIns="91440" tIns="45720" rIns="91440" bIns="45720" rtlCol="0">
            <a:noAutofit/>
          </a:bodyPr>
          <a:lstStyle/>
          <a:p>
            <a:pPr algn="ctr" defTabSz="457200">
              <a:spcBef>
                <a:spcPct val="20000"/>
              </a:spcBef>
            </a:pPr>
            <a:r>
              <a:rPr lang="en-US" sz="2550" spc="-150" dirty="0">
                <a:solidFill>
                  <a:schemeClr val="accent4">
                    <a:lumMod val="50000"/>
                  </a:schemeClr>
                </a:solidFill>
                <a:latin typeface="+mj-lt"/>
                <a:cs typeface="Arial Narrow"/>
              </a:rPr>
              <a:t>Produced from diverse domestic resources and used in many applications</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939442" y="1620473"/>
            <a:ext cx="5915025" cy="4381500"/>
          </a:xfrm>
          <a:prstGeom prst="rect">
            <a:avLst/>
          </a:prstGeom>
        </p:spPr>
      </p:pic>
    </p:spTree>
    <p:extLst>
      <p:ext uri="{BB962C8B-B14F-4D97-AF65-F5344CB8AC3E}">
        <p14:creationId xmlns:p14="http://schemas.microsoft.com/office/powerpoint/2010/main" val="66467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2659"/>
            <a:ext cx="9236597" cy="637953"/>
          </a:xfrm>
        </p:spPr>
        <p:txBody>
          <a:bodyPr>
            <a:noAutofit/>
          </a:bodyPr>
          <a:lstStyle/>
          <a:p>
            <a:r>
              <a:rPr lang="en-US" dirty="0"/>
              <a:t>Hydrogen’s Energy Content </a:t>
            </a:r>
          </a:p>
        </p:txBody>
      </p:sp>
      <p:pic>
        <p:nvPicPr>
          <p:cNvPr id="8" name="Picture 7"/>
          <p:cNvPicPr>
            <a:picLocks noChangeAspect="1"/>
          </p:cNvPicPr>
          <p:nvPr/>
        </p:nvPicPr>
        <p:blipFill>
          <a:blip r:embed="rId3"/>
          <a:stretch>
            <a:fillRect/>
          </a:stretch>
        </p:blipFill>
        <p:spPr>
          <a:xfrm>
            <a:off x="1571175" y="3619230"/>
            <a:ext cx="4465923" cy="2829357"/>
          </a:xfrm>
          <a:prstGeom prst="rect">
            <a:avLst/>
          </a:prstGeom>
        </p:spPr>
      </p:pic>
      <p:pic>
        <p:nvPicPr>
          <p:cNvPr id="10" name="Content Placeholder 7"/>
          <p:cNvPicPr>
            <a:picLocks noChangeAspect="1"/>
          </p:cNvPicPr>
          <p:nvPr/>
        </p:nvPicPr>
        <p:blipFill>
          <a:blip r:embed="rId4">
            <a:clrChange>
              <a:clrFrom>
                <a:srgbClr val="FFFFFF"/>
              </a:clrFrom>
              <a:clrTo>
                <a:srgbClr val="FFFFFF">
                  <a:alpha val="0"/>
                </a:srgbClr>
              </a:clrTo>
            </a:clrChange>
          </a:blip>
          <a:stretch>
            <a:fillRect/>
          </a:stretch>
        </p:blipFill>
        <p:spPr bwMode="auto">
          <a:xfrm>
            <a:off x="6037098" y="3619230"/>
            <a:ext cx="4630903" cy="282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0" y="820751"/>
            <a:ext cx="9144000" cy="697771"/>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564277" y="889543"/>
            <a:ext cx="9116786" cy="2209800"/>
          </a:xfrm>
          <a:prstGeom prst="rect">
            <a:avLst/>
          </a:prstGeom>
        </p:spPr>
        <p:txBody>
          <a:bodyPr vert="horz" wrap="square" lIns="91440" tIns="45720" rIns="91440" bIns="45720" rtlCol="0">
            <a:noAutofit/>
          </a:bodyPr>
          <a:lstStyle/>
          <a:p>
            <a:pPr algn="ctr" defTabSz="457200">
              <a:spcBef>
                <a:spcPct val="20000"/>
              </a:spcBef>
            </a:pPr>
            <a:endParaRPr lang="en-US" sz="2600" spc="-150" dirty="0">
              <a:solidFill>
                <a:schemeClr val="bg1"/>
              </a:solidFill>
              <a:latin typeface="+mj-lt"/>
              <a:cs typeface="Arial Narrow"/>
            </a:endParaRPr>
          </a:p>
        </p:txBody>
      </p:sp>
      <p:sp>
        <p:nvSpPr>
          <p:cNvPr id="14" name="TextBox 13"/>
          <p:cNvSpPr txBox="1"/>
          <p:nvPr/>
        </p:nvSpPr>
        <p:spPr>
          <a:xfrm>
            <a:off x="1698468" y="853408"/>
            <a:ext cx="8709917" cy="1153626"/>
          </a:xfrm>
          <a:prstGeom prst="rect">
            <a:avLst/>
          </a:prstGeom>
        </p:spPr>
        <p:txBody>
          <a:bodyPr vert="horz" wrap="square" lIns="91440" tIns="45720" rIns="91440" bIns="45720" rtlCol="0">
            <a:noAutofit/>
          </a:bodyPr>
          <a:lstStyle/>
          <a:p>
            <a:pPr algn="ctr" defTabSz="457200">
              <a:spcBef>
                <a:spcPct val="20000"/>
              </a:spcBef>
            </a:pPr>
            <a:r>
              <a:rPr lang="en-US" sz="3000" b="1" dirty="0">
                <a:solidFill>
                  <a:schemeClr val="bg1"/>
                </a:solidFill>
                <a:latin typeface="Calibri" panose="020F0502020204030204" pitchFamily="34" charset="0"/>
                <a:cs typeface="Arial Narrow"/>
              </a:rPr>
              <a:t>High Energy by Mass, Low Energy by Volume</a:t>
            </a:r>
          </a:p>
        </p:txBody>
      </p:sp>
      <p:pic>
        <p:nvPicPr>
          <p:cNvPr id="2" name="Picture 1"/>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3103" y="1819475"/>
            <a:ext cx="3087828" cy="1498800"/>
          </a:xfrm>
          <a:prstGeom prst="rect">
            <a:avLst/>
          </a:prstGeom>
        </p:spPr>
      </p:pic>
      <p:pic>
        <p:nvPicPr>
          <p:cNvPr id="5" name="Picture 4"/>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83097" y="1766833"/>
            <a:ext cx="3028445" cy="1619986"/>
          </a:xfrm>
          <a:prstGeom prst="rect">
            <a:avLst/>
          </a:prstGeom>
        </p:spPr>
      </p:pic>
      <p:cxnSp>
        <p:nvCxnSpPr>
          <p:cNvPr id="7" name="Straight Connector 6"/>
          <p:cNvCxnSpPr/>
          <p:nvPr/>
        </p:nvCxnSpPr>
        <p:spPr>
          <a:xfrm>
            <a:off x="6037097" y="1819476"/>
            <a:ext cx="0" cy="4629111"/>
          </a:xfrm>
          <a:prstGeom prst="line">
            <a:avLst/>
          </a:prstGeom>
          <a:ln>
            <a:solidFill>
              <a:schemeClr val="accent4">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7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657385" y="1456490"/>
            <a:ext cx="2558705" cy="1476774"/>
            <a:chOff x="2133384" y="1456490"/>
            <a:chExt cx="2558705" cy="1476774"/>
          </a:xfrm>
        </p:grpSpPr>
        <p:sp>
          <p:nvSpPr>
            <p:cNvPr id="12" name="Rectangle 11"/>
            <p:cNvSpPr/>
            <p:nvPr/>
          </p:nvSpPr>
          <p:spPr>
            <a:xfrm>
              <a:off x="2140789" y="1716033"/>
              <a:ext cx="1260779" cy="358097"/>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Rectangle 35"/>
            <p:cNvSpPr/>
            <p:nvPr/>
          </p:nvSpPr>
          <p:spPr>
            <a:xfrm>
              <a:off x="2140789" y="2369253"/>
              <a:ext cx="2551300" cy="364812"/>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0" name="Straight Connector 9"/>
            <p:cNvCxnSpPr/>
            <p:nvPr/>
          </p:nvCxnSpPr>
          <p:spPr>
            <a:xfrm flipH="1">
              <a:off x="2133384" y="1456490"/>
              <a:ext cx="7405" cy="147677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sp>
        <p:nvSpPr>
          <p:cNvPr id="49" name="Rectangle 48"/>
          <p:cNvSpPr/>
          <p:nvPr/>
        </p:nvSpPr>
        <p:spPr>
          <a:xfrm>
            <a:off x="1515890" y="4987626"/>
            <a:ext cx="9144000" cy="6008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8" name="Rectangle 47"/>
          <p:cNvSpPr/>
          <p:nvPr/>
        </p:nvSpPr>
        <p:spPr>
          <a:xfrm>
            <a:off x="1515891" y="3267425"/>
            <a:ext cx="9152109" cy="60087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6" name="Rectangle 45"/>
          <p:cNvSpPr/>
          <p:nvPr/>
        </p:nvSpPr>
        <p:spPr>
          <a:xfrm>
            <a:off x="1524000" y="820040"/>
            <a:ext cx="9144000" cy="60087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p:txBody>
          <a:bodyPr>
            <a:normAutofit/>
          </a:bodyPr>
          <a:lstStyle/>
          <a:p>
            <a:r>
              <a:rPr lang="en-US" sz="3600" dirty="0"/>
              <a:t>Why Hydrogen and Fuel Cells? </a:t>
            </a:r>
          </a:p>
        </p:txBody>
      </p:sp>
      <p:sp>
        <p:nvSpPr>
          <p:cNvPr id="4" name="TextBox 3"/>
          <p:cNvSpPr txBox="1"/>
          <p:nvPr/>
        </p:nvSpPr>
        <p:spPr>
          <a:xfrm>
            <a:off x="2542132" y="820039"/>
            <a:ext cx="2514600" cy="609600"/>
          </a:xfrm>
          <a:prstGeom prst="rect">
            <a:avLst/>
          </a:prstGeom>
          <a:noFill/>
        </p:spPr>
        <p:txBody>
          <a:bodyPr vert="horz" wrap="square" lIns="91440" tIns="45720" rIns="91440" bIns="45720" rtlCol="0">
            <a:noAutofit/>
          </a:bodyPr>
          <a:lstStyle/>
          <a:p>
            <a:pPr defTabSz="457200">
              <a:spcBef>
                <a:spcPct val="20000"/>
              </a:spcBef>
            </a:pPr>
            <a:r>
              <a:rPr lang="en-US" sz="3200" b="1" dirty="0">
                <a:solidFill>
                  <a:schemeClr val="bg1"/>
                </a:solidFill>
                <a:latin typeface="Calibri" panose="020F0502020204030204" pitchFamily="34" charset="0"/>
                <a:cs typeface="Arial Narrow"/>
              </a:rPr>
              <a:t>Efficient</a:t>
            </a:r>
          </a:p>
        </p:txBody>
      </p:sp>
      <p:pic>
        <p:nvPicPr>
          <p:cNvPr id="5" name="Picture 4"/>
          <p:cNvPicPr>
            <a:picLocks noChangeAspect="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1892665" y="837243"/>
            <a:ext cx="531695" cy="531695"/>
          </a:xfrm>
          <a:prstGeom prst="rect">
            <a:avLst/>
          </a:prstGeom>
          <a:noFill/>
        </p:spPr>
      </p:pic>
      <p:sp>
        <p:nvSpPr>
          <p:cNvPr id="8" name="TextBox 7"/>
          <p:cNvSpPr txBox="1"/>
          <p:nvPr/>
        </p:nvSpPr>
        <p:spPr>
          <a:xfrm>
            <a:off x="6920249" y="829716"/>
            <a:ext cx="5061467" cy="626775"/>
          </a:xfrm>
          <a:prstGeom prst="rect">
            <a:avLst/>
          </a:prstGeom>
          <a:noFill/>
        </p:spPr>
        <p:txBody>
          <a:bodyPr vert="horz" wrap="square" lIns="91440" tIns="45720" rIns="91440" bIns="45720" rtlCol="0">
            <a:noAutofit/>
          </a:bodyPr>
          <a:lstStyle/>
          <a:p>
            <a:pPr defTabSz="457200">
              <a:spcBef>
                <a:spcPct val="20000"/>
              </a:spcBef>
            </a:pPr>
            <a:r>
              <a:rPr lang="en-US" sz="3200" b="1" dirty="0">
                <a:solidFill>
                  <a:schemeClr val="bg1"/>
                </a:solidFill>
                <a:latin typeface="Calibri" panose="020F0502020204030204" pitchFamily="34" charset="0"/>
                <a:cs typeface="Arial Narrow"/>
              </a:rPr>
              <a:t>Uses domestic fuels</a:t>
            </a:r>
          </a:p>
        </p:txBody>
      </p:sp>
      <p:pic>
        <p:nvPicPr>
          <p:cNvPr id="19" name="Picture 18"/>
          <p:cNvPicPr>
            <a:picLocks noChangeAspect="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6363934" y="848748"/>
            <a:ext cx="531695" cy="531695"/>
          </a:xfrm>
          <a:prstGeom prst="rect">
            <a:avLst/>
          </a:prstGeom>
          <a:noFill/>
        </p:spPr>
      </p:pic>
      <p:sp>
        <p:nvSpPr>
          <p:cNvPr id="22" name="TextBox 21"/>
          <p:cNvSpPr txBox="1"/>
          <p:nvPr/>
        </p:nvSpPr>
        <p:spPr>
          <a:xfrm>
            <a:off x="2439840" y="3283691"/>
            <a:ext cx="4480408" cy="609600"/>
          </a:xfrm>
          <a:prstGeom prst="rect">
            <a:avLst/>
          </a:prstGeom>
          <a:noFill/>
        </p:spPr>
        <p:txBody>
          <a:bodyPr vert="horz" wrap="square" lIns="91440" tIns="45720" rIns="91440" bIns="45720" rtlCol="0">
            <a:noAutofit/>
          </a:bodyPr>
          <a:lstStyle/>
          <a:p>
            <a:pPr defTabSz="457200">
              <a:spcBef>
                <a:spcPct val="20000"/>
              </a:spcBef>
            </a:pPr>
            <a:r>
              <a:rPr lang="en-US" sz="3200" b="1" dirty="0">
                <a:solidFill>
                  <a:schemeClr val="bg1"/>
                </a:solidFill>
                <a:latin typeface="Calibri" panose="020F0502020204030204" pitchFamily="34" charset="0"/>
                <a:cs typeface="Arial Narrow"/>
              </a:rPr>
              <a:t>Convenient</a:t>
            </a:r>
          </a:p>
        </p:txBody>
      </p:sp>
      <p:pic>
        <p:nvPicPr>
          <p:cNvPr id="23" name="Picture 22"/>
          <p:cNvPicPr>
            <a:picLocks noChangeAspect="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1910546" y="3328051"/>
            <a:ext cx="531695" cy="531695"/>
          </a:xfrm>
          <a:prstGeom prst="rect">
            <a:avLst/>
          </a:prstGeom>
          <a:noFill/>
        </p:spPr>
      </p:pic>
      <p:pic>
        <p:nvPicPr>
          <p:cNvPr id="26" name="Picture 25"/>
          <p:cNvPicPr>
            <a:picLocks noChangeAspect="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3346775" y="5007679"/>
            <a:ext cx="531695" cy="531695"/>
          </a:xfrm>
          <a:prstGeom prst="rect">
            <a:avLst/>
          </a:prstGeom>
          <a:noFill/>
        </p:spPr>
      </p:pic>
      <p:sp>
        <p:nvSpPr>
          <p:cNvPr id="27" name="TextBox 26"/>
          <p:cNvSpPr txBox="1"/>
          <p:nvPr/>
        </p:nvSpPr>
        <p:spPr>
          <a:xfrm>
            <a:off x="4000640" y="4997966"/>
            <a:ext cx="5276444" cy="528344"/>
          </a:xfrm>
          <a:prstGeom prst="rect">
            <a:avLst/>
          </a:prstGeom>
          <a:noFill/>
        </p:spPr>
        <p:txBody>
          <a:bodyPr vert="horz" wrap="square" lIns="91440" tIns="45720" rIns="91440" bIns="45720" rtlCol="0">
            <a:noAutofit/>
          </a:bodyPr>
          <a:lstStyle/>
          <a:p>
            <a:pPr defTabSz="457200">
              <a:spcBef>
                <a:spcPct val="20000"/>
              </a:spcBef>
            </a:pPr>
            <a:r>
              <a:rPr lang="en-US" sz="3200" b="1" dirty="0">
                <a:solidFill>
                  <a:schemeClr val="bg1"/>
                </a:solidFill>
                <a:latin typeface="Calibri" panose="020F0502020204030204" pitchFamily="34" charset="0"/>
                <a:cs typeface="Arial Narrow"/>
              </a:rPr>
              <a:t>Versatile and easily scalable</a:t>
            </a:r>
          </a:p>
        </p:txBody>
      </p:sp>
      <p:pic>
        <p:nvPicPr>
          <p:cNvPr id="32" name="Picture 31"/>
          <p:cNvPicPr>
            <a:picLocks noChangeAspect="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5086757" y="3319221"/>
            <a:ext cx="531695" cy="531695"/>
          </a:xfrm>
          <a:prstGeom prst="rect">
            <a:avLst/>
          </a:prstGeom>
          <a:noFill/>
        </p:spPr>
      </p:pic>
      <p:sp>
        <p:nvSpPr>
          <p:cNvPr id="33" name="TextBox 32"/>
          <p:cNvSpPr txBox="1"/>
          <p:nvPr/>
        </p:nvSpPr>
        <p:spPr>
          <a:xfrm>
            <a:off x="5660404" y="3288957"/>
            <a:ext cx="4480408" cy="609600"/>
          </a:xfrm>
          <a:prstGeom prst="rect">
            <a:avLst/>
          </a:prstGeom>
          <a:noFill/>
        </p:spPr>
        <p:txBody>
          <a:bodyPr vert="horz" wrap="square" lIns="91440" tIns="45720" rIns="91440" bIns="45720" rtlCol="0">
            <a:noAutofit/>
          </a:bodyPr>
          <a:lstStyle/>
          <a:p>
            <a:pPr defTabSz="457200">
              <a:spcBef>
                <a:spcPct val="20000"/>
              </a:spcBef>
            </a:pPr>
            <a:r>
              <a:rPr lang="en-US" sz="3200" b="1" dirty="0">
                <a:solidFill>
                  <a:schemeClr val="bg1"/>
                </a:solidFill>
                <a:latin typeface="Calibri" panose="020F0502020204030204" pitchFamily="34" charset="0"/>
                <a:cs typeface="Arial Narrow"/>
              </a:rPr>
              <a:t>Quiet</a:t>
            </a:r>
          </a:p>
        </p:txBody>
      </p:sp>
      <p:pic>
        <p:nvPicPr>
          <p:cNvPr id="34" name="Picture 33"/>
          <p:cNvPicPr>
            <a:picLocks noChangeAspect="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7828251" y="3327911"/>
            <a:ext cx="531695" cy="531695"/>
          </a:xfrm>
          <a:prstGeom prst="rect">
            <a:avLst/>
          </a:prstGeom>
          <a:noFill/>
        </p:spPr>
      </p:pic>
      <p:sp>
        <p:nvSpPr>
          <p:cNvPr id="35" name="TextBox 34"/>
          <p:cNvSpPr txBox="1"/>
          <p:nvPr/>
        </p:nvSpPr>
        <p:spPr>
          <a:xfrm>
            <a:off x="8427797" y="3283691"/>
            <a:ext cx="3140097" cy="609600"/>
          </a:xfrm>
          <a:prstGeom prst="rect">
            <a:avLst/>
          </a:prstGeom>
          <a:noFill/>
        </p:spPr>
        <p:txBody>
          <a:bodyPr vert="horz" wrap="square" lIns="91440" tIns="45720" rIns="91440" bIns="45720" rtlCol="0">
            <a:noAutofit/>
          </a:bodyPr>
          <a:lstStyle/>
          <a:p>
            <a:pPr defTabSz="457200">
              <a:spcBef>
                <a:spcPct val="20000"/>
              </a:spcBef>
            </a:pPr>
            <a:r>
              <a:rPr lang="en-US" sz="3200" b="1" dirty="0">
                <a:solidFill>
                  <a:schemeClr val="bg1"/>
                </a:solidFill>
                <a:latin typeface="Calibri" panose="020F0502020204030204" pitchFamily="34" charset="0"/>
                <a:cs typeface="Arial Narrow"/>
              </a:rPr>
              <a:t>Clean </a:t>
            </a:r>
          </a:p>
        </p:txBody>
      </p:sp>
      <p:pic>
        <p:nvPicPr>
          <p:cNvPr id="39" name="Picture 38"/>
          <p:cNvPicPr>
            <a:picLocks noChangeAspect="1"/>
          </p:cNvPicPr>
          <p:nvPr/>
        </p:nvPicPr>
        <p:blipFill>
          <a:blip r:embed="rId4"/>
          <a:stretch>
            <a:fillRect/>
          </a:stretch>
        </p:blipFill>
        <p:spPr>
          <a:xfrm>
            <a:off x="8515511" y="3897411"/>
            <a:ext cx="935470" cy="898928"/>
          </a:xfrm>
          <a:prstGeom prst="rect">
            <a:avLst/>
          </a:prstGeom>
        </p:spPr>
      </p:pic>
      <p:pic>
        <p:nvPicPr>
          <p:cNvPr id="40" name="Picture 39"/>
          <p:cNvPicPr>
            <a:picLocks noChangeAspect="1"/>
          </p:cNvPicPr>
          <p:nvPr/>
        </p:nvPicPr>
        <p:blipFill>
          <a:blip r:embed="rId5"/>
          <a:stretch>
            <a:fillRect/>
          </a:stretch>
        </p:blipFill>
        <p:spPr>
          <a:xfrm>
            <a:off x="2932252" y="3909806"/>
            <a:ext cx="888877" cy="888877"/>
          </a:xfrm>
          <a:prstGeom prst="rect">
            <a:avLst/>
          </a:prstGeom>
        </p:spPr>
      </p:pic>
      <p:pic>
        <p:nvPicPr>
          <p:cNvPr id="42" name="Picture 41"/>
          <p:cNvPicPr>
            <a:picLocks noChangeAspect="1"/>
          </p:cNvPicPr>
          <p:nvPr/>
        </p:nvPicPr>
        <p:blipFill>
          <a:blip r:embed="rId6">
            <a:clrChange>
              <a:clrFrom>
                <a:srgbClr val="FFFFFF"/>
              </a:clrFrom>
              <a:clrTo>
                <a:srgbClr val="FFFFFF">
                  <a:alpha val="0"/>
                </a:srgbClr>
              </a:clrTo>
            </a:clrChange>
          </a:blip>
          <a:stretch>
            <a:fillRect/>
          </a:stretch>
        </p:blipFill>
        <p:spPr>
          <a:xfrm>
            <a:off x="6638864" y="1616108"/>
            <a:ext cx="2378773" cy="1367641"/>
          </a:xfrm>
          <a:prstGeom prst="rect">
            <a:avLst/>
          </a:prstGeom>
        </p:spPr>
      </p:pic>
      <p:sp>
        <p:nvSpPr>
          <p:cNvPr id="43" name="TextBox 42"/>
          <p:cNvSpPr txBox="1"/>
          <p:nvPr/>
        </p:nvSpPr>
        <p:spPr>
          <a:xfrm>
            <a:off x="2709764" y="4747970"/>
            <a:ext cx="1573402" cy="1220554"/>
          </a:xfrm>
          <a:prstGeom prst="rect">
            <a:avLst/>
          </a:prstGeom>
        </p:spPr>
        <p:txBody>
          <a:bodyPr vert="horz" wrap="square" lIns="91440" tIns="45720" rIns="91440" bIns="45720" rtlCol="0">
            <a:normAutofit/>
          </a:bodyPr>
          <a:lstStyle/>
          <a:p>
            <a:pPr defTabSz="457200">
              <a:spcBef>
                <a:spcPct val="20000"/>
              </a:spcBef>
            </a:pPr>
            <a:r>
              <a:rPr lang="en-US" sz="1200" dirty="0">
                <a:solidFill>
                  <a:schemeClr val="tx1">
                    <a:lumMod val="50000"/>
                  </a:schemeClr>
                </a:solidFill>
                <a:latin typeface="Calibri" panose="020F0502020204030204" pitchFamily="34" charset="0"/>
                <a:cs typeface="Arial Narrow"/>
              </a:rPr>
              <a:t>Refuels in minutes</a:t>
            </a:r>
          </a:p>
        </p:txBody>
      </p:sp>
      <p:pic>
        <p:nvPicPr>
          <p:cNvPr id="45" name="Picture 44"/>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32166" y="3877323"/>
            <a:ext cx="865506" cy="970602"/>
          </a:xfrm>
          <a:prstGeom prst="rect">
            <a:avLst/>
          </a:prstGeom>
        </p:spPr>
      </p:pic>
      <p:sp>
        <p:nvSpPr>
          <p:cNvPr id="50" name="TextBox 49"/>
          <p:cNvSpPr txBox="1"/>
          <p:nvPr/>
        </p:nvSpPr>
        <p:spPr>
          <a:xfrm>
            <a:off x="9101764" y="1657494"/>
            <a:ext cx="1573402" cy="1456543"/>
          </a:xfrm>
          <a:prstGeom prst="rect">
            <a:avLst/>
          </a:prstGeom>
        </p:spPr>
        <p:txBody>
          <a:bodyPr vert="horz" wrap="square" lIns="91440" tIns="45720" rIns="91440" bIns="45720" rtlCol="0">
            <a:normAutofit/>
          </a:bodyPr>
          <a:lstStyle/>
          <a:p>
            <a:pPr marL="91440" indent="-91440" defTabSz="457200">
              <a:spcBef>
                <a:spcPct val="20000"/>
              </a:spcBef>
              <a:buFont typeface="Wingdings" panose="05000000000000000000" pitchFamily="2" charset="2"/>
              <a:buChar char="§"/>
            </a:pPr>
            <a:r>
              <a:rPr lang="en-US" sz="1200" dirty="0">
                <a:solidFill>
                  <a:schemeClr val="tx1">
                    <a:lumMod val="50000"/>
                  </a:schemeClr>
                </a:solidFill>
                <a:latin typeface="Calibri" panose="020F0502020204030204" pitchFamily="34" charset="0"/>
                <a:cs typeface="Arial Narrow"/>
              </a:rPr>
              <a:t>Natural gas</a:t>
            </a:r>
          </a:p>
          <a:p>
            <a:pPr marL="91440" indent="-91440" defTabSz="457200">
              <a:spcBef>
                <a:spcPct val="20000"/>
              </a:spcBef>
              <a:buFont typeface="Wingdings" panose="05000000000000000000" pitchFamily="2" charset="2"/>
              <a:buChar char="§"/>
            </a:pPr>
            <a:r>
              <a:rPr lang="en-US" sz="1200" dirty="0">
                <a:solidFill>
                  <a:schemeClr val="tx1">
                    <a:lumMod val="50000"/>
                  </a:schemeClr>
                </a:solidFill>
                <a:latin typeface="Calibri" panose="020F0502020204030204" pitchFamily="34" charset="0"/>
                <a:cs typeface="Arial Narrow"/>
              </a:rPr>
              <a:t>Renewable sources (wind, solar, biomass, etc.)</a:t>
            </a:r>
          </a:p>
          <a:p>
            <a:pPr marL="91440" indent="-91440" defTabSz="457200">
              <a:spcBef>
                <a:spcPct val="20000"/>
              </a:spcBef>
              <a:buFont typeface="Wingdings" panose="05000000000000000000" pitchFamily="2" charset="2"/>
              <a:buChar char="§"/>
            </a:pPr>
            <a:r>
              <a:rPr lang="en-US" sz="1200" dirty="0">
                <a:solidFill>
                  <a:schemeClr val="tx1">
                    <a:lumMod val="50000"/>
                  </a:schemeClr>
                </a:solidFill>
                <a:latin typeface="Calibri" panose="020F0502020204030204" pitchFamily="34" charset="0"/>
                <a:cs typeface="Arial Narrow"/>
              </a:rPr>
              <a:t>Nuclear</a:t>
            </a:r>
          </a:p>
          <a:p>
            <a:pPr marL="91440" indent="-91440" defTabSz="457200">
              <a:spcBef>
                <a:spcPct val="20000"/>
              </a:spcBef>
              <a:buFont typeface="Wingdings" panose="05000000000000000000" pitchFamily="2" charset="2"/>
              <a:buChar char="§"/>
            </a:pPr>
            <a:r>
              <a:rPr lang="en-US" sz="1200" dirty="0">
                <a:solidFill>
                  <a:schemeClr val="tx1">
                    <a:lumMod val="50000"/>
                  </a:schemeClr>
                </a:solidFill>
                <a:latin typeface="Calibri" panose="020F0502020204030204" pitchFamily="34" charset="0"/>
                <a:cs typeface="Arial Narrow"/>
              </a:rPr>
              <a:t>Coal</a:t>
            </a:r>
          </a:p>
          <a:p>
            <a:pPr marL="91440" indent="-91440" defTabSz="457200">
              <a:spcBef>
                <a:spcPct val="20000"/>
              </a:spcBef>
              <a:buFont typeface="Wingdings" panose="05000000000000000000" pitchFamily="2" charset="2"/>
              <a:buChar char="§"/>
            </a:pPr>
            <a:endParaRPr lang="en-US" sz="1200" dirty="0">
              <a:solidFill>
                <a:schemeClr val="tx1">
                  <a:lumMod val="50000"/>
                </a:schemeClr>
              </a:solidFill>
              <a:latin typeface="Calibri" panose="020F0502020204030204" pitchFamily="34" charset="0"/>
              <a:cs typeface="Arial Narrow"/>
            </a:endParaRPr>
          </a:p>
        </p:txBody>
      </p:sp>
      <p:sp>
        <p:nvSpPr>
          <p:cNvPr id="51" name="TextBox 50"/>
          <p:cNvSpPr txBox="1"/>
          <p:nvPr/>
        </p:nvSpPr>
        <p:spPr>
          <a:xfrm>
            <a:off x="5391772" y="4724400"/>
            <a:ext cx="1573402" cy="1220554"/>
          </a:xfrm>
          <a:prstGeom prst="rect">
            <a:avLst/>
          </a:prstGeom>
        </p:spPr>
        <p:txBody>
          <a:bodyPr vert="horz" wrap="square" lIns="91440" tIns="45720" rIns="91440" bIns="45720" rtlCol="0">
            <a:normAutofit/>
          </a:bodyPr>
          <a:lstStyle/>
          <a:p>
            <a:pPr defTabSz="457200">
              <a:spcBef>
                <a:spcPct val="20000"/>
              </a:spcBef>
            </a:pPr>
            <a:r>
              <a:rPr lang="en-US" sz="1200" dirty="0">
                <a:solidFill>
                  <a:schemeClr val="tx1">
                    <a:lumMod val="50000"/>
                  </a:schemeClr>
                </a:solidFill>
                <a:latin typeface="Calibri" panose="020F0502020204030204" pitchFamily="34" charset="0"/>
                <a:cs typeface="Arial Narrow"/>
              </a:rPr>
              <a:t>No noise in operation</a:t>
            </a:r>
          </a:p>
        </p:txBody>
      </p:sp>
      <p:sp>
        <p:nvSpPr>
          <p:cNvPr id="52" name="TextBox 51"/>
          <p:cNvSpPr txBox="1"/>
          <p:nvPr/>
        </p:nvSpPr>
        <p:spPr>
          <a:xfrm>
            <a:off x="8158498" y="4739905"/>
            <a:ext cx="2008212" cy="1231786"/>
          </a:xfrm>
          <a:prstGeom prst="rect">
            <a:avLst/>
          </a:prstGeom>
        </p:spPr>
        <p:txBody>
          <a:bodyPr vert="horz" wrap="square" lIns="91440" tIns="45720" rIns="91440" bIns="45720" rtlCol="0">
            <a:normAutofit/>
          </a:bodyPr>
          <a:lstStyle/>
          <a:p>
            <a:pPr defTabSz="457200">
              <a:spcBef>
                <a:spcPct val="20000"/>
              </a:spcBef>
            </a:pPr>
            <a:r>
              <a:rPr lang="en-US" sz="1200" dirty="0">
                <a:solidFill>
                  <a:schemeClr val="tx1">
                    <a:lumMod val="50000"/>
                  </a:schemeClr>
                </a:solidFill>
                <a:latin typeface="Calibri" panose="020F0502020204030204" pitchFamily="34" charset="0"/>
                <a:cs typeface="Arial Narrow"/>
              </a:rPr>
              <a:t>Zero tailpipe emissions</a:t>
            </a:r>
          </a:p>
        </p:txBody>
      </p:sp>
      <p:sp>
        <p:nvSpPr>
          <p:cNvPr id="47" name="Rectangle 46"/>
          <p:cNvSpPr/>
          <p:nvPr/>
        </p:nvSpPr>
        <p:spPr>
          <a:xfrm>
            <a:off x="1978978" y="1741019"/>
            <a:ext cx="1652993" cy="3590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a:solidFill>
                  <a:schemeClr val="tx1">
                    <a:lumMod val="50000"/>
                  </a:schemeClr>
                </a:solidFill>
                <a:latin typeface="Calibri" panose="020F0502020204030204" pitchFamily="34" charset="0"/>
              </a:rPr>
              <a:t>Internal combustion engine in a car</a:t>
            </a:r>
          </a:p>
        </p:txBody>
      </p:sp>
      <p:sp>
        <p:nvSpPr>
          <p:cNvPr id="54" name="Rectangle 53"/>
          <p:cNvSpPr/>
          <p:nvPr/>
        </p:nvSpPr>
        <p:spPr>
          <a:xfrm>
            <a:off x="2303861" y="2376715"/>
            <a:ext cx="1469045" cy="3590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50000"/>
                  </a:schemeClr>
                </a:solidFill>
                <a:latin typeface="Calibri" panose="020F0502020204030204" pitchFamily="34" charset="0"/>
              </a:rPr>
              <a:t>Fuel cell in a car</a:t>
            </a:r>
          </a:p>
        </p:txBody>
      </p:sp>
      <p:sp>
        <p:nvSpPr>
          <p:cNvPr id="13" name="TextBox 12"/>
          <p:cNvSpPr txBox="1"/>
          <p:nvPr/>
        </p:nvSpPr>
        <p:spPr>
          <a:xfrm>
            <a:off x="3730427" y="1719929"/>
            <a:ext cx="1208286" cy="369332"/>
          </a:xfrm>
          <a:prstGeom prst="rect">
            <a:avLst/>
          </a:prstGeom>
          <a:noFill/>
        </p:spPr>
        <p:txBody>
          <a:bodyPr wrap="square" rtlCol="0">
            <a:spAutoFit/>
          </a:bodyPr>
          <a:lstStyle/>
          <a:p>
            <a:r>
              <a:rPr lang="en-US" b="1" dirty="0">
                <a:solidFill>
                  <a:schemeClr val="bg1"/>
                </a:solidFill>
                <a:latin typeface="Calibri" panose="020F0502020204030204" pitchFamily="34" charset="0"/>
              </a:rPr>
              <a:t>20% - 30% </a:t>
            </a:r>
          </a:p>
        </p:txBody>
      </p:sp>
      <p:sp>
        <p:nvSpPr>
          <p:cNvPr id="41" name="TextBox 40"/>
          <p:cNvSpPr txBox="1"/>
          <p:nvPr/>
        </p:nvSpPr>
        <p:spPr>
          <a:xfrm>
            <a:off x="5619351" y="2355536"/>
            <a:ext cx="1208286" cy="369332"/>
          </a:xfrm>
          <a:prstGeom prst="rect">
            <a:avLst/>
          </a:prstGeom>
          <a:noFill/>
        </p:spPr>
        <p:txBody>
          <a:bodyPr wrap="square" rtlCol="0">
            <a:spAutoFit/>
          </a:bodyPr>
          <a:lstStyle/>
          <a:p>
            <a:r>
              <a:rPr lang="en-US" b="1" dirty="0">
                <a:solidFill>
                  <a:schemeClr val="bg1"/>
                </a:solidFill>
                <a:latin typeface="Calibri" panose="020F0502020204030204" pitchFamily="34" charset="0"/>
              </a:rPr>
              <a:t>60% </a:t>
            </a:r>
          </a:p>
        </p:txBody>
      </p:sp>
      <p:grpSp>
        <p:nvGrpSpPr>
          <p:cNvPr id="20" name="Group 19"/>
          <p:cNvGrpSpPr/>
          <p:nvPr/>
        </p:nvGrpSpPr>
        <p:grpSpPr>
          <a:xfrm>
            <a:off x="3730428" y="2818314"/>
            <a:ext cx="2485661" cy="91275"/>
            <a:chOff x="2206427" y="2946329"/>
            <a:chExt cx="2485661" cy="91275"/>
          </a:xfrm>
        </p:grpSpPr>
        <p:cxnSp>
          <p:nvCxnSpPr>
            <p:cNvPr id="16" name="Straight Arrow Connector 15"/>
            <p:cNvCxnSpPr/>
            <p:nvPr/>
          </p:nvCxnSpPr>
          <p:spPr>
            <a:xfrm>
              <a:off x="2275432" y="2983748"/>
              <a:ext cx="2416656" cy="0"/>
            </a:xfrm>
            <a:prstGeom prst="straightConnector1">
              <a:avLst/>
            </a:prstGeom>
            <a:ln>
              <a:solidFill>
                <a:schemeClr val="accent2"/>
              </a:solidFill>
              <a:tailEnd type="triangle"/>
            </a:ln>
            <a:effectLst/>
          </p:spPr>
          <p:style>
            <a:lnRef idx="2">
              <a:schemeClr val="accent2"/>
            </a:lnRef>
            <a:fillRef idx="0">
              <a:schemeClr val="accent2"/>
            </a:fillRef>
            <a:effectRef idx="1">
              <a:schemeClr val="accent2"/>
            </a:effectRef>
            <a:fontRef idx="minor">
              <a:schemeClr val="tx1"/>
            </a:fontRef>
          </p:style>
        </p:cxnSp>
        <p:sp>
          <p:nvSpPr>
            <p:cNvPr id="17" name="Oval 16"/>
            <p:cNvSpPr/>
            <p:nvPr/>
          </p:nvSpPr>
          <p:spPr>
            <a:xfrm>
              <a:off x="2206427" y="2946329"/>
              <a:ext cx="90701" cy="91275"/>
            </a:xfrm>
            <a:prstGeom prst="ellipse">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8" name="TextBox 17"/>
          <p:cNvSpPr txBox="1"/>
          <p:nvPr/>
        </p:nvSpPr>
        <p:spPr>
          <a:xfrm>
            <a:off x="4507959" y="2836601"/>
            <a:ext cx="1894191" cy="338554"/>
          </a:xfrm>
          <a:prstGeom prst="rect">
            <a:avLst/>
          </a:prstGeom>
          <a:noFill/>
        </p:spPr>
        <p:txBody>
          <a:bodyPr wrap="square" rtlCol="0">
            <a:spAutoFit/>
          </a:bodyPr>
          <a:lstStyle/>
          <a:p>
            <a:r>
              <a:rPr lang="en-US" sz="1600" dirty="0">
                <a:latin typeface="Calibri" panose="020F0502020204030204" pitchFamily="34" charset="0"/>
              </a:rPr>
              <a:t>Efficiency</a:t>
            </a:r>
          </a:p>
        </p:txBody>
      </p:sp>
      <p:pic>
        <p:nvPicPr>
          <p:cNvPr id="44" name="Picture 43"/>
          <p:cNvPicPr>
            <a:picLocks noChangeAspect="1"/>
          </p:cNvPicPr>
          <p:nvPr/>
        </p:nvPicPr>
        <p:blipFill>
          <a:blip r:embed="rId8">
            <a:clrChange>
              <a:clrFrom>
                <a:srgbClr val="FFFFFF"/>
              </a:clrFrom>
              <a:clrTo>
                <a:srgbClr val="FFFFFF">
                  <a:alpha val="0"/>
                </a:srgbClr>
              </a:clrTo>
            </a:clrChange>
          </a:blip>
          <a:stretch>
            <a:fillRect/>
          </a:stretch>
        </p:blipFill>
        <p:spPr>
          <a:xfrm>
            <a:off x="1688453" y="5683643"/>
            <a:ext cx="511867" cy="654714"/>
          </a:xfrm>
          <a:prstGeom prst="rect">
            <a:avLst/>
          </a:prstGeom>
        </p:spPr>
      </p:pic>
      <p:pic>
        <p:nvPicPr>
          <p:cNvPr id="53" name="Picture 52"/>
          <p:cNvPicPr>
            <a:picLocks noChangeAspect="1"/>
          </p:cNvPicPr>
          <p:nvPr/>
        </p:nvPicPr>
        <p:blipFill>
          <a:blip r:embed="rId9">
            <a:clrChange>
              <a:clrFrom>
                <a:srgbClr val="FFFFFF"/>
              </a:clrFrom>
              <a:clrTo>
                <a:srgbClr val="FFFFFF">
                  <a:alpha val="0"/>
                </a:srgbClr>
              </a:clrTo>
            </a:clrChange>
          </a:blip>
          <a:stretch>
            <a:fillRect/>
          </a:stretch>
        </p:blipFill>
        <p:spPr>
          <a:xfrm>
            <a:off x="4229688" y="5700398"/>
            <a:ext cx="1575745" cy="708708"/>
          </a:xfrm>
          <a:prstGeom prst="rect">
            <a:avLst/>
          </a:prstGeom>
        </p:spPr>
      </p:pic>
      <p:pic>
        <p:nvPicPr>
          <p:cNvPr id="55" name="Picture 54"/>
          <p:cNvPicPr>
            <a:picLocks noChangeAspect="1"/>
          </p:cNvPicPr>
          <p:nvPr/>
        </p:nvPicPr>
        <p:blipFill>
          <a:blip r:embed="rId10">
            <a:clrChange>
              <a:clrFrom>
                <a:srgbClr val="FFFFFF"/>
              </a:clrFrom>
              <a:clrTo>
                <a:srgbClr val="FFFFFF">
                  <a:alpha val="0"/>
                </a:srgbClr>
              </a:clrTo>
            </a:clrChange>
          </a:blip>
          <a:stretch>
            <a:fillRect/>
          </a:stretch>
        </p:blipFill>
        <p:spPr>
          <a:xfrm>
            <a:off x="2225545" y="5716335"/>
            <a:ext cx="922273" cy="676834"/>
          </a:xfrm>
          <a:prstGeom prst="rect">
            <a:avLst/>
          </a:prstGeom>
        </p:spPr>
      </p:pic>
      <p:pic>
        <p:nvPicPr>
          <p:cNvPr id="56" name="Picture 55"/>
          <p:cNvPicPr>
            <a:picLocks noChangeAspect="1"/>
          </p:cNvPicPr>
          <p:nvPr/>
        </p:nvPicPr>
        <p:blipFill>
          <a:blip r:embed="rId11">
            <a:clrChange>
              <a:clrFrom>
                <a:srgbClr val="FFFFFF"/>
              </a:clrFrom>
              <a:clrTo>
                <a:srgbClr val="FFFFFF">
                  <a:alpha val="0"/>
                </a:srgbClr>
              </a:clrTo>
            </a:clrChange>
          </a:blip>
          <a:stretch>
            <a:fillRect/>
          </a:stretch>
        </p:blipFill>
        <p:spPr>
          <a:xfrm>
            <a:off x="6702955" y="5700398"/>
            <a:ext cx="631371" cy="640140"/>
          </a:xfrm>
          <a:prstGeom prst="rect">
            <a:avLst/>
          </a:prstGeom>
        </p:spPr>
      </p:pic>
      <p:pic>
        <p:nvPicPr>
          <p:cNvPr id="57" name="Picture 56"/>
          <p:cNvPicPr>
            <a:picLocks noChangeAspect="1"/>
          </p:cNvPicPr>
          <p:nvPr/>
        </p:nvPicPr>
        <p:blipFill>
          <a:blip r:embed="rId12">
            <a:clrChange>
              <a:clrFrom>
                <a:srgbClr val="FFFFFF"/>
              </a:clrFrom>
              <a:clrTo>
                <a:srgbClr val="FFFFFF">
                  <a:alpha val="0"/>
                </a:srgbClr>
              </a:clrTo>
            </a:clrChange>
          </a:blip>
          <a:stretch>
            <a:fillRect/>
          </a:stretch>
        </p:blipFill>
        <p:spPr>
          <a:xfrm>
            <a:off x="7828249" y="5669089"/>
            <a:ext cx="899480" cy="689892"/>
          </a:xfrm>
          <a:prstGeom prst="rect">
            <a:avLst/>
          </a:prstGeom>
        </p:spPr>
      </p:pic>
      <p:pic>
        <p:nvPicPr>
          <p:cNvPr id="58" name="Picture 57"/>
          <p:cNvPicPr>
            <a:picLocks noChangeAspect="1"/>
          </p:cNvPicPr>
          <p:nvPr/>
        </p:nvPicPr>
        <p:blipFill>
          <a:blip r:embed="rId13">
            <a:clrChange>
              <a:clrFrom>
                <a:srgbClr val="FFFFFF"/>
              </a:clrFrom>
              <a:clrTo>
                <a:srgbClr val="FFFFFF">
                  <a:alpha val="0"/>
                </a:srgbClr>
              </a:clrTo>
            </a:clrChange>
          </a:blip>
          <a:stretch>
            <a:fillRect/>
          </a:stretch>
        </p:blipFill>
        <p:spPr>
          <a:xfrm>
            <a:off x="9205889" y="5640415"/>
            <a:ext cx="1391690" cy="910353"/>
          </a:xfrm>
          <a:prstGeom prst="rect">
            <a:avLst/>
          </a:prstGeom>
        </p:spPr>
      </p:pic>
      <p:sp>
        <p:nvSpPr>
          <p:cNvPr id="59" name="TextBox 58"/>
          <p:cNvSpPr txBox="1"/>
          <p:nvPr/>
        </p:nvSpPr>
        <p:spPr>
          <a:xfrm>
            <a:off x="1927861" y="6273522"/>
            <a:ext cx="3219897" cy="276999"/>
          </a:xfrm>
          <a:prstGeom prst="rect">
            <a:avLst/>
          </a:prstGeom>
          <a:noFill/>
        </p:spPr>
        <p:txBody>
          <a:bodyPr wrap="square" rtlCol="0">
            <a:spAutoFit/>
          </a:bodyPr>
          <a:lstStyle/>
          <a:p>
            <a:pPr algn="ctr"/>
            <a:r>
              <a:rPr lang="en-US" sz="1200" dirty="0">
                <a:latin typeface="Calibri" panose="020F0502020204030204" pitchFamily="34" charset="0"/>
              </a:rPr>
              <a:t>Transportation</a:t>
            </a:r>
          </a:p>
        </p:txBody>
      </p:sp>
      <p:sp>
        <p:nvSpPr>
          <p:cNvPr id="60" name="TextBox 59"/>
          <p:cNvSpPr txBox="1"/>
          <p:nvPr/>
        </p:nvSpPr>
        <p:spPr>
          <a:xfrm>
            <a:off x="6905563" y="6271292"/>
            <a:ext cx="3219897" cy="276999"/>
          </a:xfrm>
          <a:prstGeom prst="rect">
            <a:avLst/>
          </a:prstGeom>
          <a:noFill/>
        </p:spPr>
        <p:txBody>
          <a:bodyPr wrap="square" rtlCol="0">
            <a:spAutoFit/>
          </a:bodyPr>
          <a:lstStyle/>
          <a:p>
            <a:pPr algn="ctr"/>
            <a:r>
              <a:rPr lang="en-US" sz="1200" dirty="0">
                <a:latin typeface="Calibri" panose="020F0502020204030204" pitchFamily="34" charset="0"/>
              </a:rPr>
              <a:t>Stationary</a:t>
            </a:r>
          </a:p>
        </p:txBody>
      </p:sp>
      <p:cxnSp>
        <p:nvCxnSpPr>
          <p:cNvPr id="61" name="Straight Connector 60"/>
          <p:cNvCxnSpPr/>
          <p:nvPr/>
        </p:nvCxnSpPr>
        <p:spPr>
          <a:xfrm>
            <a:off x="6363933" y="5741883"/>
            <a:ext cx="0" cy="651286"/>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62" name="Picture 61"/>
          <p:cNvPicPr>
            <a:picLocks noChangeAspect="1"/>
          </p:cNvPicPr>
          <p:nvPr/>
        </p:nvPicPr>
        <p:blipFill>
          <a:blip r:embed="rId14">
            <a:clrChange>
              <a:clrFrom>
                <a:srgbClr val="FFFFFF"/>
              </a:clrFrom>
              <a:clrTo>
                <a:srgbClr val="FFFFFF">
                  <a:alpha val="0"/>
                </a:srgbClr>
              </a:clrTo>
            </a:clrChange>
          </a:blip>
          <a:stretch>
            <a:fillRect/>
          </a:stretch>
        </p:blipFill>
        <p:spPr>
          <a:xfrm>
            <a:off x="3135765" y="5589724"/>
            <a:ext cx="1150889" cy="796769"/>
          </a:xfrm>
          <a:prstGeom prst="rect">
            <a:avLst/>
          </a:prstGeom>
        </p:spPr>
      </p:pic>
    </p:spTree>
    <p:extLst>
      <p:ext uri="{BB962C8B-B14F-4D97-AF65-F5344CB8AC3E}">
        <p14:creationId xmlns:p14="http://schemas.microsoft.com/office/powerpoint/2010/main" val="640953220"/>
      </p:ext>
    </p:extLst>
  </p:cSld>
  <p:clrMapOvr>
    <a:masterClrMapping/>
  </p:clrMapOvr>
  <mc:AlternateContent xmlns:mc="http://schemas.openxmlformats.org/markup-compatibility/2006" xmlns:p14="http://schemas.microsoft.com/office/powerpoint/2010/main">
    <mc:Choice Requires="p14">
      <p:transition spd="slow" p14:dur="1500" advClick="0" advTm="20000">
        <p:fade/>
      </p:transition>
    </mc:Choice>
    <mc:Fallback xmlns="">
      <p:transition spd="slow"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2860" y="1425604"/>
            <a:ext cx="3991770" cy="2193630"/>
          </a:xfrm>
          <a:prstGeom prst="rect">
            <a:avLst/>
          </a:prstGeom>
        </p:spPr>
      </p:pic>
      <p:sp>
        <p:nvSpPr>
          <p:cNvPr id="2" name="Title 1"/>
          <p:cNvSpPr>
            <a:spLocks noGrp="1"/>
          </p:cNvSpPr>
          <p:nvPr>
            <p:ph type="title"/>
          </p:nvPr>
        </p:nvSpPr>
        <p:spPr>
          <a:xfrm>
            <a:off x="1524000" y="1"/>
            <a:ext cx="7997952" cy="706829"/>
          </a:xfrm>
        </p:spPr>
        <p:txBody>
          <a:bodyPr>
            <a:noAutofit/>
          </a:bodyPr>
          <a:lstStyle/>
          <a:p>
            <a:r>
              <a:rPr lang="en-US" sz="3600" dirty="0"/>
              <a:t>Real World Applications – In the U.S. </a:t>
            </a:r>
          </a:p>
        </p:txBody>
      </p:sp>
      <p:sp>
        <p:nvSpPr>
          <p:cNvPr id="7" name="TextBox 6"/>
          <p:cNvSpPr txBox="1"/>
          <p:nvPr/>
        </p:nvSpPr>
        <p:spPr>
          <a:xfrm>
            <a:off x="1781779" y="1157469"/>
            <a:ext cx="4580873" cy="416689"/>
          </a:xfrm>
          <a:prstGeom prst="rect">
            <a:avLst/>
          </a:prstGeom>
        </p:spPr>
        <p:txBody>
          <a:bodyPr vert="horz" wrap="square" lIns="91440" tIns="45720" rIns="91440" bIns="45720" rtlCol="0">
            <a:normAutofit/>
          </a:bodyPr>
          <a:lstStyle/>
          <a:p>
            <a:pPr defTabSz="457200">
              <a:spcBef>
                <a:spcPct val="20000"/>
              </a:spcBef>
            </a:pPr>
            <a:endParaRPr lang="en-US" b="1" dirty="0">
              <a:solidFill>
                <a:srgbClr val="FFFFFF"/>
              </a:solidFill>
              <a:latin typeface="Calibri" panose="020F0502020204030204" pitchFamily="34" charset="0"/>
              <a:cs typeface="Arial Narrow"/>
            </a:endParaRPr>
          </a:p>
        </p:txBody>
      </p:sp>
      <p:grpSp>
        <p:nvGrpSpPr>
          <p:cNvPr id="4" name="Group 3"/>
          <p:cNvGrpSpPr/>
          <p:nvPr/>
        </p:nvGrpSpPr>
        <p:grpSpPr>
          <a:xfrm>
            <a:off x="1672489" y="3619235"/>
            <a:ext cx="8752142" cy="2765085"/>
            <a:chOff x="-2953722" y="5349347"/>
            <a:chExt cx="7349626" cy="2681672"/>
          </a:xfrm>
        </p:grpSpPr>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808" y="5970557"/>
              <a:ext cx="3352096" cy="2060462"/>
            </a:xfrm>
            <a:prstGeom prst="rect">
              <a:avLst/>
            </a:prstGeom>
          </p:spPr>
        </p:pic>
        <p:sp>
          <p:nvSpPr>
            <p:cNvPr id="11" name="Rectangle 10"/>
            <p:cNvSpPr/>
            <p:nvPr/>
          </p:nvSpPr>
          <p:spPr>
            <a:xfrm>
              <a:off x="-2953722" y="5349347"/>
              <a:ext cx="3670907" cy="621210"/>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b="1" dirty="0">
                  <a:solidFill>
                    <a:schemeClr val="bg1"/>
                  </a:solidFill>
                  <a:latin typeface="Calibri" panose="020F0502020204030204" pitchFamily="34" charset="0"/>
                </a:rPr>
                <a:t>Fuel cell delivery and parcel trucks starting deliveries in CA and NY </a:t>
              </a:r>
            </a:p>
          </p:txBody>
        </p:sp>
      </p:grpSp>
      <p:sp>
        <p:nvSpPr>
          <p:cNvPr id="12" name="Rectangle 11"/>
          <p:cNvSpPr/>
          <p:nvPr/>
        </p:nvSpPr>
        <p:spPr>
          <a:xfrm>
            <a:off x="6432860" y="840870"/>
            <a:ext cx="3991770" cy="622171"/>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b="1" dirty="0">
                <a:solidFill>
                  <a:schemeClr val="bg1"/>
                </a:solidFill>
                <a:latin typeface="Calibri" panose="020F0502020204030204" pitchFamily="34" charset="0"/>
              </a:rPr>
              <a:t>First fuel cell tow truck fleet at </a:t>
            </a:r>
          </a:p>
          <a:p>
            <a:pPr algn="ctr">
              <a:lnSpc>
                <a:spcPct val="90000"/>
              </a:lnSpc>
            </a:pPr>
            <a:r>
              <a:rPr lang="en-US" b="1" dirty="0">
                <a:solidFill>
                  <a:schemeClr val="bg1"/>
                </a:solidFill>
                <a:latin typeface="Calibri" panose="020F0502020204030204" pitchFamily="34" charset="0"/>
              </a:rPr>
              <a:t>airport in Memphis</a:t>
            </a:r>
          </a:p>
        </p:txBody>
      </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2490" y="4259767"/>
            <a:ext cx="4371419" cy="2124552"/>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2491" y="881282"/>
            <a:ext cx="4371419" cy="2737952"/>
          </a:xfrm>
          <a:prstGeom prst="rect">
            <a:avLst/>
          </a:prstGeom>
        </p:spPr>
      </p:pic>
      <p:sp>
        <p:nvSpPr>
          <p:cNvPr id="19" name="Rectangle 18"/>
          <p:cNvSpPr/>
          <p:nvPr/>
        </p:nvSpPr>
        <p:spPr>
          <a:xfrm>
            <a:off x="6432860" y="3600785"/>
            <a:ext cx="3991770" cy="645791"/>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b="1" dirty="0">
                <a:solidFill>
                  <a:schemeClr val="bg1"/>
                </a:solidFill>
                <a:latin typeface="Calibri" panose="020F0502020204030204" pitchFamily="34" charset="0"/>
              </a:rPr>
              <a:t>World’s first fuel cell for </a:t>
            </a:r>
          </a:p>
          <a:p>
            <a:pPr algn="ctr">
              <a:lnSpc>
                <a:spcPct val="90000"/>
              </a:lnSpc>
            </a:pPr>
            <a:r>
              <a:rPr lang="en-US" b="1" dirty="0">
                <a:solidFill>
                  <a:schemeClr val="bg1"/>
                </a:solidFill>
                <a:latin typeface="Calibri" panose="020F0502020204030204" pitchFamily="34" charset="0"/>
              </a:rPr>
              <a:t>maritime ports in Hawaii </a:t>
            </a:r>
          </a:p>
        </p:txBody>
      </p:sp>
      <p:sp>
        <p:nvSpPr>
          <p:cNvPr id="3" name="TextBox 2"/>
          <p:cNvSpPr txBox="1"/>
          <p:nvPr/>
        </p:nvSpPr>
        <p:spPr>
          <a:xfrm>
            <a:off x="1645330" y="3410630"/>
            <a:ext cx="1704281" cy="230832"/>
          </a:xfrm>
          <a:prstGeom prst="rect">
            <a:avLst/>
          </a:prstGeom>
          <a:noFill/>
        </p:spPr>
        <p:txBody>
          <a:bodyPr wrap="square" rtlCol="0">
            <a:spAutoFit/>
          </a:bodyPr>
          <a:lstStyle/>
          <a:p>
            <a:r>
              <a:rPr lang="en-US" sz="900" b="1" dirty="0">
                <a:latin typeface="Calibri" panose="020F0502020204030204" pitchFamily="34" charset="0"/>
              </a:rPr>
              <a:t>Photo Credit: UPS</a:t>
            </a:r>
          </a:p>
        </p:txBody>
      </p:sp>
      <p:sp>
        <p:nvSpPr>
          <p:cNvPr id="13" name="TextBox 12"/>
          <p:cNvSpPr txBox="1"/>
          <p:nvPr/>
        </p:nvSpPr>
        <p:spPr>
          <a:xfrm>
            <a:off x="1645329" y="6332088"/>
            <a:ext cx="1704281" cy="230832"/>
          </a:xfrm>
          <a:prstGeom prst="rect">
            <a:avLst/>
          </a:prstGeom>
          <a:noFill/>
        </p:spPr>
        <p:txBody>
          <a:bodyPr wrap="square" rtlCol="0">
            <a:spAutoFit/>
          </a:bodyPr>
          <a:lstStyle/>
          <a:p>
            <a:r>
              <a:rPr lang="en-US" sz="900" b="1" dirty="0">
                <a:latin typeface="Calibri" panose="020F0502020204030204" pitchFamily="34" charset="0"/>
              </a:rPr>
              <a:t>Photo Credit: FedEx </a:t>
            </a:r>
          </a:p>
        </p:txBody>
      </p:sp>
      <p:sp>
        <p:nvSpPr>
          <p:cNvPr id="20" name="TextBox 19"/>
          <p:cNvSpPr txBox="1"/>
          <p:nvPr/>
        </p:nvSpPr>
        <p:spPr>
          <a:xfrm>
            <a:off x="6353598" y="6344857"/>
            <a:ext cx="3001650" cy="230832"/>
          </a:xfrm>
          <a:prstGeom prst="rect">
            <a:avLst/>
          </a:prstGeom>
          <a:noFill/>
        </p:spPr>
        <p:txBody>
          <a:bodyPr wrap="square" rtlCol="0">
            <a:spAutoFit/>
          </a:bodyPr>
          <a:lstStyle/>
          <a:p>
            <a:r>
              <a:rPr lang="en-US" sz="900" b="1" dirty="0">
                <a:latin typeface="Calibri" panose="020F0502020204030204" pitchFamily="34" charset="0"/>
              </a:rPr>
              <a:t>Photo Credit: Sandia National Laboratories</a:t>
            </a:r>
          </a:p>
        </p:txBody>
      </p:sp>
    </p:spTree>
    <p:extLst>
      <p:ext uri="{BB962C8B-B14F-4D97-AF65-F5344CB8AC3E}">
        <p14:creationId xmlns:p14="http://schemas.microsoft.com/office/powerpoint/2010/main" val="113194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0967" y="881251"/>
            <a:ext cx="4541940" cy="2504745"/>
          </a:xfrm>
          <a:prstGeom prst="rect">
            <a:avLst/>
          </a:prstGeom>
        </p:spPr>
      </p:pic>
      <p:pic>
        <p:nvPicPr>
          <p:cNvPr id="16" name="Picture 15"/>
          <p:cNvPicPr>
            <a:picLocks noChangeAspect="1"/>
          </p:cNvPicPr>
          <p:nvPr/>
        </p:nvPicPr>
        <p:blipFill>
          <a:blip r:embed="rId4"/>
          <a:stretch>
            <a:fillRect/>
          </a:stretch>
        </p:blipFill>
        <p:spPr>
          <a:xfrm>
            <a:off x="1627606" y="889174"/>
            <a:ext cx="4169365" cy="2668986"/>
          </a:xfrm>
          <a:prstGeom prst="rect">
            <a:avLst/>
          </a:prstGeom>
        </p:spPr>
      </p:pic>
      <p:grpSp>
        <p:nvGrpSpPr>
          <p:cNvPr id="8" name="Group 7"/>
          <p:cNvGrpSpPr/>
          <p:nvPr/>
        </p:nvGrpSpPr>
        <p:grpSpPr>
          <a:xfrm>
            <a:off x="5958260" y="3550239"/>
            <a:ext cx="4709740" cy="2841665"/>
            <a:chOff x="187355" y="608507"/>
            <a:chExt cx="4651296" cy="2682567"/>
          </a:xfrm>
        </p:grpSpPr>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55" y="615985"/>
              <a:ext cx="4485579" cy="2675089"/>
            </a:xfrm>
            <a:prstGeom prst="rect">
              <a:avLst/>
            </a:prstGeom>
          </p:spPr>
        </p:pic>
        <p:sp>
          <p:nvSpPr>
            <p:cNvPr id="7" name="TextBox 6"/>
            <p:cNvSpPr txBox="1"/>
            <p:nvPr/>
          </p:nvSpPr>
          <p:spPr>
            <a:xfrm>
              <a:off x="257778" y="1157468"/>
              <a:ext cx="4580873" cy="416689"/>
            </a:xfrm>
            <a:prstGeom prst="rect">
              <a:avLst/>
            </a:prstGeom>
          </p:spPr>
          <p:txBody>
            <a:bodyPr vert="horz" wrap="square" lIns="91440" tIns="45720" rIns="91440" bIns="45720" rtlCol="0">
              <a:normAutofit/>
            </a:bodyPr>
            <a:lstStyle/>
            <a:p>
              <a:pPr defTabSz="457200">
                <a:spcBef>
                  <a:spcPct val="20000"/>
                </a:spcBef>
              </a:pPr>
              <a:endParaRPr lang="en-US" sz="2000" b="1" dirty="0">
                <a:solidFill>
                  <a:srgbClr val="FFFFFF"/>
                </a:solidFill>
                <a:latin typeface="Calibri" panose="020F0502020204030204" pitchFamily="34" charset="0"/>
                <a:cs typeface="Arial Narrow"/>
              </a:endParaRPr>
            </a:p>
          </p:txBody>
        </p:sp>
        <p:sp>
          <p:nvSpPr>
            <p:cNvPr id="9" name="Rectangle 8"/>
            <p:cNvSpPr/>
            <p:nvPr/>
          </p:nvSpPr>
          <p:spPr>
            <a:xfrm>
              <a:off x="193629" y="608507"/>
              <a:ext cx="4491853" cy="634828"/>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000" b="1" dirty="0">
                  <a:solidFill>
                    <a:schemeClr val="bg1"/>
                  </a:solidFill>
                  <a:latin typeface="Calibri" panose="020F0502020204030204" pitchFamily="34" charset="0"/>
                </a:rPr>
                <a:t>ZH2: U.S. Army and GM collaboration</a:t>
              </a:r>
            </a:p>
            <a:p>
              <a:pPr algn="ctr">
                <a:lnSpc>
                  <a:spcPct val="80000"/>
                </a:lnSpc>
              </a:pPr>
              <a:r>
                <a:rPr lang="en-US" sz="2000" b="1" dirty="0">
                  <a:solidFill>
                    <a:schemeClr val="bg1"/>
                  </a:solidFill>
                  <a:latin typeface="Calibri" panose="020F0502020204030204" pitchFamily="34" charset="0"/>
                </a:rPr>
                <a:t>First of its kind</a:t>
              </a:r>
            </a:p>
          </p:txBody>
        </p:sp>
      </p:grpSp>
      <p:sp>
        <p:nvSpPr>
          <p:cNvPr id="10" name="Rectangle 9"/>
          <p:cNvSpPr/>
          <p:nvPr/>
        </p:nvSpPr>
        <p:spPr>
          <a:xfrm>
            <a:off x="5970967" y="889178"/>
            <a:ext cx="4548293" cy="590950"/>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000" b="1" dirty="0">
                <a:solidFill>
                  <a:schemeClr val="bg1"/>
                </a:solidFill>
                <a:latin typeface="Calibri" panose="020F0502020204030204" pitchFamily="34" charset="0"/>
              </a:rPr>
              <a:t>Fuel cell buses in California surpass</a:t>
            </a:r>
          </a:p>
          <a:p>
            <a:pPr algn="ctr">
              <a:lnSpc>
                <a:spcPct val="80000"/>
              </a:lnSpc>
            </a:pPr>
            <a:r>
              <a:rPr lang="en-US" sz="2000" b="1" dirty="0">
                <a:solidFill>
                  <a:schemeClr val="bg1"/>
                </a:solidFill>
                <a:latin typeface="Calibri" panose="020F0502020204030204" pitchFamily="34" charset="0"/>
              </a:rPr>
              <a:t> 19M passengers </a:t>
            </a:r>
          </a:p>
        </p:txBody>
      </p:sp>
      <p:grpSp>
        <p:nvGrpSpPr>
          <p:cNvPr id="13" name="Group 12"/>
          <p:cNvGrpSpPr/>
          <p:nvPr/>
        </p:nvGrpSpPr>
        <p:grpSpPr>
          <a:xfrm>
            <a:off x="1627605" y="3550239"/>
            <a:ext cx="4169366" cy="2841665"/>
            <a:chOff x="5028527" y="3505674"/>
            <a:chExt cx="3885896" cy="2716681"/>
          </a:xfrm>
        </p:grpSpPr>
        <p:pic>
          <p:nvPicPr>
            <p:cNvPr id="6" name="Picture 5"/>
            <p:cNvPicPr/>
            <p:nvPr/>
          </p:nvPicPr>
          <p:blipFill>
            <a:blip r:embed="rId6">
              <a:extLst>
                <a:ext uri="{28A0092B-C50C-407E-A947-70E740481C1C}">
                  <a14:useLocalDpi xmlns:a14="http://schemas.microsoft.com/office/drawing/2010/main"/>
                </a:ext>
              </a:extLst>
            </a:blip>
            <a:stretch>
              <a:fillRect/>
            </a:stretch>
          </p:blipFill>
          <p:spPr>
            <a:xfrm>
              <a:off x="5028527" y="3505674"/>
              <a:ext cx="3885895" cy="2716681"/>
            </a:xfrm>
            <a:prstGeom prst="rect">
              <a:avLst/>
            </a:prstGeom>
          </p:spPr>
        </p:pic>
        <p:sp>
          <p:nvSpPr>
            <p:cNvPr id="11" name="Rectangle 10"/>
            <p:cNvSpPr/>
            <p:nvPr/>
          </p:nvSpPr>
          <p:spPr>
            <a:xfrm>
              <a:off x="5028527" y="3505675"/>
              <a:ext cx="3885896" cy="642901"/>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000" b="1" dirty="0">
                  <a:solidFill>
                    <a:schemeClr val="bg1"/>
                  </a:solidFill>
                  <a:latin typeface="Calibri" panose="020F0502020204030204" pitchFamily="34" charset="0"/>
                </a:rPr>
                <a:t>Industry demonstrates first                   heavy duty fuel cell truck in CA</a:t>
              </a:r>
            </a:p>
          </p:txBody>
        </p:sp>
      </p:grpSp>
      <p:sp>
        <p:nvSpPr>
          <p:cNvPr id="17" name="Rectangle 16"/>
          <p:cNvSpPr/>
          <p:nvPr/>
        </p:nvSpPr>
        <p:spPr>
          <a:xfrm>
            <a:off x="1628230" y="889174"/>
            <a:ext cx="4169365" cy="594790"/>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2000" b="1" dirty="0">
                <a:solidFill>
                  <a:schemeClr val="bg1"/>
                </a:solidFill>
                <a:latin typeface="Calibri" panose="020F0502020204030204" pitchFamily="34" charset="0"/>
              </a:rPr>
              <a:t>Fuel cell powered lights at </a:t>
            </a:r>
          </a:p>
          <a:p>
            <a:pPr algn="ctr">
              <a:lnSpc>
                <a:spcPct val="80000"/>
              </a:lnSpc>
            </a:pPr>
            <a:r>
              <a:rPr lang="en-US" sz="2000" b="1" dirty="0">
                <a:solidFill>
                  <a:schemeClr val="bg1"/>
                </a:solidFill>
                <a:latin typeface="Calibri" panose="020F0502020204030204" pitchFamily="34" charset="0"/>
              </a:rPr>
              <a:t>Super Bowl in CA</a:t>
            </a:r>
          </a:p>
        </p:txBody>
      </p:sp>
      <p:sp>
        <p:nvSpPr>
          <p:cNvPr id="18" name="Title 1"/>
          <p:cNvSpPr txBox="1">
            <a:spLocks/>
          </p:cNvSpPr>
          <p:nvPr/>
        </p:nvSpPr>
        <p:spPr>
          <a:xfrm>
            <a:off x="1524000" y="-15976"/>
            <a:ext cx="6934201" cy="706829"/>
          </a:xfrm>
          <a:prstGeom prst="rect">
            <a:avLst/>
          </a:prstGeom>
        </p:spPr>
        <p:txBody>
          <a:bodyPr vert="horz" lIns="91440" tIns="45720" rIns="91440" bIns="45720" rtlCol="0" anchor="ctr">
            <a:normAutofit/>
          </a:bodyPr>
          <a:lstStyle>
            <a:lvl1pPr algn="l" defTabSz="457200" rtl="0" eaLnBrk="1" latinLnBrk="0" hangingPunct="1">
              <a:lnSpc>
                <a:spcPts val="2800"/>
              </a:lnSpc>
              <a:spcBef>
                <a:spcPct val="0"/>
              </a:spcBef>
              <a:buNone/>
              <a:defRPr sz="2600" b="1" kern="1200">
                <a:solidFill>
                  <a:srgbClr val="FFFFFF"/>
                </a:solidFill>
                <a:latin typeface="Calibri" panose="020F0502020204030204" pitchFamily="34" charset="0"/>
                <a:ea typeface="+mj-ea"/>
                <a:cs typeface="+mj-cs"/>
              </a:defRPr>
            </a:lvl1pPr>
          </a:lstStyle>
          <a:p>
            <a:r>
              <a:rPr lang="en-US" sz="3400" dirty="0"/>
              <a:t>Real World Applications – In the U.S.</a:t>
            </a:r>
          </a:p>
        </p:txBody>
      </p:sp>
      <p:sp>
        <p:nvSpPr>
          <p:cNvPr id="19" name="Title 1"/>
          <p:cNvSpPr>
            <a:spLocks noGrp="1"/>
          </p:cNvSpPr>
          <p:nvPr>
            <p:ph type="title"/>
          </p:nvPr>
        </p:nvSpPr>
        <p:spPr>
          <a:xfrm>
            <a:off x="1524000" y="1"/>
            <a:ext cx="7717536" cy="706829"/>
          </a:xfrm>
        </p:spPr>
        <p:txBody>
          <a:bodyPr>
            <a:normAutofit/>
          </a:bodyPr>
          <a:lstStyle/>
          <a:p>
            <a:r>
              <a:rPr lang="en-US" sz="3600" dirty="0"/>
              <a:t>Real World Applications – In the U.S. </a:t>
            </a:r>
          </a:p>
        </p:txBody>
      </p:sp>
      <p:sp>
        <p:nvSpPr>
          <p:cNvPr id="20" name="TextBox 19"/>
          <p:cNvSpPr txBox="1"/>
          <p:nvPr/>
        </p:nvSpPr>
        <p:spPr>
          <a:xfrm>
            <a:off x="5873764" y="6355691"/>
            <a:ext cx="2657618" cy="230832"/>
          </a:xfrm>
          <a:prstGeom prst="rect">
            <a:avLst/>
          </a:prstGeom>
          <a:noFill/>
        </p:spPr>
        <p:txBody>
          <a:bodyPr wrap="square" rtlCol="0">
            <a:spAutoFit/>
          </a:bodyPr>
          <a:lstStyle/>
          <a:p>
            <a:r>
              <a:rPr lang="en-US" sz="900" b="1" dirty="0">
                <a:latin typeface="Calibri" panose="020F0502020204030204" pitchFamily="34" charset="0"/>
              </a:rPr>
              <a:t>Photo Credit: General Motors</a:t>
            </a:r>
          </a:p>
        </p:txBody>
      </p:sp>
      <p:sp>
        <p:nvSpPr>
          <p:cNvPr id="21" name="TextBox 20"/>
          <p:cNvSpPr txBox="1"/>
          <p:nvPr/>
        </p:nvSpPr>
        <p:spPr>
          <a:xfrm>
            <a:off x="1550811" y="6355691"/>
            <a:ext cx="2657618" cy="230832"/>
          </a:xfrm>
          <a:prstGeom prst="rect">
            <a:avLst/>
          </a:prstGeom>
          <a:noFill/>
        </p:spPr>
        <p:txBody>
          <a:bodyPr wrap="square" rtlCol="0">
            <a:spAutoFit/>
          </a:bodyPr>
          <a:lstStyle/>
          <a:p>
            <a:r>
              <a:rPr lang="en-US" sz="900" b="1" dirty="0">
                <a:latin typeface="Calibri" panose="020F0502020204030204" pitchFamily="34" charset="0"/>
              </a:rPr>
              <a:t>Photo Credit: Toyota </a:t>
            </a:r>
          </a:p>
        </p:txBody>
      </p:sp>
      <p:sp>
        <p:nvSpPr>
          <p:cNvPr id="22" name="TextBox 21"/>
          <p:cNvSpPr txBox="1"/>
          <p:nvPr/>
        </p:nvSpPr>
        <p:spPr>
          <a:xfrm>
            <a:off x="5936501" y="3346565"/>
            <a:ext cx="2657618" cy="230832"/>
          </a:xfrm>
          <a:prstGeom prst="rect">
            <a:avLst/>
          </a:prstGeom>
          <a:noFill/>
        </p:spPr>
        <p:txBody>
          <a:bodyPr wrap="square" rtlCol="0">
            <a:spAutoFit/>
          </a:bodyPr>
          <a:lstStyle/>
          <a:p>
            <a:r>
              <a:rPr lang="en-US" sz="900" b="1" dirty="0">
                <a:latin typeface="Calibri" panose="020F0502020204030204" pitchFamily="34" charset="0"/>
              </a:rPr>
              <a:t>Photo Credit: NREL </a:t>
            </a:r>
          </a:p>
        </p:txBody>
      </p:sp>
    </p:spTree>
    <p:extLst>
      <p:ext uri="{BB962C8B-B14F-4D97-AF65-F5344CB8AC3E}">
        <p14:creationId xmlns:p14="http://schemas.microsoft.com/office/powerpoint/2010/main" val="263617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1758232" y="4308451"/>
            <a:ext cx="4168739" cy="2084840"/>
          </a:xfrm>
          <a:prstGeom prst="rect">
            <a:avLst/>
          </a:prstGeom>
        </p:spPr>
      </p:pic>
      <p:sp>
        <p:nvSpPr>
          <p:cNvPr id="18" name="Title 1"/>
          <p:cNvSpPr txBox="1">
            <a:spLocks/>
          </p:cNvSpPr>
          <p:nvPr/>
        </p:nvSpPr>
        <p:spPr>
          <a:xfrm>
            <a:off x="1524000" y="-15976"/>
            <a:ext cx="6934201" cy="706829"/>
          </a:xfrm>
          <a:prstGeom prst="rect">
            <a:avLst/>
          </a:prstGeom>
        </p:spPr>
        <p:txBody>
          <a:bodyPr vert="horz" lIns="91440" tIns="45720" rIns="91440" bIns="45720" rtlCol="0" anchor="ctr">
            <a:normAutofit/>
          </a:bodyPr>
          <a:lstStyle>
            <a:lvl1pPr algn="l" defTabSz="457200" rtl="0" eaLnBrk="1" latinLnBrk="0" hangingPunct="1">
              <a:lnSpc>
                <a:spcPts val="2800"/>
              </a:lnSpc>
              <a:spcBef>
                <a:spcPct val="0"/>
              </a:spcBef>
              <a:buNone/>
              <a:defRPr sz="2600" b="1" kern="1200">
                <a:solidFill>
                  <a:srgbClr val="FFFFFF"/>
                </a:solidFill>
                <a:latin typeface="Calibri" panose="020F0502020204030204" pitchFamily="34" charset="0"/>
                <a:ea typeface="+mj-ea"/>
                <a:cs typeface="+mj-cs"/>
              </a:defRPr>
            </a:lvl1pPr>
          </a:lstStyle>
          <a:p>
            <a:r>
              <a:rPr lang="en-US" sz="3400" dirty="0"/>
              <a:t>Real World Applications – In the U.S.</a:t>
            </a:r>
          </a:p>
        </p:txBody>
      </p:sp>
      <p:sp>
        <p:nvSpPr>
          <p:cNvPr id="21" name="Rectangle 20"/>
          <p:cNvSpPr/>
          <p:nvPr/>
        </p:nvSpPr>
        <p:spPr>
          <a:xfrm>
            <a:off x="6153049" y="835150"/>
            <a:ext cx="4378433" cy="578814"/>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Fuel cells used to power </a:t>
            </a:r>
          </a:p>
          <a:p>
            <a:pPr algn="ctr">
              <a:lnSpc>
                <a:spcPct val="80000"/>
              </a:lnSpc>
            </a:pPr>
            <a:r>
              <a:rPr lang="en-US" b="1" dirty="0">
                <a:solidFill>
                  <a:schemeClr val="bg1"/>
                </a:solidFill>
                <a:latin typeface="Calibri" panose="020F0502020204030204" pitchFamily="34" charset="0"/>
              </a:rPr>
              <a:t>World Trade Center in NYC </a:t>
            </a:r>
          </a:p>
        </p:txBody>
      </p:sp>
      <p:sp>
        <p:nvSpPr>
          <p:cNvPr id="24" name="Rectangle 23"/>
          <p:cNvSpPr/>
          <p:nvPr/>
        </p:nvSpPr>
        <p:spPr>
          <a:xfrm>
            <a:off x="1758234" y="3729637"/>
            <a:ext cx="4168739" cy="578815"/>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Increasing orders of fuel cell forklifts by warehouses and stores in the U.S.</a:t>
            </a:r>
          </a:p>
        </p:txBody>
      </p:sp>
      <p:sp>
        <p:nvSpPr>
          <p:cNvPr id="25" name="Rectangle 24"/>
          <p:cNvSpPr/>
          <p:nvPr/>
        </p:nvSpPr>
        <p:spPr>
          <a:xfrm>
            <a:off x="1758233" y="835150"/>
            <a:ext cx="4168739" cy="578814"/>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Fuel cells provided backup power during Hurricane Sandy in the U.S. Northeast</a:t>
            </a:r>
          </a:p>
        </p:txBody>
      </p:sp>
      <p:sp>
        <p:nvSpPr>
          <p:cNvPr id="28" name="Rectangle 27"/>
          <p:cNvSpPr/>
          <p:nvPr/>
        </p:nvSpPr>
        <p:spPr>
          <a:xfrm>
            <a:off x="6153049" y="3729637"/>
            <a:ext cx="4378433" cy="578814"/>
          </a:xfrm>
          <a:prstGeom prst="rect">
            <a:avLst/>
          </a:prstGeom>
          <a:solidFill>
            <a:schemeClr val="accent4">
              <a:lumMod val="50000"/>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b="1" dirty="0">
                <a:solidFill>
                  <a:schemeClr val="bg1"/>
                </a:solidFill>
                <a:latin typeface="Calibri" panose="020F0502020204030204" pitchFamily="34" charset="0"/>
              </a:rPr>
              <a:t>Backup power installed all over the country for cell phone towers, railroads and utilities    </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3049" y="4281225"/>
            <a:ext cx="4378433" cy="2112067"/>
          </a:xfrm>
          <a:prstGeom prst="rect">
            <a:avLst/>
          </a:prstGeom>
        </p:spPr>
      </p:pic>
      <p:sp>
        <p:nvSpPr>
          <p:cNvPr id="12" name="Title 1"/>
          <p:cNvSpPr>
            <a:spLocks noGrp="1"/>
          </p:cNvSpPr>
          <p:nvPr>
            <p:ph type="title"/>
          </p:nvPr>
        </p:nvSpPr>
        <p:spPr>
          <a:xfrm>
            <a:off x="1524000" y="1"/>
            <a:ext cx="8010144" cy="706829"/>
          </a:xfrm>
        </p:spPr>
        <p:txBody>
          <a:bodyPr>
            <a:normAutofit/>
          </a:bodyPr>
          <a:lstStyle/>
          <a:p>
            <a:r>
              <a:rPr lang="en-US" sz="3600" dirty="0"/>
              <a:t>Real World Applications – In the U.S. </a:t>
            </a:r>
          </a:p>
        </p:txBody>
      </p:sp>
      <p:sp>
        <p:nvSpPr>
          <p:cNvPr id="13" name="TextBox 12"/>
          <p:cNvSpPr txBox="1"/>
          <p:nvPr/>
        </p:nvSpPr>
        <p:spPr>
          <a:xfrm>
            <a:off x="1681372" y="6357079"/>
            <a:ext cx="2657618" cy="230832"/>
          </a:xfrm>
          <a:prstGeom prst="rect">
            <a:avLst/>
          </a:prstGeom>
          <a:noFill/>
        </p:spPr>
        <p:txBody>
          <a:bodyPr wrap="square" rtlCol="0">
            <a:spAutoFit/>
          </a:bodyPr>
          <a:lstStyle/>
          <a:p>
            <a:r>
              <a:rPr lang="en-US" sz="900" b="1" dirty="0">
                <a:latin typeface="Calibri" panose="020F0502020204030204" pitchFamily="34" charset="0"/>
              </a:rPr>
              <a:t>Photo Credit: BMW Manufacturing</a:t>
            </a:r>
          </a:p>
        </p:txBody>
      </p:sp>
      <p:sp>
        <p:nvSpPr>
          <p:cNvPr id="16" name="TextBox 15"/>
          <p:cNvSpPr txBox="1"/>
          <p:nvPr/>
        </p:nvSpPr>
        <p:spPr>
          <a:xfrm>
            <a:off x="6134940" y="6357079"/>
            <a:ext cx="2657618" cy="230832"/>
          </a:xfrm>
          <a:prstGeom prst="rect">
            <a:avLst/>
          </a:prstGeom>
          <a:noFill/>
        </p:spPr>
        <p:txBody>
          <a:bodyPr wrap="square" rtlCol="0">
            <a:spAutoFit/>
          </a:bodyPr>
          <a:lstStyle/>
          <a:p>
            <a:r>
              <a:rPr lang="en-US" sz="900" b="1" dirty="0">
                <a:latin typeface="Calibri" panose="020F0502020204030204" pitchFamily="34" charset="0"/>
              </a:rPr>
              <a:t>Photo Credit: NREL</a:t>
            </a:r>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5994" y="1415492"/>
            <a:ext cx="4378433" cy="2312617"/>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8231" y="1415341"/>
            <a:ext cx="4168739" cy="2312918"/>
          </a:xfrm>
          <a:prstGeom prst="rect">
            <a:avLst/>
          </a:prstGeom>
        </p:spPr>
      </p:pic>
    </p:spTree>
    <p:extLst>
      <p:ext uri="{BB962C8B-B14F-4D97-AF65-F5344CB8AC3E}">
        <p14:creationId xmlns:p14="http://schemas.microsoft.com/office/powerpoint/2010/main" val="30087282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Tasks for the Olympiad 2023</Template>
  <TotalTime>1034</TotalTime>
  <Words>5010</Words>
  <Application>Microsoft Office PowerPoint</Application>
  <PresentationFormat>Широкоэкранный</PresentationFormat>
  <Paragraphs>584</Paragraphs>
  <Slides>27</Slides>
  <Notes>26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Calibri Light</vt:lpstr>
      <vt:lpstr>Wingdings</vt:lpstr>
      <vt:lpstr>Тема Office</vt:lpstr>
      <vt:lpstr>Fuel Cells </vt:lpstr>
      <vt:lpstr>What is a fuel cell? </vt:lpstr>
      <vt:lpstr>Fuel Cells are more energy efficient </vt:lpstr>
      <vt:lpstr>What is hydrogen?  </vt:lpstr>
      <vt:lpstr>Hydrogen’s Energy Content </vt:lpstr>
      <vt:lpstr>Why Hydrogen and Fuel Cells? </vt:lpstr>
      <vt:lpstr>Real World Applications – In the U.S. </vt:lpstr>
      <vt:lpstr>Real World Applications – In the U.S. </vt:lpstr>
      <vt:lpstr>Real World Applications – In the U.S. </vt:lpstr>
      <vt:lpstr>Fuel cells operating all over the U.S. </vt:lpstr>
      <vt:lpstr>Real World Applications – Abroad </vt:lpstr>
      <vt:lpstr>Fuel Cell Market Growth</vt:lpstr>
      <vt:lpstr>U.S. Fuel Cell Car Sales</vt:lpstr>
      <vt:lpstr>A Simple Example: Gasoline vs. Fuel Cell Car</vt:lpstr>
      <vt:lpstr>DOE Hydrogen and Fuel Cells Program</vt:lpstr>
      <vt:lpstr>Examples of Technology Enabled by DOE</vt:lpstr>
      <vt:lpstr>Hydrogen is an industrial commodity </vt:lpstr>
      <vt:lpstr>H2 stations now open in selected U.S. regions</vt:lpstr>
      <vt:lpstr>H2 stations look similar to regular gas stations </vt:lpstr>
      <vt:lpstr>What does hydrogen refueling look like?</vt:lpstr>
      <vt:lpstr>Many Energy Sources for Hydrogen </vt:lpstr>
      <vt:lpstr>Many Ways to Produce Hydrogen </vt:lpstr>
      <vt:lpstr>Multiple Uses for Hydrogen  </vt:lpstr>
      <vt:lpstr>Презентация PowerPoint</vt:lpstr>
      <vt:lpstr>Презентация PowerPoint</vt:lpstr>
      <vt:lpstr>Hydrogen for Education - Resources</vt:lpstr>
      <vt:lpstr>Take part in it!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Jdfv dn    mdv</dc:title>
  <dc:creator>Csavdari Alexandra</dc:creator>
  <cp:lastModifiedBy>Olzhas Kaupbay</cp:lastModifiedBy>
  <cp:revision>95</cp:revision>
  <dcterms:created xsi:type="dcterms:W3CDTF">2019-08-21T09:38:45Z</dcterms:created>
  <dcterms:modified xsi:type="dcterms:W3CDTF">2023-11-08T10:59:20Z</dcterms:modified>
</cp:coreProperties>
</file>