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5" r:id="rId4"/>
    <p:sldId id="279" r:id="rId5"/>
    <p:sldId id="280" r:id="rId6"/>
    <p:sldId id="283" r:id="rId7"/>
    <p:sldId id="284" r:id="rId8"/>
    <p:sldId id="285" r:id="rId9"/>
    <p:sldId id="281" r:id="rId10"/>
    <p:sldId id="282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3735"/>
  </p:normalViewPr>
  <p:slideViewPr>
    <p:cSldViewPr snapToGrid="0" snapToObjects="1" showGuides="1">
      <p:cViewPr varScale="1">
        <p:scale>
          <a:sx n="55" d="100"/>
          <a:sy n="55" d="100"/>
        </p:scale>
        <p:origin x="208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0926959468199499E-2"/>
                  <c:y val="-1.4176730377534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16-B549-8AA3-9AAF361BBDCB}"/>
                </c:ext>
              </c:extLst>
            </c:dLbl>
            <c:dLbl>
              <c:idx val="1"/>
              <c:layout>
                <c:manualLayout>
                  <c:x val="-9.0395663819839295E-2"/>
                  <c:y val="1.939059662720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16-B549-8AA3-9AAF361BBDCB}"/>
                </c:ext>
              </c:extLst>
            </c:dLbl>
            <c:dLbl>
              <c:idx val="2"/>
              <c:layout>
                <c:manualLayout>
                  <c:x val="-0.19415906057843099"/>
                  <c:y val="-5.91783026110408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16-B549-8AA3-9AAF361BBDCB}"/>
                </c:ext>
              </c:extLst>
            </c:dLbl>
            <c:dLbl>
              <c:idx val="3"/>
              <c:layout>
                <c:manualLayout>
                  <c:x val="-0.14146282981187"/>
                  <c:y val="0.131305577038025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16-B549-8AA3-9AAF361BBDCB}"/>
                </c:ext>
              </c:extLst>
            </c:dLbl>
            <c:dLbl>
              <c:idx val="4"/>
              <c:layout>
                <c:manualLayout>
                  <c:x val="-0.25895725341603398"/>
                  <c:y val="0.242727357712868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16-B549-8AA3-9AAF361BBDCB}"/>
                </c:ext>
              </c:extLst>
            </c:dLbl>
            <c:dLbl>
              <c:idx val="5"/>
              <c:layout>
                <c:manualLayout>
                  <c:x val="-0.335731209833386"/>
                  <c:y val="7.6451624782932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16-B549-8AA3-9AAF361BBD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Tabelle1!$J$4:$J$11</c:f>
              <c:strCache>
                <c:ptCount val="8"/>
                <c:pt idx="0">
                  <c:v>North America</c:v>
                </c:pt>
                <c:pt idx="1">
                  <c:v>China</c:v>
                </c:pt>
                <c:pt idx="2">
                  <c:v>South Africa</c:v>
                </c:pt>
                <c:pt idx="3">
                  <c:v>Europe</c:v>
                </c:pt>
                <c:pt idx="4">
                  <c:v>New Zealand</c:v>
                </c:pt>
                <c:pt idx="5">
                  <c:v>Australia</c:v>
                </c:pt>
                <c:pt idx="6">
                  <c:v>Japan</c:v>
                </c:pt>
                <c:pt idx="7">
                  <c:v>Other</c:v>
                </c:pt>
              </c:strCache>
            </c:strRef>
          </c:cat>
          <c:val>
            <c:numRef>
              <c:f>Tabelle1!$K$4:$K$11</c:f>
              <c:numCache>
                <c:formatCode>0.0%</c:formatCode>
                <c:ptCount val="8"/>
                <c:pt idx="0">
                  <c:v>0.60000000000000098</c:v>
                </c:pt>
                <c:pt idx="1">
                  <c:v>2E-3</c:v>
                </c:pt>
                <c:pt idx="2">
                  <c:v>8.9999999999999993E-3</c:v>
                </c:pt>
                <c:pt idx="3">
                  <c:v>0.32800000000000201</c:v>
                </c:pt>
                <c:pt idx="4">
                  <c:v>3.00000000000001E-3</c:v>
                </c:pt>
                <c:pt idx="5">
                  <c:v>4.4999999999999998E-2</c:v>
                </c:pt>
                <c:pt idx="6">
                  <c:v>8.0000000000000192E-3</c:v>
                </c:pt>
                <c:pt idx="7">
                  <c:v>5.0000000000000096E-3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16-B549-8AA3-9AAF361BBD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95CD9-3DFD-B949-8480-AF1DE4E69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88D020-C6F4-DC4B-BCF3-D9A79BABE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8CAAD-4CE3-DD43-8CF1-2822A870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2A89D-29A0-A94A-ADAF-C2330F63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02425-F96D-F449-9338-3398E02F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983EC-08D3-CE4B-9790-5C3BC15B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6AB725-09EE-CA4B-A390-F6654B30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DFFC5-C203-654C-ADE0-D72CB48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76ACD-CBF4-E14E-84BB-59785433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71A1A-6FB5-4749-90CE-67ADC6E9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5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291CFE-C81B-144B-94BA-064752FF3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F96816-2DEF-4E46-889C-4F57452CA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8CE69-204B-A74B-AC4B-2CD48AD5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45A33-B1BA-1B41-852B-E305ED92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90735-81DC-D045-B9F4-870F1C9B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231901"/>
            <a:ext cx="1748349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748351" y="1232519"/>
            <a:ext cx="9599807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8367" y="1782763"/>
            <a:ext cx="9599084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8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48367" y="5667375"/>
            <a:ext cx="9599084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747243" y="1772816"/>
            <a:ext cx="9599084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48351" y="1232519"/>
            <a:ext cx="9599807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D9F4F-9E06-A044-AB1C-7A45B9DA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4B360-AA38-0045-A326-FF2B8B71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4DC6F-B9F6-8B42-8DBC-8E92A7C8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51024-7A80-EE4D-8899-1DDB6252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060F5-DEE1-424C-9F41-E699B31D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0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BF218-F266-1342-AC27-CFEFF764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AE51EF-FF22-9547-8EE9-883DCD7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533C1-0848-2644-AFB8-676493CD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2CAF-18C8-434C-B0CB-072CFE8F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354F0-D925-1D43-9632-28BE0F55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A800C-BA3D-6540-85DE-2249D15F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0B220-37DF-D64C-8A6A-9B0BE3239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44BECF-D03E-3743-A4AD-7D5A8FCA2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83EB38-EB9A-994C-B4DA-7B390DF7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C09A7-F50C-7F40-8E6A-C3E120FE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7B378-5B12-2249-BE31-D7A1BF86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6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674DC-5F8C-734F-AC96-62C864D8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94C17-81E3-C248-9F67-F1849C52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E8706C-65D4-EA4F-8378-EF6A91CAF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81AF45-FDE1-9B49-BD5F-AF415FA3C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E4D59C-94D4-E941-A9A6-298C70D3E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91A25A-3C0E-0646-A76B-15CEE051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3A5BE0-5843-AF4A-844C-4775A83A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C100CE-3F52-764D-A3A6-7DE214B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7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FBC50-CC4A-A64C-9022-32AF3DC7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85C6-F725-4B4C-949B-BA92D902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3179B2-50E1-C74F-B1BE-DF1B2F7C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5E17C-B95B-3C41-885E-AA2EAC9E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955385-3843-0E49-9495-583391BB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703156-E4D6-B745-B73C-E306B0C8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3A3498-A66E-6040-AA58-FEC22925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8A635-32A6-494E-A6D8-3170F09A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F14EB-CAE9-3448-8D19-1EE57093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28F828-52D3-C442-8BB3-F4DB2371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B76A5-5295-F542-9F07-2FC69C33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B67E0-EE2F-C046-B996-AB81F456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A7342-2C96-1E46-94AF-AC6CC6D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51AB0-B097-E24E-8170-05703143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6599BD-E168-FB45-BC35-1EA3CD901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753669-03C8-2147-9118-0C17E3A11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4DF6D-06E8-1541-8F95-B204EC90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ABA03-0024-7846-91C1-C21EEB38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B28C2-8E34-DE41-AFFF-B8890542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E70E7-9950-3249-B9FC-20FF1AD1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3DFB6-9489-734F-A202-0EA9D0FC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59269-B131-F34C-8022-73AAAD249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DAD9-F66C-B34C-8993-0EF1BD918473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AE291-7B1C-EB4B-8147-0CC15D5CE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4CE03-5A45-C342-9C03-6CE87C86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82C8-C655-B34C-B138-0A098A241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733" y="761766"/>
            <a:ext cx="8930598" cy="57195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>
                <a:latin typeface="PT Sans" panose="020B0503020203020204" pitchFamily="34" charset="-52"/>
              </a:rPr>
              <a:t>AL-FARABI KAZAKH NATIONAL UNIVERSITY</a:t>
            </a:r>
            <a:r>
              <a:rPr lang="ru-RU" sz="3600" dirty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734" y="1823710"/>
            <a:ext cx="8230984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2000" dirty="0">
                <a:latin typeface="PT Sans" panose="020B0503020203020204" pitchFamily="34" charset="-52"/>
              </a:rPr>
              <a:t>Department of Recreational geography and tourism</a:t>
            </a:r>
            <a:r>
              <a:rPr lang="en-US" sz="2000" spc="-47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413077" y="2900706"/>
            <a:ext cx="824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T Sans" panose="020B0503020203020204" pitchFamily="34" charset="-52"/>
                <a:ea typeface="PT Sans" panose="020B0503020203020204" pitchFamily="34" charset="-52"/>
              </a:rPr>
              <a:t>Transportation in Tourism</a:t>
            </a:r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078" y="41606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>
                <a:latin typeface="PT Sans" panose="020B0503020203020204" pitchFamily="34" charset="-52"/>
                <a:cs typeface="Arial" panose="020B0604020202020204" pitchFamily="34" charset="0"/>
              </a:rPr>
              <a:t>Assipova Zhanna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PhD</a:t>
            </a:r>
            <a:r>
              <a:rPr lang="en-US" sz="2000" spc="-7">
                <a:latin typeface="PT Sans" panose="020B0503020203020204" pitchFamily="34" charset="-52"/>
                <a:cs typeface="Arial" panose="020B0604020202020204" pitchFamily="34" charset="0"/>
              </a:rPr>
              <a:t>, associate </a:t>
            </a: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professor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F8D68-4421-B04B-994D-7EB164C9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7" y="494240"/>
            <a:ext cx="1502019" cy="1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5264" y="5883504"/>
            <a:ext cx="7199313" cy="368300"/>
          </a:xfrm>
        </p:spPr>
        <p:txBody>
          <a:bodyPr/>
          <a:lstStyle/>
          <a:p>
            <a:pPr marL="0" indent="0">
              <a:buNone/>
            </a:pPr>
            <a:r>
              <a:rPr lang="en-GB" sz="1600" b="0" dirty="0"/>
              <a:t>* Estimated</a:t>
            </a:r>
          </a:p>
          <a:p>
            <a:pPr marL="0" indent="0">
              <a:buNone/>
            </a:pPr>
            <a:br>
              <a:rPr lang="en-GB" sz="600" dirty="0"/>
            </a:br>
            <a:r>
              <a:rPr lang="en-GB" dirty="0"/>
              <a:t>Source</a:t>
            </a:r>
            <a:r>
              <a:rPr lang="de-DE" dirty="0"/>
              <a:t>: </a:t>
            </a:r>
            <a:r>
              <a:rPr lang="en-GB" dirty="0"/>
              <a:t>European Caravan Federation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35806" y="171288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Registrations of new recreational vehicles in Europe in 2011</a:t>
            </a:r>
            <a:endParaRPr lang="de-DE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15" y="2144164"/>
            <a:ext cx="7509481" cy="38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BB63-8503-094A-AE03-7ECEE30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933">
              <a:spcBef>
                <a:spcPts val="133"/>
              </a:spcBef>
            </a:pPr>
            <a:r>
              <a:rPr lang="en-GB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Thank you for your attention!</a:t>
            </a:r>
            <a:br>
              <a:rPr lang="en-US" dirty="0">
                <a:latin typeface="PT Sans" panose="020B0503020203020204" pitchFamily="34" charset="-5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51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0215" y="4256363"/>
            <a:ext cx="6967336" cy="22715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7</a:t>
            </a:r>
          </a:p>
          <a:p>
            <a:pPr marL="16933">
              <a:spcBef>
                <a:spcPts val="133"/>
              </a:spcBef>
            </a:pPr>
            <a:r>
              <a:rPr lang="de-DE" sz="3600" dirty="0" err="1"/>
              <a:t>Speciality</a:t>
            </a:r>
            <a:r>
              <a:rPr lang="de-DE" sz="3600" dirty="0"/>
              <a:t> </a:t>
            </a:r>
            <a:r>
              <a:rPr lang="de-DE" sz="3600" dirty="0" err="1"/>
              <a:t>Ground</a:t>
            </a:r>
            <a:r>
              <a:rPr lang="de-DE" sz="3600" dirty="0"/>
              <a:t> Transportation</a:t>
            </a:r>
          </a:p>
          <a:p>
            <a:pPr marL="16933">
              <a:spcBef>
                <a:spcPts val="133"/>
              </a:spcBef>
            </a:pPr>
            <a:endParaRPr lang="de-DE" sz="3600" dirty="0"/>
          </a:p>
          <a:p>
            <a:pPr marL="16933">
              <a:spcBef>
                <a:spcPts val="133"/>
              </a:spcBef>
            </a:pPr>
            <a:endParaRPr lang="en-US"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35264" y="1213469"/>
            <a:ext cx="7199855" cy="442818"/>
          </a:xfrm>
        </p:spPr>
        <p:txBody>
          <a:bodyPr/>
          <a:lstStyle/>
          <a:p>
            <a:r>
              <a:rPr lang="en-GB" dirty="0"/>
              <a:t>Speciality Ground Transportation</a:t>
            </a:r>
          </a:p>
        </p:txBody>
      </p:sp>
      <p:cxnSp>
        <p:nvCxnSpPr>
          <p:cNvPr id="5" name="Gerade Verbindung 51"/>
          <p:cNvCxnSpPr>
            <a:stCxn id="19" idx="0"/>
            <a:endCxn id="7" idx="2"/>
          </p:cNvCxnSpPr>
          <p:nvPr/>
        </p:nvCxnSpPr>
        <p:spPr>
          <a:xfrm flipH="1" flipV="1">
            <a:off x="6006351" y="2300196"/>
            <a:ext cx="2256914" cy="279902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" name="Gerade Verbindung 11"/>
          <p:cNvCxnSpPr>
            <a:stCxn id="7" idx="2"/>
            <a:endCxn id="9" idx="0"/>
          </p:cNvCxnSpPr>
          <p:nvPr/>
        </p:nvCxnSpPr>
        <p:spPr>
          <a:xfrm>
            <a:off x="6006352" y="2300196"/>
            <a:ext cx="921689" cy="359110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Textfeld 3"/>
          <p:cNvSpPr txBox="1"/>
          <p:nvPr/>
        </p:nvSpPr>
        <p:spPr>
          <a:xfrm>
            <a:off x="4341980" y="1930864"/>
            <a:ext cx="3328743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ysClr val="windowText" lastClr="000000"/>
                </a:solidFill>
                <a:latin typeface="Calibri"/>
              </a:rPr>
              <a:t>Speciality ground transportation</a:t>
            </a:r>
            <a:endParaRPr lang="de-DE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Textfeld 4"/>
          <p:cNvSpPr txBox="1"/>
          <p:nvPr/>
        </p:nvSpPr>
        <p:spPr>
          <a:xfrm>
            <a:off x="1824007" y="3904797"/>
            <a:ext cx="2518638" cy="175432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>
                <a:solidFill>
                  <a:sysClr val="windowText" lastClr="000000"/>
                </a:solidFill>
                <a:latin typeface="Calibri"/>
              </a:rPr>
              <a:t>Automobile </a:t>
            </a:r>
            <a:r>
              <a:rPr lang="de-DE" b="1" dirty="0" err="1">
                <a:solidFill>
                  <a:sysClr val="windowText" lastClr="000000"/>
                </a:solidFill>
                <a:latin typeface="Calibri"/>
              </a:rPr>
              <a:t>experiences</a:t>
            </a:r>
            <a:endParaRPr lang="de-DE" b="1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theme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parks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GoCar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world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class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driving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racing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adventures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off-road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trekking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Textfeld 5"/>
          <p:cNvSpPr txBox="1"/>
          <p:nvPr/>
        </p:nvSpPr>
        <p:spPr>
          <a:xfrm>
            <a:off x="6430212" y="5891304"/>
            <a:ext cx="99565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1" dirty="0" err="1">
                <a:solidFill>
                  <a:sysClr val="windowText" lastClr="000000"/>
                </a:solidFill>
                <a:latin typeface="Calibri"/>
              </a:rPr>
              <a:t>Segways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438324" y="3587048"/>
            <a:ext cx="44794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1" dirty="0">
                <a:solidFill>
                  <a:sysClr val="windowText" lastClr="000000"/>
                </a:solidFill>
                <a:latin typeface="Calibri"/>
              </a:rPr>
              <a:t>RV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1" name="Gerade Verbindung 9"/>
          <p:cNvCxnSpPr>
            <a:stCxn id="7" idx="2"/>
            <a:endCxn id="8" idx="0"/>
          </p:cNvCxnSpPr>
          <p:nvPr/>
        </p:nvCxnSpPr>
        <p:spPr>
          <a:xfrm flipH="1">
            <a:off x="3083327" y="2300196"/>
            <a:ext cx="2923025" cy="1604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Gerade Verbindung 13"/>
          <p:cNvCxnSpPr>
            <a:stCxn id="7" idx="2"/>
            <a:endCxn id="10" idx="0"/>
          </p:cNvCxnSpPr>
          <p:nvPr/>
        </p:nvCxnSpPr>
        <p:spPr>
          <a:xfrm>
            <a:off x="6006351" y="2300196"/>
            <a:ext cx="1655944" cy="128685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" name="Textfeld 21"/>
          <p:cNvSpPr txBox="1"/>
          <p:nvPr/>
        </p:nvSpPr>
        <p:spPr>
          <a:xfrm>
            <a:off x="4500715" y="3587049"/>
            <a:ext cx="1499128" cy="12003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>
                <a:solidFill>
                  <a:sysClr val="windowText" lastClr="000000"/>
                </a:solidFill>
                <a:latin typeface="Calibri"/>
              </a:rPr>
              <a:t>Animals</a:t>
            </a: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dog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sledding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donkey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taxis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horseback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4" name="Gerade Verbindung 28"/>
          <p:cNvCxnSpPr>
            <a:stCxn id="13" idx="0"/>
            <a:endCxn id="7" idx="2"/>
          </p:cNvCxnSpPr>
          <p:nvPr/>
        </p:nvCxnSpPr>
        <p:spPr>
          <a:xfrm flipV="1">
            <a:off x="5250279" y="2300196"/>
            <a:ext cx="756072" cy="128685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Gerade Verbindung 30"/>
          <p:cNvCxnSpPr>
            <a:stCxn id="20" idx="0"/>
            <a:endCxn id="7" idx="2"/>
          </p:cNvCxnSpPr>
          <p:nvPr/>
        </p:nvCxnSpPr>
        <p:spPr>
          <a:xfrm flipH="1" flipV="1">
            <a:off x="6006352" y="2300196"/>
            <a:ext cx="1097703" cy="200693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Textfeld 46"/>
          <p:cNvSpPr txBox="1"/>
          <p:nvPr/>
        </p:nvSpPr>
        <p:spPr>
          <a:xfrm>
            <a:off x="7726355" y="5099216"/>
            <a:ext cx="107382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1" dirty="0" err="1">
                <a:solidFill>
                  <a:sysClr val="windowText" lastClr="000000"/>
                </a:solidFill>
                <a:latin typeface="Calibri"/>
              </a:rPr>
              <a:t>Rickshaw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Textfeld 26"/>
          <p:cNvSpPr txBox="1"/>
          <p:nvPr/>
        </p:nvSpPr>
        <p:spPr>
          <a:xfrm>
            <a:off x="6718244" y="4307128"/>
            <a:ext cx="771621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1" dirty="0" err="1">
                <a:solidFill>
                  <a:sysClr val="windowText" lastClr="000000"/>
                </a:solidFill>
                <a:latin typeface="Calibri"/>
              </a:rPr>
              <a:t>Cycles</a:t>
            </a:r>
            <a:endParaRPr lang="de-DE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Textfeld 49"/>
          <p:cNvSpPr txBox="1"/>
          <p:nvPr/>
        </p:nvSpPr>
        <p:spPr>
          <a:xfrm>
            <a:off x="8878483" y="3371024"/>
            <a:ext cx="1489510" cy="14773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>
                <a:solidFill>
                  <a:sysClr val="windowText" lastClr="000000"/>
                </a:solidFill>
                <a:latin typeface="Calibri"/>
              </a:rPr>
              <a:t>Walking</a:t>
            </a: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hiking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trekking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backpacking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sight</a:t>
            </a:r>
            <a:r>
              <a:rPr lang="de-DE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ysClr val="windowText" lastClr="000000"/>
                </a:solidFill>
                <a:latin typeface="Calibri"/>
              </a:rPr>
              <a:t>jogging</a:t>
            </a:r>
            <a:endParaRPr lang="de-DE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2" name="Gerade Verbindung 53"/>
          <p:cNvCxnSpPr>
            <a:stCxn id="21" idx="0"/>
            <a:endCxn id="7" idx="2"/>
          </p:cNvCxnSpPr>
          <p:nvPr/>
        </p:nvCxnSpPr>
        <p:spPr>
          <a:xfrm flipH="1" flipV="1">
            <a:off x="6006352" y="2300196"/>
            <a:ext cx="3616887" cy="107082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0377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Recreational Vehicles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35276" y="1782764"/>
            <a:ext cx="7199313" cy="18938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b="1" dirty="0"/>
              <a:t>RV: </a:t>
            </a:r>
            <a:r>
              <a:rPr lang="en-GB" dirty="0"/>
              <a:t>a motorized or towable vehicle that combines transportation and temporary living quarters for travel, recreation and camping. RVs do not include mobile homes, off-road vehicles, snowmobiles or conversion vehicles (Recreation Vehicle Industry Association, 2012a).</a:t>
            </a:r>
          </a:p>
          <a:p>
            <a:pPr>
              <a:buNone/>
            </a:pPr>
            <a:endParaRPr lang="en-GB" b="1" dirty="0"/>
          </a:p>
          <a:p>
            <a:r>
              <a:rPr lang="en-GB" b="1" dirty="0"/>
              <a:t>Types of recreational vehicle</a:t>
            </a:r>
            <a:endParaRPr lang="de-DE" b="1" dirty="0"/>
          </a:p>
          <a:p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25" y="3413760"/>
            <a:ext cx="72008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5276" y="5800725"/>
            <a:ext cx="7199313" cy="368300"/>
          </a:xfrm>
        </p:spPr>
        <p:txBody>
          <a:bodyPr/>
          <a:lstStyle/>
          <a:p>
            <a:r>
              <a:rPr lang="en-GB" dirty="0"/>
              <a:t>Source: Adapted from CIVD, 2010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35806" y="174625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dirty="0"/>
              <a:t>Age and income groups of RV travellers in Europe</a:t>
            </a:r>
            <a:endParaRPr lang="de-DE" u="sng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006" y="2171701"/>
            <a:ext cx="745119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085A0A-395E-074C-8A70-1301E26A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7487140" cy="42115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3C4964-142D-764D-9DA8-E2766B4D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680"/>
            <a:ext cx="7144727" cy="37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3FAA64-0ED3-8640-98CF-F0DF7477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4582"/>
            <a:ext cx="5097750" cy="366883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89A8AB-C434-174F-88A5-96F62018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vehicle</a:t>
            </a:r>
            <a:br>
              <a:rPr lang="en-US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E22A02-122C-4042-86D1-6378AB3F1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8F4478-E868-8D4F-A26F-CD322D28B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/>
              <a:t>Typical amenities of an RV include a kitchen, a bathroom, and one or more beds.</a:t>
            </a:r>
            <a:r>
              <a:rPr lang="ru-RU" dirty="0"/>
              <a:t> </a:t>
            </a:r>
            <a:r>
              <a:rPr lang="en-US" dirty="0"/>
              <a:t>RVs can range from utilitarian – containing only sleeping quarters and basic cooking facilities – to luxurious, with features like air conditioning (AC), water heaters, televisions and satellite receivers, and quartz countertops, for example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90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22D9B-59D1-BE45-9DEF-A448CCFE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" y="517891"/>
            <a:ext cx="10515600" cy="1325563"/>
          </a:xfrm>
        </p:spPr>
        <p:txBody>
          <a:bodyPr/>
          <a:lstStyle/>
          <a:p>
            <a:r>
              <a:rPr lang="en-GB" dirty="0"/>
              <a:t>RV Stops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52A14-F878-AF4D-A3C9-99CC6283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30" y="0"/>
            <a:ext cx="9217270" cy="36869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88AD5-52D2-7A43-8BA4-A58AF6DF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7"/>
            <a:ext cx="7092461" cy="37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2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5264" y="6249266"/>
            <a:ext cx="7199313" cy="368300"/>
          </a:xfrm>
        </p:spPr>
        <p:txBody>
          <a:bodyPr/>
          <a:lstStyle/>
          <a:p>
            <a:r>
              <a:rPr lang="en-GB" dirty="0"/>
              <a:t>Source: CVID, 2011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35806" y="1815581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dirty="0"/>
              <a:t>Registrations of new recreational vehicles worldwide in 2010</a:t>
            </a:r>
            <a:endParaRPr lang="de-DE" u="sng" dirty="0"/>
          </a:p>
        </p:txBody>
      </p:sp>
      <p:graphicFrame>
        <p:nvGraphicFramePr>
          <p:cNvPr id="6" name="Diagramm 6"/>
          <p:cNvGraphicFramePr/>
          <p:nvPr>
            <p:extLst/>
          </p:nvPr>
        </p:nvGraphicFramePr>
        <p:xfrm>
          <a:off x="2833776" y="2360835"/>
          <a:ext cx="7036202" cy="375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425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257</Words>
  <Application>Microsoft Macintosh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Тема Office</vt:lpstr>
      <vt:lpstr>AL-FARABI KAZAKH NATIONAL UNIVERSITY </vt:lpstr>
      <vt:lpstr>Презентация PowerPoint</vt:lpstr>
      <vt:lpstr>Speciality Ground Transportation</vt:lpstr>
      <vt:lpstr>Recreational Vehicles</vt:lpstr>
      <vt:lpstr>Demand</vt:lpstr>
      <vt:lpstr>Презентация PowerPoint</vt:lpstr>
      <vt:lpstr>Recreational vehicle </vt:lpstr>
      <vt:lpstr>RV Stops</vt:lpstr>
      <vt:lpstr>Demand</vt:lpstr>
      <vt:lpstr>Supply</vt:lpstr>
      <vt:lpstr>Thank you for your attention!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</dc:title>
  <dc:creator>Асипова Жанна</dc:creator>
  <cp:lastModifiedBy>Асипова Жанна</cp:lastModifiedBy>
  <cp:revision>2</cp:revision>
  <dcterms:created xsi:type="dcterms:W3CDTF">2024-11-05T11:57:56Z</dcterms:created>
  <dcterms:modified xsi:type="dcterms:W3CDTF">2024-11-05T12:17:19Z</dcterms:modified>
</cp:coreProperties>
</file>