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60" r:id="rId1"/>
  </p:sldMasterIdLst>
  <p:notesMasterIdLst>
    <p:notesMasterId r:id="rId15"/>
  </p:notesMasterIdLst>
  <p:sldIdLst>
    <p:sldId id="289" r:id="rId2"/>
    <p:sldId id="309" r:id="rId3"/>
    <p:sldId id="311" r:id="rId4"/>
    <p:sldId id="312" r:id="rId5"/>
    <p:sldId id="313" r:id="rId6"/>
    <p:sldId id="314" r:id="rId7"/>
    <p:sldId id="315" r:id="rId8"/>
    <p:sldId id="316" r:id="rId9"/>
    <p:sldId id="317" r:id="rId10"/>
    <p:sldId id="318" r:id="rId11"/>
    <p:sldId id="319" r:id="rId12"/>
    <p:sldId id="320" r:id="rId13"/>
    <p:sldId id="308" r:id="rId14"/>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p:cViewPr varScale="1">
        <p:scale>
          <a:sx n="65" d="100"/>
          <a:sy n="65" d="100"/>
        </p:scale>
        <p:origin x="172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23.10.2024</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B41ECE4-ABB2-4F96-BA92-C990E98519B9}" type="datetime1">
              <a:rPr lang="ru-RU" smtClean="0"/>
              <a:t>23.10.2024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5C25F8E-C3A8-4235-BD01-EE1ACAA97434}" type="datetime1">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FF171-832E-4869-922D-E5CB08275789}" type="datetime1">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8CA841A6-38A9-4AE5-8EDD-77F38EA7C22C}" type="datetime1">
              <a:rPr lang="ru-RU" smtClean="0"/>
              <a:t>23.10.2024</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4DBB4C3-C6A9-43C2-9A0A-D02B284D9606}" type="datetime1">
              <a:rPr lang="ru-RU" smtClean="0"/>
              <a:t>23.10.2024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E126486-76D2-4727-8BA5-732B6994B5C5}" type="datetime1">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698AC4B5-E5E4-48B6-B2DD-56C5CE6E58CD}" type="datetime1">
              <a:rPr lang="ru-RU" smtClean="0"/>
              <a:t>23.10.2024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BA00AF11-0F10-4DAA-9D79-486E59F53378}" type="datetime1">
              <a:rPr lang="ru-RU" smtClean="0"/>
              <a:t>23.10.2024</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69E12-1157-445D-A2DF-3F219FAA9D90}" type="datetime1">
              <a:rPr lang="ru-RU" smtClean="0"/>
              <a:t>23.10.2024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254F01D8-67B5-489B-A243-72DA8A8DA529}" type="datetime1">
              <a:rPr lang="ru-RU" smtClean="0"/>
              <a:t>23.10.2024</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EC5234B-A3C9-46B4-B874-77CC4591058E}" type="datetime1">
              <a:rPr lang="ru-RU" smtClean="0"/>
              <a:t>23.10.2024</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C1BD55-643C-4204-BC5A-F5FFA5E84B7A}" type="datetime1">
              <a:rPr lang="ru-RU" smtClean="0"/>
              <a:t>23.10.2024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1763688" y="274638"/>
            <a:ext cx="6161112" cy="778098"/>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8208912" cy="5061176"/>
          </a:xfrm>
        </p:spPr>
        <p:txBody>
          <a:bodyPr>
            <a:normAutofit/>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spcBef>
                <a:spcPts val="0"/>
              </a:spcBef>
              <a:buNone/>
            </a:pPr>
            <a:r>
              <a:rPr lang="kk-KZ" sz="3600" dirty="0">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Times New Roman" panose="02020603050405020304" pitchFamily="18" charset="0"/>
                <a:ea typeface="Calibri" panose="020F0502020204030204" pitchFamily="34" charset="0"/>
              </a:rPr>
              <a:t> </a:t>
            </a:r>
          </a:p>
          <a:p>
            <a:pPr marL="0" indent="457200" algn="just">
              <a:spcBef>
                <a:spcPts val="0"/>
              </a:spcBef>
              <a:buNone/>
            </a:pPr>
            <a:r>
              <a:rPr lang="kk-KZ" sz="3600" dirty="0">
                <a:solidFill>
                  <a:srgbClr val="000000"/>
                </a:solidFill>
                <a:latin typeface="Times New Roman" panose="02020603050405020304" pitchFamily="18" charset="0"/>
                <a:ea typeface="Arial Unicode MS"/>
              </a:rPr>
              <a:t>Нефелометрия және турбидиметрия.</a:t>
            </a:r>
            <a:endParaRPr lang="ru-RU" dirty="0"/>
          </a:p>
          <a:p>
            <a:endParaRPr lang="ru-RU" dirty="0"/>
          </a:p>
          <a:p>
            <a:endParaRPr lang="ru-RU" dirty="0"/>
          </a:p>
          <a:p>
            <a:pPr marL="0" indent="0">
              <a:buNone/>
            </a:pPr>
            <a:r>
              <a:rPr lang="ru-RU" sz="2100" dirty="0"/>
              <a:t>                                                      Д</a:t>
            </a:r>
            <a:r>
              <a:rPr lang="kk-KZ" sz="2100" dirty="0"/>
              <a:t>әріскер </a:t>
            </a:r>
            <a:r>
              <a:rPr lang="ru-RU" sz="2100" dirty="0"/>
              <a:t>- Исмаилова А.Г.</a:t>
            </a:r>
          </a:p>
          <a:p>
            <a:endParaRPr lang="ru-RU" dirty="0"/>
          </a:p>
        </p:txBody>
      </p:sp>
    </p:spTree>
    <p:extLst>
      <p:ext uri="{BB962C8B-B14F-4D97-AF65-F5344CB8AC3E}">
        <p14:creationId xmlns:p14="http://schemas.microsoft.com/office/powerpoint/2010/main" val="297090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10</a:t>
            </a:fld>
            <a:endParaRPr lang="ru-RU"/>
          </a:p>
        </p:txBody>
      </p:sp>
      <p:pic>
        <p:nvPicPr>
          <p:cNvPr id="3" name="Рисунок 2"/>
          <p:cNvPicPr>
            <a:picLocks noChangeAspect="1"/>
          </p:cNvPicPr>
          <p:nvPr/>
        </p:nvPicPr>
        <p:blipFill>
          <a:blip r:embed="rId2"/>
          <a:stretch>
            <a:fillRect/>
          </a:stretch>
        </p:blipFill>
        <p:spPr>
          <a:xfrm>
            <a:off x="539552" y="476672"/>
            <a:ext cx="8064895" cy="5976664"/>
          </a:xfrm>
          <a:prstGeom prst="rect">
            <a:avLst/>
          </a:prstGeom>
        </p:spPr>
      </p:pic>
    </p:spTree>
    <p:extLst>
      <p:ext uri="{BB962C8B-B14F-4D97-AF65-F5344CB8AC3E}">
        <p14:creationId xmlns:p14="http://schemas.microsoft.com/office/powerpoint/2010/main" val="254099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11</a:t>
            </a:fld>
            <a:endParaRPr lang="ru-RU"/>
          </a:p>
        </p:txBody>
      </p:sp>
      <p:sp>
        <p:nvSpPr>
          <p:cNvPr id="5" name="Прямоугольник 4"/>
          <p:cNvSpPr/>
          <p:nvPr/>
        </p:nvSpPr>
        <p:spPr>
          <a:xfrm>
            <a:off x="179513" y="332656"/>
            <a:ext cx="8559104" cy="6054543"/>
          </a:xfrm>
          <a:prstGeom prst="rect">
            <a:avLst/>
          </a:prstGeom>
        </p:spPr>
        <p:txBody>
          <a:bodyPr wrap="square">
            <a:spAutoFit/>
          </a:bodyPr>
          <a:lstStyle/>
          <a:p>
            <a:pPr indent="252095" algn="just">
              <a:lnSpc>
                <a:spcPct val="107000"/>
              </a:lnSpc>
              <a:spcAft>
                <a:spcPts val="0"/>
              </a:spcAft>
            </a:pPr>
            <a:r>
              <a:rPr lang="kk-KZ" sz="2800" dirty="0">
                <a:solidFill>
                  <a:srgbClr val="000000"/>
                </a:solidFill>
                <a:latin typeface="Times New Roman" panose="02020603050405020304" pitchFamily="18" charset="0"/>
                <a:ea typeface="Arial Unicode MS"/>
                <a:cs typeface="Times New Roman" panose="02020603050405020304" pitchFamily="18" charset="0"/>
              </a:rPr>
              <a:t>Әдісте қолданылатын негізгі түйіндер: жарық көзі ретінде көзге көрінетін аумақта қолданылатын құрышталған лампа; монохроматизатор – жарық сүзгісі немесе дифракциялық тор; кювета – шыны; детектор (қабылдағыш) – фотоэлемент; индика­тор (өлшейтін құрылғы) – микроамперметр.</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0"/>
              </a:spcAft>
            </a:pPr>
            <a:r>
              <a:rPr lang="kk-KZ" sz="2800" dirty="0">
                <a:solidFill>
                  <a:srgbClr val="000000"/>
                </a:solidFill>
                <a:latin typeface="Times New Roman" panose="02020603050405020304" pitchFamily="18" charset="0"/>
                <a:ea typeface="Arial Unicode MS"/>
                <a:cs typeface="Times New Roman" panose="02020603050405020304" pitchFamily="18" charset="0"/>
              </a:rPr>
              <a:t>Нефелометриялық және турбидиметриялық әдістердің ар­тық­шылығы түсті реакциясы жоқ иондар мен элементтерді анық­тауда жоғары сезімталдығымен ерекшеленеді. Практика жүзінде су құрамындағы хлоридтер мен сульфаттарды анық­тауда кеңінен қолданылады. Дәлдігі жағынан фотометриялық әдіспен салыстырғанда әлсіздеу қасиетке ие.</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23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12</a:t>
            </a:fld>
            <a:endParaRPr lang="ru-RU"/>
          </a:p>
        </p:txBody>
      </p:sp>
      <p:sp>
        <p:nvSpPr>
          <p:cNvPr id="3" name="Прямоугольник 2"/>
          <p:cNvSpPr/>
          <p:nvPr/>
        </p:nvSpPr>
        <p:spPr>
          <a:xfrm>
            <a:off x="251520" y="116632"/>
            <a:ext cx="8352928" cy="6081793"/>
          </a:xfrm>
          <a:prstGeom prst="rect">
            <a:avLst/>
          </a:prstGeom>
        </p:spPr>
        <p:txBody>
          <a:bodyPr wrap="square">
            <a:spAutoFit/>
          </a:bodyPr>
          <a:lstStyle/>
          <a:p>
            <a:pPr indent="252095" algn="just">
              <a:lnSpc>
                <a:spcPct val="107000"/>
              </a:lnSpc>
              <a:spcAft>
                <a:spcPts val="0"/>
              </a:spcAft>
            </a:pPr>
            <a:r>
              <a:rPr lang="kk-KZ" sz="2200" dirty="0">
                <a:solidFill>
                  <a:srgbClr val="000000"/>
                </a:solidFill>
                <a:latin typeface="Times New Roman" panose="02020603050405020304" pitchFamily="18" charset="0"/>
                <a:ea typeface="Arial Unicode MS"/>
                <a:cs typeface="Times New Roman" panose="02020603050405020304" pitchFamily="18" charset="0"/>
              </a:rPr>
              <a:t>Нефелометрия және турбидиметрия әдістерімен анықтала­тын қосылыстардың концентрациясы 0,1 мг/мл құрайды және де аз еритін қосылыстар ретінде галогенид, сульфат, оксалат, фосфат аниондарын және де кей жағдайларда ақ әрі түсті тұнба түзетін күміс, барий, мырыш, магний, қорғасын, кальций ка­тион­­дарын анықтауға болады. Бұл әдістердің қолданылуы шек­теу­лі, мысалы кейбір компоненттерді фотометриялық әдіспен анықтау үшін түсті реагенті жоқ (сульфат, хлорид) және де тұндыру арқылы алынған аз еритін қосылыстар өте сезімтал болған жағдайларда нефелометрия және турбидиметрия әдістері таңдалады. Әдістің тағы бір кемшілігі аналитикалық белгі алуда суспензия құрамындағы бөлшектердің диаметрлері мен форма­лары кедергі келтіреді. </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97000"/>
              </a:lnSpc>
              <a:spcAft>
                <a:spcPts val="0"/>
              </a:spcAft>
            </a:pPr>
            <a:r>
              <a:rPr lang="kk-KZ" sz="2200" dirty="0">
                <a:solidFill>
                  <a:srgbClr val="000000"/>
                </a:solidFill>
                <a:latin typeface="Times New Roman" panose="02020603050405020304" pitchFamily="18" charset="0"/>
                <a:ea typeface="Arial Unicode MS"/>
                <a:cs typeface="Times New Roman" panose="02020603050405020304" pitchFamily="18" charset="0"/>
              </a:rPr>
              <a:t>Әдістердің метрологиялық сипаттамалары: дәлдігі 2-10 % аралығында, сезімталдығы өте жоғары, әсіресе нефелометрия әдісімен анықталатын компоненттің минимальды концентрация­сы 0,01-0,1 мг/л, орындалуы оңай, құрал-жабдық жағынан ың­ғайлы, нәтижелердің қайталанымдылығы төмен.</a:t>
            </a:r>
            <a:endParaRPr lang="ru-RU"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60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DC26F53-8763-42F6-B5DE-DD77AD8207BD}"/>
              </a:ext>
            </a:extLst>
          </p:cNvPr>
          <p:cNvPicPr>
            <a:picLocks noGrp="1" noChangeAspect="1"/>
          </p:cNvPicPr>
          <p:nvPr>
            <p:ph sz="quarter" idx="1"/>
          </p:nvPr>
        </p:nvPicPr>
        <p:blipFill>
          <a:blip r:embed="rId2"/>
          <a:stretch>
            <a:fillRect/>
          </a:stretch>
        </p:blipFill>
        <p:spPr>
          <a:xfrm>
            <a:off x="3431529" y="3068960"/>
            <a:ext cx="4736324" cy="3260849"/>
          </a:xfrm>
          <a:prstGeom prst="rect">
            <a:avLst/>
          </a:prstGeom>
        </p:spPr>
      </p:pic>
      <p:sp>
        <p:nvSpPr>
          <p:cNvPr id="4" name="Номер слайда 3">
            <a:extLst>
              <a:ext uri="{FF2B5EF4-FFF2-40B4-BE49-F238E27FC236}">
                <a16:creationId xmlns:a16="http://schemas.microsoft.com/office/drawing/2014/main" id="{9198FB90-3CBC-4600-926E-10F5873C7F3D}"/>
              </a:ext>
            </a:extLst>
          </p:cNvPr>
          <p:cNvSpPr>
            <a:spLocks noGrp="1"/>
          </p:cNvSpPr>
          <p:nvPr>
            <p:ph type="sldNum" sz="quarter" idx="15"/>
          </p:nvPr>
        </p:nvSpPr>
        <p:spPr/>
        <p:txBody>
          <a:bodyPr/>
          <a:lstStyle/>
          <a:p>
            <a:fld id="{D6F87789-79C0-4369-89FF-5E19A7612EE5}" type="slidenum">
              <a:rPr lang="ru-RU" smtClean="0"/>
              <a:pPr/>
              <a:t>13</a:t>
            </a:fld>
            <a:endParaRPr lang="ru-RU"/>
          </a:p>
        </p:txBody>
      </p:sp>
      <p:pic>
        <p:nvPicPr>
          <p:cNvPr id="6" name="Рисунок 5">
            <a:extLst>
              <a:ext uri="{FF2B5EF4-FFF2-40B4-BE49-F238E27FC236}">
                <a16:creationId xmlns:a16="http://schemas.microsoft.com/office/drawing/2014/main" id="{76CA18DB-A224-49A5-B65E-7BA1EFAE6790}"/>
              </a:ext>
            </a:extLst>
          </p:cNvPr>
          <p:cNvPicPr>
            <a:picLocks noChangeAspect="1"/>
          </p:cNvPicPr>
          <p:nvPr/>
        </p:nvPicPr>
        <p:blipFill>
          <a:blip r:embed="rId3"/>
          <a:stretch>
            <a:fillRect/>
          </a:stretch>
        </p:blipFill>
        <p:spPr>
          <a:xfrm>
            <a:off x="976147" y="404664"/>
            <a:ext cx="3595853" cy="2933700"/>
          </a:xfrm>
          <a:prstGeom prst="rect">
            <a:avLst/>
          </a:prstGeom>
        </p:spPr>
      </p:pic>
    </p:spTree>
    <p:extLst>
      <p:ext uri="{BB962C8B-B14F-4D97-AF65-F5344CB8AC3E}">
        <p14:creationId xmlns:p14="http://schemas.microsoft.com/office/powerpoint/2010/main" val="405729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2</a:t>
            </a:fld>
            <a:endParaRPr lang="ru-RU"/>
          </a:p>
        </p:txBody>
      </p:sp>
      <p:pic>
        <p:nvPicPr>
          <p:cNvPr id="9" name="Рисунок 8"/>
          <p:cNvPicPr>
            <a:picLocks noChangeAspect="1"/>
          </p:cNvPicPr>
          <p:nvPr/>
        </p:nvPicPr>
        <p:blipFill>
          <a:blip r:embed="rId2"/>
          <a:stretch>
            <a:fillRect/>
          </a:stretch>
        </p:blipFill>
        <p:spPr>
          <a:xfrm>
            <a:off x="278184" y="332656"/>
            <a:ext cx="8460432" cy="6264696"/>
          </a:xfrm>
          <a:prstGeom prst="rect">
            <a:avLst/>
          </a:prstGeom>
        </p:spPr>
      </p:pic>
    </p:spTree>
    <p:extLst>
      <p:ext uri="{BB962C8B-B14F-4D97-AF65-F5344CB8AC3E}">
        <p14:creationId xmlns:p14="http://schemas.microsoft.com/office/powerpoint/2010/main" val="82610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3</a:t>
            </a:fld>
            <a:endParaRPr lang="ru-RU"/>
          </a:p>
        </p:txBody>
      </p:sp>
      <p:pic>
        <p:nvPicPr>
          <p:cNvPr id="3" name="Рисунок 2"/>
          <p:cNvPicPr>
            <a:picLocks noChangeAspect="1"/>
          </p:cNvPicPr>
          <p:nvPr/>
        </p:nvPicPr>
        <p:blipFill>
          <a:blip r:embed="rId2"/>
          <a:stretch>
            <a:fillRect/>
          </a:stretch>
        </p:blipFill>
        <p:spPr>
          <a:xfrm>
            <a:off x="251520" y="332656"/>
            <a:ext cx="8487096" cy="6408712"/>
          </a:xfrm>
          <a:prstGeom prst="rect">
            <a:avLst/>
          </a:prstGeom>
        </p:spPr>
      </p:pic>
    </p:spTree>
    <p:extLst>
      <p:ext uri="{BB962C8B-B14F-4D97-AF65-F5344CB8AC3E}">
        <p14:creationId xmlns:p14="http://schemas.microsoft.com/office/powerpoint/2010/main" val="166354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4</a:t>
            </a:fld>
            <a:endParaRPr lang="ru-RU"/>
          </a:p>
        </p:txBody>
      </p:sp>
      <p:pic>
        <p:nvPicPr>
          <p:cNvPr id="3" name="Рисунок 2"/>
          <p:cNvPicPr>
            <a:picLocks noChangeAspect="1"/>
          </p:cNvPicPr>
          <p:nvPr/>
        </p:nvPicPr>
        <p:blipFill>
          <a:blip r:embed="rId2"/>
          <a:stretch>
            <a:fillRect/>
          </a:stretch>
        </p:blipFill>
        <p:spPr>
          <a:xfrm>
            <a:off x="683568" y="476672"/>
            <a:ext cx="7704856" cy="5904656"/>
          </a:xfrm>
          <a:prstGeom prst="rect">
            <a:avLst/>
          </a:prstGeom>
        </p:spPr>
      </p:pic>
    </p:spTree>
    <p:extLst>
      <p:ext uri="{BB962C8B-B14F-4D97-AF65-F5344CB8AC3E}">
        <p14:creationId xmlns:p14="http://schemas.microsoft.com/office/powerpoint/2010/main" val="341161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5</a:t>
            </a:fld>
            <a:endParaRPr lang="ru-RU"/>
          </a:p>
        </p:txBody>
      </p:sp>
      <p:pic>
        <p:nvPicPr>
          <p:cNvPr id="3" name="Рисунок 2"/>
          <p:cNvPicPr>
            <a:picLocks noChangeAspect="1"/>
          </p:cNvPicPr>
          <p:nvPr/>
        </p:nvPicPr>
        <p:blipFill>
          <a:blip r:embed="rId2"/>
          <a:stretch>
            <a:fillRect/>
          </a:stretch>
        </p:blipFill>
        <p:spPr>
          <a:xfrm>
            <a:off x="611560" y="404664"/>
            <a:ext cx="7776863" cy="6048671"/>
          </a:xfrm>
          <a:prstGeom prst="rect">
            <a:avLst/>
          </a:prstGeom>
        </p:spPr>
      </p:pic>
    </p:spTree>
    <p:extLst>
      <p:ext uri="{BB962C8B-B14F-4D97-AF65-F5344CB8AC3E}">
        <p14:creationId xmlns:p14="http://schemas.microsoft.com/office/powerpoint/2010/main" val="217735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6</a:t>
            </a:fld>
            <a:endParaRPr lang="ru-RU"/>
          </a:p>
        </p:txBody>
      </p:sp>
      <p:pic>
        <p:nvPicPr>
          <p:cNvPr id="3" name="Рисунок 2"/>
          <p:cNvPicPr>
            <a:picLocks noChangeAspect="1"/>
          </p:cNvPicPr>
          <p:nvPr/>
        </p:nvPicPr>
        <p:blipFill>
          <a:blip r:embed="rId2"/>
          <a:stretch>
            <a:fillRect/>
          </a:stretch>
        </p:blipFill>
        <p:spPr>
          <a:xfrm>
            <a:off x="539552" y="476672"/>
            <a:ext cx="7920880" cy="6120680"/>
          </a:xfrm>
          <a:prstGeom prst="rect">
            <a:avLst/>
          </a:prstGeom>
        </p:spPr>
      </p:pic>
    </p:spTree>
    <p:extLst>
      <p:ext uri="{BB962C8B-B14F-4D97-AF65-F5344CB8AC3E}">
        <p14:creationId xmlns:p14="http://schemas.microsoft.com/office/powerpoint/2010/main" val="413758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7</a:t>
            </a:fld>
            <a:endParaRPr lang="ru-RU"/>
          </a:p>
        </p:txBody>
      </p:sp>
      <p:sp>
        <p:nvSpPr>
          <p:cNvPr id="3" name="Прямоугольник 2"/>
          <p:cNvSpPr/>
          <p:nvPr/>
        </p:nvSpPr>
        <p:spPr>
          <a:xfrm>
            <a:off x="323528" y="270924"/>
            <a:ext cx="8280920" cy="6909264"/>
          </a:xfrm>
          <a:prstGeom prst="rect">
            <a:avLst/>
          </a:prstGeom>
        </p:spPr>
        <p:txBody>
          <a:bodyPr wrap="square">
            <a:spAutoFit/>
          </a:bodyPr>
          <a:lstStyle/>
          <a:p>
            <a:pPr indent="252095" algn="just">
              <a:lnSpc>
                <a:spcPct val="107000"/>
              </a:lnSpc>
              <a:spcAft>
                <a:spcPts val="0"/>
              </a:spcAft>
            </a:pPr>
            <a:r>
              <a:rPr lang="kk-KZ" sz="2000" dirty="0">
                <a:solidFill>
                  <a:srgbClr val="000000"/>
                </a:solidFill>
                <a:latin typeface="Times New Roman" panose="02020603050405020304" pitchFamily="18" charset="0"/>
                <a:ea typeface="Arial Unicode MS"/>
                <a:cs typeface="Times New Roman" panose="02020603050405020304" pitchFamily="18" charset="0"/>
              </a:rPr>
              <a:t>Бұл процесте сәулеленудің толқын ұзындығы тұрақты, ал жарық ағынының қарқындылығы өзгеріп отырады. Нефелометрия әдісінің негізін 1912 жылы Ф. Кобер қалаған. Әдістерде қолданылатын тұндыру реакциялары мынадай талаптарды қана¬ғат¬тандырады: селективті тұндыру реакциясы қолданылуы тиіс, реакция өнімі ерімейтін болу керек; реакция өнімі тұнба күйінде емес суспензия ретінде болу керек.</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0"/>
              </a:spcAft>
            </a:pPr>
            <a:r>
              <a:rPr lang="kk-KZ" sz="2000" dirty="0">
                <a:solidFill>
                  <a:srgbClr val="000000"/>
                </a:solidFill>
                <a:latin typeface="Times New Roman" panose="02020603050405020304" pitchFamily="18" charset="0"/>
                <a:ea typeface="Arial Unicode MS"/>
                <a:cs typeface="Times New Roman" panose="02020603050405020304" pitchFamily="18" charset="0"/>
              </a:rPr>
              <a:t>Нефелометриялық және люминесценттік өлшемдерге арналған аспаптардың конструкциялары бірдей, сондықтан нефелометр ретінде кез келген флюориметрді қолдануға болады. Iашырау кезінде толқын ұзындығы өзгермейді, сол себепті екінші монохроматордың немесе сүзгінің қажеттілігі жоғалады, бірақ олар құрылғыда болса, оларды түскен жарықтың толқын ұзындығына сәйкес орнату керек. Көптеген коммерциялық флюориметрлер нефелометриялық өлшеулер үшін арнайы құрылғылармен жабдықталған. Нефелометрлік әдістерді практикалық қолданудың тағы бір саласы қашықтықтан зондтау үшін лазерлерді қолдану болып табылады. Лазер ағынының қарқындылығының төмендеу дәрежесі  ауа құрамындағы бөлшектер санына пропорционал. Аз мөлшердегі лазерден және фотоэлементтен сезімтал детектор оңай жиналады, ол 1 м</a:t>
            </a:r>
            <a:r>
              <a:rPr lang="kk-KZ" sz="2000" baseline="30000" dirty="0">
                <a:solidFill>
                  <a:srgbClr val="000000"/>
                </a:solidFill>
                <a:latin typeface="Times New Roman" panose="02020603050405020304" pitchFamily="18" charset="0"/>
                <a:ea typeface="Arial Unicode MS"/>
                <a:cs typeface="Times New Roman" panose="02020603050405020304" pitchFamily="18" charset="0"/>
              </a:rPr>
              <a:t>3</a:t>
            </a:r>
            <a:r>
              <a:rPr lang="kk-KZ" sz="2000" dirty="0">
                <a:solidFill>
                  <a:srgbClr val="000000"/>
                </a:solidFill>
                <a:latin typeface="Times New Roman" panose="02020603050405020304" pitchFamily="18" charset="0"/>
                <a:ea typeface="Arial Unicode MS"/>
                <a:cs typeface="Times New Roman" panose="02020603050405020304" pitchFamily="18" charset="0"/>
              </a:rPr>
              <a:t> ауада диаметрі 0,1-ден 1 мкм  дейінгі түтін бөлшектерін анықтай алады.</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0"/>
              </a:spcAft>
            </a:pPr>
            <a:r>
              <a:rPr lang="kk-KZ" sz="1400" dirty="0">
                <a:solidFill>
                  <a:srgbClr val="000000"/>
                </a:solidFill>
                <a:latin typeface="Times New Roman" panose="02020603050405020304" pitchFamily="18" charset="0"/>
                <a:ea typeface="Arial Unicode MS"/>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73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8</a:t>
            </a:fld>
            <a:endParaRPr lang="ru-RU"/>
          </a:p>
        </p:txBody>
      </p:sp>
      <p:pic>
        <p:nvPicPr>
          <p:cNvPr id="3" name="Рисунок 2"/>
          <p:cNvPicPr>
            <a:picLocks noChangeAspect="1"/>
          </p:cNvPicPr>
          <p:nvPr/>
        </p:nvPicPr>
        <p:blipFill>
          <a:blip r:embed="rId2"/>
          <a:stretch>
            <a:fillRect/>
          </a:stretch>
        </p:blipFill>
        <p:spPr>
          <a:xfrm>
            <a:off x="467544" y="260648"/>
            <a:ext cx="7848871" cy="6264695"/>
          </a:xfrm>
          <a:prstGeom prst="rect">
            <a:avLst/>
          </a:prstGeom>
        </p:spPr>
      </p:pic>
    </p:spTree>
    <p:extLst>
      <p:ext uri="{BB962C8B-B14F-4D97-AF65-F5344CB8AC3E}">
        <p14:creationId xmlns:p14="http://schemas.microsoft.com/office/powerpoint/2010/main" val="289244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6F87789-79C0-4369-89FF-5E19A7612EE5}" type="slidenum">
              <a:rPr lang="ru-RU" smtClean="0"/>
              <a:pPr/>
              <a:t>9</a:t>
            </a:fld>
            <a:endParaRPr lang="ru-RU"/>
          </a:p>
        </p:txBody>
      </p:sp>
      <p:sp>
        <p:nvSpPr>
          <p:cNvPr id="3" name="Прямоугольник 2"/>
          <p:cNvSpPr/>
          <p:nvPr/>
        </p:nvSpPr>
        <p:spPr>
          <a:xfrm>
            <a:off x="611560" y="836712"/>
            <a:ext cx="7992888" cy="5997860"/>
          </a:xfrm>
          <a:prstGeom prst="rect">
            <a:avLst/>
          </a:prstGeom>
        </p:spPr>
        <p:txBody>
          <a:bodyPr wrap="square">
            <a:spAutoFit/>
          </a:bodyPr>
          <a:lstStyle/>
          <a:p>
            <a:pPr indent="450215" algn="just">
              <a:lnSpc>
                <a:spcPct val="107000"/>
              </a:lnSpc>
              <a:spcAft>
                <a:spcPts val="0"/>
              </a:spcAft>
            </a:pPr>
            <a:r>
              <a:rPr lang="kk-KZ"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Осылайша, турбидиметрияның негізгі Бугер-Ламберт-Беер теңдеуіне ұқсас. Турбидиметриялық өлшемдерде лайлылық деп аталатын мән оптикалық тығыздыққа сәйкес келеді.</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0"/>
              </a:spcAft>
            </a:pPr>
            <a:r>
              <a:rPr lang="kk-KZ" sz="2000" dirty="0">
                <a:solidFill>
                  <a:srgbClr val="000000"/>
                </a:solidFill>
                <a:latin typeface="Times New Roman" panose="02020603050405020304" pitchFamily="18" charset="0"/>
                <a:ea typeface="Arial Unicode MS"/>
                <a:cs typeface="Times New Roman" panose="02020603050405020304" pitchFamily="18" charset="0"/>
              </a:rPr>
              <a:t>Әдісте аналитикалық белгі суспензияның құрамындағы бөлшектердің мөлшеріне байланысты болғандықтан, ерітінді дайындау барысында мына талаптар қатаң орындалуы тиіс: реагенттер белгілі ретпен қосылу керек; реагенттер бірдей жылдамдықпен араластырылуы керек; бастапқы ерітіндінің кон­центрациялары бірдей болу керек; тұрақты температура; тұрақ­тан­дырғыш (агар, желатин) қосылу керек; зерттелетін суспен­зиялар бірдей уақытта дайындалып, өлшену керек.</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0"/>
              </a:spcAft>
            </a:pPr>
            <a:r>
              <a:rPr lang="kk-KZ" sz="2000" dirty="0">
                <a:solidFill>
                  <a:srgbClr val="000000"/>
                </a:solidFill>
                <a:latin typeface="Times New Roman" panose="02020603050405020304" pitchFamily="18" charset="0"/>
                <a:ea typeface="Arial Unicode MS"/>
                <a:cs typeface="Times New Roman" panose="02020603050405020304" pitchFamily="18" charset="0"/>
              </a:rPr>
              <a:t>Нефелометрия мен турбидиметрияда белгісіз ерітіндінің концентрациясын анықтау үшін градуирлеу график және нефе­лометрлік пен турбидиметрлік титрлеу әдістері қолданылады. Титрлеу процесінде тұнбаның жаңа порциясының пайда бо­луы­на байланысты лайлылық өседі, содан соң тұрақталып немесе аздап төмендейді, алдын ала графиктер тұрғызу арқылы белгісіз заттың концентрациясы есептеледі.</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168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6780</TotalTime>
  <Words>587</Words>
  <Application>Microsoft Office PowerPoint</Application>
  <PresentationFormat>Экран (4:3)</PresentationFormat>
  <Paragraphs>29</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Century Schoolbook</vt:lpstr>
      <vt:lpstr>Times New Roman</vt:lpstr>
      <vt:lpstr>Wingdings</vt:lpstr>
      <vt:lpstr>Wingdings 2</vt:lpstr>
      <vt:lpstr>Эркер</vt:lpstr>
      <vt:lpstr>Әл-Фараби атындағы Қазақ ұлттық университеті Химия және химиялық технология факультеті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Исмаилова Акмарал</cp:lastModifiedBy>
  <cp:revision>241</cp:revision>
  <dcterms:created xsi:type="dcterms:W3CDTF">2012-02-27T19:01:21Z</dcterms:created>
  <dcterms:modified xsi:type="dcterms:W3CDTF">2024-10-23T13:12:17Z</dcterms:modified>
</cp:coreProperties>
</file>