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7"/>
  </p:notesMasterIdLst>
  <p:handoutMasterIdLst>
    <p:handoutMasterId r:id="rId18"/>
  </p:handoutMasterIdLst>
  <p:sldIdLst>
    <p:sldId id="292" r:id="rId4"/>
    <p:sldId id="283" r:id="rId5"/>
    <p:sldId id="303" r:id="rId6"/>
    <p:sldId id="291" r:id="rId7"/>
    <p:sldId id="304" r:id="rId8"/>
    <p:sldId id="297" r:id="rId9"/>
    <p:sldId id="306" r:id="rId10"/>
    <p:sldId id="307" r:id="rId11"/>
    <p:sldId id="310" r:id="rId12"/>
    <p:sldId id="311" r:id="rId13"/>
    <p:sldId id="312" r:id="rId14"/>
    <p:sldId id="313" r:id="rId15"/>
    <p:sldId id="296" r:id="rId1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4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71B6F6-C527-4405-800A-4BAB6BAAEB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54E9EBE-61BB-43E9-A965-D9CDA1CFD301}">
      <dgm:prSet phldrT="[Текст]"/>
      <dgm:spPr/>
      <dgm:t>
        <a:bodyPr/>
        <a:lstStyle/>
        <a:p>
          <a:pPr algn="ctr"/>
          <a:r>
            <a:rPr lang="kk-KZ" dirty="0" smtClean="0">
              <a:solidFill>
                <a:schemeClr val="tx1"/>
              </a:solidFill>
            </a:rPr>
            <a:t>Гидрологияда қолданылатын үлестірімнің теориялық заңдары</a:t>
          </a:r>
          <a:endParaRPr lang="ru-RU" dirty="0">
            <a:solidFill>
              <a:schemeClr val="tx1"/>
            </a:solidFill>
          </a:endParaRPr>
        </a:p>
      </dgm:t>
    </dgm:pt>
    <dgm:pt modelId="{7743F663-B0E0-4447-B10E-2E144136C3EB}" type="parTrans" cxnId="{9A1813C4-3125-4EFB-882B-A9660F89B149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A5A8E873-7B8E-4E13-BE36-FF30797F62FF}" type="sibTrans" cxnId="{9A1813C4-3125-4EFB-882B-A9660F89B149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6A347115-0ACF-496A-A996-37C92F5135D3}">
      <dgm:prSet phldrT="[Текст]"/>
      <dgm:spPr/>
      <dgm:t>
        <a:bodyPr/>
        <a:lstStyle/>
        <a:p>
          <a:pPr algn="ctr"/>
          <a:r>
            <a:rPr lang="ru-RU" dirty="0" err="1" smtClean="0">
              <a:solidFill>
                <a:schemeClr val="tx1"/>
              </a:solidFill>
            </a:rPr>
            <a:t>Қалыпты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үлестірім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заңы</a:t>
          </a:r>
          <a:endParaRPr lang="ru-RU" dirty="0">
            <a:solidFill>
              <a:schemeClr val="tx1"/>
            </a:solidFill>
          </a:endParaRPr>
        </a:p>
      </dgm:t>
    </dgm:pt>
    <dgm:pt modelId="{698546F1-A27E-446A-973A-06983012A493}" type="parTrans" cxnId="{B32972A1-16CE-4467-86CD-17AD3A8D37A7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82C6B6DD-4C72-4DC6-A3DD-99A37EBC3DCD}" type="sibTrans" cxnId="{B32972A1-16CE-4467-86CD-17AD3A8D37A7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8A36A786-01EB-4168-86A1-6D507B8CBCDD}">
      <dgm:prSet phldrT="[Текст]"/>
      <dgm:spPr/>
      <dgm:t>
        <a:bodyPr/>
        <a:lstStyle/>
        <a:p>
          <a:pPr algn="ctr"/>
          <a:r>
            <a:rPr lang="ru-RU" dirty="0" err="1" smtClean="0">
              <a:solidFill>
                <a:schemeClr val="tx1"/>
              </a:solidFill>
            </a:rPr>
            <a:t>Пирсонның</a:t>
          </a:r>
          <a:r>
            <a:rPr lang="ru-RU" dirty="0" smtClean="0">
              <a:solidFill>
                <a:schemeClr val="tx1"/>
              </a:solidFill>
            </a:rPr>
            <a:t> ІІІ </a:t>
          </a:r>
          <a:r>
            <a:rPr lang="ru-RU" dirty="0" err="1" smtClean="0">
              <a:solidFill>
                <a:schemeClr val="tx1"/>
              </a:solidFill>
            </a:rPr>
            <a:t>типті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қамтамасыздық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қисығы</a:t>
          </a:r>
          <a:endParaRPr lang="ru-RU" dirty="0">
            <a:solidFill>
              <a:schemeClr val="tx1"/>
            </a:solidFill>
          </a:endParaRPr>
        </a:p>
      </dgm:t>
    </dgm:pt>
    <dgm:pt modelId="{17074917-BDBC-4E81-B4D8-02953A3EBFF7}" type="parTrans" cxnId="{B7B71CD3-144A-4CFD-900A-9E15C732C40D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A69D4EEB-5215-4973-A085-E768D10C5E93}" type="sibTrans" cxnId="{B7B71CD3-144A-4CFD-900A-9E15C732C40D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6D66FEC0-463B-498C-82A6-384A7BEC20E9}">
      <dgm:prSet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С.Н. </a:t>
          </a:r>
          <a:r>
            <a:rPr lang="ru-RU" dirty="0" err="1" smtClean="0">
              <a:solidFill>
                <a:schemeClr val="tx1"/>
              </a:solidFill>
            </a:rPr>
            <a:t>Крицкий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және</a:t>
          </a:r>
          <a:r>
            <a:rPr lang="ru-RU" dirty="0" smtClean="0">
              <a:solidFill>
                <a:schemeClr val="tx1"/>
              </a:solidFill>
            </a:rPr>
            <a:t> М.Ф. </a:t>
          </a:r>
          <a:r>
            <a:rPr lang="ru-RU" dirty="0" err="1" smtClean="0">
              <a:solidFill>
                <a:schemeClr val="tx1"/>
              </a:solidFill>
            </a:rPr>
            <a:t>Менкельдің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ықтималдық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үлестірім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қисығы</a:t>
          </a:r>
          <a:endParaRPr lang="ru-RU" dirty="0">
            <a:solidFill>
              <a:schemeClr val="tx1"/>
            </a:solidFill>
          </a:endParaRPr>
        </a:p>
      </dgm:t>
    </dgm:pt>
    <dgm:pt modelId="{8C7724CF-24EB-40DB-9492-818B9EAEDDC1}" type="parTrans" cxnId="{9FF98347-D570-4D42-B2D8-F9E83628F1FF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01E76699-97BE-476F-B377-99B6D6F9D481}" type="sibTrans" cxnId="{9FF98347-D570-4D42-B2D8-F9E83628F1FF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3D42827E-1556-4941-A95A-E6880B2FD480}">
      <dgm:prSet/>
      <dgm:spPr/>
      <dgm:t>
        <a:bodyPr/>
        <a:lstStyle/>
        <a:p>
          <a:pPr algn="ctr"/>
          <a:r>
            <a:rPr lang="kk-KZ" dirty="0" smtClean="0">
              <a:solidFill>
                <a:schemeClr val="tx1"/>
              </a:solidFill>
            </a:rPr>
            <a:t>Логарифмдік қалыпты үлестірім</a:t>
          </a:r>
          <a:endParaRPr lang="ru-RU" dirty="0">
            <a:solidFill>
              <a:schemeClr val="tx1"/>
            </a:solidFill>
          </a:endParaRPr>
        </a:p>
      </dgm:t>
    </dgm:pt>
    <dgm:pt modelId="{E6346132-2949-4F55-96CB-AFB53D2CC026}" type="parTrans" cxnId="{2FB83480-AB07-473B-8F8A-030FB67B3C01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5DB54E81-DF7B-4CE8-B5D6-9484FEA87A7B}" type="sibTrans" cxnId="{2FB83480-AB07-473B-8F8A-030FB67B3C01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8D443E2C-3671-46F7-B91F-C4884D049064}">
      <dgm:prSet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dirty="0" smtClean="0">
              <a:solidFill>
                <a:schemeClr val="tx1"/>
              </a:solidFill>
            </a:rPr>
            <a:t>Гумбель үлестірім заңы</a:t>
          </a:r>
          <a:endParaRPr lang="ru-RU" dirty="0" smtClean="0">
            <a:solidFill>
              <a:schemeClr val="tx1"/>
            </a:solidFill>
          </a:endParaRP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chemeClr val="tx1"/>
            </a:solidFill>
          </a:endParaRPr>
        </a:p>
      </dgm:t>
    </dgm:pt>
    <dgm:pt modelId="{8276CD91-AE3F-4D7C-A0CF-3E1CA24C8EB7}" type="parTrans" cxnId="{D1FD6572-5DF5-493A-AD33-85533727476C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42B349D1-A3B8-4F2F-B3CA-BC67F3F7D9F6}" type="sibTrans" cxnId="{D1FD6572-5DF5-493A-AD33-85533727476C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89F17CC6-BCC5-4230-841A-4595D3D6ACEC}" type="pres">
      <dgm:prSet presAssocID="{B071B6F6-C527-4405-800A-4BAB6BAAEB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98B218-6D37-494F-B480-8B0D8B37E1E5}" type="pres">
      <dgm:prSet presAssocID="{754E9EBE-61BB-43E9-A965-D9CDA1CFD301}" presName="hierRoot1" presStyleCnt="0">
        <dgm:presLayoutVars>
          <dgm:hierBranch val="init"/>
        </dgm:presLayoutVars>
      </dgm:prSet>
      <dgm:spPr/>
    </dgm:pt>
    <dgm:pt modelId="{52A76A37-896B-4A2B-B37B-90E701056CFA}" type="pres">
      <dgm:prSet presAssocID="{754E9EBE-61BB-43E9-A965-D9CDA1CFD301}" presName="rootComposite1" presStyleCnt="0"/>
      <dgm:spPr/>
    </dgm:pt>
    <dgm:pt modelId="{583122D1-7396-4F03-B721-55040CA6C332}" type="pres">
      <dgm:prSet presAssocID="{754E9EBE-61BB-43E9-A965-D9CDA1CFD301}" presName="rootText1" presStyleLbl="node0" presStyleIdx="0" presStyleCnt="1" custScaleX="1722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7953E7-DC00-4634-8068-67DDD22218D6}" type="pres">
      <dgm:prSet presAssocID="{754E9EBE-61BB-43E9-A965-D9CDA1CFD30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E0AC60B-642F-4909-8197-E3B5EF0B2FC4}" type="pres">
      <dgm:prSet presAssocID="{754E9EBE-61BB-43E9-A965-D9CDA1CFD301}" presName="hierChild2" presStyleCnt="0"/>
      <dgm:spPr/>
    </dgm:pt>
    <dgm:pt modelId="{90881E74-8636-4488-80BF-CC16B3F87035}" type="pres">
      <dgm:prSet presAssocID="{698546F1-A27E-446A-973A-06983012A493}" presName="Name37" presStyleLbl="parChTrans1D2" presStyleIdx="0" presStyleCnt="5"/>
      <dgm:spPr/>
      <dgm:t>
        <a:bodyPr/>
        <a:lstStyle/>
        <a:p>
          <a:endParaRPr lang="ru-RU"/>
        </a:p>
      </dgm:t>
    </dgm:pt>
    <dgm:pt modelId="{99EEB328-6339-44B0-8D5E-84CBB2ACBFCB}" type="pres">
      <dgm:prSet presAssocID="{6A347115-0ACF-496A-A996-37C92F5135D3}" presName="hierRoot2" presStyleCnt="0">
        <dgm:presLayoutVars>
          <dgm:hierBranch val="init"/>
        </dgm:presLayoutVars>
      </dgm:prSet>
      <dgm:spPr/>
    </dgm:pt>
    <dgm:pt modelId="{57CF449F-192A-4CCF-807B-89A147EBFD24}" type="pres">
      <dgm:prSet presAssocID="{6A347115-0ACF-496A-A996-37C92F5135D3}" presName="rootComposite" presStyleCnt="0"/>
      <dgm:spPr/>
    </dgm:pt>
    <dgm:pt modelId="{1B7E0464-BE4A-42D0-932E-AECF7C54B95F}" type="pres">
      <dgm:prSet presAssocID="{6A347115-0ACF-496A-A996-37C92F5135D3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13ED2E-3852-445E-8ABC-A3CE2D0C563C}" type="pres">
      <dgm:prSet presAssocID="{6A347115-0ACF-496A-A996-37C92F5135D3}" presName="rootConnector" presStyleLbl="node2" presStyleIdx="0" presStyleCnt="5"/>
      <dgm:spPr/>
      <dgm:t>
        <a:bodyPr/>
        <a:lstStyle/>
        <a:p>
          <a:endParaRPr lang="ru-RU"/>
        </a:p>
      </dgm:t>
    </dgm:pt>
    <dgm:pt modelId="{50E0740A-4CEA-49C5-B5CC-5F85AA54AC0F}" type="pres">
      <dgm:prSet presAssocID="{6A347115-0ACF-496A-A996-37C92F5135D3}" presName="hierChild4" presStyleCnt="0"/>
      <dgm:spPr/>
    </dgm:pt>
    <dgm:pt modelId="{E47B324E-2F76-41FC-A11F-B874BA19B5DD}" type="pres">
      <dgm:prSet presAssocID="{6A347115-0ACF-496A-A996-37C92F5135D3}" presName="hierChild5" presStyleCnt="0"/>
      <dgm:spPr/>
    </dgm:pt>
    <dgm:pt modelId="{39C9436F-D1F6-4579-881C-A484B2456355}" type="pres">
      <dgm:prSet presAssocID="{17074917-BDBC-4E81-B4D8-02953A3EBFF7}" presName="Name37" presStyleLbl="parChTrans1D2" presStyleIdx="1" presStyleCnt="5"/>
      <dgm:spPr/>
      <dgm:t>
        <a:bodyPr/>
        <a:lstStyle/>
        <a:p>
          <a:endParaRPr lang="ru-RU"/>
        </a:p>
      </dgm:t>
    </dgm:pt>
    <dgm:pt modelId="{95864B83-2F18-44C6-BC60-BF60BE2025F8}" type="pres">
      <dgm:prSet presAssocID="{8A36A786-01EB-4168-86A1-6D507B8CBCDD}" presName="hierRoot2" presStyleCnt="0">
        <dgm:presLayoutVars>
          <dgm:hierBranch val="init"/>
        </dgm:presLayoutVars>
      </dgm:prSet>
      <dgm:spPr/>
    </dgm:pt>
    <dgm:pt modelId="{F5E07D53-51DC-493F-A034-BC7A40097160}" type="pres">
      <dgm:prSet presAssocID="{8A36A786-01EB-4168-86A1-6D507B8CBCDD}" presName="rootComposite" presStyleCnt="0"/>
      <dgm:spPr/>
    </dgm:pt>
    <dgm:pt modelId="{F2B2482F-D606-40C5-A660-B5C8C8AF5974}" type="pres">
      <dgm:prSet presAssocID="{8A36A786-01EB-4168-86A1-6D507B8CBCDD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EAD7BF-1750-4E94-8DA2-4486FE5EB5B1}" type="pres">
      <dgm:prSet presAssocID="{8A36A786-01EB-4168-86A1-6D507B8CBCDD}" presName="rootConnector" presStyleLbl="node2" presStyleIdx="1" presStyleCnt="5"/>
      <dgm:spPr/>
      <dgm:t>
        <a:bodyPr/>
        <a:lstStyle/>
        <a:p>
          <a:endParaRPr lang="ru-RU"/>
        </a:p>
      </dgm:t>
    </dgm:pt>
    <dgm:pt modelId="{352B220F-1D44-46EB-BEA1-35F9A1C6EC69}" type="pres">
      <dgm:prSet presAssocID="{8A36A786-01EB-4168-86A1-6D507B8CBCDD}" presName="hierChild4" presStyleCnt="0"/>
      <dgm:spPr/>
    </dgm:pt>
    <dgm:pt modelId="{95FC7358-80B1-4E9E-B2C5-E59432359158}" type="pres">
      <dgm:prSet presAssocID="{8A36A786-01EB-4168-86A1-6D507B8CBCDD}" presName="hierChild5" presStyleCnt="0"/>
      <dgm:spPr/>
    </dgm:pt>
    <dgm:pt modelId="{92E69259-BAF9-4328-A39D-14D37F1A9768}" type="pres">
      <dgm:prSet presAssocID="{8C7724CF-24EB-40DB-9492-818B9EAEDDC1}" presName="Name37" presStyleLbl="parChTrans1D2" presStyleIdx="2" presStyleCnt="5"/>
      <dgm:spPr/>
      <dgm:t>
        <a:bodyPr/>
        <a:lstStyle/>
        <a:p>
          <a:endParaRPr lang="ru-RU"/>
        </a:p>
      </dgm:t>
    </dgm:pt>
    <dgm:pt modelId="{E2C3D326-692E-4178-BE0F-00FCD39E1DE6}" type="pres">
      <dgm:prSet presAssocID="{6D66FEC0-463B-498C-82A6-384A7BEC20E9}" presName="hierRoot2" presStyleCnt="0">
        <dgm:presLayoutVars>
          <dgm:hierBranch val="init"/>
        </dgm:presLayoutVars>
      </dgm:prSet>
      <dgm:spPr/>
    </dgm:pt>
    <dgm:pt modelId="{4B34EE8B-80E7-4D49-92F5-33A9F9052DA2}" type="pres">
      <dgm:prSet presAssocID="{6D66FEC0-463B-498C-82A6-384A7BEC20E9}" presName="rootComposite" presStyleCnt="0"/>
      <dgm:spPr/>
    </dgm:pt>
    <dgm:pt modelId="{C3658BA3-8283-4554-8A06-FBF3D743E646}" type="pres">
      <dgm:prSet presAssocID="{6D66FEC0-463B-498C-82A6-384A7BEC20E9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477509-42F1-44F5-BA17-3D744219D838}" type="pres">
      <dgm:prSet presAssocID="{6D66FEC0-463B-498C-82A6-384A7BEC20E9}" presName="rootConnector" presStyleLbl="node2" presStyleIdx="2" presStyleCnt="5"/>
      <dgm:spPr/>
      <dgm:t>
        <a:bodyPr/>
        <a:lstStyle/>
        <a:p>
          <a:endParaRPr lang="ru-RU"/>
        </a:p>
      </dgm:t>
    </dgm:pt>
    <dgm:pt modelId="{5D749A9D-EC59-424A-B431-0C276BC3AD92}" type="pres">
      <dgm:prSet presAssocID="{6D66FEC0-463B-498C-82A6-384A7BEC20E9}" presName="hierChild4" presStyleCnt="0"/>
      <dgm:spPr/>
    </dgm:pt>
    <dgm:pt modelId="{C2A14437-6078-4BC1-A991-0286A153215C}" type="pres">
      <dgm:prSet presAssocID="{6D66FEC0-463B-498C-82A6-384A7BEC20E9}" presName="hierChild5" presStyleCnt="0"/>
      <dgm:spPr/>
    </dgm:pt>
    <dgm:pt modelId="{0EF7BDE8-5288-4718-B338-32B79ADF1D04}" type="pres">
      <dgm:prSet presAssocID="{E6346132-2949-4F55-96CB-AFB53D2CC026}" presName="Name37" presStyleLbl="parChTrans1D2" presStyleIdx="3" presStyleCnt="5"/>
      <dgm:spPr/>
      <dgm:t>
        <a:bodyPr/>
        <a:lstStyle/>
        <a:p>
          <a:endParaRPr lang="ru-RU"/>
        </a:p>
      </dgm:t>
    </dgm:pt>
    <dgm:pt modelId="{31B9492F-ACC9-4BFF-A544-4743A2DBA289}" type="pres">
      <dgm:prSet presAssocID="{3D42827E-1556-4941-A95A-E6880B2FD480}" presName="hierRoot2" presStyleCnt="0">
        <dgm:presLayoutVars>
          <dgm:hierBranch val="init"/>
        </dgm:presLayoutVars>
      </dgm:prSet>
      <dgm:spPr/>
    </dgm:pt>
    <dgm:pt modelId="{63B2613B-8CDA-4ADB-AF11-C3A5CF917019}" type="pres">
      <dgm:prSet presAssocID="{3D42827E-1556-4941-A95A-E6880B2FD480}" presName="rootComposite" presStyleCnt="0"/>
      <dgm:spPr/>
    </dgm:pt>
    <dgm:pt modelId="{93C49324-4B88-4F4F-AA22-94108B9F7C70}" type="pres">
      <dgm:prSet presAssocID="{3D42827E-1556-4941-A95A-E6880B2FD480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1C0EB8-50FE-4131-9847-EF3114E0AC37}" type="pres">
      <dgm:prSet presAssocID="{3D42827E-1556-4941-A95A-E6880B2FD480}" presName="rootConnector" presStyleLbl="node2" presStyleIdx="3" presStyleCnt="5"/>
      <dgm:spPr/>
      <dgm:t>
        <a:bodyPr/>
        <a:lstStyle/>
        <a:p>
          <a:endParaRPr lang="ru-RU"/>
        </a:p>
      </dgm:t>
    </dgm:pt>
    <dgm:pt modelId="{615C8DE6-D16D-4DE1-8CA7-9FBA0F9CF51D}" type="pres">
      <dgm:prSet presAssocID="{3D42827E-1556-4941-A95A-E6880B2FD480}" presName="hierChild4" presStyleCnt="0"/>
      <dgm:spPr/>
    </dgm:pt>
    <dgm:pt modelId="{A4A33E5B-647B-4981-BE10-ED71B4350091}" type="pres">
      <dgm:prSet presAssocID="{3D42827E-1556-4941-A95A-E6880B2FD480}" presName="hierChild5" presStyleCnt="0"/>
      <dgm:spPr/>
    </dgm:pt>
    <dgm:pt modelId="{3EB3B968-468A-4329-AEEA-5B6E260E1BB8}" type="pres">
      <dgm:prSet presAssocID="{8276CD91-AE3F-4D7C-A0CF-3E1CA24C8EB7}" presName="Name37" presStyleLbl="parChTrans1D2" presStyleIdx="4" presStyleCnt="5"/>
      <dgm:spPr/>
      <dgm:t>
        <a:bodyPr/>
        <a:lstStyle/>
        <a:p>
          <a:endParaRPr lang="ru-RU"/>
        </a:p>
      </dgm:t>
    </dgm:pt>
    <dgm:pt modelId="{3123AE6A-16D9-4318-BFEE-81701D747422}" type="pres">
      <dgm:prSet presAssocID="{8D443E2C-3671-46F7-B91F-C4884D049064}" presName="hierRoot2" presStyleCnt="0">
        <dgm:presLayoutVars>
          <dgm:hierBranch val="init"/>
        </dgm:presLayoutVars>
      </dgm:prSet>
      <dgm:spPr/>
    </dgm:pt>
    <dgm:pt modelId="{41A0EB9F-D2A8-4B5A-B510-401CDA48226D}" type="pres">
      <dgm:prSet presAssocID="{8D443E2C-3671-46F7-B91F-C4884D049064}" presName="rootComposite" presStyleCnt="0"/>
      <dgm:spPr/>
    </dgm:pt>
    <dgm:pt modelId="{DC6B2106-B531-47BF-A078-854148509C46}" type="pres">
      <dgm:prSet presAssocID="{8D443E2C-3671-46F7-B91F-C4884D049064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3C66DE-FF45-4F63-A6FF-4A64694F6886}" type="pres">
      <dgm:prSet presAssocID="{8D443E2C-3671-46F7-B91F-C4884D049064}" presName="rootConnector" presStyleLbl="node2" presStyleIdx="4" presStyleCnt="5"/>
      <dgm:spPr/>
      <dgm:t>
        <a:bodyPr/>
        <a:lstStyle/>
        <a:p>
          <a:endParaRPr lang="ru-RU"/>
        </a:p>
      </dgm:t>
    </dgm:pt>
    <dgm:pt modelId="{2F86378A-3546-4818-9568-9B50C765CBBD}" type="pres">
      <dgm:prSet presAssocID="{8D443E2C-3671-46F7-B91F-C4884D049064}" presName="hierChild4" presStyleCnt="0"/>
      <dgm:spPr/>
    </dgm:pt>
    <dgm:pt modelId="{0E26270E-B4CD-4A0A-A91D-9EFE192BF0E1}" type="pres">
      <dgm:prSet presAssocID="{8D443E2C-3671-46F7-B91F-C4884D049064}" presName="hierChild5" presStyleCnt="0"/>
      <dgm:spPr/>
    </dgm:pt>
    <dgm:pt modelId="{77BD2E21-1370-4440-BE32-E1347DCAADF0}" type="pres">
      <dgm:prSet presAssocID="{754E9EBE-61BB-43E9-A965-D9CDA1CFD301}" presName="hierChild3" presStyleCnt="0"/>
      <dgm:spPr/>
    </dgm:pt>
  </dgm:ptLst>
  <dgm:cxnLst>
    <dgm:cxn modelId="{77F762AB-523D-45F2-A3DC-6C573BE2917E}" type="presOf" srcId="{6D66FEC0-463B-498C-82A6-384A7BEC20E9}" destId="{C3658BA3-8283-4554-8A06-FBF3D743E646}" srcOrd="0" destOrd="0" presId="urn:microsoft.com/office/officeart/2005/8/layout/orgChart1"/>
    <dgm:cxn modelId="{22171E7C-090B-4513-AC53-A0B7E3FB5F19}" type="presOf" srcId="{3D42827E-1556-4941-A95A-E6880B2FD480}" destId="{93C49324-4B88-4F4F-AA22-94108B9F7C70}" srcOrd="0" destOrd="0" presId="urn:microsoft.com/office/officeart/2005/8/layout/orgChart1"/>
    <dgm:cxn modelId="{B7B71CD3-144A-4CFD-900A-9E15C732C40D}" srcId="{754E9EBE-61BB-43E9-A965-D9CDA1CFD301}" destId="{8A36A786-01EB-4168-86A1-6D507B8CBCDD}" srcOrd="1" destOrd="0" parTransId="{17074917-BDBC-4E81-B4D8-02953A3EBFF7}" sibTransId="{A69D4EEB-5215-4973-A085-E768D10C5E93}"/>
    <dgm:cxn modelId="{4ED7F45A-8EE4-4ABC-B6C0-968F126C28B9}" type="presOf" srcId="{8D443E2C-3671-46F7-B91F-C4884D049064}" destId="{DC6B2106-B531-47BF-A078-854148509C46}" srcOrd="0" destOrd="0" presId="urn:microsoft.com/office/officeart/2005/8/layout/orgChart1"/>
    <dgm:cxn modelId="{9A1813C4-3125-4EFB-882B-A9660F89B149}" srcId="{B071B6F6-C527-4405-800A-4BAB6BAAEB86}" destId="{754E9EBE-61BB-43E9-A965-D9CDA1CFD301}" srcOrd="0" destOrd="0" parTransId="{7743F663-B0E0-4447-B10E-2E144136C3EB}" sibTransId="{A5A8E873-7B8E-4E13-BE36-FF30797F62FF}"/>
    <dgm:cxn modelId="{D1953AEC-29D2-4963-8575-177B7A13F486}" type="presOf" srcId="{698546F1-A27E-446A-973A-06983012A493}" destId="{90881E74-8636-4488-80BF-CC16B3F87035}" srcOrd="0" destOrd="0" presId="urn:microsoft.com/office/officeart/2005/8/layout/orgChart1"/>
    <dgm:cxn modelId="{D7A4F143-F7C9-4E1D-A38A-ADF451AAFCEA}" type="presOf" srcId="{8A36A786-01EB-4168-86A1-6D507B8CBCDD}" destId="{34EAD7BF-1750-4E94-8DA2-4486FE5EB5B1}" srcOrd="1" destOrd="0" presId="urn:microsoft.com/office/officeart/2005/8/layout/orgChart1"/>
    <dgm:cxn modelId="{CD997551-38AB-40B8-9FA6-D947FAF281F0}" type="presOf" srcId="{B071B6F6-C527-4405-800A-4BAB6BAAEB86}" destId="{89F17CC6-BCC5-4230-841A-4595D3D6ACEC}" srcOrd="0" destOrd="0" presId="urn:microsoft.com/office/officeart/2005/8/layout/orgChart1"/>
    <dgm:cxn modelId="{2FB83480-AB07-473B-8F8A-030FB67B3C01}" srcId="{754E9EBE-61BB-43E9-A965-D9CDA1CFD301}" destId="{3D42827E-1556-4941-A95A-E6880B2FD480}" srcOrd="3" destOrd="0" parTransId="{E6346132-2949-4F55-96CB-AFB53D2CC026}" sibTransId="{5DB54E81-DF7B-4CE8-B5D6-9484FEA87A7B}"/>
    <dgm:cxn modelId="{E9D62931-CAC5-4F72-B006-3B64E76E4988}" type="presOf" srcId="{8A36A786-01EB-4168-86A1-6D507B8CBCDD}" destId="{F2B2482F-D606-40C5-A660-B5C8C8AF5974}" srcOrd="0" destOrd="0" presId="urn:microsoft.com/office/officeart/2005/8/layout/orgChart1"/>
    <dgm:cxn modelId="{0BF0C425-9562-462E-9BBB-287B8121D15C}" type="presOf" srcId="{6A347115-0ACF-496A-A996-37C92F5135D3}" destId="{1B7E0464-BE4A-42D0-932E-AECF7C54B95F}" srcOrd="0" destOrd="0" presId="urn:microsoft.com/office/officeart/2005/8/layout/orgChart1"/>
    <dgm:cxn modelId="{9FF98347-D570-4D42-B2D8-F9E83628F1FF}" srcId="{754E9EBE-61BB-43E9-A965-D9CDA1CFD301}" destId="{6D66FEC0-463B-498C-82A6-384A7BEC20E9}" srcOrd="2" destOrd="0" parTransId="{8C7724CF-24EB-40DB-9492-818B9EAEDDC1}" sibTransId="{01E76699-97BE-476F-B377-99B6D6F9D481}"/>
    <dgm:cxn modelId="{5E038A83-ED0B-47AD-9D74-AB07E6E815E7}" type="presOf" srcId="{754E9EBE-61BB-43E9-A965-D9CDA1CFD301}" destId="{583122D1-7396-4F03-B721-55040CA6C332}" srcOrd="0" destOrd="0" presId="urn:microsoft.com/office/officeart/2005/8/layout/orgChart1"/>
    <dgm:cxn modelId="{5113C11C-0D04-4670-93BA-19B25D8B60C1}" type="presOf" srcId="{8C7724CF-24EB-40DB-9492-818B9EAEDDC1}" destId="{92E69259-BAF9-4328-A39D-14D37F1A9768}" srcOrd="0" destOrd="0" presId="urn:microsoft.com/office/officeart/2005/8/layout/orgChart1"/>
    <dgm:cxn modelId="{31EA1CB8-E93B-4723-8D76-133403FD08A9}" type="presOf" srcId="{8D443E2C-3671-46F7-B91F-C4884D049064}" destId="{393C66DE-FF45-4F63-A6FF-4A64694F6886}" srcOrd="1" destOrd="0" presId="urn:microsoft.com/office/officeart/2005/8/layout/orgChart1"/>
    <dgm:cxn modelId="{D1FD6572-5DF5-493A-AD33-85533727476C}" srcId="{754E9EBE-61BB-43E9-A965-D9CDA1CFD301}" destId="{8D443E2C-3671-46F7-B91F-C4884D049064}" srcOrd="4" destOrd="0" parTransId="{8276CD91-AE3F-4D7C-A0CF-3E1CA24C8EB7}" sibTransId="{42B349D1-A3B8-4F2F-B3CA-BC67F3F7D9F6}"/>
    <dgm:cxn modelId="{5554BE1C-BC9E-4D26-A84B-E96086A4F5F5}" type="presOf" srcId="{754E9EBE-61BB-43E9-A965-D9CDA1CFD301}" destId="{9D7953E7-DC00-4634-8068-67DDD22218D6}" srcOrd="1" destOrd="0" presId="urn:microsoft.com/office/officeart/2005/8/layout/orgChart1"/>
    <dgm:cxn modelId="{968BE676-C23E-4C40-83E0-F383733A4753}" type="presOf" srcId="{8276CD91-AE3F-4D7C-A0CF-3E1CA24C8EB7}" destId="{3EB3B968-468A-4329-AEEA-5B6E260E1BB8}" srcOrd="0" destOrd="0" presId="urn:microsoft.com/office/officeart/2005/8/layout/orgChart1"/>
    <dgm:cxn modelId="{DEA7C2E7-B98A-47D9-B338-AAD14C4DD2BA}" type="presOf" srcId="{6D66FEC0-463B-498C-82A6-384A7BEC20E9}" destId="{4E477509-42F1-44F5-BA17-3D744219D838}" srcOrd="1" destOrd="0" presId="urn:microsoft.com/office/officeart/2005/8/layout/orgChart1"/>
    <dgm:cxn modelId="{B32972A1-16CE-4467-86CD-17AD3A8D37A7}" srcId="{754E9EBE-61BB-43E9-A965-D9CDA1CFD301}" destId="{6A347115-0ACF-496A-A996-37C92F5135D3}" srcOrd="0" destOrd="0" parTransId="{698546F1-A27E-446A-973A-06983012A493}" sibTransId="{82C6B6DD-4C72-4DC6-A3DD-99A37EBC3DCD}"/>
    <dgm:cxn modelId="{BEAEF930-9A45-4F82-9307-CCBB8E9F8F71}" type="presOf" srcId="{17074917-BDBC-4E81-B4D8-02953A3EBFF7}" destId="{39C9436F-D1F6-4579-881C-A484B2456355}" srcOrd="0" destOrd="0" presId="urn:microsoft.com/office/officeart/2005/8/layout/orgChart1"/>
    <dgm:cxn modelId="{02B4A5C3-023B-487A-B5AE-9306D17EA560}" type="presOf" srcId="{E6346132-2949-4F55-96CB-AFB53D2CC026}" destId="{0EF7BDE8-5288-4718-B338-32B79ADF1D04}" srcOrd="0" destOrd="0" presId="urn:microsoft.com/office/officeart/2005/8/layout/orgChart1"/>
    <dgm:cxn modelId="{CC59306C-E6C2-48E1-B3DF-DFB233EE9F93}" type="presOf" srcId="{6A347115-0ACF-496A-A996-37C92F5135D3}" destId="{7113ED2E-3852-445E-8ABC-A3CE2D0C563C}" srcOrd="1" destOrd="0" presId="urn:microsoft.com/office/officeart/2005/8/layout/orgChart1"/>
    <dgm:cxn modelId="{DDA4FDE1-63A0-4A72-B889-5793C1F22309}" type="presOf" srcId="{3D42827E-1556-4941-A95A-E6880B2FD480}" destId="{701C0EB8-50FE-4131-9847-EF3114E0AC37}" srcOrd="1" destOrd="0" presId="urn:microsoft.com/office/officeart/2005/8/layout/orgChart1"/>
    <dgm:cxn modelId="{A58913F6-8425-4F02-8305-D7AD588BD980}" type="presParOf" srcId="{89F17CC6-BCC5-4230-841A-4595D3D6ACEC}" destId="{9998B218-6D37-494F-B480-8B0D8B37E1E5}" srcOrd="0" destOrd="0" presId="urn:microsoft.com/office/officeart/2005/8/layout/orgChart1"/>
    <dgm:cxn modelId="{07DFE398-A2D4-447A-A4E5-1A44DF66BF58}" type="presParOf" srcId="{9998B218-6D37-494F-B480-8B0D8B37E1E5}" destId="{52A76A37-896B-4A2B-B37B-90E701056CFA}" srcOrd="0" destOrd="0" presId="urn:microsoft.com/office/officeart/2005/8/layout/orgChart1"/>
    <dgm:cxn modelId="{689C11A9-BA8E-4C8A-A6BA-492F2EC76B99}" type="presParOf" srcId="{52A76A37-896B-4A2B-B37B-90E701056CFA}" destId="{583122D1-7396-4F03-B721-55040CA6C332}" srcOrd="0" destOrd="0" presId="urn:microsoft.com/office/officeart/2005/8/layout/orgChart1"/>
    <dgm:cxn modelId="{FAB2A48A-CE78-4B94-B9E3-CFA29FD64048}" type="presParOf" srcId="{52A76A37-896B-4A2B-B37B-90E701056CFA}" destId="{9D7953E7-DC00-4634-8068-67DDD22218D6}" srcOrd="1" destOrd="0" presId="urn:microsoft.com/office/officeart/2005/8/layout/orgChart1"/>
    <dgm:cxn modelId="{69056460-DCCD-4EF3-86B2-02870BFFD961}" type="presParOf" srcId="{9998B218-6D37-494F-B480-8B0D8B37E1E5}" destId="{CE0AC60B-642F-4909-8197-E3B5EF0B2FC4}" srcOrd="1" destOrd="0" presId="urn:microsoft.com/office/officeart/2005/8/layout/orgChart1"/>
    <dgm:cxn modelId="{83C7A99D-F9F8-4519-AA11-5CB459EE0608}" type="presParOf" srcId="{CE0AC60B-642F-4909-8197-E3B5EF0B2FC4}" destId="{90881E74-8636-4488-80BF-CC16B3F87035}" srcOrd="0" destOrd="0" presId="urn:microsoft.com/office/officeart/2005/8/layout/orgChart1"/>
    <dgm:cxn modelId="{141D0EE9-E271-4FD8-B036-1E83A72B2459}" type="presParOf" srcId="{CE0AC60B-642F-4909-8197-E3B5EF0B2FC4}" destId="{99EEB328-6339-44B0-8D5E-84CBB2ACBFCB}" srcOrd="1" destOrd="0" presId="urn:microsoft.com/office/officeart/2005/8/layout/orgChart1"/>
    <dgm:cxn modelId="{5DCE6B57-95AF-4037-9080-04952FBB24A1}" type="presParOf" srcId="{99EEB328-6339-44B0-8D5E-84CBB2ACBFCB}" destId="{57CF449F-192A-4CCF-807B-89A147EBFD24}" srcOrd="0" destOrd="0" presId="urn:microsoft.com/office/officeart/2005/8/layout/orgChart1"/>
    <dgm:cxn modelId="{E86EA1F9-97F2-4521-9B20-B20250365C3E}" type="presParOf" srcId="{57CF449F-192A-4CCF-807B-89A147EBFD24}" destId="{1B7E0464-BE4A-42D0-932E-AECF7C54B95F}" srcOrd="0" destOrd="0" presId="urn:microsoft.com/office/officeart/2005/8/layout/orgChart1"/>
    <dgm:cxn modelId="{DDBFD066-9762-4C15-BB49-D5671AF36F32}" type="presParOf" srcId="{57CF449F-192A-4CCF-807B-89A147EBFD24}" destId="{7113ED2E-3852-445E-8ABC-A3CE2D0C563C}" srcOrd="1" destOrd="0" presId="urn:microsoft.com/office/officeart/2005/8/layout/orgChart1"/>
    <dgm:cxn modelId="{406B7A2C-B0C1-4612-8C4F-C908DF2AA752}" type="presParOf" srcId="{99EEB328-6339-44B0-8D5E-84CBB2ACBFCB}" destId="{50E0740A-4CEA-49C5-B5CC-5F85AA54AC0F}" srcOrd="1" destOrd="0" presId="urn:microsoft.com/office/officeart/2005/8/layout/orgChart1"/>
    <dgm:cxn modelId="{2C3FE372-DDEA-4D7C-8763-AF2D10858A61}" type="presParOf" srcId="{99EEB328-6339-44B0-8D5E-84CBB2ACBFCB}" destId="{E47B324E-2F76-41FC-A11F-B874BA19B5DD}" srcOrd="2" destOrd="0" presId="urn:microsoft.com/office/officeart/2005/8/layout/orgChart1"/>
    <dgm:cxn modelId="{7F4569F4-B896-49E6-9A6A-C7C387BB493E}" type="presParOf" srcId="{CE0AC60B-642F-4909-8197-E3B5EF0B2FC4}" destId="{39C9436F-D1F6-4579-881C-A484B2456355}" srcOrd="2" destOrd="0" presId="urn:microsoft.com/office/officeart/2005/8/layout/orgChart1"/>
    <dgm:cxn modelId="{B1D9E6AD-2CE6-427C-B9E1-440FBDF11D05}" type="presParOf" srcId="{CE0AC60B-642F-4909-8197-E3B5EF0B2FC4}" destId="{95864B83-2F18-44C6-BC60-BF60BE2025F8}" srcOrd="3" destOrd="0" presId="urn:microsoft.com/office/officeart/2005/8/layout/orgChart1"/>
    <dgm:cxn modelId="{D1EB077D-A199-499D-A622-14CB144504AC}" type="presParOf" srcId="{95864B83-2F18-44C6-BC60-BF60BE2025F8}" destId="{F5E07D53-51DC-493F-A034-BC7A40097160}" srcOrd="0" destOrd="0" presId="urn:microsoft.com/office/officeart/2005/8/layout/orgChart1"/>
    <dgm:cxn modelId="{45929506-BBA7-48A6-961B-7F964FB4AF32}" type="presParOf" srcId="{F5E07D53-51DC-493F-A034-BC7A40097160}" destId="{F2B2482F-D606-40C5-A660-B5C8C8AF5974}" srcOrd="0" destOrd="0" presId="urn:microsoft.com/office/officeart/2005/8/layout/orgChart1"/>
    <dgm:cxn modelId="{E25D6292-9012-4053-8E8F-D3E0370CD8E4}" type="presParOf" srcId="{F5E07D53-51DC-493F-A034-BC7A40097160}" destId="{34EAD7BF-1750-4E94-8DA2-4486FE5EB5B1}" srcOrd="1" destOrd="0" presId="urn:microsoft.com/office/officeart/2005/8/layout/orgChart1"/>
    <dgm:cxn modelId="{CBCCCE08-66AE-43D8-AA4A-54A13F9ACD42}" type="presParOf" srcId="{95864B83-2F18-44C6-BC60-BF60BE2025F8}" destId="{352B220F-1D44-46EB-BEA1-35F9A1C6EC69}" srcOrd="1" destOrd="0" presId="urn:microsoft.com/office/officeart/2005/8/layout/orgChart1"/>
    <dgm:cxn modelId="{0A94CE70-9212-49E7-8AEB-E14B38673D88}" type="presParOf" srcId="{95864B83-2F18-44C6-BC60-BF60BE2025F8}" destId="{95FC7358-80B1-4E9E-B2C5-E59432359158}" srcOrd="2" destOrd="0" presId="urn:microsoft.com/office/officeart/2005/8/layout/orgChart1"/>
    <dgm:cxn modelId="{BC01305C-AFA2-429E-A7EF-69F50F19E123}" type="presParOf" srcId="{CE0AC60B-642F-4909-8197-E3B5EF0B2FC4}" destId="{92E69259-BAF9-4328-A39D-14D37F1A9768}" srcOrd="4" destOrd="0" presId="urn:microsoft.com/office/officeart/2005/8/layout/orgChart1"/>
    <dgm:cxn modelId="{0A10AE26-2616-4ABD-9D4F-E2D27FC4EA51}" type="presParOf" srcId="{CE0AC60B-642F-4909-8197-E3B5EF0B2FC4}" destId="{E2C3D326-692E-4178-BE0F-00FCD39E1DE6}" srcOrd="5" destOrd="0" presId="urn:microsoft.com/office/officeart/2005/8/layout/orgChart1"/>
    <dgm:cxn modelId="{5A68ECA6-DDD4-4CAA-B819-BEEBFB86014A}" type="presParOf" srcId="{E2C3D326-692E-4178-BE0F-00FCD39E1DE6}" destId="{4B34EE8B-80E7-4D49-92F5-33A9F9052DA2}" srcOrd="0" destOrd="0" presId="urn:microsoft.com/office/officeart/2005/8/layout/orgChart1"/>
    <dgm:cxn modelId="{6E303B0A-022D-41FA-A945-239FAE0F3135}" type="presParOf" srcId="{4B34EE8B-80E7-4D49-92F5-33A9F9052DA2}" destId="{C3658BA3-8283-4554-8A06-FBF3D743E646}" srcOrd="0" destOrd="0" presId="urn:microsoft.com/office/officeart/2005/8/layout/orgChart1"/>
    <dgm:cxn modelId="{F5B1892B-B306-4835-80F0-56BFADF8676C}" type="presParOf" srcId="{4B34EE8B-80E7-4D49-92F5-33A9F9052DA2}" destId="{4E477509-42F1-44F5-BA17-3D744219D838}" srcOrd="1" destOrd="0" presId="urn:microsoft.com/office/officeart/2005/8/layout/orgChart1"/>
    <dgm:cxn modelId="{2CFD6C4B-004E-4251-A4BC-B76E018B856B}" type="presParOf" srcId="{E2C3D326-692E-4178-BE0F-00FCD39E1DE6}" destId="{5D749A9D-EC59-424A-B431-0C276BC3AD92}" srcOrd="1" destOrd="0" presId="urn:microsoft.com/office/officeart/2005/8/layout/orgChart1"/>
    <dgm:cxn modelId="{B7CACEA0-AC6E-4C3F-9402-668348C6E6C0}" type="presParOf" srcId="{E2C3D326-692E-4178-BE0F-00FCD39E1DE6}" destId="{C2A14437-6078-4BC1-A991-0286A153215C}" srcOrd="2" destOrd="0" presId="urn:microsoft.com/office/officeart/2005/8/layout/orgChart1"/>
    <dgm:cxn modelId="{D88397DB-3904-4C33-BAAD-C33770B573CB}" type="presParOf" srcId="{CE0AC60B-642F-4909-8197-E3B5EF0B2FC4}" destId="{0EF7BDE8-5288-4718-B338-32B79ADF1D04}" srcOrd="6" destOrd="0" presId="urn:microsoft.com/office/officeart/2005/8/layout/orgChart1"/>
    <dgm:cxn modelId="{84C67BC8-DBAB-4D9A-8079-DF5C0F304211}" type="presParOf" srcId="{CE0AC60B-642F-4909-8197-E3B5EF0B2FC4}" destId="{31B9492F-ACC9-4BFF-A544-4743A2DBA289}" srcOrd="7" destOrd="0" presId="urn:microsoft.com/office/officeart/2005/8/layout/orgChart1"/>
    <dgm:cxn modelId="{2D8F64CB-9142-41A1-ACD6-4BDA40EA853C}" type="presParOf" srcId="{31B9492F-ACC9-4BFF-A544-4743A2DBA289}" destId="{63B2613B-8CDA-4ADB-AF11-C3A5CF917019}" srcOrd="0" destOrd="0" presId="urn:microsoft.com/office/officeart/2005/8/layout/orgChart1"/>
    <dgm:cxn modelId="{1C5C3484-94AC-4289-834A-21A47AB06C81}" type="presParOf" srcId="{63B2613B-8CDA-4ADB-AF11-C3A5CF917019}" destId="{93C49324-4B88-4F4F-AA22-94108B9F7C70}" srcOrd="0" destOrd="0" presId="urn:microsoft.com/office/officeart/2005/8/layout/orgChart1"/>
    <dgm:cxn modelId="{89E162B5-2BD9-4ED7-AEA8-DDE2A2EA3300}" type="presParOf" srcId="{63B2613B-8CDA-4ADB-AF11-C3A5CF917019}" destId="{701C0EB8-50FE-4131-9847-EF3114E0AC37}" srcOrd="1" destOrd="0" presId="urn:microsoft.com/office/officeart/2005/8/layout/orgChart1"/>
    <dgm:cxn modelId="{6135988F-BECC-4DE0-9524-20BB012071BC}" type="presParOf" srcId="{31B9492F-ACC9-4BFF-A544-4743A2DBA289}" destId="{615C8DE6-D16D-4DE1-8CA7-9FBA0F9CF51D}" srcOrd="1" destOrd="0" presId="urn:microsoft.com/office/officeart/2005/8/layout/orgChart1"/>
    <dgm:cxn modelId="{60A2585F-FA46-485D-BC52-88CB91593BA1}" type="presParOf" srcId="{31B9492F-ACC9-4BFF-A544-4743A2DBA289}" destId="{A4A33E5B-647B-4981-BE10-ED71B4350091}" srcOrd="2" destOrd="0" presId="urn:microsoft.com/office/officeart/2005/8/layout/orgChart1"/>
    <dgm:cxn modelId="{1CCF5415-4E68-4D27-A7DC-99083A1C3559}" type="presParOf" srcId="{CE0AC60B-642F-4909-8197-E3B5EF0B2FC4}" destId="{3EB3B968-468A-4329-AEEA-5B6E260E1BB8}" srcOrd="8" destOrd="0" presId="urn:microsoft.com/office/officeart/2005/8/layout/orgChart1"/>
    <dgm:cxn modelId="{F37E798E-728C-4D52-9608-AF5530525D0B}" type="presParOf" srcId="{CE0AC60B-642F-4909-8197-E3B5EF0B2FC4}" destId="{3123AE6A-16D9-4318-BFEE-81701D747422}" srcOrd="9" destOrd="0" presId="urn:microsoft.com/office/officeart/2005/8/layout/orgChart1"/>
    <dgm:cxn modelId="{60A1D1E1-8B46-4559-ACE3-91C5E5DE9866}" type="presParOf" srcId="{3123AE6A-16D9-4318-BFEE-81701D747422}" destId="{41A0EB9F-D2A8-4B5A-B510-401CDA48226D}" srcOrd="0" destOrd="0" presId="urn:microsoft.com/office/officeart/2005/8/layout/orgChart1"/>
    <dgm:cxn modelId="{5D8E124B-314B-4BAF-AEE9-8D93AD7246F6}" type="presParOf" srcId="{41A0EB9F-D2A8-4B5A-B510-401CDA48226D}" destId="{DC6B2106-B531-47BF-A078-854148509C46}" srcOrd="0" destOrd="0" presId="urn:microsoft.com/office/officeart/2005/8/layout/orgChart1"/>
    <dgm:cxn modelId="{D42AF5F2-1964-461E-9850-13D39508654D}" type="presParOf" srcId="{41A0EB9F-D2A8-4B5A-B510-401CDA48226D}" destId="{393C66DE-FF45-4F63-A6FF-4A64694F6886}" srcOrd="1" destOrd="0" presId="urn:microsoft.com/office/officeart/2005/8/layout/orgChart1"/>
    <dgm:cxn modelId="{B4A871D5-0002-4348-A970-5D03712FCD79}" type="presParOf" srcId="{3123AE6A-16D9-4318-BFEE-81701D747422}" destId="{2F86378A-3546-4818-9568-9B50C765CBBD}" srcOrd="1" destOrd="0" presId="urn:microsoft.com/office/officeart/2005/8/layout/orgChart1"/>
    <dgm:cxn modelId="{5BBC4584-9F29-4EEC-B5E4-007FE6A81542}" type="presParOf" srcId="{3123AE6A-16D9-4318-BFEE-81701D747422}" destId="{0E26270E-B4CD-4A0A-A91D-9EFE192BF0E1}" srcOrd="2" destOrd="0" presId="urn:microsoft.com/office/officeart/2005/8/layout/orgChart1"/>
    <dgm:cxn modelId="{39D97E0D-CA11-4241-9958-69B6686316A6}" type="presParOf" srcId="{9998B218-6D37-494F-B480-8B0D8B37E1E5}" destId="{77BD2E21-1370-4440-BE32-E1347DCAAD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0A5C064-84A7-4F33-A3C5-616A674BA786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B300C-53C0-476E-919C-7CE08E363BA7}" type="datetime1">
              <a:rPr lang="ru-RU" smtClean="0"/>
              <a:pPr/>
              <a:t>15.02.2021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67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72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639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20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736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4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xmlns="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50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xmlns="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1511250"/>
            <a:ext cx="4500000" cy="468000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D4FE60C-ACE5-4516-8CB6-EEDD96DB735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xmlns="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xmlns="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xmlns="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xmlns="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xmlns="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1">
            <a:extLst>
              <a:ext uri="{FF2B5EF4-FFF2-40B4-BE49-F238E27FC236}">
                <a16:creationId xmlns:a16="http://schemas.microsoft.com/office/drawing/2014/main" xmlns="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ru-RU" dirty="0" err="1" smtClean="0"/>
              <a:t>Гидрологиялық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 smtClean="0"/>
              <a:t>статистикалық</a:t>
            </a:r>
            <a:r>
              <a:rPr lang="ru-RU" dirty="0" smtClean="0"/>
              <a:t> </a:t>
            </a:r>
            <a:r>
              <a:rPr lang="ru-RU" dirty="0" err="1" smtClean="0"/>
              <a:t>өңдеудің</a:t>
            </a:r>
            <a:r>
              <a:rPr lang="ru-RU" dirty="0" smtClean="0"/>
              <a:t> </a:t>
            </a:r>
            <a:r>
              <a:rPr lang="ru-RU" dirty="0" err="1" smtClean="0"/>
              <a:t>заманауи</a:t>
            </a:r>
            <a:r>
              <a:rPr lang="ru-RU" dirty="0" smtClean="0"/>
              <a:t> </a:t>
            </a:r>
            <a:r>
              <a:rPr lang="ru-RU" dirty="0" err="1" smtClean="0"/>
              <a:t>әдістері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xmlns="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:a16="http://schemas.microsoft.com/office/drawing/2014/main" xmlns="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4500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:a16="http://schemas.microsoft.com/office/drawing/2014/main" xmlns="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xmlns="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17089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Введите подпись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Спасибо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xmlns="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xmlns="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Номер телефона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:a16="http://schemas.microsoft.com/office/drawing/2014/main" xmlns="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lnSpc>
                <a:spcPct val="80000"/>
              </a:lnSpc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14" name="Текст 8">
            <a:extLst>
              <a:ext uri="{FF2B5EF4-FFF2-40B4-BE49-F238E27FC236}">
                <a16:creationId xmlns:a16="http://schemas.microsoft.com/office/drawing/2014/main" xmlns="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4" name="Надпись 3">
            <a:extLst>
              <a:ext uri="{FF2B5EF4-FFF2-40B4-BE49-F238E27FC236}">
                <a16:creationId xmlns:a16="http://schemas.microsoft.com/office/drawing/2014/main" xmlns="" id="{34FDC6F9-37F9-4E25-AECA-D307B8421C73}"/>
              </a:ext>
            </a:extLst>
          </p:cNvPr>
          <p:cNvSpPr txBox="1"/>
          <p:nvPr userDrawn="1"/>
        </p:nvSpPr>
        <p:spPr>
          <a:xfrm>
            <a:off x="9630116" y="6346108"/>
            <a:ext cx="1662546" cy="21588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kk-KZ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3</a:t>
            </a:r>
            <a:r>
              <a:rPr lang="en-US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-</a:t>
            </a:r>
            <a:r>
              <a:rPr lang="kk-KZ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дәріс</a:t>
            </a:r>
            <a:endParaRPr lang="ru-RU" sz="1600" b="1" spc="-1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1.wmf"/><Relationship Id="rId3" Type="http://schemas.openxmlformats.org/officeDocument/2006/relationships/image" Target="../media/image45.png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2.png"/><Relationship Id="rId7" Type="http://schemas.openxmlformats.org/officeDocument/2006/relationships/hyperlink" Target="mailto:Ainur.Musina@kaznu.k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svg"/><Relationship Id="rId5" Type="http://schemas.openxmlformats.org/officeDocument/2006/relationships/image" Target="../media/image43.png"/><Relationship Id="rId4" Type="http://schemas.openxmlformats.org/officeDocument/2006/relationships/image" Target="../media/image7.svg"/><Relationship Id="rId9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image" Target="../media/image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7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.wmf"/><Relationship Id="rId10" Type="http://schemas.openxmlformats.org/officeDocument/2006/relationships/image" Target="../media/image11.jpe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emf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7.bin"/><Relationship Id="rId3" Type="http://schemas.openxmlformats.org/officeDocument/2006/relationships/image" Target="../media/image33.png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30.bin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0129" y="2918012"/>
            <a:ext cx="7394522" cy="3371695"/>
          </a:xfrm>
        </p:spPr>
        <p:txBody>
          <a:bodyPr rtlCol="0"/>
          <a:lstStyle/>
          <a:p>
            <a:r>
              <a:rPr lang="ru-RU" sz="5000" kern="0" spc="0" dirty="0" err="1"/>
              <a:t>Гидрологияда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қолданылатын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ықтималдық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үлестірімнің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негізгі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типтері</a:t>
            </a:r>
            <a:endParaRPr lang="ru-RU" sz="5000" kern="0" spc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DD5A594-D852-43BB-B591-E9D9027253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674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89000" y="681356"/>
                <a:ext cx="10836920" cy="5559402"/>
              </a:xfrm>
            </p:spPr>
            <p:txBody>
              <a:bodyPr/>
              <a:lstStyle/>
              <a:p>
                <a:pPr marL="0" indent="457200" algn="just">
                  <a:buNone/>
                </a:pPr>
                <a:r>
                  <a:rPr lang="kk-KZ" dirty="0" smtClean="0"/>
                  <a:t>Пирсонның ІІІ типті үлестірім қисығы гидрологияда кеңінен қолданылғанымен,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C</a:t>
                </a:r>
                <a:r>
                  <a:rPr lang="en-US" b="1" baseline="-25000" dirty="0" smtClean="0">
                    <a:solidFill>
                      <a:srgbClr val="FF0000"/>
                    </a:solidFill>
                  </a:rPr>
                  <a:t>s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&lt;2C</a:t>
                </a:r>
                <a:r>
                  <a:rPr lang="en-US" b="1" baseline="-25000" dirty="0" smtClean="0">
                    <a:solidFill>
                      <a:srgbClr val="FF0000"/>
                    </a:solidFill>
                  </a:rPr>
                  <a:t>v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ж</a:t>
                </a:r>
                <a:r>
                  <a:rPr lang="kk-KZ" dirty="0" smtClean="0">
                    <a:solidFill>
                      <a:schemeClr val="tx1"/>
                    </a:solidFill>
                  </a:rPr>
                  <a:t>ағдайында зерттелетін сипаттамалар теріс мәндерге ие болады. </a:t>
                </a:r>
              </a:p>
              <a:p>
                <a:pPr marL="0" indent="457200" algn="just">
                  <a:buNone/>
                </a:pPr>
                <a:r>
                  <a:rPr lang="kk-KZ" dirty="0" smtClean="0">
                    <a:solidFill>
                      <a:schemeClr val="tx1"/>
                    </a:solidFill>
                  </a:rPr>
                  <a:t>Осы мәселенің бір шешімін С.Н. Крицкий мен М.Ф. Менкель тапқан болатын. Бастапқы үлестірім қисығы ретінде олар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C</a:t>
                </a:r>
                <a:r>
                  <a:rPr lang="en-US" b="1" baseline="-25000" dirty="0" smtClean="0">
                    <a:solidFill>
                      <a:srgbClr val="FF0000"/>
                    </a:solidFill>
                  </a:rPr>
                  <a:t>s</a:t>
                </a:r>
                <a:r>
                  <a:rPr lang="en-US" b="1" dirty="0">
                    <a:solidFill>
                      <a:srgbClr val="FF0000"/>
                    </a:solidFill>
                  </a:rPr>
                  <a:t>=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2C</a:t>
                </a:r>
                <a:r>
                  <a:rPr lang="en-US" b="1" baseline="-25000" dirty="0" smtClean="0">
                    <a:solidFill>
                      <a:srgbClr val="FF0000"/>
                    </a:solidFill>
                  </a:rPr>
                  <a:t>v </a:t>
                </a:r>
                <a:r>
                  <a:rPr lang="en-US" dirty="0">
                    <a:solidFill>
                      <a:schemeClr val="tx1"/>
                    </a:solidFill>
                  </a:rPr>
                  <a:t>ж</a:t>
                </a:r>
                <a:r>
                  <a:rPr lang="kk-KZ" dirty="0" smtClean="0">
                    <a:solidFill>
                      <a:schemeClr val="tx1"/>
                    </a:solidFill>
                  </a:rPr>
                  <a:t>ағдайындағы Пирсонның ІІІ типті қисығын алды. </a:t>
                </a:r>
              </a:p>
              <a:p>
                <a:pPr marL="0" indent="457200" algn="just">
                  <a:buNone/>
                </a:pPr>
                <a:r>
                  <a:rPr lang="kk-KZ" dirty="0" smtClean="0">
                    <a:solidFill>
                      <a:schemeClr val="tx1"/>
                    </a:solidFill>
                  </a:rPr>
                  <a:t>Бақылау деректері негізінде алынатын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 </a:t>
                </a:r>
                <a:r>
                  <a:rPr lang="kk-KZ" dirty="0" smtClean="0">
                    <a:solidFill>
                      <a:schemeClr val="tx1"/>
                    </a:solidFill>
                  </a:rPr>
                  <a:t>және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r>
                  <a:rPr lang="kk-KZ" dirty="0" smtClean="0">
                    <a:solidFill>
                      <a:schemeClr val="tx1"/>
                    </a:solidFill>
                  </a:rPr>
                  <a:t> параметрлері және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Cv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kk-KZ" dirty="0" smtClean="0">
                    <a:solidFill>
                      <a:schemeClr val="tx1"/>
                    </a:solidFill>
                  </a:rPr>
                  <a:t>және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Cs</a:t>
                </a:r>
                <a:r>
                  <a:rPr lang="kk-KZ" dirty="0" smtClean="0">
                    <a:solidFill>
                      <a:schemeClr val="tx1"/>
                    </a:solidFill>
                  </a:rPr>
                  <a:t> стандартты параметрлері арасындағы трансцендентті теңдеулердің біріктірілген шешімінің есептік алгоритмі өте күрделі. Сондықтан да қамтамасыздық қисығының параметрлері </a:t>
                </a:r>
                <a:r>
                  <a:rPr lang="en-US" dirty="0" err="1">
                    <a:solidFill>
                      <a:schemeClr val="tx1"/>
                    </a:solidFill>
                  </a:rPr>
                  <a:t>Cv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kk-KZ" dirty="0">
                    <a:solidFill>
                      <a:schemeClr val="tx1"/>
                    </a:solidFill>
                  </a:rPr>
                  <a:t>және</a:t>
                </a:r>
                <a:r>
                  <a:rPr lang="en-US" dirty="0">
                    <a:solidFill>
                      <a:schemeClr val="tx1"/>
                    </a:solidFill>
                  </a:rPr>
                  <a:t> Cs</a:t>
                </a:r>
                <a:r>
                  <a:rPr lang="kk-KZ" dirty="0">
                    <a:solidFill>
                      <a:schemeClr val="tx1"/>
                    </a:solidFill>
                  </a:rPr>
                  <a:t> </a:t>
                </a:r>
                <a:r>
                  <a:rPr lang="kk-KZ" dirty="0" smtClean="0">
                    <a:solidFill>
                      <a:schemeClr val="tx1"/>
                    </a:solidFill>
                  </a:rPr>
                  <a:t> белгілі бір қатынастарына құрастырылған бірқатар кестелер арқылы беріледі.</a:t>
                </a:r>
              </a:p>
              <a:p>
                <a:pPr marL="0" indent="457200" algn="just">
                  <a:buNone/>
                </a:pPr>
                <a:r>
                  <a:rPr lang="kk-KZ" dirty="0" smtClean="0">
                    <a:solidFill>
                      <a:schemeClr val="tx1"/>
                    </a:solidFill>
                  </a:rPr>
                  <a:t>Сонымен Крицкий-Менкель үлестірімі 3 параметр арқылы: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kk-K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kk-KZ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e>
                    </m:acc>
                  </m:oMath>
                </a14:m>
                <a:r>
                  <a:rPr lang="ru-RU" b="1" dirty="0">
                    <a:solidFill>
                      <a:srgbClr val="FF0000"/>
                    </a:solidFill>
                  </a:rPr>
                  <a:t>,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Cv</a:t>
                </a:r>
                <a:r>
                  <a:rPr lang="en-US" b="1" dirty="0">
                    <a:solidFill>
                      <a:srgbClr val="FF0000"/>
                    </a:solidFill>
                  </a:rPr>
                  <a:t>, Cs </a:t>
                </a:r>
                <a:r>
                  <a:rPr lang="kk-KZ" dirty="0" smtClean="0"/>
                  <a:t>анықталады, сол себептен де </a:t>
                </a:r>
                <a:r>
                  <a:rPr lang="kk-KZ" b="1" i="1" dirty="0" smtClean="0">
                    <a:solidFill>
                      <a:srgbClr val="FF0000"/>
                    </a:solidFill>
                  </a:rPr>
                  <a:t>үш параметрлі гамма үлестірім </a:t>
                </a:r>
                <a:r>
                  <a:rPr lang="kk-KZ" dirty="0" smtClean="0"/>
                  <a:t>д.а. </a:t>
                </a:r>
                <a:r>
                  <a:rPr lang="en-US" b="1" dirty="0">
                    <a:solidFill>
                      <a:srgbClr val="FF0000"/>
                    </a:solidFill>
                  </a:rPr>
                  <a:t>C</a:t>
                </a:r>
                <a:r>
                  <a:rPr lang="en-US" b="1" baseline="-25000" dirty="0">
                    <a:solidFill>
                      <a:srgbClr val="FF0000"/>
                    </a:solidFill>
                  </a:rPr>
                  <a:t>s</a:t>
                </a:r>
                <a:r>
                  <a:rPr lang="en-US" b="1" dirty="0">
                    <a:solidFill>
                      <a:srgbClr val="FF0000"/>
                    </a:solidFill>
                  </a:rPr>
                  <a:t>=2C</a:t>
                </a:r>
                <a:r>
                  <a:rPr lang="en-US" b="1" baseline="-25000" dirty="0">
                    <a:solidFill>
                      <a:srgbClr val="FF0000"/>
                    </a:solidFill>
                  </a:rPr>
                  <a:t>v </a:t>
                </a:r>
                <a:r>
                  <a:rPr lang="kk-KZ" b="1" baseline="-25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kk-KZ" dirty="0" smtClean="0">
                    <a:solidFill>
                      <a:schemeClr val="tx1"/>
                    </a:solidFill>
                  </a:rPr>
                  <a:t>және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b=1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болған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кезде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,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ол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екі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параметрлі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гамма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үлестірімге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сәйкес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келеді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pPr marL="0" indent="457200" algn="just">
                  <a:buNone/>
                </a:pPr>
                <a:r>
                  <a:rPr lang="kk-KZ" dirty="0" smtClean="0">
                    <a:solidFill>
                      <a:schemeClr val="tx1"/>
                    </a:solidFill>
                  </a:rPr>
                  <a:t>Крицкий-Менкель үлестірімі асимметриялы болып келеді және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C</a:t>
                </a:r>
                <a:r>
                  <a:rPr lang="en-US" b="1" baseline="-25000" dirty="0" smtClean="0">
                    <a:solidFill>
                      <a:srgbClr val="FF0000"/>
                    </a:solidFill>
                  </a:rPr>
                  <a:t>s </a:t>
                </a:r>
                <a:r>
                  <a:rPr lang="en-US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т</a:t>
                </a:r>
                <a:r>
                  <a:rPr lang="kk-KZ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еріс мәндерді қабылдауы мүмкін.</a:t>
                </a:r>
              </a:p>
              <a:p>
                <a:pPr marL="0" indent="457200" algn="just">
                  <a:buNone/>
                </a:pPr>
                <a:r>
                  <a:rPr lang="kk-KZ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Үлестірім қисығының кескіні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Cv</a:t>
                </a:r>
                <a:r>
                  <a:rPr lang="en-US" b="1" dirty="0">
                    <a:solidFill>
                      <a:srgbClr val="FF0000"/>
                    </a:solidFill>
                  </a:rPr>
                  <a:t>, Cs 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kk-KZ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және олардың қатынастарына </a:t>
                </a:r>
                <a:r>
                  <a:rPr lang="kk-KZ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тәуел</a:t>
                </a:r>
                <a:r>
                  <a:rPr lang="kk-KZ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ді.</a:t>
                </a:r>
                <a:endParaRPr lang="kk-KZ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0" indent="457200" algn="just">
                  <a:buNone/>
                </a:pPr>
                <a:r>
                  <a:rPr lang="kk-KZ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Кез-келген қатынастағы </a:t>
                </a:r>
                <a:r>
                  <a:rPr lang="en-US" dirty="0" err="1">
                    <a:solidFill>
                      <a:schemeClr val="tx1"/>
                    </a:solidFill>
                  </a:rPr>
                  <a:t>Cv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kk-KZ" dirty="0">
                    <a:solidFill>
                      <a:schemeClr val="tx1"/>
                    </a:solidFill>
                  </a:rPr>
                  <a:t>және</a:t>
                </a:r>
                <a:r>
                  <a:rPr lang="en-US" dirty="0">
                    <a:solidFill>
                      <a:schemeClr val="tx1"/>
                    </a:solidFill>
                  </a:rPr>
                  <a:t> Cs</a:t>
                </a:r>
                <a:r>
                  <a:rPr lang="kk-KZ" dirty="0">
                    <a:solidFill>
                      <a:schemeClr val="tx1"/>
                    </a:solidFill>
                  </a:rPr>
                  <a:t> </a:t>
                </a:r>
                <a:r>
                  <a:rPr lang="kk-KZ" dirty="0" smtClean="0">
                    <a:solidFill>
                      <a:schemeClr val="tx1"/>
                    </a:solidFill>
                  </a:rPr>
                  <a:t>аралығында х шамасының өзгеруі 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0&lt;х&lt;∞</a:t>
                </a:r>
                <a:r>
                  <a:rPr lang="kk-KZ" dirty="0" smtClean="0">
                    <a:solidFill>
                      <a:schemeClr val="tx1"/>
                    </a:solidFill>
                  </a:rPr>
                  <a:t> интервалымен шектеледі.</a:t>
                </a:r>
                <a:endParaRPr lang="ru-RU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89000" y="681356"/>
                <a:ext cx="10836920" cy="555940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10</a:t>
            </a:fld>
            <a:endParaRPr lang="ru-RU" noProof="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16234" y="249356"/>
            <a:ext cx="11645700" cy="432000"/>
          </a:xfrm>
        </p:spPr>
        <p:txBody>
          <a:bodyPr/>
          <a:lstStyle/>
          <a:p>
            <a:r>
              <a:rPr lang="ru-RU" sz="2400" kern="0" spc="0" dirty="0">
                <a:solidFill>
                  <a:srgbClr val="0070C0"/>
                </a:solidFill>
              </a:rPr>
              <a:t>С.Н. </a:t>
            </a:r>
            <a:r>
              <a:rPr lang="ru-RU" sz="2400" kern="0" spc="0" dirty="0" err="1">
                <a:solidFill>
                  <a:srgbClr val="0070C0"/>
                </a:solidFill>
              </a:rPr>
              <a:t>Крицкий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және</a:t>
            </a:r>
            <a:r>
              <a:rPr lang="ru-RU" sz="2400" kern="0" spc="0" dirty="0">
                <a:solidFill>
                  <a:srgbClr val="0070C0"/>
                </a:solidFill>
              </a:rPr>
              <a:t> М.Ф. </a:t>
            </a:r>
            <a:r>
              <a:rPr lang="ru-RU" sz="2400" kern="0" spc="0" dirty="0" err="1">
                <a:solidFill>
                  <a:srgbClr val="0070C0"/>
                </a:solidFill>
              </a:rPr>
              <a:t>Менкельдің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ықтималдық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үлестірім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қисығы</a:t>
            </a:r>
            <a:endParaRPr lang="ru-RU" sz="2400" kern="0" spc="0" dirty="0">
              <a:solidFill>
                <a:srgbClr val="0070C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56300" y="21589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24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889000" y="681356"/>
            <a:ext cx="10836920" cy="5720394"/>
          </a:xfrm>
        </p:spPr>
        <p:txBody>
          <a:bodyPr/>
          <a:lstStyle/>
          <a:p>
            <a:pPr marL="0" indent="457200" algn="just">
              <a:buNone/>
            </a:pPr>
            <a:r>
              <a:rPr lang="kk-K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Үлкен асимметрияға ие метеорологиялық және гидрологиялық шамалар қатарларын ықтималдық тұрғыдан сипаттау және есепитеу үшін көп жағдайда логарифмдік қалыпты үлестірім қолданылады. </a:t>
            </a:r>
          </a:p>
          <a:p>
            <a:pPr marL="0" indent="457200" algn="just">
              <a:buNone/>
            </a:pPr>
            <a:r>
              <a:rPr lang="kk-K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Логарифмдік қалыпты қисықты тұрғызу үшін:</a:t>
            </a:r>
          </a:p>
          <a:p>
            <a:pPr marL="0" indent="457200" algn="just">
              <a:buNone/>
            </a:pPr>
            <a:r>
              <a:rPr lang="kk-K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           Бастапқы қатарды логарифмдеу керек;</a:t>
            </a:r>
          </a:p>
          <a:p>
            <a:pPr marL="0" indent="457200" algn="just">
              <a:buNone/>
            </a:pPr>
            <a:r>
              <a:rPr lang="kk-K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Бастапқы шамалар қатары логарифмінің статистикалық сипаттамаларын есептеу керек;</a:t>
            </a:r>
          </a:p>
          <a:p>
            <a:pPr marL="0" indent="457200" algn="just">
              <a:buNone/>
            </a:pPr>
            <a:r>
              <a:rPr lang="kk-K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Логарифмдік қалыпты заңның теориялық қамтамаыздық қисығын келесі формула көмегімен тұрғызу керек:                                     мұндағы      - қалыптандырылған қалыпты үлестірілген шама, қосымшалардан алынады. </a:t>
            </a:r>
          </a:p>
          <a:p>
            <a:pPr marL="0" indent="457200" algn="just">
              <a:buNone/>
            </a:pPr>
            <a:r>
              <a:rPr lang="kk-K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Төмендегі формула бойынша қамтамасыздық қисығына сәйкес келетін ағындының нақты шамаларын анықтау керек: </a:t>
            </a:r>
          </a:p>
          <a:p>
            <a:pPr marL="0" indent="457200" algn="just">
              <a:buNone/>
            </a:pPr>
            <a:r>
              <a:rPr lang="kk-K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Логарифмдік түрлендірудің екінші түрі таңдама мүшелерін емес, қалыпты үлестірімнің ықтималдық тығыздығын нолден шексіздікке дейінгі аралықта өзгеретін асимметриялық заңды түрлендірумен сипатталады. </a:t>
            </a:r>
          </a:p>
          <a:p>
            <a:pPr marL="0" indent="457200" algn="just">
              <a:buNone/>
            </a:pPr>
            <a:r>
              <a:rPr lang="kk-K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Қалыпты заңнан алынып, логарифмдік түрлендірілген үлестірім логарифмдік қалыпты үлестірім д.а.</a:t>
            </a:r>
          </a:p>
          <a:p>
            <a:pPr marL="0" indent="457200" algn="just">
              <a:buNone/>
            </a:pPr>
            <a:r>
              <a:rPr lang="kk-K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Қалыпты үлестірімнен айырмашылығы: кездейсоқ шама өзгерісі </a:t>
            </a:r>
            <a:r>
              <a:rPr lang="kk-KZ" b="1" dirty="0">
                <a:solidFill>
                  <a:srgbClr val="FF0000"/>
                </a:solidFill>
              </a:rPr>
              <a:t>0&lt;х&lt;</a:t>
            </a:r>
            <a:r>
              <a:rPr lang="kk-KZ" b="1" dirty="0" smtClean="0">
                <a:solidFill>
                  <a:srgbClr val="FF0000"/>
                </a:solidFill>
              </a:rPr>
              <a:t>∞ </a:t>
            </a:r>
            <a:r>
              <a:rPr lang="kk-KZ" dirty="0" smtClean="0"/>
              <a:t>дейінгі облыс аралығымен шектеледі. Сондықтан да үлестірім асимметриялы, </a:t>
            </a:r>
            <a:r>
              <a:rPr lang="en-US" dirty="0" err="1">
                <a:solidFill>
                  <a:schemeClr val="tx1"/>
                </a:solidFill>
              </a:rPr>
              <a:t>Cv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kk-KZ" dirty="0">
                <a:solidFill>
                  <a:schemeClr val="tx1"/>
                </a:solidFill>
              </a:rPr>
              <a:t>және</a:t>
            </a:r>
            <a:r>
              <a:rPr lang="en-US" dirty="0">
                <a:solidFill>
                  <a:schemeClr val="tx1"/>
                </a:solidFill>
              </a:rPr>
              <a:t> Cs</a:t>
            </a:r>
            <a:r>
              <a:rPr lang="kk-KZ" dirty="0">
                <a:solidFill>
                  <a:schemeClr val="tx1"/>
                </a:solidFill>
              </a:rPr>
              <a:t> </a:t>
            </a:r>
            <a:r>
              <a:rPr lang="kk-KZ" dirty="0" smtClean="0">
                <a:solidFill>
                  <a:schemeClr val="tx1"/>
                </a:solidFill>
              </a:rPr>
              <a:t>байланыстылығы төмендегідей:</a:t>
            </a:r>
          </a:p>
          <a:p>
            <a:pPr marL="0" indent="457200" algn="just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11</a:t>
            </a:fld>
            <a:endParaRPr lang="ru-RU" noProof="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16234" y="249356"/>
            <a:ext cx="11645700" cy="432000"/>
          </a:xfrm>
        </p:spPr>
        <p:txBody>
          <a:bodyPr/>
          <a:lstStyle/>
          <a:p>
            <a:r>
              <a:rPr lang="ru-RU" sz="2400" kern="0" spc="0" dirty="0" err="1">
                <a:solidFill>
                  <a:srgbClr val="0070C0"/>
                </a:solidFill>
              </a:rPr>
              <a:t>Логарифмдік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қалыпты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үлестірім</a:t>
            </a:r>
            <a:endParaRPr lang="ru-RU" sz="2400" kern="0" spc="0" dirty="0">
              <a:solidFill>
                <a:srgbClr val="0070C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56300" y="21589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0700" y="1841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35297"/>
              </p:ext>
            </p:extLst>
          </p:nvPr>
        </p:nvGraphicFramePr>
        <p:xfrm>
          <a:off x="1790700" y="1854200"/>
          <a:ext cx="584200" cy="212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Уравнение" r:id="rId3" imgW="520474" imgH="203112" progId="Equation.3">
                  <p:embed/>
                </p:oleObj>
              </mc:Choice>
              <mc:Fallback>
                <p:oleObj name="Уравнение" r:id="rId3" imgW="520474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1854200"/>
                        <a:ext cx="584200" cy="212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780789"/>
              </p:ext>
            </p:extLst>
          </p:nvPr>
        </p:nvGraphicFramePr>
        <p:xfrm>
          <a:off x="3370671" y="2823849"/>
          <a:ext cx="11525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Уравнение" r:id="rId5" imgW="876300" imgH="241300" progId="Equation.3">
                  <p:embed/>
                </p:oleObj>
              </mc:Choice>
              <mc:Fallback>
                <p:oleObj name="Уравнение" r:id="rId5" imgW="8763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671" y="2823849"/>
                        <a:ext cx="115252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229099" y="3095794"/>
            <a:ext cx="269853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216794"/>
              </p:ext>
            </p:extLst>
          </p:nvPr>
        </p:nvGraphicFramePr>
        <p:xfrm>
          <a:off x="6203714" y="2822060"/>
          <a:ext cx="207491" cy="33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Уравнение" r:id="rId7" imgW="152334" imgH="241195" progId="Equation.3">
                  <p:embed/>
                </p:oleObj>
              </mc:Choice>
              <mc:Fallback>
                <p:oleObj name="Уравнение" r:id="rId7" imgW="152334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714" y="2822060"/>
                        <a:ext cx="207491" cy="3319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000499" y="36839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930040"/>
              </p:ext>
            </p:extLst>
          </p:nvPr>
        </p:nvGraphicFramePr>
        <p:xfrm>
          <a:off x="4000498" y="3683942"/>
          <a:ext cx="559023" cy="291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Уравнение" r:id="rId9" imgW="418918" imgH="203112" progId="Equation.3">
                  <p:embed/>
                </p:oleObj>
              </mc:Choice>
              <mc:Fallback>
                <p:oleObj name="Уравнение" r:id="rId9" imgW="418918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8" y="3683942"/>
                        <a:ext cx="559023" cy="2911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687866"/>
              </p:ext>
            </p:extLst>
          </p:nvPr>
        </p:nvGraphicFramePr>
        <p:xfrm>
          <a:off x="5887330" y="5878342"/>
          <a:ext cx="1285992" cy="362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Уравнение" r:id="rId11" imgW="914400" imgH="254000" progId="Equation.3">
                  <p:embed/>
                </p:oleObj>
              </mc:Choice>
              <mc:Fallback>
                <p:oleObj name="Уравнение" r:id="rId11" imgW="914400" imgH="254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7330" y="5878342"/>
                        <a:ext cx="1285992" cy="362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256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89000" y="681356"/>
                <a:ext cx="10836920" cy="5720394"/>
              </a:xfrm>
            </p:spPr>
            <p:txBody>
              <a:bodyPr/>
              <a:lstStyle/>
              <a:p>
                <a:pPr marL="0" indent="457200" algn="just">
                  <a:buNone/>
                </a:pPr>
                <a:r>
                  <a:rPr lang="ru-RU" dirty="0" err="1" smtClean="0"/>
                  <a:t>Әр</a:t>
                </a:r>
                <a:r>
                  <a:rPr lang="ru-RU" dirty="0" smtClean="0"/>
                  <a:t> </a:t>
                </a:r>
                <a:r>
                  <a:rPr lang="ru-RU" dirty="0" err="1"/>
                  <a:t>түрлі</a:t>
                </a:r>
                <a:r>
                  <a:rPr lang="ru-RU" dirty="0"/>
                  <a:t> </a:t>
                </a:r>
                <a:r>
                  <a:rPr lang="ru-RU" dirty="0" err="1" smtClean="0"/>
                  <a:t>асып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түсу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ықтималдығына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ие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гидрометеорологиялық</a:t>
                </a:r>
                <a:r>
                  <a:rPr lang="ru-RU" dirty="0" smtClean="0"/>
                  <a:t> </a:t>
                </a:r>
                <a:r>
                  <a:rPr lang="ru-RU" dirty="0" err="1"/>
                  <a:t>сипаттамаларының</a:t>
                </a:r>
                <a:r>
                  <a:rPr lang="ru-RU" dirty="0"/>
                  <a:t> </a:t>
                </a:r>
                <a:r>
                  <a:rPr lang="ru-RU" dirty="0" err="1"/>
                  <a:t>экстремалды</a:t>
                </a:r>
                <a:r>
                  <a:rPr lang="ru-RU" dirty="0"/>
                  <a:t> (</a:t>
                </a:r>
                <a:r>
                  <a:rPr lang="ru-RU" dirty="0" err="1"/>
                  <a:t>максималды</a:t>
                </a:r>
                <a:r>
                  <a:rPr lang="ru-RU" dirty="0"/>
                  <a:t> </a:t>
                </a:r>
                <a:r>
                  <a:rPr lang="ru-RU" dirty="0" err="1"/>
                  <a:t>және</a:t>
                </a:r>
                <a:r>
                  <a:rPr lang="ru-RU" dirty="0"/>
                  <a:t> </a:t>
                </a:r>
                <a:r>
                  <a:rPr lang="ru-RU" dirty="0" err="1"/>
                  <a:t>минималды</a:t>
                </a:r>
                <a:r>
                  <a:rPr lang="ru-RU" dirty="0"/>
                  <a:t>) </a:t>
                </a:r>
                <a:r>
                  <a:rPr lang="ru-RU" dirty="0" err="1"/>
                  <a:t>мәндерін</a:t>
                </a:r>
                <a:r>
                  <a:rPr lang="ru-RU" dirty="0"/>
                  <a:t> </a:t>
                </a:r>
                <a:r>
                  <a:rPr lang="ru-RU" dirty="0" err="1"/>
                  <a:t>есептеу</a:t>
                </a:r>
                <a:r>
                  <a:rPr lang="ru-RU" dirty="0"/>
                  <a:t> </a:t>
                </a:r>
                <a:r>
                  <a:rPr lang="ru-RU" dirty="0" err="1"/>
                  <a:t>тәжірибесінде</a:t>
                </a:r>
                <a:r>
                  <a:rPr lang="ru-RU" dirty="0"/>
                  <a:t> </a:t>
                </a:r>
                <a:r>
                  <a:rPr lang="ru-RU" dirty="0" err="1" smtClean="0"/>
                  <a:t>таңдаманың</a:t>
                </a:r>
                <a:r>
                  <a:rPr lang="ru-RU" dirty="0" smtClean="0"/>
                  <a:t> </a:t>
                </a:r>
                <a:r>
                  <a:rPr lang="ru-RU" dirty="0" err="1"/>
                  <a:t>экстремалды</a:t>
                </a:r>
                <a:r>
                  <a:rPr lang="ru-RU" dirty="0"/>
                  <a:t> </a:t>
                </a:r>
                <a:r>
                  <a:rPr lang="ru-RU" dirty="0" err="1"/>
                  <a:t>мүшелерін</a:t>
                </a:r>
                <a:r>
                  <a:rPr lang="ru-RU" dirty="0"/>
                  <a:t> </a:t>
                </a:r>
                <a:r>
                  <a:rPr lang="ru-RU" dirty="0" err="1"/>
                  <a:t>бөлу</a:t>
                </a:r>
                <a:r>
                  <a:rPr lang="ru-RU" dirty="0"/>
                  <a:t> </a:t>
                </a:r>
                <a:r>
                  <a:rPr lang="ru-RU" dirty="0" err="1"/>
                  <a:t>заңдарына</a:t>
                </a:r>
                <a:r>
                  <a:rPr lang="ru-RU" dirty="0"/>
                  <a:t> </a:t>
                </a:r>
                <a:r>
                  <a:rPr lang="ru-RU" dirty="0" err="1"/>
                  <a:t>негізделген</a:t>
                </a:r>
                <a:r>
                  <a:rPr lang="ru-RU" dirty="0"/>
                  <a:t> </a:t>
                </a:r>
                <a:r>
                  <a:rPr lang="ru-RU" dirty="0" err="1" smtClean="0"/>
                  <a:t>қамтамасыздық</a:t>
                </a:r>
                <a:r>
                  <a:rPr lang="ru-RU" dirty="0" smtClean="0"/>
                  <a:t> </a:t>
                </a:r>
                <a:r>
                  <a:rPr lang="ru-RU" dirty="0" err="1"/>
                  <a:t>қисықтары</a:t>
                </a:r>
                <a:r>
                  <a:rPr lang="ru-RU" dirty="0"/>
                  <a:t> </a:t>
                </a:r>
                <a:r>
                  <a:rPr lang="ru-RU" dirty="0" err="1"/>
                  <a:t>шетелде</a:t>
                </a:r>
                <a:r>
                  <a:rPr lang="ru-RU" dirty="0"/>
                  <a:t> </a:t>
                </a:r>
                <a:r>
                  <a:rPr lang="ru-RU" dirty="0" err="1"/>
                  <a:t>кеңінен</a:t>
                </a:r>
                <a:r>
                  <a:rPr lang="ru-RU" dirty="0"/>
                  <a:t> </a:t>
                </a:r>
                <a:r>
                  <a:rPr lang="ru-RU" dirty="0" err="1"/>
                  <a:t>таралды</a:t>
                </a:r>
                <a:r>
                  <a:rPr lang="ru-RU" dirty="0"/>
                  <a:t>. </a:t>
                </a:r>
                <a:r>
                  <a:rPr lang="ru-RU" dirty="0" err="1"/>
                  <a:t>Атап</a:t>
                </a:r>
                <a:r>
                  <a:rPr lang="ru-RU" dirty="0"/>
                  <a:t> </a:t>
                </a:r>
                <a:r>
                  <a:rPr lang="ru-RU" dirty="0" err="1"/>
                  <a:t>айтқанда</a:t>
                </a:r>
                <a:r>
                  <a:rPr lang="ru-RU" dirty="0"/>
                  <a:t>, </a:t>
                </a:r>
                <a:r>
                  <a:rPr lang="ru-RU" dirty="0" err="1"/>
                  <a:t>Гумбельдің</a:t>
                </a:r>
                <a:r>
                  <a:rPr lang="ru-RU" dirty="0"/>
                  <a:t> </a:t>
                </a:r>
                <a:r>
                  <a:rPr lang="ru-RU" dirty="0" err="1" smtClean="0"/>
                  <a:t>қамтамасыздық</a:t>
                </a:r>
                <a:r>
                  <a:rPr lang="ru-RU" dirty="0" smtClean="0"/>
                  <a:t> </a:t>
                </a:r>
                <a:r>
                  <a:rPr lang="ru-RU" dirty="0" err="1"/>
                  <a:t>қисықтары</a:t>
                </a:r>
                <a:r>
                  <a:rPr lang="ru-RU" dirty="0"/>
                  <a:t> </a:t>
                </a:r>
                <a:r>
                  <a:rPr lang="ru-RU" dirty="0" err="1"/>
                  <a:t>максималды</a:t>
                </a:r>
                <a:r>
                  <a:rPr lang="ru-RU" dirty="0"/>
                  <a:t> </a:t>
                </a:r>
                <a:r>
                  <a:rPr lang="ru-RU" dirty="0" err="1"/>
                  <a:t>ағынды</a:t>
                </a:r>
                <a:r>
                  <a:rPr lang="ru-RU" dirty="0"/>
                  <a:t> </a:t>
                </a:r>
                <a:r>
                  <a:rPr lang="ru-RU" dirty="0" err="1"/>
                  <a:t>есептеу</a:t>
                </a:r>
                <a:r>
                  <a:rPr lang="ru-RU" dirty="0"/>
                  <a:t> </a:t>
                </a:r>
                <a:r>
                  <a:rPr lang="ru-RU" dirty="0" err="1"/>
                  <a:t>үшін</a:t>
                </a:r>
                <a:r>
                  <a:rPr lang="ru-RU" dirty="0"/>
                  <a:t> </a:t>
                </a:r>
                <a:r>
                  <a:rPr lang="ru-RU" dirty="0" err="1"/>
                  <a:t>жиі</a:t>
                </a:r>
                <a:r>
                  <a:rPr lang="ru-RU" dirty="0"/>
                  <a:t> </a:t>
                </a:r>
                <a:r>
                  <a:rPr lang="ru-RU" dirty="0" err="1" smtClean="0"/>
                  <a:t>қолданылады</a:t>
                </a:r>
                <a:r>
                  <a:rPr lang="ru-RU" dirty="0" smtClean="0"/>
                  <a:t>.</a:t>
                </a:r>
              </a:p>
              <a:p>
                <a:pPr marL="0" indent="457200" algn="just">
                  <a:buNone/>
                </a:pPr>
                <a:r>
                  <a:rPr lang="kk-KZ" dirty="0" smtClean="0"/>
                  <a:t>Ең үлкен шамалар жиынтығы үшін:</a:t>
                </a:r>
              </a:p>
              <a:p>
                <a:pPr marL="0" indent="457200" algn="just">
                  <a:buNone/>
                </a:pPr>
                <a:endParaRPr lang="kk-KZ" dirty="0"/>
              </a:p>
              <a:p>
                <a:pPr marL="0" indent="457200" algn="just">
                  <a:buNone/>
                </a:pPr>
                <a:r>
                  <a:rPr lang="kk-KZ" dirty="0" smtClean="0"/>
                  <a:t>Ең кіші шамалар жиынтығы үшін: </a:t>
                </a:r>
              </a:p>
              <a:p>
                <a:pPr marL="0" indent="457200" algn="just">
                  <a:buNone/>
                </a:pPr>
                <a:r>
                  <a:rPr lang="en-US" dirty="0" smtClean="0"/>
                  <a:t>Cs </a:t>
                </a:r>
                <a:r>
                  <a:rPr lang="kk-KZ" dirty="0" smtClean="0"/>
                  <a:t>тұрақты болғандықтан, әртүрлі статистикалық қатарларда Гумбель қисығы әрқалай өзгеріп отырады</a:t>
                </a:r>
                <a:r>
                  <a:rPr lang="kk-KZ" dirty="0"/>
                  <a:t>. Гумбель қисығы кіші қамтамсыздықтар аймағында кіші асимметрия коэффициентіне ие қатаралар үшін жоғарылатылған мәндерді, ал айтарлықтай жоғары асимметрия коэффициентіне ие қатарлар үшін төмендетілген мәндерді береді </a:t>
                </a:r>
                <a:endParaRPr lang="kk-KZ" dirty="0" smtClean="0"/>
              </a:p>
              <a:p>
                <a:pPr marL="0" indent="457200" algn="just">
                  <a:buNone/>
                </a:pPr>
                <a:r>
                  <a:rPr lang="ru-RU" dirty="0" err="1"/>
                  <a:t>Үлкен</a:t>
                </a:r>
                <a:r>
                  <a:rPr lang="ru-RU" dirty="0"/>
                  <a:t> </a:t>
                </a:r>
                <a:r>
                  <a:rPr lang="ru-RU" dirty="0" err="1"/>
                  <a:t>қамтамасыздықтар</a:t>
                </a:r>
                <a:r>
                  <a:rPr lang="ru-RU" dirty="0"/>
                  <a:t> </a:t>
                </a:r>
                <a:r>
                  <a:rPr lang="ru-RU" dirty="0" err="1"/>
                  <a:t>аймағында</a:t>
                </a:r>
                <a:r>
                  <a:rPr lang="ru-RU" dirty="0"/>
                  <a:t> </a:t>
                </a:r>
                <a:r>
                  <a:rPr lang="ru-RU" dirty="0" err="1"/>
                  <a:t>эмпирикалық</a:t>
                </a:r>
                <a:r>
                  <a:rPr lang="ru-RU" dirty="0"/>
                  <a:t> </a:t>
                </a:r>
                <a:r>
                  <a:rPr lang="ru-RU" dirty="0" err="1"/>
                  <a:t>қисық</a:t>
                </a:r>
                <a:r>
                  <a:rPr lang="ru-RU" dirty="0"/>
                  <a:t> пен </a:t>
                </a:r>
                <a:r>
                  <a:rPr lang="ru-RU" dirty="0" err="1"/>
                  <a:t>Гумбель</a:t>
                </a:r>
                <a:r>
                  <a:rPr lang="ru-RU" dirty="0"/>
                  <a:t> </a:t>
                </a:r>
                <a:r>
                  <a:rPr lang="ru-RU" dirty="0" err="1"/>
                  <a:t>үлестірімінің</a:t>
                </a:r>
                <a:r>
                  <a:rPr lang="ru-RU" dirty="0"/>
                  <a:t> </a:t>
                </a:r>
                <a:r>
                  <a:rPr lang="ru-RU" dirty="0" err="1"/>
                  <a:t>аралығында</a:t>
                </a:r>
                <a:r>
                  <a:rPr lang="ru-RU" dirty="0"/>
                  <a:t> </a:t>
                </a:r>
                <a:r>
                  <a:rPr lang="ru-RU" dirty="0" err="1"/>
                  <a:t>кері</a:t>
                </a:r>
                <a:r>
                  <a:rPr lang="ru-RU" dirty="0"/>
                  <a:t> </a:t>
                </a:r>
                <a:r>
                  <a:rPr lang="ru-RU" dirty="0" err="1"/>
                  <a:t>қатынас</a:t>
                </a:r>
                <a:r>
                  <a:rPr lang="ru-RU" dirty="0"/>
                  <a:t> </a:t>
                </a:r>
                <a:r>
                  <a:rPr lang="ru-RU" dirty="0" err="1" smtClean="0"/>
                  <a:t>байқалады</a:t>
                </a:r>
                <a:r>
                  <a:rPr lang="ru-RU" dirty="0" smtClean="0"/>
                  <a:t>.</a:t>
                </a:r>
              </a:p>
              <a:p>
                <a:pPr marL="0" indent="457200" algn="just">
                  <a:buNone/>
                </a:pPr>
                <a:r>
                  <a:rPr lang="ru-RU" dirty="0"/>
                  <a:t>Вариация </a:t>
                </a:r>
                <a:r>
                  <a:rPr lang="ru-RU" dirty="0" err="1"/>
                  <a:t>коэффициенті</a:t>
                </a:r>
                <a:r>
                  <a:rPr lang="ru-RU" dirty="0"/>
                  <a:t> </a:t>
                </a:r>
                <a:r>
                  <a:rPr lang="ru-RU" dirty="0" smtClean="0"/>
                  <a:t>             </a:t>
                </a:r>
                <a:r>
                  <a:rPr lang="ru-RU" dirty="0" err="1" smtClean="0"/>
                  <a:t>аралығында</a:t>
                </a:r>
                <a:r>
                  <a:rPr lang="ru-RU" dirty="0" smtClean="0"/>
                  <a:t> </a:t>
                </a:r>
                <a:r>
                  <a:rPr lang="ru-RU" dirty="0" err="1"/>
                  <a:t>өзгерген</a:t>
                </a:r>
                <a:r>
                  <a:rPr lang="ru-RU" dirty="0"/>
                  <a:t> </a:t>
                </a:r>
                <a:r>
                  <a:rPr lang="ru-RU" dirty="0" err="1"/>
                  <a:t>жағдайда</a:t>
                </a:r>
                <a:r>
                  <a:rPr lang="ru-RU" dirty="0"/>
                  <a:t> </a:t>
                </a:r>
                <a:r>
                  <a:rPr lang="ru-RU" dirty="0" err="1"/>
                  <a:t>үлестірімнің</a:t>
                </a:r>
                <a:r>
                  <a:rPr lang="ru-RU" dirty="0"/>
                  <a:t> </a:t>
                </a:r>
                <a:r>
                  <a:rPr lang="ru-RU" dirty="0" err="1"/>
                  <a:t>теріс</a:t>
                </a:r>
                <a:r>
                  <a:rPr lang="ru-RU" dirty="0"/>
                  <a:t> </a:t>
                </a:r>
                <a:r>
                  <a:rPr lang="ru-RU" dirty="0" err="1"/>
                  <a:t>аймағы</a:t>
                </a:r>
                <a:r>
                  <a:rPr lang="ru-RU" dirty="0"/>
                  <a:t> </a:t>
                </a:r>
                <a:r>
                  <a:rPr lang="ru-RU" dirty="0" err="1"/>
                  <a:t>мүлде</a:t>
                </a:r>
                <a:r>
                  <a:rPr lang="ru-RU" dirty="0"/>
                  <a:t> </a:t>
                </a:r>
                <a:r>
                  <a:rPr lang="ru-RU" dirty="0" err="1"/>
                  <a:t>болмайтындығы</a:t>
                </a:r>
                <a:r>
                  <a:rPr lang="ru-RU" dirty="0"/>
                  <a:t> </a:t>
                </a:r>
                <a:r>
                  <a:rPr lang="ru-RU" dirty="0" err="1"/>
                  <a:t>анықталған</a:t>
                </a:r>
                <a:r>
                  <a:rPr lang="ru-RU" dirty="0"/>
                  <a:t>. Вариация </a:t>
                </a:r>
                <a:r>
                  <a:rPr lang="ru-RU" dirty="0" err="1"/>
                  <a:t>коэффициенті</a:t>
                </a:r>
                <a:r>
                  <a:rPr lang="ru-RU" dirty="0"/>
                  <a:t> </a:t>
                </a:r>
                <a:r>
                  <a:rPr lang="ru-RU" dirty="0" smtClean="0"/>
                  <a:t>               </a:t>
                </a:r>
                <a:r>
                  <a:rPr lang="ru-RU" dirty="0" err="1" smtClean="0"/>
                  <a:t>мәнінен</a:t>
                </a:r>
                <a:r>
                  <a:rPr lang="ru-RU" dirty="0" smtClean="0"/>
                  <a:t> </a:t>
                </a:r>
                <a:r>
                  <a:rPr lang="ru-RU" dirty="0" err="1"/>
                  <a:t>ұлғайған</a:t>
                </a:r>
                <a:r>
                  <a:rPr lang="ru-RU" dirty="0"/>
                  <a:t> </a:t>
                </a:r>
                <a:r>
                  <a:rPr lang="ru-RU" dirty="0" err="1"/>
                  <a:t>сайын</a:t>
                </a:r>
                <a:r>
                  <a:rPr lang="ru-RU" dirty="0"/>
                  <a:t>, </a:t>
                </a:r>
                <a:r>
                  <a:rPr lang="ru-RU" dirty="0" err="1"/>
                  <a:t>қисықтың</a:t>
                </a:r>
                <a:r>
                  <a:rPr lang="ru-RU" dirty="0"/>
                  <a:t> </a:t>
                </a:r>
                <a:r>
                  <a:rPr lang="ru-RU" dirty="0" err="1"/>
                  <a:t>абцисса</a:t>
                </a:r>
                <a:r>
                  <a:rPr lang="ru-RU" dirty="0"/>
                  <a:t> </a:t>
                </a:r>
                <a:r>
                  <a:rPr lang="ru-RU" dirty="0" err="1"/>
                  <a:t>өсімен</a:t>
                </a:r>
                <a:r>
                  <a:rPr lang="ru-RU" dirty="0"/>
                  <a:t> </a:t>
                </a:r>
                <a:r>
                  <a:rPr lang="ru-RU" dirty="0" err="1"/>
                  <a:t>қиылысу</a:t>
                </a:r>
                <a:r>
                  <a:rPr lang="ru-RU" dirty="0"/>
                  <a:t> </a:t>
                </a:r>
                <a:r>
                  <a:rPr lang="ru-RU" dirty="0" err="1"/>
                  <a:t>нүктесі</a:t>
                </a:r>
                <a:r>
                  <a:rPr lang="ru-RU" dirty="0"/>
                  <a:t> </a:t>
                </a:r>
                <a:r>
                  <a:rPr lang="ru-RU" dirty="0" err="1"/>
                  <a:t>артық</a:t>
                </a:r>
                <a:r>
                  <a:rPr lang="ru-RU" dirty="0"/>
                  <a:t> болу </a:t>
                </a:r>
                <a:r>
                  <a:rPr lang="ru-RU" dirty="0" err="1"/>
                  <a:t>ықтималдықтарының</a:t>
                </a:r>
                <a:r>
                  <a:rPr lang="ru-RU" dirty="0"/>
                  <a:t> </a:t>
                </a:r>
                <a:r>
                  <a:rPr lang="ru-RU" dirty="0" err="1"/>
                  <a:t>төменгі</a:t>
                </a:r>
                <a:r>
                  <a:rPr lang="ru-RU" dirty="0"/>
                  <a:t> </a:t>
                </a:r>
                <a:r>
                  <a:rPr lang="ru-RU" dirty="0" err="1"/>
                  <a:t>мәндері</a:t>
                </a:r>
                <a:r>
                  <a:rPr lang="ru-RU" dirty="0"/>
                  <a:t> </a:t>
                </a:r>
                <a:r>
                  <a:rPr lang="ru-RU" dirty="0" err="1"/>
                  <a:t>аймағына</a:t>
                </a:r>
                <a:r>
                  <a:rPr lang="ru-RU" dirty="0"/>
                  <a:t> </a:t>
                </a:r>
                <a:r>
                  <a:rPr lang="ru-RU" dirty="0" err="1"/>
                  <a:t>қарай</a:t>
                </a:r>
                <a:r>
                  <a:rPr lang="ru-RU" dirty="0"/>
                  <a:t> </a:t>
                </a:r>
                <a:r>
                  <a:rPr lang="ru-RU" dirty="0" err="1"/>
                  <a:t>ығысады</a:t>
                </a:r>
                <a:r>
                  <a:rPr lang="ru-RU" dirty="0"/>
                  <a:t>, </a:t>
                </a:r>
                <a:r>
                  <a:rPr lang="ru-RU" dirty="0" err="1"/>
                  <a:t>мысалы</a:t>
                </a:r>
                <a:r>
                  <a:rPr lang="ru-RU" dirty="0"/>
                  <a:t> </a:t>
                </a:r>
                <a:r>
                  <a:rPr lang="ru-RU" dirty="0" smtClean="0"/>
                  <a:t>            </a:t>
                </a:r>
                <a:r>
                  <a:rPr lang="ru-RU" dirty="0" err="1" smtClean="0"/>
                  <a:t>тең</a:t>
                </a:r>
                <a:r>
                  <a:rPr lang="ru-RU" dirty="0" smtClean="0"/>
                  <a:t> </a:t>
                </a:r>
                <a:r>
                  <a:rPr lang="ru-RU" dirty="0" err="1"/>
                  <a:t>болған</a:t>
                </a:r>
                <a:r>
                  <a:rPr lang="ru-RU" dirty="0"/>
                  <a:t> </a:t>
                </a:r>
                <a:r>
                  <a:rPr lang="ru-RU" dirty="0" err="1"/>
                  <a:t>жағдайда</a:t>
                </a:r>
                <a:r>
                  <a:rPr lang="ru-RU" dirty="0"/>
                  <a:t> </a:t>
                </a:r>
                <a:r>
                  <a:rPr lang="ru-RU" dirty="0" err="1"/>
                  <a:t>бұл</a:t>
                </a:r>
                <a:r>
                  <a:rPr lang="ru-RU" dirty="0"/>
                  <a:t>  Р = 87 % </a:t>
                </a:r>
                <a:r>
                  <a:rPr lang="ru-RU" dirty="0" err="1"/>
                  <a:t>сәйкес</a:t>
                </a:r>
                <a:r>
                  <a:rPr lang="ru-RU" dirty="0"/>
                  <a:t> </a:t>
                </a:r>
                <a:r>
                  <a:rPr lang="ru-RU" dirty="0" err="1"/>
                  <a:t>келеді</a:t>
                </a:r>
                <a:r>
                  <a:rPr lang="ru-RU" dirty="0"/>
                  <a:t>. </a:t>
                </a:r>
                <a:r>
                  <a:rPr lang="ru-RU" dirty="0" err="1"/>
                  <a:t>Теріс</a:t>
                </a:r>
                <a:r>
                  <a:rPr lang="ru-RU" dirty="0"/>
                  <a:t> </a:t>
                </a:r>
                <a:r>
                  <a:rPr lang="ru-RU" dirty="0" err="1"/>
                  <a:t>аймақтың</a:t>
                </a:r>
                <a:r>
                  <a:rPr lang="ru-RU" dirty="0"/>
                  <a:t> </a:t>
                </a:r>
                <a:r>
                  <a:rPr lang="ru-RU" dirty="0" err="1" smtClean="0"/>
                  <a:t>болуы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kk-KZ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kk-KZ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e>
                    </m:acc>
                  </m:oMath>
                </a14:m>
                <a:r>
                  <a:rPr lang="kk-KZ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dirty="0" err="1" smtClean="0"/>
                  <a:t>және</a:t>
                </a:r>
                <a:r>
                  <a:rPr lang="ru-RU" dirty="0" smtClean="0"/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Cv</a:t>
                </a:r>
                <a:r>
                  <a:rPr lang="kk-KZ" b="1" baseline="-25000" dirty="0" smtClean="0">
                    <a:solidFill>
                      <a:srgbClr val="FF0000"/>
                    </a:solidFill>
                  </a:rPr>
                  <a:t>х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dirty="0" err="1" smtClean="0"/>
                  <a:t>шамаларының</a:t>
                </a:r>
                <a:r>
                  <a:rPr lang="ru-RU" dirty="0" smtClean="0"/>
                  <a:t> </a:t>
                </a:r>
                <a:r>
                  <a:rPr lang="ru-RU" dirty="0" err="1"/>
                  <a:t>дәлдігінің</a:t>
                </a:r>
                <a:r>
                  <a:rPr lang="ru-RU" dirty="0"/>
                  <a:t> </a:t>
                </a:r>
                <a:r>
                  <a:rPr lang="ru-RU" dirty="0" err="1"/>
                  <a:t>бұрмалануына</a:t>
                </a:r>
                <a:r>
                  <a:rPr lang="ru-RU" dirty="0"/>
                  <a:t> </a:t>
                </a:r>
                <a:r>
                  <a:rPr lang="ru-RU" dirty="0" err="1"/>
                  <a:t>әкеп</a:t>
                </a:r>
                <a:r>
                  <a:rPr lang="ru-RU" dirty="0"/>
                  <a:t> </a:t>
                </a:r>
                <a:r>
                  <a:rPr lang="ru-RU" dirty="0" err="1" smtClean="0"/>
                  <a:t>соғады</a:t>
                </a:r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89000" y="681356"/>
                <a:ext cx="10836920" cy="572039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12</a:t>
            </a:fld>
            <a:endParaRPr lang="ru-RU" noProof="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16234" y="249356"/>
            <a:ext cx="11645700" cy="432000"/>
          </a:xfrm>
        </p:spPr>
        <p:txBody>
          <a:bodyPr/>
          <a:lstStyle/>
          <a:p>
            <a:r>
              <a:rPr lang="ru-RU" sz="2400" kern="0" spc="0" dirty="0" err="1">
                <a:solidFill>
                  <a:srgbClr val="0070C0"/>
                </a:solidFill>
              </a:rPr>
              <a:t>Гумбель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үлестірім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заңы</a:t>
            </a:r>
            <a:endParaRPr lang="ru-RU" sz="2400" kern="0" spc="0" dirty="0">
              <a:solidFill>
                <a:srgbClr val="0070C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56300" y="21589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0700" y="1841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229099" y="3095794"/>
            <a:ext cx="269853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000499" y="36839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471886" y="19646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730865"/>
              </p:ext>
            </p:extLst>
          </p:nvPr>
        </p:nvGraphicFramePr>
        <p:xfrm>
          <a:off x="5471886" y="1964677"/>
          <a:ext cx="1422792" cy="308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Уравнение" r:id="rId4" imgW="1244600" imgH="266700" progId="Equation.3">
                  <p:embed/>
                </p:oleObj>
              </mc:Choice>
              <mc:Fallback>
                <p:oleObj name="Уравнение" r:id="rId4" imgW="1244600" imgH="266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886" y="1964677"/>
                        <a:ext cx="1422792" cy="308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471886" y="2629370"/>
            <a:ext cx="141176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854458"/>
              </p:ext>
            </p:extLst>
          </p:nvPr>
        </p:nvGraphicFramePr>
        <p:xfrm>
          <a:off x="5471886" y="2629370"/>
          <a:ext cx="1422792" cy="308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Уравнение" r:id="rId6" imgW="1244600" imgH="266700" progId="Equation.3">
                  <p:embed/>
                </p:oleObj>
              </mc:Choice>
              <mc:Fallback>
                <p:oleObj name="Уравнение" r:id="rId6" imgW="1244600" imgH="266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886" y="2629370"/>
                        <a:ext cx="1422792" cy="308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132054"/>
              </p:ext>
            </p:extLst>
          </p:nvPr>
        </p:nvGraphicFramePr>
        <p:xfrm>
          <a:off x="4000499" y="4855366"/>
          <a:ext cx="10382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Уравнение" r:id="rId8" imgW="977900" imgH="228600" progId="Equation.3">
                  <p:embed/>
                </p:oleObj>
              </mc:Choice>
              <mc:Fallback>
                <p:oleObj name="Уравнение" r:id="rId8" imgW="9779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9" y="4855366"/>
                        <a:ext cx="103822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657913"/>
              </p:ext>
            </p:extLst>
          </p:nvPr>
        </p:nvGraphicFramePr>
        <p:xfrm>
          <a:off x="6599403" y="5112541"/>
          <a:ext cx="5905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Уравнение" r:id="rId10" imgW="596900" imgH="228600" progId="Equation.3">
                  <p:embed/>
                </p:oleObj>
              </mc:Choice>
              <mc:Fallback>
                <p:oleObj name="Уравнение" r:id="rId10" imgW="5969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403" y="5112541"/>
                        <a:ext cx="59055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098564"/>
              </p:ext>
            </p:extLst>
          </p:nvPr>
        </p:nvGraphicFramePr>
        <p:xfrm>
          <a:off x="2278742" y="5617028"/>
          <a:ext cx="5524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Уравнение" r:id="rId12" imgW="558800" imgH="228600" progId="Equation.3">
                  <p:embed/>
                </p:oleObj>
              </mc:Choice>
              <mc:Fallback>
                <p:oleObj name="Уравнение" r:id="rId12" imgW="5588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742" y="5617028"/>
                        <a:ext cx="55245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3810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>
            <a:extLst>
              <a:ext uri="{FF2B5EF4-FFF2-40B4-BE49-F238E27FC236}">
                <a16:creationId xmlns:a16="http://schemas.microsoft.com/office/drawing/2014/main" xmlns="" id="{F11A6B65-5A20-4F4D-ACBB-ED50132D4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sz="5000" dirty="0" err="1" smtClean="0"/>
              <a:t>Назарларыңызға</a:t>
            </a:r>
            <a:r>
              <a:rPr lang="ru-RU" sz="5000" dirty="0" smtClean="0"/>
              <a:t> </a:t>
            </a:r>
            <a:r>
              <a:rPr lang="ru-RU" sz="5000" dirty="0" err="1" smtClean="0"/>
              <a:t>рахмет</a:t>
            </a:r>
            <a:endParaRPr lang="ru-RU" sz="5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0828E04-9C2A-4859-8050-C2DF67A24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74361" y="4035727"/>
            <a:ext cx="3329850" cy="742980"/>
          </a:xfrm>
        </p:spPr>
        <p:txBody>
          <a:bodyPr rtlCol="0"/>
          <a:lstStyle/>
          <a:p>
            <a:pPr rtl="0"/>
            <a:r>
              <a:rPr lang="ru-RU" dirty="0" smtClean="0"/>
              <a:t>Айнур </a:t>
            </a:r>
            <a:r>
              <a:rPr lang="ru-RU" dirty="0" err="1" smtClean="0"/>
              <a:t>Каировна</a:t>
            </a:r>
            <a:r>
              <a:rPr lang="ru-RU" dirty="0" smtClean="0"/>
              <a:t> </a:t>
            </a:r>
          </a:p>
          <a:p>
            <a:pPr rtl="0"/>
            <a:r>
              <a:rPr lang="ru-RU" dirty="0" smtClean="0"/>
              <a:t>Мусина</a:t>
            </a:r>
            <a:endParaRPr lang="ru-RU" dirty="0"/>
          </a:p>
        </p:txBody>
      </p:sp>
      <p:pic>
        <p:nvPicPr>
          <p:cNvPr id="10" name="Графический объект 9" descr="Смартфон" title="Значок — номер телефона докладчика">
            <a:extLst>
              <a:ext uri="{FF2B5EF4-FFF2-40B4-BE49-F238E27FC236}">
                <a16:creationId xmlns:a16="http://schemas.microsoft.com/office/drawing/2014/main" xmlns="" id="{A29DE31C-E099-4579-BB03-675E0A40C5F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783050" y="4130805"/>
            <a:ext cx="218900" cy="218900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265965-2271-4C1C-BD0A-6F85F80FF9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/>
              <a:t>+7 </a:t>
            </a:r>
            <a:r>
              <a:rPr lang="ru-RU" dirty="0" smtClean="0"/>
              <a:t>(747) 696 03 31</a:t>
            </a:r>
            <a:endParaRPr lang="ru-RU" dirty="0"/>
          </a:p>
        </p:txBody>
      </p:sp>
      <p:pic>
        <p:nvPicPr>
          <p:cNvPr id="9" name="Графический объект 8" descr="Конверт" title="Значок — адрес электронной почты докладчика">
            <a:extLst>
              <a:ext uri="{FF2B5EF4-FFF2-40B4-BE49-F238E27FC236}">
                <a16:creationId xmlns:a16="http://schemas.microsoft.com/office/drawing/2014/main" xmlns="" id="{773C1382-ACE1-460F-A1B6-AB761A7D2E6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783050" y="4536623"/>
            <a:ext cx="218900" cy="218900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50A3BCC3-A277-4C0B-9EBA-EB53990D8E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kk-KZ" u="sng" dirty="0">
                <a:solidFill>
                  <a:schemeClr val="accent5">
                    <a:lumMod val="75000"/>
                  </a:schemeClr>
                </a:solidFill>
                <a:hlinkClick r:id="rId7"/>
              </a:rPr>
              <a:t>Ainur.Musina@kaznu.kz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" name="Графический объект 10" descr="Ссылка">
            <a:extLst>
              <a:ext uri="{FF2B5EF4-FFF2-40B4-BE49-F238E27FC236}">
                <a16:creationId xmlns:a16="http://schemas.microsoft.com/office/drawing/2014/main" xmlns="" id="{0718E6E0-05A2-479C-AEA8-1A385EB7347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766191" y="4904341"/>
            <a:ext cx="244786" cy="244786"/>
          </a:xfrm>
          <a:prstGeom prst="rect">
            <a:avLst/>
          </a:prstGeom>
        </p:spPr>
      </p:pic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E382DE25-E72C-473B-AB0F-13DF377E6A8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r>
              <a:rPr lang="en-US" dirty="0"/>
              <a:t>https://univer.kaznu.kz/</a:t>
            </a:r>
            <a:endParaRPr lang="ru-RU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xmlns="" id="{91814EC9-246A-4C6E-941E-5774FE72F0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417" y="564776"/>
            <a:ext cx="5184913" cy="405653"/>
          </a:xfrm>
        </p:spPr>
        <p:txBody>
          <a:bodyPr rtlCol="0"/>
          <a:lstStyle/>
          <a:p>
            <a:pPr rtl="0"/>
            <a:r>
              <a:rPr lang="ru-RU" sz="2000" kern="0" spc="0" dirty="0" err="1" smtClean="0">
                <a:solidFill>
                  <a:srgbClr val="FF0000"/>
                </a:solidFill>
              </a:rPr>
              <a:t>Дәрістің</a:t>
            </a:r>
            <a:r>
              <a:rPr lang="ru-RU" sz="2000" kern="0" spc="0" dirty="0" smtClean="0">
                <a:solidFill>
                  <a:srgbClr val="FF0000"/>
                </a:solidFill>
              </a:rPr>
              <a:t> </a:t>
            </a:r>
            <a:r>
              <a:rPr lang="ru-RU" sz="2000" kern="0" spc="0" dirty="0" err="1" smtClean="0">
                <a:solidFill>
                  <a:srgbClr val="FF0000"/>
                </a:solidFill>
              </a:rPr>
              <a:t>қысқаша</a:t>
            </a:r>
            <a:r>
              <a:rPr lang="ru-RU" sz="2000" kern="0" spc="0" dirty="0" smtClean="0">
                <a:solidFill>
                  <a:srgbClr val="FF0000"/>
                </a:solidFill>
              </a:rPr>
              <a:t> </a:t>
            </a:r>
            <a:r>
              <a:rPr lang="ru-RU" sz="2000" kern="0" spc="0" dirty="0" err="1" smtClean="0">
                <a:solidFill>
                  <a:srgbClr val="FF0000"/>
                </a:solidFill>
              </a:rPr>
              <a:t>мазмұны</a:t>
            </a:r>
            <a:endParaRPr lang="ru-RU" sz="2000" kern="0" spc="0" dirty="0">
              <a:solidFill>
                <a:srgbClr val="FF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3575" y="1168308"/>
            <a:ext cx="8652437" cy="3374664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rtlCol="0"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err="1" smtClean="0"/>
              <a:t>Қалыпты</a:t>
            </a:r>
            <a:r>
              <a:rPr lang="ru-RU" sz="2800" dirty="0" smtClean="0"/>
              <a:t> </a:t>
            </a:r>
            <a:r>
              <a:rPr lang="ru-RU" sz="2800" dirty="0" err="1" smtClean="0"/>
              <a:t>үлестірім</a:t>
            </a:r>
            <a:r>
              <a:rPr lang="ru-RU" sz="2800" dirty="0" smtClean="0"/>
              <a:t> </a:t>
            </a:r>
            <a:r>
              <a:rPr lang="ru-RU" sz="2800" dirty="0" err="1" smtClean="0"/>
              <a:t>заңы</a:t>
            </a:r>
            <a:r>
              <a:rPr lang="ru-RU" sz="2800" dirty="0" smtClean="0"/>
              <a:t>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err="1" smtClean="0"/>
              <a:t>Пирсонның</a:t>
            </a:r>
            <a:r>
              <a:rPr lang="ru-RU" sz="2800" dirty="0" smtClean="0"/>
              <a:t> ІІІ </a:t>
            </a:r>
            <a:r>
              <a:rPr lang="ru-RU" sz="2800" dirty="0" err="1" smtClean="0"/>
              <a:t>типті</a:t>
            </a:r>
            <a:r>
              <a:rPr lang="ru-RU" sz="2800" dirty="0" smtClean="0"/>
              <a:t> </a:t>
            </a:r>
            <a:r>
              <a:rPr lang="ru-RU" sz="2800" dirty="0" err="1" smtClean="0"/>
              <a:t>қамтамасыздық</a:t>
            </a:r>
            <a:r>
              <a:rPr lang="ru-RU" sz="2800" dirty="0" smtClean="0"/>
              <a:t> </a:t>
            </a:r>
            <a:r>
              <a:rPr lang="ru-RU" sz="2800" dirty="0" err="1" smtClean="0"/>
              <a:t>қисығы</a:t>
            </a:r>
            <a:r>
              <a:rPr lang="ru-RU" sz="2800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/>
              <a:t>С.Н. </a:t>
            </a:r>
            <a:r>
              <a:rPr lang="ru-RU" sz="2800" dirty="0" err="1" smtClean="0"/>
              <a:t>Крицкий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</a:t>
            </a:r>
            <a:r>
              <a:rPr lang="ru-RU" sz="2800" dirty="0" smtClean="0"/>
              <a:t> М.Ф. </a:t>
            </a:r>
            <a:r>
              <a:rPr lang="ru-RU" sz="2800" dirty="0" err="1" smtClean="0"/>
              <a:t>Менкельдің</a:t>
            </a:r>
            <a:r>
              <a:rPr lang="ru-RU" sz="2800" dirty="0" smtClean="0"/>
              <a:t> </a:t>
            </a:r>
            <a:r>
              <a:rPr lang="ru-RU" sz="2800" dirty="0" err="1" smtClean="0"/>
              <a:t>ықтималдық</a:t>
            </a:r>
            <a:r>
              <a:rPr lang="ru-RU" sz="2800" dirty="0" smtClean="0"/>
              <a:t> </a:t>
            </a:r>
            <a:r>
              <a:rPr lang="ru-RU" sz="2800" dirty="0" err="1" smtClean="0"/>
              <a:t>үлестірім</a:t>
            </a:r>
            <a:r>
              <a:rPr lang="ru-RU" sz="2800" dirty="0" smtClean="0"/>
              <a:t> </a:t>
            </a:r>
            <a:r>
              <a:rPr lang="ru-RU" sz="2800" dirty="0" err="1" smtClean="0"/>
              <a:t>қисығы</a:t>
            </a:r>
            <a:r>
              <a:rPr lang="ru-RU" sz="2800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kk-KZ" sz="2800" dirty="0" smtClean="0"/>
              <a:t>Логарифмдік қалыпты үлестірім;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kk-KZ" sz="2800" dirty="0" smtClean="0"/>
              <a:t>Гумбель үлестірім заңы.</a:t>
            </a:r>
            <a:endParaRPr lang="ru-RU" sz="2800" dirty="0" smtClean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7364" y="563190"/>
            <a:ext cx="8652437" cy="162868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rtlCol="0"/>
          <a:lstStyle/>
          <a:p>
            <a:pPr marL="0" indent="0" algn="just">
              <a:buNone/>
            </a:pPr>
            <a:r>
              <a:rPr lang="kk-KZ" sz="2800" dirty="0" smtClean="0"/>
              <a:t>Қандай да бір қамтамасыздыққа ие су өтімі туралы ұғымды кездейсоқ шаманың </a:t>
            </a:r>
            <a:r>
              <a:rPr lang="kk-KZ" sz="2800" b="1" dirty="0" smtClean="0">
                <a:solidFill>
                  <a:srgbClr val="FF0000"/>
                </a:solidFill>
              </a:rPr>
              <a:t>үлестірім заңы </a:t>
            </a:r>
            <a:r>
              <a:rPr lang="kk-KZ" sz="2800" dirty="0" smtClean="0"/>
              <a:t>арқылы сипаттауға болады. </a:t>
            </a:r>
            <a:endParaRPr lang="ru-RU" sz="2800" dirty="0" smtClean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3</a:t>
            </a:fld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253074616"/>
              </p:ext>
            </p:extLst>
          </p:nvPr>
        </p:nvGraphicFramePr>
        <p:xfrm>
          <a:off x="694039" y="2699656"/>
          <a:ext cx="10753463" cy="2598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68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8" y="297329"/>
            <a:ext cx="9146241" cy="702635"/>
          </a:xfrm>
        </p:spPr>
        <p:txBody>
          <a:bodyPr rtlCol="0"/>
          <a:lstStyle/>
          <a:p>
            <a:pPr indent="457200"/>
            <a:r>
              <a:rPr lang="ru-RU" sz="2400" kern="0" spc="0" dirty="0" err="1" smtClean="0">
                <a:solidFill>
                  <a:srgbClr val="0070C0"/>
                </a:solidFill>
              </a:rPr>
              <a:t>Қалыпты</a:t>
            </a:r>
            <a:r>
              <a:rPr lang="ru-RU" sz="2400" kern="0" spc="0" dirty="0" smtClean="0">
                <a:solidFill>
                  <a:srgbClr val="0070C0"/>
                </a:solidFill>
              </a:rPr>
              <a:t> </a:t>
            </a:r>
            <a:r>
              <a:rPr lang="ru-RU" sz="2400" kern="0" spc="0" dirty="0" err="1" smtClean="0">
                <a:solidFill>
                  <a:srgbClr val="0070C0"/>
                </a:solidFill>
              </a:rPr>
              <a:t>үлестірім</a:t>
            </a:r>
            <a:r>
              <a:rPr lang="ru-RU" sz="2400" kern="0" spc="0" dirty="0" smtClean="0">
                <a:solidFill>
                  <a:srgbClr val="0070C0"/>
                </a:solidFill>
              </a:rPr>
              <a:t> </a:t>
            </a:r>
            <a:r>
              <a:rPr lang="ru-RU" sz="2400" kern="0" spc="0" dirty="0" err="1" smtClean="0">
                <a:solidFill>
                  <a:srgbClr val="0070C0"/>
                </a:solidFill>
              </a:rPr>
              <a:t>заңы</a:t>
            </a:r>
            <a:endParaRPr lang="ru-RU" sz="2400" kern="0" spc="0" dirty="0">
              <a:solidFill>
                <a:srgbClr val="0070C0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D051DA-5DAD-43A7-A238-51C63BA59FEC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4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5779" y="1046438"/>
            <a:ext cx="3995421" cy="14773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el-GR" dirty="0" smtClean="0"/>
              <a:t>α</a:t>
            </a:r>
            <a:r>
              <a:rPr lang="kk-KZ" dirty="0" smtClean="0"/>
              <a:t> және </a:t>
            </a:r>
            <a:r>
              <a:rPr lang="el-GR" dirty="0" smtClean="0"/>
              <a:t>β</a:t>
            </a:r>
            <a:r>
              <a:rPr lang="kk-KZ" dirty="0" smtClean="0"/>
              <a:t> параметрлі </a:t>
            </a:r>
            <a:r>
              <a:rPr lang="ru-RU" dirty="0" smtClean="0"/>
              <a:t>Х </a:t>
            </a:r>
            <a:r>
              <a:rPr lang="ru-RU" dirty="0" err="1" smtClean="0"/>
              <a:t>үздіксіз</a:t>
            </a:r>
            <a:r>
              <a:rPr lang="ru-RU" dirty="0" smtClean="0"/>
              <a:t> </a:t>
            </a:r>
            <a:r>
              <a:rPr lang="ru-RU" dirty="0" err="1" smtClean="0"/>
              <a:t>кездейсоқ</a:t>
            </a:r>
            <a:r>
              <a:rPr lang="ru-RU" dirty="0" smtClean="0"/>
              <a:t> </a:t>
            </a:r>
            <a:r>
              <a:rPr lang="ru-RU" dirty="0" err="1" smtClean="0"/>
              <a:t>шамасы</a:t>
            </a:r>
            <a:r>
              <a:rPr lang="ru-RU" dirty="0" smtClean="0"/>
              <a:t> </a:t>
            </a:r>
            <a:r>
              <a:rPr lang="ru-RU" dirty="0" err="1" smtClean="0"/>
              <a:t>қалыпты</a:t>
            </a:r>
            <a:r>
              <a:rPr lang="ru-RU" dirty="0" smtClean="0"/>
              <a:t> </a:t>
            </a:r>
            <a:r>
              <a:rPr lang="ru-RU" dirty="0" err="1" smtClean="0"/>
              <a:t>үлестірім</a:t>
            </a:r>
            <a:r>
              <a:rPr lang="ru-RU" dirty="0" smtClean="0"/>
              <a:t> </a:t>
            </a:r>
            <a:r>
              <a:rPr lang="ru-RU" dirty="0" err="1" smtClean="0"/>
              <a:t>заңына</a:t>
            </a:r>
            <a:r>
              <a:rPr lang="ru-RU" dirty="0" smtClean="0"/>
              <a:t> (</a:t>
            </a:r>
            <a:r>
              <a:rPr lang="ru-RU" b="1" dirty="0" smtClean="0">
                <a:solidFill>
                  <a:srgbClr val="FF0000"/>
                </a:solidFill>
              </a:rPr>
              <a:t>Гаусс </a:t>
            </a:r>
            <a:r>
              <a:rPr lang="ru-RU" b="1" dirty="0" err="1" smtClean="0">
                <a:solidFill>
                  <a:srgbClr val="FF0000"/>
                </a:solidFill>
              </a:rPr>
              <a:t>үлестірім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заңына</a:t>
            </a:r>
            <a:r>
              <a:rPr lang="ru-RU" b="1" dirty="0" smtClean="0">
                <a:solidFill>
                  <a:srgbClr val="FF0000"/>
                </a:solidFill>
              </a:rPr>
              <a:t>) </a:t>
            </a:r>
            <a:r>
              <a:rPr lang="ru-RU" dirty="0" err="1" smtClean="0"/>
              <a:t>сәйкес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ықтималдық</a:t>
            </a:r>
            <a:r>
              <a:rPr lang="ru-RU" dirty="0" smtClean="0"/>
              <a:t> </a:t>
            </a:r>
            <a:r>
              <a:rPr lang="ru-RU" dirty="0" err="1" smtClean="0"/>
              <a:t>тығыздығы</a:t>
            </a:r>
            <a:r>
              <a:rPr lang="ru-RU" dirty="0" smtClean="0"/>
              <a:t> </a:t>
            </a:r>
            <a:r>
              <a:rPr lang="ru-RU" dirty="0" err="1" smtClean="0"/>
              <a:t>келесідей</a:t>
            </a:r>
            <a:r>
              <a:rPr lang="ru-RU" dirty="0" smtClean="0"/>
              <a:t> </a:t>
            </a:r>
            <a:r>
              <a:rPr lang="ru-RU" dirty="0" err="1" smtClean="0"/>
              <a:t>өрнектеледі</a:t>
            </a:r>
            <a:r>
              <a:rPr lang="ru-RU" dirty="0" smtClean="0"/>
              <a:t>: 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30801"/>
              </p:ext>
            </p:extLst>
          </p:nvPr>
        </p:nvGraphicFramePr>
        <p:xfrm>
          <a:off x="5684378" y="999964"/>
          <a:ext cx="3630613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8" name="Уравнение" r:id="rId4" imgW="1358640" imgH="457200" progId="Equation.3">
                  <p:embed/>
                </p:oleObj>
              </mc:Choice>
              <mc:Fallback>
                <p:oleObj name="Уравнение" r:id="rId4" imgW="13586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84378" y="999964"/>
                        <a:ext cx="3630613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25779" y="2927361"/>
            <a:ext cx="3995421" cy="23083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dirty="0" smtClean="0"/>
              <a:t>М</a:t>
            </a:r>
            <a:r>
              <a:rPr lang="kk-KZ" dirty="0" smtClean="0"/>
              <a:t>ұндағы</a:t>
            </a:r>
          </a:p>
          <a:p>
            <a:pPr indent="457200" algn="just"/>
            <a:r>
              <a:rPr lang="en-US" dirty="0" smtClean="0">
                <a:solidFill>
                  <a:srgbClr val="0070C0"/>
                </a:solidFill>
              </a:rPr>
              <a:t>   -</a:t>
            </a:r>
            <a:r>
              <a:rPr lang="kk-KZ" dirty="0" smtClean="0">
                <a:solidFill>
                  <a:srgbClr val="0070C0"/>
                </a:solidFill>
              </a:rPr>
              <a:t> (</a:t>
            </a:r>
            <a:r>
              <a:rPr lang="el-GR" dirty="0"/>
              <a:t>α</a:t>
            </a:r>
            <a:r>
              <a:rPr lang="kk-KZ" dirty="0" smtClean="0">
                <a:solidFill>
                  <a:srgbClr val="0070C0"/>
                </a:solidFill>
              </a:rPr>
              <a:t>)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kk-KZ" dirty="0" smtClean="0">
                <a:solidFill>
                  <a:srgbClr val="0070C0"/>
                </a:solidFill>
              </a:rPr>
              <a:t>х айнымалысының математикалық күтімі (орташа мәні);</a:t>
            </a:r>
          </a:p>
          <a:p>
            <a:pPr indent="457200" algn="just"/>
            <a:r>
              <a:rPr lang="en-US" dirty="0" smtClean="0">
                <a:solidFill>
                  <a:srgbClr val="0070C0"/>
                </a:solidFill>
              </a:rPr>
              <a:t>   - </a:t>
            </a:r>
            <a:r>
              <a:rPr lang="kk-KZ" dirty="0" smtClean="0">
                <a:solidFill>
                  <a:srgbClr val="0070C0"/>
                </a:solidFill>
              </a:rPr>
              <a:t>(</a:t>
            </a:r>
            <a:r>
              <a:rPr lang="el-GR" dirty="0"/>
              <a:t>β</a:t>
            </a:r>
            <a:r>
              <a:rPr lang="kk-KZ" dirty="0" smtClean="0">
                <a:solidFill>
                  <a:srgbClr val="0070C0"/>
                </a:solidFill>
              </a:rPr>
              <a:t>) орташа квадраттық ауытқу;</a:t>
            </a:r>
          </a:p>
          <a:p>
            <a:pPr indent="457200" algn="just"/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kk-KZ" dirty="0" smtClean="0">
                <a:solidFill>
                  <a:srgbClr val="0070C0"/>
                </a:solidFill>
              </a:rPr>
              <a:t>,    - тұрақты шамалар, (≈3,14), (≈2,72);</a:t>
            </a:r>
          </a:p>
          <a:p>
            <a:pPr indent="457200" algn="just"/>
            <a:r>
              <a:rPr lang="en-US" dirty="0" smtClean="0">
                <a:solidFill>
                  <a:srgbClr val="0070C0"/>
                </a:solidFill>
              </a:rPr>
              <a:t>      </a:t>
            </a:r>
            <a:r>
              <a:rPr lang="kk-KZ" dirty="0" smtClean="0">
                <a:solidFill>
                  <a:srgbClr val="0070C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kk-KZ" dirty="0" smtClean="0">
                <a:solidFill>
                  <a:srgbClr val="0070C0"/>
                </a:solidFill>
              </a:rPr>
              <a:t> үлестірім функциясының тығыздығы.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kk-KZ" dirty="0" smtClean="0">
              <a:solidFill>
                <a:srgbClr val="0070C0"/>
              </a:solidFill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0" y="2163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114640"/>
              </p:ext>
            </p:extLst>
          </p:nvPr>
        </p:nvGraphicFramePr>
        <p:xfrm>
          <a:off x="981634" y="3252020"/>
          <a:ext cx="246888" cy="299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9" name="Уравнение" r:id="rId6" imgW="139761" imgH="165172" progId="Equation.3">
                  <p:embed/>
                </p:oleObj>
              </mc:Choice>
              <mc:Fallback>
                <p:oleObj name="Уравнение" r:id="rId6" imgW="139761" imgH="16517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634" y="3252020"/>
                        <a:ext cx="246888" cy="2997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394230"/>
              </p:ext>
            </p:extLst>
          </p:nvPr>
        </p:nvGraphicFramePr>
        <p:xfrm>
          <a:off x="981634" y="3830450"/>
          <a:ext cx="24938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0" name="Уравнение" r:id="rId8" imgW="152280" imgH="139680" progId="Equation.3">
                  <p:embed/>
                </p:oleObj>
              </mc:Choice>
              <mc:Fallback>
                <p:oleObj name="Уравнение" r:id="rId8" imgW="1522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81634" y="3830450"/>
                        <a:ext cx="24938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811208"/>
              </p:ext>
            </p:extLst>
          </p:nvPr>
        </p:nvGraphicFramePr>
        <p:xfrm>
          <a:off x="1297102" y="4164576"/>
          <a:ext cx="187036" cy="201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Уравнение" r:id="rId10" imgW="114120" imgH="139680" progId="Equation.3">
                  <p:embed/>
                </p:oleObj>
              </mc:Choice>
              <mc:Fallback>
                <p:oleObj name="Уравнение" r:id="rId10" imgW="1141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97102" y="4164576"/>
                        <a:ext cx="187036" cy="201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559921"/>
              </p:ext>
            </p:extLst>
          </p:nvPr>
        </p:nvGraphicFramePr>
        <p:xfrm>
          <a:off x="990778" y="4150905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Уравнение" r:id="rId12" imgW="139680" imgH="139680" progId="Equation.3">
                  <p:embed/>
                </p:oleObj>
              </mc:Choice>
              <mc:Fallback>
                <p:oleObj name="Уравнение" r:id="rId12" imgW="1396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90778" y="4150905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478681"/>
              </p:ext>
            </p:extLst>
          </p:nvPr>
        </p:nvGraphicFramePr>
        <p:xfrm>
          <a:off x="983259" y="4629505"/>
          <a:ext cx="472237" cy="279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3" name="Уравнение" r:id="rId14" imgW="342720" imgH="203040" progId="Equation.3">
                  <p:embed/>
                </p:oleObj>
              </mc:Choice>
              <mc:Fallback>
                <p:oleObj name="Уравнение" r:id="rId14" imgW="342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83259" y="4629505"/>
                        <a:ext cx="472237" cy="279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23" name="Группа 12322"/>
          <p:cNvGrpSpPr/>
          <p:nvPr/>
        </p:nvGrpSpPr>
        <p:grpSpPr>
          <a:xfrm>
            <a:off x="5394109" y="2523766"/>
            <a:ext cx="4300967" cy="2856989"/>
            <a:chOff x="5058933" y="2314737"/>
            <a:chExt cx="4504166" cy="2765425"/>
          </a:xfrm>
        </p:grpSpPr>
        <p:grpSp>
          <p:nvGrpSpPr>
            <p:cNvPr id="12322" name="Группа 12321"/>
            <p:cNvGrpSpPr/>
            <p:nvPr/>
          </p:nvGrpSpPr>
          <p:grpSpPr>
            <a:xfrm>
              <a:off x="5058933" y="2314737"/>
              <a:ext cx="4504166" cy="2765425"/>
              <a:chOff x="5058933" y="2314737"/>
              <a:chExt cx="4504166" cy="2765425"/>
            </a:xfrm>
          </p:grpSpPr>
          <p:pic>
            <p:nvPicPr>
              <p:cNvPr id="12326" name="Picture 38" descr="http://player.myshared.ru/6/762391/slides/slide_4.jpg"/>
              <p:cNvPicPr>
                <a:picLocks noChangeAspect="1" noChangeArrowheads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688" t="27060" r="4757" b="11088"/>
              <a:stretch/>
            </p:blipFill>
            <p:spPr bwMode="auto">
              <a:xfrm>
                <a:off x="5058933" y="2314737"/>
                <a:ext cx="4504166" cy="27654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Прямоугольник 30"/>
              <p:cNvSpPr/>
              <p:nvPr/>
            </p:nvSpPr>
            <p:spPr>
              <a:xfrm>
                <a:off x="7184016" y="4725554"/>
                <a:ext cx="254000" cy="2979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aphicFrame>
          <p:nvGraphicFramePr>
            <p:cNvPr id="32" name="Объект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4214250"/>
                </p:ext>
              </p:extLst>
            </p:nvPr>
          </p:nvGraphicFramePr>
          <p:xfrm>
            <a:off x="7263987" y="4731373"/>
            <a:ext cx="246888" cy="2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4" name="Уравнение" r:id="rId17" imgW="139761" imgH="165172" progId="Equation.3">
                    <p:embed/>
                  </p:oleObj>
                </mc:Choice>
                <mc:Fallback>
                  <p:oleObj name="Уравнение" r:id="rId17" imgW="139761" imgH="16517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3987" y="4731373"/>
                          <a:ext cx="246888" cy="2921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25" name="Прямоугольник 12324"/>
              <p:cNvSpPr/>
              <p:nvPr/>
            </p:nvSpPr>
            <p:spPr>
              <a:xfrm>
                <a:off x="5444128" y="5352181"/>
                <a:ext cx="444346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= 0 </a:t>
                </a:r>
                <a:r>
                  <a:rPr lang="ru-RU" dirty="0" err="1"/>
                  <a:t>және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ru-RU" dirty="0"/>
                          <m:t>σ</m:t>
                        </m:r>
                      </m:e>
                      <m:sub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ru-RU" dirty="0"/>
                  <a:t> = 1 </a:t>
                </a:r>
                <a:r>
                  <a:rPr lang="ru-RU" dirty="0" err="1" smtClean="0"/>
                  <a:t>параметрлері</a:t>
                </a:r>
                <a:r>
                  <a:rPr lang="ru-RU" dirty="0" smtClean="0"/>
                  <a:t> </a:t>
                </a:r>
                <a:r>
                  <a:rPr lang="ru-RU" dirty="0"/>
                  <a:t>бар </a:t>
                </a:r>
                <a:r>
                  <a:rPr lang="ru-RU" dirty="0" smtClean="0"/>
                  <a:t>Х </a:t>
                </a:r>
                <a:r>
                  <a:rPr lang="ru-RU" dirty="0" err="1"/>
                  <a:t>кездейсоқ</a:t>
                </a:r>
                <a:r>
                  <a:rPr lang="ru-RU" dirty="0"/>
                  <a:t> </a:t>
                </a:r>
                <a:r>
                  <a:rPr lang="ru-RU" dirty="0" err="1" smtClean="0"/>
                  <a:t>шамасының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қалыпты</a:t>
                </a:r>
                <a:r>
                  <a:rPr lang="ru-RU" dirty="0" smtClean="0"/>
                  <a:t> </a:t>
                </a:r>
                <a:r>
                  <a:rPr lang="ru-RU" dirty="0" err="1"/>
                  <a:t>үлестірім</a:t>
                </a:r>
                <a:r>
                  <a:rPr lang="ru-RU" dirty="0"/>
                  <a:t> </a:t>
                </a:r>
                <a:r>
                  <a:rPr lang="ru-RU" dirty="0" err="1"/>
                  <a:t>заңының</a:t>
                </a:r>
                <a:r>
                  <a:rPr lang="ru-RU" dirty="0"/>
                  <a:t> </a:t>
                </a:r>
                <a:r>
                  <a:rPr lang="ru-RU" dirty="0" err="1"/>
                  <a:t>графикалық</a:t>
                </a:r>
                <a:r>
                  <a:rPr lang="ru-RU" dirty="0"/>
                  <a:t> </a:t>
                </a:r>
                <a:r>
                  <a:rPr lang="ru-RU" dirty="0" err="1" smtClean="0"/>
                  <a:t>көрінісі</a:t>
                </a:r>
                <a:endParaRPr lang="ru-RU" dirty="0"/>
              </a:p>
            </p:txBody>
          </p:sp>
        </mc:Choice>
        <mc:Fallback xmlns="">
          <p:sp>
            <p:nvSpPr>
              <p:cNvPr id="12325" name="Прямоугольник 123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128" y="5352181"/>
                <a:ext cx="4443469" cy="923330"/>
              </a:xfrm>
              <a:prstGeom prst="rect">
                <a:avLst/>
              </a:prstGeom>
              <a:blipFill rotWithShape="0">
                <a:blip r:embed="rId18"/>
                <a:stretch>
                  <a:fillRect l="-1097" t="-3974" r="-1235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70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9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305418" y="1614488"/>
                <a:ext cx="5926403" cy="5061586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kk-KZ" dirty="0" smtClean="0"/>
                  <a:t>Қалыпты үлестірім қисығының шегі </a:t>
                </a:r>
                <a:r>
                  <a:rPr lang="kk-KZ" sz="2400" b="1" dirty="0" smtClean="0">
                    <a:solidFill>
                      <a:srgbClr val="FF0000"/>
                    </a:solidFill>
                  </a:rPr>
                  <a:t>-∞&lt;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x&lt;∞</a:t>
                </a:r>
                <a:r>
                  <a:rPr lang="kk-KZ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kk-KZ" dirty="0" smtClean="0"/>
                  <a:t>қамтиды;</a:t>
                </a:r>
              </a:p>
              <a:p>
                <a:pPr>
                  <a:lnSpc>
                    <a:spcPct val="150000"/>
                  </a:lnSpc>
                </a:pPr>
                <a:r>
                  <a:rPr lang="kk-KZ" dirty="0" smtClean="0"/>
                  <a:t>Қалыпты үлестірім заңының қисығы </a:t>
                </a:r>
                <a14:m>
                  <m:oMath xmlns:m="http://schemas.openxmlformats.org/officeDocument/2006/math">
                    <m:r>
                      <a:rPr lang="kk-KZ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х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kk-KZ" dirty="0" smtClean="0"/>
                  <a:t>нүктесіндегі</a:t>
                </a:r>
                <a:r>
                  <a:rPr lang="en-US" dirty="0" smtClean="0"/>
                  <a:t>                  </a:t>
                </a:r>
                <a:r>
                  <a:rPr lang="kk-KZ" dirty="0" smtClean="0"/>
                  <a:t>тең </a:t>
                </a:r>
                <a:r>
                  <a:rPr lang="en-US" dirty="0" smtClean="0"/>
                  <a:t>     </a:t>
                </a:r>
                <a:r>
                  <a:rPr lang="kk-KZ" dirty="0" smtClean="0"/>
                  <a:t>максималды ординатаға симметриялы орналасады (қалыпты үлестірім заңында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kk-K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kk-KZ" dirty="0" smtClean="0"/>
                  <a:t> орташа арифметикалық мән, мода мен медиана бірі-біріне сәйкес келеді);</a:t>
                </a:r>
              </a:p>
              <a:p>
                <a:pPr>
                  <a:lnSpc>
                    <a:spcPct val="150000"/>
                  </a:lnSpc>
                </a:pPr>
                <a:r>
                  <a:rPr lang="kk-KZ" dirty="0" smtClean="0"/>
                  <a:t>Қалыпты үлестірім заңының осы  үш параметрінің тақ мүшелері нөлге тең болғандықтан, симметриялы болады. Сәйкесінше, </a:t>
                </a:r>
                <a:r>
                  <a:rPr lang="en-US" dirty="0" smtClean="0"/>
                  <a:t>Cs=0.</a:t>
                </a:r>
                <a:endParaRPr lang="kk-KZ" dirty="0" smtClean="0"/>
              </a:p>
              <a:p>
                <a:endParaRPr lang="kk-KZ" dirty="0"/>
              </a:p>
              <a:p>
                <a:r>
                  <a:rPr lang="kk-KZ" dirty="0" smtClean="0"/>
                  <a:t>  </a:t>
                </a:r>
                <a:r>
                  <a:rPr lang="en-US" dirty="0" smtClean="0"/>
                  <a:t>       </a:t>
                </a:r>
                <a:r>
                  <a:rPr lang="kk-KZ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0" name="Объект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305418" y="1614488"/>
                <a:ext cx="5926403" cy="5061586"/>
              </a:xfrm>
              <a:blipFill rotWithShape="0">
                <a:blip r:embed="rId3"/>
                <a:stretch>
                  <a:fillRect b="-106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Номер слайда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5</a:t>
            </a:fld>
            <a:endParaRPr lang="ru-RU" noProof="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31999" y="432000"/>
            <a:ext cx="10112175" cy="432000"/>
          </a:xfrm>
        </p:spPr>
        <p:txBody>
          <a:bodyPr/>
          <a:lstStyle/>
          <a:p>
            <a:r>
              <a:rPr lang="ru-RU" sz="2400" kern="0" spc="0" dirty="0" err="1">
                <a:solidFill>
                  <a:srgbClr val="0070C0"/>
                </a:solidFill>
              </a:rPr>
              <a:t>Қалыпты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үлестірім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 smtClean="0">
                <a:solidFill>
                  <a:srgbClr val="0070C0"/>
                </a:solidFill>
              </a:rPr>
              <a:t>заңы</a:t>
            </a:r>
            <a:endParaRPr lang="ru-RU" sz="24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sz="2000" b="1" dirty="0" err="1">
                <a:solidFill>
                  <a:srgbClr val="FF0000"/>
                </a:solidFill>
              </a:rPr>
              <a:t>Қалыпты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үлестірім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заңының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қасиеттері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http://player.myshared.ru/5/451865/slides/slide_3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96" t="54558" r="4732" b="9915"/>
          <a:stretch/>
        </p:blipFill>
        <p:spPr bwMode="auto">
          <a:xfrm>
            <a:off x="431800" y="1614488"/>
            <a:ext cx="3325813" cy="24288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889464"/>
              </p:ext>
            </p:extLst>
          </p:nvPr>
        </p:nvGraphicFramePr>
        <p:xfrm>
          <a:off x="6069889" y="3304327"/>
          <a:ext cx="898469" cy="5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Уравнение" r:id="rId5" imgW="711000" imgH="419040" progId="Equation.3">
                  <p:embed/>
                </p:oleObj>
              </mc:Choice>
              <mc:Fallback>
                <p:oleObj name="Уравнение" r:id="rId5" imgW="711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69889" y="3304327"/>
                        <a:ext cx="898469" cy="5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864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447502" y="6401750"/>
            <a:ext cx="278418" cy="274324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6</a:t>
            </a:fld>
            <a:endParaRPr lang="ru-RU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50" y="181214"/>
            <a:ext cx="10018913" cy="500957"/>
          </a:xfrm>
        </p:spPr>
        <p:txBody>
          <a:bodyPr rtlCol="0"/>
          <a:lstStyle/>
          <a:p>
            <a:pPr indent="457200"/>
            <a:r>
              <a:rPr lang="ru-RU" sz="2400" kern="0" spc="0" dirty="0" err="1">
                <a:solidFill>
                  <a:srgbClr val="0070C0"/>
                </a:solidFill>
              </a:rPr>
              <a:t>Қалыпты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үлестірім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заңы</a:t>
            </a:r>
            <a:endParaRPr lang="ru-RU" sz="2400" kern="0" spc="0" dirty="0"/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734786" y="1111431"/>
            <a:ext cx="5041899" cy="1754326"/>
            <a:chOff x="4583057" y="3840116"/>
            <a:chExt cx="5041899" cy="175432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583057" y="3840116"/>
              <a:ext cx="5041899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dirty="0" smtClean="0"/>
                <a:t>  </a:t>
              </a:r>
              <a:r>
                <a:rPr lang="en-US" dirty="0"/>
                <a:t> </a:t>
              </a:r>
              <a:r>
                <a:rPr lang="en-US" dirty="0" smtClean="0"/>
                <a:t> </a:t>
              </a:r>
              <a:r>
                <a:rPr lang="kk-KZ" dirty="0" smtClean="0"/>
                <a:t>па</a:t>
              </a:r>
              <a:r>
                <a:rPr lang="ru-RU" dirty="0" err="1" smtClean="0"/>
                <a:t>раметрі</a:t>
              </a:r>
              <a:r>
                <a:rPr lang="ru-RU" dirty="0" smtClean="0"/>
                <a:t> </a:t>
              </a:r>
              <a:r>
                <a:rPr lang="ru-RU" dirty="0" err="1"/>
                <a:t>кездейсоқ</a:t>
              </a:r>
              <a:r>
                <a:rPr lang="ru-RU" dirty="0"/>
                <a:t> </a:t>
              </a:r>
              <a:r>
                <a:rPr lang="ru-RU" dirty="0" err="1"/>
                <a:t>шаманың</a:t>
              </a:r>
              <a:r>
                <a:rPr lang="ru-RU" dirty="0"/>
                <a:t> </a:t>
              </a:r>
              <a:r>
                <a:rPr lang="ru-RU" dirty="0" err="1"/>
                <a:t>математикалық</a:t>
              </a:r>
              <a:r>
                <a:rPr lang="ru-RU" dirty="0"/>
                <a:t> </a:t>
              </a:r>
              <a:r>
                <a:rPr lang="ru-RU" dirty="0" err="1" smtClean="0"/>
                <a:t>күтімін</a:t>
              </a:r>
              <a:r>
                <a:rPr lang="ru-RU" dirty="0" smtClean="0"/>
                <a:t> </a:t>
              </a:r>
              <a:r>
                <a:rPr lang="ru-RU" dirty="0"/>
                <a:t>(</a:t>
              </a:r>
              <a:r>
                <a:rPr lang="ru-RU" dirty="0" err="1" smtClean="0"/>
                <a:t>ариф</a:t>
              </a:r>
              <a:r>
                <a:rPr lang="ru-RU" dirty="0" smtClean="0"/>
                <a:t>. </a:t>
              </a:r>
              <a:r>
                <a:rPr lang="ru-RU" dirty="0" err="1" smtClean="0"/>
                <a:t>орташасын</a:t>
              </a:r>
              <a:r>
                <a:rPr lang="ru-RU" dirty="0" smtClean="0"/>
                <a:t>) </a:t>
              </a:r>
              <a:r>
                <a:rPr lang="ru-RU" dirty="0" err="1"/>
                <a:t>сипаттайды</a:t>
              </a:r>
              <a:r>
                <a:rPr lang="ru-RU" dirty="0"/>
                <a:t>, </a:t>
              </a:r>
              <a:r>
                <a:rPr lang="ru-RU" dirty="0" err="1" smtClean="0"/>
                <a:t>үлестірім</a:t>
              </a:r>
              <a:r>
                <a:rPr lang="ru-RU" dirty="0" smtClean="0"/>
                <a:t> </a:t>
              </a:r>
              <a:r>
                <a:rPr lang="ru-RU" dirty="0" err="1" smtClean="0"/>
                <a:t>орталығы</a:t>
              </a:r>
              <a:r>
                <a:rPr lang="ru-RU" dirty="0" smtClean="0"/>
                <a:t> </a:t>
              </a:r>
              <a:r>
                <a:rPr lang="ru-RU" dirty="0" err="1"/>
                <a:t>және</a:t>
              </a:r>
              <a:r>
                <a:rPr lang="ru-RU" dirty="0"/>
                <a:t> </a:t>
              </a:r>
              <a:r>
                <a:rPr lang="ru-RU" dirty="0" err="1"/>
                <a:t>ең</a:t>
              </a:r>
              <a:r>
                <a:rPr lang="ru-RU" dirty="0"/>
                <a:t> </a:t>
              </a:r>
              <a:r>
                <a:rPr lang="ru-RU" dirty="0" err="1"/>
                <a:t>ықтимал</a:t>
              </a:r>
              <a:r>
                <a:rPr lang="ru-RU" dirty="0"/>
                <a:t> </a:t>
              </a:r>
              <a:r>
                <a:rPr lang="ru-RU" dirty="0" err="1"/>
                <a:t>мән</a:t>
              </a:r>
              <a:r>
                <a:rPr lang="ru-RU" dirty="0"/>
                <a:t> </a:t>
              </a:r>
              <a:r>
                <a:rPr lang="ru-RU" dirty="0" err="1"/>
                <a:t>болып</a:t>
              </a:r>
              <a:r>
                <a:rPr lang="ru-RU" dirty="0"/>
                <a:t> </a:t>
              </a:r>
              <a:r>
                <a:rPr lang="ru-RU" dirty="0" err="1"/>
                <a:t>табылады</a:t>
              </a:r>
              <a:r>
                <a:rPr lang="ru-RU" dirty="0"/>
                <a:t>. </a:t>
              </a:r>
              <a:r>
                <a:rPr lang="ru-RU" dirty="0" err="1"/>
                <a:t>Математикалық</a:t>
              </a:r>
              <a:r>
                <a:rPr lang="ru-RU" dirty="0"/>
                <a:t> </a:t>
              </a:r>
              <a:r>
                <a:rPr lang="ru-RU" dirty="0" err="1" smtClean="0"/>
                <a:t>күтімнің</a:t>
              </a:r>
              <a:r>
                <a:rPr lang="ru-RU" dirty="0" smtClean="0"/>
                <a:t> </a:t>
              </a:r>
              <a:r>
                <a:rPr lang="ru-RU" dirty="0" err="1"/>
                <a:t>өзгеруі</a:t>
              </a:r>
              <a:r>
                <a:rPr lang="ru-RU" dirty="0"/>
                <a:t> </a:t>
              </a:r>
              <a:r>
                <a:rPr lang="ru-RU" dirty="0" err="1"/>
                <a:t>қисықтың</a:t>
              </a:r>
              <a:r>
                <a:rPr lang="ru-RU" dirty="0"/>
                <a:t> </a:t>
              </a:r>
              <a:r>
                <a:rPr lang="ru-RU" dirty="0" err="1"/>
                <a:t>пішініне</a:t>
              </a:r>
              <a:r>
                <a:rPr lang="ru-RU" dirty="0"/>
                <a:t> </a:t>
              </a:r>
              <a:r>
                <a:rPr lang="ru-RU" dirty="0" err="1"/>
                <a:t>әсер</a:t>
              </a:r>
              <a:r>
                <a:rPr lang="ru-RU" dirty="0"/>
                <a:t> </a:t>
              </a:r>
              <a:r>
                <a:rPr lang="ru-RU" dirty="0" err="1"/>
                <a:t>етпейді</a:t>
              </a:r>
              <a:r>
                <a:rPr lang="ru-RU" dirty="0"/>
                <a:t>, тек </a:t>
              </a:r>
              <a:r>
                <a:rPr lang="ru-RU" dirty="0" err="1"/>
                <a:t>оның</a:t>
              </a:r>
              <a:r>
                <a:rPr lang="ru-RU" dirty="0"/>
                <a:t> X </a:t>
              </a:r>
              <a:r>
                <a:rPr lang="ru-RU" dirty="0" err="1"/>
                <a:t>осі</a:t>
              </a:r>
              <a:r>
                <a:rPr lang="ru-RU" dirty="0"/>
                <a:t> </a:t>
              </a:r>
              <a:r>
                <a:rPr lang="ru-RU" dirty="0" err="1"/>
                <a:t>бойымен</a:t>
              </a:r>
              <a:r>
                <a:rPr lang="ru-RU" dirty="0"/>
                <a:t> </a:t>
              </a:r>
              <a:r>
                <a:rPr lang="ru-RU" dirty="0" err="1" smtClean="0"/>
                <a:t>жылжуына</a:t>
              </a:r>
              <a:r>
                <a:rPr lang="ru-RU" dirty="0" smtClean="0"/>
                <a:t> </a:t>
              </a:r>
              <a:r>
                <a:rPr lang="ru-RU" dirty="0" err="1" smtClean="0"/>
                <a:t>жағдай</a:t>
              </a:r>
              <a:r>
                <a:rPr lang="ru-RU" dirty="0" smtClean="0"/>
                <a:t> </a:t>
              </a:r>
              <a:r>
                <a:rPr lang="ru-RU" dirty="0" err="1" smtClean="0"/>
                <a:t>жасайды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1342037"/>
                </p:ext>
              </p:extLst>
            </p:nvPr>
          </p:nvGraphicFramePr>
          <p:xfrm>
            <a:off x="4655484" y="3885213"/>
            <a:ext cx="246888" cy="299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" name="Уравнение" r:id="rId4" imgW="139761" imgH="165172" progId="Equation.3">
                    <p:embed/>
                  </p:oleObj>
                </mc:Choice>
                <mc:Fallback>
                  <p:oleObj name="Уравнение" r:id="rId4" imgW="139761" imgH="16517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5484" y="3885213"/>
                          <a:ext cx="246888" cy="29979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4"/>
          <p:cNvGrpSpPr/>
          <p:nvPr/>
        </p:nvGrpSpPr>
        <p:grpSpPr>
          <a:xfrm>
            <a:off x="734785" y="4017668"/>
            <a:ext cx="5041900" cy="2031325"/>
            <a:chOff x="734785" y="4017668"/>
            <a:chExt cx="5041900" cy="203132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34785" y="4017668"/>
              <a:ext cx="5041900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dirty="0" smtClean="0"/>
                <a:t>     </a:t>
              </a:r>
              <a:r>
                <a:rPr lang="ru-RU" dirty="0" err="1" smtClean="0"/>
                <a:t>параметрі</a:t>
              </a:r>
              <a:r>
                <a:rPr lang="ru-RU" dirty="0" smtClean="0"/>
                <a:t> </a:t>
              </a:r>
              <a:r>
                <a:rPr lang="ru-RU" dirty="0" err="1"/>
                <a:t>кездейсоқ</a:t>
              </a:r>
              <a:r>
                <a:rPr lang="ru-RU" dirty="0"/>
                <a:t> </a:t>
              </a:r>
              <a:r>
                <a:rPr lang="ru-RU" dirty="0" err="1"/>
                <a:t>шаманың</a:t>
              </a:r>
              <a:r>
                <a:rPr lang="ru-RU" dirty="0"/>
                <a:t> </a:t>
              </a:r>
              <a:r>
                <a:rPr lang="ru-RU" dirty="0" err="1"/>
                <a:t>өзгергіштігін</a:t>
              </a:r>
              <a:r>
                <a:rPr lang="ru-RU" dirty="0"/>
                <a:t> </a:t>
              </a:r>
              <a:r>
                <a:rPr lang="ru-RU" dirty="0" err="1"/>
                <a:t>сипаттайды</a:t>
              </a:r>
              <a:r>
                <a:rPr lang="ru-RU" dirty="0"/>
                <a:t> (</a:t>
              </a:r>
              <a:r>
                <a:rPr lang="ru-RU" dirty="0" err="1"/>
                <a:t>қисықтың</a:t>
              </a:r>
              <a:r>
                <a:rPr lang="ru-RU" dirty="0"/>
                <a:t> X </a:t>
              </a:r>
              <a:r>
                <a:rPr lang="ru-RU" dirty="0" err="1"/>
                <a:t>осі</a:t>
              </a:r>
              <a:r>
                <a:rPr lang="ru-RU" dirty="0"/>
                <a:t> </a:t>
              </a:r>
              <a:r>
                <a:rPr lang="ru-RU" dirty="0" err="1"/>
                <a:t>бойымен</a:t>
              </a:r>
              <a:r>
                <a:rPr lang="ru-RU" dirty="0"/>
                <a:t> </a:t>
              </a:r>
              <a:r>
                <a:rPr lang="ru-RU" dirty="0" err="1"/>
                <a:t>созылу</a:t>
              </a:r>
              <a:r>
                <a:rPr lang="ru-RU" dirty="0"/>
                <a:t> </a:t>
              </a:r>
              <a:r>
                <a:rPr lang="ru-RU" dirty="0" err="1"/>
                <a:t>өлшемі</a:t>
              </a:r>
              <a:r>
                <a:rPr lang="ru-RU" dirty="0"/>
                <a:t>): </a:t>
              </a:r>
              <a:r>
                <a:rPr lang="ru-RU" dirty="0" smtClean="0"/>
                <a:t>    </a:t>
              </a:r>
              <a:r>
                <a:rPr lang="ru-RU" dirty="0" err="1" smtClean="0"/>
                <a:t>неғұрлым</a:t>
              </a:r>
              <a:r>
                <a:rPr lang="ru-RU" dirty="0" smtClean="0"/>
                <a:t> </a:t>
              </a:r>
              <a:r>
                <a:rPr lang="ru-RU" dirty="0" err="1"/>
                <a:t>үлкен</a:t>
              </a:r>
              <a:r>
                <a:rPr lang="ru-RU" dirty="0"/>
                <a:t> </a:t>
              </a:r>
              <a:r>
                <a:rPr lang="ru-RU" dirty="0" err="1"/>
                <a:t>болса</a:t>
              </a:r>
              <a:r>
                <a:rPr lang="ru-RU" dirty="0"/>
                <a:t>, </a:t>
              </a:r>
              <a:r>
                <a:rPr lang="ru-RU" dirty="0" err="1"/>
                <a:t>соғұрлым</a:t>
              </a:r>
              <a:r>
                <a:rPr lang="ru-RU" dirty="0"/>
                <a:t> </a:t>
              </a:r>
              <a:r>
                <a:rPr lang="ru-RU" dirty="0" err="1" smtClean="0"/>
                <a:t>абцисса</a:t>
              </a:r>
              <a:r>
                <a:rPr lang="ru-RU" dirty="0" smtClean="0"/>
                <a:t> </a:t>
              </a:r>
              <a:r>
                <a:rPr lang="ru-RU" dirty="0" err="1" smtClean="0"/>
                <a:t>осі</a:t>
              </a:r>
              <a:r>
                <a:rPr lang="ru-RU" dirty="0" smtClean="0"/>
                <a:t> </a:t>
              </a:r>
              <a:r>
                <a:rPr lang="ru-RU" dirty="0" err="1" smtClean="0"/>
                <a:t>бойынша</a:t>
              </a:r>
              <a:r>
                <a:rPr lang="ru-RU" dirty="0" smtClean="0"/>
                <a:t> </a:t>
              </a:r>
              <a:r>
                <a:rPr lang="ru-RU" dirty="0" err="1" smtClean="0"/>
                <a:t>созылып</a:t>
              </a:r>
              <a:r>
                <a:rPr lang="ru-RU" dirty="0" smtClean="0"/>
                <a:t>, </a:t>
              </a:r>
              <a:r>
                <a:rPr lang="ru-RU" dirty="0" err="1" smtClean="0"/>
                <a:t>жазықтана</a:t>
              </a:r>
              <a:r>
                <a:rPr lang="ru-RU" dirty="0" smtClean="0"/>
                <a:t> </a:t>
              </a:r>
              <a:r>
                <a:rPr lang="ru-RU" dirty="0" err="1" smtClean="0"/>
                <a:t>түседі</a:t>
              </a:r>
              <a:r>
                <a:rPr lang="ru-RU" dirty="0" smtClean="0"/>
                <a:t>, ал </a:t>
              </a:r>
              <a:r>
                <a:rPr lang="ru-RU" dirty="0" err="1" smtClean="0"/>
                <a:t>оның</a:t>
              </a:r>
              <a:r>
                <a:rPr lang="ru-RU" dirty="0" smtClean="0"/>
                <a:t> </a:t>
              </a:r>
              <a:r>
                <a:rPr lang="ru-RU" dirty="0" err="1" smtClean="0"/>
                <a:t>мәні</a:t>
              </a:r>
              <a:r>
                <a:rPr lang="ru-RU" dirty="0" smtClean="0"/>
                <a:t> </a:t>
              </a:r>
              <a:r>
                <a:rPr lang="ru-RU" dirty="0" err="1" smtClean="0"/>
                <a:t>азайған</a:t>
              </a:r>
              <a:r>
                <a:rPr lang="ru-RU" dirty="0" smtClean="0"/>
                <a:t> </a:t>
              </a:r>
              <a:r>
                <a:rPr lang="ru-RU" dirty="0" err="1" smtClean="0"/>
                <a:t>сайын</a:t>
              </a:r>
              <a:r>
                <a:rPr lang="ru-RU" dirty="0" smtClean="0"/>
                <a:t>, </a:t>
              </a:r>
              <a:r>
                <a:rPr lang="ru-RU" dirty="0" err="1" smtClean="0"/>
                <a:t>керісінше</a:t>
              </a:r>
              <a:r>
                <a:rPr lang="ru-RU" dirty="0" smtClean="0"/>
                <a:t> </a:t>
              </a:r>
              <a:r>
                <a:rPr lang="ru-RU" dirty="0" err="1" smtClean="0"/>
                <a:t>үлестірім</a:t>
              </a:r>
              <a:r>
                <a:rPr lang="ru-RU" dirty="0" smtClean="0"/>
                <a:t> </a:t>
              </a:r>
              <a:r>
                <a:rPr lang="ru-RU" dirty="0" err="1" smtClean="0"/>
                <a:t>қисығы</a:t>
              </a:r>
              <a:r>
                <a:rPr lang="ru-RU" dirty="0" smtClean="0"/>
                <a:t> </a:t>
              </a:r>
              <a:r>
                <a:rPr lang="ru-RU" dirty="0" err="1" smtClean="0"/>
                <a:t>екі</a:t>
              </a:r>
              <a:r>
                <a:rPr lang="ru-RU" dirty="0" smtClean="0"/>
                <a:t> </a:t>
              </a:r>
              <a:r>
                <a:rPr lang="ru-RU" dirty="0" err="1" smtClean="0"/>
                <a:t>жағынан</a:t>
              </a:r>
              <a:r>
                <a:rPr lang="ru-RU" dirty="0" smtClean="0"/>
                <a:t> </a:t>
              </a:r>
              <a:r>
                <a:rPr lang="ru-RU" dirty="0" err="1" smtClean="0"/>
                <a:t>жиылып</a:t>
              </a:r>
              <a:r>
                <a:rPr lang="ru-RU" dirty="0" smtClean="0"/>
                <a:t>, симметрия </a:t>
              </a:r>
              <a:r>
                <a:rPr lang="ru-RU" dirty="0" err="1" smtClean="0"/>
                <a:t>осімен</a:t>
              </a:r>
              <a:r>
                <a:rPr lang="ru-RU" dirty="0" smtClean="0"/>
                <a:t> </a:t>
              </a:r>
              <a:r>
                <a:rPr lang="ru-RU" dirty="0" err="1" smtClean="0"/>
                <a:t>сығылады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graphicFrame>
          <p:nvGraphicFramePr>
            <p:cNvPr id="14" name="Объект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7381917"/>
                </p:ext>
              </p:extLst>
            </p:nvPr>
          </p:nvGraphicFramePr>
          <p:xfrm>
            <a:off x="807213" y="4100290"/>
            <a:ext cx="24938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" name="Уравнение" r:id="rId6" imgW="152280" imgH="139680" progId="Equation.3">
                    <p:embed/>
                  </p:oleObj>
                </mc:Choice>
                <mc:Fallback>
                  <p:oleObj name="Уравнение" r:id="rId6" imgW="152280" imgH="1396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807213" y="4100290"/>
                          <a:ext cx="24938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Объект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3665762"/>
                </p:ext>
              </p:extLst>
            </p:nvPr>
          </p:nvGraphicFramePr>
          <p:xfrm>
            <a:off x="1824370" y="4720928"/>
            <a:ext cx="24938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8" name="Уравнение" r:id="rId8" imgW="152280" imgH="139680" progId="Equation.3">
                    <p:embed/>
                  </p:oleObj>
                </mc:Choice>
                <mc:Fallback>
                  <p:oleObj name="Уравнение" r:id="rId8" imgW="152280" imgH="1396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824370" y="4720928"/>
                          <a:ext cx="24938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70" name="Picture 46" descr="http://player.myshared.ru/6/762391/slides/slide_6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8" t="24494" r="7892" b="14342"/>
          <a:stretch/>
        </p:blipFill>
        <p:spPr bwMode="auto">
          <a:xfrm>
            <a:off x="7183141" y="215536"/>
            <a:ext cx="4954876" cy="307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http://player.myshared.ru/6/762391/slides/slide_8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8145" r="3606" b="14765"/>
          <a:stretch/>
        </p:blipFill>
        <p:spPr bwMode="auto">
          <a:xfrm>
            <a:off x="7185583" y="3510553"/>
            <a:ext cx="4952434" cy="3217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89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31999" y="878236"/>
            <a:ext cx="9799822" cy="5660676"/>
          </a:xfrm>
        </p:spPr>
        <p:txBody>
          <a:bodyPr/>
          <a:lstStyle/>
          <a:p>
            <a:pPr marL="0" indent="457200">
              <a:buNone/>
            </a:pPr>
            <a:r>
              <a:rPr lang="kk-KZ" dirty="0" smtClean="0"/>
              <a:t>Интегралды өрнек түріндегі қалыпты үлестірім қисығын толықтай (тікелей) есептеу мүмкін болмағандықтан, арнайы ықтималдық интеграл функциясы кестелері немесе Лаплас функциясы қолданылады:</a:t>
            </a:r>
            <a:r>
              <a:rPr lang="en-US" dirty="0" smtClean="0"/>
              <a:t>   </a:t>
            </a:r>
          </a:p>
          <a:p>
            <a:pPr marL="0" indent="457200">
              <a:buNone/>
            </a:pPr>
            <a:endParaRPr lang="en-US" dirty="0"/>
          </a:p>
          <a:p>
            <a:pPr marL="0" indent="457200">
              <a:buNone/>
            </a:pPr>
            <a:r>
              <a:rPr lang="kk-KZ" dirty="0" smtClean="0"/>
              <a:t>Қалыпты үлестірімнің интегралдық функциясын Лаплас функциясы арқылы келесі түрде өрнектеуге болады:</a:t>
            </a:r>
            <a:endParaRPr lang="en-US" dirty="0" smtClean="0"/>
          </a:p>
          <a:p>
            <a:pPr marL="0" indent="457200">
              <a:buNone/>
            </a:pPr>
            <a:r>
              <a:rPr lang="kk-KZ" dirty="0" smtClean="0"/>
              <a:t>Ал қамтамасыздық функциясын:</a:t>
            </a:r>
          </a:p>
          <a:p>
            <a:pPr marL="0" indent="457200">
              <a:buNone/>
            </a:pPr>
            <a:r>
              <a:rPr lang="kk-KZ" dirty="0" smtClean="0"/>
              <a:t>Қалыпты қамтамасыздық қисығын кесте бойынша тұрғызған жөн. Қалыптандырылған мәндер х</a:t>
            </a:r>
            <a:r>
              <a:rPr lang="kk-KZ" baseline="-25000" dirty="0" smtClean="0"/>
              <a:t>р</a:t>
            </a:r>
            <a:r>
              <a:rPr lang="kk-KZ" dirty="0" smtClean="0"/>
              <a:t> шамасына келесі формула арқылы өтеді:</a:t>
            </a:r>
          </a:p>
          <a:p>
            <a:pPr marL="0" indent="457200">
              <a:buNone/>
            </a:pPr>
            <a:endParaRPr lang="kk-KZ" dirty="0" smtClean="0"/>
          </a:p>
          <a:p>
            <a:pPr marL="0" indent="457200">
              <a:buNone/>
            </a:pPr>
            <a:r>
              <a:rPr lang="kk-KZ" dirty="0" smtClean="0"/>
              <a:t>Қалыпты үлестірім заңы бойынша таралған х кездейсоқ шамасының кез-келген      және  параметрлерімен  </a:t>
            </a:r>
            <a:r>
              <a:rPr lang="el-GR" dirty="0" smtClean="0"/>
              <a:t>α</a:t>
            </a:r>
            <a:r>
              <a:rPr lang="kk-KZ" dirty="0" smtClean="0"/>
              <a:t>   және  </a:t>
            </a:r>
            <a:r>
              <a:rPr lang="el-GR" dirty="0" smtClean="0"/>
              <a:t>β</a:t>
            </a:r>
            <a:r>
              <a:rPr lang="kk-KZ" dirty="0" smtClean="0"/>
              <a:t>  аралығындағы мәндермен шектелген учаскеге түсу ықтималдығы мына теңдеу бойынша анықталады:</a:t>
            </a:r>
          </a:p>
          <a:p>
            <a:pPr marL="0" indent="457200">
              <a:buNone/>
            </a:pP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7</a:t>
            </a:fld>
            <a:endParaRPr lang="ru-RU" noProof="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31999" y="432000"/>
            <a:ext cx="10112175" cy="432000"/>
          </a:xfrm>
        </p:spPr>
        <p:txBody>
          <a:bodyPr/>
          <a:lstStyle/>
          <a:p>
            <a:r>
              <a:rPr lang="ru-RU" sz="2400" kern="0" spc="0" dirty="0" err="1">
                <a:solidFill>
                  <a:srgbClr val="0070C0"/>
                </a:solidFill>
              </a:rPr>
              <a:t>Қалыпты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үлестірім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 smtClean="0">
                <a:solidFill>
                  <a:srgbClr val="0070C0"/>
                </a:solidFill>
              </a:rPr>
              <a:t>заңы</a:t>
            </a: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776930"/>
              </p:ext>
            </p:extLst>
          </p:nvPr>
        </p:nvGraphicFramePr>
        <p:xfrm>
          <a:off x="4175860" y="1545568"/>
          <a:ext cx="2188045" cy="815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3" name="Уравнение" r:id="rId3" imgW="1295280" imgH="482400" progId="Equation.3">
                  <p:embed/>
                </p:oleObj>
              </mc:Choice>
              <mc:Fallback>
                <p:oleObj name="Уравнение" r:id="rId3" imgW="12952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860" y="1545568"/>
                        <a:ext cx="2188045" cy="815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351034"/>
              </p:ext>
            </p:extLst>
          </p:nvPr>
        </p:nvGraphicFramePr>
        <p:xfrm>
          <a:off x="2759315" y="2537115"/>
          <a:ext cx="1715063" cy="310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Уравнение" r:id="rId5" imgW="1143000" imgH="203200" progId="Equation.3">
                  <p:embed/>
                </p:oleObj>
              </mc:Choice>
              <mc:Fallback>
                <p:oleObj name="Уравнение" r:id="rId5" imgW="11430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315" y="2537115"/>
                        <a:ext cx="1715063" cy="310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175863" y="5585443"/>
            <a:ext cx="186547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503002"/>
              </p:ext>
            </p:extLst>
          </p:nvPr>
        </p:nvGraphicFramePr>
        <p:xfrm>
          <a:off x="4456509" y="2901220"/>
          <a:ext cx="1464470" cy="2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name="Уравнение" r:id="rId7" imgW="990600" imgH="203200" progId="Equation.3">
                  <p:embed/>
                </p:oleObj>
              </mc:Choice>
              <mc:Fallback>
                <p:oleObj name="Уравнение" r:id="rId7" imgW="9906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509" y="2901220"/>
                        <a:ext cx="1464470" cy="295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724030"/>
              </p:ext>
            </p:extLst>
          </p:nvPr>
        </p:nvGraphicFramePr>
        <p:xfrm>
          <a:off x="4474378" y="3779981"/>
          <a:ext cx="1715063" cy="461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Уравнение" r:id="rId9" imgW="901700" imgH="241300" progId="Equation.3">
                  <p:embed/>
                </p:oleObj>
              </mc:Choice>
              <mc:Fallback>
                <p:oleObj name="Уравнение" r:id="rId9" imgW="9017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4378" y="3779981"/>
                        <a:ext cx="1715063" cy="4611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219280"/>
              </p:ext>
            </p:extLst>
          </p:nvPr>
        </p:nvGraphicFramePr>
        <p:xfrm>
          <a:off x="8891750" y="4205114"/>
          <a:ext cx="299545" cy="363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Уравнение" r:id="rId11" imgW="139761" imgH="165172" progId="Equation.3">
                  <p:embed/>
                </p:oleObj>
              </mc:Choice>
              <mc:Fallback>
                <p:oleObj name="Уравнение" r:id="rId11" imgW="139761" imgH="16517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1750" y="4205114"/>
                        <a:ext cx="299545" cy="3637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897333"/>
              </p:ext>
            </p:extLst>
          </p:nvPr>
        </p:nvGraphicFramePr>
        <p:xfrm>
          <a:off x="9775486" y="4205114"/>
          <a:ext cx="331076" cy="378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Уравнение" r:id="rId13" imgW="203112" imgH="228501" progId="Equation.3">
                  <p:embed/>
                </p:oleObj>
              </mc:Choice>
              <mc:Fallback>
                <p:oleObj name="Уравнение" r:id="rId13" imgW="203112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5486" y="4205114"/>
                        <a:ext cx="331076" cy="3783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79873"/>
              </p:ext>
            </p:extLst>
          </p:nvPr>
        </p:nvGraphicFramePr>
        <p:xfrm>
          <a:off x="3809753" y="5317675"/>
          <a:ext cx="3356665" cy="685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Уравнение" r:id="rId15" imgW="2413000" imgH="482600" progId="Equation.3">
                  <p:embed/>
                </p:oleObj>
              </mc:Choice>
              <mc:Fallback>
                <p:oleObj name="Уравнение" r:id="rId15" imgW="2413000" imgH="482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753" y="5317675"/>
                        <a:ext cx="3356665" cy="685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325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686300" y="997065"/>
            <a:ext cx="7505700" cy="3246323"/>
          </a:xfrm>
        </p:spPr>
        <p:txBody>
          <a:bodyPr/>
          <a:lstStyle/>
          <a:p>
            <a:pPr algn="just"/>
            <a:r>
              <a:rPr lang="kk-KZ" dirty="0" smtClean="0"/>
              <a:t>Ағындының әртүрлі сипаттамаларын зерттеу және есептеу тәжірибесінде биномдық үлестірім қисығы немесе Пирсонның ІІІ типті қисығы кеңінен қолданылады. </a:t>
            </a:r>
          </a:p>
          <a:p>
            <a:pPr algn="just"/>
            <a:r>
              <a:rPr lang="kk-KZ" dirty="0" smtClean="0"/>
              <a:t>Пирсонның ІІІ типті қисығы биномдық заңға тікелей тәуелді, яғни центрленген кездейсоқ шамалардың ықтималдық тығыздығының дифференциалдық теңдеуінен шығады: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kk-KZ" dirty="0" smtClean="0"/>
              <a:t>Әртүрлі типтегі Пирсонның 7 қамтамасыздық қисықтарының ішінен гидрологияда қалыпты (ІІ тип) және биномдық асимметриялық (ІІІ тип) үлестірім заңдары қолданылады.</a:t>
            </a:r>
          </a:p>
          <a:p>
            <a:pPr algn="just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8</a:t>
            </a:fld>
            <a:endParaRPr lang="ru-RU" noProof="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kern="0" spc="0" dirty="0" err="1">
                <a:solidFill>
                  <a:srgbClr val="0070C0"/>
                </a:solidFill>
              </a:rPr>
              <a:t>Пирсонның</a:t>
            </a:r>
            <a:r>
              <a:rPr lang="ru-RU" sz="2400" kern="0" spc="0" dirty="0">
                <a:solidFill>
                  <a:srgbClr val="0070C0"/>
                </a:solidFill>
              </a:rPr>
              <a:t> ІІІ </a:t>
            </a:r>
            <a:r>
              <a:rPr lang="ru-RU" sz="2400" kern="0" spc="0" dirty="0" err="1">
                <a:solidFill>
                  <a:srgbClr val="0070C0"/>
                </a:solidFill>
              </a:rPr>
              <a:t>типті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қамтамасыздық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қисығы</a:t>
            </a:r>
            <a:endParaRPr lang="ru-RU" sz="2400" kern="0" spc="0" dirty="0">
              <a:solidFill>
                <a:srgbClr val="0070C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966765"/>
              </p:ext>
            </p:extLst>
          </p:nvPr>
        </p:nvGraphicFramePr>
        <p:xfrm>
          <a:off x="7346622" y="2703077"/>
          <a:ext cx="17494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Уравнение" r:id="rId3" imgW="1231366" imgH="431613" progId="Equation.3">
                  <p:embed/>
                </p:oleObj>
              </mc:Choice>
              <mc:Fallback>
                <p:oleObj name="Уравнение" r:id="rId3" imgW="1231366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6622" y="2703077"/>
                        <a:ext cx="1749425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Рисунок 6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4" y="2861370"/>
            <a:ext cx="6887443" cy="323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59179" y="624075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/>
            <a:r>
              <a:rPr lang="kk-K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Асимметриялық үлестірім қисығы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/>
            <a:r>
              <a:rPr lang="kk-K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– </a:t>
            </a:r>
            <a:r>
              <a:rPr lang="kk-K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үлестірім орталығы, </a:t>
            </a:r>
            <a:r>
              <a:rPr lang="kk-K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– медиана, 3 – мода, 4 – х</a:t>
            </a:r>
            <a:r>
              <a:rPr lang="kk-KZ" sz="1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мин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7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46112" y="952856"/>
                <a:ext cx="10025708" cy="5092344"/>
              </a:xfrm>
            </p:spPr>
            <p:txBody>
              <a:bodyPr/>
              <a:lstStyle/>
              <a:p>
                <a:pPr algn="just"/>
                <a:r>
                  <a:rPr lang="kk-KZ" dirty="0" smtClean="0"/>
                  <a:t>Пирсон қисығы теңдеуін, әдетте гамма функция арқылы өрнектейді. Гамма функциясы арқылы өрнектелетін Пирсонның ІІІ типті қисығын үш параметрлі гамма үлестірім деп те атайды. Оны қолданған кезде х шамасының модульдік коэффициент арқылы берілетіндігін ескерген жөн.</a:t>
                </a:r>
              </a:p>
              <a:p>
                <a:pPr algn="just"/>
                <a:r>
                  <a:rPr lang="kk-KZ" dirty="0" smtClean="0"/>
                  <a:t>Шамалардың жиыны х</a:t>
                </a:r>
                <a:r>
                  <a:rPr lang="kk-KZ" baseline="-25000" dirty="0" smtClean="0"/>
                  <a:t>мин </a:t>
                </a:r>
                <a:r>
                  <a:rPr lang="kk-KZ" dirty="0" smtClean="0"/>
                  <a:t>+ а + </a:t>
                </a:r>
                <a:r>
                  <a:rPr lang="en-US" dirty="0" smtClean="0"/>
                  <a:t>d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kk-KZ" dirty="0"/>
                          <m:t> </m:t>
                        </m:r>
                      </m:e>
                    </m:acc>
                  </m:oMath>
                </a14:m>
                <a:r>
                  <a:rPr lang="en-US" dirty="0" smtClean="0"/>
                  <a:t>=1</a:t>
                </a:r>
                <a:r>
                  <a:rPr lang="kk-KZ" dirty="0" smtClean="0"/>
                  <a:t>, осыдан а </a:t>
                </a:r>
                <a:r>
                  <a:rPr lang="kk-KZ" dirty="0"/>
                  <a:t>+ </a:t>
                </a:r>
                <a:r>
                  <a:rPr lang="en-US" dirty="0"/>
                  <a:t>d = </a:t>
                </a:r>
                <a:r>
                  <a:rPr lang="kk-KZ" dirty="0" smtClean="0"/>
                  <a:t>1-</a:t>
                </a:r>
                <a:r>
                  <a:rPr lang="kk-KZ" dirty="0"/>
                  <a:t> </a:t>
                </a:r>
                <a:r>
                  <a:rPr lang="kk-KZ" dirty="0" smtClean="0"/>
                  <a:t>х</a:t>
                </a:r>
                <a:r>
                  <a:rPr lang="kk-KZ" baseline="-25000" dirty="0" smtClean="0"/>
                  <a:t>мин </a:t>
                </a:r>
                <a:r>
                  <a:rPr lang="kk-KZ" dirty="0" smtClean="0"/>
                  <a:t>және </a:t>
                </a:r>
                <a:r>
                  <a:rPr lang="kk-KZ" dirty="0"/>
                  <a:t>а + </a:t>
                </a:r>
                <a:r>
                  <a:rPr lang="en-US" dirty="0"/>
                  <a:t>d = </a:t>
                </a:r>
                <a:r>
                  <a:rPr lang="en-US" dirty="0" smtClean="0"/>
                  <a:t>2Cv/Cs </a:t>
                </a:r>
                <a:r>
                  <a:rPr lang="kk-KZ" dirty="0" smtClean="0"/>
                  <a:t>екенін ескере отырып,                               теңдеуін аламыз немесе</a:t>
                </a:r>
                <a:endParaRPr lang="en-US" dirty="0" smtClean="0"/>
              </a:p>
              <a:p>
                <a:pPr marL="0" indent="0" algn="just">
                  <a:buNone/>
                </a:pPr>
                <a:r>
                  <a:rPr lang="en-US" dirty="0" smtClean="0"/>
                  <a:t>                                            </a:t>
                </a:r>
                <a:r>
                  <a:rPr lang="kk-KZ" dirty="0" smtClean="0"/>
                  <a:t>          </a:t>
                </a:r>
              </a:p>
              <a:p>
                <a:pPr marL="0" indent="0" algn="just">
                  <a:buNone/>
                </a:pPr>
                <a:r>
                  <a:rPr lang="kk-KZ" dirty="0"/>
                  <a:t> </a:t>
                </a:r>
                <a:r>
                  <a:rPr lang="kk-KZ" dirty="0" smtClean="0"/>
                  <a:t>                                                                      </a:t>
                </a:r>
                <a:r>
                  <a:rPr lang="en-US" dirty="0" smtClean="0"/>
                  <a:t> </a:t>
                </a:r>
                <a:r>
                  <a:rPr lang="kk-KZ" dirty="0" smtClean="0"/>
                  <a:t>болғанда</a:t>
                </a:r>
                <a:r>
                  <a:rPr lang="en-US" dirty="0" smtClean="0"/>
                  <a:t>  </a:t>
                </a:r>
                <a:endParaRPr lang="kk-KZ" dirty="0" smtClean="0"/>
              </a:p>
              <a:p>
                <a:pPr marL="0" indent="0" algn="just">
                  <a:buNone/>
                </a:pPr>
                <a:r>
                  <a:rPr lang="kk-KZ" dirty="0" smtClean="0"/>
                  <a:t>С</a:t>
                </a:r>
                <a:r>
                  <a:rPr lang="en-US" dirty="0" smtClean="0"/>
                  <a:t>s=2Cv </a:t>
                </a:r>
                <a:r>
                  <a:rPr lang="ru-RU" dirty="0" smtClean="0"/>
                  <a:t>бол</a:t>
                </a:r>
                <a:r>
                  <a:rPr lang="kk-KZ" dirty="0" smtClean="0"/>
                  <a:t>ған жағдайда биномдық үлестірім қисығын екі параметрлі гамма үлестірім д.а., өйткені бұл теңдеу бақылау деректері бойынша анықталуы керек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kk-K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kk-KZ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</m:acc>
                  </m:oMath>
                </a14:m>
                <a:r>
                  <a:rPr lang="ru-RU" dirty="0" smtClean="0"/>
                  <a:t>, </a:t>
                </a:r>
                <a:r>
                  <a:rPr lang="en-US" dirty="0" err="1" smtClean="0"/>
                  <a:t>Cv</a:t>
                </a:r>
                <a:r>
                  <a:rPr lang="kk-KZ" dirty="0" smtClean="0"/>
                  <a:t>).</a:t>
                </a:r>
              </a:p>
              <a:p>
                <a:pPr marL="0" indent="0" algn="just">
                  <a:buNone/>
                </a:pPr>
                <a:r>
                  <a:rPr lang="kk-KZ" dirty="0" smtClean="0"/>
                  <a:t>Әрбір нақты жағдайда Пирсонның ІІІ типті теңдеулерінің сандық шешімін табу күрделі мәселе б.т., сондықтан биномдық қисық ординаталарының ортаңғы мәннен ауытқуы деп аталатын арнайы кесте негізінде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kk-K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kk-KZ" i="1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</m:acc>
                  </m:oMath>
                </a14:m>
                <a:r>
                  <a:rPr lang="ru-RU" dirty="0" smtClean="0"/>
                  <a:t>, </a:t>
                </a:r>
                <a:r>
                  <a:rPr lang="en-US" dirty="0" err="1" smtClean="0"/>
                  <a:t>Cv</a:t>
                </a:r>
                <a:r>
                  <a:rPr lang="en-US" dirty="0" smtClean="0"/>
                  <a:t>, Cs </a:t>
                </a:r>
                <a:r>
                  <a:rPr lang="kk-KZ" dirty="0" smtClean="0"/>
                  <a:t>шамаларының өзгеруіне қарай қамтамасыздық қисығының ординаталарын анықтауға болады. </a:t>
                </a:r>
              </a:p>
              <a:p>
                <a:pPr marL="0" indent="0" algn="just">
                  <a:buNone/>
                </a:pPr>
                <a:r>
                  <a:rPr lang="kk-KZ" dirty="0" smtClean="0"/>
                  <a:t>Қатардың қалыптандырылған мәндерінен оның нақты мәндеріне көшу төмендегі формулалар көмегімен жүзеге асырылады:</a:t>
                </a:r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46112" y="952856"/>
                <a:ext cx="10025708" cy="509234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9</a:t>
            </a:fld>
            <a:endParaRPr lang="ru-RU" noProof="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kern="0" spc="0" dirty="0" err="1">
                <a:solidFill>
                  <a:srgbClr val="0070C0"/>
                </a:solidFill>
              </a:rPr>
              <a:t>Пирсонның</a:t>
            </a:r>
            <a:r>
              <a:rPr lang="ru-RU" sz="2400" kern="0" spc="0" dirty="0">
                <a:solidFill>
                  <a:srgbClr val="0070C0"/>
                </a:solidFill>
              </a:rPr>
              <a:t> ІІІ </a:t>
            </a:r>
            <a:r>
              <a:rPr lang="ru-RU" sz="2400" kern="0" spc="0" dirty="0" err="1">
                <a:solidFill>
                  <a:srgbClr val="0070C0"/>
                </a:solidFill>
              </a:rPr>
              <a:t>типті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қамтамасыздық</a:t>
            </a:r>
            <a:r>
              <a:rPr lang="ru-RU" sz="2400" kern="0" spc="0" dirty="0">
                <a:solidFill>
                  <a:srgbClr val="0070C0"/>
                </a:solidFill>
              </a:rPr>
              <a:t> </a:t>
            </a:r>
            <a:r>
              <a:rPr lang="ru-RU" sz="2400" kern="0" spc="0" dirty="0" err="1">
                <a:solidFill>
                  <a:srgbClr val="0070C0"/>
                </a:solidFill>
              </a:rPr>
              <a:t>қисығы</a:t>
            </a:r>
            <a:endParaRPr lang="ru-RU" sz="2400" kern="0" spc="0" dirty="0">
              <a:solidFill>
                <a:srgbClr val="0070C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86325" y="2114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96635"/>
              </p:ext>
            </p:extLst>
          </p:nvPr>
        </p:nvGraphicFramePr>
        <p:xfrm>
          <a:off x="4687886" y="1753098"/>
          <a:ext cx="12001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name="Уравнение" r:id="rId4" imgW="799920" imgH="228600" progId="Equation.3">
                  <p:embed/>
                </p:oleObj>
              </mc:Choice>
              <mc:Fallback>
                <p:oleObj name="Уравнение" r:id="rId4" imgW="79992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6" y="1753098"/>
                        <a:ext cx="1200150" cy="342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358265"/>
              </p:ext>
            </p:extLst>
          </p:nvPr>
        </p:nvGraphicFramePr>
        <p:xfrm>
          <a:off x="2044700" y="2229348"/>
          <a:ext cx="1533224" cy="285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name="Уравнение" r:id="rId6" imgW="1244600" imgH="228600" progId="Equation.3">
                  <p:embed/>
                </p:oleObj>
              </mc:Choice>
              <mc:Fallback>
                <p:oleObj name="Уравнение" r:id="rId6" imgW="12446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229348"/>
                        <a:ext cx="1533224" cy="285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577432"/>
              </p:ext>
            </p:extLst>
          </p:nvPr>
        </p:nvGraphicFramePr>
        <p:xfrm>
          <a:off x="4040979" y="2614282"/>
          <a:ext cx="769937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" name="Уравнение" r:id="rId8" imgW="520560" imgH="228600" progId="Equation.3">
                  <p:embed/>
                </p:oleObj>
              </mc:Choice>
              <mc:Fallback>
                <p:oleObj name="Уравнение" r:id="rId8" imgW="52056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979" y="2614282"/>
                        <a:ext cx="769937" cy="268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207325"/>
              </p:ext>
            </p:extLst>
          </p:nvPr>
        </p:nvGraphicFramePr>
        <p:xfrm>
          <a:off x="5888036" y="2635649"/>
          <a:ext cx="5905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5" name="Уравнение" r:id="rId10" imgW="596900" imgH="228600" progId="Equation.3">
                  <p:embed/>
                </p:oleObj>
              </mc:Choice>
              <mc:Fallback>
                <p:oleObj name="Уравнение" r:id="rId10" imgW="5969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036" y="2635649"/>
                        <a:ext cx="59055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605990"/>
              </p:ext>
            </p:extLst>
          </p:nvPr>
        </p:nvGraphicFramePr>
        <p:xfrm>
          <a:off x="4164011" y="2896240"/>
          <a:ext cx="5238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" name="Уравнение" r:id="rId12" imgW="533400" imgH="228600" progId="Equation.3">
                  <p:embed/>
                </p:oleObj>
              </mc:Choice>
              <mc:Fallback>
                <p:oleObj name="Уравнение" r:id="rId12" imgW="533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1" y="2896240"/>
                        <a:ext cx="52387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846356"/>
              </p:ext>
            </p:extLst>
          </p:nvPr>
        </p:nvGraphicFramePr>
        <p:xfrm>
          <a:off x="5888036" y="2870419"/>
          <a:ext cx="5905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7" name="Уравнение" r:id="rId14" imgW="596900" imgH="228600" progId="Equation.3">
                  <p:embed/>
                </p:oleObj>
              </mc:Choice>
              <mc:Fallback>
                <p:oleObj name="Уравнение" r:id="rId14" imgW="5969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036" y="2870419"/>
                        <a:ext cx="59055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208153"/>
              </p:ext>
            </p:extLst>
          </p:nvPr>
        </p:nvGraphicFramePr>
        <p:xfrm>
          <a:off x="4164011" y="3099019"/>
          <a:ext cx="5238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name="Уравнение" r:id="rId16" imgW="533400" imgH="228600" progId="Equation.3">
                  <p:embed/>
                </p:oleObj>
              </mc:Choice>
              <mc:Fallback>
                <p:oleObj name="Уравнение" r:id="rId16" imgW="5334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1" y="3099019"/>
                        <a:ext cx="523875" cy="22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594102"/>
              </p:ext>
            </p:extLst>
          </p:nvPr>
        </p:nvGraphicFramePr>
        <p:xfrm>
          <a:off x="5888036" y="3099019"/>
          <a:ext cx="59055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" name="Уравнение" r:id="rId18" imgW="596900" imgH="228600" progId="Equation.3">
                  <p:embed/>
                </p:oleObj>
              </mc:Choice>
              <mc:Fallback>
                <p:oleObj name="Уравнение" r:id="rId18" imgW="5969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036" y="3099019"/>
                        <a:ext cx="59055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5003800" y="4927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126564"/>
              </p:ext>
            </p:extLst>
          </p:nvPr>
        </p:nvGraphicFramePr>
        <p:xfrm>
          <a:off x="4876724" y="4706078"/>
          <a:ext cx="1564484" cy="52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0" name="Уравнение" r:id="rId20" imgW="1371600" imgH="457200" progId="Equation.3">
                  <p:embed/>
                </p:oleObj>
              </mc:Choice>
              <mc:Fallback>
                <p:oleObj name="Уравнение" r:id="rId20" imgW="1371600" imgH="4572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724" y="4706078"/>
                        <a:ext cx="1564484" cy="521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5219700" y="54615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175128"/>
              </p:ext>
            </p:extLst>
          </p:nvPr>
        </p:nvGraphicFramePr>
        <p:xfrm>
          <a:off x="4273472" y="5577889"/>
          <a:ext cx="1074888" cy="322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name="Уравнение" r:id="rId22" imgW="787400" imgH="241300" progId="Equation.3">
                  <p:embed/>
                </p:oleObj>
              </mc:Choice>
              <mc:Fallback>
                <p:oleObj name="Уравнение" r:id="rId22" imgW="787400" imgH="2413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472" y="5577889"/>
                        <a:ext cx="1074888" cy="3224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311235"/>
              </p:ext>
            </p:extLst>
          </p:nvPr>
        </p:nvGraphicFramePr>
        <p:xfrm>
          <a:off x="6307709" y="5542280"/>
          <a:ext cx="1373186" cy="316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2" name="Уравнение" r:id="rId24" imgW="990600" imgH="241300" progId="Equation.3">
                  <p:embed/>
                </p:oleObj>
              </mc:Choice>
              <mc:Fallback>
                <p:oleObj name="Уравнение" r:id="rId24" imgW="990600" imgH="2413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709" y="5542280"/>
                        <a:ext cx="1373186" cy="316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16273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561_TF16411245.potx" id="{773883C8-4131-4ECF-9E3C-74DD0B29E0A1}" vid="{18BBA691-B286-47C1-88FF-3C6BA8E7AA8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A784AD-7888-482C-A72A-80D306396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B61CFE-D4DA-4753-A9A5-D482B9609A35}">
  <ds:schemaRefs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минималистичных цветах</Template>
  <TotalTime>0</TotalTime>
  <Words>937</Words>
  <Application>Microsoft Office PowerPoint</Application>
  <PresentationFormat>Широкоэкранный</PresentationFormat>
  <Paragraphs>106</Paragraphs>
  <Slides>13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Corbel</vt:lpstr>
      <vt:lpstr>Times New Roman</vt:lpstr>
      <vt:lpstr>Wingdings</vt:lpstr>
      <vt:lpstr>Тема Office</vt:lpstr>
      <vt:lpstr>Уравнение</vt:lpstr>
      <vt:lpstr>Гидрологияда қолданылатын ықтималдық үлестірімнің негізгі типтері</vt:lpstr>
      <vt:lpstr>Дәрістің қысқаша мазмұны</vt:lpstr>
      <vt:lpstr>Презентация PowerPoint</vt:lpstr>
      <vt:lpstr>Қалыпты үлестірім заңы</vt:lpstr>
      <vt:lpstr>Қалыпты үлестірім заңы</vt:lpstr>
      <vt:lpstr>Қалыпты үлестірім заңы</vt:lpstr>
      <vt:lpstr>Қалыпты үлестірім заңы</vt:lpstr>
      <vt:lpstr>Пирсонның ІІІ типті қамтамасыздық қисығы</vt:lpstr>
      <vt:lpstr>Пирсонның ІІІ типті қамтамасыздық қисығы</vt:lpstr>
      <vt:lpstr>С.Н. Крицкий және М.Ф. Менкельдің ықтималдық үлестірім қисығы</vt:lpstr>
      <vt:lpstr>Логарифмдік қалыпты үлестірім</vt:lpstr>
      <vt:lpstr>Гумбель үлестірім заңы</vt:lpstr>
      <vt:lpstr>Назарларыңызға рахмет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2021-01-26T10:11:13Z</dcterms:created>
  <dcterms:modified xsi:type="dcterms:W3CDTF">2021-02-15T16:39:34Z</dcterms:modified>
</cp:coreProperties>
</file>