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22"/>
  </p:notesMasterIdLst>
  <p:handoutMasterIdLst>
    <p:handoutMasterId r:id="rId23"/>
  </p:handoutMasterIdLst>
  <p:sldIdLst>
    <p:sldId id="292"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296" r:id="rId2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1" autoAdjust="0"/>
  </p:normalViewPr>
  <p:slideViewPr>
    <p:cSldViewPr snapToGrid="0">
      <p:cViewPr varScale="1">
        <p:scale>
          <a:sx n="86" d="100"/>
          <a:sy n="86" d="100"/>
        </p:scale>
        <p:origin x="485"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44;&#1086;&#1082;&#1091;&#1084;&#1077;&#1085;&#1090;&#1099;\&#1057;&#1072;&#1073;&#1072;&#1082;%20&#1040;&#1089;&#1077;&#1083;&#1100;\&#1179;&#1072;&#1083;&#1087;&#1099;&#1085;&#1072;%20&#1082;&#1077;&#1083;&#1090;&#1110;&#1088;&#10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k-KZ" dirty="0" smtClean="0"/>
              <a:t>Регрессиялық</a:t>
            </a:r>
            <a:r>
              <a:rPr lang="kk-KZ" baseline="0" dirty="0" smtClean="0"/>
              <a:t> байланыс мысалы</a:t>
            </a:r>
            <a:endParaRPr lang="en-US" dirty="0"/>
          </a:p>
        </c:rich>
      </c:tx>
      <c:layout/>
      <c:overlay val="0"/>
      <c:spPr>
        <a:noFill/>
        <a:ln>
          <a:noFill/>
        </a:ln>
        <a:effectLst/>
      </c:sp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6.7104330708661411E-2"/>
                  <c:y val="-0.4152260134149897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trendlineLbl>
          </c:trendline>
          <c:xVal>
            <c:numRef>
              <c:f>Лист3!$C$3:$C$30</c:f>
              <c:numCache>
                <c:formatCode>General</c:formatCode>
                <c:ptCount val="28"/>
                <c:pt idx="0">
                  <c:v>78.099999999999994</c:v>
                </c:pt>
                <c:pt idx="1">
                  <c:v>20.5</c:v>
                </c:pt>
                <c:pt idx="2">
                  <c:v>24.2</c:v>
                </c:pt>
                <c:pt idx="3">
                  <c:v>25.1</c:v>
                </c:pt>
                <c:pt idx="4">
                  <c:v>18.8</c:v>
                </c:pt>
                <c:pt idx="5">
                  <c:v>31.4</c:v>
                </c:pt>
                <c:pt idx="6">
                  <c:v>36.6</c:v>
                </c:pt>
                <c:pt idx="7">
                  <c:v>15.1</c:v>
                </c:pt>
                <c:pt idx="8">
                  <c:v>83.4</c:v>
                </c:pt>
                <c:pt idx="9">
                  <c:v>55.4</c:v>
                </c:pt>
                <c:pt idx="10">
                  <c:v>12.6</c:v>
                </c:pt>
                <c:pt idx="11">
                  <c:v>38.4</c:v>
                </c:pt>
                <c:pt idx="12">
                  <c:v>59.7</c:v>
                </c:pt>
                <c:pt idx="13">
                  <c:v>34.200000000000003</c:v>
                </c:pt>
                <c:pt idx="14">
                  <c:v>28.6</c:v>
                </c:pt>
                <c:pt idx="15">
                  <c:v>38.1</c:v>
                </c:pt>
                <c:pt idx="16">
                  <c:v>22.6</c:v>
                </c:pt>
                <c:pt idx="17">
                  <c:v>36.6</c:v>
                </c:pt>
                <c:pt idx="18">
                  <c:v>21.1</c:v>
                </c:pt>
                <c:pt idx="19">
                  <c:v>45.9</c:v>
                </c:pt>
                <c:pt idx="20">
                  <c:v>46.4</c:v>
                </c:pt>
                <c:pt idx="21">
                  <c:v>17</c:v>
                </c:pt>
                <c:pt idx="22">
                  <c:v>42.5</c:v>
                </c:pt>
                <c:pt idx="23">
                  <c:v>13.7</c:v>
                </c:pt>
                <c:pt idx="24">
                  <c:v>11.7</c:v>
                </c:pt>
                <c:pt idx="25">
                  <c:v>13.2</c:v>
                </c:pt>
                <c:pt idx="26">
                  <c:v>16.8</c:v>
                </c:pt>
                <c:pt idx="27">
                  <c:v>12.4</c:v>
                </c:pt>
              </c:numCache>
            </c:numRef>
          </c:xVal>
          <c:yVal>
            <c:numRef>
              <c:f>Лист3!$B$3:$B$30</c:f>
              <c:numCache>
                <c:formatCode>General</c:formatCode>
                <c:ptCount val="28"/>
                <c:pt idx="0">
                  <c:v>33.4</c:v>
                </c:pt>
                <c:pt idx="1">
                  <c:v>9.94</c:v>
                </c:pt>
                <c:pt idx="2">
                  <c:v>11.4</c:v>
                </c:pt>
                <c:pt idx="3">
                  <c:v>11.4</c:v>
                </c:pt>
                <c:pt idx="4">
                  <c:v>9.2100000000000009</c:v>
                </c:pt>
                <c:pt idx="5">
                  <c:v>14.3</c:v>
                </c:pt>
                <c:pt idx="6">
                  <c:v>16.5</c:v>
                </c:pt>
                <c:pt idx="7">
                  <c:v>7.79</c:v>
                </c:pt>
                <c:pt idx="8">
                  <c:v>35.5</c:v>
                </c:pt>
                <c:pt idx="9">
                  <c:v>24.1</c:v>
                </c:pt>
                <c:pt idx="10">
                  <c:v>6.72</c:v>
                </c:pt>
                <c:pt idx="11">
                  <c:v>17.2</c:v>
                </c:pt>
                <c:pt idx="12">
                  <c:v>25.9</c:v>
                </c:pt>
                <c:pt idx="13">
                  <c:v>14.7</c:v>
                </c:pt>
                <c:pt idx="14">
                  <c:v>13</c:v>
                </c:pt>
                <c:pt idx="15">
                  <c:v>17.100000000000001</c:v>
                </c:pt>
                <c:pt idx="16">
                  <c:v>10.8</c:v>
                </c:pt>
                <c:pt idx="17">
                  <c:v>16.5</c:v>
                </c:pt>
                <c:pt idx="18">
                  <c:v>10.199999999999999</c:v>
                </c:pt>
                <c:pt idx="19">
                  <c:v>20.2</c:v>
                </c:pt>
                <c:pt idx="20">
                  <c:v>20.100000000000001</c:v>
                </c:pt>
                <c:pt idx="21">
                  <c:v>8.52</c:v>
                </c:pt>
                <c:pt idx="22">
                  <c:v>18.899999999999999</c:v>
                </c:pt>
                <c:pt idx="23">
                  <c:v>10.199999999999999</c:v>
                </c:pt>
                <c:pt idx="24">
                  <c:v>8.69</c:v>
                </c:pt>
                <c:pt idx="25">
                  <c:v>19.8</c:v>
                </c:pt>
                <c:pt idx="26">
                  <c:v>12.4</c:v>
                </c:pt>
                <c:pt idx="27">
                  <c:v>9.17</c:v>
                </c:pt>
              </c:numCache>
            </c:numRef>
          </c:yVal>
          <c:smooth val="0"/>
        </c:ser>
        <c:dLbls>
          <c:showLegendKey val="0"/>
          <c:showVal val="0"/>
          <c:showCatName val="0"/>
          <c:showSerName val="0"/>
          <c:showPercent val="0"/>
          <c:showBubbleSize val="0"/>
        </c:dLbls>
        <c:axId val="332340120"/>
        <c:axId val="332347176"/>
      </c:scatterChart>
      <c:valAx>
        <c:axId val="332340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32347176"/>
        <c:crosses val="autoZero"/>
        <c:crossBetween val="midCat"/>
      </c:valAx>
      <c:valAx>
        <c:axId val="332347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3234012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4190A-201C-4478-8184-1D02CDF41588}"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D3FB9C30-3F43-46B4-AA59-C36B04A4C0A8}">
      <dgm:prSet phldrT="[Text]" custT="1"/>
      <dgm:spPr/>
      <dgm:t>
        <a:bodyPr/>
        <a:lstStyle/>
        <a:p>
          <a:r>
            <a:rPr lang="en-US" sz="2800" dirty="0" smtClean="0"/>
            <a:t>σ</a:t>
          </a:r>
          <a:r>
            <a:rPr lang="kk-KZ" sz="2800" dirty="0" smtClean="0"/>
            <a:t> қалыпты үлестірілген, тәуелсіз кездейсоқ айнымалы;</a:t>
          </a:r>
          <a:endParaRPr lang="en-US" sz="2800" dirty="0"/>
        </a:p>
      </dgm:t>
    </dgm:pt>
    <dgm:pt modelId="{0AC01FF8-6C35-41B8-94F8-C4F2CA3EB503}" type="parTrans" cxnId="{7EB3A1A6-80F9-44B7-9A20-69D02A649C4E}">
      <dgm:prSet/>
      <dgm:spPr/>
      <dgm:t>
        <a:bodyPr/>
        <a:lstStyle/>
        <a:p>
          <a:endParaRPr lang="en-US" sz="1600"/>
        </a:p>
      </dgm:t>
    </dgm:pt>
    <dgm:pt modelId="{B53C4A44-B092-435E-A6EC-FBE20C646728}" type="sibTrans" cxnId="{7EB3A1A6-80F9-44B7-9A20-69D02A649C4E}">
      <dgm:prSet/>
      <dgm:spPr/>
      <dgm:t>
        <a:bodyPr/>
        <a:lstStyle/>
        <a:p>
          <a:endParaRPr lang="en-US" sz="1600"/>
        </a:p>
      </dgm:t>
    </dgm:pt>
    <dgm:pt modelId="{61628747-56BA-47BD-9635-CE69383FADC5}">
      <dgm:prSet phldrT="[Text]" custT="1"/>
      <dgm:spPr/>
      <dgm:t>
        <a:bodyPr/>
        <a:lstStyle/>
        <a:p>
          <a:r>
            <a:rPr lang="en-US" sz="2800" dirty="0" smtClean="0"/>
            <a:t>σ</a:t>
          </a:r>
          <a:r>
            <a:rPr lang="kk-KZ" sz="2800" dirty="0" smtClean="0"/>
            <a:t>-ның математикалық күтімі нөлге тең;</a:t>
          </a:r>
          <a:endParaRPr lang="en-US" sz="2800" dirty="0"/>
        </a:p>
      </dgm:t>
    </dgm:pt>
    <dgm:pt modelId="{65164178-5ABC-4FD1-9CC3-B2C166FFF460}" type="parTrans" cxnId="{2BDB0953-CA80-42A4-9D9C-3B39288D80E7}">
      <dgm:prSet/>
      <dgm:spPr/>
      <dgm:t>
        <a:bodyPr/>
        <a:lstStyle/>
        <a:p>
          <a:endParaRPr lang="en-US" sz="1600"/>
        </a:p>
      </dgm:t>
    </dgm:pt>
    <dgm:pt modelId="{11D16BB0-FBAF-4F39-817B-3ED71DCC8D41}" type="sibTrans" cxnId="{2BDB0953-CA80-42A4-9D9C-3B39288D80E7}">
      <dgm:prSet/>
      <dgm:spPr/>
      <dgm:t>
        <a:bodyPr/>
        <a:lstStyle/>
        <a:p>
          <a:endParaRPr lang="en-US" sz="1600"/>
        </a:p>
      </dgm:t>
    </dgm:pt>
    <dgm:pt modelId="{AD591104-1A1A-46EB-9A08-F47537880F63}">
      <dgm:prSet phldrT="[Text]" custT="1"/>
      <dgm:spPr/>
      <dgm:t>
        <a:bodyPr/>
        <a:lstStyle/>
        <a:p>
          <a:r>
            <a:rPr lang="kk-KZ" sz="2800" dirty="0" smtClean="0"/>
            <a:t>ауытқудың дисперсиясы тұрақты.</a:t>
          </a:r>
          <a:endParaRPr lang="en-US" sz="2800" dirty="0"/>
        </a:p>
      </dgm:t>
    </dgm:pt>
    <dgm:pt modelId="{0A26BD06-AEB3-4628-AFB0-E8243F47F98D}" type="parTrans" cxnId="{151D9718-A709-4099-8ACE-572AD5BE20D3}">
      <dgm:prSet/>
      <dgm:spPr/>
      <dgm:t>
        <a:bodyPr/>
        <a:lstStyle/>
        <a:p>
          <a:endParaRPr lang="en-US" sz="1600"/>
        </a:p>
      </dgm:t>
    </dgm:pt>
    <dgm:pt modelId="{138B9B3B-D3AE-4E0B-B54E-9DED4A3C0C5E}" type="sibTrans" cxnId="{151D9718-A709-4099-8ACE-572AD5BE20D3}">
      <dgm:prSet/>
      <dgm:spPr/>
      <dgm:t>
        <a:bodyPr/>
        <a:lstStyle/>
        <a:p>
          <a:endParaRPr lang="en-US" sz="1600"/>
        </a:p>
      </dgm:t>
    </dgm:pt>
    <dgm:pt modelId="{9746089C-56BB-4475-A467-6055DD46CFF3}" type="pres">
      <dgm:prSet presAssocID="{07E4190A-201C-4478-8184-1D02CDF41588}" presName="linear" presStyleCnt="0">
        <dgm:presLayoutVars>
          <dgm:dir/>
          <dgm:animLvl val="lvl"/>
          <dgm:resizeHandles val="exact"/>
        </dgm:presLayoutVars>
      </dgm:prSet>
      <dgm:spPr/>
      <dgm:t>
        <a:bodyPr/>
        <a:lstStyle/>
        <a:p>
          <a:endParaRPr lang="en-US"/>
        </a:p>
      </dgm:t>
    </dgm:pt>
    <dgm:pt modelId="{9C65C669-A9FB-4A54-A6BB-F6BF234815C7}" type="pres">
      <dgm:prSet presAssocID="{D3FB9C30-3F43-46B4-AA59-C36B04A4C0A8}" presName="parentLin" presStyleCnt="0"/>
      <dgm:spPr/>
    </dgm:pt>
    <dgm:pt modelId="{FCC391C5-3805-449A-999D-2A6FEF3E82CA}" type="pres">
      <dgm:prSet presAssocID="{D3FB9C30-3F43-46B4-AA59-C36B04A4C0A8}" presName="parentLeftMargin" presStyleLbl="node1" presStyleIdx="0" presStyleCnt="3"/>
      <dgm:spPr/>
      <dgm:t>
        <a:bodyPr/>
        <a:lstStyle/>
        <a:p>
          <a:endParaRPr lang="en-US"/>
        </a:p>
      </dgm:t>
    </dgm:pt>
    <dgm:pt modelId="{E4494C11-DEA0-481D-9EAE-888BD25DFA66}" type="pres">
      <dgm:prSet presAssocID="{D3FB9C30-3F43-46B4-AA59-C36B04A4C0A8}" presName="parentText" presStyleLbl="node1" presStyleIdx="0" presStyleCnt="3">
        <dgm:presLayoutVars>
          <dgm:chMax val="0"/>
          <dgm:bulletEnabled val="1"/>
        </dgm:presLayoutVars>
      </dgm:prSet>
      <dgm:spPr/>
      <dgm:t>
        <a:bodyPr/>
        <a:lstStyle/>
        <a:p>
          <a:endParaRPr lang="en-US"/>
        </a:p>
      </dgm:t>
    </dgm:pt>
    <dgm:pt modelId="{64CA5E8F-4501-4296-AA4C-0699C8535C9D}" type="pres">
      <dgm:prSet presAssocID="{D3FB9C30-3F43-46B4-AA59-C36B04A4C0A8}" presName="negativeSpace" presStyleCnt="0"/>
      <dgm:spPr/>
    </dgm:pt>
    <dgm:pt modelId="{27D76515-0219-4039-8746-06AB76E96237}" type="pres">
      <dgm:prSet presAssocID="{D3FB9C30-3F43-46B4-AA59-C36B04A4C0A8}" presName="childText" presStyleLbl="conFgAcc1" presStyleIdx="0" presStyleCnt="3">
        <dgm:presLayoutVars>
          <dgm:bulletEnabled val="1"/>
        </dgm:presLayoutVars>
      </dgm:prSet>
      <dgm:spPr/>
    </dgm:pt>
    <dgm:pt modelId="{F58958E8-6AEE-4984-B74A-74CF9C89FC47}" type="pres">
      <dgm:prSet presAssocID="{B53C4A44-B092-435E-A6EC-FBE20C646728}" presName="spaceBetweenRectangles" presStyleCnt="0"/>
      <dgm:spPr/>
    </dgm:pt>
    <dgm:pt modelId="{73CCDE88-DAB3-419E-B64A-2048BC525AA9}" type="pres">
      <dgm:prSet presAssocID="{61628747-56BA-47BD-9635-CE69383FADC5}" presName="parentLin" presStyleCnt="0"/>
      <dgm:spPr/>
    </dgm:pt>
    <dgm:pt modelId="{C9F72A74-EA0F-48DD-A09D-5EA6C9B8110E}" type="pres">
      <dgm:prSet presAssocID="{61628747-56BA-47BD-9635-CE69383FADC5}" presName="parentLeftMargin" presStyleLbl="node1" presStyleIdx="0" presStyleCnt="3"/>
      <dgm:spPr/>
      <dgm:t>
        <a:bodyPr/>
        <a:lstStyle/>
        <a:p>
          <a:endParaRPr lang="en-US"/>
        </a:p>
      </dgm:t>
    </dgm:pt>
    <dgm:pt modelId="{D4ACC0D2-1C4E-43A9-8118-2F716F0F6DEA}" type="pres">
      <dgm:prSet presAssocID="{61628747-56BA-47BD-9635-CE69383FADC5}" presName="parentText" presStyleLbl="node1" presStyleIdx="1" presStyleCnt="3">
        <dgm:presLayoutVars>
          <dgm:chMax val="0"/>
          <dgm:bulletEnabled val="1"/>
        </dgm:presLayoutVars>
      </dgm:prSet>
      <dgm:spPr/>
      <dgm:t>
        <a:bodyPr/>
        <a:lstStyle/>
        <a:p>
          <a:endParaRPr lang="en-US"/>
        </a:p>
      </dgm:t>
    </dgm:pt>
    <dgm:pt modelId="{051CEEF8-6D28-4980-AC1A-AA77A815400F}" type="pres">
      <dgm:prSet presAssocID="{61628747-56BA-47BD-9635-CE69383FADC5}" presName="negativeSpace" presStyleCnt="0"/>
      <dgm:spPr/>
    </dgm:pt>
    <dgm:pt modelId="{6D7E58CF-A231-44BD-B025-4864A8F8AE15}" type="pres">
      <dgm:prSet presAssocID="{61628747-56BA-47BD-9635-CE69383FADC5}" presName="childText" presStyleLbl="conFgAcc1" presStyleIdx="1" presStyleCnt="3">
        <dgm:presLayoutVars>
          <dgm:bulletEnabled val="1"/>
        </dgm:presLayoutVars>
      </dgm:prSet>
      <dgm:spPr/>
    </dgm:pt>
    <dgm:pt modelId="{1B385986-F1F1-46E1-9D71-A5675478B2B0}" type="pres">
      <dgm:prSet presAssocID="{11D16BB0-FBAF-4F39-817B-3ED71DCC8D41}" presName="spaceBetweenRectangles" presStyleCnt="0"/>
      <dgm:spPr/>
    </dgm:pt>
    <dgm:pt modelId="{DAE1CB35-195E-4D6C-8AC2-334AE526FA32}" type="pres">
      <dgm:prSet presAssocID="{AD591104-1A1A-46EB-9A08-F47537880F63}" presName="parentLin" presStyleCnt="0"/>
      <dgm:spPr/>
    </dgm:pt>
    <dgm:pt modelId="{06ECBE0E-7021-462F-A005-9AE893BFBA74}" type="pres">
      <dgm:prSet presAssocID="{AD591104-1A1A-46EB-9A08-F47537880F63}" presName="parentLeftMargin" presStyleLbl="node1" presStyleIdx="1" presStyleCnt="3"/>
      <dgm:spPr/>
      <dgm:t>
        <a:bodyPr/>
        <a:lstStyle/>
        <a:p>
          <a:endParaRPr lang="en-US"/>
        </a:p>
      </dgm:t>
    </dgm:pt>
    <dgm:pt modelId="{C0AD749E-9183-43F1-9012-B105D9F0CB4D}" type="pres">
      <dgm:prSet presAssocID="{AD591104-1A1A-46EB-9A08-F47537880F63}" presName="parentText" presStyleLbl="node1" presStyleIdx="2" presStyleCnt="3">
        <dgm:presLayoutVars>
          <dgm:chMax val="0"/>
          <dgm:bulletEnabled val="1"/>
        </dgm:presLayoutVars>
      </dgm:prSet>
      <dgm:spPr/>
      <dgm:t>
        <a:bodyPr/>
        <a:lstStyle/>
        <a:p>
          <a:endParaRPr lang="en-US"/>
        </a:p>
      </dgm:t>
    </dgm:pt>
    <dgm:pt modelId="{18625BEB-E08F-4FCF-BF2E-C3DBB20F20B6}" type="pres">
      <dgm:prSet presAssocID="{AD591104-1A1A-46EB-9A08-F47537880F63}" presName="negativeSpace" presStyleCnt="0"/>
      <dgm:spPr/>
    </dgm:pt>
    <dgm:pt modelId="{5DF990F8-0C85-49E0-B868-7804C0D22DA4}" type="pres">
      <dgm:prSet presAssocID="{AD591104-1A1A-46EB-9A08-F47537880F63}" presName="childText" presStyleLbl="conFgAcc1" presStyleIdx="2" presStyleCnt="3">
        <dgm:presLayoutVars>
          <dgm:bulletEnabled val="1"/>
        </dgm:presLayoutVars>
      </dgm:prSet>
      <dgm:spPr/>
    </dgm:pt>
  </dgm:ptLst>
  <dgm:cxnLst>
    <dgm:cxn modelId="{DF87F277-94BB-485A-A75D-975390DFC402}" type="presOf" srcId="{AD591104-1A1A-46EB-9A08-F47537880F63}" destId="{C0AD749E-9183-43F1-9012-B105D9F0CB4D}" srcOrd="1" destOrd="0" presId="urn:microsoft.com/office/officeart/2005/8/layout/list1"/>
    <dgm:cxn modelId="{87709933-ACA8-444D-9CD1-2FB5E0FF154B}" type="presOf" srcId="{61628747-56BA-47BD-9635-CE69383FADC5}" destId="{C9F72A74-EA0F-48DD-A09D-5EA6C9B8110E}" srcOrd="0" destOrd="0" presId="urn:microsoft.com/office/officeart/2005/8/layout/list1"/>
    <dgm:cxn modelId="{7EB3A1A6-80F9-44B7-9A20-69D02A649C4E}" srcId="{07E4190A-201C-4478-8184-1D02CDF41588}" destId="{D3FB9C30-3F43-46B4-AA59-C36B04A4C0A8}" srcOrd="0" destOrd="0" parTransId="{0AC01FF8-6C35-41B8-94F8-C4F2CA3EB503}" sibTransId="{B53C4A44-B092-435E-A6EC-FBE20C646728}"/>
    <dgm:cxn modelId="{151D9718-A709-4099-8ACE-572AD5BE20D3}" srcId="{07E4190A-201C-4478-8184-1D02CDF41588}" destId="{AD591104-1A1A-46EB-9A08-F47537880F63}" srcOrd="2" destOrd="0" parTransId="{0A26BD06-AEB3-4628-AFB0-E8243F47F98D}" sibTransId="{138B9B3B-D3AE-4E0B-B54E-9DED4A3C0C5E}"/>
    <dgm:cxn modelId="{2BDB0953-CA80-42A4-9D9C-3B39288D80E7}" srcId="{07E4190A-201C-4478-8184-1D02CDF41588}" destId="{61628747-56BA-47BD-9635-CE69383FADC5}" srcOrd="1" destOrd="0" parTransId="{65164178-5ABC-4FD1-9CC3-B2C166FFF460}" sibTransId="{11D16BB0-FBAF-4F39-817B-3ED71DCC8D41}"/>
    <dgm:cxn modelId="{6AF754A7-C0F0-4140-968D-123217960AEB}" type="presOf" srcId="{D3FB9C30-3F43-46B4-AA59-C36B04A4C0A8}" destId="{FCC391C5-3805-449A-999D-2A6FEF3E82CA}" srcOrd="0" destOrd="0" presId="urn:microsoft.com/office/officeart/2005/8/layout/list1"/>
    <dgm:cxn modelId="{01F07BE2-A46E-4579-A128-4DFC89DB4DD2}" type="presOf" srcId="{AD591104-1A1A-46EB-9A08-F47537880F63}" destId="{06ECBE0E-7021-462F-A005-9AE893BFBA74}" srcOrd="0" destOrd="0" presId="urn:microsoft.com/office/officeart/2005/8/layout/list1"/>
    <dgm:cxn modelId="{13D66DE7-483C-4243-B6BD-07D7E5E44481}" type="presOf" srcId="{61628747-56BA-47BD-9635-CE69383FADC5}" destId="{D4ACC0D2-1C4E-43A9-8118-2F716F0F6DEA}" srcOrd="1" destOrd="0" presId="urn:microsoft.com/office/officeart/2005/8/layout/list1"/>
    <dgm:cxn modelId="{2621A5D6-D976-4F8E-9470-5785D03F2E13}" type="presOf" srcId="{07E4190A-201C-4478-8184-1D02CDF41588}" destId="{9746089C-56BB-4475-A467-6055DD46CFF3}" srcOrd="0" destOrd="0" presId="urn:microsoft.com/office/officeart/2005/8/layout/list1"/>
    <dgm:cxn modelId="{4ED015EE-A077-4FDC-8862-7096A2AB8073}" type="presOf" srcId="{D3FB9C30-3F43-46B4-AA59-C36B04A4C0A8}" destId="{E4494C11-DEA0-481D-9EAE-888BD25DFA66}" srcOrd="1" destOrd="0" presId="urn:microsoft.com/office/officeart/2005/8/layout/list1"/>
    <dgm:cxn modelId="{93A69D4D-CA7D-495E-87E7-6610A00CBBBD}" type="presParOf" srcId="{9746089C-56BB-4475-A467-6055DD46CFF3}" destId="{9C65C669-A9FB-4A54-A6BB-F6BF234815C7}" srcOrd="0" destOrd="0" presId="urn:microsoft.com/office/officeart/2005/8/layout/list1"/>
    <dgm:cxn modelId="{1B90396D-57E1-4788-9DBA-C0AB91FF4D36}" type="presParOf" srcId="{9C65C669-A9FB-4A54-A6BB-F6BF234815C7}" destId="{FCC391C5-3805-449A-999D-2A6FEF3E82CA}" srcOrd="0" destOrd="0" presId="urn:microsoft.com/office/officeart/2005/8/layout/list1"/>
    <dgm:cxn modelId="{3AF4A872-D749-47E6-AFC7-E834F9218E0F}" type="presParOf" srcId="{9C65C669-A9FB-4A54-A6BB-F6BF234815C7}" destId="{E4494C11-DEA0-481D-9EAE-888BD25DFA66}" srcOrd="1" destOrd="0" presId="urn:microsoft.com/office/officeart/2005/8/layout/list1"/>
    <dgm:cxn modelId="{0F5165F9-49C7-4E0D-B7EA-432B4AA8C256}" type="presParOf" srcId="{9746089C-56BB-4475-A467-6055DD46CFF3}" destId="{64CA5E8F-4501-4296-AA4C-0699C8535C9D}" srcOrd="1" destOrd="0" presId="urn:microsoft.com/office/officeart/2005/8/layout/list1"/>
    <dgm:cxn modelId="{BCC01328-916F-4B28-B43F-F401FD202AE6}" type="presParOf" srcId="{9746089C-56BB-4475-A467-6055DD46CFF3}" destId="{27D76515-0219-4039-8746-06AB76E96237}" srcOrd="2" destOrd="0" presId="urn:microsoft.com/office/officeart/2005/8/layout/list1"/>
    <dgm:cxn modelId="{E617E229-BFFB-4C3B-A3E3-03638EF1EC70}" type="presParOf" srcId="{9746089C-56BB-4475-A467-6055DD46CFF3}" destId="{F58958E8-6AEE-4984-B74A-74CF9C89FC47}" srcOrd="3" destOrd="0" presId="urn:microsoft.com/office/officeart/2005/8/layout/list1"/>
    <dgm:cxn modelId="{F8841671-327D-4945-A95F-33EF63C10D0E}" type="presParOf" srcId="{9746089C-56BB-4475-A467-6055DD46CFF3}" destId="{73CCDE88-DAB3-419E-B64A-2048BC525AA9}" srcOrd="4" destOrd="0" presId="urn:microsoft.com/office/officeart/2005/8/layout/list1"/>
    <dgm:cxn modelId="{5BEDF312-BB57-4678-82A7-CB336FA3257E}" type="presParOf" srcId="{73CCDE88-DAB3-419E-B64A-2048BC525AA9}" destId="{C9F72A74-EA0F-48DD-A09D-5EA6C9B8110E}" srcOrd="0" destOrd="0" presId="urn:microsoft.com/office/officeart/2005/8/layout/list1"/>
    <dgm:cxn modelId="{D881958D-B9C2-4E1A-98B8-4E02E3B09E0A}" type="presParOf" srcId="{73CCDE88-DAB3-419E-B64A-2048BC525AA9}" destId="{D4ACC0D2-1C4E-43A9-8118-2F716F0F6DEA}" srcOrd="1" destOrd="0" presId="urn:microsoft.com/office/officeart/2005/8/layout/list1"/>
    <dgm:cxn modelId="{3508328A-C664-4F83-8063-438B9864287B}" type="presParOf" srcId="{9746089C-56BB-4475-A467-6055DD46CFF3}" destId="{051CEEF8-6D28-4980-AC1A-AA77A815400F}" srcOrd="5" destOrd="0" presId="urn:microsoft.com/office/officeart/2005/8/layout/list1"/>
    <dgm:cxn modelId="{F814BBC8-0760-4867-A952-ABA44DF8EBF1}" type="presParOf" srcId="{9746089C-56BB-4475-A467-6055DD46CFF3}" destId="{6D7E58CF-A231-44BD-B025-4864A8F8AE15}" srcOrd="6" destOrd="0" presId="urn:microsoft.com/office/officeart/2005/8/layout/list1"/>
    <dgm:cxn modelId="{B725DB35-F10F-47C3-AE58-C15B07CE254D}" type="presParOf" srcId="{9746089C-56BB-4475-A467-6055DD46CFF3}" destId="{1B385986-F1F1-46E1-9D71-A5675478B2B0}" srcOrd="7" destOrd="0" presId="urn:microsoft.com/office/officeart/2005/8/layout/list1"/>
    <dgm:cxn modelId="{083E1718-7F59-4772-B5F6-5C1607512440}" type="presParOf" srcId="{9746089C-56BB-4475-A467-6055DD46CFF3}" destId="{DAE1CB35-195E-4D6C-8AC2-334AE526FA32}" srcOrd="8" destOrd="0" presId="urn:microsoft.com/office/officeart/2005/8/layout/list1"/>
    <dgm:cxn modelId="{9925D73D-DE05-4A12-B530-1ADB120EBEF1}" type="presParOf" srcId="{DAE1CB35-195E-4D6C-8AC2-334AE526FA32}" destId="{06ECBE0E-7021-462F-A005-9AE893BFBA74}" srcOrd="0" destOrd="0" presId="urn:microsoft.com/office/officeart/2005/8/layout/list1"/>
    <dgm:cxn modelId="{A97A3A89-881B-452E-8508-370026D473E9}" type="presParOf" srcId="{DAE1CB35-195E-4D6C-8AC2-334AE526FA32}" destId="{C0AD749E-9183-43F1-9012-B105D9F0CB4D}" srcOrd="1" destOrd="0" presId="urn:microsoft.com/office/officeart/2005/8/layout/list1"/>
    <dgm:cxn modelId="{6C0B1068-4BA4-4136-86F0-952B1E9E7FD0}" type="presParOf" srcId="{9746089C-56BB-4475-A467-6055DD46CFF3}" destId="{18625BEB-E08F-4FCF-BF2E-C3DBB20F20B6}" srcOrd="9" destOrd="0" presId="urn:microsoft.com/office/officeart/2005/8/layout/list1"/>
    <dgm:cxn modelId="{7D9746C1-BC6C-41F4-87BC-3910AE28DBD4}" type="presParOf" srcId="{9746089C-56BB-4475-A467-6055DD46CFF3}" destId="{5DF990F8-0C85-49E0-B868-7804C0D22D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C7B5F-89F7-4E08-9018-97AAF4D6239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35280B64-842F-47C7-9EA8-89BFF870A523}">
      <dgm:prSet phldrT="[Text]" custT="1"/>
      <dgm:spPr/>
      <dgm:t>
        <a:bodyPr/>
        <a:lstStyle/>
        <a:p>
          <a:r>
            <a:rPr lang="kk-KZ" sz="1800" dirty="0" smtClean="0"/>
            <a:t>Регрессия коэффициентінің мәні оң болғанда </a:t>
          </a:r>
          <a:endParaRPr lang="en-US" sz="1800" dirty="0"/>
        </a:p>
      </dgm:t>
    </dgm:pt>
    <dgm:pt modelId="{C0BF2EE3-AA71-4208-841D-25CEAA5C3BE0}" type="parTrans" cxnId="{984D7ADC-08A1-4649-8F2B-43F3EB8B52A8}">
      <dgm:prSet/>
      <dgm:spPr/>
      <dgm:t>
        <a:bodyPr/>
        <a:lstStyle/>
        <a:p>
          <a:endParaRPr lang="en-US" sz="1800"/>
        </a:p>
      </dgm:t>
    </dgm:pt>
    <dgm:pt modelId="{6D3CCBFD-C878-43C2-B5ED-5BCB752E1A20}" type="sibTrans" cxnId="{984D7ADC-08A1-4649-8F2B-43F3EB8B52A8}">
      <dgm:prSet/>
      <dgm:spPr/>
      <dgm:t>
        <a:bodyPr/>
        <a:lstStyle/>
        <a:p>
          <a:endParaRPr lang="en-US" sz="1800"/>
        </a:p>
      </dgm:t>
    </dgm:pt>
    <dgm:pt modelId="{002E3500-2750-463B-B8FF-F39918763B96}">
      <dgm:prSet phldrT="[Text]" custT="1"/>
      <dgm:spPr/>
      <dgm:t>
        <a:bodyPr/>
        <a:lstStyle/>
        <a:p>
          <a:r>
            <a:rPr lang="kk-KZ" sz="1800" dirty="0" smtClean="0"/>
            <a:t>Сызықты регрессия оң болады</a:t>
          </a:r>
          <a:endParaRPr lang="en-US" sz="1800" dirty="0"/>
        </a:p>
      </dgm:t>
    </dgm:pt>
    <dgm:pt modelId="{C7B91EA9-FCF5-4A3B-B653-8215A7E39E6C}" type="parTrans" cxnId="{C63C0594-4877-461D-A3DC-01A2DE073875}">
      <dgm:prSet/>
      <dgm:spPr/>
      <dgm:t>
        <a:bodyPr/>
        <a:lstStyle/>
        <a:p>
          <a:endParaRPr lang="en-US" sz="1800"/>
        </a:p>
      </dgm:t>
    </dgm:pt>
    <dgm:pt modelId="{4227AB26-8683-462C-8BFC-92B4991B1345}" type="sibTrans" cxnId="{C63C0594-4877-461D-A3DC-01A2DE073875}">
      <dgm:prSet/>
      <dgm:spPr/>
      <dgm:t>
        <a:bodyPr/>
        <a:lstStyle/>
        <a:p>
          <a:endParaRPr lang="en-US" sz="1800"/>
        </a:p>
      </dgm:t>
    </dgm:pt>
    <dgm:pt modelId="{BA972D29-4B6A-40A9-9FFE-2709F33848F8}">
      <dgm:prSet phldrT="[Text]" custT="1"/>
      <dgm:spPr/>
      <dgm:t>
        <a:bodyPr/>
        <a:lstStyle/>
        <a:p>
          <a:r>
            <a:rPr lang="en-US" sz="1800" dirty="0" smtClean="0"/>
            <a:t>X</a:t>
          </a:r>
          <a:r>
            <a:rPr lang="kk-KZ" sz="1800" dirty="0" smtClean="0"/>
            <a:t>-тің мәні артқан сайын, </a:t>
          </a:r>
          <a:r>
            <a:rPr lang="en-US" sz="1800" dirty="0" smtClean="0"/>
            <a:t>y</a:t>
          </a:r>
          <a:r>
            <a:rPr lang="kk-KZ" sz="1800" dirty="0" smtClean="0"/>
            <a:t>-тің мәні де артады</a:t>
          </a:r>
          <a:endParaRPr lang="en-US" sz="1800" dirty="0"/>
        </a:p>
      </dgm:t>
    </dgm:pt>
    <dgm:pt modelId="{2DABDCD4-4CA5-4130-9074-FE192D308623}" type="parTrans" cxnId="{8F0F0786-888A-4DDA-9A69-CDD415EA2C9F}">
      <dgm:prSet/>
      <dgm:spPr/>
      <dgm:t>
        <a:bodyPr/>
        <a:lstStyle/>
        <a:p>
          <a:endParaRPr lang="en-US" sz="1800"/>
        </a:p>
      </dgm:t>
    </dgm:pt>
    <dgm:pt modelId="{35C9D7AD-46E4-4F37-AFE3-B47702C69105}" type="sibTrans" cxnId="{8F0F0786-888A-4DDA-9A69-CDD415EA2C9F}">
      <dgm:prSet/>
      <dgm:spPr/>
      <dgm:t>
        <a:bodyPr/>
        <a:lstStyle/>
        <a:p>
          <a:endParaRPr lang="en-US" sz="1800"/>
        </a:p>
      </dgm:t>
    </dgm:pt>
    <dgm:pt modelId="{07A3BDDA-A30B-4DE3-A142-D98D358B1297}">
      <dgm:prSet phldrT="[Text]" custT="1"/>
      <dgm:spPr/>
      <dgm:t>
        <a:bodyPr/>
        <a:lstStyle/>
        <a:p>
          <a:r>
            <a:rPr lang="kk-KZ" sz="1800" dirty="0" smtClean="0"/>
            <a:t>Регрессия коэффициентінің мәні теріс болғанда</a:t>
          </a:r>
          <a:endParaRPr lang="en-US" sz="1800" dirty="0"/>
        </a:p>
      </dgm:t>
    </dgm:pt>
    <dgm:pt modelId="{DA2ECCC9-544F-411F-AFC8-CC548EAC30BF}" type="parTrans" cxnId="{58AB7557-33CE-4749-98A0-9402E06B4FA4}">
      <dgm:prSet/>
      <dgm:spPr/>
      <dgm:t>
        <a:bodyPr/>
        <a:lstStyle/>
        <a:p>
          <a:endParaRPr lang="en-US" sz="1800"/>
        </a:p>
      </dgm:t>
    </dgm:pt>
    <dgm:pt modelId="{0DCDE3AE-B260-4BB2-B7FA-F1FDC50AA9D1}" type="sibTrans" cxnId="{58AB7557-33CE-4749-98A0-9402E06B4FA4}">
      <dgm:prSet/>
      <dgm:spPr/>
      <dgm:t>
        <a:bodyPr/>
        <a:lstStyle/>
        <a:p>
          <a:endParaRPr lang="en-US" sz="1800"/>
        </a:p>
      </dgm:t>
    </dgm:pt>
    <dgm:pt modelId="{949893D2-EFC5-4EC4-B641-56D93B8620B2}">
      <dgm:prSet phldrT="[Text]" custT="1"/>
      <dgm:spPr/>
      <dgm:t>
        <a:bodyPr/>
        <a:lstStyle/>
        <a:p>
          <a:r>
            <a:rPr lang="kk-KZ" sz="1800" dirty="0" smtClean="0"/>
            <a:t>Сызықтық регрессия теріс болады</a:t>
          </a:r>
          <a:endParaRPr lang="en-US" sz="1800" dirty="0"/>
        </a:p>
      </dgm:t>
    </dgm:pt>
    <dgm:pt modelId="{E41118BA-F638-4ED4-801F-23C2DE3C2156}" type="parTrans" cxnId="{E5D10FEA-02C3-49CE-90E7-63E2D2647F60}">
      <dgm:prSet/>
      <dgm:spPr/>
      <dgm:t>
        <a:bodyPr/>
        <a:lstStyle/>
        <a:p>
          <a:endParaRPr lang="en-US" sz="1800"/>
        </a:p>
      </dgm:t>
    </dgm:pt>
    <dgm:pt modelId="{FA8F3322-A1C5-4836-AEA2-F89083D124A7}" type="sibTrans" cxnId="{E5D10FEA-02C3-49CE-90E7-63E2D2647F60}">
      <dgm:prSet/>
      <dgm:spPr/>
      <dgm:t>
        <a:bodyPr/>
        <a:lstStyle/>
        <a:p>
          <a:endParaRPr lang="en-US" sz="1800"/>
        </a:p>
      </dgm:t>
    </dgm:pt>
    <dgm:pt modelId="{24887B61-03D3-4DCE-AA87-E7C7B44EF531}">
      <dgm:prSet phldrT="[Text]" custT="1"/>
      <dgm:spPr/>
      <dgm:t>
        <a:bodyPr/>
        <a:lstStyle/>
        <a:p>
          <a:pPr algn="ctr"/>
          <a:r>
            <a:rPr lang="kk-KZ" sz="1400" dirty="0" smtClean="0"/>
            <a:t>Тәуелсіз  х айнымалысының мәні артқан сайын  тәуелді айнымалылының өзгеруі кему сипатына ие болады </a:t>
          </a:r>
          <a:endParaRPr lang="en-US" sz="1400" dirty="0"/>
        </a:p>
      </dgm:t>
    </dgm:pt>
    <dgm:pt modelId="{C13EC20F-FE50-4347-8F14-30910040A633}" type="parTrans" cxnId="{E27D612F-4C7F-4B5C-9A66-C0D765988C3F}">
      <dgm:prSet/>
      <dgm:spPr/>
      <dgm:t>
        <a:bodyPr/>
        <a:lstStyle/>
        <a:p>
          <a:endParaRPr lang="en-US" sz="1800"/>
        </a:p>
      </dgm:t>
    </dgm:pt>
    <dgm:pt modelId="{13A9EC87-60EC-4196-AD37-C17300274E39}" type="sibTrans" cxnId="{E27D612F-4C7F-4B5C-9A66-C0D765988C3F}">
      <dgm:prSet/>
      <dgm:spPr/>
      <dgm:t>
        <a:bodyPr/>
        <a:lstStyle/>
        <a:p>
          <a:endParaRPr lang="en-US" sz="1800"/>
        </a:p>
      </dgm:t>
    </dgm:pt>
    <dgm:pt modelId="{0033F7E5-3C0F-4329-B31B-ADF1D8B46901}" type="pres">
      <dgm:prSet presAssocID="{19CC7B5F-89F7-4E08-9018-97AAF4D62390}" presName="Name0" presStyleCnt="0">
        <dgm:presLayoutVars>
          <dgm:chPref val="3"/>
          <dgm:dir/>
          <dgm:animLvl val="lvl"/>
          <dgm:resizeHandles/>
        </dgm:presLayoutVars>
      </dgm:prSet>
      <dgm:spPr/>
      <dgm:t>
        <a:bodyPr/>
        <a:lstStyle/>
        <a:p>
          <a:endParaRPr lang="ru-RU"/>
        </a:p>
      </dgm:t>
    </dgm:pt>
    <dgm:pt modelId="{65BC8D25-2FC5-4FD3-8C5B-1873CAF24038}" type="pres">
      <dgm:prSet presAssocID="{35280B64-842F-47C7-9EA8-89BFF870A523}" presName="horFlow" presStyleCnt="0"/>
      <dgm:spPr/>
    </dgm:pt>
    <dgm:pt modelId="{92FE7B73-5A5A-4C49-A9C3-AAF0F43A7E54}" type="pres">
      <dgm:prSet presAssocID="{35280B64-842F-47C7-9EA8-89BFF870A523}" presName="bigChev" presStyleLbl="node1" presStyleIdx="0" presStyleCnt="2"/>
      <dgm:spPr/>
      <dgm:t>
        <a:bodyPr/>
        <a:lstStyle/>
        <a:p>
          <a:endParaRPr lang="en-US"/>
        </a:p>
      </dgm:t>
    </dgm:pt>
    <dgm:pt modelId="{AF4ABF52-89A4-4B81-953C-444695BD7EFC}" type="pres">
      <dgm:prSet presAssocID="{C7B91EA9-FCF5-4A3B-B653-8215A7E39E6C}" presName="parTrans" presStyleCnt="0"/>
      <dgm:spPr/>
    </dgm:pt>
    <dgm:pt modelId="{D06D46A5-A29E-4C43-B2FA-7F065BE90BBF}" type="pres">
      <dgm:prSet presAssocID="{002E3500-2750-463B-B8FF-F39918763B96}" presName="node" presStyleLbl="alignAccFollowNode1" presStyleIdx="0" presStyleCnt="4">
        <dgm:presLayoutVars>
          <dgm:bulletEnabled val="1"/>
        </dgm:presLayoutVars>
      </dgm:prSet>
      <dgm:spPr/>
      <dgm:t>
        <a:bodyPr/>
        <a:lstStyle/>
        <a:p>
          <a:endParaRPr lang="en-US"/>
        </a:p>
      </dgm:t>
    </dgm:pt>
    <dgm:pt modelId="{07EC4768-0A9D-42DC-B70C-594ED444844C}" type="pres">
      <dgm:prSet presAssocID="{4227AB26-8683-462C-8BFC-92B4991B1345}" presName="sibTrans" presStyleCnt="0"/>
      <dgm:spPr/>
    </dgm:pt>
    <dgm:pt modelId="{64BB7CD4-7482-4465-91D1-FE35F1A4C5FE}" type="pres">
      <dgm:prSet presAssocID="{BA972D29-4B6A-40A9-9FFE-2709F33848F8}" presName="node" presStyleLbl="alignAccFollowNode1" presStyleIdx="1" presStyleCnt="4">
        <dgm:presLayoutVars>
          <dgm:bulletEnabled val="1"/>
        </dgm:presLayoutVars>
      </dgm:prSet>
      <dgm:spPr/>
      <dgm:t>
        <a:bodyPr/>
        <a:lstStyle/>
        <a:p>
          <a:endParaRPr lang="en-US"/>
        </a:p>
      </dgm:t>
    </dgm:pt>
    <dgm:pt modelId="{90C161E1-EEA8-4877-AB9F-9FD0A470FFEE}" type="pres">
      <dgm:prSet presAssocID="{35280B64-842F-47C7-9EA8-89BFF870A523}" presName="vSp" presStyleCnt="0"/>
      <dgm:spPr/>
    </dgm:pt>
    <dgm:pt modelId="{D5AC1749-0837-4170-BAE3-5AD5F0D87D35}" type="pres">
      <dgm:prSet presAssocID="{07A3BDDA-A30B-4DE3-A142-D98D358B1297}" presName="horFlow" presStyleCnt="0"/>
      <dgm:spPr/>
    </dgm:pt>
    <dgm:pt modelId="{439F25DB-A94C-44C3-8924-A23F3D82248C}" type="pres">
      <dgm:prSet presAssocID="{07A3BDDA-A30B-4DE3-A142-D98D358B1297}" presName="bigChev" presStyleLbl="node1" presStyleIdx="1" presStyleCnt="2"/>
      <dgm:spPr/>
      <dgm:t>
        <a:bodyPr/>
        <a:lstStyle/>
        <a:p>
          <a:endParaRPr lang="en-US"/>
        </a:p>
      </dgm:t>
    </dgm:pt>
    <dgm:pt modelId="{CC301DAD-168F-4909-8684-24254DE1A55A}" type="pres">
      <dgm:prSet presAssocID="{E41118BA-F638-4ED4-801F-23C2DE3C2156}" presName="parTrans" presStyleCnt="0"/>
      <dgm:spPr/>
    </dgm:pt>
    <dgm:pt modelId="{F55C5366-FC79-48A9-AF62-852650D3A178}" type="pres">
      <dgm:prSet presAssocID="{949893D2-EFC5-4EC4-B641-56D93B8620B2}" presName="node" presStyleLbl="alignAccFollowNode1" presStyleIdx="2" presStyleCnt="4">
        <dgm:presLayoutVars>
          <dgm:bulletEnabled val="1"/>
        </dgm:presLayoutVars>
      </dgm:prSet>
      <dgm:spPr/>
      <dgm:t>
        <a:bodyPr/>
        <a:lstStyle/>
        <a:p>
          <a:endParaRPr lang="en-US"/>
        </a:p>
      </dgm:t>
    </dgm:pt>
    <dgm:pt modelId="{D3B87D59-1F2E-47EC-9C2D-78F6D680C20F}" type="pres">
      <dgm:prSet presAssocID="{FA8F3322-A1C5-4836-AEA2-F89083D124A7}" presName="sibTrans" presStyleCnt="0"/>
      <dgm:spPr/>
    </dgm:pt>
    <dgm:pt modelId="{CC2649A2-4E96-45E6-A96F-69CF0D3C6BAE}" type="pres">
      <dgm:prSet presAssocID="{24887B61-03D3-4DCE-AA87-E7C7B44EF531}" presName="node" presStyleLbl="alignAccFollowNode1" presStyleIdx="3" presStyleCnt="4" custScaleX="100156" custScaleY="120561">
        <dgm:presLayoutVars>
          <dgm:bulletEnabled val="1"/>
        </dgm:presLayoutVars>
      </dgm:prSet>
      <dgm:spPr/>
      <dgm:t>
        <a:bodyPr/>
        <a:lstStyle/>
        <a:p>
          <a:endParaRPr lang="en-US"/>
        </a:p>
      </dgm:t>
    </dgm:pt>
  </dgm:ptLst>
  <dgm:cxnLst>
    <dgm:cxn modelId="{2DF4569E-5BA1-4B37-9A72-25C5403FBFBB}" type="presOf" srcId="{BA972D29-4B6A-40A9-9FFE-2709F33848F8}" destId="{64BB7CD4-7482-4465-91D1-FE35F1A4C5FE}" srcOrd="0" destOrd="0" presId="urn:microsoft.com/office/officeart/2005/8/layout/lProcess3"/>
    <dgm:cxn modelId="{58AB7557-33CE-4749-98A0-9402E06B4FA4}" srcId="{19CC7B5F-89F7-4E08-9018-97AAF4D62390}" destId="{07A3BDDA-A30B-4DE3-A142-D98D358B1297}" srcOrd="1" destOrd="0" parTransId="{DA2ECCC9-544F-411F-AFC8-CC548EAC30BF}" sibTransId="{0DCDE3AE-B260-4BB2-B7FA-F1FDC50AA9D1}"/>
    <dgm:cxn modelId="{065E5FFE-B4E4-406C-B13A-9954BBA69843}" type="presOf" srcId="{19CC7B5F-89F7-4E08-9018-97AAF4D62390}" destId="{0033F7E5-3C0F-4329-B31B-ADF1D8B46901}" srcOrd="0" destOrd="0" presId="urn:microsoft.com/office/officeart/2005/8/layout/lProcess3"/>
    <dgm:cxn modelId="{E27D612F-4C7F-4B5C-9A66-C0D765988C3F}" srcId="{07A3BDDA-A30B-4DE3-A142-D98D358B1297}" destId="{24887B61-03D3-4DCE-AA87-E7C7B44EF531}" srcOrd="1" destOrd="0" parTransId="{C13EC20F-FE50-4347-8F14-30910040A633}" sibTransId="{13A9EC87-60EC-4196-AD37-C17300274E39}"/>
    <dgm:cxn modelId="{FAE1961F-7252-42E1-AD2B-21505CB017CB}" type="presOf" srcId="{07A3BDDA-A30B-4DE3-A142-D98D358B1297}" destId="{439F25DB-A94C-44C3-8924-A23F3D82248C}" srcOrd="0" destOrd="0" presId="urn:microsoft.com/office/officeart/2005/8/layout/lProcess3"/>
    <dgm:cxn modelId="{984D7ADC-08A1-4649-8F2B-43F3EB8B52A8}" srcId="{19CC7B5F-89F7-4E08-9018-97AAF4D62390}" destId="{35280B64-842F-47C7-9EA8-89BFF870A523}" srcOrd="0" destOrd="0" parTransId="{C0BF2EE3-AA71-4208-841D-25CEAA5C3BE0}" sibTransId="{6D3CCBFD-C878-43C2-B5ED-5BCB752E1A20}"/>
    <dgm:cxn modelId="{AE4E50B7-9951-402C-89AC-1C2DC6FFE846}" type="presOf" srcId="{24887B61-03D3-4DCE-AA87-E7C7B44EF531}" destId="{CC2649A2-4E96-45E6-A96F-69CF0D3C6BAE}" srcOrd="0" destOrd="0" presId="urn:microsoft.com/office/officeart/2005/8/layout/lProcess3"/>
    <dgm:cxn modelId="{E5D10FEA-02C3-49CE-90E7-63E2D2647F60}" srcId="{07A3BDDA-A30B-4DE3-A142-D98D358B1297}" destId="{949893D2-EFC5-4EC4-B641-56D93B8620B2}" srcOrd="0" destOrd="0" parTransId="{E41118BA-F638-4ED4-801F-23C2DE3C2156}" sibTransId="{FA8F3322-A1C5-4836-AEA2-F89083D124A7}"/>
    <dgm:cxn modelId="{00698500-C8DF-46B5-A017-6BD7F5AC8B25}" type="presOf" srcId="{949893D2-EFC5-4EC4-B641-56D93B8620B2}" destId="{F55C5366-FC79-48A9-AF62-852650D3A178}" srcOrd="0" destOrd="0" presId="urn:microsoft.com/office/officeart/2005/8/layout/lProcess3"/>
    <dgm:cxn modelId="{8F0F0786-888A-4DDA-9A69-CDD415EA2C9F}" srcId="{35280B64-842F-47C7-9EA8-89BFF870A523}" destId="{BA972D29-4B6A-40A9-9FFE-2709F33848F8}" srcOrd="1" destOrd="0" parTransId="{2DABDCD4-4CA5-4130-9074-FE192D308623}" sibTransId="{35C9D7AD-46E4-4F37-AFE3-B47702C69105}"/>
    <dgm:cxn modelId="{7139D15C-5D7B-4A8A-85A9-F8E9ED036859}" type="presOf" srcId="{35280B64-842F-47C7-9EA8-89BFF870A523}" destId="{92FE7B73-5A5A-4C49-A9C3-AAF0F43A7E54}" srcOrd="0" destOrd="0" presId="urn:microsoft.com/office/officeart/2005/8/layout/lProcess3"/>
    <dgm:cxn modelId="{53FF11E2-DEA2-4999-95A6-07DEDCB13302}" type="presOf" srcId="{002E3500-2750-463B-B8FF-F39918763B96}" destId="{D06D46A5-A29E-4C43-B2FA-7F065BE90BBF}" srcOrd="0" destOrd="0" presId="urn:microsoft.com/office/officeart/2005/8/layout/lProcess3"/>
    <dgm:cxn modelId="{C63C0594-4877-461D-A3DC-01A2DE073875}" srcId="{35280B64-842F-47C7-9EA8-89BFF870A523}" destId="{002E3500-2750-463B-B8FF-F39918763B96}" srcOrd="0" destOrd="0" parTransId="{C7B91EA9-FCF5-4A3B-B653-8215A7E39E6C}" sibTransId="{4227AB26-8683-462C-8BFC-92B4991B1345}"/>
    <dgm:cxn modelId="{CBFE1D26-6C27-45C1-B586-0C63924F5A23}" type="presParOf" srcId="{0033F7E5-3C0F-4329-B31B-ADF1D8B46901}" destId="{65BC8D25-2FC5-4FD3-8C5B-1873CAF24038}" srcOrd="0" destOrd="0" presId="urn:microsoft.com/office/officeart/2005/8/layout/lProcess3"/>
    <dgm:cxn modelId="{A260E7EE-67BB-4D6E-ADFA-F3EF7A45D5D4}" type="presParOf" srcId="{65BC8D25-2FC5-4FD3-8C5B-1873CAF24038}" destId="{92FE7B73-5A5A-4C49-A9C3-AAF0F43A7E54}" srcOrd="0" destOrd="0" presId="urn:microsoft.com/office/officeart/2005/8/layout/lProcess3"/>
    <dgm:cxn modelId="{E22353AA-8B27-41A9-BF9D-0B680759B6CD}" type="presParOf" srcId="{65BC8D25-2FC5-4FD3-8C5B-1873CAF24038}" destId="{AF4ABF52-89A4-4B81-953C-444695BD7EFC}" srcOrd="1" destOrd="0" presId="urn:microsoft.com/office/officeart/2005/8/layout/lProcess3"/>
    <dgm:cxn modelId="{FB10D4FF-7396-4867-88C7-78CF50E97F1D}" type="presParOf" srcId="{65BC8D25-2FC5-4FD3-8C5B-1873CAF24038}" destId="{D06D46A5-A29E-4C43-B2FA-7F065BE90BBF}" srcOrd="2" destOrd="0" presId="urn:microsoft.com/office/officeart/2005/8/layout/lProcess3"/>
    <dgm:cxn modelId="{68E97BB7-2F68-4D58-8379-A8EA95F9AB94}" type="presParOf" srcId="{65BC8D25-2FC5-4FD3-8C5B-1873CAF24038}" destId="{07EC4768-0A9D-42DC-B70C-594ED444844C}" srcOrd="3" destOrd="0" presId="urn:microsoft.com/office/officeart/2005/8/layout/lProcess3"/>
    <dgm:cxn modelId="{63C661EE-B8CF-4754-8236-B7303D08BC94}" type="presParOf" srcId="{65BC8D25-2FC5-4FD3-8C5B-1873CAF24038}" destId="{64BB7CD4-7482-4465-91D1-FE35F1A4C5FE}" srcOrd="4" destOrd="0" presId="urn:microsoft.com/office/officeart/2005/8/layout/lProcess3"/>
    <dgm:cxn modelId="{6857E1F5-E093-43F7-B65D-4F92CDC51F88}" type="presParOf" srcId="{0033F7E5-3C0F-4329-B31B-ADF1D8B46901}" destId="{90C161E1-EEA8-4877-AB9F-9FD0A470FFEE}" srcOrd="1" destOrd="0" presId="urn:microsoft.com/office/officeart/2005/8/layout/lProcess3"/>
    <dgm:cxn modelId="{79A98943-FF82-4FEE-B5F5-A280688B92D2}" type="presParOf" srcId="{0033F7E5-3C0F-4329-B31B-ADF1D8B46901}" destId="{D5AC1749-0837-4170-BAE3-5AD5F0D87D35}" srcOrd="2" destOrd="0" presId="urn:microsoft.com/office/officeart/2005/8/layout/lProcess3"/>
    <dgm:cxn modelId="{D5B9C12C-5ED6-4759-82F0-04BEC0F83500}" type="presParOf" srcId="{D5AC1749-0837-4170-BAE3-5AD5F0D87D35}" destId="{439F25DB-A94C-44C3-8924-A23F3D82248C}" srcOrd="0" destOrd="0" presId="urn:microsoft.com/office/officeart/2005/8/layout/lProcess3"/>
    <dgm:cxn modelId="{2E0E5703-FEF6-45A0-9C59-192BD4937FA0}" type="presParOf" srcId="{D5AC1749-0837-4170-BAE3-5AD5F0D87D35}" destId="{CC301DAD-168F-4909-8684-24254DE1A55A}" srcOrd="1" destOrd="0" presId="urn:microsoft.com/office/officeart/2005/8/layout/lProcess3"/>
    <dgm:cxn modelId="{62FEE77C-2964-4A13-91CA-562FF19C7B6F}" type="presParOf" srcId="{D5AC1749-0837-4170-BAE3-5AD5F0D87D35}" destId="{F55C5366-FC79-48A9-AF62-852650D3A178}" srcOrd="2" destOrd="0" presId="urn:microsoft.com/office/officeart/2005/8/layout/lProcess3"/>
    <dgm:cxn modelId="{067C499E-35E6-40A0-8628-912ECE365402}" type="presParOf" srcId="{D5AC1749-0837-4170-BAE3-5AD5F0D87D35}" destId="{D3B87D59-1F2E-47EC-9C2D-78F6D680C20F}" srcOrd="3" destOrd="0" presId="urn:microsoft.com/office/officeart/2005/8/layout/lProcess3"/>
    <dgm:cxn modelId="{2B4ECBE1-9058-43FA-97BD-283A8CD702FD}" type="presParOf" srcId="{D5AC1749-0837-4170-BAE3-5AD5F0D87D35}" destId="{CC2649A2-4E96-45E6-A96F-69CF0D3C6BAE}"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4129D-3370-4410-A04E-0C46C86850D0}" type="doc">
      <dgm:prSet loTypeId="urn:microsoft.com/office/officeart/2005/8/layout/process1" loCatId="process" qsTypeId="urn:microsoft.com/office/officeart/2005/8/quickstyle/simple2" qsCatId="simple" csTypeId="urn:microsoft.com/office/officeart/2005/8/colors/colorful5" csCatId="colorful" phldr="1"/>
      <dgm:spPr/>
    </dgm:pt>
    <dgm:pt modelId="{E366339E-A507-4F8D-A94E-49D598A7955D}">
      <dgm:prSet phldrT="[Text]" custT="1"/>
      <dgm:spPr/>
      <dgm:t>
        <a:bodyPr/>
        <a:lstStyle/>
        <a:p>
          <a:r>
            <a:rPr lang="kk-KZ" sz="1600" dirty="0" smtClean="0"/>
            <a:t>Корреляция – белгілердің бірінің орташа шамасының келесі белгінің мәніне байланысты өзгеруін білдіреді.</a:t>
          </a:r>
          <a:endParaRPr lang="en-US" sz="1600" dirty="0"/>
        </a:p>
      </dgm:t>
    </dgm:pt>
    <dgm:pt modelId="{0859BA12-5C0A-4E7F-ABE2-FFE63E03155C}" type="parTrans" cxnId="{8C9246A8-E6A5-40E3-B932-842903D7A24A}">
      <dgm:prSet/>
      <dgm:spPr/>
      <dgm:t>
        <a:bodyPr/>
        <a:lstStyle/>
        <a:p>
          <a:endParaRPr lang="en-US" sz="1600"/>
        </a:p>
      </dgm:t>
    </dgm:pt>
    <dgm:pt modelId="{BB8465F0-81DC-4AC6-A6AF-104E27CD81EC}" type="sibTrans" cxnId="{8C9246A8-E6A5-40E3-B932-842903D7A24A}">
      <dgm:prSet custT="1"/>
      <dgm:spPr/>
      <dgm:t>
        <a:bodyPr/>
        <a:lstStyle/>
        <a:p>
          <a:endParaRPr lang="en-US" sz="1600"/>
        </a:p>
      </dgm:t>
    </dgm:pt>
    <dgm:pt modelId="{0E63ABAD-9199-40D3-9151-5D69D3015663}">
      <dgm:prSet phldrT="[Text]" custT="1"/>
      <dgm:spPr/>
      <dgm:t>
        <a:bodyPr/>
        <a:lstStyle/>
        <a:p>
          <a:r>
            <a:rPr lang="kk-KZ" sz="1600" dirty="0" smtClean="0"/>
            <a:t>Тәуелді айнымалылардың өзгерісінің тәуелсіз айнымалылардың өзгерісімен айқындалуы қаншалықты үлкен болса, онда құбылыстардың арасындағы ізделінетін байланыстың тығыздығы соншалықты үлкен болады.</a:t>
          </a:r>
          <a:endParaRPr lang="en-US" sz="1600" dirty="0"/>
        </a:p>
      </dgm:t>
    </dgm:pt>
    <dgm:pt modelId="{8684EE3B-189D-4900-8221-4F6C79AF1B52}" type="parTrans" cxnId="{5BED59CE-5336-42FD-AEDF-BE65D08A6B78}">
      <dgm:prSet/>
      <dgm:spPr/>
      <dgm:t>
        <a:bodyPr/>
        <a:lstStyle/>
        <a:p>
          <a:endParaRPr lang="en-US" sz="1600"/>
        </a:p>
      </dgm:t>
    </dgm:pt>
    <dgm:pt modelId="{BC895169-B551-4777-B61A-98A748F5F03A}" type="sibTrans" cxnId="{5BED59CE-5336-42FD-AEDF-BE65D08A6B78}">
      <dgm:prSet custT="1"/>
      <dgm:spPr/>
      <dgm:t>
        <a:bodyPr/>
        <a:lstStyle/>
        <a:p>
          <a:endParaRPr lang="en-US" sz="1600"/>
        </a:p>
      </dgm:t>
    </dgm:pt>
    <dgm:pt modelId="{53713736-097E-4EDC-9518-4C06E427A3DF}">
      <dgm:prSet phldrT="[Text]" custT="1"/>
      <dgm:spPr/>
      <dgm:t>
        <a:bodyPr/>
        <a:lstStyle/>
        <a:p>
          <a:r>
            <a:rPr lang="kk-KZ" sz="1600" dirty="0" smtClean="0"/>
            <a:t>Екі құбылыстың арасындағы корреляциялық байланыс, сызықтық регрессия бар болса, онда осы құбылыстардың арасындағы байланыстың тығыздығын </a:t>
          </a:r>
          <a:r>
            <a:rPr lang="en-US" sz="1600" dirty="0" err="1" smtClean="0"/>
            <a:t>r</a:t>
          </a:r>
          <a:r>
            <a:rPr lang="en-US" sz="1600" baseline="-25000" dirty="0" err="1" smtClean="0"/>
            <a:t>yx</a:t>
          </a:r>
          <a:r>
            <a:rPr lang="en-US" sz="1600" baseline="-25000" dirty="0" smtClean="0"/>
            <a:t>  </a:t>
          </a:r>
          <a:r>
            <a:rPr lang="kk-KZ" sz="1600" baseline="0" dirty="0" smtClean="0"/>
            <a:t>корреляция коэффициентінің көмегімен бағалауға болады.</a:t>
          </a:r>
          <a:endParaRPr lang="en-US" sz="1600" baseline="-25000" dirty="0"/>
        </a:p>
      </dgm:t>
    </dgm:pt>
    <dgm:pt modelId="{03FE22DA-7F24-461F-B47D-CD4A87788D02}" type="parTrans" cxnId="{041B951D-4457-4C6A-9182-7F77AC786C27}">
      <dgm:prSet/>
      <dgm:spPr/>
      <dgm:t>
        <a:bodyPr/>
        <a:lstStyle/>
        <a:p>
          <a:endParaRPr lang="en-US" sz="1600"/>
        </a:p>
      </dgm:t>
    </dgm:pt>
    <dgm:pt modelId="{3BB183A1-E160-4041-9808-9349B60BAD29}" type="sibTrans" cxnId="{041B951D-4457-4C6A-9182-7F77AC786C27}">
      <dgm:prSet custT="1"/>
      <dgm:spPr/>
      <dgm:t>
        <a:bodyPr/>
        <a:lstStyle/>
        <a:p>
          <a:endParaRPr lang="en-US" sz="1600"/>
        </a:p>
      </dgm:t>
    </dgm:pt>
    <dgm:pt modelId="{3868B5A6-A5C6-433F-871F-3C5B0BC49EBA}">
      <dgm:prSet phldrT="[Text]" custT="1"/>
      <dgm:spPr/>
      <dgm:t>
        <a:bodyPr/>
        <a:lstStyle/>
        <a:p>
          <a:r>
            <a:rPr lang="kk-KZ" sz="1600" baseline="0" dirty="0" smtClean="0"/>
            <a:t>Корреляция коэффициенті х және у-тің сызықтық тәуелділігінің өлшемі</a:t>
          </a:r>
          <a:endParaRPr lang="en-US" sz="1600" baseline="0" dirty="0"/>
        </a:p>
      </dgm:t>
    </dgm:pt>
    <dgm:pt modelId="{E4434CB1-8BD3-412F-8464-6211EE1319AB}" type="parTrans" cxnId="{3A86A46C-7CDE-4BB5-9DF4-7BAF8FEB14E0}">
      <dgm:prSet/>
      <dgm:spPr/>
      <dgm:t>
        <a:bodyPr/>
        <a:lstStyle/>
        <a:p>
          <a:endParaRPr lang="en-US" sz="1600"/>
        </a:p>
      </dgm:t>
    </dgm:pt>
    <dgm:pt modelId="{C9762846-9EEB-4F0B-ACAE-E5C0C4EDA440}" type="sibTrans" cxnId="{3A86A46C-7CDE-4BB5-9DF4-7BAF8FEB14E0}">
      <dgm:prSet/>
      <dgm:spPr/>
      <dgm:t>
        <a:bodyPr/>
        <a:lstStyle/>
        <a:p>
          <a:endParaRPr lang="en-US" sz="1600"/>
        </a:p>
      </dgm:t>
    </dgm:pt>
    <dgm:pt modelId="{97C5BFA4-0B31-4762-B2CF-C818E1B53D4E}" type="pres">
      <dgm:prSet presAssocID="{6354129D-3370-4410-A04E-0C46C86850D0}" presName="Name0" presStyleCnt="0">
        <dgm:presLayoutVars>
          <dgm:dir/>
          <dgm:resizeHandles val="exact"/>
        </dgm:presLayoutVars>
      </dgm:prSet>
      <dgm:spPr/>
    </dgm:pt>
    <dgm:pt modelId="{0CBCE20C-CDC0-4005-A712-F8A62D675BA7}" type="pres">
      <dgm:prSet presAssocID="{E366339E-A507-4F8D-A94E-49D598A7955D}" presName="node" presStyleLbl="node1" presStyleIdx="0" presStyleCnt="4" custScaleY="184854">
        <dgm:presLayoutVars>
          <dgm:bulletEnabled val="1"/>
        </dgm:presLayoutVars>
      </dgm:prSet>
      <dgm:spPr/>
      <dgm:t>
        <a:bodyPr/>
        <a:lstStyle/>
        <a:p>
          <a:endParaRPr lang="en-US"/>
        </a:p>
      </dgm:t>
    </dgm:pt>
    <dgm:pt modelId="{BD176DE1-26A1-4C81-AB7A-3B38AF291A66}" type="pres">
      <dgm:prSet presAssocID="{BB8465F0-81DC-4AC6-A6AF-104E27CD81EC}" presName="sibTrans" presStyleLbl="sibTrans2D1" presStyleIdx="0" presStyleCnt="3"/>
      <dgm:spPr/>
      <dgm:t>
        <a:bodyPr/>
        <a:lstStyle/>
        <a:p>
          <a:endParaRPr lang="ru-RU"/>
        </a:p>
      </dgm:t>
    </dgm:pt>
    <dgm:pt modelId="{9FFE233A-F6BB-484C-BBB4-117AE70DD7AB}" type="pres">
      <dgm:prSet presAssocID="{BB8465F0-81DC-4AC6-A6AF-104E27CD81EC}" presName="connectorText" presStyleLbl="sibTrans2D1" presStyleIdx="0" presStyleCnt="3"/>
      <dgm:spPr/>
      <dgm:t>
        <a:bodyPr/>
        <a:lstStyle/>
        <a:p>
          <a:endParaRPr lang="ru-RU"/>
        </a:p>
      </dgm:t>
    </dgm:pt>
    <dgm:pt modelId="{CE295432-0115-413F-B742-6BF422043F7B}" type="pres">
      <dgm:prSet presAssocID="{0E63ABAD-9199-40D3-9151-5D69D3015663}" presName="node" presStyleLbl="node1" presStyleIdx="1" presStyleCnt="4" custScaleY="184854">
        <dgm:presLayoutVars>
          <dgm:bulletEnabled val="1"/>
        </dgm:presLayoutVars>
      </dgm:prSet>
      <dgm:spPr/>
      <dgm:t>
        <a:bodyPr/>
        <a:lstStyle/>
        <a:p>
          <a:endParaRPr lang="en-US"/>
        </a:p>
      </dgm:t>
    </dgm:pt>
    <dgm:pt modelId="{15F8E651-55A0-44CA-B359-9120E8D2C41B}" type="pres">
      <dgm:prSet presAssocID="{BC895169-B551-4777-B61A-98A748F5F03A}" presName="sibTrans" presStyleLbl="sibTrans2D1" presStyleIdx="1" presStyleCnt="3"/>
      <dgm:spPr/>
      <dgm:t>
        <a:bodyPr/>
        <a:lstStyle/>
        <a:p>
          <a:endParaRPr lang="ru-RU"/>
        </a:p>
      </dgm:t>
    </dgm:pt>
    <dgm:pt modelId="{AD332BB2-4733-46F7-9DF9-6FB3659719AB}" type="pres">
      <dgm:prSet presAssocID="{BC895169-B551-4777-B61A-98A748F5F03A}" presName="connectorText" presStyleLbl="sibTrans2D1" presStyleIdx="1" presStyleCnt="3"/>
      <dgm:spPr/>
      <dgm:t>
        <a:bodyPr/>
        <a:lstStyle/>
        <a:p>
          <a:endParaRPr lang="ru-RU"/>
        </a:p>
      </dgm:t>
    </dgm:pt>
    <dgm:pt modelId="{DD8B3AB5-BF09-43BB-9E65-71EF59938D56}" type="pres">
      <dgm:prSet presAssocID="{53713736-097E-4EDC-9518-4C06E427A3DF}" presName="node" presStyleLbl="node1" presStyleIdx="2" presStyleCnt="4" custScaleY="184854">
        <dgm:presLayoutVars>
          <dgm:bulletEnabled val="1"/>
        </dgm:presLayoutVars>
      </dgm:prSet>
      <dgm:spPr/>
      <dgm:t>
        <a:bodyPr/>
        <a:lstStyle/>
        <a:p>
          <a:endParaRPr lang="en-US"/>
        </a:p>
      </dgm:t>
    </dgm:pt>
    <dgm:pt modelId="{F78D8F09-B4BA-4E42-AF3D-DED2AEC9016D}" type="pres">
      <dgm:prSet presAssocID="{3BB183A1-E160-4041-9808-9349B60BAD29}" presName="sibTrans" presStyleLbl="sibTrans2D1" presStyleIdx="2" presStyleCnt="3"/>
      <dgm:spPr/>
      <dgm:t>
        <a:bodyPr/>
        <a:lstStyle/>
        <a:p>
          <a:endParaRPr lang="ru-RU"/>
        </a:p>
      </dgm:t>
    </dgm:pt>
    <dgm:pt modelId="{8F91E635-95D6-41B2-A2A0-1A9850294F0E}" type="pres">
      <dgm:prSet presAssocID="{3BB183A1-E160-4041-9808-9349B60BAD29}" presName="connectorText" presStyleLbl="sibTrans2D1" presStyleIdx="2" presStyleCnt="3"/>
      <dgm:spPr/>
      <dgm:t>
        <a:bodyPr/>
        <a:lstStyle/>
        <a:p>
          <a:endParaRPr lang="ru-RU"/>
        </a:p>
      </dgm:t>
    </dgm:pt>
    <dgm:pt modelId="{3AE0CA2B-2B75-4B20-8212-668868923D40}" type="pres">
      <dgm:prSet presAssocID="{3868B5A6-A5C6-433F-871F-3C5B0BC49EBA}" presName="node" presStyleLbl="node1" presStyleIdx="3" presStyleCnt="4" custScaleY="178923">
        <dgm:presLayoutVars>
          <dgm:bulletEnabled val="1"/>
        </dgm:presLayoutVars>
      </dgm:prSet>
      <dgm:spPr/>
      <dgm:t>
        <a:bodyPr/>
        <a:lstStyle/>
        <a:p>
          <a:endParaRPr lang="en-US"/>
        </a:p>
      </dgm:t>
    </dgm:pt>
  </dgm:ptLst>
  <dgm:cxnLst>
    <dgm:cxn modelId="{DF366B94-8B56-45D2-B7E4-36BF189E2C4A}" type="presOf" srcId="{BC895169-B551-4777-B61A-98A748F5F03A}" destId="{15F8E651-55A0-44CA-B359-9120E8D2C41B}" srcOrd="0" destOrd="0" presId="urn:microsoft.com/office/officeart/2005/8/layout/process1"/>
    <dgm:cxn modelId="{FD0C69FC-AC75-4597-889D-A6782862B335}" type="presOf" srcId="{BB8465F0-81DC-4AC6-A6AF-104E27CD81EC}" destId="{BD176DE1-26A1-4C81-AB7A-3B38AF291A66}" srcOrd="0" destOrd="0" presId="urn:microsoft.com/office/officeart/2005/8/layout/process1"/>
    <dgm:cxn modelId="{C0BC4163-3E37-4B1A-B4BB-EB329A82BF2F}" type="presOf" srcId="{0E63ABAD-9199-40D3-9151-5D69D3015663}" destId="{CE295432-0115-413F-B742-6BF422043F7B}" srcOrd="0" destOrd="0" presId="urn:microsoft.com/office/officeart/2005/8/layout/process1"/>
    <dgm:cxn modelId="{EF0654FD-D26E-4BF8-9FD2-71BAB6F4A834}" type="presOf" srcId="{BB8465F0-81DC-4AC6-A6AF-104E27CD81EC}" destId="{9FFE233A-F6BB-484C-BBB4-117AE70DD7AB}" srcOrd="1" destOrd="0" presId="urn:microsoft.com/office/officeart/2005/8/layout/process1"/>
    <dgm:cxn modelId="{8C9246A8-E6A5-40E3-B932-842903D7A24A}" srcId="{6354129D-3370-4410-A04E-0C46C86850D0}" destId="{E366339E-A507-4F8D-A94E-49D598A7955D}" srcOrd="0" destOrd="0" parTransId="{0859BA12-5C0A-4E7F-ABE2-FFE63E03155C}" sibTransId="{BB8465F0-81DC-4AC6-A6AF-104E27CD81EC}"/>
    <dgm:cxn modelId="{FAE7FD02-AAD7-48B8-BBDA-BFB1B5B7A678}" type="presOf" srcId="{6354129D-3370-4410-A04E-0C46C86850D0}" destId="{97C5BFA4-0B31-4762-B2CF-C818E1B53D4E}" srcOrd="0" destOrd="0" presId="urn:microsoft.com/office/officeart/2005/8/layout/process1"/>
    <dgm:cxn modelId="{4F9E8167-AAB7-48F3-9835-B339D472BDA5}" type="presOf" srcId="{3868B5A6-A5C6-433F-871F-3C5B0BC49EBA}" destId="{3AE0CA2B-2B75-4B20-8212-668868923D40}" srcOrd="0" destOrd="0" presId="urn:microsoft.com/office/officeart/2005/8/layout/process1"/>
    <dgm:cxn modelId="{041B951D-4457-4C6A-9182-7F77AC786C27}" srcId="{6354129D-3370-4410-A04E-0C46C86850D0}" destId="{53713736-097E-4EDC-9518-4C06E427A3DF}" srcOrd="2" destOrd="0" parTransId="{03FE22DA-7F24-461F-B47D-CD4A87788D02}" sibTransId="{3BB183A1-E160-4041-9808-9349B60BAD29}"/>
    <dgm:cxn modelId="{3A86A46C-7CDE-4BB5-9DF4-7BAF8FEB14E0}" srcId="{6354129D-3370-4410-A04E-0C46C86850D0}" destId="{3868B5A6-A5C6-433F-871F-3C5B0BC49EBA}" srcOrd="3" destOrd="0" parTransId="{E4434CB1-8BD3-412F-8464-6211EE1319AB}" sibTransId="{C9762846-9EEB-4F0B-ACAE-E5C0C4EDA440}"/>
    <dgm:cxn modelId="{1C2BB330-27B2-4F85-AFAC-8BF03C14F691}" type="presOf" srcId="{E366339E-A507-4F8D-A94E-49D598A7955D}" destId="{0CBCE20C-CDC0-4005-A712-F8A62D675BA7}" srcOrd="0" destOrd="0" presId="urn:microsoft.com/office/officeart/2005/8/layout/process1"/>
    <dgm:cxn modelId="{9DE410E8-3CCB-4A95-BAF9-30567F065FE3}" type="presOf" srcId="{BC895169-B551-4777-B61A-98A748F5F03A}" destId="{AD332BB2-4733-46F7-9DF9-6FB3659719AB}" srcOrd="1" destOrd="0" presId="urn:microsoft.com/office/officeart/2005/8/layout/process1"/>
    <dgm:cxn modelId="{6A1B86B4-F85A-4CF7-9492-5A104FEAF553}" type="presOf" srcId="{3BB183A1-E160-4041-9808-9349B60BAD29}" destId="{F78D8F09-B4BA-4E42-AF3D-DED2AEC9016D}" srcOrd="0" destOrd="0" presId="urn:microsoft.com/office/officeart/2005/8/layout/process1"/>
    <dgm:cxn modelId="{5BED59CE-5336-42FD-AEDF-BE65D08A6B78}" srcId="{6354129D-3370-4410-A04E-0C46C86850D0}" destId="{0E63ABAD-9199-40D3-9151-5D69D3015663}" srcOrd="1" destOrd="0" parTransId="{8684EE3B-189D-4900-8221-4F6C79AF1B52}" sibTransId="{BC895169-B551-4777-B61A-98A748F5F03A}"/>
    <dgm:cxn modelId="{B29032A6-E23A-4486-B0AB-3CCD27C3F59F}" type="presOf" srcId="{3BB183A1-E160-4041-9808-9349B60BAD29}" destId="{8F91E635-95D6-41B2-A2A0-1A9850294F0E}" srcOrd="1" destOrd="0" presId="urn:microsoft.com/office/officeart/2005/8/layout/process1"/>
    <dgm:cxn modelId="{EF07A28D-1481-427B-B1C1-8BF33F92AD46}" type="presOf" srcId="{53713736-097E-4EDC-9518-4C06E427A3DF}" destId="{DD8B3AB5-BF09-43BB-9E65-71EF59938D56}" srcOrd="0" destOrd="0" presId="urn:microsoft.com/office/officeart/2005/8/layout/process1"/>
    <dgm:cxn modelId="{7E352937-6707-4B73-B22C-56722B7FD0A0}" type="presParOf" srcId="{97C5BFA4-0B31-4762-B2CF-C818E1B53D4E}" destId="{0CBCE20C-CDC0-4005-A712-F8A62D675BA7}" srcOrd="0" destOrd="0" presId="urn:microsoft.com/office/officeart/2005/8/layout/process1"/>
    <dgm:cxn modelId="{0A172C46-520A-4876-AF4E-16197A528191}" type="presParOf" srcId="{97C5BFA4-0B31-4762-B2CF-C818E1B53D4E}" destId="{BD176DE1-26A1-4C81-AB7A-3B38AF291A66}" srcOrd="1" destOrd="0" presId="urn:microsoft.com/office/officeart/2005/8/layout/process1"/>
    <dgm:cxn modelId="{77247A23-A385-48DC-A089-EBEB9872901D}" type="presParOf" srcId="{BD176DE1-26A1-4C81-AB7A-3B38AF291A66}" destId="{9FFE233A-F6BB-484C-BBB4-117AE70DD7AB}" srcOrd="0" destOrd="0" presId="urn:microsoft.com/office/officeart/2005/8/layout/process1"/>
    <dgm:cxn modelId="{64970F0D-F0BB-4F2D-A450-051AF7873A33}" type="presParOf" srcId="{97C5BFA4-0B31-4762-B2CF-C818E1B53D4E}" destId="{CE295432-0115-413F-B742-6BF422043F7B}" srcOrd="2" destOrd="0" presId="urn:microsoft.com/office/officeart/2005/8/layout/process1"/>
    <dgm:cxn modelId="{93EAF9E6-EF3B-4CD6-8E61-3298C29D3770}" type="presParOf" srcId="{97C5BFA4-0B31-4762-B2CF-C818E1B53D4E}" destId="{15F8E651-55A0-44CA-B359-9120E8D2C41B}" srcOrd="3" destOrd="0" presId="urn:microsoft.com/office/officeart/2005/8/layout/process1"/>
    <dgm:cxn modelId="{8EB36B31-38C0-42BB-BAC6-DEF0E158AB3E}" type="presParOf" srcId="{15F8E651-55A0-44CA-B359-9120E8D2C41B}" destId="{AD332BB2-4733-46F7-9DF9-6FB3659719AB}" srcOrd="0" destOrd="0" presId="urn:microsoft.com/office/officeart/2005/8/layout/process1"/>
    <dgm:cxn modelId="{2CD5E8C2-7391-4BA8-BC61-6C0DC12F849B}" type="presParOf" srcId="{97C5BFA4-0B31-4762-B2CF-C818E1B53D4E}" destId="{DD8B3AB5-BF09-43BB-9E65-71EF59938D56}" srcOrd="4" destOrd="0" presId="urn:microsoft.com/office/officeart/2005/8/layout/process1"/>
    <dgm:cxn modelId="{25013F04-09D6-4236-B94B-90E3BD4F2D62}" type="presParOf" srcId="{97C5BFA4-0B31-4762-B2CF-C818E1B53D4E}" destId="{F78D8F09-B4BA-4E42-AF3D-DED2AEC9016D}" srcOrd="5" destOrd="0" presId="urn:microsoft.com/office/officeart/2005/8/layout/process1"/>
    <dgm:cxn modelId="{4C15E038-2A75-44A9-A0B8-B2EBCE304513}" type="presParOf" srcId="{F78D8F09-B4BA-4E42-AF3D-DED2AEC9016D}" destId="{8F91E635-95D6-41B2-A2A0-1A9850294F0E}" srcOrd="0" destOrd="0" presId="urn:microsoft.com/office/officeart/2005/8/layout/process1"/>
    <dgm:cxn modelId="{E2FCDAFD-0B33-4169-9E66-60BDC446B2D8}" type="presParOf" srcId="{97C5BFA4-0B31-4762-B2CF-C818E1B53D4E}" destId="{3AE0CA2B-2B75-4B20-8212-668868923D4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CEF88-C58C-4A54-A7C4-1234BCDFAB9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7342217-7828-48F7-A92C-2132D068C7E8}">
      <dgm:prSet phldrT="[Text]" custT="1"/>
      <dgm:spPr/>
      <dgm:t>
        <a:bodyPr/>
        <a:lstStyle/>
        <a:p>
          <a:r>
            <a:rPr lang="ru-RU" sz="3200" dirty="0" smtClean="0"/>
            <a:t>Корреляция коэффициент</a:t>
          </a:r>
          <a:r>
            <a:rPr lang="kk-KZ" sz="3200" dirty="0" smtClean="0"/>
            <a:t>і келесі қасиеттерге ие:</a:t>
          </a:r>
          <a:endParaRPr lang="en-US" sz="3200" dirty="0"/>
        </a:p>
      </dgm:t>
    </dgm:pt>
    <dgm:pt modelId="{5BE26894-A337-4D0C-ADAE-6BF4D7BA1143}" type="parTrans" cxnId="{E4C63D67-5072-4437-9B52-14E2A46DB97A}">
      <dgm:prSet/>
      <dgm:spPr/>
      <dgm:t>
        <a:bodyPr/>
        <a:lstStyle/>
        <a:p>
          <a:endParaRPr lang="en-US" sz="1600"/>
        </a:p>
      </dgm:t>
    </dgm:pt>
    <dgm:pt modelId="{752085CF-627F-4CB0-9AEF-E70299B5BDA9}" type="sibTrans" cxnId="{E4C63D67-5072-4437-9B52-14E2A46DB97A}">
      <dgm:prSet/>
      <dgm:spPr/>
      <dgm:t>
        <a:bodyPr/>
        <a:lstStyle/>
        <a:p>
          <a:endParaRPr lang="en-US" sz="1600"/>
        </a:p>
      </dgm:t>
    </dgm:pt>
    <dgm:pt modelId="{31A9AF0C-A6E8-492D-B27C-9FD59894FE46}">
      <dgm:prSet phldrT="[Text]" custT="1"/>
      <dgm:spPr/>
      <dgm:t>
        <a:bodyPr/>
        <a:lstStyle/>
        <a:p>
          <a:r>
            <a:rPr lang="kk-KZ" sz="2000" dirty="0" smtClean="0"/>
            <a:t>Корреляция коэффициентінің өлшем бірлігі жоқ, демек ол әртүрлі статистикалық қатарлар үшін салыстырымды;</a:t>
          </a:r>
          <a:endParaRPr lang="en-US" sz="2000" dirty="0"/>
        </a:p>
      </dgm:t>
    </dgm:pt>
    <dgm:pt modelId="{BF683167-AF1A-48F2-ACB8-09BA45FDECA0}" type="parTrans" cxnId="{AC807544-D584-4BA1-B8A1-55AE2795F992}">
      <dgm:prSet/>
      <dgm:spPr/>
      <dgm:t>
        <a:bodyPr/>
        <a:lstStyle/>
        <a:p>
          <a:endParaRPr lang="en-US" sz="1600"/>
        </a:p>
      </dgm:t>
    </dgm:pt>
    <dgm:pt modelId="{7FDE6AF6-A3A0-4B2E-8A94-38B952795C4E}" type="sibTrans" cxnId="{AC807544-D584-4BA1-B8A1-55AE2795F992}">
      <dgm:prSet/>
      <dgm:spPr/>
      <dgm:t>
        <a:bodyPr/>
        <a:lstStyle/>
        <a:p>
          <a:endParaRPr lang="en-US" sz="1600"/>
        </a:p>
      </dgm:t>
    </dgm:pt>
    <dgm:pt modelId="{B1E2E343-E810-4625-B054-A2837B3586B9}">
      <dgm:prSet phldrT="[Text]" custT="1"/>
      <dgm:spPr/>
      <dgm:t>
        <a:bodyPr/>
        <a:lstStyle/>
        <a:p>
          <a:r>
            <a:rPr lang="kk-KZ" sz="2000" dirty="0" smtClean="0"/>
            <a:t>Корреляция коэффициенті </a:t>
          </a:r>
          <a:r>
            <a:rPr lang="en-US" sz="2000" dirty="0" smtClean="0"/>
            <a:t>r</a:t>
          </a:r>
          <a:r>
            <a:rPr lang="kk-KZ" sz="2000" dirty="0" smtClean="0"/>
            <a:t> мәні -1 мен +1 аралығында өзгереді, яғни /</a:t>
          </a:r>
          <a:r>
            <a:rPr lang="en-US" sz="2000" dirty="0" smtClean="0"/>
            <a:t>r</a:t>
          </a:r>
          <a:r>
            <a:rPr lang="kk-KZ" sz="2000" dirty="0" smtClean="0"/>
            <a:t>/</a:t>
          </a:r>
          <a:r>
            <a:rPr lang="en-US" sz="2000" dirty="0" smtClean="0"/>
            <a:t>≤</a:t>
          </a:r>
          <a:r>
            <a:rPr lang="kk-KZ" sz="2000" dirty="0" smtClean="0"/>
            <a:t>1 немесе -1</a:t>
          </a:r>
          <a:r>
            <a:rPr lang="en-US" sz="2000" dirty="0" smtClean="0"/>
            <a:t>≤r≤</a:t>
          </a:r>
          <a:r>
            <a:rPr lang="kk-KZ" sz="2000" dirty="0" smtClean="0"/>
            <a:t>1 .Егер айнымалылардың арасындағы тәуелділік толық оң корреляциялы, яғни функционалды болса, онда </a:t>
          </a:r>
          <a:r>
            <a:rPr lang="en-US" sz="2000" dirty="0" smtClean="0"/>
            <a:t>r=+1 </a:t>
          </a:r>
          <a:r>
            <a:rPr lang="kk-KZ" sz="2000" dirty="0" smtClean="0"/>
            <a:t>болады. </a:t>
          </a:r>
          <a:r>
            <a:rPr lang="en-US" sz="2000" dirty="0" smtClean="0"/>
            <a:t>r=-1</a:t>
          </a:r>
          <a:r>
            <a:rPr lang="kk-KZ" sz="2000" dirty="0" smtClean="0"/>
            <a:t> толық кері сызықтық тәуелділікті білдіреді. </a:t>
          </a:r>
          <a:endParaRPr lang="en-US" sz="2000" dirty="0"/>
        </a:p>
      </dgm:t>
    </dgm:pt>
    <dgm:pt modelId="{02952FA0-668F-4F7A-A5B1-226D3FF3AD7F}" type="parTrans" cxnId="{9DE4F0D3-1F9D-44B6-896E-22D6372C8957}">
      <dgm:prSet/>
      <dgm:spPr/>
      <dgm:t>
        <a:bodyPr/>
        <a:lstStyle/>
        <a:p>
          <a:endParaRPr lang="en-US" sz="1600"/>
        </a:p>
      </dgm:t>
    </dgm:pt>
    <dgm:pt modelId="{84EF576C-94B1-4DBE-8B5E-BE8D0641A875}" type="sibTrans" cxnId="{9DE4F0D3-1F9D-44B6-896E-22D6372C8957}">
      <dgm:prSet/>
      <dgm:spPr/>
      <dgm:t>
        <a:bodyPr/>
        <a:lstStyle/>
        <a:p>
          <a:endParaRPr lang="en-US" sz="1600"/>
        </a:p>
      </dgm:t>
    </dgm:pt>
    <dgm:pt modelId="{88226899-376F-4AED-AD6A-A4A3079E777E}">
      <dgm:prSet phldrT="[Text]" custT="1"/>
      <dgm:spPr/>
      <dgm:t>
        <a:bodyPr/>
        <a:lstStyle/>
        <a:p>
          <a:r>
            <a:rPr lang="kk-KZ" sz="2000" dirty="0" smtClean="0"/>
            <a:t>Корреляция коэффициентін есептеу кезінде қайсы айнымалылының тәуелді, қайсы айнымалының тәуелсіз екендігінің мәні жоқ. Яғни </a:t>
          </a:r>
          <a:r>
            <a:rPr lang="en-US" sz="2000" dirty="0" err="1" smtClean="0"/>
            <a:t>r</a:t>
          </a:r>
          <a:r>
            <a:rPr lang="en-US" sz="2000" baseline="-25000" dirty="0" err="1" smtClean="0"/>
            <a:t>yx</a:t>
          </a:r>
          <a:r>
            <a:rPr lang="en-US" sz="2000" dirty="0" smtClean="0"/>
            <a:t>=</a:t>
          </a:r>
          <a:r>
            <a:rPr lang="en-US" sz="2000" dirty="0" err="1" smtClean="0"/>
            <a:t>r</a:t>
          </a:r>
          <a:r>
            <a:rPr lang="en-US" sz="2000" baseline="-25000" dirty="0" err="1" smtClean="0"/>
            <a:t>xy</a:t>
          </a:r>
          <a:endParaRPr lang="en-US" sz="2000" baseline="-25000" dirty="0"/>
        </a:p>
      </dgm:t>
    </dgm:pt>
    <dgm:pt modelId="{322B04F1-D8FB-4582-9B32-320BE55DD048}" type="parTrans" cxnId="{162806D9-FBE9-4756-9258-28D11947BA9F}">
      <dgm:prSet/>
      <dgm:spPr/>
      <dgm:t>
        <a:bodyPr/>
        <a:lstStyle/>
        <a:p>
          <a:endParaRPr lang="en-US" sz="1600"/>
        </a:p>
      </dgm:t>
    </dgm:pt>
    <dgm:pt modelId="{BFB3DDED-7A98-43D9-B7DB-5F97B6DE2488}" type="sibTrans" cxnId="{162806D9-FBE9-4756-9258-28D11947BA9F}">
      <dgm:prSet/>
      <dgm:spPr/>
      <dgm:t>
        <a:bodyPr/>
        <a:lstStyle/>
        <a:p>
          <a:endParaRPr lang="en-US" sz="1600"/>
        </a:p>
      </dgm:t>
    </dgm:pt>
    <dgm:pt modelId="{2E59C537-1A9C-4960-B2DF-1D6FE2E0EE8A}" type="pres">
      <dgm:prSet presAssocID="{A14CEF88-C58C-4A54-A7C4-1234BCDFAB9C}" presName="composite" presStyleCnt="0">
        <dgm:presLayoutVars>
          <dgm:chMax val="1"/>
          <dgm:dir/>
          <dgm:resizeHandles val="exact"/>
        </dgm:presLayoutVars>
      </dgm:prSet>
      <dgm:spPr/>
      <dgm:t>
        <a:bodyPr/>
        <a:lstStyle/>
        <a:p>
          <a:endParaRPr lang="ru-RU"/>
        </a:p>
      </dgm:t>
    </dgm:pt>
    <dgm:pt modelId="{23B7ABF6-DF02-4594-90CF-BD0F7E87E254}" type="pres">
      <dgm:prSet presAssocID="{87342217-7828-48F7-A92C-2132D068C7E8}" presName="roof" presStyleLbl="dkBgShp" presStyleIdx="0" presStyleCnt="2"/>
      <dgm:spPr/>
      <dgm:t>
        <a:bodyPr/>
        <a:lstStyle/>
        <a:p>
          <a:endParaRPr lang="en-US"/>
        </a:p>
      </dgm:t>
    </dgm:pt>
    <dgm:pt modelId="{707C9819-CAF2-4440-92D9-8836E5F56DB4}" type="pres">
      <dgm:prSet presAssocID="{87342217-7828-48F7-A92C-2132D068C7E8}" presName="pillars" presStyleCnt="0"/>
      <dgm:spPr/>
    </dgm:pt>
    <dgm:pt modelId="{29537EB3-9561-479F-8D30-80D05B36132A}" type="pres">
      <dgm:prSet presAssocID="{87342217-7828-48F7-A92C-2132D068C7E8}" presName="pillar1" presStyleLbl="node1" presStyleIdx="0" presStyleCnt="3">
        <dgm:presLayoutVars>
          <dgm:bulletEnabled val="1"/>
        </dgm:presLayoutVars>
      </dgm:prSet>
      <dgm:spPr/>
      <dgm:t>
        <a:bodyPr/>
        <a:lstStyle/>
        <a:p>
          <a:endParaRPr lang="en-US"/>
        </a:p>
      </dgm:t>
    </dgm:pt>
    <dgm:pt modelId="{D0A5470A-F27D-4904-B5B5-C920A8B0168A}" type="pres">
      <dgm:prSet presAssocID="{B1E2E343-E810-4625-B054-A2837B3586B9}" presName="pillarX" presStyleLbl="node1" presStyleIdx="1" presStyleCnt="3">
        <dgm:presLayoutVars>
          <dgm:bulletEnabled val="1"/>
        </dgm:presLayoutVars>
      </dgm:prSet>
      <dgm:spPr/>
      <dgm:t>
        <a:bodyPr/>
        <a:lstStyle/>
        <a:p>
          <a:endParaRPr lang="en-US"/>
        </a:p>
      </dgm:t>
    </dgm:pt>
    <dgm:pt modelId="{F9223919-7A26-4437-B201-597C2EFA9694}" type="pres">
      <dgm:prSet presAssocID="{88226899-376F-4AED-AD6A-A4A3079E777E}" presName="pillarX" presStyleLbl="node1" presStyleIdx="2" presStyleCnt="3">
        <dgm:presLayoutVars>
          <dgm:bulletEnabled val="1"/>
        </dgm:presLayoutVars>
      </dgm:prSet>
      <dgm:spPr/>
      <dgm:t>
        <a:bodyPr/>
        <a:lstStyle/>
        <a:p>
          <a:endParaRPr lang="en-US"/>
        </a:p>
      </dgm:t>
    </dgm:pt>
    <dgm:pt modelId="{E283B6DB-621B-48D7-AAB7-2F27642DB14E}" type="pres">
      <dgm:prSet presAssocID="{87342217-7828-48F7-A92C-2132D068C7E8}" presName="base" presStyleLbl="dkBgShp" presStyleIdx="1" presStyleCnt="2"/>
      <dgm:spPr/>
    </dgm:pt>
  </dgm:ptLst>
  <dgm:cxnLst>
    <dgm:cxn modelId="{AC807544-D584-4BA1-B8A1-55AE2795F992}" srcId="{87342217-7828-48F7-A92C-2132D068C7E8}" destId="{31A9AF0C-A6E8-492D-B27C-9FD59894FE46}" srcOrd="0" destOrd="0" parTransId="{BF683167-AF1A-48F2-ACB8-09BA45FDECA0}" sibTransId="{7FDE6AF6-A3A0-4B2E-8A94-38B952795C4E}"/>
    <dgm:cxn modelId="{D8336BC3-75C2-4232-AD1C-BED7110EF43B}" type="presOf" srcId="{31A9AF0C-A6E8-492D-B27C-9FD59894FE46}" destId="{29537EB3-9561-479F-8D30-80D05B36132A}" srcOrd="0" destOrd="0" presId="urn:microsoft.com/office/officeart/2005/8/layout/hList3"/>
    <dgm:cxn modelId="{DEF67584-0665-46D8-B1E5-0963775F827F}" type="presOf" srcId="{88226899-376F-4AED-AD6A-A4A3079E777E}" destId="{F9223919-7A26-4437-B201-597C2EFA9694}" srcOrd="0" destOrd="0" presId="urn:microsoft.com/office/officeart/2005/8/layout/hList3"/>
    <dgm:cxn modelId="{C74F845A-7492-4C42-A8FB-17A1F8353A2C}" type="presOf" srcId="{A14CEF88-C58C-4A54-A7C4-1234BCDFAB9C}" destId="{2E59C537-1A9C-4960-B2DF-1D6FE2E0EE8A}" srcOrd="0" destOrd="0" presId="urn:microsoft.com/office/officeart/2005/8/layout/hList3"/>
    <dgm:cxn modelId="{162806D9-FBE9-4756-9258-28D11947BA9F}" srcId="{87342217-7828-48F7-A92C-2132D068C7E8}" destId="{88226899-376F-4AED-AD6A-A4A3079E777E}" srcOrd="2" destOrd="0" parTransId="{322B04F1-D8FB-4582-9B32-320BE55DD048}" sibTransId="{BFB3DDED-7A98-43D9-B7DB-5F97B6DE2488}"/>
    <dgm:cxn modelId="{F4A5D9CA-4EB8-4F98-ACEE-440EFD89A0A0}" type="presOf" srcId="{B1E2E343-E810-4625-B054-A2837B3586B9}" destId="{D0A5470A-F27D-4904-B5B5-C920A8B0168A}" srcOrd="0" destOrd="0" presId="urn:microsoft.com/office/officeart/2005/8/layout/hList3"/>
    <dgm:cxn modelId="{E4C63D67-5072-4437-9B52-14E2A46DB97A}" srcId="{A14CEF88-C58C-4A54-A7C4-1234BCDFAB9C}" destId="{87342217-7828-48F7-A92C-2132D068C7E8}" srcOrd="0" destOrd="0" parTransId="{5BE26894-A337-4D0C-ADAE-6BF4D7BA1143}" sibTransId="{752085CF-627F-4CB0-9AEF-E70299B5BDA9}"/>
    <dgm:cxn modelId="{9DE4F0D3-1F9D-44B6-896E-22D6372C8957}" srcId="{87342217-7828-48F7-A92C-2132D068C7E8}" destId="{B1E2E343-E810-4625-B054-A2837B3586B9}" srcOrd="1" destOrd="0" parTransId="{02952FA0-668F-4F7A-A5B1-226D3FF3AD7F}" sibTransId="{84EF576C-94B1-4DBE-8B5E-BE8D0641A875}"/>
    <dgm:cxn modelId="{FDBA3156-FD0F-4717-9BC8-4515A8BA8412}" type="presOf" srcId="{87342217-7828-48F7-A92C-2132D068C7E8}" destId="{23B7ABF6-DF02-4594-90CF-BD0F7E87E254}" srcOrd="0" destOrd="0" presId="urn:microsoft.com/office/officeart/2005/8/layout/hList3"/>
    <dgm:cxn modelId="{81A700FD-4B60-4D2C-BC99-BCCC574A7BD1}" type="presParOf" srcId="{2E59C537-1A9C-4960-B2DF-1D6FE2E0EE8A}" destId="{23B7ABF6-DF02-4594-90CF-BD0F7E87E254}" srcOrd="0" destOrd="0" presId="urn:microsoft.com/office/officeart/2005/8/layout/hList3"/>
    <dgm:cxn modelId="{3E99CEA2-B6FB-4246-9340-4A15A6AAE4D6}" type="presParOf" srcId="{2E59C537-1A9C-4960-B2DF-1D6FE2E0EE8A}" destId="{707C9819-CAF2-4440-92D9-8836E5F56DB4}" srcOrd="1" destOrd="0" presId="urn:microsoft.com/office/officeart/2005/8/layout/hList3"/>
    <dgm:cxn modelId="{DD983D75-9713-4E98-8196-B6CA117D948F}" type="presParOf" srcId="{707C9819-CAF2-4440-92D9-8836E5F56DB4}" destId="{29537EB3-9561-479F-8D30-80D05B36132A}" srcOrd="0" destOrd="0" presId="urn:microsoft.com/office/officeart/2005/8/layout/hList3"/>
    <dgm:cxn modelId="{810E969E-6ECD-4BB8-9EA8-22023142D3CF}" type="presParOf" srcId="{707C9819-CAF2-4440-92D9-8836E5F56DB4}" destId="{D0A5470A-F27D-4904-B5B5-C920A8B0168A}" srcOrd="1" destOrd="0" presId="urn:microsoft.com/office/officeart/2005/8/layout/hList3"/>
    <dgm:cxn modelId="{5BE218B6-EBBE-43D6-A80A-D771AA7876F3}" type="presParOf" srcId="{707C9819-CAF2-4440-92D9-8836E5F56DB4}" destId="{F9223919-7A26-4437-B201-597C2EFA9694}" srcOrd="2" destOrd="0" presId="urn:microsoft.com/office/officeart/2005/8/layout/hList3"/>
    <dgm:cxn modelId="{142DC1C6-A94B-4674-ABC6-91F1108FA6C0}" type="presParOf" srcId="{2E59C537-1A9C-4960-B2DF-1D6FE2E0EE8A}" destId="{E283B6DB-621B-48D7-AAB7-2F27642DB14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76515-0219-4039-8746-06AB76E96237}">
      <dsp:nvSpPr>
        <dsp:cNvPr id="0" name=""/>
        <dsp:cNvSpPr/>
      </dsp:nvSpPr>
      <dsp:spPr>
        <a:xfrm>
          <a:off x="0" y="553580"/>
          <a:ext cx="7391400" cy="856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494C11-DEA0-481D-9EAE-888BD25DFA66}">
      <dsp:nvSpPr>
        <dsp:cNvPr id="0" name=""/>
        <dsp:cNvSpPr/>
      </dsp:nvSpPr>
      <dsp:spPr>
        <a:xfrm>
          <a:off x="369570" y="51740"/>
          <a:ext cx="5173980" cy="100368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1244600">
            <a:lnSpc>
              <a:spcPct val="90000"/>
            </a:lnSpc>
            <a:spcBef>
              <a:spcPct val="0"/>
            </a:spcBef>
            <a:spcAft>
              <a:spcPct val="35000"/>
            </a:spcAft>
          </a:pPr>
          <a:r>
            <a:rPr lang="en-US" sz="2800" kern="1200" dirty="0" smtClean="0"/>
            <a:t>σ</a:t>
          </a:r>
          <a:r>
            <a:rPr lang="kk-KZ" sz="2800" kern="1200" dirty="0" smtClean="0"/>
            <a:t> қалыпты үлестірілген, тәуелсіз кездейсоқ айнымалы;</a:t>
          </a:r>
          <a:endParaRPr lang="en-US" sz="2800" kern="1200" dirty="0"/>
        </a:p>
      </dsp:txBody>
      <dsp:txXfrm>
        <a:off x="418566" y="100736"/>
        <a:ext cx="5075988" cy="905688"/>
      </dsp:txXfrm>
    </dsp:sp>
    <dsp:sp modelId="{6D7E58CF-A231-44BD-B025-4864A8F8AE15}">
      <dsp:nvSpPr>
        <dsp:cNvPr id="0" name=""/>
        <dsp:cNvSpPr/>
      </dsp:nvSpPr>
      <dsp:spPr>
        <a:xfrm>
          <a:off x="0" y="2095820"/>
          <a:ext cx="7391400" cy="856800"/>
        </a:xfrm>
        <a:prstGeom prst="rect">
          <a:avLst/>
        </a:prstGeom>
        <a:solidFill>
          <a:schemeClr val="lt1">
            <a:alpha val="90000"/>
            <a:hueOff val="0"/>
            <a:satOff val="0"/>
            <a:lumOff val="0"/>
            <a:alphaOff val="0"/>
          </a:schemeClr>
        </a:solidFill>
        <a:ln w="6350" cap="flat" cmpd="sng" algn="ctr">
          <a:solidFill>
            <a:schemeClr val="accent5">
              <a:hueOff val="-4085280"/>
              <a:satOff val="-23158"/>
              <a:lumOff val="12549"/>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ACC0D2-1C4E-43A9-8118-2F716F0F6DEA}">
      <dsp:nvSpPr>
        <dsp:cNvPr id="0" name=""/>
        <dsp:cNvSpPr/>
      </dsp:nvSpPr>
      <dsp:spPr>
        <a:xfrm>
          <a:off x="369570" y="1593980"/>
          <a:ext cx="5173980" cy="1003680"/>
        </a:xfrm>
        <a:prstGeom prst="roundRect">
          <a:avLst/>
        </a:prstGeom>
        <a:gradFill rotWithShape="0">
          <a:gsLst>
            <a:gs pos="0">
              <a:schemeClr val="accent5">
                <a:hueOff val="-4085280"/>
                <a:satOff val="-23158"/>
                <a:lumOff val="12549"/>
                <a:alphaOff val="0"/>
                <a:lumMod val="110000"/>
                <a:satMod val="105000"/>
                <a:tint val="67000"/>
              </a:schemeClr>
            </a:gs>
            <a:gs pos="50000">
              <a:schemeClr val="accent5">
                <a:hueOff val="-4085280"/>
                <a:satOff val="-23158"/>
                <a:lumOff val="12549"/>
                <a:alphaOff val="0"/>
                <a:lumMod val="105000"/>
                <a:satMod val="103000"/>
                <a:tint val="73000"/>
              </a:schemeClr>
            </a:gs>
            <a:gs pos="100000">
              <a:schemeClr val="accent5">
                <a:hueOff val="-4085280"/>
                <a:satOff val="-23158"/>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1244600">
            <a:lnSpc>
              <a:spcPct val="90000"/>
            </a:lnSpc>
            <a:spcBef>
              <a:spcPct val="0"/>
            </a:spcBef>
            <a:spcAft>
              <a:spcPct val="35000"/>
            </a:spcAft>
          </a:pPr>
          <a:r>
            <a:rPr lang="en-US" sz="2800" kern="1200" dirty="0" smtClean="0"/>
            <a:t>σ</a:t>
          </a:r>
          <a:r>
            <a:rPr lang="kk-KZ" sz="2800" kern="1200" dirty="0" smtClean="0"/>
            <a:t>-ның математикалық күтімі нөлге тең;</a:t>
          </a:r>
          <a:endParaRPr lang="en-US" sz="2800" kern="1200" dirty="0"/>
        </a:p>
      </dsp:txBody>
      <dsp:txXfrm>
        <a:off x="418566" y="1642976"/>
        <a:ext cx="5075988" cy="905688"/>
      </dsp:txXfrm>
    </dsp:sp>
    <dsp:sp modelId="{5DF990F8-0C85-49E0-B868-7804C0D22DA4}">
      <dsp:nvSpPr>
        <dsp:cNvPr id="0" name=""/>
        <dsp:cNvSpPr/>
      </dsp:nvSpPr>
      <dsp:spPr>
        <a:xfrm>
          <a:off x="0" y="3638060"/>
          <a:ext cx="7391400" cy="856800"/>
        </a:xfrm>
        <a:prstGeom prst="rect">
          <a:avLst/>
        </a:prstGeom>
        <a:solidFill>
          <a:schemeClr val="lt1">
            <a:alpha val="90000"/>
            <a:hueOff val="0"/>
            <a:satOff val="0"/>
            <a:lumOff val="0"/>
            <a:alphaOff val="0"/>
          </a:schemeClr>
        </a:solidFill>
        <a:ln w="6350" cap="flat" cmpd="sng" algn="ctr">
          <a:solidFill>
            <a:schemeClr val="accent5">
              <a:hueOff val="-8170560"/>
              <a:satOff val="-46316"/>
              <a:lumOff val="25098"/>
              <a:alphaOff val="0"/>
            </a:schemeClr>
          </a:solidFill>
          <a:prstDash val="solid"/>
          <a:miter lim="800000"/>
        </a:ln>
        <a:effectLst/>
      </dsp:spPr>
      <dsp:style>
        <a:lnRef idx="1">
          <a:scrgbClr r="0" g="0" b="0"/>
        </a:lnRef>
        <a:fillRef idx="1">
          <a:scrgbClr r="0" g="0" b="0"/>
        </a:fillRef>
        <a:effectRef idx="0">
          <a:scrgbClr r="0" g="0" b="0"/>
        </a:effectRef>
        <a:fontRef idx="minor"/>
      </dsp:style>
    </dsp:sp>
    <dsp:sp modelId="{C0AD749E-9183-43F1-9012-B105D9F0CB4D}">
      <dsp:nvSpPr>
        <dsp:cNvPr id="0" name=""/>
        <dsp:cNvSpPr/>
      </dsp:nvSpPr>
      <dsp:spPr>
        <a:xfrm>
          <a:off x="369570" y="3136219"/>
          <a:ext cx="5173980" cy="1003680"/>
        </a:xfrm>
        <a:prstGeom prst="roundRect">
          <a:avLst/>
        </a:prstGeom>
        <a:gradFill rotWithShape="0">
          <a:gsLst>
            <a:gs pos="0">
              <a:schemeClr val="accent5">
                <a:hueOff val="-8170560"/>
                <a:satOff val="-46316"/>
                <a:lumOff val="25098"/>
                <a:alphaOff val="0"/>
                <a:lumMod val="110000"/>
                <a:satMod val="105000"/>
                <a:tint val="67000"/>
              </a:schemeClr>
            </a:gs>
            <a:gs pos="50000">
              <a:schemeClr val="accent5">
                <a:hueOff val="-8170560"/>
                <a:satOff val="-46316"/>
                <a:lumOff val="25098"/>
                <a:alphaOff val="0"/>
                <a:lumMod val="105000"/>
                <a:satMod val="103000"/>
                <a:tint val="73000"/>
              </a:schemeClr>
            </a:gs>
            <a:gs pos="100000">
              <a:schemeClr val="accent5">
                <a:hueOff val="-8170560"/>
                <a:satOff val="-46316"/>
                <a:lumOff val="250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564" tIns="0" rIns="195564" bIns="0" numCol="1" spcCol="1270" anchor="ctr" anchorCtr="0">
          <a:noAutofit/>
        </a:bodyPr>
        <a:lstStyle/>
        <a:p>
          <a:pPr lvl="0" algn="l" defTabSz="1244600">
            <a:lnSpc>
              <a:spcPct val="90000"/>
            </a:lnSpc>
            <a:spcBef>
              <a:spcPct val="0"/>
            </a:spcBef>
            <a:spcAft>
              <a:spcPct val="35000"/>
            </a:spcAft>
          </a:pPr>
          <a:r>
            <a:rPr lang="kk-KZ" sz="2800" kern="1200" dirty="0" smtClean="0"/>
            <a:t>ауытқудың дисперсиясы тұрақты.</a:t>
          </a:r>
          <a:endParaRPr lang="en-US" sz="2800" kern="1200" dirty="0"/>
        </a:p>
      </dsp:txBody>
      <dsp:txXfrm>
        <a:off x="418566" y="3185215"/>
        <a:ext cx="5075988"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7B73-5A5A-4C49-A9C3-AAF0F43A7E54}">
      <dsp:nvSpPr>
        <dsp:cNvPr id="0" name=""/>
        <dsp:cNvSpPr/>
      </dsp:nvSpPr>
      <dsp:spPr>
        <a:xfrm>
          <a:off x="229318" y="251"/>
          <a:ext cx="3470076" cy="13880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kk-KZ" sz="1800" kern="1200" dirty="0" smtClean="0"/>
            <a:t>Регрессия коэффициентінің мәні оң болғанда </a:t>
          </a:r>
          <a:endParaRPr lang="en-US" sz="1800" kern="1200" dirty="0"/>
        </a:p>
      </dsp:txBody>
      <dsp:txXfrm>
        <a:off x="923333" y="251"/>
        <a:ext cx="2082046" cy="1388030"/>
      </dsp:txXfrm>
    </dsp:sp>
    <dsp:sp modelId="{D06D46A5-A29E-4C43-B2FA-7F065BE90BBF}">
      <dsp:nvSpPr>
        <dsp:cNvPr id="0" name=""/>
        <dsp:cNvSpPr/>
      </dsp:nvSpPr>
      <dsp:spPr>
        <a:xfrm>
          <a:off x="3248284" y="118234"/>
          <a:ext cx="2880163" cy="115206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kk-KZ" sz="1800" kern="1200" dirty="0" smtClean="0"/>
            <a:t>Сызықты регрессия оң болады</a:t>
          </a:r>
          <a:endParaRPr lang="en-US" sz="1800" kern="1200" dirty="0"/>
        </a:p>
      </dsp:txBody>
      <dsp:txXfrm>
        <a:off x="3824317" y="118234"/>
        <a:ext cx="1728098" cy="1152065"/>
      </dsp:txXfrm>
    </dsp:sp>
    <dsp:sp modelId="{64BB7CD4-7482-4465-91D1-FE35F1A4C5FE}">
      <dsp:nvSpPr>
        <dsp:cNvPr id="0" name=""/>
        <dsp:cNvSpPr/>
      </dsp:nvSpPr>
      <dsp:spPr>
        <a:xfrm>
          <a:off x="5725225" y="118234"/>
          <a:ext cx="2880163" cy="115206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X</a:t>
          </a:r>
          <a:r>
            <a:rPr lang="kk-KZ" sz="1800" kern="1200" dirty="0" smtClean="0"/>
            <a:t>-тің мәні артқан сайын, </a:t>
          </a:r>
          <a:r>
            <a:rPr lang="en-US" sz="1800" kern="1200" dirty="0" smtClean="0"/>
            <a:t>y</a:t>
          </a:r>
          <a:r>
            <a:rPr lang="kk-KZ" sz="1800" kern="1200" dirty="0" smtClean="0"/>
            <a:t>-тің мәні де артады</a:t>
          </a:r>
          <a:endParaRPr lang="en-US" sz="1800" kern="1200" dirty="0"/>
        </a:p>
      </dsp:txBody>
      <dsp:txXfrm>
        <a:off x="6301258" y="118234"/>
        <a:ext cx="1728098" cy="1152065"/>
      </dsp:txXfrm>
    </dsp:sp>
    <dsp:sp modelId="{439F25DB-A94C-44C3-8924-A23F3D82248C}">
      <dsp:nvSpPr>
        <dsp:cNvPr id="0" name=""/>
        <dsp:cNvSpPr/>
      </dsp:nvSpPr>
      <dsp:spPr>
        <a:xfrm>
          <a:off x="229318" y="1583062"/>
          <a:ext cx="3470076" cy="138803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kk-KZ" sz="1800" kern="1200" dirty="0" smtClean="0"/>
            <a:t>Регрессия коэффициентінің мәні теріс болғанда</a:t>
          </a:r>
          <a:endParaRPr lang="en-US" sz="1800" kern="1200" dirty="0"/>
        </a:p>
      </dsp:txBody>
      <dsp:txXfrm>
        <a:off x="923333" y="1583062"/>
        <a:ext cx="2082046" cy="1388030"/>
      </dsp:txXfrm>
    </dsp:sp>
    <dsp:sp modelId="{F55C5366-FC79-48A9-AF62-852650D3A178}">
      <dsp:nvSpPr>
        <dsp:cNvPr id="0" name=""/>
        <dsp:cNvSpPr/>
      </dsp:nvSpPr>
      <dsp:spPr>
        <a:xfrm>
          <a:off x="3248284" y="1701044"/>
          <a:ext cx="2880163" cy="115206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kk-KZ" sz="1800" kern="1200" dirty="0" smtClean="0"/>
            <a:t>Сызықтық регрессия теріс болады</a:t>
          </a:r>
          <a:endParaRPr lang="en-US" sz="1800" kern="1200" dirty="0"/>
        </a:p>
      </dsp:txBody>
      <dsp:txXfrm>
        <a:off x="3824317" y="1701044"/>
        <a:ext cx="1728098" cy="1152065"/>
      </dsp:txXfrm>
    </dsp:sp>
    <dsp:sp modelId="{CC2649A2-4E96-45E6-A96F-69CF0D3C6BAE}">
      <dsp:nvSpPr>
        <dsp:cNvPr id="0" name=""/>
        <dsp:cNvSpPr/>
      </dsp:nvSpPr>
      <dsp:spPr>
        <a:xfrm>
          <a:off x="5725225" y="1582606"/>
          <a:ext cx="2884656" cy="138894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kk-KZ" sz="1400" kern="1200" dirty="0" smtClean="0"/>
            <a:t>Тәуелсіз  х айнымалысының мәні артқан сайын  тәуелді айнымалылының өзгеруі кему сипатына ие болады </a:t>
          </a:r>
          <a:endParaRPr lang="en-US" sz="1400" kern="1200" dirty="0"/>
        </a:p>
      </dsp:txBody>
      <dsp:txXfrm>
        <a:off x="6419696" y="1582606"/>
        <a:ext cx="1495715" cy="1388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CE20C-CDC0-4005-A712-F8A62D675BA7}">
      <dsp:nvSpPr>
        <dsp:cNvPr id="0" name=""/>
        <dsp:cNvSpPr/>
      </dsp:nvSpPr>
      <dsp:spPr>
        <a:xfrm>
          <a:off x="8055" y="0"/>
          <a:ext cx="1667440" cy="500380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t>Корреляция – белгілердің бірінің орташа шамасының келесі белгінің мәніне байланысты өзгеруін білдіреді.</a:t>
          </a:r>
          <a:endParaRPr lang="en-US" sz="1600" kern="1200" dirty="0"/>
        </a:p>
      </dsp:txBody>
      <dsp:txXfrm>
        <a:off x="56893" y="48838"/>
        <a:ext cx="1569764" cy="4906124"/>
      </dsp:txXfrm>
    </dsp:sp>
    <dsp:sp modelId="{BD176DE1-26A1-4C81-AB7A-3B38AF291A66}">
      <dsp:nvSpPr>
        <dsp:cNvPr id="0" name=""/>
        <dsp:cNvSpPr/>
      </dsp:nvSpPr>
      <dsp:spPr>
        <a:xfrm>
          <a:off x="1842239" y="2295137"/>
          <a:ext cx="353497" cy="4135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842239" y="2377842"/>
        <a:ext cx="247448" cy="248115"/>
      </dsp:txXfrm>
    </dsp:sp>
    <dsp:sp modelId="{CE295432-0115-413F-B742-6BF422043F7B}">
      <dsp:nvSpPr>
        <dsp:cNvPr id="0" name=""/>
        <dsp:cNvSpPr/>
      </dsp:nvSpPr>
      <dsp:spPr>
        <a:xfrm>
          <a:off x="2342471" y="0"/>
          <a:ext cx="1667440" cy="5003800"/>
        </a:xfrm>
        <a:prstGeom prst="roundRect">
          <a:avLst>
            <a:gd name="adj" fmla="val 10000"/>
          </a:avLst>
        </a:prstGeom>
        <a:solidFill>
          <a:schemeClr val="accent5">
            <a:hueOff val="-2723520"/>
            <a:satOff val="-15439"/>
            <a:lumOff val="836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t>Тәуелді айнымалылардың өзгерісінің тәуелсіз айнымалылардың өзгерісімен айқындалуы қаншалықты үлкен болса, онда құбылыстардың арасындағы ізделінетін байланыстың тығыздығы соншалықты үлкен болады.</a:t>
          </a:r>
          <a:endParaRPr lang="en-US" sz="1600" kern="1200" dirty="0"/>
        </a:p>
      </dsp:txBody>
      <dsp:txXfrm>
        <a:off x="2391309" y="48838"/>
        <a:ext cx="1569764" cy="4906124"/>
      </dsp:txXfrm>
    </dsp:sp>
    <dsp:sp modelId="{15F8E651-55A0-44CA-B359-9120E8D2C41B}">
      <dsp:nvSpPr>
        <dsp:cNvPr id="0" name=""/>
        <dsp:cNvSpPr/>
      </dsp:nvSpPr>
      <dsp:spPr>
        <a:xfrm>
          <a:off x="4176655" y="2295137"/>
          <a:ext cx="353497" cy="413525"/>
        </a:xfrm>
        <a:prstGeom prst="rightArrow">
          <a:avLst>
            <a:gd name="adj1" fmla="val 60000"/>
            <a:gd name="adj2" fmla="val 50000"/>
          </a:avLst>
        </a:prstGeom>
        <a:solidFill>
          <a:schemeClr val="accent5">
            <a:hueOff val="-4085280"/>
            <a:satOff val="-23158"/>
            <a:lumOff val="1254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176655" y="2377842"/>
        <a:ext cx="247448" cy="248115"/>
      </dsp:txXfrm>
    </dsp:sp>
    <dsp:sp modelId="{DD8B3AB5-BF09-43BB-9E65-71EF59938D56}">
      <dsp:nvSpPr>
        <dsp:cNvPr id="0" name=""/>
        <dsp:cNvSpPr/>
      </dsp:nvSpPr>
      <dsp:spPr>
        <a:xfrm>
          <a:off x="4676888" y="0"/>
          <a:ext cx="1667440" cy="5003800"/>
        </a:xfrm>
        <a:prstGeom prst="roundRect">
          <a:avLst>
            <a:gd name="adj" fmla="val 10000"/>
          </a:avLst>
        </a:prstGeom>
        <a:solidFill>
          <a:schemeClr val="accent5">
            <a:hueOff val="-5447040"/>
            <a:satOff val="-30877"/>
            <a:lumOff val="167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t>Екі құбылыстың арасындағы корреляциялық байланыс, сызықтық регрессия бар болса, онда осы құбылыстардың арасындағы байланыстың тығыздығын </a:t>
          </a:r>
          <a:r>
            <a:rPr lang="en-US" sz="1600" kern="1200" dirty="0" err="1" smtClean="0"/>
            <a:t>r</a:t>
          </a:r>
          <a:r>
            <a:rPr lang="en-US" sz="1600" kern="1200" baseline="-25000" dirty="0" err="1" smtClean="0"/>
            <a:t>yx</a:t>
          </a:r>
          <a:r>
            <a:rPr lang="en-US" sz="1600" kern="1200" baseline="-25000" dirty="0" smtClean="0"/>
            <a:t>  </a:t>
          </a:r>
          <a:r>
            <a:rPr lang="kk-KZ" sz="1600" kern="1200" baseline="0" dirty="0" smtClean="0"/>
            <a:t>корреляция коэффициентінің көмегімен бағалауға болады.</a:t>
          </a:r>
          <a:endParaRPr lang="en-US" sz="1600" kern="1200" baseline="-25000" dirty="0"/>
        </a:p>
      </dsp:txBody>
      <dsp:txXfrm>
        <a:off x="4725726" y="48838"/>
        <a:ext cx="1569764" cy="4906124"/>
      </dsp:txXfrm>
    </dsp:sp>
    <dsp:sp modelId="{F78D8F09-B4BA-4E42-AF3D-DED2AEC9016D}">
      <dsp:nvSpPr>
        <dsp:cNvPr id="0" name=""/>
        <dsp:cNvSpPr/>
      </dsp:nvSpPr>
      <dsp:spPr>
        <a:xfrm>
          <a:off x="6511072" y="2295137"/>
          <a:ext cx="353497" cy="413525"/>
        </a:xfrm>
        <a:prstGeom prst="rightArrow">
          <a:avLst>
            <a:gd name="adj1" fmla="val 60000"/>
            <a:gd name="adj2" fmla="val 50000"/>
          </a:avLst>
        </a:prstGeom>
        <a:solidFill>
          <a:schemeClr val="accent5">
            <a:hueOff val="-8170560"/>
            <a:satOff val="-46316"/>
            <a:lumOff val="2509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511072" y="2377842"/>
        <a:ext cx="247448" cy="248115"/>
      </dsp:txXfrm>
    </dsp:sp>
    <dsp:sp modelId="{3AE0CA2B-2B75-4B20-8212-668868923D40}">
      <dsp:nvSpPr>
        <dsp:cNvPr id="0" name=""/>
        <dsp:cNvSpPr/>
      </dsp:nvSpPr>
      <dsp:spPr>
        <a:xfrm>
          <a:off x="7011304" y="80272"/>
          <a:ext cx="1667440" cy="4843254"/>
        </a:xfrm>
        <a:prstGeom prst="roundRect">
          <a:avLst>
            <a:gd name="adj" fmla="val 10000"/>
          </a:avLst>
        </a:prstGeom>
        <a:solidFill>
          <a:schemeClr val="accent5">
            <a:hueOff val="-8170560"/>
            <a:satOff val="-46316"/>
            <a:lumOff val="250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baseline="0" dirty="0" smtClean="0"/>
            <a:t>Корреляция коэффициенті х және у-тің сызықтық тәуелділігінің өлшемі</a:t>
          </a:r>
          <a:endParaRPr lang="en-US" sz="1600" kern="1200" baseline="0" dirty="0"/>
        </a:p>
      </dsp:txBody>
      <dsp:txXfrm>
        <a:off x="7060142" y="129110"/>
        <a:ext cx="1569764" cy="4745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7ABF6-DF02-4594-90CF-BD0F7E87E254}">
      <dsp:nvSpPr>
        <dsp:cNvPr id="0" name=""/>
        <dsp:cNvSpPr/>
      </dsp:nvSpPr>
      <dsp:spPr>
        <a:xfrm>
          <a:off x="0" y="0"/>
          <a:ext cx="8763000" cy="18288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t>Корреляция коэффициент</a:t>
          </a:r>
          <a:r>
            <a:rPr lang="kk-KZ" sz="3200" kern="1200" dirty="0" smtClean="0"/>
            <a:t>і келесі қасиеттерге ие:</a:t>
          </a:r>
          <a:endParaRPr lang="en-US" sz="3200" kern="1200" dirty="0"/>
        </a:p>
      </dsp:txBody>
      <dsp:txXfrm>
        <a:off x="0" y="0"/>
        <a:ext cx="8763000" cy="1828800"/>
      </dsp:txXfrm>
    </dsp:sp>
    <dsp:sp modelId="{29537EB3-9561-479F-8D30-80D05B36132A}">
      <dsp:nvSpPr>
        <dsp:cNvPr id="0" name=""/>
        <dsp:cNvSpPr/>
      </dsp:nvSpPr>
      <dsp:spPr>
        <a:xfrm>
          <a:off x="4278" y="1828800"/>
          <a:ext cx="2918147" cy="3840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Корреляция коэффициентінің өлшем бірлігі жоқ, демек ол әртүрлі статистикалық қатарлар үшін салыстырымды;</a:t>
          </a:r>
          <a:endParaRPr lang="en-US" sz="2000" kern="1200" dirty="0"/>
        </a:p>
      </dsp:txBody>
      <dsp:txXfrm>
        <a:off x="4278" y="1828800"/>
        <a:ext cx="2918147" cy="3840480"/>
      </dsp:txXfrm>
    </dsp:sp>
    <dsp:sp modelId="{D0A5470A-F27D-4904-B5B5-C920A8B0168A}">
      <dsp:nvSpPr>
        <dsp:cNvPr id="0" name=""/>
        <dsp:cNvSpPr/>
      </dsp:nvSpPr>
      <dsp:spPr>
        <a:xfrm>
          <a:off x="2922426" y="1828800"/>
          <a:ext cx="2918147" cy="3840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Корреляция коэффициенті </a:t>
          </a:r>
          <a:r>
            <a:rPr lang="en-US" sz="2000" kern="1200" dirty="0" smtClean="0"/>
            <a:t>r</a:t>
          </a:r>
          <a:r>
            <a:rPr lang="kk-KZ" sz="2000" kern="1200" dirty="0" smtClean="0"/>
            <a:t> мәні -1 мен +1 аралығында өзгереді, яғни /</a:t>
          </a:r>
          <a:r>
            <a:rPr lang="en-US" sz="2000" kern="1200" dirty="0" smtClean="0"/>
            <a:t>r</a:t>
          </a:r>
          <a:r>
            <a:rPr lang="kk-KZ" sz="2000" kern="1200" dirty="0" smtClean="0"/>
            <a:t>/</a:t>
          </a:r>
          <a:r>
            <a:rPr lang="en-US" sz="2000" kern="1200" dirty="0" smtClean="0"/>
            <a:t>≤</a:t>
          </a:r>
          <a:r>
            <a:rPr lang="kk-KZ" sz="2000" kern="1200" dirty="0" smtClean="0"/>
            <a:t>1 немесе -1</a:t>
          </a:r>
          <a:r>
            <a:rPr lang="en-US" sz="2000" kern="1200" dirty="0" smtClean="0"/>
            <a:t>≤r≤</a:t>
          </a:r>
          <a:r>
            <a:rPr lang="kk-KZ" sz="2000" kern="1200" dirty="0" smtClean="0"/>
            <a:t>1 .Егер айнымалылардың арасындағы тәуелділік толық оң корреляциялы, яғни функционалды болса, онда </a:t>
          </a:r>
          <a:r>
            <a:rPr lang="en-US" sz="2000" kern="1200" dirty="0" smtClean="0"/>
            <a:t>r=+1 </a:t>
          </a:r>
          <a:r>
            <a:rPr lang="kk-KZ" sz="2000" kern="1200" dirty="0" smtClean="0"/>
            <a:t>болады. </a:t>
          </a:r>
          <a:r>
            <a:rPr lang="en-US" sz="2000" kern="1200" dirty="0" smtClean="0"/>
            <a:t>r=-1</a:t>
          </a:r>
          <a:r>
            <a:rPr lang="kk-KZ" sz="2000" kern="1200" dirty="0" smtClean="0"/>
            <a:t> толық кері сызықтық тәуелділікті білдіреді. </a:t>
          </a:r>
          <a:endParaRPr lang="en-US" sz="2000" kern="1200" dirty="0"/>
        </a:p>
      </dsp:txBody>
      <dsp:txXfrm>
        <a:off x="2922426" y="1828800"/>
        <a:ext cx="2918147" cy="3840480"/>
      </dsp:txXfrm>
    </dsp:sp>
    <dsp:sp modelId="{F9223919-7A26-4437-B201-597C2EFA9694}">
      <dsp:nvSpPr>
        <dsp:cNvPr id="0" name=""/>
        <dsp:cNvSpPr/>
      </dsp:nvSpPr>
      <dsp:spPr>
        <a:xfrm>
          <a:off x="5840573" y="1828800"/>
          <a:ext cx="2918147" cy="3840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Корреляция коэффициентін есептеу кезінде қайсы айнымалылының тәуелді, қайсы айнымалының тәуелсіз екендігінің мәні жоқ. Яғни </a:t>
          </a:r>
          <a:r>
            <a:rPr lang="en-US" sz="2000" kern="1200" dirty="0" err="1" smtClean="0"/>
            <a:t>r</a:t>
          </a:r>
          <a:r>
            <a:rPr lang="en-US" sz="2000" kern="1200" baseline="-25000" dirty="0" err="1" smtClean="0"/>
            <a:t>yx</a:t>
          </a:r>
          <a:r>
            <a:rPr lang="en-US" sz="2000" kern="1200" dirty="0" smtClean="0"/>
            <a:t>=</a:t>
          </a:r>
          <a:r>
            <a:rPr lang="en-US" sz="2000" kern="1200" dirty="0" err="1" smtClean="0"/>
            <a:t>r</a:t>
          </a:r>
          <a:r>
            <a:rPr lang="en-US" sz="2000" kern="1200" baseline="-25000" dirty="0" err="1" smtClean="0"/>
            <a:t>xy</a:t>
          </a:r>
          <a:endParaRPr lang="en-US" sz="2000" kern="1200" baseline="-25000" dirty="0"/>
        </a:p>
      </dsp:txBody>
      <dsp:txXfrm>
        <a:off x="5840573" y="1828800"/>
        <a:ext cx="2918147" cy="3840480"/>
      </dsp:txXfrm>
    </dsp:sp>
    <dsp:sp modelId="{E283B6DB-621B-48D7-AAB7-2F27642DB14E}">
      <dsp:nvSpPr>
        <dsp:cNvPr id="0" name=""/>
        <dsp:cNvSpPr/>
      </dsp:nvSpPr>
      <dsp:spPr>
        <a:xfrm>
          <a:off x="0" y="5669280"/>
          <a:ext cx="8763000" cy="4267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A5C064-84A7-4F33-A3C5-616A674BA786}" type="datetime1">
              <a:rPr lang="ru-RU" smtClean="0"/>
              <a:t>06.11.2024</a:t>
            </a:fld>
            <a:endParaRPr lang="ru-RU" dirty="0"/>
          </a:p>
        </p:txBody>
      </p:sp>
      <p:sp>
        <p:nvSpPr>
          <p:cNvPr id="4" name="Нижний колонтитул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300C-53C0-476E-919C-7CE08E363BA7}" type="datetime1">
              <a:rPr lang="ru-RU" smtClean="0"/>
              <a:pPr/>
              <a:t>06.11.2024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a:t>
            </a:fld>
            <a:endParaRPr lang="ru-RU" dirty="0"/>
          </a:p>
        </p:txBody>
      </p:sp>
    </p:spTree>
    <p:extLst>
      <p:ext uri="{BB962C8B-B14F-4D97-AF65-F5344CB8AC3E}">
        <p14:creationId xmlns:p14="http://schemas.microsoft.com/office/powerpoint/2010/main" val="156567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18</a:t>
            </a:fld>
            <a:endParaRPr lang="ru-RU" dirty="0"/>
          </a:p>
        </p:txBody>
      </p:sp>
    </p:spTree>
    <p:extLst>
      <p:ext uri="{BB962C8B-B14F-4D97-AF65-F5344CB8AC3E}">
        <p14:creationId xmlns:p14="http://schemas.microsoft.com/office/powerpoint/2010/main" val="10794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9" name="Рисунок 1">
            <a:extLst>
              <a:ext uri="{FF2B5EF4-FFF2-40B4-BE49-F238E27FC236}">
                <a16:creationId xmlns=""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 xmlns:a16="http://schemas.microsoft.com/office/drawing/2014/main" id="{7867C73D-EE16-41D1-B7CE-A35C765E3B8D}"/>
              </a:ext>
            </a:extLst>
          </p:cNvPr>
          <p:cNvSpPr>
            <a:spLocks noGrp="1"/>
          </p:cNvSpPr>
          <p:nvPr>
            <p:ph type="body" sz="quarter" idx="12"/>
          </p:nvPr>
        </p:nvSpPr>
        <p:spPr>
          <a:xfrm>
            <a:off x="5129800" y="1511250"/>
            <a:ext cx="4500000"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8636000" y="76201"/>
            <a:ext cx="3352800" cy="288925"/>
          </a:xfrm>
          <a:prstGeom prst="rect">
            <a:avLst/>
          </a:prstGeom>
        </p:spPr>
        <p:txBody>
          <a:bodyPr/>
          <a:lstStyle/>
          <a:p>
            <a:fld id="{1D8BD707-D9CF-40AE-B4C6-C98DA3205C09}" type="datetimeFigureOut">
              <a:rPr lang="en-US" smtClean="0"/>
              <a:pPr/>
              <a:t>11/6/2024</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244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bg>
      <p:bgPr>
        <a:solidFill>
          <a:schemeClr val="bg1"/>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3">
    <p:bg>
      <p:bgPr>
        <a:solidFill>
          <a:schemeClr val="bg1"/>
        </a:solidFill>
        <a:effectLst/>
      </p:bgPr>
    </p:bg>
    <p:spTree>
      <p:nvGrpSpPr>
        <p:cNvPr id="1" name=""/>
        <p:cNvGrpSpPr/>
        <p:nvPr/>
      </p:nvGrpSpPr>
      <p:grpSpPr>
        <a:xfrm>
          <a:off x="0" y="0"/>
          <a:ext cx="0" cy="0"/>
          <a:chOff x="0" y="0"/>
          <a:chExt cx="0" cy="0"/>
        </a:xfrm>
      </p:grpSpPr>
      <p:sp>
        <p:nvSpPr>
          <p:cNvPr id="9" name="Рисунок 1">
            <a:extLst>
              <a:ext uri="{FF2B5EF4-FFF2-40B4-BE49-F238E27FC236}">
                <a16:creationId xmlns=""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1">
    <p:spTree>
      <p:nvGrpSpPr>
        <p:cNvPr id="1" name=""/>
        <p:cNvGrpSpPr/>
        <p:nvPr/>
      </p:nvGrpSpPr>
      <p:grpSpPr>
        <a:xfrm>
          <a:off x="0" y="0"/>
          <a:ext cx="0" cy="0"/>
          <a:chOff x="0" y="0"/>
          <a:chExt cx="0" cy="0"/>
        </a:xfrm>
      </p:grpSpPr>
      <p:sp>
        <p:nvSpPr>
          <p:cNvPr id="8" name="Рисунок 1">
            <a:extLst>
              <a:ext uri="{FF2B5EF4-FFF2-40B4-BE49-F238E27FC236}">
                <a16:creationId xmlns=""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lvl1pPr>
              <a:defRPr/>
            </a:lvl1pPr>
          </a:lstStyle>
          <a:p>
            <a:r>
              <a:rPr lang="ru-RU" dirty="0" err="1" smtClean="0"/>
              <a:t>Гидрологиялық</a:t>
            </a:r>
            <a:r>
              <a:rPr lang="ru-RU" dirty="0" smtClean="0"/>
              <a:t> </a:t>
            </a:r>
            <a:r>
              <a:rPr lang="ru-RU" dirty="0" err="1" smtClean="0"/>
              <a:t>ақпаратты</a:t>
            </a:r>
            <a:r>
              <a:rPr lang="ru-RU" dirty="0" smtClean="0"/>
              <a:t> </a:t>
            </a:r>
            <a:r>
              <a:rPr lang="ru-RU" dirty="0" err="1" smtClean="0"/>
              <a:t>статистикалық</a:t>
            </a:r>
            <a:r>
              <a:rPr lang="ru-RU" dirty="0" smtClean="0"/>
              <a:t> </a:t>
            </a:r>
            <a:r>
              <a:rPr lang="ru-RU" dirty="0" err="1" smtClean="0"/>
              <a:t>өңдеудің</a:t>
            </a:r>
            <a:r>
              <a:rPr lang="ru-RU" dirty="0" smtClean="0"/>
              <a:t> </a:t>
            </a:r>
            <a:r>
              <a:rPr lang="ru-RU" dirty="0" err="1" smtClean="0"/>
              <a:t>заманауи</a:t>
            </a:r>
            <a:r>
              <a:rPr lang="ru-RU" dirty="0" smtClean="0"/>
              <a:t> </a:t>
            </a:r>
            <a:r>
              <a:rPr lang="ru-RU" dirty="0" err="1" smtClean="0"/>
              <a:t>әдістері</a:t>
            </a:r>
            <a:endParaRPr lang="ru-RU" dirty="0"/>
          </a:p>
        </p:txBody>
      </p:sp>
      <p:sp>
        <p:nvSpPr>
          <p:cNvPr id="5" name="Номер слайда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2">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a:t>‹#›</a:t>
            </a:fld>
            <a:endParaRPr lang="ru-RU" noProof="0" dirty="0"/>
          </a:p>
        </p:txBody>
      </p:sp>
      <p:sp>
        <p:nvSpPr>
          <p:cNvPr id="9" name="Рисунок 6">
            <a:extLst>
              <a:ext uri="{FF2B5EF4-FFF2-40B4-BE49-F238E27FC236}">
                <a16:creationId xmlns=""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6" name="Заголовок 5">
            <a:extLst>
              <a:ext uri="{FF2B5EF4-FFF2-40B4-BE49-F238E27FC236}">
                <a16:creationId xmlns=""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ru-RU" noProof="0" smtClean="0"/>
              <a:t>Образец заголовка</a:t>
            </a:r>
            <a:endParaRPr lang="ru-RU" noProof="0" dirty="0"/>
          </a:p>
        </p:txBody>
      </p:sp>
      <p:sp>
        <p:nvSpPr>
          <p:cNvPr id="11" name="Подзаголовок 2">
            <a:extLst>
              <a:ext uri="{FF2B5EF4-FFF2-40B4-BE49-F238E27FC236}">
                <a16:creationId xmlns=""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 xmlns:a16="http://schemas.microsoft.com/office/drawing/2014/main" id="{9FD584DA-F775-47B8-A1D7-6556AD5FCBD2}"/>
              </a:ext>
            </a:extLst>
          </p:cNvPr>
          <p:cNvSpPr>
            <a:spLocks noGrp="1"/>
          </p:cNvSpPr>
          <p:nvPr>
            <p:ph sz="half" idx="2"/>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ru-RU" noProof="0" smtClean="0"/>
              <a:t>Образец текста</a:t>
            </a:r>
          </a:p>
        </p:txBody>
      </p:sp>
      <p:sp>
        <p:nvSpPr>
          <p:cNvPr id="8" name="Текст 4">
            <a:extLst>
              <a:ext uri="{FF2B5EF4-FFF2-40B4-BE49-F238E27FC236}">
                <a16:creationId xmlns=""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Слайд с благодарност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ru-RU" noProof="0" dirty="0"/>
              <a:t>Спасибо</a:t>
            </a:r>
          </a:p>
        </p:txBody>
      </p:sp>
      <p:sp>
        <p:nvSpPr>
          <p:cNvPr id="7" name="Прямоугольник 6">
            <a:extLst>
              <a:ext uri="{FF2B5EF4-FFF2-40B4-BE49-F238E27FC236}">
                <a16:creationId xmlns=""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Текст 5">
            <a:extLst>
              <a:ext uri="{FF2B5EF4-FFF2-40B4-BE49-F238E27FC236}">
                <a16:creationId xmlns=""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2" name="Текст 6">
            <a:extLst>
              <a:ext uri="{FF2B5EF4-FFF2-40B4-BE49-F238E27FC236}">
                <a16:creationId xmlns=""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3" name="Текст 7">
            <a:extLst>
              <a:ext uri="{FF2B5EF4-FFF2-40B4-BE49-F238E27FC236}">
                <a16:creationId xmlns=""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lnSpc>
                <a:spcPct val="80000"/>
              </a:lnSpc>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4" name="Текст 8">
            <a:extLst>
              <a:ext uri="{FF2B5EF4-FFF2-40B4-BE49-F238E27FC236}">
                <a16:creationId xmlns=""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Прямоугольник 6">
            <a:extLst>
              <a:ext uri="{FF2B5EF4-FFF2-40B4-BE49-F238E27FC236}">
                <a16:creationId xmlns=""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ru-RU" noProof="0" dirty="0"/>
              <a:t>Добавить нижний колонтитул</a:t>
            </a:r>
          </a:p>
        </p:txBody>
      </p:sp>
      <p:sp>
        <p:nvSpPr>
          <p:cNvPr id="6" name="Номер слайда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ru-RU" noProof="0" smtClean="0"/>
              <a:pPr/>
              <a:t>‹#›</a:t>
            </a:fld>
            <a:endParaRPr lang="ru-RU" noProof="0" dirty="0"/>
          </a:p>
        </p:txBody>
      </p:sp>
      <p:sp>
        <p:nvSpPr>
          <p:cNvPr id="4" name="Надпись 3">
            <a:extLst>
              <a:ext uri="{FF2B5EF4-FFF2-40B4-BE49-F238E27FC236}">
                <a16:creationId xmlns="" xmlns:a16="http://schemas.microsoft.com/office/drawing/2014/main" id="{34FDC6F9-37F9-4E25-AECA-D307B8421C73}"/>
              </a:ext>
            </a:extLst>
          </p:cNvPr>
          <p:cNvSpPr txBox="1"/>
          <p:nvPr userDrawn="1"/>
        </p:nvSpPr>
        <p:spPr>
          <a:xfrm>
            <a:off x="9630116" y="6346108"/>
            <a:ext cx="1662546" cy="225121"/>
          </a:xfrm>
          <a:prstGeom prst="rect">
            <a:avLst/>
          </a:prstGeom>
          <a:noFill/>
        </p:spPr>
        <p:txBody>
          <a:bodyPr wrap="square" lIns="0" tIns="36000" rIns="0" bIns="0" rtlCol="0">
            <a:spAutoFit/>
          </a:bodyPr>
          <a:lstStyle/>
          <a:p>
            <a:pPr algn="r" rtl="0">
              <a:lnSpc>
                <a:spcPts val="1400"/>
              </a:lnSpc>
            </a:pPr>
            <a:r>
              <a:rPr lang="ru-RU" sz="1600" b="1" spc="-100" noProof="0" dirty="0" smtClean="0">
                <a:solidFill>
                  <a:schemeClr val="tx1">
                    <a:lumMod val="50000"/>
                    <a:lumOff val="50000"/>
                  </a:schemeClr>
                </a:solidFill>
                <a:latin typeface="Corbel" panose="020B0503020204020204" pitchFamily="34" charset="0"/>
              </a:rPr>
              <a:t>8</a:t>
            </a:r>
            <a:r>
              <a:rPr lang="en-US" sz="1600" b="1" spc="-100" noProof="0" dirty="0" smtClean="0">
                <a:solidFill>
                  <a:schemeClr val="tx1">
                    <a:lumMod val="50000"/>
                    <a:lumOff val="50000"/>
                  </a:schemeClr>
                </a:solidFill>
                <a:latin typeface="Corbel" panose="020B0503020204020204" pitchFamily="34" charset="0"/>
              </a:rPr>
              <a:t>-</a:t>
            </a:r>
            <a:r>
              <a:rPr lang="kk-KZ" sz="1600" b="1" spc="-100" noProof="0" dirty="0" smtClean="0">
                <a:solidFill>
                  <a:schemeClr val="tx1">
                    <a:lumMod val="50000"/>
                    <a:lumOff val="50000"/>
                  </a:schemeClr>
                </a:solidFill>
                <a:latin typeface="Corbel" panose="020B0503020204020204" pitchFamily="34" charset="0"/>
              </a:rPr>
              <a:t>дәріс</a:t>
            </a:r>
            <a:endParaRPr lang="ru-RU" sz="1600" b="1" spc="-100" noProof="0" dirty="0">
              <a:solidFill>
                <a:schemeClr val="tx1"/>
              </a:solidFill>
              <a:latin typeface="Corbel" panose="020B0503020204020204" pitchFamily="34" charset="0"/>
            </a:endParaRPr>
          </a:p>
        </p:txBody>
      </p:sp>
      <p:sp>
        <p:nvSpPr>
          <p:cNvPr id="8" name="Прямоугольник 7">
            <a:extLst>
              <a:ext uri="{FF2B5EF4-FFF2-40B4-BE49-F238E27FC236}">
                <a16:creationId xmlns=""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9">
            <a:extLst>
              <a:ext uri="{FF2B5EF4-FFF2-40B4-BE49-F238E27FC236}">
                <a16:creationId xmlns=""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hyperlink" Target="mailto:Ainur.Musina@kaznu.kz"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 xmlns:a16="http://schemas.microsoft.com/office/drawing/2014/main" id="{200B3D2B-613A-41BE-987D-E6A1324B456D}"/>
              </a:ext>
            </a:extLst>
          </p:cNvPr>
          <p:cNvSpPr>
            <a:spLocks noGrp="1"/>
          </p:cNvSpPr>
          <p:nvPr>
            <p:ph type="ctrTitle"/>
          </p:nvPr>
        </p:nvSpPr>
        <p:spPr>
          <a:xfrm>
            <a:off x="2380129" y="3334870"/>
            <a:ext cx="7394522" cy="2954837"/>
          </a:xfrm>
        </p:spPr>
        <p:txBody>
          <a:bodyPr rtlCol="0"/>
          <a:lstStyle/>
          <a:p>
            <a:r>
              <a:rPr lang="ru-RU" sz="5000" kern="0" spc="0" dirty="0" err="1"/>
              <a:t>Сызықтық</a:t>
            </a:r>
            <a:r>
              <a:rPr lang="ru-RU" sz="5000" kern="0" spc="0" dirty="0"/>
              <a:t> регрессия </a:t>
            </a:r>
            <a:r>
              <a:rPr lang="ru-RU" sz="5000" kern="0" spc="0" dirty="0" err="1"/>
              <a:t>және</a:t>
            </a:r>
            <a:r>
              <a:rPr lang="ru-RU" sz="5000" kern="0" spc="0" dirty="0"/>
              <a:t> корреляция</a:t>
            </a:r>
            <a:endParaRPr lang="ru-RU" sz="5000" kern="0" spc="0" dirty="0"/>
          </a:p>
        </p:txBody>
      </p:sp>
      <p:sp>
        <p:nvSpPr>
          <p:cNvPr id="5" name="Номер слайда 4">
            <a:extLst>
              <a:ext uri="{FF2B5EF4-FFF2-40B4-BE49-F238E27FC236}">
                <a16:creationId xmlns="" xmlns:a16="http://schemas.microsoft.com/office/drawing/2014/main" id="{BDD5A594-D852-43BB-B591-E9D9027253BD}"/>
              </a:ext>
            </a:extLst>
          </p:cNvPr>
          <p:cNvSpPr>
            <a:spLocks noGrp="1"/>
          </p:cNvSpPr>
          <p:nvPr>
            <p:ph type="sldNum" sz="quarter" idx="11"/>
          </p:nvPr>
        </p:nvSpPr>
        <p:spPr/>
        <p:txBody>
          <a:bodyPr rtlCol="0"/>
          <a:lstStyle/>
          <a:p>
            <a:pPr rtl="0"/>
            <a:fld id="{19B51A1E-902D-48AF-9020-955120F399B6}" type="slidenum">
              <a:rPr lang="ru-RU" smtClean="0"/>
              <a:pPr rtl="0"/>
              <a:t>1</a:t>
            </a:fld>
            <a:endParaRPr lang="ru-RU" dirty="0"/>
          </a:p>
        </p:txBody>
      </p:sp>
    </p:spTree>
    <p:extLst>
      <p:ext uri="{BB962C8B-B14F-4D97-AF65-F5344CB8AC3E}">
        <p14:creationId xmlns:p14="http://schemas.microsoft.com/office/powerpoint/2010/main" val="409167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69507" y="251618"/>
                <a:ext cx="8686800" cy="4525963"/>
              </a:xfrm>
            </p:spPr>
            <p:txBody>
              <a:bodyPr>
                <a:normAutofit/>
              </a:bodyPr>
              <a:lstStyle/>
              <a:p>
                <a:pPr marL="0" indent="0" algn="ctr">
                  <a:buNone/>
                </a:pPr>
                <a:r>
                  <a:rPr lang="ru-RU" sz="2400" dirty="0"/>
                  <a:t>Сонымен соңғы көрсетілген екі формуланы </a:t>
                </a:r>
                <a:r>
                  <a:rPr lang="en-US" sz="2400" dirty="0"/>
                  <a:t>b=ȳ-ax̅</a:t>
                </a:r>
                <a:r>
                  <a:rPr lang="ru-RU" sz="2400" dirty="0"/>
                  <a:t> </a:t>
                </a:r>
                <a:r>
                  <a:rPr lang="kk-KZ" sz="2400" dirty="0"/>
                  <a:t>, </a:t>
                </a:r>
                <a14:m>
                  <m:oMath xmlns:m="http://schemas.openxmlformats.org/officeDocument/2006/math">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𝑦</m:t>
                        </m:r>
                        <m:r>
                          <a:rPr lang="en-US" sz="2400" i="1" baseline="-25000">
                            <a:latin typeface="Cambria Math"/>
                          </a:rPr>
                          <m:t>𝑖</m:t>
                        </m:r>
                        <m:r>
                          <a:rPr lang="en-US" sz="2400" i="1">
                            <a:latin typeface="Cambria Math"/>
                          </a:rPr>
                          <m:t>=</m:t>
                        </m:r>
                        <m:r>
                          <a:rPr lang="en-US" sz="2400" i="1">
                            <a:latin typeface="Cambria Math"/>
                          </a:rPr>
                          <m:t>𝑏</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r>
                                  <a:rPr lang="en-US" sz="2400" i="1">
                                    <a:latin typeface="Cambria Math"/>
                                  </a:rPr>
                                  <m:t> </m:t>
                                </m:r>
                              </m:sub>
                            </m:sSub>
                            <m:r>
                              <a:rPr lang="en-US" sz="2400" i="1">
                                <a:latin typeface="Cambria Math"/>
                              </a:rPr>
                              <m:t>+</m:t>
                            </m:r>
                            <m:r>
                              <a:rPr lang="en-US" sz="2400" i="1">
                                <a:latin typeface="Cambria Math"/>
                              </a:rPr>
                              <m:t>𝑎</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r>
                                      <a:rPr lang="en-US" sz="2400" i="1">
                                        <a:latin typeface="Cambria Math"/>
                                      </a:rPr>
                                      <m:t> </m:t>
                                    </m:r>
                                  </m:sub>
                                </m:sSub>
                              </m:e>
                            </m:nary>
                          </m:e>
                        </m:nary>
                      </m:e>
                    </m:nary>
                  </m:oMath>
                </a14:m>
                <a:r>
                  <a:rPr lang="en-US" sz="2400" baseline="30000" dirty="0"/>
                  <a:t>2</a:t>
                </a:r>
                <a:r>
                  <a:rPr lang="kk-KZ" sz="2400" baseline="30000" dirty="0"/>
                  <a:t>  </a:t>
                </a:r>
                <a:r>
                  <a:rPr lang="kk-KZ" sz="2400" dirty="0"/>
                  <a:t>теңдеуіндегі бос мүшенің орнына қоямыз, сонда</a:t>
                </a:r>
                <a:endParaRPr lang="en-US" sz="2400" dirty="0"/>
              </a:p>
              <a:p>
                <a:pPr marL="0" indent="0" algn="ctr">
                  <a:buNone/>
                </a:pPr>
                <a:r>
                  <a:rPr lang="kk-KZ" sz="2400" dirty="0"/>
                  <a:t> </a:t>
                </a:r>
                <a:r>
                  <a:rPr lang="ru-RU" sz="2400" dirty="0"/>
                  <a:t>регрессия коэффициент</a:t>
                </a:r>
                <a:r>
                  <a:rPr lang="kk-KZ" sz="2400" dirty="0"/>
                  <a:t>ін келесі формула бойынша табамыз: </a:t>
                </a:r>
                <a:endParaRPr lang="en-US" sz="2400" dirty="0"/>
              </a:p>
              <a:p>
                <a:pPr marL="0" indent="0" algn="ctr">
                  <a:buNone/>
                </a:pPr>
                <a:r>
                  <a:rPr lang="en-US" sz="2400" dirty="0"/>
                  <a:t>a</a:t>
                </a:r>
                <a:r>
                  <a:rPr lang="en-US" sz="2400" dirty="0"/>
                  <a:t>=</a:t>
                </a:r>
                <a14:m>
                  <m:oMath xmlns:m="http://schemas.openxmlformats.org/officeDocument/2006/math">
                    <m:box>
                      <m:boxPr>
                        <m:ctrlPr>
                          <a:rPr lang="en-US" sz="2400" i="1">
                            <a:latin typeface="Cambria Math" panose="02040503050406030204" pitchFamily="18" charset="0"/>
                          </a:rPr>
                        </m:ctrlPr>
                      </m:boxPr>
                      <m:e>
                        <m:argPr>
                          <m:argSz m:val="-1"/>
                        </m:argPr>
                        <m:f>
                          <m:fPr>
                            <m:ctrlPr>
                              <a:rPr lang="en-US" sz="2400" i="1">
                                <a:latin typeface="Cambria Math" panose="02040503050406030204" pitchFamily="18" charset="0"/>
                              </a:rPr>
                            </m:ctrlPr>
                          </m:fPr>
                          <m:num>
                            <m:r>
                              <a:rPr lang="en-US" sz="2400" i="1">
                                <a:latin typeface="Cambria Math"/>
                              </a:rPr>
                              <m:t>𝑛</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a:latin typeface="Cambria Math"/>
                                  </a:rPr>
                                  <m:t>𝑦</m:t>
                                </m:r>
                                <m:r>
                                  <a:rPr lang="en-US" sz="2400" i="1" baseline="-25000">
                                    <a:latin typeface="Cambria Math"/>
                                  </a:rPr>
                                  <m:t>𝑖</m:t>
                                </m:r>
                                <m:r>
                                  <a:rPr lang="en-US" sz="2400" i="1">
                                    <a:latin typeface="Cambria Math"/>
                                  </a:rPr>
                                  <m:t>−</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r>
                                          <a:rPr lang="en-US" sz="2400" i="1">
                                            <a:latin typeface="Cambria Math"/>
                                          </a:rPr>
                                          <m:t> </m:t>
                                        </m:r>
                                      </m:sub>
                                    </m:sSub>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𝑦</m:t>
                                            </m:r>
                                          </m:e>
                                          <m:sub>
                                            <m:r>
                                              <a:rPr lang="en-US" sz="2400" i="1">
                                                <a:latin typeface="Cambria Math"/>
                                              </a:rPr>
                                              <m:t>𝑖</m:t>
                                            </m:r>
                                            <m:r>
                                              <a:rPr lang="en-US" sz="2400" i="1">
                                                <a:latin typeface="Cambria Math"/>
                                              </a:rPr>
                                              <m:t> </m:t>
                                            </m:r>
                                          </m:sub>
                                        </m:sSub>
                                      </m:e>
                                    </m:nary>
                                  </m:e>
                                </m:nary>
                              </m:e>
                            </m:nary>
                          </m:num>
                          <m:den>
                            <m:r>
                              <a:rPr lang="en-US" sz="2400" i="1">
                                <a:latin typeface="Cambria Math"/>
                              </a:rPr>
                              <m:t>𝑛</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r>
                                  <a:rPr lang="en-US" sz="2400" i="1" baseline="30000">
                                    <a:latin typeface="Cambria Math"/>
                                  </a:rPr>
                                  <m:t>2</m:t>
                                </m:r>
                                <m:r>
                                  <a:rPr lang="en-US" sz="2400" i="1">
                                    <a:latin typeface="Cambria Math"/>
                                  </a:rPr>
                                  <m:t>−</m:t>
                                </m:r>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r>
                                          <a:rPr lang="en-US" sz="2400" i="1">
                                            <a:latin typeface="Cambria Math"/>
                                          </a:rPr>
                                          <m:t> </m:t>
                                        </m:r>
                                      </m:sub>
                                    </m:sSub>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a:rPr>
                                              <m:t>𝑦</m:t>
                                            </m:r>
                                          </m:e>
                                          <m:sub>
                                            <m:r>
                                              <a:rPr lang="en-US" sz="2400" i="1">
                                                <a:latin typeface="Cambria Math"/>
                                              </a:rPr>
                                              <m:t>𝑖</m:t>
                                            </m:r>
                                            <m:r>
                                              <a:rPr lang="en-US" sz="2400" i="1">
                                                <a:latin typeface="Cambria Math"/>
                                              </a:rPr>
                                              <m:t> </m:t>
                                            </m:r>
                                          </m:sub>
                                        </m:sSub>
                                      </m:e>
                                    </m:nary>
                                  </m:e>
                                </m:nary>
                              </m:e>
                            </m:nary>
                          </m:den>
                        </m:f>
                      </m:e>
                    </m:box>
                  </m:oMath>
                </a14:m>
                <a:endParaRPr lang="kk-KZ" sz="2400" dirty="0"/>
              </a:p>
              <a:p>
                <a:pPr marL="0" indent="0" algn="ctr">
                  <a:buNone/>
                </a:pPr>
                <a:endParaRPr lang="kk-KZ" sz="2400" dirty="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69507" y="251618"/>
                <a:ext cx="8686800" cy="4525963"/>
              </a:xfrm>
              <a:blipFill rotWithShape="0">
                <a:blip r:embed="rId2"/>
                <a:stretch>
                  <a:fillRect l="-982" t="-7672"/>
                </a:stretch>
              </a:blipFill>
            </p:spPr>
            <p:txBody>
              <a:bodyPr/>
              <a:lstStyle/>
              <a:p>
                <a:r>
                  <a:rPr lang="ru-RU">
                    <a:noFill/>
                  </a:rPr>
                  <a:t> </a:t>
                </a:r>
              </a:p>
            </p:txBody>
          </p:sp>
        </mc:Fallback>
      </mc:AlternateContent>
      <p:pic>
        <p:nvPicPr>
          <p:cNvPr id="1027" name="Picture 3" descr="C:\Users\User\Desktop\index.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0" t="11049" b="12386"/>
          <a:stretch/>
        </p:blipFill>
        <p:spPr bwMode="auto">
          <a:xfrm>
            <a:off x="3124201" y="2514600"/>
            <a:ext cx="5791200" cy="3884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1400" y="2514600"/>
            <a:ext cx="46482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Регрессия түзуі және оның параметрлері</a:t>
            </a:r>
            <a:endParaRPr lang="en-US" dirty="0">
              <a:solidFill>
                <a:schemeClr val="tx1"/>
              </a:solidFill>
            </a:endParaRPr>
          </a:p>
        </p:txBody>
      </p:sp>
    </p:spTree>
    <p:extLst>
      <p:ext uri="{BB962C8B-B14F-4D97-AF65-F5344CB8AC3E}">
        <p14:creationId xmlns:p14="http://schemas.microsoft.com/office/powerpoint/2010/main" val="2755227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222" y="295922"/>
            <a:ext cx="8686800" cy="2027238"/>
          </a:xfrm>
        </p:spPr>
        <p:txBody>
          <a:bodyPr>
            <a:normAutofit/>
          </a:bodyPr>
          <a:lstStyle/>
          <a:p>
            <a:pPr marL="0" indent="0" algn="just">
              <a:buNone/>
            </a:pPr>
            <a:r>
              <a:rPr lang="en-US" sz="2400" dirty="0"/>
              <a:t>b</a:t>
            </a:r>
            <a:r>
              <a:rPr lang="kk-KZ" sz="2400" dirty="0"/>
              <a:t> </a:t>
            </a:r>
            <a:r>
              <a:rPr lang="en-US" sz="2400" dirty="0"/>
              <a:t>=ȳ-ax</a:t>
            </a:r>
            <a:r>
              <a:rPr lang="en-US" sz="2400" dirty="0"/>
              <a:t>̅</a:t>
            </a:r>
            <a:r>
              <a:rPr lang="kk-KZ" sz="2400" dirty="0"/>
              <a:t> теңдеуіне сәйкес а параметрі, айнымалы </a:t>
            </a:r>
            <a:r>
              <a:rPr lang="en-US" sz="2400" dirty="0"/>
              <a:t>x</a:t>
            </a:r>
            <a:r>
              <a:rPr lang="kk-KZ" sz="2400" dirty="0"/>
              <a:t> бір бірлікке өзгергенде айнымалы </a:t>
            </a:r>
            <a:r>
              <a:rPr lang="en-US" sz="2400" dirty="0"/>
              <a:t>y</a:t>
            </a:r>
            <a:r>
              <a:rPr lang="kk-KZ" sz="2400" dirty="0"/>
              <a:t>-тің өзгерісінің </a:t>
            </a:r>
            <a:r>
              <a:rPr lang="kk-KZ" sz="2400" dirty="0"/>
              <a:t>орташа шамасын көрсетеді. Бұл өзгерістің бағытын а параметрінің таңбасы анықтайды. </a:t>
            </a:r>
          </a:p>
          <a:p>
            <a:pPr marL="0" indent="0" algn="just">
              <a:buNone/>
            </a:pPr>
            <a:endParaRPr lang="en-US" sz="2400" dirty="0"/>
          </a:p>
          <a:p>
            <a:pPr marL="0" indent="0" algn="just">
              <a:buNone/>
            </a:pPr>
            <a:endParaRPr lang="en-US" sz="2400" dirty="0"/>
          </a:p>
        </p:txBody>
      </p:sp>
      <p:graphicFrame>
        <p:nvGraphicFramePr>
          <p:cNvPr id="5" name="Diagram 4"/>
          <p:cNvGraphicFramePr/>
          <p:nvPr>
            <p:extLst>
              <p:ext uri="{D42A27DB-BD31-4B8C-83A1-F6EECF244321}">
                <p14:modId xmlns:p14="http://schemas.microsoft.com/office/powerpoint/2010/main" val="2916964604"/>
              </p:ext>
            </p:extLst>
          </p:nvPr>
        </p:nvGraphicFramePr>
        <p:xfrm>
          <a:off x="1111041" y="1990078"/>
          <a:ext cx="88392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1111041" y="5044440"/>
            <a:ext cx="8686800" cy="181356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None/>
            </a:pPr>
            <a:r>
              <a:rPr lang="kk-KZ" sz="2400" dirty="0"/>
              <a:t>Жоғарыда келтірілген теңдеулерді түрлендіре отырып, регрессия теңдеуін қалдық мүшені есепке алмай басқаша түрде жазуға болады:</a:t>
            </a:r>
          </a:p>
          <a:p>
            <a:pPr marL="0" indent="0" algn="ctr">
              <a:buNone/>
            </a:pPr>
            <a:r>
              <a:rPr lang="en-US" sz="2400" dirty="0"/>
              <a:t>Ŷ=</a:t>
            </a:r>
            <a:r>
              <a:rPr lang="en-US" sz="2400" dirty="0"/>
              <a:t> </a:t>
            </a:r>
            <a:r>
              <a:rPr lang="en-US" sz="2400" dirty="0" err="1"/>
              <a:t>ȳ+a</a:t>
            </a:r>
            <a:r>
              <a:rPr lang="en-US" sz="2400" dirty="0"/>
              <a:t>(x-x̅)</a:t>
            </a:r>
            <a:endParaRPr lang="en-US" sz="2400" dirty="0"/>
          </a:p>
        </p:txBody>
      </p:sp>
    </p:spTree>
    <p:extLst>
      <p:ext uri="{BB962C8B-B14F-4D97-AF65-F5344CB8AC3E}">
        <p14:creationId xmlns:p14="http://schemas.microsoft.com/office/powerpoint/2010/main" val="1303420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959" y="309932"/>
            <a:ext cx="8686800" cy="838200"/>
          </a:xfrm>
        </p:spPr>
        <p:txBody>
          <a:bodyPr>
            <a:normAutofit/>
          </a:bodyPr>
          <a:lstStyle/>
          <a:p>
            <a:pPr algn="ctr"/>
            <a:r>
              <a:rPr lang="kk-KZ" sz="2400" dirty="0"/>
              <a:t>Қарапайым сызықтық регрессия мысалы</a:t>
            </a:r>
            <a:endParaRPr lang="en-US" sz="2400" dirty="0"/>
          </a:p>
        </p:txBody>
      </p:sp>
      <p:sp>
        <p:nvSpPr>
          <p:cNvPr id="5" name="AutoShape 4" descr="blob:https://web.whatsapp.com/d9c173e0-c1b9-40b2-b18a-65ad8886959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57233" r="15833" b="10445"/>
          <a:stretch/>
        </p:blipFill>
        <p:spPr bwMode="auto">
          <a:xfrm>
            <a:off x="2784127" y="3587711"/>
            <a:ext cx="5564581" cy="309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4333" y="1148132"/>
            <a:ext cx="8607426" cy="2308324"/>
          </a:xfrm>
          <a:prstGeom prst="rect">
            <a:avLst/>
          </a:prstGeom>
          <a:noFill/>
        </p:spPr>
        <p:txBody>
          <a:bodyPr wrap="square" rtlCol="0">
            <a:spAutoFit/>
          </a:bodyPr>
          <a:lstStyle/>
          <a:p>
            <a:pPr lvl="1" algn="just"/>
            <a:r>
              <a:rPr lang="kk-KZ" dirty="0"/>
              <a:t>Түрген өзені мен Кіші Алматы өзендерінің орташа жылдық су өтімдерінің арасындағы байланыс 1932-1953 жылдар аралығы үшін зерттелінетін болсын.</a:t>
            </a:r>
          </a:p>
          <a:p>
            <a:pPr lvl="1" algn="just"/>
            <a:endParaRPr lang="kk-KZ" dirty="0"/>
          </a:p>
          <a:p>
            <a:pPr algn="just"/>
            <a:r>
              <a:rPr lang="kk-KZ" dirty="0"/>
              <a:t>	Шашырап таралу диаграммасында нүктелердің орналасуы айнымалылыардың арасында сызықтық байланыс бар деген ұйғарым жасауға мүмкіндік береді.</a:t>
            </a:r>
          </a:p>
          <a:p>
            <a:pPr algn="just"/>
            <a:r>
              <a:rPr lang="kk-KZ" dirty="0"/>
              <a:t>	Сондықтан функция түріндегі тәулділікті іздеу қажет. Бұл үшін статистикалық мәліметтер бойынша </a:t>
            </a:r>
            <a:r>
              <a:rPr lang="en-US" dirty="0"/>
              <a:t>a</a:t>
            </a:r>
            <a:r>
              <a:rPr lang="kk-KZ" dirty="0"/>
              <a:t> және</a:t>
            </a:r>
            <a:r>
              <a:rPr lang="en-US" dirty="0"/>
              <a:t> b</a:t>
            </a:r>
            <a:r>
              <a:rPr lang="kk-KZ" dirty="0"/>
              <a:t> параметрлерінің бағасын табу керек.</a:t>
            </a:r>
            <a:endParaRPr lang="en-US" dirty="0"/>
          </a:p>
        </p:txBody>
      </p:sp>
    </p:spTree>
    <p:extLst>
      <p:ext uri="{BB962C8B-B14F-4D97-AF65-F5344CB8AC3E}">
        <p14:creationId xmlns:p14="http://schemas.microsoft.com/office/powerpoint/2010/main" val="3420115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368" t="35089" r="4999" b="17500"/>
          <a:stretch/>
        </p:blipFill>
        <p:spPr bwMode="auto">
          <a:xfrm>
            <a:off x="513426" y="91440"/>
            <a:ext cx="4844255" cy="334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59" t="20709" r="18116" b="45046"/>
          <a:stretch/>
        </p:blipFill>
        <p:spPr bwMode="auto">
          <a:xfrm>
            <a:off x="571357" y="3495498"/>
            <a:ext cx="4829015" cy="327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extBox 5"/>
              <p:cNvSpPr txBox="1"/>
              <p:nvPr/>
            </p:nvSpPr>
            <p:spPr>
              <a:xfrm>
                <a:off x="6018172" y="303410"/>
                <a:ext cx="3764280" cy="6464334"/>
              </a:xfrm>
              <a:prstGeom prst="rect">
                <a:avLst/>
              </a:prstGeom>
              <a:noFill/>
            </p:spPr>
            <p:txBody>
              <a:bodyPr wrap="square" rtlCol="0">
                <a:spAutoFit/>
              </a:bodyPr>
              <a:lstStyle/>
              <a:p>
                <a:r>
                  <a:rPr lang="kk-KZ" sz="2000" dirty="0"/>
                  <a:t>Кестеде келтірілген қос</a:t>
                </a:r>
                <a:r>
                  <a:rPr lang="en-US" sz="2000" dirty="0"/>
                  <a:t> </a:t>
                </a:r>
                <a:r>
                  <a:rPr lang="kk-KZ" sz="2000" dirty="0"/>
                  <a:t>айнымалылының орташа мәндерін табамыз:</a:t>
                </a:r>
                <a:endParaRPr lang="en-US" sz="2000" dirty="0"/>
              </a:p>
              <a:p>
                <a:endParaRPr lang="kk-KZ" sz="2000" dirty="0"/>
              </a:p>
              <a:p>
                <a:pPr algn="ctr"/>
                <a:r>
                  <a:rPr lang="en-US" sz="2000" dirty="0"/>
                  <a:t>x̅=49,34/22=2,24</a:t>
                </a:r>
              </a:p>
              <a:p>
                <a:pPr algn="ctr"/>
                <a:r>
                  <a:rPr lang="en-US" sz="2000" dirty="0"/>
                  <a:t>ȳ=154,30/22=7,01</a:t>
                </a:r>
              </a:p>
              <a:p>
                <a:pPr algn="ctr"/>
                <a:endParaRPr lang="en-US" sz="2000" dirty="0"/>
              </a:p>
              <a:p>
                <a:pPr algn="ctr"/>
                <a:r>
                  <a:rPr lang="ru-RU" sz="2000" dirty="0"/>
                  <a:t>Енд</a:t>
                </a:r>
                <a:r>
                  <a:rPr lang="kk-KZ" sz="2000" dirty="0"/>
                  <a:t>і </a:t>
                </a:r>
                <a:r>
                  <a:rPr lang="en-US" sz="2000" dirty="0"/>
                  <a:t>a </a:t>
                </a:r>
                <a:r>
                  <a:rPr lang="kk-KZ" sz="2000" dirty="0"/>
                  <a:t>және </a:t>
                </a:r>
                <a:r>
                  <a:rPr lang="en-US" sz="2000" dirty="0"/>
                  <a:t>b</a:t>
                </a:r>
                <a:r>
                  <a:rPr lang="kk-KZ" sz="2000" dirty="0"/>
                  <a:t> параметрлерін есептейміз:</a:t>
                </a:r>
              </a:p>
              <a:p>
                <a:pPr algn="ctr"/>
                <a:endParaRPr lang="kk-KZ" sz="2000" dirty="0"/>
              </a:p>
              <a:p>
                <a:pPr algn="ctr"/>
                <a14:m>
                  <m:oMathPara xmlns:m="http://schemas.openxmlformats.org/officeDocument/2006/math">
                    <m:oMathParaPr>
                      <m:jc m:val="centerGroup"/>
                    </m:oMathParaPr>
                    <m:oMath xmlns:m="http://schemas.openxmlformats.org/officeDocument/2006/math">
                      <m:box>
                        <m:boxPr>
                          <m:ctrlPr>
                            <a:rPr lang="en-US" sz="2400" i="1">
                              <a:latin typeface="Cambria Math" panose="02040503050406030204" pitchFamily="18" charset="0"/>
                            </a:rPr>
                          </m:ctrlPr>
                        </m:boxPr>
                        <m:e>
                          <m:argPr>
                            <m:argSz m:val="-1"/>
                          </m:argPr>
                          <m:eqArr>
                            <m:eqArrPr>
                              <m:ctrlPr>
                                <a:rPr lang="en-US" sz="2400" i="1">
                                  <a:latin typeface="Cambria Math" panose="02040503050406030204" pitchFamily="18" charset="0"/>
                                </a:rPr>
                              </m:ctrlPr>
                            </m:eqArrPr>
                            <m:e>
                              <m:r>
                                <a:rPr lang="en-US" sz="2400" i="1">
                                  <a:latin typeface="Cambria Math"/>
                                </a:rPr>
                                <m:t>𝑎</m:t>
                              </m:r>
                              <m:r>
                                <a:rPr lang="en-US" sz="2400" i="1">
                                  <a:latin typeface="Cambria Math"/>
                                </a:rPr>
                                <m:t>=</m:t>
                              </m:r>
                              <m:f>
                                <m:fPr>
                                  <m:ctrlPr>
                                    <a:rPr lang="en-US" sz="2400" i="1">
                                      <a:latin typeface="Cambria Math" panose="02040503050406030204" pitchFamily="18" charset="0"/>
                                    </a:rPr>
                                  </m:ctrlPr>
                                </m:fPr>
                                <m:num>
                                  <m:r>
                                    <a:rPr lang="en-US" sz="2400" i="1">
                                      <a:latin typeface="Cambria Math" panose="02040503050406030204" pitchFamily="18" charset="0"/>
                                    </a:rPr>
                                    <m:t>22∗353,78−49,34∗154,30 </m:t>
                                  </m:r>
                                </m:num>
                                <m:den>
                                  <m:r>
                                    <a:rPr lang="en-US" sz="2400" i="1">
                                      <a:latin typeface="Cambria Math" panose="02040503050406030204" pitchFamily="18" charset="0"/>
                                    </a:rPr>
                                    <m:t>22∗113,76−49,34∗49,34</m:t>
                                  </m:r>
                                </m:den>
                              </m:f>
                              <m:r>
                                <a:rPr lang="en-US" sz="2400" i="1">
                                  <a:latin typeface="Cambria Math" panose="02040503050406030204" pitchFamily="18" charset="0"/>
                                </a:rPr>
                                <m:t>=2,49</m:t>
                              </m:r>
                            </m:e>
                            <m:e/>
                          </m:eqArr>
                        </m:e>
                      </m:box>
                    </m:oMath>
                  </m:oMathPara>
                </a14:m>
                <a:endParaRPr lang="en-US" sz="2800" dirty="0"/>
              </a:p>
              <a:p>
                <a:pPr algn="ctr"/>
                <a:r>
                  <a:rPr lang="en-US" sz="2000" dirty="0"/>
                  <a:t>b=7,01-2,49*2,24=1,43</a:t>
                </a:r>
                <a:endParaRPr lang="kk-KZ" sz="2000" dirty="0"/>
              </a:p>
              <a:p>
                <a:pPr algn="ctr"/>
                <a:endParaRPr lang="en-US" sz="2000" dirty="0"/>
              </a:p>
              <a:p>
                <a:pPr algn="ctr"/>
                <a:r>
                  <a:rPr lang="kk-KZ" sz="2000" dirty="0"/>
                  <a:t>Регрессия теңдеуін келесі түрде жазуға болады:</a:t>
                </a:r>
              </a:p>
              <a:p>
                <a:pPr algn="ctr"/>
                <a:r>
                  <a:rPr lang="en-US" sz="2000" dirty="0"/>
                  <a:t>Ŷ</a:t>
                </a:r>
                <a:r>
                  <a:rPr lang="en-US" sz="2000" dirty="0"/>
                  <a:t>=</a:t>
                </a:r>
                <a:r>
                  <a:rPr lang="kk-KZ" sz="2000" dirty="0"/>
                  <a:t> 2,4х+1,43</a:t>
                </a:r>
              </a:p>
              <a:p>
                <a:pPr algn="ctr"/>
                <a:endParaRPr lang="en-US" sz="2000" dirty="0"/>
              </a:p>
              <a:p>
                <a:endParaRPr lang="kk-KZ" sz="2000" dirty="0"/>
              </a:p>
              <a:p>
                <a:endParaRPr lang="en-US" sz="2000" dirty="0"/>
              </a:p>
            </p:txBody>
          </p:sp>
        </mc:Choice>
        <mc:Fallback>
          <p:sp>
            <p:nvSpPr>
              <p:cNvPr id="6" name="TextBox 5"/>
              <p:cNvSpPr txBox="1">
                <a:spLocks noRot="1" noChangeAspect="1" noMove="1" noResize="1" noEditPoints="1" noAdjustHandles="1" noChangeArrowheads="1" noChangeShapeType="1" noTextEdit="1"/>
              </p:cNvSpPr>
              <p:nvPr/>
            </p:nvSpPr>
            <p:spPr>
              <a:xfrm>
                <a:off x="6018172" y="303410"/>
                <a:ext cx="3764280" cy="6464334"/>
              </a:xfrm>
              <a:prstGeom prst="rect">
                <a:avLst/>
              </a:prstGeom>
              <a:blipFill rotWithShape="0">
                <a:blip r:embed="rId4"/>
                <a:stretch>
                  <a:fillRect l="-1618" t="-566" r="-1780"/>
                </a:stretch>
              </a:blipFill>
            </p:spPr>
            <p:txBody>
              <a:bodyPr/>
              <a:lstStyle/>
              <a:p>
                <a:r>
                  <a:rPr lang="ru-RU">
                    <a:noFill/>
                  </a:rPr>
                  <a:t> </a:t>
                </a:r>
              </a:p>
            </p:txBody>
          </p:sp>
        </mc:Fallback>
      </mc:AlternateContent>
    </p:spTree>
    <p:extLst>
      <p:ext uri="{BB962C8B-B14F-4D97-AF65-F5344CB8AC3E}">
        <p14:creationId xmlns:p14="http://schemas.microsoft.com/office/powerpoint/2010/main" val="2085463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687" y="309979"/>
            <a:ext cx="8686800" cy="838200"/>
          </a:xfrm>
        </p:spPr>
        <p:txBody>
          <a:bodyPr>
            <a:normAutofit/>
          </a:bodyPr>
          <a:lstStyle/>
          <a:p>
            <a:pPr algn="ctr"/>
            <a:r>
              <a:rPr lang="kk-KZ" sz="2400" dirty="0"/>
              <a:t>Түйіндес регрессиялық түзулер</a:t>
            </a:r>
            <a:endParaRPr lang="en-US" sz="2400" dirty="0"/>
          </a:p>
        </p:txBody>
      </p:sp>
      <p:sp>
        <p:nvSpPr>
          <p:cNvPr id="3" name="Content Placeholder 2"/>
          <p:cNvSpPr>
            <a:spLocks noGrp="1"/>
          </p:cNvSpPr>
          <p:nvPr>
            <p:ph idx="1"/>
          </p:nvPr>
        </p:nvSpPr>
        <p:spPr/>
        <p:txBody>
          <a:bodyPr>
            <a:normAutofit/>
          </a:bodyPr>
          <a:lstStyle/>
          <a:p>
            <a:pPr marL="0" indent="0" algn="just">
              <a:buNone/>
            </a:pPr>
            <a:r>
              <a:rPr lang="en-US" dirty="0" smtClean="0"/>
              <a:t>	</a:t>
            </a:r>
            <a:r>
              <a:rPr lang="kk-KZ" dirty="0" smtClean="0"/>
              <a:t>Осы уақытқа дейін </a:t>
            </a:r>
            <a:r>
              <a:rPr lang="en-US" dirty="0" smtClean="0"/>
              <a:t>y</a:t>
            </a:r>
            <a:r>
              <a:rPr lang="kk-KZ" dirty="0" smtClean="0"/>
              <a:t>-тің </a:t>
            </a:r>
            <a:r>
              <a:rPr lang="en-US" dirty="0" smtClean="0"/>
              <a:t>x</a:t>
            </a:r>
            <a:r>
              <a:rPr lang="kk-KZ" dirty="0" smtClean="0"/>
              <a:t>-ке қатысты регрессияны </a:t>
            </a:r>
            <a:r>
              <a:rPr lang="en-US" dirty="0"/>
              <a:t>Ŷ= </a:t>
            </a:r>
            <a:r>
              <a:rPr lang="en-US" dirty="0" err="1" smtClean="0"/>
              <a:t>a+bx</a:t>
            </a:r>
            <a:r>
              <a:rPr lang="kk-KZ" dirty="0" smtClean="0"/>
              <a:t> талқыланды, яғни </a:t>
            </a:r>
            <a:r>
              <a:rPr lang="en-US" dirty="0" smtClean="0"/>
              <a:t>y</a:t>
            </a:r>
            <a:r>
              <a:rPr lang="kk-KZ" dirty="0" smtClean="0"/>
              <a:t> тәуелді айнымалы, ал х тәуелсіз айнымалы ретінде қарастырылды. Іс жүзінде араларында өзара әрекеттестігі бар гидрологиялық </a:t>
            </a:r>
            <a:r>
              <a:rPr lang="kk-KZ" sz="2000" dirty="0" smtClean="0"/>
              <a:t>процестер</a:t>
            </a:r>
            <a:r>
              <a:rPr lang="kk-KZ" dirty="0" smtClean="0"/>
              <a:t> жиі кездеседі. Бұл жағдайда айнымалы у айнымалы х-ке тәуелді және керсініше айнымалы х айнымалы у-ке тәуелді болады.</a:t>
            </a:r>
          </a:p>
          <a:p>
            <a:pPr marL="0" indent="0" algn="just">
              <a:buNone/>
            </a:pPr>
            <a:r>
              <a:rPr lang="kk-KZ" dirty="0" smtClean="0"/>
              <a:t>Тәуелділік түзу сызықты деген ұйғарым жасап, түзудің теңдеуін регрессия функциясы ретінде қабылдаймыз:</a:t>
            </a:r>
          </a:p>
          <a:p>
            <a:pPr marL="0" indent="0" algn="ctr">
              <a:buNone/>
            </a:pPr>
            <a:r>
              <a:rPr lang="en-US" dirty="0" smtClean="0"/>
              <a:t>ẋ=a</a:t>
            </a:r>
            <a:r>
              <a:rPr lang="en-US" baseline="-25000" dirty="0" smtClean="0"/>
              <a:t>1</a:t>
            </a:r>
            <a:r>
              <a:rPr lang="en-US" dirty="0" smtClean="0"/>
              <a:t>+b</a:t>
            </a:r>
            <a:r>
              <a:rPr lang="en-US" baseline="-25000" dirty="0" smtClean="0"/>
              <a:t>1</a:t>
            </a:r>
            <a:r>
              <a:rPr lang="en-US" dirty="0" smtClean="0"/>
              <a:t>y</a:t>
            </a:r>
            <a:endParaRPr lang="kk-KZ" dirty="0" smtClean="0"/>
          </a:p>
          <a:p>
            <a:pPr marL="0" indent="0" algn="just">
              <a:buNone/>
            </a:pPr>
            <a:endParaRPr lang="en-US" dirty="0"/>
          </a:p>
        </p:txBody>
      </p:sp>
    </p:spTree>
    <p:extLst>
      <p:ext uri="{BB962C8B-B14F-4D97-AF65-F5344CB8AC3E}">
        <p14:creationId xmlns:p14="http://schemas.microsoft.com/office/powerpoint/2010/main" val="253410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422" y="274468"/>
            <a:ext cx="8686800" cy="838200"/>
          </a:xfrm>
        </p:spPr>
        <p:txBody>
          <a:bodyPr>
            <a:normAutofit/>
          </a:bodyPr>
          <a:lstStyle/>
          <a:p>
            <a:pPr algn="ctr"/>
            <a:r>
              <a:rPr lang="kk-KZ" sz="2800" dirty="0"/>
              <a:t>Сызықтық корреляция</a:t>
            </a:r>
            <a:endParaRPr lang="en-US" sz="2800" dirty="0"/>
          </a:p>
        </p:txBody>
      </p:sp>
      <p:graphicFrame>
        <p:nvGraphicFramePr>
          <p:cNvPr id="4" name="Diagram 3"/>
          <p:cNvGraphicFramePr/>
          <p:nvPr>
            <p:extLst>
              <p:ext uri="{D42A27DB-BD31-4B8C-83A1-F6EECF244321}">
                <p14:modId xmlns:p14="http://schemas.microsoft.com/office/powerpoint/2010/main" val="3354567824"/>
              </p:ext>
            </p:extLst>
          </p:nvPr>
        </p:nvGraphicFramePr>
        <p:xfrm>
          <a:off x="962487" y="1524000"/>
          <a:ext cx="8686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98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indent="0" algn="just">
                  <a:buNone/>
                </a:pPr>
                <a:r>
                  <a:rPr lang="kk-KZ" sz="2000" dirty="0" smtClean="0"/>
                  <a:t>	Сонымен, х және у айнымалыларының арасындағы корреляция коэффициенті таңдама мәліметтерінің негізінде келесі формула бойынша есептеледі:</a:t>
                </a:r>
              </a:p>
              <a:p>
                <a:pPr marL="0" indent="0" algn="ctr">
                  <a:buNone/>
                </a:pPr>
                <a:r>
                  <a:rPr lang="en-US" sz="2000" dirty="0" err="1"/>
                  <a:t>r</a:t>
                </a:r>
                <a:r>
                  <a:rPr lang="en-US" sz="2000" baseline="-25000" dirty="0" err="1"/>
                  <a:t>yx</a:t>
                </a:r>
                <a:r>
                  <a:rPr lang="en-US" sz="2000" dirty="0"/>
                  <a:t>=</a:t>
                </a:r>
                <a14:m>
                  <m:oMath xmlns:m="http://schemas.openxmlformats.org/officeDocument/2006/math">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nary>
                              <m:naryPr>
                                <m:chr m:val="∑"/>
                                <m:limLoc m:val="undOvr"/>
                                <m:ctrlPr>
                                  <a:rPr lang="en-US" sz="2000" i="1">
                                    <a:latin typeface="Cambria Math" panose="02040503050406030204" pitchFamily="18" charset="0"/>
                                  </a:rPr>
                                </m:ctrlPr>
                              </m:naryPr>
                              <m:sub>
                                <m:r>
                                  <a:rPr lang="en-US" sz="2000" i="1">
                                    <a:latin typeface="Cambria Math"/>
                                  </a:rPr>
                                  <m:t>1</m:t>
                                </m:r>
                              </m:sub>
                              <m:sup>
                                <m:r>
                                  <a:rPr lang="en-US" sz="2000" i="1">
                                    <a:latin typeface="Cambria Math"/>
                                  </a:rPr>
                                  <m:t>𝑛</m:t>
                                </m:r>
                              </m:sup>
                              <m:e>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a:rPr>
                                          <m:t>𝑥</m:t>
                                        </m:r>
                                      </m:e>
                                      <m:sub>
                                        <m:r>
                                          <a:rPr lang="en-US" sz="2000" i="1">
                                            <a:latin typeface="Cambria Math"/>
                                          </a:rPr>
                                          <m:t>𝑖</m:t>
                                        </m:r>
                                      </m:sub>
                                    </m:sSub>
                                    <m:r>
                                      <a:rPr lang="en-US" sz="2000" b="0" i="1" smtClean="0">
                                        <a:latin typeface="Cambria Math"/>
                                      </a:rPr>
                                      <m:t>−</m:t>
                                    </m:r>
                                    <m:r>
                                      <m:rPr>
                                        <m:nor/>
                                      </m:rPr>
                                      <a:rPr lang="en-US" sz="2000" dirty="0"/>
                                      <m:t>x</m:t>
                                    </m:r>
                                    <m:r>
                                      <m:rPr>
                                        <m:nor/>
                                      </m:rPr>
                                      <a:rPr lang="en-US" sz="2000" dirty="0"/>
                                      <m:t>̅</m:t>
                                    </m:r>
                                  </m:e>
                                </m:d>
                              </m:e>
                            </m:nary>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𝑖</m:t>
                                </m:r>
                                <m:r>
                                  <a:rPr lang="en-US" sz="2000" i="1">
                                    <a:latin typeface="Cambria Math"/>
                                  </a:rPr>
                                  <m:t> </m:t>
                                </m:r>
                              </m:sub>
                            </m:sSub>
                            <m:r>
                              <a:rPr lang="en-US" sz="2000" b="0" i="1" smtClean="0">
                                <a:latin typeface="Cambria Math"/>
                              </a:rPr>
                              <m:t>−</m:t>
                            </m:r>
                            <m:r>
                              <m:rPr>
                                <m:nor/>
                              </m:rPr>
                              <a:rPr lang="en-US" sz="2000"/>
                              <m:t>ȳ</m:t>
                            </m:r>
                            <m:r>
                              <a:rPr lang="en-US" sz="2000" b="0" i="1" smtClean="0">
                                <a:latin typeface="Cambria Math"/>
                              </a:rPr>
                              <m:t>)</m:t>
                            </m:r>
                          </m:num>
                          <m:den>
                            <m:rad>
                              <m:radPr>
                                <m:degHide m:val="on"/>
                                <m:ctrlPr>
                                  <a:rPr lang="en-US" sz="2000" b="1" i="1">
                                    <a:latin typeface="Cambria Math" panose="02040503050406030204" pitchFamily="18" charset="0"/>
                                  </a:rPr>
                                </m:ctrlPr>
                              </m:radPr>
                              <m:deg/>
                              <m:e>
                                <m:nary>
                                  <m:naryPr>
                                    <m:chr m:val="∑"/>
                                    <m:limLoc m:val="undOvr"/>
                                    <m:ctrlPr>
                                      <a:rPr lang="en-US" sz="2000" i="1">
                                        <a:latin typeface="Cambria Math" panose="02040503050406030204" pitchFamily="18" charset="0"/>
                                      </a:rPr>
                                    </m:ctrlPr>
                                  </m:naryPr>
                                  <m:sub>
                                    <m:r>
                                      <a:rPr lang="en-US" sz="2000" i="1">
                                        <a:latin typeface="Cambria Math"/>
                                      </a:rPr>
                                      <m:t>1</m:t>
                                    </m:r>
                                  </m:sub>
                                  <m:sup>
                                    <m:r>
                                      <a:rPr lang="en-US" sz="2000" i="1">
                                        <a:latin typeface="Cambria Math"/>
                                      </a:rPr>
                                      <m:t>𝑛</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𝑖</m:t>
                                            </m:r>
                                          </m:sub>
                                        </m:sSub>
                                        <m:r>
                                          <a:rPr lang="en-US" sz="2000" i="1">
                                            <a:latin typeface="Cambria Math"/>
                                          </a:rPr>
                                          <m:t>−</m:t>
                                        </m:r>
                                        <m:r>
                                          <m:rPr>
                                            <m:nor/>
                                          </m:rPr>
                                          <a:rPr lang="en-US" sz="2000" dirty="0"/>
                                          <m:t>x</m:t>
                                        </m:r>
                                        <m:r>
                                          <m:rPr>
                                            <m:nor/>
                                          </m:rPr>
                                          <a:rPr lang="en-US" sz="2000" dirty="0"/>
                                          <m:t>̅</m:t>
                                        </m:r>
                                      </m:e>
                                    </m:d>
                                  </m:e>
                                </m:nary>
                                <m:r>
                                  <a:rPr lang="en-US" sz="2000" b="0" i="1" baseline="30000" dirty="0" smtClean="0">
                                    <a:latin typeface="Cambria Math"/>
                                  </a:rPr>
                                  <m:t>2</m:t>
                                </m:r>
                                <m:nary>
                                  <m:naryPr>
                                    <m:chr m:val="∑"/>
                                    <m:limLoc m:val="undOvr"/>
                                    <m:ctrlPr>
                                      <a:rPr lang="en-US" sz="2000" i="1">
                                        <a:latin typeface="Cambria Math" panose="02040503050406030204" pitchFamily="18" charset="0"/>
                                      </a:rPr>
                                    </m:ctrlPr>
                                  </m:naryPr>
                                  <m:sub>
                                    <m:r>
                                      <a:rPr lang="en-US" sz="2000" i="1">
                                        <a:latin typeface="Cambria Math"/>
                                      </a:rPr>
                                      <m:t>1</m:t>
                                    </m:r>
                                  </m:sub>
                                  <m:sup>
                                    <m:r>
                                      <a:rPr lang="en-US" sz="2000" i="1">
                                        <a:latin typeface="Cambria Math"/>
                                      </a:rPr>
                                      <m:t>𝑛</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𝑖</m:t>
                                            </m:r>
                                            <m:r>
                                              <a:rPr lang="en-US" sz="2000" i="1">
                                                <a:latin typeface="Cambria Math"/>
                                              </a:rPr>
                                              <m:t> </m:t>
                                            </m:r>
                                          </m:sub>
                                        </m:sSub>
                                        <m:r>
                                          <m:rPr>
                                            <m:nor/>
                                          </m:rPr>
                                          <a:rPr lang="en-US" sz="2000" b="0" i="0" smtClean="0">
                                            <a:latin typeface="Cambria Math"/>
                                          </a:rPr>
                                          <m:t>−</m:t>
                                        </m:r>
                                        <m:r>
                                          <m:rPr>
                                            <m:nor/>
                                          </m:rPr>
                                          <a:rPr lang="en-US" sz="2000"/>
                                          <m:t>ȳ</m:t>
                                        </m:r>
                                        <m:r>
                                          <m:rPr>
                                            <m:nor/>
                                          </m:rPr>
                                          <a:rPr lang="en-US" sz="2000" dirty="0"/>
                                          <m:t>̅</m:t>
                                        </m:r>
                                      </m:e>
                                    </m:d>
                                  </m:e>
                                </m:nary>
                                <m:r>
                                  <a:rPr lang="en-US" sz="2000" b="0" i="1" baseline="30000" dirty="0" smtClean="0">
                                    <a:latin typeface="Cambria Math"/>
                                  </a:rPr>
                                  <m:t>2</m:t>
                                </m:r>
                              </m:e>
                            </m:rad>
                          </m:den>
                        </m:f>
                      </m:e>
                    </m:box>
                  </m:oMath>
                </a14:m>
                <a:endParaRPr lang="en-US" sz="2000" dirty="0" smtClean="0"/>
              </a:p>
              <a:p>
                <a:pPr marL="0" indent="0" algn="just">
                  <a:buNone/>
                </a:pPr>
                <a:r>
                  <a:rPr lang="en-US" sz="2000" dirty="0"/>
                  <a:t>	</a:t>
                </a:r>
                <a:endParaRPr lang="kk-KZ" sz="2000" dirty="0" smtClean="0"/>
              </a:p>
              <a:p>
                <a:pPr marL="0" indent="0" algn="just">
                  <a:buNone/>
                </a:pPr>
                <a:endParaRPr lang="kk-KZ" sz="2000" dirty="0" smtClean="0"/>
              </a:p>
              <a:p>
                <a:pPr marL="0" indent="0" algn="just">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23" t="-2344" r="-1657"/>
                </a:stretch>
              </a:blipFill>
            </p:spPr>
            <p:txBody>
              <a:bodyPr/>
              <a:lstStyle/>
              <a:p>
                <a:r>
                  <a:rPr lang="ru-RU">
                    <a:noFill/>
                  </a:rPr>
                  <a:t> </a:t>
                </a:r>
              </a:p>
            </p:txBody>
          </p:sp>
        </mc:Fallback>
      </mc:AlternateContent>
    </p:spTree>
    <p:extLst>
      <p:ext uri="{BB962C8B-B14F-4D97-AF65-F5344CB8AC3E}">
        <p14:creationId xmlns:p14="http://schemas.microsoft.com/office/powerpoint/2010/main" val="1890564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42086541"/>
              </p:ext>
            </p:extLst>
          </p:nvPr>
        </p:nvGraphicFramePr>
        <p:xfrm>
          <a:off x="753123" y="457200"/>
          <a:ext cx="8763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159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9">
            <a:extLst>
              <a:ext uri="{FF2B5EF4-FFF2-40B4-BE49-F238E27FC236}">
                <a16:creationId xmlns="" xmlns:a16="http://schemas.microsoft.com/office/drawing/2014/main" id="{F11A6B65-5A20-4F4D-ACBB-ED50132D4571}"/>
              </a:ext>
            </a:extLst>
          </p:cNvPr>
          <p:cNvSpPr>
            <a:spLocks noGrp="1"/>
          </p:cNvSpPr>
          <p:nvPr>
            <p:ph type="ctrTitle"/>
          </p:nvPr>
        </p:nvSpPr>
        <p:spPr/>
        <p:txBody>
          <a:bodyPr rtlCol="0"/>
          <a:lstStyle/>
          <a:p>
            <a:pPr rtl="0"/>
            <a:r>
              <a:rPr lang="ru-RU" sz="5000" dirty="0" err="1" smtClean="0"/>
              <a:t>Назарларыңызға</a:t>
            </a:r>
            <a:r>
              <a:rPr lang="ru-RU" sz="5000" dirty="0" smtClean="0"/>
              <a:t> </a:t>
            </a:r>
            <a:r>
              <a:rPr lang="ru-RU" sz="5000" dirty="0" err="1" smtClean="0"/>
              <a:t>рахмет</a:t>
            </a:r>
            <a:endParaRPr lang="ru-RU" sz="5000" dirty="0"/>
          </a:p>
        </p:txBody>
      </p:sp>
      <p:sp>
        <p:nvSpPr>
          <p:cNvPr id="4" name="Текст 3">
            <a:extLst>
              <a:ext uri="{FF2B5EF4-FFF2-40B4-BE49-F238E27FC236}">
                <a16:creationId xmlns="" xmlns:a16="http://schemas.microsoft.com/office/drawing/2014/main" id="{60828E04-9C2A-4859-8050-C2DF67A249CB}"/>
              </a:ext>
            </a:extLst>
          </p:cNvPr>
          <p:cNvSpPr>
            <a:spLocks noGrp="1"/>
          </p:cNvSpPr>
          <p:nvPr>
            <p:ph type="body" sz="quarter" idx="15"/>
          </p:nvPr>
        </p:nvSpPr>
        <p:spPr>
          <a:xfrm>
            <a:off x="2174361" y="4035727"/>
            <a:ext cx="3329850" cy="742980"/>
          </a:xfrm>
        </p:spPr>
        <p:txBody>
          <a:bodyPr rtlCol="0"/>
          <a:lstStyle/>
          <a:p>
            <a:pPr rtl="0"/>
            <a:r>
              <a:rPr lang="ru-RU" dirty="0" smtClean="0"/>
              <a:t>Айнур </a:t>
            </a:r>
            <a:r>
              <a:rPr lang="ru-RU" dirty="0" err="1" smtClean="0"/>
              <a:t>Каировна</a:t>
            </a:r>
            <a:r>
              <a:rPr lang="ru-RU" dirty="0" smtClean="0"/>
              <a:t> </a:t>
            </a:r>
          </a:p>
          <a:p>
            <a:pPr rtl="0"/>
            <a:r>
              <a:rPr lang="ru-RU" dirty="0" smtClean="0"/>
              <a:t>Мусина</a:t>
            </a:r>
            <a:endParaRPr lang="ru-RU" dirty="0"/>
          </a:p>
        </p:txBody>
      </p:sp>
      <p:pic>
        <p:nvPicPr>
          <p:cNvPr id="10" name="Графический объект 9" descr="Смартфон" title="Значок — номер телефона докладчика">
            <a:extLst>
              <a:ext uri="{FF2B5EF4-FFF2-40B4-BE49-F238E27FC236}">
                <a16:creationId xmlns="" xmlns:a16="http://schemas.microsoft.com/office/drawing/2014/main" id="{A29DE31C-E099-4579-BB03-675E0A40C5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783050" y="4130805"/>
            <a:ext cx="218900" cy="218900"/>
          </a:xfrm>
          <a:prstGeom prst="rect">
            <a:avLst/>
          </a:prstGeom>
        </p:spPr>
      </p:pic>
      <p:sp>
        <p:nvSpPr>
          <p:cNvPr id="5" name="Текст 4">
            <a:extLst>
              <a:ext uri="{FF2B5EF4-FFF2-40B4-BE49-F238E27FC236}">
                <a16:creationId xmlns="" xmlns:a16="http://schemas.microsoft.com/office/drawing/2014/main" id="{11265965-2271-4C1C-BD0A-6F85F80FF9A6}"/>
              </a:ext>
            </a:extLst>
          </p:cNvPr>
          <p:cNvSpPr>
            <a:spLocks noGrp="1"/>
          </p:cNvSpPr>
          <p:nvPr>
            <p:ph type="body" sz="quarter" idx="16"/>
          </p:nvPr>
        </p:nvSpPr>
        <p:spPr/>
        <p:txBody>
          <a:bodyPr rtlCol="0"/>
          <a:lstStyle/>
          <a:p>
            <a:pPr rtl="0"/>
            <a:r>
              <a:rPr lang="ru-RU" dirty="0"/>
              <a:t>+7 </a:t>
            </a:r>
            <a:r>
              <a:rPr lang="ru-RU" dirty="0" smtClean="0"/>
              <a:t>(747) 696 03 31</a:t>
            </a:r>
            <a:endParaRPr lang="ru-RU" dirty="0"/>
          </a:p>
        </p:txBody>
      </p:sp>
      <p:pic>
        <p:nvPicPr>
          <p:cNvPr id="9" name="Графический объект 8" descr="Конверт" title="Значок — адрес электронной почты докладчика">
            <a:extLst>
              <a:ext uri="{FF2B5EF4-FFF2-40B4-BE49-F238E27FC236}">
                <a16:creationId xmlns="" xmlns:a16="http://schemas.microsoft.com/office/drawing/2014/main" id="{773C1382-ACE1-460F-A1B6-AB761A7D2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783050" y="4536623"/>
            <a:ext cx="218900" cy="218900"/>
          </a:xfrm>
          <a:prstGeom prst="rect">
            <a:avLst/>
          </a:prstGeom>
        </p:spPr>
      </p:pic>
      <p:sp>
        <p:nvSpPr>
          <p:cNvPr id="6" name="Текст 5">
            <a:extLst>
              <a:ext uri="{FF2B5EF4-FFF2-40B4-BE49-F238E27FC236}">
                <a16:creationId xmlns="" xmlns:a16="http://schemas.microsoft.com/office/drawing/2014/main" id="{50A3BCC3-A277-4C0B-9EBA-EB53990D8EBD}"/>
              </a:ext>
            </a:extLst>
          </p:cNvPr>
          <p:cNvSpPr>
            <a:spLocks noGrp="1"/>
          </p:cNvSpPr>
          <p:nvPr>
            <p:ph type="body" sz="quarter" idx="17"/>
          </p:nvPr>
        </p:nvSpPr>
        <p:spPr/>
        <p:txBody>
          <a:bodyPr rtlCol="0"/>
          <a:lstStyle/>
          <a:p>
            <a:r>
              <a:rPr lang="kk-KZ" u="sng" dirty="0">
                <a:solidFill>
                  <a:schemeClr val="accent5">
                    <a:lumMod val="75000"/>
                  </a:schemeClr>
                </a:solidFill>
                <a:hlinkClick r:id="rId7"/>
              </a:rPr>
              <a:t>Ainur.Musina@kaznu.kz</a:t>
            </a:r>
            <a:endParaRPr lang="ru-RU" dirty="0">
              <a:solidFill>
                <a:schemeClr val="accent5">
                  <a:lumMod val="75000"/>
                </a:schemeClr>
              </a:solidFill>
            </a:endParaRPr>
          </a:p>
        </p:txBody>
      </p:sp>
      <p:pic>
        <p:nvPicPr>
          <p:cNvPr id="11" name="Графический объект 10" descr="Ссылка">
            <a:extLst>
              <a:ext uri="{FF2B5EF4-FFF2-40B4-BE49-F238E27FC236}">
                <a16:creationId xmlns=""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766191" y="4904341"/>
            <a:ext cx="244786" cy="244786"/>
          </a:xfrm>
          <a:prstGeom prst="rect">
            <a:avLst/>
          </a:prstGeom>
        </p:spPr>
      </p:pic>
      <p:sp>
        <p:nvSpPr>
          <p:cNvPr id="21" name="Текст 20">
            <a:extLst>
              <a:ext uri="{FF2B5EF4-FFF2-40B4-BE49-F238E27FC236}">
                <a16:creationId xmlns="" xmlns:a16="http://schemas.microsoft.com/office/drawing/2014/main" id="{E382DE25-E72C-473B-AB0F-13DF377E6A8F}"/>
              </a:ext>
            </a:extLst>
          </p:cNvPr>
          <p:cNvSpPr>
            <a:spLocks noGrp="1"/>
          </p:cNvSpPr>
          <p:nvPr>
            <p:ph type="body" sz="quarter" idx="18"/>
          </p:nvPr>
        </p:nvSpPr>
        <p:spPr/>
        <p:txBody>
          <a:bodyPr rtlCol="0"/>
          <a:lstStyle/>
          <a:p>
            <a:r>
              <a:rPr lang="en-US" dirty="0"/>
              <a:t>https://univer.kaznu.kz/</a:t>
            </a:r>
            <a:endParaRPr lang="ru-RU" dirty="0"/>
          </a:p>
        </p:txBody>
      </p:sp>
      <p:sp>
        <p:nvSpPr>
          <p:cNvPr id="12" name="Номер слайда 11">
            <a:extLst>
              <a:ext uri="{FF2B5EF4-FFF2-40B4-BE49-F238E27FC236}">
                <a16:creationId xmlns="" xmlns:a16="http://schemas.microsoft.com/office/drawing/2014/main" id="{91814EC9-246A-4C6E-941E-5774FE72F08E}"/>
              </a:ext>
            </a:extLst>
          </p:cNvPr>
          <p:cNvSpPr>
            <a:spLocks noGrp="1"/>
          </p:cNvSpPr>
          <p:nvPr>
            <p:ph type="sldNum" sz="quarter" idx="4294967295"/>
          </p:nvPr>
        </p:nvSpPr>
        <p:spPr>
          <a:xfrm>
            <a:off x="11914188" y="6402388"/>
            <a:ext cx="277812" cy="273050"/>
          </a:xfrm>
        </p:spPr>
        <p:txBody>
          <a:bodyPr rtlCol="0"/>
          <a:lstStyle/>
          <a:p>
            <a:pPr rtl="0"/>
            <a:fld id="{19B51A1E-902D-48AF-9020-955120F399B6}" type="slidenum">
              <a:rPr lang="ru-RU" smtClean="0"/>
              <a:pPr rtl="0"/>
              <a:t>18</a:t>
            </a:fld>
            <a:endParaRPr lang="ru-RU"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sz="2400" dirty="0"/>
              <a:t>Сызықтық регрессия және корреляция</a:t>
            </a:r>
            <a:endParaRPr lang="en-US" sz="2400" dirty="0"/>
          </a:p>
        </p:txBody>
      </p:sp>
      <p:sp>
        <p:nvSpPr>
          <p:cNvPr id="3" name="Content Placeholder 2"/>
          <p:cNvSpPr>
            <a:spLocks noGrp="1"/>
          </p:cNvSpPr>
          <p:nvPr>
            <p:ph idx="1"/>
          </p:nvPr>
        </p:nvSpPr>
        <p:spPr>
          <a:xfrm>
            <a:off x="488105" y="1334679"/>
            <a:ext cx="8686800" cy="990599"/>
          </a:xfrm>
        </p:spPr>
        <p:txBody>
          <a:bodyPr>
            <a:normAutofit/>
          </a:bodyPr>
          <a:lstStyle/>
          <a:p>
            <a:pPr marL="0" indent="0" algn="ctr">
              <a:buNone/>
            </a:pPr>
            <a:r>
              <a:rPr lang="kk-KZ" sz="2400" dirty="0"/>
              <a:t>Гидрологиялық статистикалық </a:t>
            </a:r>
            <a:r>
              <a:rPr lang="kk-KZ" sz="2400" dirty="0"/>
              <a:t>байланыстар табиғат құбылыстарын зерттеу кезінде түрлі құбылыстар мен процестердің арасында болады</a:t>
            </a:r>
            <a:endParaRPr lang="en-US" sz="2400" dirty="0"/>
          </a:p>
        </p:txBody>
      </p:sp>
      <p:cxnSp>
        <p:nvCxnSpPr>
          <p:cNvPr id="5" name="Straight Arrow Connector 4"/>
          <p:cNvCxnSpPr>
            <a:stCxn id="3" idx="2"/>
          </p:cNvCxnSpPr>
          <p:nvPr/>
        </p:nvCxnSpPr>
        <p:spPr>
          <a:xfrm flipH="1">
            <a:off x="3231305" y="2325277"/>
            <a:ext cx="1600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 idx="2"/>
          </p:cNvCxnSpPr>
          <p:nvPr/>
        </p:nvCxnSpPr>
        <p:spPr>
          <a:xfrm>
            <a:off x="4831505" y="2325277"/>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0024" y="2835533"/>
            <a:ext cx="2794355" cy="1754326"/>
          </a:xfrm>
          <a:prstGeom prst="rect">
            <a:avLst/>
          </a:prstGeom>
          <a:noFill/>
        </p:spPr>
        <p:txBody>
          <a:bodyPr wrap="square" rtlCol="0">
            <a:spAutoFit/>
          </a:bodyPr>
          <a:lstStyle/>
          <a:p>
            <a:pPr algn="just"/>
            <a:r>
              <a:rPr lang="kk-KZ" dirty="0"/>
              <a:t>Функционалдық байланыс</a:t>
            </a:r>
          </a:p>
          <a:p>
            <a:pPr algn="just"/>
            <a:endParaRPr lang="kk-KZ" dirty="0"/>
          </a:p>
          <a:p>
            <a:pPr algn="just"/>
            <a:r>
              <a:rPr lang="kk-KZ" dirty="0"/>
              <a:t>Аргументтің мүмкін болатын әрбір мәніне функцияның тек негізгі бір мәні сәйкес келеді</a:t>
            </a:r>
            <a:endParaRPr lang="en-US" dirty="0"/>
          </a:p>
        </p:txBody>
      </p:sp>
      <p:sp>
        <p:nvSpPr>
          <p:cNvPr id="10" name="TextBox 9"/>
          <p:cNvSpPr txBox="1"/>
          <p:nvPr/>
        </p:nvSpPr>
        <p:spPr>
          <a:xfrm>
            <a:off x="6294545" y="2835533"/>
            <a:ext cx="2880360" cy="2308324"/>
          </a:xfrm>
          <a:prstGeom prst="rect">
            <a:avLst/>
          </a:prstGeom>
          <a:noFill/>
        </p:spPr>
        <p:txBody>
          <a:bodyPr wrap="square" rtlCol="0">
            <a:spAutoFit/>
          </a:bodyPr>
          <a:lstStyle/>
          <a:p>
            <a:pPr algn="just"/>
            <a:r>
              <a:rPr lang="kk-KZ" dirty="0"/>
              <a:t>Стохастикалық байланыс</a:t>
            </a:r>
          </a:p>
          <a:p>
            <a:pPr algn="just"/>
            <a:endParaRPr lang="kk-KZ" dirty="0"/>
          </a:p>
          <a:p>
            <a:pPr algn="just"/>
            <a:r>
              <a:rPr lang="kk-KZ" dirty="0"/>
              <a:t>Тәуелсіз болып қабылданатын шаманың әрбір мәніне басқа шаманың (функцияның) есепсіз көп мәні сәйкес келеді</a:t>
            </a:r>
            <a:endParaRPr lang="en-US" dirty="0"/>
          </a:p>
        </p:txBody>
      </p:sp>
      <p:sp>
        <p:nvSpPr>
          <p:cNvPr id="11" name="Down Arrow 10"/>
          <p:cNvSpPr/>
          <p:nvPr/>
        </p:nvSpPr>
        <p:spPr>
          <a:xfrm>
            <a:off x="4686575" y="831431"/>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0024" y="5309074"/>
            <a:ext cx="8650304" cy="1200329"/>
          </a:xfrm>
          <a:prstGeom prst="rect">
            <a:avLst/>
          </a:prstGeom>
          <a:noFill/>
        </p:spPr>
        <p:txBody>
          <a:bodyPr wrap="square" rtlCol="0">
            <a:spAutoFit/>
          </a:bodyPr>
          <a:lstStyle/>
          <a:p>
            <a:pPr algn="just"/>
            <a:r>
              <a:rPr lang="kk-KZ" dirty="0"/>
              <a:t>	Бір шаманың (аргументтің) белгілі бір белгіленген мәндерімен, осыларға сәйкес келетін басқа шаманың (функция) орташа мәндерінің арасындағы байланыс болып саналатын корреляциялық байланыс қолданылады. </a:t>
            </a:r>
          </a:p>
          <a:p>
            <a:pPr algn="just"/>
            <a:endParaRPr lang="en-US" dirty="0"/>
          </a:p>
        </p:txBody>
      </p:sp>
    </p:spTree>
    <p:extLst>
      <p:ext uri="{BB962C8B-B14F-4D97-AF65-F5344CB8AC3E}">
        <p14:creationId xmlns:p14="http://schemas.microsoft.com/office/powerpoint/2010/main" val="298647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sz="2400" dirty="0"/>
              <a:t>Регрессия және корреляция туралы түсінік</a:t>
            </a:r>
            <a:endParaRPr lang="en-US" sz="2400" dirty="0"/>
          </a:p>
        </p:txBody>
      </p:sp>
      <p:sp>
        <p:nvSpPr>
          <p:cNvPr id="6" name="Rounded Rectangle 5"/>
          <p:cNvSpPr/>
          <p:nvPr/>
        </p:nvSpPr>
        <p:spPr>
          <a:xfrm>
            <a:off x="548936" y="1381953"/>
            <a:ext cx="2743200" cy="1295400"/>
          </a:xfrm>
          <a:prstGeom prst="roundRect">
            <a:avLst/>
          </a:prstGeom>
          <a:solidFill>
            <a:schemeClr val="accent1">
              <a:lumMod val="20000"/>
              <a:lumOff val="80000"/>
            </a:schemeClr>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kk-KZ" sz="2400" dirty="0">
                <a:solidFill>
                  <a:schemeClr val="tx1"/>
                </a:solidFill>
              </a:rPr>
              <a:t>Регрессия</a:t>
            </a:r>
            <a:endParaRPr lang="en-US" sz="2400" dirty="0">
              <a:solidFill>
                <a:schemeClr val="tx1"/>
              </a:solidFill>
            </a:endParaRPr>
          </a:p>
        </p:txBody>
      </p:sp>
      <p:sp>
        <p:nvSpPr>
          <p:cNvPr id="7" name="Right Arrow 6"/>
          <p:cNvSpPr/>
          <p:nvPr/>
        </p:nvSpPr>
        <p:spPr>
          <a:xfrm>
            <a:off x="3368336" y="1820103"/>
            <a:ext cx="685800" cy="266700"/>
          </a:xfrm>
          <a:prstGeom prst="rightArrow">
            <a:avLst/>
          </a:prstGeom>
          <a:solidFill>
            <a:schemeClr val="accent1">
              <a:lumMod val="20000"/>
              <a:lumOff val="80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Rounded Rectangle 7"/>
          <p:cNvSpPr/>
          <p:nvPr/>
        </p:nvSpPr>
        <p:spPr>
          <a:xfrm>
            <a:off x="4130336" y="1381953"/>
            <a:ext cx="5250180" cy="1295400"/>
          </a:xfrm>
          <a:prstGeom prst="roundRect">
            <a:avLst/>
          </a:prstGeom>
          <a:solidFill>
            <a:schemeClr val="accent1">
              <a:lumMod val="20000"/>
              <a:lumOff val="80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kk-KZ" dirty="0">
                <a:solidFill>
                  <a:schemeClr val="tx1"/>
                </a:solidFill>
              </a:rPr>
              <a:t>Стохастикалық тәуелділіктердің түрі, тәуелділікті сипаттайтын сызық. Регрессия кездейсоқ айнымалылардың арасындағы сәкестікті белгілейді.</a:t>
            </a:r>
            <a:endParaRPr lang="en-US" dirty="0">
              <a:solidFill>
                <a:schemeClr val="tx1"/>
              </a:solidFill>
            </a:endParaRPr>
          </a:p>
        </p:txBody>
      </p:sp>
      <p:sp>
        <p:nvSpPr>
          <p:cNvPr id="9" name="Rounded Rectangle 8"/>
          <p:cNvSpPr/>
          <p:nvPr/>
        </p:nvSpPr>
        <p:spPr>
          <a:xfrm>
            <a:off x="548936" y="3747963"/>
            <a:ext cx="2743200" cy="1752600"/>
          </a:xfrm>
          <a:prstGeom prst="roundRect">
            <a:avLst/>
          </a:prstGeom>
          <a:solidFill>
            <a:schemeClr val="accent1">
              <a:lumMod val="60000"/>
              <a:lumOff val="40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kk-KZ" sz="2400" dirty="0">
                <a:solidFill>
                  <a:schemeClr val="tx1"/>
                </a:solidFill>
              </a:rPr>
              <a:t>Корреляция</a:t>
            </a:r>
            <a:endParaRPr lang="en-US" sz="2400" dirty="0">
              <a:solidFill>
                <a:schemeClr val="tx1"/>
              </a:solidFill>
            </a:endParaRPr>
          </a:p>
        </p:txBody>
      </p:sp>
      <p:sp>
        <p:nvSpPr>
          <p:cNvPr id="10" name="Right Arrow 9"/>
          <p:cNvSpPr/>
          <p:nvPr/>
        </p:nvSpPr>
        <p:spPr>
          <a:xfrm>
            <a:off x="3368336" y="4624263"/>
            <a:ext cx="685800" cy="266700"/>
          </a:xfrm>
          <a:prstGeom prst="rightArrow">
            <a:avLst/>
          </a:prstGeom>
          <a:solidFill>
            <a:schemeClr val="accent1">
              <a:lumMod val="60000"/>
              <a:lumOff val="40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ounded Rectangle 10"/>
          <p:cNvSpPr/>
          <p:nvPr/>
        </p:nvSpPr>
        <p:spPr>
          <a:xfrm>
            <a:off x="4130336" y="2989773"/>
            <a:ext cx="5250180" cy="3535680"/>
          </a:xfrm>
          <a:prstGeom prst="roundRect">
            <a:avLst/>
          </a:prstGeom>
          <a:solidFill>
            <a:schemeClr val="accent1">
              <a:lumMod val="60000"/>
              <a:lumOff val="40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kk-KZ" dirty="0">
                <a:solidFill>
                  <a:schemeClr val="tx1"/>
                </a:solidFill>
              </a:rPr>
              <a:t>Табиғатта кездесетін құбылыстар мен мен процестердің арасындағы қатынас, байланыс болып табылады.Құбылыстар мен процестердің арасындағы байланыс күші бойынша әртүрлі болады. Байланыстың үдемелілік дәрежесі, тығыздығы, түзу сызықтылығы, айқындылығы, қатаңдығы өзгерген жағдайда корреляция мәселесі біржақты қарастырылады.</a:t>
            </a:r>
          </a:p>
          <a:p>
            <a:pPr algn="ctr"/>
            <a:r>
              <a:rPr lang="kk-KZ" dirty="0">
                <a:solidFill>
                  <a:schemeClr val="tx1"/>
                </a:solidFill>
              </a:rPr>
              <a:t>Корреляциялық теория кездейсоқ шамалардың арасындағы тәуелділіктің түрін, тығыздығын қарастырады. Ал бұларды талдау әдістерін корреляциялық талдама деп атайды.</a:t>
            </a:r>
            <a:endParaRPr lang="en-US" dirty="0">
              <a:solidFill>
                <a:schemeClr val="tx1"/>
              </a:solidFill>
            </a:endParaRPr>
          </a:p>
        </p:txBody>
      </p:sp>
    </p:spTree>
    <p:extLst>
      <p:ext uri="{BB962C8B-B14F-4D97-AF65-F5344CB8AC3E}">
        <p14:creationId xmlns:p14="http://schemas.microsoft.com/office/powerpoint/2010/main" val="385082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k-KZ" sz="2400" dirty="0"/>
              <a:t>Қарапайым сызықтық регрессия және корреляция</a:t>
            </a:r>
            <a:endParaRPr lang="en-US" sz="2400" dirty="0"/>
          </a:p>
        </p:txBody>
      </p:sp>
      <p:graphicFrame>
        <p:nvGraphicFramePr>
          <p:cNvPr id="5" name="Диаграмма 2"/>
          <p:cNvGraphicFramePr>
            <a:graphicFrameLocks noGrp="1"/>
          </p:cNvGraphicFramePr>
          <p:nvPr>
            <p:ph idx="1"/>
            <p:extLst>
              <p:ext uri="{D42A27DB-BD31-4B8C-83A1-F6EECF244321}">
                <p14:modId xmlns:p14="http://schemas.microsoft.com/office/powerpoint/2010/main" val="3318365427"/>
              </p:ext>
            </p:extLst>
          </p:nvPr>
        </p:nvGraphicFramePr>
        <p:xfrm>
          <a:off x="1818443" y="2500074"/>
          <a:ext cx="6873240" cy="26903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19578" y="1109543"/>
            <a:ext cx="8458200" cy="1200329"/>
          </a:xfrm>
          <a:prstGeom prst="rect">
            <a:avLst/>
          </a:prstGeom>
          <a:noFill/>
        </p:spPr>
        <p:txBody>
          <a:bodyPr wrap="square" rtlCol="0">
            <a:spAutoFit/>
          </a:bodyPr>
          <a:lstStyle/>
          <a:p>
            <a:pPr algn="just"/>
            <a:r>
              <a:rPr lang="kk-KZ" dirty="0"/>
              <a:t>	Гидрологиялық есептеулерде екі айнымалының арасындағы сызықтық регрессиялық байланыс кеңінен қолданылады. Олар жауын-шашынның немесе қар суының мәліметтері бойынша ағындыны болжауға, ағынды сипаттамаларының қатарын көпжылдық кезеңге келтіруге және т.б. </a:t>
            </a:r>
            <a:r>
              <a:rPr lang="ru-RU" dirty="0"/>
              <a:t>ж</a:t>
            </a:r>
            <a:r>
              <a:rPr lang="kk-KZ" dirty="0"/>
              <a:t>ағдайларда қолданылады.</a:t>
            </a:r>
            <a:endParaRPr lang="en-US" dirty="0"/>
          </a:p>
        </p:txBody>
      </p:sp>
      <p:sp>
        <p:nvSpPr>
          <p:cNvPr id="7" name="TextBox 6"/>
          <p:cNvSpPr txBox="1"/>
          <p:nvPr/>
        </p:nvSpPr>
        <p:spPr>
          <a:xfrm>
            <a:off x="1008355" y="5238629"/>
            <a:ext cx="8458200" cy="1477328"/>
          </a:xfrm>
          <a:prstGeom prst="rect">
            <a:avLst/>
          </a:prstGeom>
          <a:noFill/>
        </p:spPr>
        <p:txBody>
          <a:bodyPr wrap="square" rtlCol="0">
            <a:spAutoFit/>
          </a:bodyPr>
          <a:lstStyle/>
          <a:p>
            <a:pPr algn="just"/>
            <a:r>
              <a:rPr lang="kk-KZ" dirty="0"/>
              <a:t>	Мұндай график корреляциялық өріс немесе шашырау диаграммасы деп аталады. Осы графикті талдау арқылы біз </a:t>
            </a:r>
            <a:r>
              <a:rPr lang="en-US" dirty="0"/>
              <a:t>X </a:t>
            </a:r>
            <a:r>
              <a:rPr lang="kk-KZ" dirty="0"/>
              <a:t>және </a:t>
            </a:r>
            <a:r>
              <a:rPr lang="en-US" dirty="0"/>
              <a:t>Y</a:t>
            </a:r>
            <a:r>
              <a:rPr lang="kk-KZ" dirty="0"/>
              <a:t> араларында сызықтық тәуелділіктің бар екендігі жөніндегі ұйғарымның дұрыстығын эмпирикалық жолмен шеше аламыз. Таңдамалар арасындағы байланыстың тығыздығы сипаттайтын корреляцция коэффициентін есептеу екінші қадам болып табылады.</a:t>
            </a:r>
            <a:endParaRPr lang="en-US" dirty="0"/>
          </a:p>
        </p:txBody>
      </p:sp>
    </p:spTree>
    <p:extLst>
      <p:ext uri="{BB962C8B-B14F-4D97-AF65-F5344CB8AC3E}">
        <p14:creationId xmlns:p14="http://schemas.microsoft.com/office/powerpoint/2010/main" val="1370634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078" y="929197"/>
            <a:ext cx="8686800" cy="5851525"/>
          </a:xfrm>
        </p:spPr>
        <p:txBody>
          <a:bodyPr>
            <a:normAutofit/>
          </a:bodyPr>
          <a:lstStyle/>
          <a:p>
            <a:pPr marL="0" indent="0" algn="just">
              <a:buNone/>
            </a:pPr>
            <a:r>
              <a:rPr lang="kk-KZ" sz="2000" dirty="0" smtClean="0"/>
              <a:t>	Егер </a:t>
            </a:r>
            <a:r>
              <a:rPr lang="en-US" sz="2000" dirty="0"/>
              <a:t>X </a:t>
            </a:r>
            <a:r>
              <a:rPr lang="kk-KZ" sz="2000" dirty="0"/>
              <a:t>және </a:t>
            </a:r>
            <a:r>
              <a:rPr lang="en-US" sz="2000" dirty="0" smtClean="0"/>
              <a:t>Y</a:t>
            </a:r>
            <a:r>
              <a:rPr lang="kk-KZ" sz="2000" dirty="0" smtClean="0"/>
              <a:t> араларында сызықтық байланыс бар деп жорамалданса, онда оның теориялық үлгісі төмендегі қарапайым теңдеумен беріледі:</a:t>
            </a:r>
          </a:p>
          <a:p>
            <a:pPr marL="0" indent="0" algn="ctr">
              <a:buNone/>
            </a:pPr>
            <a:r>
              <a:rPr lang="kk-KZ" sz="2000" dirty="0" smtClean="0"/>
              <a:t> </a:t>
            </a:r>
            <a:r>
              <a:rPr lang="en-US" sz="2000" dirty="0" err="1" smtClean="0"/>
              <a:t>y</a:t>
            </a:r>
            <a:r>
              <a:rPr lang="en-US" sz="2000" baseline="-25000" dirty="0" err="1" smtClean="0"/>
              <a:t>i</a:t>
            </a:r>
            <a:r>
              <a:rPr lang="en-US" sz="2000" dirty="0" smtClean="0"/>
              <a:t>=</a:t>
            </a:r>
            <a:r>
              <a:rPr lang="en-US" sz="2000" dirty="0" err="1" smtClean="0"/>
              <a:t>ax</a:t>
            </a:r>
            <a:r>
              <a:rPr lang="en-US" sz="2000" baseline="-25000" dirty="0" err="1" smtClean="0"/>
              <a:t>i</a:t>
            </a:r>
            <a:r>
              <a:rPr lang="en-US" sz="2000" dirty="0" err="1" smtClean="0"/>
              <a:t>+b</a:t>
            </a:r>
            <a:r>
              <a:rPr lang="en-US" sz="2000" dirty="0" smtClean="0"/>
              <a:t>+</a:t>
            </a:r>
            <a:r>
              <a:rPr lang="en-US" sz="2000" b="1" dirty="0"/>
              <a:t> </a:t>
            </a:r>
            <a:r>
              <a:rPr lang="en-US" sz="2000" dirty="0" err="1" smtClean="0"/>
              <a:t>σ</a:t>
            </a:r>
            <a:r>
              <a:rPr lang="en-US" sz="2000" baseline="-25000" dirty="0" err="1" smtClean="0"/>
              <a:t>i</a:t>
            </a:r>
            <a:r>
              <a:rPr lang="en-US" sz="2000" dirty="0" smtClean="0"/>
              <a:t>, i=1,2,…,n</a:t>
            </a:r>
          </a:p>
          <a:p>
            <a:pPr marL="0" indent="0" algn="just">
              <a:buNone/>
            </a:pPr>
            <a:r>
              <a:rPr lang="ru-RU" sz="2000" dirty="0" smtClean="0"/>
              <a:t>	Бұл теңдеу </a:t>
            </a:r>
            <a:r>
              <a:rPr lang="en-US" sz="2000" dirty="0" smtClean="0"/>
              <a:t>Y</a:t>
            </a:r>
            <a:r>
              <a:rPr lang="kk-KZ" sz="2000" dirty="0" smtClean="0"/>
              <a:t>-тің </a:t>
            </a:r>
            <a:r>
              <a:rPr lang="en-US" sz="2000" dirty="0" smtClean="0"/>
              <a:t>X</a:t>
            </a:r>
            <a:r>
              <a:rPr lang="kk-KZ" sz="2000" dirty="0" smtClean="0"/>
              <a:t> бойынша сызықтық регрессия теңдеуі деп аталады.</a:t>
            </a:r>
          </a:p>
          <a:p>
            <a:pPr marL="0" indent="0" algn="just">
              <a:buNone/>
            </a:pPr>
            <a:r>
              <a:rPr lang="kk-KZ" sz="2000" dirty="0" smtClean="0"/>
              <a:t>	Теңдеудің </a:t>
            </a:r>
            <a:r>
              <a:rPr lang="en-US" sz="2000" dirty="0" smtClean="0"/>
              <a:t>a</a:t>
            </a:r>
            <a:r>
              <a:rPr lang="kk-KZ" sz="2000" dirty="0" smtClean="0"/>
              <a:t> және </a:t>
            </a:r>
            <a:r>
              <a:rPr lang="en-US" sz="2000" dirty="0" smtClean="0"/>
              <a:t>b</a:t>
            </a:r>
            <a:r>
              <a:rPr lang="kk-KZ" sz="2000" dirty="0" smtClean="0"/>
              <a:t> шамалары белгісіз параметрлер, ал </a:t>
            </a:r>
            <a:r>
              <a:rPr lang="en-US" sz="2000" dirty="0" smtClean="0"/>
              <a:t>σ</a:t>
            </a:r>
            <a:r>
              <a:rPr lang="kk-KZ" sz="2000" dirty="0" smtClean="0"/>
              <a:t> регрессия теңдеуі бойынша есептелген </a:t>
            </a:r>
            <a:r>
              <a:rPr lang="en-US" sz="2000" dirty="0" smtClean="0"/>
              <a:t>y</a:t>
            </a:r>
            <a:r>
              <a:rPr lang="kk-KZ" sz="2000" dirty="0" smtClean="0"/>
              <a:t>-тің орташа шамасынан айнымалы </a:t>
            </a:r>
            <a:r>
              <a:rPr lang="en-US" sz="2000" dirty="0" smtClean="0"/>
              <a:t>y</a:t>
            </a:r>
            <a:r>
              <a:rPr lang="kk-KZ" sz="2000" dirty="0" smtClean="0"/>
              <a:t>-тің ауытқуын сипаттайтын кездейсоқ айнымалы, яғни </a:t>
            </a:r>
            <a:r>
              <a:rPr lang="en-US" sz="2000" dirty="0" smtClean="0"/>
              <a:t>σ=y</a:t>
            </a:r>
            <a:r>
              <a:rPr lang="kk-KZ" sz="2000" dirty="0" smtClean="0"/>
              <a:t>-</a:t>
            </a:r>
            <a:r>
              <a:rPr lang="en-US" sz="2000" dirty="0" smtClean="0"/>
              <a:t>ȳ</a:t>
            </a:r>
            <a:r>
              <a:rPr lang="kk-KZ" sz="2000" dirty="0" smtClean="0"/>
              <a:t>. </a:t>
            </a:r>
            <a:r>
              <a:rPr lang="en-US" sz="2000" dirty="0"/>
              <a:t>σ</a:t>
            </a:r>
            <a:r>
              <a:rPr lang="kk-KZ" sz="2000" dirty="0" smtClean="0"/>
              <a:t> шамасын сызықтық регрессия теңдеуінің қалдық мүшесі деп атайды.</a:t>
            </a:r>
            <a:endParaRPr lang="en-US" sz="2000" dirty="0"/>
          </a:p>
        </p:txBody>
      </p:sp>
    </p:spTree>
    <p:extLst>
      <p:ext uri="{BB962C8B-B14F-4D97-AF65-F5344CB8AC3E}">
        <p14:creationId xmlns:p14="http://schemas.microsoft.com/office/powerpoint/2010/main" val="152654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08855398"/>
              </p:ext>
            </p:extLst>
          </p:nvPr>
        </p:nvGraphicFramePr>
        <p:xfrm>
          <a:off x="2013751" y="1456678"/>
          <a:ext cx="73914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28944" y="412812"/>
            <a:ext cx="8874032" cy="523220"/>
          </a:xfrm>
          <a:prstGeom prst="rect">
            <a:avLst/>
          </a:prstGeom>
          <a:noFill/>
        </p:spPr>
        <p:txBody>
          <a:bodyPr wrap="none" rtlCol="0">
            <a:spAutoFit/>
          </a:bodyPr>
          <a:lstStyle/>
          <a:p>
            <a:r>
              <a:rPr lang="en-US" sz="2800" b="1" dirty="0"/>
              <a:t>σ</a:t>
            </a:r>
            <a:r>
              <a:rPr lang="kk-KZ" sz="2800" b="1" dirty="0"/>
              <a:t> ауытқуына қатысты келесі ұйғарымдар жасалады:</a:t>
            </a:r>
            <a:endParaRPr lang="en-US" sz="2800" b="1" dirty="0"/>
          </a:p>
        </p:txBody>
      </p:sp>
    </p:spTree>
    <p:extLst>
      <p:ext uri="{BB962C8B-B14F-4D97-AF65-F5344CB8AC3E}">
        <p14:creationId xmlns:p14="http://schemas.microsoft.com/office/powerpoint/2010/main" val="262357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sz="2400" dirty="0"/>
              <a:t>Сызықтық регрессияны қолдану мысалы</a:t>
            </a:r>
            <a:endParaRPr lang="en-US" sz="2400" dirty="0"/>
          </a:p>
        </p:txBody>
      </p:sp>
      <p:sp>
        <p:nvSpPr>
          <p:cNvPr id="3" name="Content Placeholder 2"/>
          <p:cNvSpPr>
            <a:spLocks noGrp="1"/>
          </p:cNvSpPr>
          <p:nvPr>
            <p:ph idx="1"/>
          </p:nvPr>
        </p:nvSpPr>
        <p:spPr>
          <a:xfrm>
            <a:off x="3817403" y="1177932"/>
            <a:ext cx="5410200" cy="1660525"/>
          </a:xfrm>
        </p:spPr>
        <p:txBody>
          <a:bodyPr>
            <a:normAutofit/>
          </a:bodyPr>
          <a:lstStyle/>
          <a:p>
            <a:pPr marL="0" indent="0" algn="just">
              <a:buNone/>
            </a:pPr>
            <a:r>
              <a:rPr lang="kk-KZ" dirty="0" smtClean="0"/>
              <a:t>7 нүктеден тұратын шамалар жиынтығы берілген болса, сызықтық регрессияның мақсаты, осы нүктелерге сәйкес келетін сызықты табу. </a:t>
            </a:r>
            <a:endParaRPr lang="kk-KZ" dirty="0"/>
          </a:p>
          <a:p>
            <a:pPr marL="0" indent="0" algn="just">
              <a:buNone/>
            </a:pPr>
            <a:r>
              <a:rPr lang="kk-KZ" dirty="0" smtClean="0"/>
              <a:t>Сонымен теңдеу бойынша бірнеше сызықтық регрессия мысалдарын тексерейік:</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33" t="39284" r="62755" b="27024"/>
          <a:stretch/>
        </p:blipFill>
        <p:spPr bwMode="auto">
          <a:xfrm>
            <a:off x="921803" y="979494"/>
            <a:ext cx="266111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037" t="35819" r="34370" b="36263"/>
          <a:stretch/>
        </p:blipFill>
        <p:spPr bwMode="auto">
          <a:xfrm>
            <a:off x="921803" y="3113094"/>
            <a:ext cx="8472312" cy="239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921803" y="5506339"/>
            <a:ext cx="8472312" cy="114275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None/>
            </a:pPr>
            <a:endParaRPr lang="en-US" dirty="0"/>
          </a:p>
        </p:txBody>
      </p:sp>
      <p:sp>
        <p:nvSpPr>
          <p:cNvPr id="7" name="Content Placeholder 2"/>
          <p:cNvSpPr txBox="1">
            <a:spLocks/>
          </p:cNvSpPr>
          <p:nvPr/>
        </p:nvSpPr>
        <p:spPr>
          <a:xfrm>
            <a:off x="877819" y="5506339"/>
            <a:ext cx="8516296" cy="1142753"/>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a:buNone/>
            </a:pPr>
            <a:r>
              <a:rPr lang="kk-KZ" dirty="0"/>
              <a:t>1 және 2 сызықтардың сәйкес еместігі бірден белгілі, ал 3 сызықта сәйкестік байқалады. Бұл сызықтың сәйкестігін анықтау үшін, біз ең кіші квадраттар әдісін қолданамыз.</a:t>
            </a:r>
            <a:endParaRPr lang="en-US" dirty="0"/>
          </a:p>
        </p:txBody>
      </p:sp>
    </p:spTree>
    <p:extLst>
      <p:ext uri="{BB962C8B-B14F-4D97-AF65-F5344CB8AC3E}">
        <p14:creationId xmlns:p14="http://schemas.microsoft.com/office/powerpoint/2010/main" val="4096149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sz="2800" dirty="0"/>
              <a:t>Ең кіші квадраттар әдісі</a:t>
            </a:r>
            <a:endParaRPr lang="en-US"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indent="0" algn="just">
                  <a:buNone/>
                </a:pPr>
                <a:r>
                  <a:rPr lang="kk-KZ" sz="2000" dirty="0" smtClean="0"/>
                  <a:t>	Бұл әдіс – сызықтық регрессияның деректерді өңдеу кезінде жіберетін қателіктер шегі.</a:t>
                </a:r>
              </a:p>
              <a:p>
                <a:pPr marL="0" indent="0" algn="just">
                  <a:buNone/>
                </a:pPr>
                <a:r>
                  <a:rPr lang="kk-KZ" sz="2000" dirty="0" smtClean="0"/>
                  <a:t>Белгісіз </a:t>
                </a:r>
                <a:r>
                  <a:rPr lang="en-US" sz="2000" dirty="0"/>
                  <a:t>a</a:t>
                </a:r>
                <a:r>
                  <a:rPr lang="kk-KZ" sz="2000" dirty="0"/>
                  <a:t> және </a:t>
                </a:r>
                <a:r>
                  <a:rPr lang="en-US" sz="2000" dirty="0" smtClean="0"/>
                  <a:t>b</a:t>
                </a:r>
                <a:r>
                  <a:rPr lang="kk-KZ" sz="2000" dirty="0" smtClean="0"/>
                  <a:t> параметрлерін анықтау үшін, әдетте бақылау нәтижесінде алынған мәліметтердің регрессия теңдеулері бойынша есептелген шамалардан ауытқуының квадраттарының қосындысы ең төмен (минималды) болатындай </a:t>
                </a:r>
                <a:r>
                  <a:rPr lang="en-US" sz="2000" dirty="0"/>
                  <a:t>a</a:t>
                </a:r>
                <a:r>
                  <a:rPr lang="kk-KZ" sz="2000" dirty="0"/>
                  <a:t> және </a:t>
                </a:r>
                <a:r>
                  <a:rPr lang="en-US" sz="2000" dirty="0"/>
                  <a:t>b</a:t>
                </a:r>
                <a:r>
                  <a:rPr lang="kk-KZ" sz="2000" dirty="0"/>
                  <a:t> </a:t>
                </a:r>
                <a:r>
                  <a:rPr lang="kk-KZ" sz="2000" dirty="0" smtClean="0"/>
                  <a:t>мәндерін анықтауға саятын ең кіші квадраттар әдісі қолданылады.</a:t>
                </a:r>
              </a:p>
              <a:p>
                <a:pPr marL="0" indent="0" algn="ctr">
                  <a:buNone/>
                </a:pPr>
                <a:r>
                  <a:rPr lang="en-US" sz="2000" dirty="0" smtClean="0"/>
                  <a:t>S=</a:t>
                </a:r>
                <a14:m>
                  <m:oMath xmlns:m="http://schemas.openxmlformats.org/officeDocument/2006/math">
                    <m:nary>
                      <m:naryPr>
                        <m:chr m:val="∑"/>
                        <m:limLoc m:val="undOvr"/>
                        <m:ctrlPr>
                          <a:rPr lang="en-US" sz="2000" i="1" smtClean="0">
                            <a:latin typeface="Cambria Math" panose="02040503050406030204" pitchFamily="18" charset="0"/>
                          </a:rPr>
                        </m:ctrlPr>
                      </m:naryPr>
                      <m:sub>
                        <m:r>
                          <a:rPr lang="en-US" sz="2000" i="1" smtClean="0">
                            <a:latin typeface="Cambria Math"/>
                          </a:rPr>
                          <m:t>1</m:t>
                        </m:r>
                      </m:sub>
                      <m:sup>
                        <m:r>
                          <a:rPr lang="en-US" sz="2000" b="0" i="1" smtClean="0">
                            <a:latin typeface="Cambria Math"/>
                          </a:rPr>
                          <m:t>𝑛</m:t>
                        </m:r>
                      </m:sup>
                      <m:e>
                        <m:sSub>
                          <m:sSubPr>
                            <m:ctrlPr>
                              <a:rPr lang="en-US" sz="2000" i="1">
                                <a:latin typeface="Cambria Math" panose="02040503050406030204" pitchFamily="18" charset="0"/>
                              </a:rPr>
                            </m:ctrlPr>
                          </m:sSubPr>
                          <m:e>
                            <m:r>
                              <a:rPr lang="en-US" sz="2000" b="0" i="1" smtClean="0">
                                <a:latin typeface="Cambria Math"/>
                              </a:rPr>
                              <m:t>𝑆</m:t>
                            </m:r>
                          </m:e>
                          <m:sub>
                            <m:r>
                              <a:rPr lang="en-US" sz="2000" b="0" i="1" smtClean="0">
                                <a:latin typeface="Cambria Math"/>
                              </a:rPr>
                              <m:t>𝑖</m:t>
                            </m:r>
                            <m:r>
                              <a:rPr lang="en-US" sz="2000" i="1">
                                <a:latin typeface="Cambria Math"/>
                              </a:rPr>
                              <m:t> </m:t>
                            </m:r>
                          </m:sub>
                        </m:sSub>
                        <m:r>
                          <a:rPr lang="en-US" sz="2000" b="0" i="1" smtClean="0">
                            <a:latin typeface="Cambria Math"/>
                          </a:rPr>
                          <m:t>=</m:t>
                        </m:r>
                        <m:nary>
                          <m:naryPr>
                            <m:chr m:val="∑"/>
                            <m:limLoc m:val="undOvr"/>
                            <m:ctrlPr>
                              <a:rPr lang="en-US" sz="2000" i="1">
                                <a:latin typeface="Cambria Math" panose="02040503050406030204" pitchFamily="18" charset="0"/>
                              </a:rPr>
                            </m:ctrlPr>
                          </m:naryPr>
                          <m:sub>
                            <m:r>
                              <a:rPr lang="en-US" sz="2000" i="1">
                                <a:latin typeface="Cambria Math"/>
                              </a:rPr>
                              <m:t>1</m:t>
                            </m:r>
                          </m:sub>
                          <m:sup>
                            <m:r>
                              <a:rPr lang="en-US" sz="2000" i="1">
                                <a:latin typeface="Cambria Math"/>
                              </a:rPr>
                              <m:t>𝑛</m:t>
                            </m:r>
                          </m:sup>
                          <m:e>
                            <m:sSub>
                              <m:sSubPr>
                                <m:ctrlPr>
                                  <a:rPr lang="en-US" sz="2000" i="1">
                                    <a:latin typeface="Cambria Math" panose="02040503050406030204" pitchFamily="18" charset="0"/>
                                  </a:rPr>
                                </m:ctrlPr>
                              </m:sSubPr>
                              <m:e>
                                <m:r>
                                  <a:rPr lang="en-US" sz="2000" i="1">
                                    <a:latin typeface="Cambria Math"/>
                                  </a:rPr>
                                  <m:t>𝑆</m:t>
                                </m:r>
                              </m:e>
                              <m:sub>
                                <m:r>
                                  <a:rPr lang="en-US" sz="2000" i="1">
                                    <a:latin typeface="Cambria Math"/>
                                  </a:rPr>
                                  <m:t>𝑖</m:t>
                                </m:r>
                                <m:r>
                                  <a:rPr lang="en-US" sz="2000" i="1">
                                    <a:latin typeface="Cambria Math"/>
                                  </a:rPr>
                                  <m:t> </m:t>
                                </m:r>
                              </m:sub>
                            </m:sSub>
                            <m:r>
                              <a:rPr lang="en-US" sz="2000" i="1">
                                <a:latin typeface="Cambria Math"/>
                              </a:rPr>
                              <m:t>=</m:t>
                            </m:r>
                            <m:r>
                              <a:rPr lang="en-US" sz="2000" b="0" i="1" smtClean="0">
                                <a:latin typeface="Cambria Math"/>
                              </a:rPr>
                              <m:t>[</m:t>
                            </m:r>
                            <m:r>
                              <m:rPr>
                                <m:nor/>
                              </m:rPr>
                              <a:rPr lang="en-US" sz="2000" dirty="0"/>
                              <m:t>y</m:t>
                            </m:r>
                            <m:r>
                              <m:rPr>
                                <m:nor/>
                              </m:rPr>
                              <a:rPr lang="en-US" sz="2000" baseline="-25000" dirty="0"/>
                              <m:t>i</m:t>
                            </m:r>
                            <m:r>
                              <m:rPr>
                                <m:nor/>
                              </m:rPr>
                              <a:rPr lang="en-US" sz="2000" b="0" i="0" dirty="0" smtClean="0"/>
                              <m:t>−</m:t>
                            </m:r>
                            <m:r>
                              <m:rPr>
                                <m:nor/>
                              </m:rPr>
                              <a:rPr lang="en-US" sz="2000" b="0" i="0" dirty="0" smtClean="0"/>
                              <m:t>(</m:t>
                            </m:r>
                            <m:r>
                              <m:rPr>
                                <m:nor/>
                              </m:rPr>
                              <a:rPr lang="en-US" sz="2000" dirty="0"/>
                              <m:t>ax</m:t>
                            </m:r>
                            <m:r>
                              <m:rPr>
                                <m:nor/>
                              </m:rPr>
                              <a:rPr lang="en-US" sz="2000" baseline="-25000" dirty="0"/>
                              <m:t>i</m:t>
                            </m:r>
                            <m:r>
                              <m:rPr>
                                <m:nor/>
                              </m:rPr>
                              <a:rPr lang="en-US" sz="2000" dirty="0"/>
                              <m:t>+</m:t>
                            </m:r>
                            <m:r>
                              <m:rPr>
                                <m:nor/>
                              </m:rPr>
                              <a:rPr lang="en-US" sz="2000" dirty="0"/>
                              <m:t>b</m:t>
                            </m:r>
                            <m:r>
                              <m:rPr>
                                <m:nor/>
                              </m:rPr>
                              <a:rPr lang="en-US" sz="2000" b="0" i="0" dirty="0" smtClean="0"/>
                              <m:t>)</m:t>
                            </m:r>
                            <m:r>
                              <a:rPr lang="en-US" sz="2000" b="0" i="1" smtClean="0">
                                <a:latin typeface="Cambria Math"/>
                              </a:rPr>
                              <m:t>]</m:t>
                            </m:r>
                          </m:e>
                        </m:nary>
                      </m:e>
                    </m:nary>
                  </m:oMath>
                </a14:m>
                <a:r>
                  <a:rPr lang="en-US" sz="2000" baseline="30000" dirty="0" smtClean="0"/>
                  <a:t>2</a:t>
                </a:r>
                <a:endParaRPr lang="en-US" sz="2000" baseline="30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23" t="-2344" r="-1657"/>
                </a:stretch>
              </a:blipFill>
            </p:spPr>
            <p:txBody>
              <a:bodyPr/>
              <a:lstStyle/>
              <a:p>
                <a:r>
                  <a:rPr lang="ru-RU">
                    <a:noFill/>
                  </a:rPr>
                  <a:t> </a:t>
                </a:r>
              </a:p>
            </p:txBody>
          </p:sp>
        </mc:Fallback>
      </mc:AlternateContent>
      <p:cxnSp>
        <p:nvCxnSpPr>
          <p:cNvPr id="6" name="Straight Arrow Connector 5"/>
          <p:cNvCxnSpPr/>
          <p:nvPr/>
        </p:nvCxnSpPr>
        <p:spPr>
          <a:xfrm>
            <a:off x="8839200" y="5638800"/>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9448801" y="5377190"/>
            <a:ext cx="752129" cy="523220"/>
          </a:xfrm>
          <a:prstGeom prst="rect">
            <a:avLst/>
          </a:prstGeom>
          <a:noFill/>
        </p:spPr>
        <p:txBody>
          <a:bodyPr wrap="none" rtlCol="0">
            <a:spAutoFit/>
          </a:bodyPr>
          <a:lstStyle/>
          <a:p>
            <a:r>
              <a:rPr lang="en-US" sz="2800" dirty="0"/>
              <a:t>min</a:t>
            </a:r>
            <a:endParaRPr lang="en-US" sz="2800" dirty="0"/>
          </a:p>
        </p:txBody>
      </p:sp>
    </p:spTree>
    <p:extLst>
      <p:ext uri="{BB962C8B-B14F-4D97-AF65-F5344CB8AC3E}">
        <p14:creationId xmlns:p14="http://schemas.microsoft.com/office/powerpoint/2010/main" val="2257574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56081" y="1311677"/>
                <a:ext cx="8686800" cy="4525963"/>
              </a:xfrm>
            </p:spPr>
            <p:txBody>
              <a:bodyPr>
                <a:noAutofit/>
              </a:bodyPr>
              <a:lstStyle/>
              <a:p>
                <a:pPr marL="0" indent="0" algn="just">
                  <a:buNone/>
                </a:pPr>
                <a:r>
                  <a:rPr lang="kk-KZ" sz="2000" dirty="0" smtClean="0"/>
                  <a:t>Белгісіз </a:t>
                </a:r>
                <a:r>
                  <a:rPr lang="en-US" sz="2000" dirty="0"/>
                  <a:t>a</a:t>
                </a:r>
                <a:r>
                  <a:rPr lang="kk-KZ" sz="2000" dirty="0"/>
                  <a:t> және </a:t>
                </a:r>
                <a:r>
                  <a:rPr lang="en-US" sz="2000" dirty="0" smtClean="0"/>
                  <a:t>b</a:t>
                </a:r>
                <a:r>
                  <a:rPr lang="kk-KZ" sz="2000" dirty="0" smtClean="0"/>
                  <a:t> параметрлері бойынша дербес туындылар теңдігінің нөлге тең болуы, функция минимумының қажетті шарты болып табылады. Яғни, </a:t>
                </a:r>
                <a:r>
                  <a:rPr lang="en-US" sz="2000" dirty="0"/>
                  <a:t>a</a:t>
                </a:r>
                <a:r>
                  <a:rPr lang="kk-KZ" sz="2000" dirty="0"/>
                  <a:t> және </a:t>
                </a:r>
                <a:r>
                  <a:rPr lang="en-US" sz="2000" dirty="0" smtClean="0"/>
                  <a:t>b</a:t>
                </a:r>
                <a:r>
                  <a:rPr lang="kk-KZ" sz="2000" dirty="0" smtClean="0"/>
                  <a:t> параметрлерінің дербес туындылары табылады және олар нөлге теңестіріледі.</a:t>
                </a:r>
              </a:p>
              <a:p>
                <a:pPr marL="0" indent="0" algn="just">
                  <a:buNone/>
                </a:pPr>
                <a:r>
                  <a:rPr lang="kk-KZ" sz="2000" dirty="0" smtClean="0"/>
                  <a:t>Нөлге теңестірілген теңдеуді түрлендіріп қарапайым теңдеулердің қалыпты (стандарт) формасы алынады: </a:t>
                </a:r>
              </a:p>
              <a:p>
                <a:pPr marL="0" indent="0" algn="ctr">
                  <a:buNone/>
                </a:pPr>
                <a14:m>
                  <m:oMath xmlns:m="http://schemas.openxmlformats.org/officeDocument/2006/math">
                    <m:nary>
                      <m:naryPr>
                        <m:chr m:val="∑"/>
                        <m:limLoc m:val="undOvr"/>
                        <m:subHide m:val="on"/>
                        <m:supHide m:val="on"/>
                        <m:ctrlPr>
                          <a:rPr lang="en-US" sz="2000" i="1" smtClean="0">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𝑦</m:t>
                        </m:r>
                        <m:r>
                          <a:rPr lang="en-US" sz="2000" b="0" i="1" baseline="-25000" smtClean="0">
                            <a:latin typeface="Cambria Math"/>
                          </a:rPr>
                          <m:t>𝑖</m:t>
                        </m:r>
                        <m:r>
                          <a:rPr lang="en-US" sz="2000" i="1">
                            <a:latin typeface="Cambria Math"/>
                          </a:rPr>
                          <m:t>=</m:t>
                        </m:r>
                        <m:r>
                          <a:rPr lang="en-US" sz="2000" b="0" i="1" smtClean="0">
                            <a:latin typeface="Cambria Math"/>
                          </a:rPr>
                          <m:t>𝑏</m:t>
                        </m:r>
                        <m:nary>
                          <m:naryPr>
                            <m:chr m:val="∑"/>
                            <m:limLoc m:val="undOvr"/>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b="0" i="1" smtClean="0">
                                    <a:latin typeface="Cambria Math"/>
                                  </a:rPr>
                                  <m:t>𝑥</m:t>
                                </m:r>
                              </m:e>
                              <m:sub>
                                <m:r>
                                  <a:rPr lang="en-US" sz="2000" i="1">
                                    <a:latin typeface="Cambria Math"/>
                                  </a:rPr>
                                  <m:t>𝑖</m:t>
                                </m:r>
                                <m:r>
                                  <a:rPr lang="en-US" sz="2000" i="1">
                                    <a:latin typeface="Cambria Math"/>
                                  </a:rPr>
                                  <m:t> </m:t>
                                </m:r>
                              </m:sub>
                            </m:sSub>
                            <m:r>
                              <a:rPr lang="en-US" sz="2000" b="0" i="1" smtClean="0">
                                <a:latin typeface="Cambria Math"/>
                              </a:rPr>
                              <m:t>+</m:t>
                            </m:r>
                            <m:r>
                              <a:rPr lang="en-US" sz="2000" b="0" i="1" smtClean="0">
                                <a:latin typeface="Cambria Math"/>
                              </a:rPr>
                              <m:t>𝑎</m:t>
                            </m:r>
                            <m:nary>
                              <m:naryPr>
                                <m:chr m:val="∑"/>
                                <m:limLoc m:val="undOvr"/>
                                <m:subHide m:val="on"/>
                                <m:supHide m:val="on"/>
                                <m:ctrlPr>
                                  <a:rPr lang="en-US" sz="2000" i="1" smtClean="0">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𝑖</m:t>
                                    </m:r>
                                    <m:r>
                                      <a:rPr lang="en-US" sz="2000" i="1">
                                        <a:latin typeface="Cambria Math"/>
                                      </a:rPr>
                                      <m:t> </m:t>
                                    </m:r>
                                  </m:sub>
                                </m:sSub>
                              </m:e>
                            </m:nary>
                          </m:e>
                        </m:nary>
                      </m:e>
                    </m:nary>
                  </m:oMath>
                </a14:m>
                <a:r>
                  <a:rPr lang="en-US" sz="2000" baseline="30000" dirty="0" smtClean="0"/>
                  <a:t>2</a:t>
                </a:r>
              </a:p>
              <a:p>
                <a:pPr marL="0" indent="0" algn="ctr">
                  <a:buNone/>
                </a:pP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r>
                          <a:rPr lang="en-US" sz="2000" i="1">
                            <a:latin typeface="Cambria Math"/>
                          </a:rPr>
                          <m:t>𝑦</m:t>
                        </m:r>
                        <m:r>
                          <a:rPr lang="en-US" sz="2000" i="1" baseline="-25000">
                            <a:latin typeface="Cambria Math"/>
                          </a:rPr>
                          <m:t>𝑖</m:t>
                        </m:r>
                        <m:r>
                          <a:rPr lang="en-US" sz="2000" i="1">
                            <a:latin typeface="Cambria Math"/>
                          </a:rPr>
                          <m:t>=</m:t>
                        </m:r>
                        <m:r>
                          <a:rPr lang="en-US" sz="2000" b="0" i="1" smtClean="0">
                            <a:latin typeface="Cambria Math"/>
                          </a:rPr>
                          <m:t>𝑛</m:t>
                        </m:r>
                        <m:r>
                          <a:rPr lang="en-US" sz="2000" i="1">
                            <a:latin typeface="Cambria Math"/>
                          </a:rPr>
                          <m:t>𝑏</m:t>
                        </m:r>
                      </m:e>
                    </m:nary>
                  </m:oMath>
                </a14:m>
                <a:r>
                  <a:rPr lang="en-US" sz="2000" dirty="0" smtClean="0"/>
                  <a:t>+</a:t>
                </a:r>
                <a14:m>
                  <m:oMath xmlns:m="http://schemas.openxmlformats.org/officeDocument/2006/math">
                    <m:nary>
                      <m:naryPr>
                        <m:chr m:val="∑"/>
                        <m:limLoc m:val="undOvr"/>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𝑖</m:t>
                            </m:r>
                            <m:r>
                              <a:rPr lang="en-US" sz="2000" i="1">
                                <a:latin typeface="Cambria Math"/>
                              </a:rPr>
                              <m:t> </m:t>
                            </m:r>
                          </m:sub>
                        </m:sSub>
                      </m:e>
                    </m:nary>
                  </m:oMath>
                </a14:m>
                <a:endParaRPr lang="en-US" sz="2000" dirty="0" smtClean="0"/>
              </a:p>
              <a:p>
                <a:pPr marL="0" indent="0" algn="just">
                  <a:buNone/>
                </a:pPr>
                <a:r>
                  <a:rPr lang="ru-RU" sz="2000" dirty="0" smtClean="0"/>
                  <a:t>Ек</a:t>
                </a:r>
                <a:r>
                  <a:rPr lang="kk-KZ" sz="2000" dirty="0" smtClean="0"/>
                  <a:t>і теңдеудің де екі жағын </a:t>
                </a:r>
                <a:r>
                  <a:rPr lang="en-US" sz="2000" dirty="0" smtClean="0"/>
                  <a:t>n</a:t>
                </a:r>
                <a:r>
                  <a:rPr lang="kk-KZ" sz="2000" dirty="0" smtClean="0"/>
                  <a:t>-ге бөліп, нәтижесінде екінші теңдеуден бос мүше деп аталатын параметрді аламыз.</a:t>
                </a:r>
              </a:p>
              <a:p>
                <a:pPr marL="0" indent="0" algn="ctr">
                  <a:buNone/>
                </a:pPr>
                <a:r>
                  <a:rPr lang="en-US" sz="2000" dirty="0"/>
                  <a:t>b</a:t>
                </a:r>
                <a:r>
                  <a:rPr lang="kk-KZ" sz="2000" dirty="0" smtClean="0"/>
                  <a:t> </a:t>
                </a:r>
                <a:r>
                  <a:rPr lang="en-US" sz="2000" dirty="0" smtClean="0"/>
                  <a:t>=ȳ-ax̅</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56081" y="1311677"/>
                <a:ext cx="8686800" cy="4525963"/>
              </a:xfrm>
              <a:blipFill rotWithShape="0">
                <a:blip r:embed="rId2"/>
                <a:stretch>
                  <a:fillRect l="-1754" t="-2423" r="-1825"/>
                </a:stretch>
              </a:blipFill>
            </p:spPr>
            <p:txBody>
              <a:bodyPr/>
              <a:lstStyle/>
              <a:p>
                <a:r>
                  <a:rPr lang="ru-RU">
                    <a:noFill/>
                  </a:rPr>
                  <a:t> </a:t>
                </a:r>
              </a:p>
            </p:txBody>
          </p:sp>
        </mc:Fallback>
      </mc:AlternateContent>
    </p:spTree>
    <p:extLst>
      <p:ext uri="{BB962C8B-B14F-4D97-AF65-F5344CB8AC3E}">
        <p14:creationId xmlns:p14="http://schemas.microsoft.com/office/powerpoint/2010/main" val="1770656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561_TF16411245.potx" id="{773883C8-4131-4ECF-9E3C-74DD0B29E0A1}" vid="{18BBA691-B286-47C1-88FF-3C6BA8E7AA8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purl.org/dc/dcmitype/"/>
    <ds:schemaRef ds:uri="6dc4bcd6-49db-4c07-9060-8acfc67cef9f"/>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b0879af-3eba-417a-a55a-ffe6dcd6ca77"/>
    <ds:schemaRef ds:uri="http://schemas.microsoft.com/office/2006/documentManagement/types"/>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в минималистичных цветах</Template>
  <TotalTime>0</TotalTime>
  <Words>616</Words>
  <Application>Microsoft Office PowerPoint</Application>
  <PresentationFormat>Широкоэкранный</PresentationFormat>
  <Paragraphs>100</Paragraphs>
  <Slides>18</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Cambria Math</vt:lpstr>
      <vt:lpstr>Corbel</vt:lpstr>
      <vt:lpstr>Times New Roman</vt:lpstr>
      <vt:lpstr>Wingdings 2</vt:lpstr>
      <vt:lpstr>Тема Office</vt:lpstr>
      <vt:lpstr>Сызықтық регрессия және корреляция</vt:lpstr>
      <vt:lpstr>Сызықтық регрессия және корреляция</vt:lpstr>
      <vt:lpstr>Регрессия және корреляция туралы түсінік</vt:lpstr>
      <vt:lpstr>Қарапайым сызықтық регрессия және корреляция</vt:lpstr>
      <vt:lpstr>Презентация PowerPoint</vt:lpstr>
      <vt:lpstr>Презентация PowerPoint</vt:lpstr>
      <vt:lpstr>Сызықтық регрессияны қолдану мысалы</vt:lpstr>
      <vt:lpstr>Ең кіші квадраттар әдісі</vt:lpstr>
      <vt:lpstr>Презентация PowerPoint</vt:lpstr>
      <vt:lpstr>Презентация PowerPoint</vt:lpstr>
      <vt:lpstr>Презентация PowerPoint</vt:lpstr>
      <vt:lpstr>Қарапайым сызықтық регрессия мысалы</vt:lpstr>
      <vt:lpstr>Презентация PowerPoint</vt:lpstr>
      <vt:lpstr>Түйіндес регрессиялық түзулер</vt:lpstr>
      <vt:lpstr>Сызықтық корреляция</vt:lpstr>
      <vt:lpstr>Презентация PowerPoint</vt:lpstr>
      <vt:lpstr>Презентация PowerPoint</vt:lpstr>
      <vt:lpstr>Назарларыңызға рахмет</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2021-01-26T10:11:13Z</dcterms:created>
  <dcterms:modified xsi:type="dcterms:W3CDTF">2024-11-05T20:53:36Z</dcterms:modified>
</cp:coreProperties>
</file>