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6">
  <p:sldMasterIdLst>
    <p:sldMasterId id="2147483660" r:id="rId1"/>
  </p:sldMasterIdLst>
  <p:notesMasterIdLst>
    <p:notesMasterId r:id="rId13"/>
  </p:notesMasterIdLst>
  <p:sldIdLst>
    <p:sldId id="289" r:id="rId2"/>
    <p:sldId id="292" r:id="rId3"/>
    <p:sldId id="290" r:id="rId4"/>
    <p:sldId id="291" r:id="rId5"/>
    <p:sldId id="293" r:id="rId6"/>
    <p:sldId id="294" r:id="rId7"/>
    <p:sldId id="295" r:id="rId8"/>
    <p:sldId id="296" r:id="rId9"/>
    <p:sldId id="297" r:id="rId10"/>
    <p:sldId id="298" r:id="rId11"/>
    <p:sldId id="299" r:id="rId12"/>
  </p:sldIdLst>
  <p:sldSz cx="9144000" cy="6858000" type="screen4x3"/>
  <p:notesSz cx="6781800" cy="9926638"/>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ulet Maksut" initials="DM" lastIdx="2" clrIdx="0">
    <p:extLst>
      <p:ext uri="{19B8F6BF-5375-455C-9EA6-DF929625EA0E}">
        <p15:presenceInfo xmlns:p15="http://schemas.microsoft.com/office/powerpoint/2012/main" userId="Daulet Maksut"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8138" autoAdjust="0"/>
  </p:normalViewPr>
  <p:slideViewPr>
    <p:cSldViewPr>
      <p:cViewPr varScale="1">
        <p:scale>
          <a:sx n="59" d="100"/>
          <a:sy n="59" d="100"/>
        </p:scale>
        <p:origin x="1893" y="39"/>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38780" cy="496332"/>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41451" y="0"/>
            <a:ext cx="2938780" cy="496332"/>
          </a:xfrm>
          <a:prstGeom prst="rect">
            <a:avLst/>
          </a:prstGeom>
        </p:spPr>
        <p:txBody>
          <a:bodyPr vert="horz" lIns="91440" tIns="45720" rIns="91440" bIns="45720" rtlCol="0"/>
          <a:lstStyle>
            <a:lvl1pPr algn="r">
              <a:defRPr sz="1200"/>
            </a:lvl1pPr>
          </a:lstStyle>
          <a:p>
            <a:fld id="{9BBCB501-971D-4FBD-BA73-FF4061DA74FD}" type="datetimeFigureOut">
              <a:rPr lang="ru-RU" smtClean="0"/>
              <a:pPr/>
              <a:t>23.10.2024</a:t>
            </a:fld>
            <a:endParaRPr lang="ru-RU"/>
          </a:p>
        </p:txBody>
      </p:sp>
      <p:sp>
        <p:nvSpPr>
          <p:cNvPr id="4" name="Образ слайда 3"/>
          <p:cNvSpPr>
            <a:spLocks noGrp="1" noRot="1" noChangeAspect="1"/>
          </p:cNvSpPr>
          <p:nvPr>
            <p:ph type="sldImg" idx="2"/>
          </p:nvPr>
        </p:nvSpPr>
        <p:spPr>
          <a:xfrm>
            <a:off x="909638" y="744538"/>
            <a:ext cx="4962525" cy="3722687"/>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78180" y="4715153"/>
            <a:ext cx="5425440" cy="4466987"/>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9428583"/>
            <a:ext cx="2938780" cy="496332"/>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41451" y="9428583"/>
            <a:ext cx="2938780" cy="496332"/>
          </a:xfrm>
          <a:prstGeom prst="rect">
            <a:avLst/>
          </a:prstGeom>
        </p:spPr>
        <p:txBody>
          <a:bodyPr vert="horz" lIns="91440" tIns="45720" rIns="91440" bIns="45720" rtlCol="0" anchor="b"/>
          <a:lstStyle>
            <a:lvl1pPr algn="r">
              <a:defRPr sz="1200"/>
            </a:lvl1pPr>
          </a:lstStyle>
          <a:p>
            <a:fld id="{BD9EB3E4-959F-47A6-9C13-ED7A5D5E5E65}" type="slidenum">
              <a:rPr lang="ru-RU" smtClean="0"/>
              <a:pPr/>
              <a:t>‹#›</a:t>
            </a:fld>
            <a:endParaRPr lang="ru-RU"/>
          </a:p>
        </p:txBody>
      </p:sp>
    </p:spTree>
    <p:extLst>
      <p:ext uri="{BB962C8B-B14F-4D97-AF65-F5344CB8AC3E}">
        <p14:creationId xmlns:p14="http://schemas.microsoft.com/office/powerpoint/2010/main" val="22508567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BCACD799-3ABD-4323-AA9E-641CFC0EAFFC}" type="datetime1">
              <a:rPr lang="ru-RU" smtClean="0"/>
              <a:t>23.10.2024</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r>
              <a:rPr lang="ru-RU"/>
              <a:t>©Исмаилова Акмарал Газизовна</a:t>
            </a:r>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D6F87789-79C0-4369-89FF-5E19A7612EE5}"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D4B96076-4034-470B-9191-A1D9B99A35AC}" type="datetime1">
              <a:rPr lang="ru-RU" smtClean="0"/>
              <a:t>23.10.2024</a:t>
            </a:fld>
            <a:endParaRPr lang="ru-RU"/>
          </a:p>
        </p:txBody>
      </p:sp>
      <p:sp>
        <p:nvSpPr>
          <p:cNvPr id="5" name="Нижний колонтитул 4"/>
          <p:cNvSpPr>
            <a:spLocks noGrp="1"/>
          </p:cNvSpPr>
          <p:nvPr>
            <p:ph type="ftr" sz="quarter" idx="11"/>
          </p:nvPr>
        </p:nvSpPr>
        <p:spPr/>
        <p:txBody>
          <a:bodyPr/>
          <a:lstStyle/>
          <a:p>
            <a:r>
              <a:rPr lang="ru-RU"/>
              <a:t>©Исмаилова Акмарал Газизовна</a:t>
            </a:r>
          </a:p>
        </p:txBody>
      </p:sp>
      <p:sp>
        <p:nvSpPr>
          <p:cNvPr id="6" name="Номер слайда 5"/>
          <p:cNvSpPr>
            <a:spLocks noGrp="1"/>
          </p:cNvSpPr>
          <p:nvPr>
            <p:ph type="sldNum" sz="quarter" idx="12"/>
          </p:nvPr>
        </p:nvSpPr>
        <p:spPr/>
        <p:txBody>
          <a:bodyPr/>
          <a:lstStyle/>
          <a:p>
            <a:fld id="{D6F87789-79C0-4369-89FF-5E19A7612EE5}"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53CEFFF1-8270-40A7-98A9-64ECF12781DC}" type="datetime1">
              <a:rPr lang="ru-RU" smtClean="0"/>
              <a:t>23.10.2024</a:t>
            </a:fld>
            <a:endParaRPr lang="ru-RU"/>
          </a:p>
        </p:txBody>
      </p:sp>
      <p:sp>
        <p:nvSpPr>
          <p:cNvPr id="5" name="Нижний колонтитул 4"/>
          <p:cNvSpPr>
            <a:spLocks noGrp="1"/>
          </p:cNvSpPr>
          <p:nvPr>
            <p:ph type="ftr" sz="quarter" idx="11"/>
          </p:nvPr>
        </p:nvSpPr>
        <p:spPr/>
        <p:txBody>
          <a:bodyPr/>
          <a:lstStyle/>
          <a:p>
            <a:r>
              <a:rPr lang="ru-RU"/>
              <a:t>©Исмаилова Акмарал Газизовна</a:t>
            </a:r>
          </a:p>
        </p:txBody>
      </p:sp>
      <p:sp>
        <p:nvSpPr>
          <p:cNvPr id="6" name="Номер слайда 5"/>
          <p:cNvSpPr>
            <a:spLocks noGrp="1"/>
          </p:cNvSpPr>
          <p:nvPr>
            <p:ph type="sldNum" sz="quarter" idx="12"/>
          </p:nvPr>
        </p:nvSpPr>
        <p:spPr/>
        <p:txBody>
          <a:bodyPr/>
          <a:lstStyle/>
          <a:p>
            <a:fld id="{D6F87789-79C0-4369-89FF-5E19A7612EE5}"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8" name="Объект 7"/>
          <p:cNvSpPr>
            <a:spLocks noGrp="1"/>
          </p:cNvSpPr>
          <p:nvPr>
            <p:ph sz="quarter" idx="1"/>
          </p:nvPr>
        </p:nvSpPr>
        <p:spPr>
          <a:xfrm>
            <a:off x="457200" y="1600200"/>
            <a:ext cx="7467600" cy="4873752"/>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7" name="Дата 6"/>
          <p:cNvSpPr>
            <a:spLocks noGrp="1"/>
          </p:cNvSpPr>
          <p:nvPr>
            <p:ph type="dt" sz="half" idx="14"/>
          </p:nvPr>
        </p:nvSpPr>
        <p:spPr/>
        <p:txBody>
          <a:bodyPr rtlCol="0"/>
          <a:lstStyle/>
          <a:p>
            <a:fld id="{E2D222CE-1A83-4D51-B5E1-186F003C0F1B}" type="datetime1">
              <a:rPr lang="ru-RU" smtClean="0"/>
              <a:t>23.10.2024</a:t>
            </a:fld>
            <a:endParaRPr lang="ru-RU"/>
          </a:p>
        </p:txBody>
      </p:sp>
      <p:sp>
        <p:nvSpPr>
          <p:cNvPr id="9" name="Номер слайда 8"/>
          <p:cNvSpPr>
            <a:spLocks noGrp="1"/>
          </p:cNvSpPr>
          <p:nvPr>
            <p:ph type="sldNum" sz="quarter" idx="15"/>
          </p:nvPr>
        </p:nvSpPr>
        <p:spPr/>
        <p:txBody>
          <a:bodyPr rtlCol="0"/>
          <a:lstStyle/>
          <a:p>
            <a:fld id="{D6F87789-79C0-4369-89FF-5E19A7612EE5}" type="slidenum">
              <a:rPr lang="ru-RU" smtClean="0"/>
              <a:pPr/>
              <a:t>‹#›</a:t>
            </a:fld>
            <a:endParaRPr lang="ru-RU"/>
          </a:p>
        </p:txBody>
      </p:sp>
      <p:sp>
        <p:nvSpPr>
          <p:cNvPr id="10" name="Нижний колонтитул 9"/>
          <p:cNvSpPr>
            <a:spLocks noGrp="1"/>
          </p:cNvSpPr>
          <p:nvPr>
            <p:ph type="ftr" sz="quarter" idx="16"/>
          </p:nvPr>
        </p:nvSpPr>
        <p:spPr/>
        <p:txBody>
          <a:bodyPr rtlCol="0"/>
          <a:lstStyle/>
          <a:p>
            <a:r>
              <a:rPr lang="ru-RU"/>
              <a:t>©Исмаилова Акмарал Газизовна</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733A42F5-0024-4C6B-AF29-C9C1EB0C271C}" type="datetime1">
              <a:rPr lang="ru-RU" smtClean="0"/>
              <a:t>23.10.2024</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r>
              <a:rPr lang="ru-RU"/>
              <a:t>©Исмаилова Акмарал Газизовна</a:t>
            </a:r>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D6F87789-79C0-4369-89FF-5E19A7612EE5}"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5" name="Дата 4"/>
          <p:cNvSpPr>
            <a:spLocks noGrp="1"/>
          </p:cNvSpPr>
          <p:nvPr>
            <p:ph type="dt" sz="half" idx="10"/>
          </p:nvPr>
        </p:nvSpPr>
        <p:spPr/>
        <p:txBody>
          <a:bodyPr/>
          <a:lstStyle/>
          <a:p>
            <a:fld id="{45AECC5A-D8B2-4E38-8458-CDE289DB9761}" type="datetime1">
              <a:rPr lang="ru-RU" smtClean="0"/>
              <a:t>23.10.2024</a:t>
            </a:fld>
            <a:endParaRPr lang="ru-RU"/>
          </a:p>
        </p:txBody>
      </p:sp>
      <p:sp>
        <p:nvSpPr>
          <p:cNvPr id="6" name="Нижний колонтитул 5"/>
          <p:cNvSpPr>
            <a:spLocks noGrp="1"/>
          </p:cNvSpPr>
          <p:nvPr>
            <p:ph type="ftr" sz="quarter" idx="11"/>
          </p:nvPr>
        </p:nvSpPr>
        <p:spPr/>
        <p:txBody>
          <a:bodyPr/>
          <a:lstStyle/>
          <a:p>
            <a:r>
              <a:rPr lang="ru-RU"/>
              <a:t>©Исмаилова Акмарал Газизовна</a:t>
            </a:r>
          </a:p>
        </p:txBody>
      </p:sp>
      <p:sp>
        <p:nvSpPr>
          <p:cNvPr id="7" name="Номер слайда 6"/>
          <p:cNvSpPr>
            <a:spLocks noGrp="1"/>
          </p:cNvSpPr>
          <p:nvPr>
            <p:ph type="sldNum" sz="quarter" idx="12"/>
          </p:nvPr>
        </p:nvSpPr>
        <p:spPr/>
        <p:txBody>
          <a:bodyPr/>
          <a:lstStyle/>
          <a:p>
            <a:fld id="{D6F87789-79C0-4369-89FF-5E19A7612EE5}" type="slidenum">
              <a:rPr lang="ru-RU" smtClean="0"/>
              <a:pPr/>
              <a:t>‹#›</a:t>
            </a:fld>
            <a:endParaRPr lang="ru-RU"/>
          </a:p>
        </p:txBody>
      </p:sp>
      <p:sp>
        <p:nvSpPr>
          <p:cNvPr id="9" name="Объект 8"/>
          <p:cNvSpPr>
            <a:spLocks noGrp="1"/>
          </p:cNvSpPr>
          <p:nvPr>
            <p:ph sz="quarter" idx="1"/>
          </p:nvPr>
        </p:nvSpPr>
        <p:spPr>
          <a:xfrm>
            <a:off x="457200" y="1600200"/>
            <a:ext cx="3657600" cy="45720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1" name="Объект 10"/>
          <p:cNvSpPr>
            <a:spLocks noGrp="1"/>
          </p:cNvSpPr>
          <p:nvPr>
            <p:ph sz="quarter" idx="2"/>
          </p:nvPr>
        </p:nvSpPr>
        <p:spPr>
          <a:xfrm>
            <a:off x="4270248" y="1600200"/>
            <a:ext cx="3657600" cy="45720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a:t>Образец заголовка</a:t>
            </a:r>
            <a:endParaRPr kumimoji="0" lang="en-US"/>
          </a:p>
        </p:txBody>
      </p:sp>
      <p:sp>
        <p:nvSpPr>
          <p:cNvPr id="7" name="Дата 6"/>
          <p:cNvSpPr>
            <a:spLocks noGrp="1"/>
          </p:cNvSpPr>
          <p:nvPr>
            <p:ph type="dt" sz="half" idx="10"/>
          </p:nvPr>
        </p:nvSpPr>
        <p:spPr/>
        <p:txBody>
          <a:bodyPr/>
          <a:lstStyle/>
          <a:p>
            <a:fld id="{B4E3228F-FD38-4097-B87C-A11CD009C992}" type="datetime1">
              <a:rPr lang="ru-RU" smtClean="0"/>
              <a:t>23.10.2024</a:t>
            </a:fld>
            <a:endParaRPr lang="ru-RU"/>
          </a:p>
        </p:txBody>
      </p:sp>
      <p:sp>
        <p:nvSpPr>
          <p:cNvPr id="8" name="Нижний колонтитул 7"/>
          <p:cNvSpPr>
            <a:spLocks noGrp="1"/>
          </p:cNvSpPr>
          <p:nvPr>
            <p:ph type="ftr" sz="quarter" idx="11"/>
          </p:nvPr>
        </p:nvSpPr>
        <p:spPr/>
        <p:txBody>
          <a:bodyPr/>
          <a:lstStyle/>
          <a:p>
            <a:r>
              <a:rPr lang="ru-RU"/>
              <a:t>©Исмаилова Акмарал Газизовна</a:t>
            </a:r>
          </a:p>
        </p:txBody>
      </p:sp>
      <p:sp>
        <p:nvSpPr>
          <p:cNvPr id="9" name="Номер слайда 8"/>
          <p:cNvSpPr>
            <a:spLocks noGrp="1"/>
          </p:cNvSpPr>
          <p:nvPr>
            <p:ph type="sldNum" sz="quarter" idx="12"/>
          </p:nvPr>
        </p:nvSpPr>
        <p:spPr/>
        <p:txBody>
          <a:bodyPr/>
          <a:lstStyle/>
          <a:p>
            <a:fld id="{D6F87789-79C0-4369-89FF-5E19A7612EE5}" type="slidenum">
              <a:rPr lang="ru-RU" smtClean="0"/>
              <a:pPr/>
              <a:t>‹#›</a:t>
            </a:fld>
            <a:endParaRPr lang="ru-RU"/>
          </a:p>
        </p:txBody>
      </p:sp>
      <p:sp>
        <p:nvSpPr>
          <p:cNvPr id="11" name="Объект 10"/>
          <p:cNvSpPr>
            <a:spLocks noGrp="1"/>
          </p:cNvSpPr>
          <p:nvPr>
            <p:ph sz="quarter" idx="2"/>
          </p:nvPr>
        </p:nvSpPr>
        <p:spPr>
          <a:xfrm>
            <a:off x="457200" y="2362200"/>
            <a:ext cx="3657600" cy="38862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3" name="Объект 12"/>
          <p:cNvSpPr>
            <a:spLocks noGrp="1"/>
          </p:cNvSpPr>
          <p:nvPr>
            <p:ph sz="quarter" idx="4"/>
          </p:nvPr>
        </p:nvSpPr>
        <p:spPr>
          <a:xfrm>
            <a:off x="4371975" y="2362200"/>
            <a:ext cx="3657600" cy="38862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6" name="Дата 5"/>
          <p:cNvSpPr>
            <a:spLocks noGrp="1"/>
          </p:cNvSpPr>
          <p:nvPr>
            <p:ph type="dt" sz="half" idx="10"/>
          </p:nvPr>
        </p:nvSpPr>
        <p:spPr/>
        <p:txBody>
          <a:bodyPr rtlCol="0"/>
          <a:lstStyle/>
          <a:p>
            <a:fld id="{613A0A9F-6E0A-41CB-A881-CA038C87033C}" type="datetime1">
              <a:rPr lang="ru-RU" smtClean="0"/>
              <a:t>23.10.2024</a:t>
            </a:fld>
            <a:endParaRPr lang="ru-RU"/>
          </a:p>
        </p:txBody>
      </p:sp>
      <p:sp>
        <p:nvSpPr>
          <p:cNvPr id="7" name="Номер слайда 6"/>
          <p:cNvSpPr>
            <a:spLocks noGrp="1"/>
          </p:cNvSpPr>
          <p:nvPr>
            <p:ph type="sldNum" sz="quarter" idx="11"/>
          </p:nvPr>
        </p:nvSpPr>
        <p:spPr/>
        <p:txBody>
          <a:bodyPr rtlCol="0"/>
          <a:lstStyle/>
          <a:p>
            <a:fld id="{D6F87789-79C0-4369-89FF-5E19A7612EE5}" type="slidenum">
              <a:rPr lang="ru-RU" smtClean="0"/>
              <a:pPr/>
              <a:t>‹#›</a:t>
            </a:fld>
            <a:endParaRPr lang="ru-RU"/>
          </a:p>
        </p:txBody>
      </p:sp>
      <p:sp>
        <p:nvSpPr>
          <p:cNvPr id="8" name="Нижний колонтитул 7"/>
          <p:cNvSpPr>
            <a:spLocks noGrp="1"/>
          </p:cNvSpPr>
          <p:nvPr>
            <p:ph type="ftr" sz="quarter" idx="12"/>
          </p:nvPr>
        </p:nvSpPr>
        <p:spPr/>
        <p:txBody>
          <a:bodyPr rtlCol="0"/>
          <a:lstStyle/>
          <a:p>
            <a:r>
              <a:rPr lang="ru-RU"/>
              <a:t>©Исмаилова Акмарал Газизовна</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AAFF4D85-E3BF-4D7B-A4D9-121F39727EE3}" type="datetime1">
              <a:rPr lang="ru-RU" smtClean="0"/>
              <a:t>23.10.2024</a:t>
            </a:fld>
            <a:endParaRPr lang="ru-RU"/>
          </a:p>
        </p:txBody>
      </p:sp>
      <p:sp>
        <p:nvSpPr>
          <p:cNvPr id="3" name="Нижний колонтитул 2"/>
          <p:cNvSpPr>
            <a:spLocks noGrp="1"/>
          </p:cNvSpPr>
          <p:nvPr>
            <p:ph type="ftr" sz="quarter" idx="11"/>
          </p:nvPr>
        </p:nvSpPr>
        <p:spPr/>
        <p:txBody>
          <a:bodyPr/>
          <a:lstStyle/>
          <a:p>
            <a:r>
              <a:rPr lang="ru-RU"/>
              <a:t>©Исмаилова Акмарал Газизовна</a:t>
            </a:r>
          </a:p>
        </p:txBody>
      </p:sp>
      <p:sp>
        <p:nvSpPr>
          <p:cNvPr id="4" name="Номер слайда 3"/>
          <p:cNvSpPr>
            <a:spLocks noGrp="1"/>
          </p:cNvSpPr>
          <p:nvPr>
            <p:ph type="sldNum" sz="quarter" idx="12"/>
          </p:nvPr>
        </p:nvSpPr>
        <p:spPr/>
        <p:txBody>
          <a:bodyPr/>
          <a:lstStyle/>
          <a:p>
            <a:fld id="{D6F87789-79C0-4369-89FF-5E19A7612EE5}"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Объект 17"/>
          <p:cNvSpPr>
            <a:spLocks noGrp="1"/>
          </p:cNvSpPr>
          <p:nvPr>
            <p:ph sz="quarter" idx="1"/>
          </p:nvPr>
        </p:nvSpPr>
        <p:spPr>
          <a:xfrm>
            <a:off x="304800" y="274320"/>
            <a:ext cx="5638800" cy="6327648"/>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21" name="Дата 20"/>
          <p:cNvSpPr>
            <a:spLocks noGrp="1"/>
          </p:cNvSpPr>
          <p:nvPr>
            <p:ph type="dt" sz="half" idx="14"/>
          </p:nvPr>
        </p:nvSpPr>
        <p:spPr/>
        <p:txBody>
          <a:bodyPr rtlCol="0"/>
          <a:lstStyle/>
          <a:p>
            <a:fld id="{77F72B1F-371E-4D18-99BD-34852B5F1C20}" type="datetime1">
              <a:rPr lang="ru-RU" smtClean="0"/>
              <a:t>23.10.2024</a:t>
            </a:fld>
            <a:endParaRPr lang="ru-RU"/>
          </a:p>
        </p:txBody>
      </p:sp>
      <p:sp>
        <p:nvSpPr>
          <p:cNvPr id="22" name="Номер слайда 21"/>
          <p:cNvSpPr>
            <a:spLocks noGrp="1"/>
          </p:cNvSpPr>
          <p:nvPr>
            <p:ph type="sldNum" sz="quarter" idx="15"/>
          </p:nvPr>
        </p:nvSpPr>
        <p:spPr/>
        <p:txBody>
          <a:bodyPr rtlCol="0"/>
          <a:lstStyle/>
          <a:p>
            <a:fld id="{D6F87789-79C0-4369-89FF-5E19A7612EE5}" type="slidenum">
              <a:rPr lang="ru-RU" smtClean="0"/>
              <a:pPr/>
              <a:t>‹#›</a:t>
            </a:fld>
            <a:endParaRPr lang="ru-RU"/>
          </a:p>
        </p:txBody>
      </p:sp>
      <p:sp>
        <p:nvSpPr>
          <p:cNvPr id="23" name="Нижний колонтитул 22"/>
          <p:cNvSpPr>
            <a:spLocks noGrp="1"/>
          </p:cNvSpPr>
          <p:nvPr>
            <p:ph type="ftr" sz="quarter" idx="16"/>
          </p:nvPr>
        </p:nvSpPr>
        <p:spPr/>
        <p:txBody>
          <a:bodyPr rtlCol="0"/>
          <a:lstStyle/>
          <a:p>
            <a:r>
              <a:rPr lang="ru-RU"/>
              <a:t>©Исмаилова Акмарал Газизовна</a:t>
            </a: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D96895B0-F6F9-45F7-BF01-7DED4C2E23B7}" type="datetime1">
              <a:rPr lang="ru-RU" smtClean="0"/>
              <a:t>23.10.2024</a:t>
            </a:fld>
            <a:endParaRPr lang="ru-RU"/>
          </a:p>
        </p:txBody>
      </p:sp>
      <p:sp>
        <p:nvSpPr>
          <p:cNvPr id="18" name="Номер слайда 17"/>
          <p:cNvSpPr>
            <a:spLocks noGrp="1"/>
          </p:cNvSpPr>
          <p:nvPr>
            <p:ph type="sldNum" sz="quarter" idx="11"/>
          </p:nvPr>
        </p:nvSpPr>
        <p:spPr/>
        <p:txBody>
          <a:bodyPr rtlCol="0"/>
          <a:lstStyle/>
          <a:p>
            <a:fld id="{D6F87789-79C0-4369-89FF-5E19A7612EE5}" type="slidenum">
              <a:rPr lang="ru-RU" smtClean="0"/>
              <a:pPr/>
              <a:t>‹#›</a:t>
            </a:fld>
            <a:endParaRPr lang="ru-RU"/>
          </a:p>
        </p:txBody>
      </p:sp>
      <p:sp>
        <p:nvSpPr>
          <p:cNvPr id="21" name="Нижний колонтитул 20"/>
          <p:cNvSpPr>
            <a:spLocks noGrp="1"/>
          </p:cNvSpPr>
          <p:nvPr>
            <p:ph type="ftr" sz="quarter" idx="12"/>
          </p:nvPr>
        </p:nvSpPr>
        <p:spPr/>
        <p:txBody>
          <a:bodyPr rtlCol="0"/>
          <a:lstStyle/>
          <a:p>
            <a:r>
              <a:rPr lang="ru-RU"/>
              <a:t>©Исмаилова Акмарал Газизовна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a:t>Образец текста</a:t>
            </a:r>
          </a:p>
          <a:p>
            <a:pPr lvl="1" eaLnBrk="1" latinLnBrk="0" hangingPunct="1"/>
            <a:r>
              <a:rPr kumimoji="0" lang="ru-RU"/>
              <a:t>Второй уровень</a:t>
            </a:r>
          </a:p>
          <a:p>
            <a:pPr lvl="2" eaLnBrk="1" latinLnBrk="0" hangingPunct="1"/>
            <a:r>
              <a:rPr kumimoji="0" lang="ru-RU"/>
              <a:t>Третий уровень</a:t>
            </a:r>
          </a:p>
          <a:p>
            <a:pPr lvl="3" eaLnBrk="1" latinLnBrk="0" hangingPunct="1"/>
            <a:r>
              <a:rPr kumimoji="0" lang="ru-RU"/>
              <a:t>Четвертый уровень</a:t>
            </a:r>
          </a:p>
          <a:p>
            <a:pPr lvl="4" eaLnBrk="1" latinLnBrk="0" hangingPunct="1"/>
            <a:r>
              <a:rPr kumimoji="0" lang="ru-RU"/>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4400039-C8DD-412E-B052-2AD92A17CF4E}" type="datetime1">
              <a:rPr lang="ru-RU" smtClean="0"/>
              <a:t>23.10.2024</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r>
              <a:rPr lang="ru-RU"/>
              <a:t>©Исмаилова Акмарал Газизовна</a:t>
            </a:r>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6F87789-79C0-4369-89FF-5E19A7612EE5}"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A21C39B-038E-4CE8-BD6E-6347885CE84E}"/>
              </a:ext>
            </a:extLst>
          </p:cNvPr>
          <p:cNvSpPr>
            <a:spLocks noGrp="1"/>
          </p:cNvSpPr>
          <p:nvPr>
            <p:ph type="title"/>
          </p:nvPr>
        </p:nvSpPr>
        <p:spPr>
          <a:xfrm>
            <a:off x="1763688" y="274638"/>
            <a:ext cx="6161112" cy="778098"/>
          </a:xfrm>
        </p:spPr>
        <p:txBody>
          <a:bodyPr>
            <a:normAutofit/>
          </a:bodyPr>
          <a:lstStyle/>
          <a:p>
            <a:pPr marL="0" marR="0" lvl="0" indent="0" algn="ctr" defTabSz="914400" rtl="0" eaLnBrk="1" fontAlgn="auto" latinLnBrk="0" hangingPunct="1">
              <a:lnSpc>
                <a:spcPct val="100000"/>
              </a:lnSpc>
              <a:spcBef>
                <a:spcPts val="0"/>
              </a:spcBef>
              <a:spcAft>
                <a:spcPts val="0"/>
              </a:spcAft>
              <a:tabLst/>
              <a:defRPr/>
            </a:pPr>
            <a:r>
              <a:rPr lang="kk-KZ" sz="2000" kern="0" cap="none" dirty="0">
                <a:solidFill>
                  <a:schemeClr val="tx1"/>
                </a:solidFill>
                <a:latin typeface="Times New Roman"/>
                <a:ea typeface="Times New Roman"/>
                <a:cs typeface="Times New Roman"/>
                <a:sym typeface="Times New Roman"/>
              </a:rPr>
              <a:t>Ә</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л-Фараби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атындағы</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Қазақ</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ұлттық</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университеті</a:t>
            </a:r>
            <a:b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br>
            <a:r>
              <a:rPr lang="ru-RU" sz="2000" kern="0" cap="none" dirty="0">
                <a:solidFill>
                  <a:schemeClr val="tx1"/>
                </a:solidFill>
                <a:latin typeface="Times New Roman"/>
                <a:ea typeface="Times New Roman"/>
                <a:cs typeface="Times New Roman"/>
                <a:sym typeface="Times New Roman"/>
              </a:rPr>
              <a:t>Х</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имия</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және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химиялық</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технология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факультеті</a:t>
            </a:r>
            <a:endParaRPr lang="ru-RU" sz="2000" dirty="0">
              <a:solidFill>
                <a:schemeClr val="tx1"/>
              </a:solidFill>
            </a:endParaRPr>
          </a:p>
        </p:txBody>
      </p:sp>
      <p:sp>
        <p:nvSpPr>
          <p:cNvPr id="3" name="Объект 2">
            <a:extLst>
              <a:ext uri="{FF2B5EF4-FFF2-40B4-BE49-F238E27FC236}">
                <a16:creationId xmlns:a16="http://schemas.microsoft.com/office/drawing/2014/main" id="{DB0BD90E-5A96-4146-A865-D8E252CC9F96}"/>
              </a:ext>
            </a:extLst>
          </p:cNvPr>
          <p:cNvSpPr>
            <a:spLocks noGrp="1"/>
          </p:cNvSpPr>
          <p:nvPr>
            <p:ph sz="quarter" idx="1"/>
          </p:nvPr>
        </p:nvSpPr>
        <p:spPr>
          <a:xfrm>
            <a:off x="467544" y="1268760"/>
            <a:ext cx="7889304" cy="5061176"/>
          </a:xfrm>
        </p:spPr>
        <p:txBody>
          <a:bodyPr>
            <a:normAutofit/>
          </a:bodyPr>
          <a:lstStyle/>
          <a:p>
            <a:pPr indent="0" algn="just">
              <a:lnSpc>
                <a:spcPct val="107000"/>
              </a:lnSpc>
              <a:spcAft>
                <a:spcPts val="800"/>
              </a:spcAft>
              <a:buNone/>
            </a:pPr>
            <a:endParaRPr lang="kk-KZ" sz="36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buNone/>
            </a:pPr>
            <a:r>
              <a:rPr lang="kk-KZ" sz="3600" dirty="0">
                <a:effectLst/>
                <a:latin typeface="Times New Roman" panose="02020603050405020304" pitchFamily="18" charset="0"/>
                <a:ea typeface="Calibri" panose="020F0502020204030204" pitchFamily="34" charset="0"/>
                <a:cs typeface="Times New Roman" panose="02020603050405020304" pitchFamily="18" charset="0"/>
              </a:rPr>
              <a:t>	</a:t>
            </a:r>
            <a:r>
              <a:rPr lang="kk-KZ" sz="2800" dirty="0">
                <a:latin typeface="Times New Roman" panose="02020603050405020304" pitchFamily="18" charset="0"/>
                <a:ea typeface="Calibri" panose="020F0502020204030204" pitchFamily="34" charset="0"/>
              </a:rPr>
              <a:t>Талдаудың физика</a:t>
            </a:r>
            <a:r>
              <a:rPr lang="ru-RU" sz="2800" dirty="0">
                <a:latin typeface="Times New Roman" panose="02020603050405020304" pitchFamily="18" charset="0"/>
                <a:ea typeface="Calibri" panose="020F0502020204030204" pitchFamily="34" charset="0"/>
              </a:rPr>
              <a:t>-</a:t>
            </a:r>
            <a:r>
              <a:rPr lang="kk-KZ" sz="2800" dirty="0">
                <a:latin typeface="Times New Roman" panose="02020603050405020304" pitchFamily="18" charset="0"/>
                <a:ea typeface="Calibri" panose="020F0502020204030204" pitchFamily="34" charset="0"/>
              </a:rPr>
              <a:t>химиялық әдістерінің жалпы сипаттамасы, жіктелуі. Спектрлік талдау әдістері. Негізгі принциптері мен түсініктемелері. Әдістің жіктелуі, жарықтың табиғаты, оптикалық спектроскопия құрылғысы</a:t>
            </a:r>
          </a:p>
          <a:p>
            <a:pPr marL="0" indent="0" algn="just">
              <a:lnSpc>
                <a:spcPct val="107000"/>
              </a:lnSpc>
              <a:spcBef>
                <a:spcPts val="0"/>
              </a:spcBef>
              <a:buNone/>
            </a:pPr>
            <a:endParaRPr lang="ru-RU" dirty="0"/>
          </a:p>
          <a:p>
            <a:pPr marL="0" indent="0">
              <a:buNone/>
            </a:pPr>
            <a:r>
              <a:rPr lang="ru-RU" sz="2100" dirty="0"/>
              <a:t>                                                      Д</a:t>
            </a:r>
            <a:r>
              <a:rPr lang="kk-KZ" sz="2100" dirty="0"/>
              <a:t>әріскер </a:t>
            </a:r>
            <a:r>
              <a:rPr lang="ru-RU" sz="2100" dirty="0"/>
              <a:t>- Исмаилова А.Г.</a:t>
            </a:r>
          </a:p>
          <a:p>
            <a:endParaRPr lang="ru-RU" dirty="0"/>
          </a:p>
        </p:txBody>
      </p:sp>
      <p:sp>
        <p:nvSpPr>
          <p:cNvPr id="5" name="Номер слайда 4">
            <a:extLst>
              <a:ext uri="{FF2B5EF4-FFF2-40B4-BE49-F238E27FC236}">
                <a16:creationId xmlns:a16="http://schemas.microsoft.com/office/drawing/2014/main" id="{8B04AEB6-1055-4E7C-9270-B668F7131638}"/>
              </a:ext>
            </a:extLst>
          </p:cNvPr>
          <p:cNvSpPr>
            <a:spLocks noGrp="1"/>
          </p:cNvSpPr>
          <p:nvPr>
            <p:ph type="sldNum" sz="quarter" idx="15"/>
          </p:nvPr>
        </p:nvSpPr>
        <p:spPr/>
        <p:txBody>
          <a:bodyPr/>
          <a:lstStyle/>
          <a:p>
            <a:fld id="{D6F87789-79C0-4369-89FF-5E19A7612EE5}" type="slidenum">
              <a:rPr lang="ru-RU" smtClean="0"/>
              <a:pPr/>
              <a:t>1</a:t>
            </a:fld>
            <a:endParaRPr lang="ru-RU"/>
          </a:p>
        </p:txBody>
      </p:sp>
    </p:spTree>
    <p:extLst>
      <p:ext uri="{BB962C8B-B14F-4D97-AF65-F5344CB8AC3E}">
        <p14:creationId xmlns:p14="http://schemas.microsoft.com/office/powerpoint/2010/main" val="29709044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Объект 6"/>
          <p:cNvPicPr>
            <a:picLocks noGrp="1" noChangeAspect="1"/>
          </p:cNvPicPr>
          <p:nvPr>
            <p:ph sz="quarter" idx="1"/>
          </p:nvPr>
        </p:nvPicPr>
        <p:blipFill>
          <a:blip r:embed="rId2"/>
          <a:stretch>
            <a:fillRect/>
          </a:stretch>
        </p:blipFill>
        <p:spPr>
          <a:xfrm>
            <a:off x="395536" y="476672"/>
            <a:ext cx="7920880" cy="5778586"/>
          </a:xfrm>
          <a:prstGeom prst="rect">
            <a:avLst/>
          </a:prstGeom>
        </p:spPr>
      </p:pic>
      <p:sp>
        <p:nvSpPr>
          <p:cNvPr id="4" name="Номер слайда 3"/>
          <p:cNvSpPr>
            <a:spLocks noGrp="1"/>
          </p:cNvSpPr>
          <p:nvPr>
            <p:ph type="sldNum" sz="quarter" idx="15"/>
          </p:nvPr>
        </p:nvSpPr>
        <p:spPr/>
        <p:txBody>
          <a:bodyPr/>
          <a:lstStyle/>
          <a:p>
            <a:fld id="{D6F87789-79C0-4369-89FF-5E19A7612EE5}" type="slidenum">
              <a:rPr lang="ru-RU" smtClean="0"/>
              <a:pPr/>
              <a:t>10</a:t>
            </a:fld>
            <a:endParaRPr lang="ru-RU"/>
          </a:p>
        </p:txBody>
      </p:sp>
    </p:spTree>
    <p:extLst>
      <p:ext uri="{BB962C8B-B14F-4D97-AF65-F5344CB8AC3E}">
        <p14:creationId xmlns:p14="http://schemas.microsoft.com/office/powerpoint/2010/main" val="14105883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57200" y="404664"/>
            <a:ext cx="7859216" cy="6069288"/>
          </a:xfrm>
        </p:spPr>
        <p:txBody>
          <a:bodyPr/>
          <a:lstStyle/>
          <a:p>
            <a:pPr indent="0" algn="just">
              <a:lnSpc>
                <a:spcPct val="107000"/>
              </a:lnSpc>
              <a:spcAft>
                <a:spcPts val="0"/>
              </a:spcAft>
              <a:buNone/>
            </a:pPr>
            <a:r>
              <a:rPr lang="kk-KZ" dirty="0">
                <a:latin typeface="Times New Roman" panose="02020603050405020304" pitchFamily="18" charset="0"/>
                <a:ea typeface="Calibri" panose="020F0502020204030204" pitchFamily="34" charset="0"/>
                <a:cs typeface="Times New Roman" panose="02020603050405020304" pitchFamily="18" charset="0"/>
              </a:rPr>
              <a:t>	Қорытындылай келе:</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0"/>
              </a:spcAft>
              <a:buNone/>
            </a:pPr>
            <a:r>
              <a:rPr lang="kk-KZ" dirty="0">
                <a:latin typeface="Times New Roman" panose="02020603050405020304" pitchFamily="18" charset="0"/>
                <a:ea typeface="Calibri" panose="020F0502020204030204" pitchFamily="34" charset="0"/>
                <a:cs typeface="Times New Roman" panose="02020603050405020304" pitchFamily="18" charset="0"/>
              </a:rPr>
              <a:t>	Бастапқыда спектроскопиялық әдістер деп заттың электромагниттік сәулеленумен әрекеттесуіне негізделген әдістер қарастырды.  Енді бұл ұғым кеңірек түсіндіріледі, оның ішіне электрондық және иондық зондтар және акустикалық құбылыстарға негізделген әдістер (мысалы,акустикалық спектроскопия) кіреді. Спектроскопиялық әдістерге сонымен қатар масс-спектрометрия жатады, оның негізі иондарды бөлу процесіне негізделген.</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
        <p:nvSpPr>
          <p:cNvPr id="4" name="Номер слайда 3"/>
          <p:cNvSpPr>
            <a:spLocks noGrp="1"/>
          </p:cNvSpPr>
          <p:nvPr>
            <p:ph type="sldNum" sz="quarter" idx="15"/>
          </p:nvPr>
        </p:nvSpPr>
        <p:spPr/>
        <p:txBody>
          <a:bodyPr/>
          <a:lstStyle/>
          <a:p>
            <a:fld id="{D6F87789-79C0-4369-89FF-5E19A7612EE5}" type="slidenum">
              <a:rPr lang="ru-RU" smtClean="0"/>
              <a:pPr/>
              <a:t>11</a:t>
            </a:fld>
            <a:endParaRPr lang="ru-RU"/>
          </a:p>
        </p:txBody>
      </p:sp>
    </p:spTree>
    <p:extLst>
      <p:ext uri="{BB962C8B-B14F-4D97-AF65-F5344CB8AC3E}">
        <p14:creationId xmlns:p14="http://schemas.microsoft.com/office/powerpoint/2010/main" val="20382880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Объект 5">
            <a:extLst>
              <a:ext uri="{FF2B5EF4-FFF2-40B4-BE49-F238E27FC236}">
                <a16:creationId xmlns:a16="http://schemas.microsoft.com/office/drawing/2014/main" id="{782FC042-BDD8-472D-90D6-EF4427BEDCC8}"/>
              </a:ext>
            </a:extLst>
          </p:cNvPr>
          <p:cNvPicPr>
            <a:picLocks noGrp="1" noChangeAspect="1"/>
          </p:cNvPicPr>
          <p:nvPr>
            <p:ph sz="quarter" idx="1"/>
          </p:nvPr>
        </p:nvPicPr>
        <p:blipFill>
          <a:blip r:embed="rId2"/>
          <a:stretch>
            <a:fillRect/>
          </a:stretch>
        </p:blipFill>
        <p:spPr>
          <a:xfrm>
            <a:off x="519360" y="461666"/>
            <a:ext cx="8219256" cy="6207694"/>
          </a:xfrm>
        </p:spPr>
      </p:pic>
      <p:sp>
        <p:nvSpPr>
          <p:cNvPr id="3" name="Номер слайда 2">
            <a:extLst>
              <a:ext uri="{FF2B5EF4-FFF2-40B4-BE49-F238E27FC236}">
                <a16:creationId xmlns:a16="http://schemas.microsoft.com/office/drawing/2014/main" id="{16F59F7B-C1EE-422A-8E19-46B8E1CEE38F}"/>
              </a:ext>
            </a:extLst>
          </p:cNvPr>
          <p:cNvSpPr>
            <a:spLocks noGrp="1"/>
          </p:cNvSpPr>
          <p:nvPr>
            <p:ph type="sldNum" sz="quarter" idx="15"/>
          </p:nvPr>
        </p:nvSpPr>
        <p:spPr/>
        <p:txBody>
          <a:bodyPr/>
          <a:lstStyle/>
          <a:p>
            <a:fld id="{D6F87789-79C0-4369-89FF-5E19A7612EE5}" type="slidenum">
              <a:rPr lang="ru-RU" smtClean="0"/>
              <a:pPr/>
              <a:t>2</a:t>
            </a:fld>
            <a:endParaRPr lang="ru-RU"/>
          </a:p>
        </p:txBody>
      </p:sp>
      <p:sp>
        <p:nvSpPr>
          <p:cNvPr id="4" name="Прямоугольник 3"/>
          <p:cNvSpPr/>
          <p:nvPr/>
        </p:nvSpPr>
        <p:spPr>
          <a:xfrm>
            <a:off x="1259632" y="0"/>
            <a:ext cx="6120680" cy="461665"/>
          </a:xfrm>
          <a:prstGeom prst="rect">
            <a:avLst/>
          </a:prstGeom>
        </p:spPr>
        <p:txBody>
          <a:bodyPr wrap="square">
            <a:spAutoFit/>
          </a:bodyPr>
          <a:lstStyle/>
          <a:p>
            <a:pPr algn="ctr">
              <a:spcAft>
                <a:spcPts val="0"/>
              </a:spcAft>
            </a:pPr>
            <a:r>
              <a:rPr lang="kk-KZ" sz="2400" dirty="0">
                <a:latin typeface="Times New Roman" panose="02020603050405020304" pitchFamily="18" charset="0"/>
                <a:ea typeface="Calibri" panose="020F0502020204030204" pitchFamily="34" charset="0"/>
              </a:rPr>
              <a:t>Талдау әдістерінің жіктелуі</a:t>
            </a:r>
            <a:endParaRPr lang="ru-RU"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100454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ABEE54C6-1921-456E-87B9-BAD4B4C8720A}"/>
              </a:ext>
            </a:extLst>
          </p:cNvPr>
          <p:cNvSpPr>
            <a:spLocks noGrp="1"/>
          </p:cNvSpPr>
          <p:nvPr>
            <p:ph sz="quarter" idx="1"/>
          </p:nvPr>
        </p:nvSpPr>
        <p:spPr>
          <a:xfrm>
            <a:off x="457200" y="116632"/>
            <a:ext cx="7931224" cy="6357320"/>
          </a:xfrm>
        </p:spPr>
        <p:txBody>
          <a:bodyPr>
            <a:normAutofit lnSpcReduction="10000"/>
          </a:bodyPr>
          <a:lstStyle/>
          <a:p>
            <a:pPr indent="0" algn="just" eaLnBrk="0" fontAlgn="base" hangingPunct="0">
              <a:buNone/>
            </a:pPr>
            <a:r>
              <a:rPr lang="kk-KZ" sz="2000" dirty="0">
                <a:solidFill>
                  <a:srgbClr val="000000"/>
                </a:solidFill>
                <a:effectLst/>
                <a:latin typeface="Times New Roman" panose="02020603050405020304" pitchFamily="18" charset="0"/>
                <a:ea typeface="Calibri" panose="020F0502020204030204" pitchFamily="34" charset="0"/>
              </a:rPr>
              <a:t>	</a:t>
            </a:r>
            <a:r>
              <a:rPr lang="kk-KZ"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Талдаудың физика-химиялық немесе құралдық әдістері аналитикалық реакция нәтижесінде орындалған зерттелетін қосылыстың </a:t>
            </a:r>
            <a:r>
              <a:rPr lang="kk-KZ" sz="2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физикалық параметрін </a:t>
            </a:r>
            <a:r>
              <a:rPr lang="kk-KZ"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(аналитикалық белгі) құрал-жабдық көмегімен өлшеуге негізделген әдіс. </a:t>
            </a:r>
            <a:endParaRPr lang="ru-RU"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indent="0" algn="just" eaLnBrk="0" fontAlgn="base" hangingPunct="0">
              <a:buNone/>
            </a:pPr>
            <a:r>
              <a:rPr lang="kk-KZ"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Кез-келген дайын өнімнің сапасын анықтауда физика-химиялық талдау әдістерінің (ФХТӘ) ролі зор. Әсіресе дәрі-дәрмек тазалығы, тағам құрамын, объектілердің құрамын, қоршаған орта ластануын зерттеуде кеңінен қолданылады. </a:t>
            </a:r>
          </a:p>
          <a:p>
            <a:pPr indent="0" algn="just" eaLnBrk="0" fontAlgn="base" hangingPunct="0">
              <a:buNone/>
            </a:pPr>
            <a:r>
              <a:rPr kumimoji="0" lang="kk-KZ" sz="2800" b="0" i="0" u="none" strike="noStrike" kern="12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ФХТӘ ә</a:t>
            </a:r>
            <a:r>
              <a:rPr lang="kk-KZ"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дістерінің жіктелуін мынадай 1 - кесте арқылы өрнектеуге болады.</a:t>
            </a:r>
            <a:endParaRPr lang="ru-RU"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indent="0" algn="just" eaLnBrk="0" fontAlgn="base" hangingPunct="0">
              <a:buNone/>
            </a:pPr>
            <a:r>
              <a:rPr lang="kk-KZ" sz="2800" dirty="0">
                <a:solidFill>
                  <a:srgbClr val="000000"/>
                </a:solidFill>
                <a:effectLst/>
                <a:latin typeface="Times New Roman" panose="02020603050405020304" pitchFamily="18" charset="0"/>
                <a:ea typeface="Arial Unicode MS"/>
                <a:cs typeface="Times New Roman" panose="02020603050405020304" pitchFamily="18" charset="0"/>
              </a:rPr>
              <a:t> </a:t>
            </a:r>
            <a:endParaRPr lang="ru-RU"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buNone/>
            </a:pPr>
            <a:endParaRPr lang="ru-RU" dirty="0"/>
          </a:p>
        </p:txBody>
      </p:sp>
      <p:sp>
        <p:nvSpPr>
          <p:cNvPr id="4" name="Номер слайда 3">
            <a:extLst>
              <a:ext uri="{FF2B5EF4-FFF2-40B4-BE49-F238E27FC236}">
                <a16:creationId xmlns:a16="http://schemas.microsoft.com/office/drawing/2014/main" id="{FCE5CAD9-E140-4059-B018-4A18B36FA6FF}"/>
              </a:ext>
            </a:extLst>
          </p:cNvPr>
          <p:cNvSpPr>
            <a:spLocks noGrp="1"/>
          </p:cNvSpPr>
          <p:nvPr>
            <p:ph type="sldNum" sz="quarter" idx="15"/>
          </p:nvPr>
        </p:nvSpPr>
        <p:spPr/>
        <p:txBody>
          <a:bodyPr/>
          <a:lstStyle/>
          <a:p>
            <a:fld id="{D6F87789-79C0-4369-89FF-5E19A7612EE5}" type="slidenum">
              <a:rPr lang="ru-RU" smtClean="0"/>
              <a:pPr/>
              <a:t>3</a:t>
            </a:fld>
            <a:endParaRPr lang="ru-RU"/>
          </a:p>
        </p:txBody>
      </p:sp>
    </p:spTree>
    <p:extLst>
      <p:ext uri="{BB962C8B-B14F-4D97-AF65-F5344CB8AC3E}">
        <p14:creationId xmlns:p14="http://schemas.microsoft.com/office/powerpoint/2010/main" val="20386675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a:extLst>
              <a:ext uri="{FF2B5EF4-FFF2-40B4-BE49-F238E27FC236}">
                <a16:creationId xmlns:a16="http://schemas.microsoft.com/office/drawing/2014/main" id="{CFB7F685-96E2-4B7E-B1A9-A44C6DCCACA8}"/>
              </a:ext>
            </a:extLst>
          </p:cNvPr>
          <p:cNvPicPr>
            <a:picLocks noGrp="1" noChangeAspect="1"/>
          </p:cNvPicPr>
          <p:nvPr>
            <p:ph sz="quarter" idx="1"/>
          </p:nvPr>
        </p:nvPicPr>
        <p:blipFill>
          <a:blip r:embed="rId2"/>
          <a:stretch>
            <a:fillRect/>
          </a:stretch>
        </p:blipFill>
        <p:spPr>
          <a:xfrm>
            <a:off x="539552" y="602742"/>
            <a:ext cx="7848873" cy="5779380"/>
          </a:xfrm>
          <a:prstGeom prst="rect">
            <a:avLst/>
          </a:prstGeom>
        </p:spPr>
      </p:pic>
      <p:sp>
        <p:nvSpPr>
          <p:cNvPr id="3" name="Номер слайда 2">
            <a:extLst>
              <a:ext uri="{FF2B5EF4-FFF2-40B4-BE49-F238E27FC236}">
                <a16:creationId xmlns:a16="http://schemas.microsoft.com/office/drawing/2014/main" id="{540065E4-3E01-4E04-8C7D-0FF2B391AB7C}"/>
              </a:ext>
            </a:extLst>
          </p:cNvPr>
          <p:cNvSpPr>
            <a:spLocks noGrp="1"/>
          </p:cNvSpPr>
          <p:nvPr>
            <p:ph type="sldNum" sz="quarter" idx="15"/>
          </p:nvPr>
        </p:nvSpPr>
        <p:spPr/>
        <p:txBody>
          <a:bodyPr/>
          <a:lstStyle/>
          <a:p>
            <a:fld id="{D6F87789-79C0-4369-89FF-5E19A7612EE5}" type="slidenum">
              <a:rPr lang="ru-RU" smtClean="0"/>
              <a:pPr/>
              <a:t>4</a:t>
            </a:fld>
            <a:endParaRPr lang="ru-RU"/>
          </a:p>
        </p:txBody>
      </p:sp>
    </p:spTree>
    <p:extLst>
      <p:ext uri="{BB962C8B-B14F-4D97-AF65-F5344CB8AC3E}">
        <p14:creationId xmlns:p14="http://schemas.microsoft.com/office/powerpoint/2010/main" val="8981519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DA42BCB8-AD92-435E-B399-D8EDE08A4A00}"/>
              </a:ext>
            </a:extLst>
          </p:cNvPr>
          <p:cNvSpPr>
            <a:spLocks noGrp="1"/>
          </p:cNvSpPr>
          <p:nvPr>
            <p:ph sz="quarter" idx="1"/>
          </p:nvPr>
        </p:nvSpPr>
        <p:spPr>
          <a:xfrm>
            <a:off x="457200" y="116632"/>
            <a:ext cx="8281416" cy="6357320"/>
          </a:xfrm>
        </p:spPr>
        <p:txBody>
          <a:bodyPr>
            <a:normAutofit fontScale="85000" lnSpcReduction="20000"/>
          </a:bodyPr>
          <a:lstStyle/>
          <a:p>
            <a:pPr indent="0" algn="just" eaLnBrk="0" fontAlgn="base" hangingPunct="0">
              <a:buNone/>
            </a:pPr>
            <a:r>
              <a:rPr lang="kk-KZ" sz="2400" dirty="0">
                <a:solidFill>
                  <a:srgbClr val="000000"/>
                </a:solidFill>
                <a:effectLst/>
                <a:latin typeface="Times New Roman" panose="02020603050405020304" pitchFamily="18" charset="0"/>
                <a:ea typeface="Calibri" panose="020F0502020204030204" pitchFamily="34" charset="0"/>
              </a:rPr>
              <a:t>	Талдаудың </a:t>
            </a:r>
            <a:r>
              <a:rPr lang="kk-KZ" sz="2400" dirty="0">
                <a:solidFill>
                  <a:srgbClr val="000000"/>
                </a:solidFill>
                <a:effectLst/>
                <a:latin typeface="Times New Roman" panose="02020603050405020304" pitchFamily="18" charset="0"/>
                <a:ea typeface="+mn-ea"/>
              </a:rPr>
              <a:t>физика-химиялық әдістерінің</a:t>
            </a:r>
            <a:r>
              <a:rPr lang="kk-KZ" sz="2400" dirty="0">
                <a:solidFill>
                  <a:srgbClr val="000000"/>
                </a:solidFill>
                <a:effectLst/>
                <a:latin typeface="Times New Roman" panose="02020603050405020304" pitchFamily="18" charset="0"/>
                <a:ea typeface="Calibri" panose="020F0502020204030204" pitchFamily="34" charset="0"/>
              </a:rPr>
              <a:t> ерекшеліктері:</a:t>
            </a:r>
            <a:endParaRPr lang="ru-RU" sz="2000" dirty="0">
              <a:effectLst/>
              <a:latin typeface="Times New Roman" panose="02020603050405020304" pitchFamily="18" charset="0"/>
              <a:ea typeface="Times New Roman" panose="02020603050405020304" pitchFamily="18" charset="0"/>
            </a:endParaRPr>
          </a:p>
          <a:p>
            <a:pPr marL="342900" lvl="0" indent="-342900" algn="just" eaLnBrk="0" fontAlgn="base" hangingPunct="0">
              <a:buFont typeface="Times New Roman" panose="02020603050405020304" pitchFamily="18" charset="0"/>
              <a:buChar char="-"/>
            </a:pPr>
            <a:r>
              <a:rPr lang="kk-KZ" sz="2400" dirty="0">
                <a:solidFill>
                  <a:srgbClr val="000000"/>
                </a:solidFill>
                <a:effectLst/>
                <a:latin typeface="Times New Roman" panose="02020603050405020304" pitchFamily="18" charset="0"/>
                <a:ea typeface="Calibri" panose="020F0502020204030204" pitchFamily="34" charset="0"/>
              </a:rPr>
              <a:t>әдістің сезімталдылығы </a:t>
            </a:r>
            <a:r>
              <a:rPr lang="kk-KZ" sz="2400" dirty="0">
                <a:solidFill>
                  <a:srgbClr val="000000"/>
                </a:solidFill>
                <a:effectLst/>
                <a:latin typeface="Times New Roman" panose="02020603050405020304" pitchFamily="18" charset="0"/>
                <a:ea typeface="+mn-ea"/>
              </a:rPr>
              <a:t>шамамен ~ 10</a:t>
            </a:r>
            <a:r>
              <a:rPr lang="kk-KZ" sz="2400" baseline="30000" dirty="0">
                <a:solidFill>
                  <a:srgbClr val="000000"/>
                </a:solidFill>
                <a:effectLst/>
                <a:latin typeface="Times New Roman" panose="02020603050405020304" pitchFamily="18" charset="0"/>
                <a:ea typeface="+mn-ea"/>
              </a:rPr>
              <a:t>-</a:t>
            </a:r>
            <a:r>
              <a:rPr lang="ru-RU" sz="2400" baseline="30000" dirty="0">
                <a:solidFill>
                  <a:srgbClr val="000000"/>
                </a:solidFill>
                <a:effectLst/>
                <a:latin typeface="Times New Roman" panose="02020603050405020304" pitchFamily="18" charset="0"/>
                <a:ea typeface="+mn-ea"/>
              </a:rPr>
              <a:t>10 </a:t>
            </a:r>
            <a:r>
              <a:rPr lang="kk-KZ" sz="2400" dirty="0">
                <a:solidFill>
                  <a:srgbClr val="000000"/>
                </a:solidFill>
                <a:effectLst/>
                <a:latin typeface="Times New Roman" panose="02020603050405020304" pitchFamily="18" charset="0"/>
                <a:ea typeface="+mn-ea"/>
              </a:rPr>
              <a:t>% құрайды,</a:t>
            </a:r>
            <a:endParaRPr lang="ru-RU" sz="2000" dirty="0">
              <a:effectLst/>
              <a:latin typeface="Times New Roman" panose="02020603050405020304" pitchFamily="18" charset="0"/>
              <a:ea typeface="Calibri" panose="020F0502020204030204" pitchFamily="34" charset="0"/>
            </a:endParaRPr>
          </a:p>
          <a:p>
            <a:pPr marL="342900" lvl="0" indent="-342900" algn="just" eaLnBrk="0" fontAlgn="base" hangingPunct="0">
              <a:buFont typeface="Times New Roman" panose="02020603050405020304" pitchFamily="18" charset="0"/>
              <a:buChar char="-"/>
            </a:pPr>
            <a:r>
              <a:rPr lang="kk-KZ" sz="2400" dirty="0">
                <a:solidFill>
                  <a:srgbClr val="000000"/>
                </a:solidFill>
                <a:effectLst/>
                <a:latin typeface="Times New Roman" panose="02020603050405020304" pitchFamily="18" charset="0"/>
                <a:ea typeface="+mn-ea"/>
              </a:rPr>
              <a:t> селективті,</a:t>
            </a:r>
            <a:endParaRPr lang="ru-RU" sz="2000" dirty="0">
              <a:effectLst/>
              <a:latin typeface="Times New Roman" panose="02020603050405020304" pitchFamily="18" charset="0"/>
              <a:ea typeface="Calibri" panose="020F0502020204030204" pitchFamily="34" charset="0"/>
            </a:endParaRPr>
          </a:p>
          <a:p>
            <a:pPr marL="342900" lvl="0" indent="-342900" algn="just" eaLnBrk="0" fontAlgn="base" hangingPunct="0">
              <a:buFont typeface="Times New Roman" panose="02020603050405020304" pitchFamily="18" charset="0"/>
              <a:buChar char="-"/>
            </a:pPr>
            <a:r>
              <a:rPr lang="kk-KZ" sz="2400" dirty="0">
                <a:solidFill>
                  <a:srgbClr val="000000"/>
                </a:solidFill>
                <a:effectLst/>
                <a:latin typeface="Times New Roman" panose="02020603050405020304" pitchFamily="18" charset="0"/>
                <a:ea typeface="+mn-ea"/>
              </a:rPr>
              <a:t> Тез орындалады, яғни экспрессті, </a:t>
            </a:r>
            <a:endParaRPr lang="ru-RU" sz="2000" dirty="0">
              <a:effectLst/>
              <a:latin typeface="Times New Roman" panose="02020603050405020304" pitchFamily="18" charset="0"/>
              <a:ea typeface="Calibri" panose="020F0502020204030204" pitchFamily="34" charset="0"/>
            </a:endParaRPr>
          </a:p>
          <a:p>
            <a:pPr marL="342900" lvl="0" indent="-342900" algn="just" eaLnBrk="0" fontAlgn="base" hangingPunct="0">
              <a:buFont typeface="Times New Roman" panose="02020603050405020304" pitchFamily="18" charset="0"/>
              <a:buChar char="-"/>
            </a:pPr>
            <a:r>
              <a:rPr lang="kk-KZ" sz="2400" dirty="0">
                <a:solidFill>
                  <a:srgbClr val="000000"/>
                </a:solidFill>
                <a:effectLst/>
                <a:latin typeface="Times New Roman" panose="02020603050405020304" pitchFamily="18" charset="0"/>
                <a:ea typeface="+mn-ea"/>
              </a:rPr>
              <a:t>технологиялық процесті қашықтықтан және дистанционды басқара алады,</a:t>
            </a:r>
            <a:endParaRPr lang="ru-RU" sz="2000" dirty="0">
              <a:effectLst/>
              <a:latin typeface="Times New Roman" panose="02020603050405020304" pitchFamily="18" charset="0"/>
              <a:ea typeface="Calibri" panose="020F0502020204030204" pitchFamily="34" charset="0"/>
            </a:endParaRPr>
          </a:p>
          <a:p>
            <a:pPr marL="342900" lvl="0" indent="-342900" algn="just" eaLnBrk="0" fontAlgn="base" hangingPunct="0">
              <a:buFont typeface="Times New Roman" panose="02020603050405020304" pitchFamily="18" charset="0"/>
              <a:buChar char="-"/>
            </a:pPr>
            <a:r>
              <a:rPr lang="kk-KZ" sz="2400" dirty="0">
                <a:solidFill>
                  <a:srgbClr val="000000"/>
                </a:solidFill>
                <a:effectLst/>
                <a:latin typeface="Times New Roman" panose="02020603050405020304" pitchFamily="18" charset="0"/>
                <a:ea typeface="+mn-ea"/>
              </a:rPr>
              <a:t> оңай автоматтандырылады,</a:t>
            </a:r>
            <a:endParaRPr lang="ru-RU" sz="2000" dirty="0">
              <a:effectLst/>
              <a:latin typeface="Times New Roman" panose="02020603050405020304" pitchFamily="18" charset="0"/>
              <a:ea typeface="Calibri" panose="020F0502020204030204" pitchFamily="34" charset="0"/>
            </a:endParaRPr>
          </a:p>
          <a:p>
            <a:pPr marL="342900" lvl="0" indent="-342900" algn="just" eaLnBrk="0" fontAlgn="base" hangingPunct="0">
              <a:buFont typeface="Times New Roman" panose="02020603050405020304" pitchFamily="18" charset="0"/>
              <a:buChar char="-"/>
            </a:pPr>
            <a:r>
              <a:rPr lang="kk-KZ" sz="2400" dirty="0">
                <a:solidFill>
                  <a:srgbClr val="000000"/>
                </a:solidFill>
                <a:effectLst/>
                <a:latin typeface="Times New Roman" panose="02020603050405020304" pitchFamily="18" charset="0"/>
                <a:ea typeface="+mn-ea"/>
              </a:rPr>
              <a:t> белгісіз қосылыстың сапалық және сандық мәліметін бірден бере алады және т.б. </a:t>
            </a:r>
            <a:endParaRPr lang="ru-RU" sz="2000" dirty="0">
              <a:effectLst/>
              <a:latin typeface="Times New Roman" panose="02020603050405020304" pitchFamily="18" charset="0"/>
              <a:ea typeface="Calibri" panose="020F0502020204030204" pitchFamily="34" charset="0"/>
            </a:endParaRPr>
          </a:p>
          <a:p>
            <a:pPr indent="0" algn="just" eaLnBrk="0" fontAlgn="base" hangingPunct="0">
              <a:buNone/>
            </a:pPr>
            <a:r>
              <a:rPr lang="kk-KZ" sz="2400" dirty="0">
                <a:solidFill>
                  <a:srgbClr val="000000"/>
                </a:solidFill>
                <a:effectLst/>
                <a:latin typeface="Times New Roman" panose="02020603050405020304" pitchFamily="18" charset="0"/>
                <a:ea typeface="Calibri" panose="020F0502020204030204" pitchFamily="34" charset="0"/>
              </a:rPr>
              <a:t>	Талдаудың </a:t>
            </a:r>
            <a:r>
              <a:rPr lang="kk-KZ" sz="2400" dirty="0">
                <a:solidFill>
                  <a:srgbClr val="000000"/>
                </a:solidFill>
                <a:effectLst/>
                <a:latin typeface="Times New Roman" panose="02020603050405020304" pitchFamily="18" charset="0"/>
                <a:ea typeface="+mn-ea"/>
              </a:rPr>
              <a:t>физика-химиялық әдістерінің</a:t>
            </a:r>
            <a:r>
              <a:rPr lang="kk-KZ" sz="2400" dirty="0">
                <a:solidFill>
                  <a:srgbClr val="000000"/>
                </a:solidFill>
                <a:effectLst/>
                <a:latin typeface="Times New Roman" panose="02020603050405020304" pitchFamily="18" charset="0"/>
                <a:ea typeface="Calibri" panose="020F0502020204030204" pitchFamily="34" charset="0"/>
              </a:rPr>
              <a:t> </a:t>
            </a:r>
            <a:r>
              <a:rPr lang="kk-KZ" sz="2400" dirty="0">
                <a:solidFill>
                  <a:srgbClr val="000000"/>
                </a:solidFill>
                <a:effectLst/>
                <a:latin typeface="Times New Roman" panose="02020603050405020304" pitchFamily="18" charset="0"/>
                <a:ea typeface="+mn-ea"/>
              </a:rPr>
              <a:t>кемшілігі:</a:t>
            </a:r>
            <a:endParaRPr lang="ru-RU" sz="2000" dirty="0">
              <a:effectLst/>
              <a:latin typeface="Times New Roman" panose="02020603050405020304" pitchFamily="18" charset="0"/>
              <a:ea typeface="Times New Roman" panose="02020603050405020304" pitchFamily="18" charset="0"/>
            </a:endParaRPr>
          </a:p>
          <a:p>
            <a:pPr indent="0" algn="just" eaLnBrk="0" fontAlgn="base" hangingPunct="0">
              <a:buNone/>
            </a:pPr>
            <a:r>
              <a:rPr lang="kk-KZ" sz="2400" dirty="0">
                <a:solidFill>
                  <a:srgbClr val="000000"/>
                </a:solidFill>
                <a:effectLst/>
                <a:latin typeface="Times New Roman" panose="02020603050405020304" pitchFamily="18" charset="0"/>
                <a:ea typeface="+mn-ea"/>
              </a:rPr>
              <a:t>- кейде (үнемі емес) аналитикалық нәтижелердің талғампаздығы химиялық әдістермен салыстырғанда анағұрлым төмен,</a:t>
            </a:r>
            <a:endParaRPr lang="ru-RU" sz="2000" dirty="0">
              <a:effectLst/>
              <a:latin typeface="Times New Roman" panose="02020603050405020304" pitchFamily="18" charset="0"/>
              <a:ea typeface="Times New Roman" panose="02020603050405020304" pitchFamily="18" charset="0"/>
            </a:endParaRPr>
          </a:p>
          <a:p>
            <a:pPr indent="0" algn="just" eaLnBrk="0" fontAlgn="base" hangingPunct="0">
              <a:buNone/>
            </a:pPr>
            <a:r>
              <a:rPr lang="kk-KZ" sz="2400" dirty="0">
                <a:solidFill>
                  <a:srgbClr val="000000"/>
                </a:solidFill>
                <a:effectLst/>
                <a:latin typeface="Times New Roman" panose="02020603050405020304" pitchFamily="18" charset="0"/>
                <a:ea typeface="+mn-ea"/>
              </a:rPr>
              <a:t>- физикалық және физика-химиялық әдістерінің анықтау қателігі шамамен 5% (кей жағдайда 20%), ал химиялық әдістер 0,1-0,5% аспайды,</a:t>
            </a:r>
            <a:endParaRPr lang="ru-RU" sz="2000" dirty="0">
              <a:effectLst/>
              <a:latin typeface="Times New Roman" panose="02020603050405020304" pitchFamily="18" charset="0"/>
              <a:ea typeface="Times New Roman" panose="02020603050405020304" pitchFamily="18" charset="0"/>
            </a:endParaRPr>
          </a:p>
          <a:p>
            <a:pPr indent="0" algn="just" eaLnBrk="0" fontAlgn="base" hangingPunct="0">
              <a:buNone/>
            </a:pPr>
            <a:r>
              <a:rPr lang="kk-KZ" sz="2400" dirty="0">
                <a:solidFill>
                  <a:srgbClr val="000000"/>
                </a:solidFill>
                <a:effectLst/>
                <a:latin typeface="Times New Roman" panose="02020603050405020304" pitchFamily="18" charset="0"/>
                <a:ea typeface="+mn-ea"/>
              </a:rPr>
              <a:t>- эталондардың қолданылуы,</a:t>
            </a:r>
            <a:endParaRPr lang="ru-RU" sz="2000" dirty="0">
              <a:effectLst/>
              <a:latin typeface="Times New Roman" panose="02020603050405020304" pitchFamily="18" charset="0"/>
              <a:ea typeface="Times New Roman" panose="02020603050405020304" pitchFamily="18" charset="0"/>
            </a:endParaRPr>
          </a:p>
          <a:p>
            <a:pPr indent="0" algn="just" eaLnBrk="0" fontAlgn="base" hangingPunct="0">
              <a:buNone/>
            </a:pPr>
            <a:r>
              <a:rPr lang="kk-KZ" sz="2400" dirty="0">
                <a:solidFill>
                  <a:srgbClr val="000000"/>
                </a:solidFill>
                <a:effectLst/>
                <a:latin typeface="Times New Roman" panose="02020603050405020304" pitchFamily="18" charset="0"/>
                <a:ea typeface="+mn-ea"/>
              </a:rPr>
              <a:t>- қолданылатын құрал-жабдықтардың құнының жоғарылығы.</a:t>
            </a:r>
            <a:endParaRPr lang="ru-RU" sz="2000" dirty="0">
              <a:effectLst/>
              <a:latin typeface="Times New Roman" panose="02020603050405020304" pitchFamily="18" charset="0"/>
              <a:ea typeface="Times New Roman" panose="02020603050405020304" pitchFamily="18" charset="0"/>
            </a:endParaRPr>
          </a:p>
          <a:p>
            <a:pPr indent="0" algn="just" eaLnBrk="0" fontAlgn="base" hangingPunct="0">
              <a:buNone/>
            </a:pPr>
            <a:r>
              <a:rPr lang="kk-KZ" sz="2400" dirty="0">
                <a:solidFill>
                  <a:srgbClr val="000000"/>
                </a:solidFill>
                <a:effectLst/>
                <a:latin typeface="Times New Roman" panose="02020603050405020304" pitchFamily="18" charset="0"/>
                <a:ea typeface="+mn-ea"/>
              </a:rPr>
              <a:t>	Осыған орай классикалық химиялық (гравиметрия, титриметрия) әдістердің өзектілігі де жойылмайды, себебі химиялық әдістер орындалуы жағынан қарапайым, зерттелетін компонент мөлшері көп болған жағдайда ыңғайлы.</a:t>
            </a:r>
            <a:endParaRPr lang="ru-RU" sz="2000" dirty="0">
              <a:effectLst/>
              <a:latin typeface="Times New Roman" panose="02020603050405020304" pitchFamily="18" charset="0"/>
              <a:ea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id="{8751341F-EF71-4E41-86CA-A517257AC02C}"/>
              </a:ext>
            </a:extLst>
          </p:cNvPr>
          <p:cNvSpPr>
            <a:spLocks noGrp="1"/>
          </p:cNvSpPr>
          <p:nvPr>
            <p:ph type="sldNum" sz="quarter" idx="15"/>
          </p:nvPr>
        </p:nvSpPr>
        <p:spPr/>
        <p:txBody>
          <a:bodyPr/>
          <a:lstStyle/>
          <a:p>
            <a:fld id="{D6F87789-79C0-4369-89FF-5E19A7612EE5}" type="slidenum">
              <a:rPr lang="ru-RU" smtClean="0"/>
              <a:pPr/>
              <a:t>5</a:t>
            </a:fld>
            <a:endParaRPr lang="ru-RU"/>
          </a:p>
        </p:txBody>
      </p:sp>
    </p:spTree>
    <p:extLst>
      <p:ext uri="{BB962C8B-B14F-4D97-AF65-F5344CB8AC3E}">
        <p14:creationId xmlns:p14="http://schemas.microsoft.com/office/powerpoint/2010/main" val="13552873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634082"/>
          </a:xfrm>
        </p:spPr>
        <p:txBody>
          <a:bodyPr/>
          <a:lstStyle/>
          <a:p>
            <a:r>
              <a:rPr lang="kk-KZ" dirty="0"/>
              <a:t>Талдаудың спектрлік әдістері</a:t>
            </a:r>
            <a:endParaRPr lang="ru-RU" dirty="0"/>
          </a:p>
        </p:txBody>
      </p:sp>
      <p:sp>
        <p:nvSpPr>
          <p:cNvPr id="3" name="Объект 2"/>
          <p:cNvSpPr>
            <a:spLocks noGrp="1"/>
          </p:cNvSpPr>
          <p:nvPr>
            <p:ph sz="quarter" idx="1"/>
          </p:nvPr>
        </p:nvSpPr>
        <p:spPr>
          <a:xfrm>
            <a:off x="457200" y="1196752"/>
            <a:ext cx="8075240" cy="5277200"/>
          </a:xfrm>
        </p:spPr>
        <p:txBody>
          <a:bodyPr>
            <a:normAutofit fontScale="92500"/>
          </a:bodyPr>
          <a:lstStyle/>
          <a:p>
            <a:pPr indent="0" algn="just" eaLnBrk="0" fontAlgn="base" hangingPunct="0">
              <a:lnSpc>
                <a:spcPct val="107000"/>
              </a:lnSpc>
              <a:spcAft>
                <a:spcPts val="0"/>
              </a:spcAft>
              <a:buNone/>
            </a:pPr>
            <a:r>
              <a:rPr lang="kk-KZ" dirty="0">
                <a:solidFill>
                  <a:srgbClr val="000000"/>
                </a:solidFill>
                <a:latin typeface="Times New Roman" panose="02020603050405020304" pitchFamily="18" charset="0"/>
                <a:cs typeface="Times New Roman" panose="02020603050405020304" pitchFamily="18" charset="0"/>
              </a:rPr>
              <a:t>	</a:t>
            </a:r>
            <a:r>
              <a:rPr lang="kk-KZ" sz="2800" dirty="0">
                <a:solidFill>
                  <a:srgbClr val="000000"/>
                </a:solidFill>
                <a:latin typeface="Times New Roman" panose="02020603050405020304" pitchFamily="18" charset="0"/>
                <a:cs typeface="Times New Roman" panose="02020603050405020304" pitchFamily="18" charset="0"/>
              </a:rPr>
              <a:t>Спектроскопиялық әдістер </a:t>
            </a:r>
            <a:r>
              <a:rPr lang="kk-KZ" sz="2800" b="1" i="1" dirty="0">
                <a:solidFill>
                  <a:srgbClr val="000000"/>
                </a:solidFill>
                <a:latin typeface="Times New Roman" panose="02020603050405020304" pitchFamily="18" charset="0"/>
                <a:cs typeface="Times New Roman" panose="02020603050405020304" pitchFamily="18" charset="0"/>
              </a:rPr>
              <a:t>зерттелетін қосылыстың жарықпен электромагнитті сәулелену құбылысы</a:t>
            </a:r>
            <a:r>
              <a:rPr lang="kk-KZ" sz="2800" dirty="0">
                <a:solidFill>
                  <a:srgbClr val="000000"/>
                </a:solidFill>
                <a:latin typeface="Times New Roman" panose="02020603050405020304" pitchFamily="18" charset="0"/>
                <a:cs typeface="Times New Roman" panose="02020603050405020304" pitchFamily="18" charset="0"/>
              </a:rPr>
              <a:t>на негізделген. Зерттелетін қосылыс пен жарықтың әрекеттесуі нәтижесінде пайда болатын құбылыстар: жұтылу, шағылу, шашырау, сыну және түсу және т.б. Соның нәтижесінде мына параметрлер өлшеніледі: қозған атомдардың сәулелену қарқындылығы, монохроматты сәулеленудің жұтылуы, жарықтың сыну көрсеткіші және т.б., әрі бұл параметрлер зерттелетін объект құрамындағы қосылыстың концентрациясының функциясы болып табылады.</a:t>
            </a:r>
            <a:endParaRPr lang="ru-RU" sz="2800" dirty="0">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
        <p:nvSpPr>
          <p:cNvPr id="4" name="Номер слайда 3"/>
          <p:cNvSpPr>
            <a:spLocks noGrp="1"/>
          </p:cNvSpPr>
          <p:nvPr>
            <p:ph type="sldNum" sz="quarter" idx="15"/>
          </p:nvPr>
        </p:nvSpPr>
        <p:spPr/>
        <p:txBody>
          <a:bodyPr/>
          <a:lstStyle/>
          <a:p>
            <a:fld id="{D6F87789-79C0-4369-89FF-5E19A7612EE5}" type="slidenum">
              <a:rPr lang="ru-RU" smtClean="0"/>
              <a:pPr/>
              <a:t>6</a:t>
            </a:fld>
            <a:endParaRPr lang="ru-RU"/>
          </a:p>
        </p:txBody>
      </p:sp>
    </p:spTree>
    <p:extLst>
      <p:ext uri="{BB962C8B-B14F-4D97-AF65-F5344CB8AC3E}">
        <p14:creationId xmlns:p14="http://schemas.microsoft.com/office/powerpoint/2010/main" val="19078718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57200" y="476672"/>
            <a:ext cx="7931224" cy="5997280"/>
          </a:xfrm>
        </p:spPr>
        <p:txBody>
          <a:bodyPr>
            <a:normAutofit/>
          </a:bodyPr>
          <a:lstStyle/>
          <a:p>
            <a:pPr indent="0" algn="just" eaLnBrk="0" fontAlgn="base" hangingPunct="0">
              <a:lnSpc>
                <a:spcPct val="107000"/>
              </a:lnSpc>
              <a:spcAft>
                <a:spcPts val="0"/>
              </a:spcAft>
              <a:buNone/>
            </a:pPr>
            <a:r>
              <a:rPr lang="kk-KZ" dirty="0">
                <a:solidFill>
                  <a:srgbClr val="000000"/>
                </a:solidFill>
                <a:latin typeface="Times New Roman" panose="02020603050405020304" pitchFamily="18" charset="0"/>
                <a:cs typeface="Times New Roman" panose="02020603050405020304" pitchFamily="18" charset="0"/>
              </a:rPr>
              <a:t>	Спектроскопиялық әдісте құбылысқа зерттелетін қосылыс атом және молекула күйінде түсе алатын болғандықтан талдау атомдық спектроскопия және молекулалық спектроскопия деп екі үлкен топқа бірігеді. </a:t>
            </a:r>
            <a:endParaRPr lang="ru-RU" dirty="0">
              <a:latin typeface="Calibri" panose="020F0502020204030204" pitchFamily="34" charset="0"/>
              <a:ea typeface="Calibri" panose="020F0502020204030204" pitchFamily="34" charset="0"/>
              <a:cs typeface="Times New Roman" panose="02020603050405020304" pitchFamily="18" charset="0"/>
            </a:endParaRPr>
          </a:p>
          <a:p>
            <a:pPr indent="0" algn="just" eaLnBrk="0" fontAlgn="base" hangingPunct="0">
              <a:lnSpc>
                <a:spcPct val="107000"/>
              </a:lnSpc>
              <a:spcAft>
                <a:spcPts val="0"/>
              </a:spcAft>
              <a:buNone/>
            </a:pPr>
            <a:endParaRPr lang="kk-KZ" dirty="0">
              <a:solidFill>
                <a:srgbClr val="000000"/>
              </a:solidFill>
              <a:latin typeface="Times New Roman" panose="02020603050405020304" pitchFamily="18" charset="0"/>
              <a:cs typeface="Times New Roman" panose="02020603050405020304" pitchFamily="18" charset="0"/>
            </a:endParaRPr>
          </a:p>
          <a:p>
            <a:pPr indent="0" algn="just" eaLnBrk="0" fontAlgn="base" hangingPunct="0">
              <a:lnSpc>
                <a:spcPct val="107000"/>
              </a:lnSpc>
              <a:spcAft>
                <a:spcPts val="0"/>
              </a:spcAft>
              <a:buNone/>
            </a:pPr>
            <a:r>
              <a:rPr lang="kk-KZ" dirty="0">
                <a:solidFill>
                  <a:srgbClr val="000000"/>
                </a:solidFill>
                <a:latin typeface="Times New Roman" panose="02020603050405020304" pitchFamily="18" charset="0"/>
                <a:cs typeface="Times New Roman" panose="02020603050405020304" pitchFamily="18" charset="0"/>
              </a:rPr>
              <a:t>	Талдау әдістері жарықтың құбылысына қарай: </a:t>
            </a:r>
            <a:endParaRPr lang="ru-RU"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eaLnBrk="0" fontAlgn="base" hangingPunct="0">
              <a:spcAft>
                <a:spcPts val="0"/>
              </a:spcAft>
              <a:buFont typeface="Wingdings" panose="05000000000000000000" pitchFamily="2" charset="2"/>
              <a:buChar char=""/>
              <a:tabLst>
                <a:tab pos="457200" algn="l"/>
              </a:tabLst>
            </a:pPr>
            <a:r>
              <a:rPr lang="kk-KZ" b="1" dirty="0">
                <a:solidFill>
                  <a:srgbClr val="000000"/>
                </a:solidFill>
                <a:latin typeface="Times New Roman" panose="02020603050405020304" pitchFamily="18" charset="0"/>
              </a:rPr>
              <a:t>жарықтың шашырауы </a:t>
            </a:r>
            <a:r>
              <a:rPr lang="kk-KZ" dirty="0">
                <a:solidFill>
                  <a:srgbClr val="000000"/>
                </a:solidFill>
                <a:latin typeface="Times New Roman" panose="02020603050405020304" pitchFamily="18" charset="0"/>
              </a:rPr>
              <a:t>– эмиссиялық (мысалы, флуориметрия, эмиссионды спектральды әдіс, жалынды фотометрия),</a:t>
            </a:r>
            <a:endParaRPr lang="ru-RU" dirty="0"/>
          </a:p>
          <a:p>
            <a:pPr marL="342900" lvl="0" indent="-342900" algn="just" eaLnBrk="0" fontAlgn="base" hangingPunct="0">
              <a:spcAft>
                <a:spcPts val="0"/>
              </a:spcAft>
              <a:buFont typeface="Wingdings" panose="05000000000000000000" pitchFamily="2" charset="2"/>
              <a:buChar char=""/>
              <a:tabLst>
                <a:tab pos="457200" algn="l"/>
              </a:tabLst>
            </a:pPr>
            <a:r>
              <a:rPr lang="kk-KZ" dirty="0">
                <a:solidFill>
                  <a:srgbClr val="000000"/>
                </a:solidFill>
                <a:latin typeface="Times New Roman" panose="02020603050405020304" pitchFamily="18" charset="0"/>
              </a:rPr>
              <a:t> </a:t>
            </a:r>
            <a:r>
              <a:rPr lang="kk-KZ" b="1" dirty="0">
                <a:solidFill>
                  <a:srgbClr val="000000"/>
                </a:solidFill>
                <a:latin typeface="Times New Roman" panose="02020603050405020304" pitchFamily="18" charset="0"/>
              </a:rPr>
              <a:t>жарықтың жұтылуы </a:t>
            </a:r>
            <a:r>
              <a:rPr lang="kk-KZ" dirty="0">
                <a:solidFill>
                  <a:srgbClr val="000000"/>
                </a:solidFill>
                <a:latin typeface="Times New Roman" panose="02020603050405020304" pitchFamily="18" charset="0"/>
              </a:rPr>
              <a:t>– абсорбциялық ( мысалы, колориметрия, фотоколориметрия, спектрофотометрия, атомды-абсорбциялық ААС) болып бөлінеді.</a:t>
            </a:r>
            <a:endParaRPr lang="ru-RU" dirty="0"/>
          </a:p>
          <a:p>
            <a:endParaRPr lang="ru-RU" dirty="0"/>
          </a:p>
        </p:txBody>
      </p:sp>
      <p:sp>
        <p:nvSpPr>
          <p:cNvPr id="4" name="Номер слайда 3"/>
          <p:cNvSpPr>
            <a:spLocks noGrp="1"/>
          </p:cNvSpPr>
          <p:nvPr>
            <p:ph type="sldNum" sz="quarter" idx="15"/>
          </p:nvPr>
        </p:nvSpPr>
        <p:spPr/>
        <p:txBody>
          <a:bodyPr/>
          <a:lstStyle/>
          <a:p>
            <a:fld id="{D6F87789-79C0-4369-89FF-5E19A7612EE5}" type="slidenum">
              <a:rPr lang="ru-RU" smtClean="0"/>
              <a:pPr/>
              <a:t>7</a:t>
            </a:fld>
            <a:endParaRPr lang="ru-RU"/>
          </a:p>
        </p:txBody>
      </p:sp>
    </p:spTree>
    <p:extLst>
      <p:ext uri="{BB962C8B-B14F-4D97-AF65-F5344CB8AC3E}">
        <p14:creationId xmlns:p14="http://schemas.microsoft.com/office/powerpoint/2010/main" val="39714580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418058"/>
          </a:xfrm>
        </p:spPr>
        <p:txBody>
          <a:bodyPr>
            <a:normAutofit fontScale="90000"/>
          </a:bodyPr>
          <a:lstStyle/>
          <a:p>
            <a:r>
              <a:rPr lang="kk-KZ" dirty="0"/>
              <a:t>Электмагниттік сәулелену</a:t>
            </a:r>
            <a:endParaRPr lang="ru-RU" dirty="0"/>
          </a:p>
        </p:txBody>
      </p:sp>
      <p:sp>
        <p:nvSpPr>
          <p:cNvPr id="3" name="Объект 2"/>
          <p:cNvSpPr>
            <a:spLocks noGrp="1"/>
          </p:cNvSpPr>
          <p:nvPr>
            <p:ph sz="quarter" idx="1"/>
          </p:nvPr>
        </p:nvSpPr>
        <p:spPr>
          <a:xfrm>
            <a:off x="457200" y="692696"/>
            <a:ext cx="7931224" cy="5781256"/>
          </a:xfrm>
        </p:spPr>
        <p:txBody>
          <a:bodyPr>
            <a:normAutofit fontScale="85000" lnSpcReduction="20000"/>
          </a:bodyPr>
          <a:lstStyle/>
          <a:p>
            <a:pPr indent="0" algn="just" eaLnBrk="0" fontAlgn="base" hangingPunct="0">
              <a:spcAft>
                <a:spcPts val="0"/>
              </a:spcAft>
              <a:buNone/>
            </a:pPr>
            <a:r>
              <a:rPr lang="kk-KZ" dirty="0">
                <a:solidFill>
                  <a:srgbClr val="000000"/>
                </a:solidFill>
                <a:latin typeface="Times New Roman" panose="02020603050405020304" pitchFamily="18" charset="0"/>
              </a:rPr>
              <a:t>	</a:t>
            </a:r>
            <a:r>
              <a:rPr lang="kk-KZ" b="1" i="1" dirty="0">
                <a:solidFill>
                  <a:srgbClr val="000000"/>
                </a:solidFill>
                <a:latin typeface="Times New Roman" panose="02020603050405020304" pitchFamily="18" charset="0"/>
              </a:rPr>
              <a:t>Электромагниттік сәулелену </a:t>
            </a:r>
            <a:r>
              <a:rPr lang="kk-KZ" dirty="0">
                <a:solidFill>
                  <a:srgbClr val="000000"/>
                </a:solidFill>
                <a:latin typeface="Times New Roman" panose="02020603050405020304" pitchFamily="18" charset="0"/>
              </a:rPr>
              <a:t>– вакуумда шамамен 300 000 км/сек жылдамдықпен таралатын </a:t>
            </a:r>
            <a:r>
              <a:rPr lang="kk-KZ" b="1" i="1" dirty="0">
                <a:solidFill>
                  <a:srgbClr val="000000"/>
                </a:solidFill>
                <a:latin typeface="Times New Roman" panose="02020603050405020304" pitchFamily="18" charset="0"/>
              </a:rPr>
              <a:t>энергия түрі</a:t>
            </a:r>
            <a:r>
              <a:rPr lang="kk-KZ" dirty="0">
                <a:solidFill>
                  <a:srgbClr val="000000"/>
                </a:solidFill>
                <a:latin typeface="Times New Roman" panose="02020603050405020304" pitchFamily="18" charset="0"/>
              </a:rPr>
              <a:t>, және де ол жарықтың жылу және ультракүлгін сәулелері, микро және радиотолқындар түрінде, гамма және рентген сәулелері түрінде бола алады.</a:t>
            </a:r>
            <a:endParaRPr lang="ru-RU" dirty="0"/>
          </a:p>
          <a:p>
            <a:pPr indent="0" algn="just" eaLnBrk="0" fontAlgn="base" hangingPunct="0">
              <a:spcAft>
                <a:spcPts val="0"/>
              </a:spcAft>
              <a:buNone/>
            </a:pPr>
            <a:r>
              <a:rPr lang="kk-KZ" dirty="0">
                <a:solidFill>
                  <a:srgbClr val="000000"/>
                </a:solidFill>
                <a:latin typeface="Times New Roman" panose="02020603050405020304" pitchFamily="18" charset="0"/>
              </a:rPr>
              <a:t>	Электромагниттік сәулеленуді жарықтың екі табиғаты сипаттайды, олар </a:t>
            </a:r>
            <a:r>
              <a:rPr lang="kk-KZ" b="1" i="1" dirty="0">
                <a:solidFill>
                  <a:srgbClr val="000000"/>
                </a:solidFill>
                <a:latin typeface="Times New Roman" panose="02020603050405020304" pitchFamily="18" charset="0"/>
              </a:rPr>
              <a:t>толқындық және корпускулалық</a:t>
            </a:r>
            <a:r>
              <a:rPr lang="kk-KZ" dirty="0">
                <a:solidFill>
                  <a:srgbClr val="000000"/>
                </a:solidFill>
                <a:latin typeface="Times New Roman" panose="02020603050405020304" pitchFamily="18" charset="0"/>
              </a:rPr>
              <a:t>.  Электромагниттік сәулеленудің </a:t>
            </a:r>
            <a:r>
              <a:rPr lang="kk-KZ" b="1" i="1" dirty="0">
                <a:solidFill>
                  <a:srgbClr val="000000"/>
                </a:solidFill>
                <a:latin typeface="Times New Roman" panose="02020603050405020304" pitchFamily="18" charset="0"/>
              </a:rPr>
              <a:t>толқындық табиғаты</a:t>
            </a:r>
            <a:r>
              <a:rPr lang="kk-KZ" dirty="0">
                <a:solidFill>
                  <a:srgbClr val="000000"/>
                </a:solidFill>
                <a:latin typeface="Times New Roman" panose="02020603050405020304" pitchFamily="18" charset="0"/>
              </a:rPr>
              <a:t>ның сипаттамалары (классикалық синусоидалық ретінде толқындар) </a:t>
            </a:r>
            <a:r>
              <a:rPr lang="kk-KZ" b="1" i="1" dirty="0">
                <a:solidFill>
                  <a:srgbClr val="000000"/>
                </a:solidFill>
                <a:latin typeface="Times New Roman" panose="02020603050405020304" pitchFamily="18" charset="0"/>
              </a:rPr>
              <a:t>толқын ұзындығы, жиілік, амплитуда және таралу жылдамдығы. </a:t>
            </a:r>
            <a:r>
              <a:rPr lang="kk-KZ" dirty="0">
                <a:solidFill>
                  <a:srgbClr val="000000"/>
                </a:solidFill>
                <a:latin typeface="Times New Roman" panose="02020603050405020304" pitchFamily="18" charset="0"/>
              </a:rPr>
              <a:t>Электромагниттік сәулеленудің таралуы үшін қандай да бір материалдық орта (мысалы, дыбыс толқындары үшін) қажет емес, ол вакуумда да тарай алады.</a:t>
            </a:r>
            <a:endParaRPr lang="ru-RU" dirty="0"/>
          </a:p>
          <a:p>
            <a:pPr indent="0" algn="just" eaLnBrk="0" fontAlgn="base" hangingPunct="0">
              <a:spcAft>
                <a:spcPts val="0"/>
              </a:spcAft>
              <a:buNone/>
            </a:pPr>
            <a:r>
              <a:rPr lang="kk-KZ" dirty="0">
                <a:solidFill>
                  <a:srgbClr val="000000"/>
                </a:solidFill>
                <a:latin typeface="Times New Roman" panose="02020603050405020304" pitchFamily="18" charset="0"/>
              </a:rPr>
              <a:t>	Электромагниттік сәулеленудің жұтылу және шығару құбылыстарын сипаттау үшін оның </a:t>
            </a:r>
            <a:r>
              <a:rPr lang="kk-KZ" b="1" i="1" dirty="0">
                <a:solidFill>
                  <a:srgbClr val="000000"/>
                </a:solidFill>
                <a:latin typeface="Times New Roman" panose="02020603050405020304" pitchFamily="18" charset="0"/>
              </a:rPr>
              <a:t>корпускулярлық табиғаты</a:t>
            </a:r>
            <a:r>
              <a:rPr lang="kk-KZ" dirty="0">
                <a:solidFill>
                  <a:srgbClr val="000000"/>
                </a:solidFill>
                <a:latin typeface="Times New Roman" panose="02020603050405020304" pitchFamily="18" charset="0"/>
              </a:rPr>
              <a:t>н пайдалану қажет. Бұл жағдайда сәулелену жеке </a:t>
            </a:r>
            <a:r>
              <a:rPr lang="kk-KZ" b="1" i="1" dirty="0">
                <a:solidFill>
                  <a:srgbClr val="000000"/>
                </a:solidFill>
                <a:latin typeface="Times New Roman" panose="02020603050405020304" pitchFamily="18" charset="0"/>
              </a:rPr>
              <a:t>бөлшектердің ағыны - фотондар</a:t>
            </a:r>
            <a:r>
              <a:rPr lang="kk-KZ" dirty="0">
                <a:solidFill>
                  <a:srgbClr val="000000"/>
                </a:solidFill>
                <a:latin typeface="Times New Roman" panose="02020603050405020304" pitchFamily="18" charset="0"/>
              </a:rPr>
              <a:t> түрінде көрсетіледі. Әрбір мұндай бөлшектің энергиясы қатаң сәулелену жиілікке сәйкес келеді. Электромагниттік сәулеленудің қос табиғаты туралы идеяларды басқа микробөлшектерді (электрондар, иондар) толқындық механика әдістері арқылы сипаттауға болады.</a:t>
            </a:r>
            <a:endParaRPr lang="ru-RU" dirty="0"/>
          </a:p>
          <a:p>
            <a:endParaRPr lang="ru-RU" dirty="0"/>
          </a:p>
        </p:txBody>
      </p:sp>
      <p:sp>
        <p:nvSpPr>
          <p:cNvPr id="4" name="Номер слайда 3"/>
          <p:cNvSpPr>
            <a:spLocks noGrp="1"/>
          </p:cNvSpPr>
          <p:nvPr>
            <p:ph type="sldNum" sz="quarter" idx="15"/>
          </p:nvPr>
        </p:nvSpPr>
        <p:spPr/>
        <p:txBody>
          <a:bodyPr/>
          <a:lstStyle/>
          <a:p>
            <a:fld id="{D6F87789-79C0-4369-89FF-5E19A7612EE5}" type="slidenum">
              <a:rPr lang="ru-RU" smtClean="0"/>
              <a:pPr/>
              <a:t>8</a:t>
            </a:fld>
            <a:endParaRPr lang="ru-RU"/>
          </a:p>
        </p:txBody>
      </p:sp>
    </p:spTree>
    <p:extLst>
      <p:ext uri="{BB962C8B-B14F-4D97-AF65-F5344CB8AC3E}">
        <p14:creationId xmlns:p14="http://schemas.microsoft.com/office/powerpoint/2010/main" val="14330763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p:cNvPicPr>
            <a:picLocks noGrp="1" noChangeAspect="1"/>
          </p:cNvPicPr>
          <p:nvPr>
            <p:ph sz="quarter" idx="1"/>
          </p:nvPr>
        </p:nvPicPr>
        <p:blipFill>
          <a:blip r:embed="rId2"/>
          <a:stretch>
            <a:fillRect/>
          </a:stretch>
        </p:blipFill>
        <p:spPr>
          <a:xfrm>
            <a:off x="683569" y="476672"/>
            <a:ext cx="7632848" cy="5997153"/>
          </a:xfrm>
          <a:prstGeom prst="rect">
            <a:avLst/>
          </a:prstGeom>
        </p:spPr>
      </p:pic>
      <p:sp>
        <p:nvSpPr>
          <p:cNvPr id="4" name="Номер слайда 3"/>
          <p:cNvSpPr>
            <a:spLocks noGrp="1"/>
          </p:cNvSpPr>
          <p:nvPr>
            <p:ph type="sldNum" sz="quarter" idx="15"/>
          </p:nvPr>
        </p:nvSpPr>
        <p:spPr/>
        <p:txBody>
          <a:bodyPr/>
          <a:lstStyle/>
          <a:p>
            <a:fld id="{D6F87789-79C0-4369-89FF-5E19A7612EE5}" type="slidenum">
              <a:rPr lang="ru-RU" smtClean="0"/>
              <a:pPr/>
              <a:t>9</a:t>
            </a:fld>
            <a:endParaRPr lang="ru-RU"/>
          </a:p>
        </p:txBody>
      </p:sp>
    </p:spTree>
    <p:extLst>
      <p:ext uri="{BB962C8B-B14F-4D97-AF65-F5344CB8AC3E}">
        <p14:creationId xmlns:p14="http://schemas.microsoft.com/office/powerpoint/2010/main" val="81739038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TM03090434[[fn=Дерево]]</Template>
  <TotalTime>5755</TotalTime>
  <Words>619</Words>
  <Application>Microsoft Office PowerPoint</Application>
  <PresentationFormat>Экран (4:3)</PresentationFormat>
  <Paragraphs>47</Paragraphs>
  <Slides>11</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11</vt:i4>
      </vt:variant>
    </vt:vector>
  </HeadingPairs>
  <TitlesOfParts>
    <vt:vector size="17" baseType="lpstr">
      <vt:lpstr>Calibri</vt:lpstr>
      <vt:lpstr>Century Schoolbook</vt:lpstr>
      <vt:lpstr>Times New Roman</vt:lpstr>
      <vt:lpstr>Wingdings</vt:lpstr>
      <vt:lpstr>Wingdings 2</vt:lpstr>
      <vt:lpstr>Эркер</vt:lpstr>
      <vt:lpstr>Әл-Фараби атындағы Қазақ ұлттық университеті Химия және химиялық технология факультеті</vt:lpstr>
      <vt:lpstr>Презентация PowerPoint</vt:lpstr>
      <vt:lpstr>Презентация PowerPoint</vt:lpstr>
      <vt:lpstr>Презентация PowerPoint</vt:lpstr>
      <vt:lpstr>Презентация PowerPoint</vt:lpstr>
      <vt:lpstr>Талдаудың спектрлік әдістері</vt:lpstr>
      <vt:lpstr>Презентация PowerPoint</vt:lpstr>
      <vt:lpstr>Электмагниттік сәулелену</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Әль-Фараби атындағы Қазақ Ұлттық университеті Химия және химиялық технология факультеті</dc:title>
  <dc:creator>1</dc:creator>
  <cp:lastModifiedBy>Исмаилова Акмарал</cp:lastModifiedBy>
  <cp:revision>199</cp:revision>
  <dcterms:created xsi:type="dcterms:W3CDTF">2012-02-27T19:01:21Z</dcterms:created>
  <dcterms:modified xsi:type="dcterms:W3CDTF">2024-10-23T12:56:00Z</dcterms:modified>
</cp:coreProperties>
</file>