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1"/>
  </p:notesMasterIdLst>
  <p:handoutMasterIdLst>
    <p:handoutMasterId r:id="rId22"/>
  </p:handoutMasterIdLst>
  <p:sldIdLst>
    <p:sldId id="257" r:id="rId5"/>
    <p:sldId id="283" r:id="rId6"/>
    <p:sldId id="284" r:id="rId7"/>
    <p:sldId id="285" r:id="rId8"/>
    <p:sldId id="286" r:id="rId9"/>
    <p:sldId id="287" r:id="rId10"/>
    <p:sldId id="269" r:id="rId11"/>
    <p:sldId id="280" r:id="rId12"/>
    <p:sldId id="270" r:id="rId13"/>
    <p:sldId id="282" r:id="rId14"/>
    <p:sldId id="273" r:id="rId15"/>
    <p:sldId id="277" r:id="rId16"/>
    <p:sldId id="278" r:id="rId17"/>
    <p:sldId id="279" r:id="rId18"/>
    <p:sldId id="281" r:id="rId19"/>
    <p:sldId id="276" r:id="rId2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6D1"/>
    <a:srgbClr val="D9B4E4"/>
    <a:srgbClr val="CC99FF"/>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7949" autoAdjust="0"/>
  </p:normalViewPr>
  <p:slideViewPr>
    <p:cSldViewPr snapToGrid="0" showGuides="1">
      <p:cViewPr varScale="1">
        <p:scale>
          <a:sx n="71" d="100"/>
          <a:sy n="71" d="100"/>
        </p:scale>
        <p:origin x="61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07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7AE79-7A6C-4400-AA99-D6164CD8E42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9577021C-6C88-4745-B5EE-130D09314825}">
      <dgm:prSet phldrT="[Текст]" custT="1"/>
      <dgm:spPr/>
      <dgm:t>
        <a:bodyPr/>
        <a:lstStyle/>
        <a:p>
          <a:r>
            <a:rPr lang="ru-RU" sz="1400" dirty="0" err="1">
              <a:solidFill>
                <a:schemeClr val="tx1"/>
              </a:solidFill>
            </a:rPr>
            <a:t>Нөсерлі</a:t>
          </a:r>
          <a:r>
            <a:rPr lang="ru-RU" sz="1400" dirty="0">
              <a:solidFill>
                <a:schemeClr val="tx1"/>
              </a:solidFill>
            </a:rPr>
            <a:t>  сел </a:t>
          </a:r>
          <a:r>
            <a:rPr lang="ru-RU" sz="1400" dirty="0" err="1">
              <a:solidFill>
                <a:schemeClr val="tx1"/>
              </a:solidFill>
            </a:rPr>
            <a:t>тасқындары</a:t>
          </a:r>
          <a:r>
            <a:rPr lang="ru-RU" sz="1400" dirty="0">
              <a:solidFill>
                <a:schemeClr val="tx1"/>
              </a:solidFill>
            </a:rPr>
            <a:t> </a:t>
          </a:r>
        </a:p>
      </dgm:t>
    </dgm:pt>
    <dgm:pt modelId="{51A32FD6-7E3A-47B6-9A13-7A45110C8C62}" type="parTrans" cxnId="{49C0F1AA-605C-41B0-8EE1-C5E3877A7DBA}">
      <dgm:prSet/>
      <dgm:spPr/>
      <dgm:t>
        <a:bodyPr/>
        <a:lstStyle/>
        <a:p>
          <a:endParaRPr lang="ru-RU" sz="4800">
            <a:solidFill>
              <a:schemeClr val="tx1"/>
            </a:solidFill>
          </a:endParaRPr>
        </a:p>
      </dgm:t>
    </dgm:pt>
    <dgm:pt modelId="{4DAB0903-1A09-43A7-AF38-8C761813FB7B}" type="sibTrans" cxnId="{49C0F1AA-605C-41B0-8EE1-C5E3877A7DBA}">
      <dgm:prSet/>
      <dgm:spPr/>
      <dgm:t>
        <a:bodyPr/>
        <a:lstStyle/>
        <a:p>
          <a:endParaRPr lang="ru-RU" sz="4800">
            <a:solidFill>
              <a:schemeClr val="tx1"/>
            </a:solidFill>
          </a:endParaRPr>
        </a:p>
      </dgm:t>
    </dgm:pt>
    <dgm:pt modelId="{1261A921-DD40-434D-9D56-D13D2A677690}">
      <dgm:prSet phldrT="[Текст]" custT="1"/>
      <dgm:spPr/>
      <dgm:t>
        <a:bodyPr/>
        <a:lstStyle/>
        <a:p>
          <a:r>
            <a:rPr lang="ru-RU" sz="1600" dirty="0" err="1">
              <a:solidFill>
                <a:schemeClr val="tx1"/>
              </a:solidFill>
            </a:rPr>
            <a:t>ағынды</a:t>
          </a:r>
          <a:r>
            <a:rPr lang="ru-RU" sz="1600" dirty="0">
              <a:solidFill>
                <a:schemeClr val="tx1"/>
              </a:solidFill>
            </a:rPr>
            <a:t> </a:t>
          </a:r>
          <a:r>
            <a:rPr lang="ru-RU" sz="1600" dirty="0" err="1">
              <a:solidFill>
                <a:schemeClr val="tx1"/>
              </a:solidFill>
            </a:rPr>
            <a:t>қалыптастыру</a:t>
          </a:r>
          <a:r>
            <a:rPr lang="ru-RU" sz="1600" dirty="0">
              <a:solidFill>
                <a:schemeClr val="tx1"/>
              </a:solidFill>
            </a:rPr>
            <a:t> </a:t>
          </a:r>
          <a:r>
            <a:rPr lang="ru-RU" sz="1600" dirty="0" err="1">
              <a:solidFill>
                <a:schemeClr val="tx1"/>
              </a:solidFill>
            </a:rPr>
            <a:t>қарқындылығын</a:t>
          </a:r>
          <a:r>
            <a:rPr lang="ru-RU" sz="1600" dirty="0">
              <a:solidFill>
                <a:schemeClr val="tx1"/>
              </a:solidFill>
            </a:rPr>
            <a:t> </a:t>
          </a:r>
          <a:r>
            <a:rPr lang="ru-RU" sz="1600" dirty="0" err="1">
              <a:solidFill>
                <a:schemeClr val="tx1"/>
              </a:solidFill>
            </a:rPr>
            <a:t>төмендету</a:t>
          </a:r>
          <a:endParaRPr lang="ru-RU" sz="1600" dirty="0">
            <a:solidFill>
              <a:schemeClr val="tx1"/>
            </a:solidFill>
          </a:endParaRPr>
        </a:p>
      </dgm:t>
    </dgm:pt>
    <dgm:pt modelId="{7CC967A5-5068-4A28-8BA4-8BE668945CC2}" type="parTrans" cxnId="{E78C698F-2FD4-4B31-978C-43338D36F4E4}">
      <dgm:prSet/>
      <dgm:spPr/>
      <dgm:t>
        <a:bodyPr/>
        <a:lstStyle/>
        <a:p>
          <a:endParaRPr lang="ru-RU" sz="4800">
            <a:solidFill>
              <a:schemeClr val="tx1"/>
            </a:solidFill>
          </a:endParaRPr>
        </a:p>
      </dgm:t>
    </dgm:pt>
    <dgm:pt modelId="{905946C2-C1EF-4443-8794-4F160CAAA68D}" type="sibTrans" cxnId="{E78C698F-2FD4-4B31-978C-43338D36F4E4}">
      <dgm:prSet/>
      <dgm:spPr/>
      <dgm:t>
        <a:bodyPr/>
        <a:lstStyle/>
        <a:p>
          <a:endParaRPr lang="ru-RU" sz="4800">
            <a:solidFill>
              <a:schemeClr val="tx1"/>
            </a:solidFill>
          </a:endParaRPr>
        </a:p>
      </dgm:t>
    </dgm:pt>
    <dgm:pt modelId="{F5DD0D68-5B3A-48DB-A0D2-4BB6ED88E3C6}">
      <dgm:prSet phldrT="[Текст]" custT="1"/>
      <dgm:spPr/>
      <dgm:t>
        <a:bodyPr/>
        <a:lstStyle/>
        <a:p>
          <a:r>
            <a:rPr lang="ru-RU" sz="1400">
              <a:solidFill>
                <a:schemeClr val="tx1"/>
              </a:solidFill>
            </a:rPr>
            <a:t>Гляциалды сел тасқындары </a:t>
          </a:r>
        </a:p>
      </dgm:t>
    </dgm:pt>
    <dgm:pt modelId="{28D0E1E5-F211-4B79-9984-C8A10FED2292}" type="parTrans" cxnId="{6EE78015-63D7-4786-B3BC-F47AED8C9705}">
      <dgm:prSet/>
      <dgm:spPr/>
      <dgm:t>
        <a:bodyPr/>
        <a:lstStyle/>
        <a:p>
          <a:endParaRPr lang="ru-RU" sz="4800">
            <a:solidFill>
              <a:schemeClr val="tx1"/>
            </a:solidFill>
          </a:endParaRPr>
        </a:p>
      </dgm:t>
    </dgm:pt>
    <dgm:pt modelId="{5EADDA95-101F-44D2-8369-064D93F1BF87}" type="sibTrans" cxnId="{6EE78015-63D7-4786-B3BC-F47AED8C9705}">
      <dgm:prSet/>
      <dgm:spPr/>
      <dgm:t>
        <a:bodyPr/>
        <a:lstStyle/>
        <a:p>
          <a:endParaRPr lang="ru-RU" sz="4800">
            <a:solidFill>
              <a:schemeClr val="tx1"/>
            </a:solidFill>
          </a:endParaRPr>
        </a:p>
      </dgm:t>
    </dgm:pt>
    <dgm:pt modelId="{5F691FA2-BA87-45BD-85AE-797564D55D53}">
      <dgm:prSet phldrT="[Текст]" custT="1"/>
      <dgm:spPr/>
      <dgm:t>
        <a:bodyPr/>
        <a:lstStyle/>
        <a:p>
          <a:r>
            <a:rPr lang="ru-RU" sz="1600">
              <a:solidFill>
                <a:schemeClr val="tx1"/>
              </a:solidFill>
            </a:rPr>
            <a:t>мұздықты-мореналық кешенде еріген сулардың жинақталуына жол бермеу</a:t>
          </a:r>
        </a:p>
      </dgm:t>
    </dgm:pt>
    <dgm:pt modelId="{9B6E4A6F-D06F-4C28-8884-175EF1C3F8D7}" type="parTrans" cxnId="{4D7CB5CD-701C-47F9-B663-348D2266C827}">
      <dgm:prSet/>
      <dgm:spPr/>
      <dgm:t>
        <a:bodyPr/>
        <a:lstStyle/>
        <a:p>
          <a:endParaRPr lang="ru-RU" sz="4800">
            <a:solidFill>
              <a:schemeClr val="tx1"/>
            </a:solidFill>
          </a:endParaRPr>
        </a:p>
      </dgm:t>
    </dgm:pt>
    <dgm:pt modelId="{07D3600D-7E46-44C2-84F5-C96A45A68A26}" type="sibTrans" cxnId="{4D7CB5CD-701C-47F9-B663-348D2266C827}">
      <dgm:prSet/>
      <dgm:spPr/>
      <dgm:t>
        <a:bodyPr/>
        <a:lstStyle/>
        <a:p>
          <a:endParaRPr lang="ru-RU" sz="4800">
            <a:solidFill>
              <a:schemeClr val="tx1"/>
            </a:solidFill>
          </a:endParaRPr>
        </a:p>
      </dgm:t>
    </dgm:pt>
    <dgm:pt modelId="{7FD655C5-09DA-4548-AFC1-F577C1A0C6AC}">
      <dgm:prSet phldrT="[Текст]" custT="1"/>
      <dgm:spPr/>
      <dgm:t>
        <a:bodyPr/>
        <a:lstStyle/>
        <a:p>
          <a:r>
            <a:rPr lang="kk-KZ" sz="1400">
              <a:solidFill>
                <a:schemeClr val="tx1"/>
              </a:solidFill>
            </a:rPr>
            <a:t>Сейсмогенді </a:t>
          </a:r>
          <a:r>
            <a:rPr lang="ru-RU" sz="1400">
              <a:solidFill>
                <a:schemeClr val="tx1"/>
              </a:solidFill>
            </a:rPr>
            <a:t>сел тасқындары </a:t>
          </a:r>
        </a:p>
      </dgm:t>
    </dgm:pt>
    <dgm:pt modelId="{5F8C1971-75D0-450E-8B01-ED9146A9816E}" type="parTrans" cxnId="{6E99D73C-3F50-49A4-BA61-6B3CF4477E41}">
      <dgm:prSet/>
      <dgm:spPr/>
      <dgm:t>
        <a:bodyPr/>
        <a:lstStyle/>
        <a:p>
          <a:endParaRPr lang="ru-RU" sz="4800">
            <a:solidFill>
              <a:schemeClr val="tx1"/>
            </a:solidFill>
          </a:endParaRPr>
        </a:p>
      </dgm:t>
    </dgm:pt>
    <dgm:pt modelId="{70323CE9-A960-4F18-B1C6-325BCF71F6DD}" type="sibTrans" cxnId="{6E99D73C-3F50-49A4-BA61-6B3CF4477E41}">
      <dgm:prSet/>
      <dgm:spPr/>
      <dgm:t>
        <a:bodyPr/>
        <a:lstStyle/>
        <a:p>
          <a:endParaRPr lang="ru-RU" sz="4800">
            <a:solidFill>
              <a:schemeClr val="tx1"/>
            </a:solidFill>
          </a:endParaRPr>
        </a:p>
      </dgm:t>
    </dgm:pt>
    <dgm:pt modelId="{4329C839-CB46-48D9-BC9A-707C8464FF2F}">
      <dgm:prSet phldrT="[Текст]" custT="1"/>
      <dgm:spPr/>
      <dgm:t>
        <a:bodyPr/>
        <a:lstStyle/>
        <a:p>
          <a:r>
            <a:rPr lang="kk-KZ" sz="1600">
              <a:solidFill>
                <a:schemeClr val="tx1"/>
              </a:solidFill>
            </a:rPr>
            <a:t>сейсмоқауіпті зоналардағы табиғи және жасанды су қоймаларының байламдарын бекіту</a:t>
          </a:r>
          <a:endParaRPr lang="ru-RU" sz="1600">
            <a:solidFill>
              <a:schemeClr val="tx1"/>
            </a:solidFill>
          </a:endParaRPr>
        </a:p>
      </dgm:t>
    </dgm:pt>
    <dgm:pt modelId="{DE54655A-74CA-47C0-B581-44B90C793C64}" type="parTrans" cxnId="{E63E6D49-7954-4ECE-9295-4A2EEE90615B}">
      <dgm:prSet/>
      <dgm:spPr/>
      <dgm:t>
        <a:bodyPr/>
        <a:lstStyle/>
        <a:p>
          <a:endParaRPr lang="ru-RU" sz="4800">
            <a:solidFill>
              <a:schemeClr val="tx1"/>
            </a:solidFill>
          </a:endParaRPr>
        </a:p>
      </dgm:t>
    </dgm:pt>
    <dgm:pt modelId="{4F3D83AF-457A-4D1E-AC45-BDAF71D4B00B}" type="sibTrans" cxnId="{E63E6D49-7954-4ECE-9295-4A2EEE90615B}">
      <dgm:prSet/>
      <dgm:spPr/>
      <dgm:t>
        <a:bodyPr/>
        <a:lstStyle/>
        <a:p>
          <a:endParaRPr lang="ru-RU" sz="4800">
            <a:solidFill>
              <a:schemeClr val="tx1"/>
            </a:solidFill>
          </a:endParaRPr>
        </a:p>
      </dgm:t>
    </dgm:pt>
    <dgm:pt modelId="{2D0362C9-1D94-4617-9AD5-84BD33934C1D}">
      <dgm:prSet custT="1"/>
      <dgm:spPr/>
      <dgm:t>
        <a:bodyPr/>
        <a:lstStyle/>
        <a:p>
          <a:r>
            <a:rPr lang="ru-RU" sz="1400">
              <a:solidFill>
                <a:schemeClr val="tx1"/>
              </a:solidFill>
            </a:rPr>
            <a:t>Техногенді сел тасқындары </a:t>
          </a:r>
        </a:p>
      </dgm:t>
    </dgm:pt>
    <dgm:pt modelId="{BB91B4BA-0B4F-4486-A00B-B1C8C38F9AFA}" type="parTrans" cxnId="{9D64F29B-A0C3-4896-B11D-22D96D6232DA}">
      <dgm:prSet/>
      <dgm:spPr/>
      <dgm:t>
        <a:bodyPr/>
        <a:lstStyle/>
        <a:p>
          <a:endParaRPr lang="ru-RU" sz="4800">
            <a:solidFill>
              <a:schemeClr val="tx1"/>
            </a:solidFill>
          </a:endParaRPr>
        </a:p>
      </dgm:t>
    </dgm:pt>
    <dgm:pt modelId="{393C3313-3172-4AD4-AE1B-9D7F03B88AC7}" type="sibTrans" cxnId="{9D64F29B-A0C3-4896-B11D-22D96D6232DA}">
      <dgm:prSet/>
      <dgm:spPr/>
      <dgm:t>
        <a:bodyPr/>
        <a:lstStyle/>
        <a:p>
          <a:endParaRPr lang="ru-RU" sz="4800">
            <a:solidFill>
              <a:schemeClr val="tx1"/>
            </a:solidFill>
          </a:endParaRPr>
        </a:p>
      </dgm:t>
    </dgm:pt>
    <dgm:pt modelId="{8D6D729C-9D59-4CF7-AC3B-AAC9DC4F506A}">
      <dgm:prSet phldrT="[Текст]" custT="1"/>
      <dgm:spPr/>
      <dgm:t>
        <a:bodyPr/>
        <a:lstStyle/>
        <a:p>
          <a:endParaRPr lang="ru-RU" sz="1600">
            <a:solidFill>
              <a:schemeClr val="tx1"/>
            </a:solidFill>
          </a:endParaRPr>
        </a:p>
      </dgm:t>
    </dgm:pt>
    <dgm:pt modelId="{2A88007D-591D-478D-9B76-BCB4059D9691}" type="parTrans" cxnId="{4A54EFCF-470D-4D60-9274-6790159FBA40}">
      <dgm:prSet/>
      <dgm:spPr/>
      <dgm:t>
        <a:bodyPr/>
        <a:lstStyle/>
        <a:p>
          <a:endParaRPr lang="ru-RU" sz="4800">
            <a:solidFill>
              <a:schemeClr val="tx1"/>
            </a:solidFill>
          </a:endParaRPr>
        </a:p>
      </dgm:t>
    </dgm:pt>
    <dgm:pt modelId="{498644B5-B298-4962-9484-34D7F3988E45}" type="sibTrans" cxnId="{4A54EFCF-470D-4D60-9274-6790159FBA40}">
      <dgm:prSet/>
      <dgm:spPr/>
      <dgm:t>
        <a:bodyPr/>
        <a:lstStyle/>
        <a:p>
          <a:endParaRPr lang="ru-RU" sz="4800">
            <a:solidFill>
              <a:schemeClr val="tx1"/>
            </a:solidFill>
          </a:endParaRPr>
        </a:p>
      </dgm:t>
    </dgm:pt>
    <dgm:pt modelId="{741E8E29-4B50-43CF-8FC9-B8DB3A31F5CC}">
      <dgm:prSet phldrT="[Текст]" custT="1"/>
      <dgm:spPr/>
      <dgm:t>
        <a:bodyPr/>
        <a:lstStyle/>
        <a:p>
          <a:r>
            <a:rPr lang="kk-KZ" sz="1600">
              <a:solidFill>
                <a:schemeClr val="tx1"/>
              </a:solidFill>
            </a:rPr>
            <a:t>сел ошағына бағытталған нөсерлі ағындыны бұру, таратып жіберу </a:t>
          </a:r>
          <a:endParaRPr lang="ru-RU" sz="1600">
            <a:solidFill>
              <a:schemeClr val="tx1"/>
            </a:solidFill>
          </a:endParaRPr>
        </a:p>
      </dgm:t>
    </dgm:pt>
    <dgm:pt modelId="{43678654-4A29-4468-B511-C232387DF787}" type="parTrans" cxnId="{E07B3139-4ACE-4024-A065-8BDB803179BD}">
      <dgm:prSet/>
      <dgm:spPr/>
      <dgm:t>
        <a:bodyPr/>
        <a:lstStyle/>
        <a:p>
          <a:endParaRPr lang="ru-RU" sz="4800">
            <a:solidFill>
              <a:schemeClr val="tx1"/>
            </a:solidFill>
          </a:endParaRPr>
        </a:p>
      </dgm:t>
    </dgm:pt>
    <dgm:pt modelId="{C16B5249-E5EC-46C4-A606-FF1456E4DA79}" type="sibTrans" cxnId="{E07B3139-4ACE-4024-A065-8BDB803179BD}">
      <dgm:prSet/>
      <dgm:spPr/>
      <dgm:t>
        <a:bodyPr/>
        <a:lstStyle/>
        <a:p>
          <a:endParaRPr lang="ru-RU" sz="4800">
            <a:solidFill>
              <a:schemeClr val="tx1"/>
            </a:solidFill>
          </a:endParaRPr>
        </a:p>
      </dgm:t>
    </dgm:pt>
    <dgm:pt modelId="{341FC5D4-F902-42C3-BE5D-9C594613F0E0}">
      <dgm:prSet phldrT="[Текст]" custT="1"/>
      <dgm:spPr/>
      <dgm:t>
        <a:bodyPr/>
        <a:lstStyle/>
        <a:p>
          <a:r>
            <a:rPr lang="ru-RU" sz="1600" dirty="0" err="1">
              <a:solidFill>
                <a:schemeClr val="tx1"/>
              </a:solidFill>
            </a:rPr>
            <a:t>әлеуетті</a:t>
          </a:r>
          <a:r>
            <a:rPr lang="ru-RU" sz="1600" dirty="0">
              <a:solidFill>
                <a:schemeClr val="tx1"/>
              </a:solidFill>
            </a:rPr>
            <a:t> сел </a:t>
          </a:r>
          <a:r>
            <a:rPr lang="ru-RU" sz="1600" dirty="0" err="1">
              <a:solidFill>
                <a:schemeClr val="tx1"/>
              </a:solidFill>
            </a:rPr>
            <a:t>массасымен</a:t>
          </a:r>
          <a:r>
            <a:rPr lang="ru-RU" sz="1600" dirty="0">
              <a:solidFill>
                <a:schemeClr val="tx1"/>
              </a:solidFill>
            </a:rPr>
            <a:t> (ӘСМ-мен) </a:t>
          </a:r>
          <a:r>
            <a:rPr lang="ru-RU" sz="1600" dirty="0" err="1">
              <a:solidFill>
                <a:schemeClr val="tx1"/>
              </a:solidFill>
            </a:rPr>
            <a:t>әрекеттесуіне</a:t>
          </a:r>
          <a:r>
            <a:rPr lang="ru-RU" sz="1600" dirty="0">
              <a:solidFill>
                <a:schemeClr val="tx1"/>
              </a:solidFill>
            </a:rPr>
            <a:t> </a:t>
          </a:r>
          <a:r>
            <a:rPr lang="ru-RU" sz="1600" dirty="0" err="1">
              <a:solidFill>
                <a:schemeClr val="tx1"/>
              </a:solidFill>
            </a:rPr>
            <a:t>жол</a:t>
          </a:r>
          <a:r>
            <a:rPr lang="ru-RU" sz="1600" dirty="0">
              <a:solidFill>
                <a:schemeClr val="tx1"/>
              </a:solidFill>
            </a:rPr>
            <a:t> </a:t>
          </a:r>
          <a:r>
            <a:rPr lang="ru-RU" sz="1600" dirty="0" err="1">
              <a:solidFill>
                <a:schemeClr val="tx1"/>
              </a:solidFill>
            </a:rPr>
            <a:t>бермеу</a:t>
          </a:r>
          <a:r>
            <a:rPr lang="ru-RU" sz="1600" dirty="0">
              <a:solidFill>
                <a:schemeClr val="tx1"/>
              </a:solidFill>
            </a:rPr>
            <a:t> </a:t>
          </a:r>
          <a:r>
            <a:rPr lang="ru-RU" sz="1600" dirty="0" err="1">
              <a:solidFill>
                <a:schemeClr val="tx1"/>
              </a:solidFill>
            </a:rPr>
            <a:t>үшін</a:t>
          </a:r>
          <a:r>
            <a:rPr lang="ru-RU" sz="1600" dirty="0">
              <a:solidFill>
                <a:schemeClr val="tx1"/>
              </a:solidFill>
            </a:rPr>
            <a:t>, сел </a:t>
          </a:r>
          <a:r>
            <a:rPr lang="ru-RU" sz="1600" dirty="0" err="1">
              <a:solidFill>
                <a:schemeClr val="tx1"/>
              </a:solidFill>
            </a:rPr>
            <a:t>ошағындағы</a:t>
          </a:r>
          <a:r>
            <a:rPr lang="ru-RU" sz="1600" dirty="0">
              <a:solidFill>
                <a:schemeClr val="tx1"/>
              </a:solidFill>
            </a:rPr>
            <a:t> </a:t>
          </a:r>
          <a:r>
            <a:rPr lang="ru-RU" sz="1600" dirty="0" err="1">
              <a:solidFill>
                <a:schemeClr val="tx1"/>
              </a:solidFill>
            </a:rPr>
            <a:t>ағындыны</a:t>
          </a:r>
          <a:r>
            <a:rPr lang="ru-RU" sz="1600" dirty="0">
              <a:solidFill>
                <a:schemeClr val="tx1"/>
              </a:solidFill>
            </a:rPr>
            <a:t> </a:t>
          </a:r>
          <a:r>
            <a:rPr lang="ru-RU" sz="1600" dirty="0" err="1">
              <a:solidFill>
                <a:schemeClr val="tx1"/>
              </a:solidFill>
            </a:rPr>
            <a:t>кәріздеу</a:t>
          </a:r>
          <a:r>
            <a:rPr lang="ru-RU" sz="1600" dirty="0">
              <a:solidFill>
                <a:schemeClr val="tx1"/>
              </a:solidFill>
            </a:rPr>
            <a:t> </a:t>
          </a:r>
        </a:p>
      </dgm:t>
    </dgm:pt>
    <dgm:pt modelId="{1EC068B1-C8B6-4768-9190-B8F4ADDD7569}" type="parTrans" cxnId="{C2725F97-020D-404E-926E-B86E04B67AF0}">
      <dgm:prSet/>
      <dgm:spPr/>
      <dgm:t>
        <a:bodyPr/>
        <a:lstStyle/>
        <a:p>
          <a:endParaRPr lang="ru-RU" sz="4800">
            <a:solidFill>
              <a:schemeClr val="tx1"/>
            </a:solidFill>
          </a:endParaRPr>
        </a:p>
      </dgm:t>
    </dgm:pt>
    <dgm:pt modelId="{BABCBF57-E4A1-446F-8658-E716FBD19E8F}" type="sibTrans" cxnId="{C2725F97-020D-404E-926E-B86E04B67AF0}">
      <dgm:prSet/>
      <dgm:spPr/>
      <dgm:t>
        <a:bodyPr/>
        <a:lstStyle/>
        <a:p>
          <a:endParaRPr lang="ru-RU" sz="4800">
            <a:solidFill>
              <a:schemeClr val="tx1"/>
            </a:solidFill>
          </a:endParaRPr>
        </a:p>
      </dgm:t>
    </dgm:pt>
    <dgm:pt modelId="{F553D57A-1806-4984-A79E-6C7C81DDA70C}">
      <dgm:prSet custT="1"/>
      <dgm:spPr/>
      <dgm:t>
        <a:bodyPr/>
        <a:lstStyle/>
        <a:p>
          <a:endParaRPr lang="ru-RU" sz="1600">
            <a:solidFill>
              <a:schemeClr val="tx1"/>
            </a:solidFill>
          </a:endParaRPr>
        </a:p>
      </dgm:t>
    </dgm:pt>
    <dgm:pt modelId="{B27E9ABF-C672-46AE-9D17-BF98B729E800}" type="parTrans" cxnId="{37938FA5-1AA8-4B27-B5FE-BE034BEAD93E}">
      <dgm:prSet/>
      <dgm:spPr/>
      <dgm:t>
        <a:bodyPr/>
        <a:lstStyle/>
        <a:p>
          <a:endParaRPr lang="ru-RU" sz="4800">
            <a:solidFill>
              <a:schemeClr val="tx1"/>
            </a:solidFill>
          </a:endParaRPr>
        </a:p>
      </dgm:t>
    </dgm:pt>
    <dgm:pt modelId="{44C0BBF7-FD8F-4FE6-994E-F133981DB3E8}" type="sibTrans" cxnId="{37938FA5-1AA8-4B27-B5FE-BE034BEAD93E}">
      <dgm:prSet/>
      <dgm:spPr/>
      <dgm:t>
        <a:bodyPr/>
        <a:lstStyle/>
        <a:p>
          <a:endParaRPr lang="ru-RU" sz="4800">
            <a:solidFill>
              <a:schemeClr val="tx1"/>
            </a:solidFill>
          </a:endParaRPr>
        </a:p>
      </dgm:t>
    </dgm:pt>
    <dgm:pt modelId="{BF5BFBE5-CCF7-4CE2-94C2-A954828FA525}">
      <dgm:prSet custT="1"/>
      <dgm:spPr/>
      <dgm:t>
        <a:bodyPr/>
        <a:lstStyle/>
        <a:p>
          <a:endParaRPr lang="ru-RU" sz="1600">
            <a:solidFill>
              <a:schemeClr val="tx1"/>
            </a:solidFill>
          </a:endParaRPr>
        </a:p>
      </dgm:t>
    </dgm:pt>
    <dgm:pt modelId="{CB2AF33D-B4E6-4991-AAAF-D3D67704E1BE}" type="parTrans" cxnId="{EBDB3886-9FED-4B44-BEA8-374C8BEFD2BC}">
      <dgm:prSet/>
      <dgm:spPr/>
      <dgm:t>
        <a:bodyPr/>
        <a:lstStyle/>
        <a:p>
          <a:endParaRPr lang="ru-RU" sz="4800">
            <a:solidFill>
              <a:schemeClr val="tx1"/>
            </a:solidFill>
          </a:endParaRPr>
        </a:p>
      </dgm:t>
    </dgm:pt>
    <dgm:pt modelId="{7C95AAC7-0FE7-4C24-A01C-766C1F74E938}" type="sibTrans" cxnId="{EBDB3886-9FED-4B44-BEA8-374C8BEFD2BC}">
      <dgm:prSet/>
      <dgm:spPr/>
      <dgm:t>
        <a:bodyPr/>
        <a:lstStyle/>
        <a:p>
          <a:endParaRPr lang="ru-RU" sz="4800">
            <a:solidFill>
              <a:schemeClr val="tx1"/>
            </a:solidFill>
          </a:endParaRPr>
        </a:p>
      </dgm:t>
    </dgm:pt>
    <dgm:pt modelId="{7AD3317B-5B8A-4179-B16B-92D34C2CE35A}">
      <dgm:prSet custT="1"/>
      <dgm:spPr/>
      <dgm:t>
        <a:bodyPr/>
        <a:lstStyle/>
        <a:p>
          <a:r>
            <a:rPr lang="kk-KZ" sz="1600">
              <a:solidFill>
                <a:schemeClr val="tx1"/>
              </a:solidFill>
            </a:rPr>
            <a:t>жасанды су қоймаларының байламдарын шайылудан сақтау үшін және ақтарушы су тасқындарына төтеп беру үшін бекіту</a:t>
          </a:r>
          <a:endParaRPr lang="ru-RU" sz="1600">
            <a:solidFill>
              <a:schemeClr val="tx1"/>
            </a:solidFill>
          </a:endParaRPr>
        </a:p>
      </dgm:t>
    </dgm:pt>
    <dgm:pt modelId="{D92BADBE-7F9E-4B1B-95B8-B97C454A3722}" type="parTrans" cxnId="{791D8071-05E9-4533-AB91-CD555640AE24}">
      <dgm:prSet/>
      <dgm:spPr/>
      <dgm:t>
        <a:bodyPr/>
        <a:lstStyle/>
        <a:p>
          <a:endParaRPr lang="ru-RU" sz="4800">
            <a:solidFill>
              <a:schemeClr val="tx1"/>
            </a:solidFill>
          </a:endParaRPr>
        </a:p>
      </dgm:t>
    </dgm:pt>
    <dgm:pt modelId="{316501D6-C99A-4A73-B4AE-3E622E369235}" type="sibTrans" cxnId="{791D8071-05E9-4533-AB91-CD555640AE24}">
      <dgm:prSet/>
      <dgm:spPr/>
      <dgm:t>
        <a:bodyPr/>
        <a:lstStyle/>
        <a:p>
          <a:endParaRPr lang="ru-RU" sz="4800">
            <a:solidFill>
              <a:schemeClr val="tx1"/>
            </a:solidFill>
          </a:endParaRPr>
        </a:p>
      </dgm:t>
    </dgm:pt>
    <dgm:pt modelId="{3C881591-4D09-4054-8068-F33F5ED70271}">
      <dgm:prSet custT="1"/>
      <dgm:spPr/>
      <dgm:t>
        <a:bodyPr/>
        <a:lstStyle/>
        <a:p>
          <a:r>
            <a:rPr lang="kk-KZ" sz="1600">
              <a:solidFill>
                <a:schemeClr val="tx1"/>
              </a:solidFill>
            </a:rPr>
            <a:t>ағындының техногенді ӘСМ-мен араласуына жол бермеу үшін, оны бұру, таратып жіберу</a:t>
          </a:r>
          <a:endParaRPr lang="ru-RU" sz="1600">
            <a:solidFill>
              <a:schemeClr val="tx1"/>
            </a:solidFill>
          </a:endParaRPr>
        </a:p>
      </dgm:t>
    </dgm:pt>
    <dgm:pt modelId="{B637E503-40EE-4083-B4B8-9B22E607A9D9}" type="parTrans" cxnId="{A0F3D896-4FAF-4762-8D6D-1CF41590149B}">
      <dgm:prSet/>
      <dgm:spPr/>
      <dgm:t>
        <a:bodyPr/>
        <a:lstStyle/>
        <a:p>
          <a:endParaRPr lang="ru-RU" sz="4800">
            <a:solidFill>
              <a:schemeClr val="tx1"/>
            </a:solidFill>
          </a:endParaRPr>
        </a:p>
      </dgm:t>
    </dgm:pt>
    <dgm:pt modelId="{7A39D431-8CA5-4092-8A5E-7F1878F9BB58}" type="sibTrans" cxnId="{A0F3D896-4FAF-4762-8D6D-1CF41590149B}">
      <dgm:prSet/>
      <dgm:spPr/>
      <dgm:t>
        <a:bodyPr/>
        <a:lstStyle/>
        <a:p>
          <a:endParaRPr lang="ru-RU" sz="4800">
            <a:solidFill>
              <a:schemeClr val="tx1"/>
            </a:solidFill>
          </a:endParaRPr>
        </a:p>
      </dgm:t>
    </dgm:pt>
    <dgm:pt modelId="{34562238-5848-45CD-B5F7-4A14B0013BE3}" type="pres">
      <dgm:prSet presAssocID="{E3D7AE79-7A6C-4400-AA99-D6164CD8E42E}" presName="linearFlow" presStyleCnt="0">
        <dgm:presLayoutVars>
          <dgm:dir/>
          <dgm:animLvl val="lvl"/>
          <dgm:resizeHandles val="exact"/>
        </dgm:presLayoutVars>
      </dgm:prSet>
      <dgm:spPr/>
      <dgm:t>
        <a:bodyPr/>
        <a:lstStyle/>
        <a:p>
          <a:endParaRPr lang="ru-RU"/>
        </a:p>
      </dgm:t>
    </dgm:pt>
    <dgm:pt modelId="{5CF899A9-4B44-4A5A-A5AC-8D91D22D3AF3}" type="pres">
      <dgm:prSet presAssocID="{9577021C-6C88-4745-B5EE-130D09314825}" presName="composite" presStyleCnt="0"/>
      <dgm:spPr/>
    </dgm:pt>
    <dgm:pt modelId="{E39566E6-B967-46F6-8C88-E2A063747FC8}" type="pres">
      <dgm:prSet presAssocID="{9577021C-6C88-4745-B5EE-130D09314825}" presName="parentText" presStyleLbl="alignNode1" presStyleIdx="0" presStyleCnt="4">
        <dgm:presLayoutVars>
          <dgm:chMax val="1"/>
          <dgm:bulletEnabled val="1"/>
        </dgm:presLayoutVars>
      </dgm:prSet>
      <dgm:spPr/>
      <dgm:t>
        <a:bodyPr/>
        <a:lstStyle/>
        <a:p>
          <a:endParaRPr lang="ru-RU"/>
        </a:p>
      </dgm:t>
    </dgm:pt>
    <dgm:pt modelId="{0537DAEA-AB86-47EC-B761-B0186E776CBE}" type="pres">
      <dgm:prSet presAssocID="{9577021C-6C88-4745-B5EE-130D09314825}" presName="descendantText" presStyleLbl="alignAcc1" presStyleIdx="0" presStyleCnt="4" custScaleY="119268">
        <dgm:presLayoutVars>
          <dgm:bulletEnabled val="1"/>
        </dgm:presLayoutVars>
      </dgm:prSet>
      <dgm:spPr/>
      <dgm:t>
        <a:bodyPr/>
        <a:lstStyle/>
        <a:p>
          <a:endParaRPr lang="ru-RU"/>
        </a:p>
      </dgm:t>
    </dgm:pt>
    <dgm:pt modelId="{6571204E-306A-4CA5-8F9D-0D602A238ACC}" type="pres">
      <dgm:prSet presAssocID="{4DAB0903-1A09-43A7-AF38-8C761813FB7B}" presName="sp" presStyleCnt="0"/>
      <dgm:spPr/>
    </dgm:pt>
    <dgm:pt modelId="{87443A46-83B6-41FC-9232-C3DE03BD0B13}" type="pres">
      <dgm:prSet presAssocID="{F5DD0D68-5B3A-48DB-A0D2-4BB6ED88E3C6}" presName="composite" presStyleCnt="0"/>
      <dgm:spPr/>
    </dgm:pt>
    <dgm:pt modelId="{3D3FFCE6-36AE-4C1B-9CB8-6E814C25A55F}" type="pres">
      <dgm:prSet presAssocID="{F5DD0D68-5B3A-48DB-A0D2-4BB6ED88E3C6}" presName="parentText" presStyleLbl="alignNode1" presStyleIdx="1" presStyleCnt="4">
        <dgm:presLayoutVars>
          <dgm:chMax val="1"/>
          <dgm:bulletEnabled val="1"/>
        </dgm:presLayoutVars>
      </dgm:prSet>
      <dgm:spPr/>
      <dgm:t>
        <a:bodyPr/>
        <a:lstStyle/>
        <a:p>
          <a:endParaRPr lang="ru-RU"/>
        </a:p>
      </dgm:t>
    </dgm:pt>
    <dgm:pt modelId="{C09FDB1E-F3DD-4C57-8B24-94F6A6ACD3B7}" type="pres">
      <dgm:prSet presAssocID="{F5DD0D68-5B3A-48DB-A0D2-4BB6ED88E3C6}" presName="descendantText" presStyleLbl="alignAcc1" presStyleIdx="1" presStyleCnt="4">
        <dgm:presLayoutVars>
          <dgm:bulletEnabled val="1"/>
        </dgm:presLayoutVars>
      </dgm:prSet>
      <dgm:spPr/>
      <dgm:t>
        <a:bodyPr/>
        <a:lstStyle/>
        <a:p>
          <a:endParaRPr lang="ru-RU"/>
        </a:p>
      </dgm:t>
    </dgm:pt>
    <dgm:pt modelId="{AB26C448-952A-4AE6-82DC-D0A14E64970C}" type="pres">
      <dgm:prSet presAssocID="{5EADDA95-101F-44D2-8369-064D93F1BF87}" presName="sp" presStyleCnt="0"/>
      <dgm:spPr/>
    </dgm:pt>
    <dgm:pt modelId="{63554FD0-BAE5-4E3C-8988-A257B37B420D}" type="pres">
      <dgm:prSet presAssocID="{7FD655C5-09DA-4548-AFC1-F577C1A0C6AC}" presName="composite" presStyleCnt="0"/>
      <dgm:spPr/>
    </dgm:pt>
    <dgm:pt modelId="{DF3EF67E-08E0-4AF7-A7A8-21FE0485899E}" type="pres">
      <dgm:prSet presAssocID="{7FD655C5-09DA-4548-AFC1-F577C1A0C6AC}" presName="parentText" presStyleLbl="alignNode1" presStyleIdx="2" presStyleCnt="4">
        <dgm:presLayoutVars>
          <dgm:chMax val="1"/>
          <dgm:bulletEnabled val="1"/>
        </dgm:presLayoutVars>
      </dgm:prSet>
      <dgm:spPr/>
      <dgm:t>
        <a:bodyPr/>
        <a:lstStyle/>
        <a:p>
          <a:endParaRPr lang="ru-RU"/>
        </a:p>
      </dgm:t>
    </dgm:pt>
    <dgm:pt modelId="{39E76682-72E0-457D-81A0-BC04C512D8F1}" type="pres">
      <dgm:prSet presAssocID="{7FD655C5-09DA-4548-AFC1-F577C1A0C6AC}" presName="descendantText" presStyleLbl="alignAcc1" presStyleIdx="2" presStyleCnt="4">
        <dgm:presLayoutVars>
          <dgm:bulletEnabled val="1"/>
        </dgm:presLayoutVars>
      </dgm:prSet>
      <dgm:spPr/>
      <dgm:t>
        <a:bodyPr/>
        <a:lstStyle/>
        <a:p>
          <a:endParaRPr lang="ru-RU"/>
        </a:p>
      </dgm:t>
    </dgm:pt>
    <dgm:pt modelId="{340C82D9-098A-4A2A-9968-6D0648373B1F}" type="pres">
      <dgm:prSet presAssocID="{70323CE9-A960-4F18-B1C6-325BCF71F6DD}" presName="sp" presStyleCnt="0"/>
      <dgm:spPr/>
    </dgm:pt>
    <dgm:pt modelId="{EACE0FE1-8E73-4800-9AF0-A1D466DF1A5F}" type="pres">
      <dgm:prSet presAssocID="{2D0362C9-1D94-4617-9AD5-84BD33934C1D}" presName="composite" presStyleCnt="0"/>
      <dgm:spPr/>
    </dgm:pt>
    <dgm:pt modelId="{6FCA7103-D44D-4C78-BDED-F50CF8BA7944}" type="pres">
      <dgm:prSet presAssocID="{2D0362C9-1D94-4617-9AD5-84BD33934C1D}" presName="parentText" presStyleLbl="alignNode1" presStyleIdx="3" presStyleCnt="4">
        <dgm:presLayoutVars>
          <dgm:chMax val="1"/>
          <dgm:bulletEnabled val="1"/>
        </dgm:presLayoutVars>
      </dgm:prSet>
      <dgm:spPr/>
      <dgm:t>
        <a:bodyPr/>
        <a:lstStyle/>
        <a:p>
          <a:endParaRPr lang="ru-RU"/>
        </a:p>
      </dgm:t>
    </dgm:pt>
    <dgm:pt modelId="{D7910949-7F1B-465C-801C-72564562515E}" type="pres">
      <dgm:prSet presAssocID="{2D0362C9-1D94-4617-9AD5-84BD33934C1D}" presName="descendantText" presStyleLbl="alignAcc1" presStyleIdx="3" presStyleCnt="4">
        <dgm:presLayoutVars>
          <dgm:bulletEnabled val="1"/>
        </dgm:presLayoutVars>
      </dgm:prSet>
      <dgm:spPr/>
      <dgm:t>
        <a:bodyPr/>
        <a:lstStyle/>
        <a:p>
          <a:endParaRPr lang="ru-RU"/>
        </a:p>
      </dgm:t>
    </dgm:pt>
  </dgm:ptLst>
  <dgm:cxnLst>
    <dgm:cxn modelId="{49C0F1AA-605C-41B0-8EE1-C5E3877A7DBA}" srcId="{E3D7AE79-7A6C-4400-AA99-D6164CD8E42E}" destId="{9577021C-6C88-4745-B5EE-130D09314825}" srcOrd="0" destOrd="0" parTransId="{51A32FD6-7E3A-47B6-9A13-7A45110C8C62}" sibTransId="{4DAB0903-1A09-43A7-AF38-8C761813FB7B}"/>
    <dgm:cxn modelId="{13A84D98-B8A3-4E68-8904-56D74A8245F9}" type="presOf" srcId="{741E8E29-4B50-43CF-8FC9-B8DB3A31F5CC}" destId="{0537DAEA-AB86-47EC-B761-B0186E776CBE}" srcOrd="0" destOrd="1" presId="urn:microsoft.com/office/officeart/2005/8/layout/chevron2"/>
    <dgm:cxn modelId="{C619DB76-4FC4-469E-977A-2BFF436257A0}" type="presOf" srcId="{5F691FA2-BA87-45BD-85AE-797564D55D53}" destId="{C09FDB1E-F3DD-4C57-8B24-94F6A6ACD3B7}" srcOrd="0" destOrd="0" presId="urn:microsoft.com/office/officeart/2005/8/layout/chevron2"/>
    <dgm:cxn modelId="{6E99D73C-3F50-49A4-BA61-6B3CF4477E41}" srcId="{E3D7AE79-7A6C-4400-AA99-D6164CD8E42E}" destId="{7FD655C5-09DA-4548-AFC1-F577C1A0C6AC}" srcOrd="2" destOrd="0" parTransId="{5F8C1971-75D0-450E-8B01-ED9146A9816E}" sibTransId="{70323CE9-A960-4F18-B1C6-325BCF71F6DD}"/>
    <dgm:cxn modelId="{EBDB3886-9FED-4B44-BEA8-374C8BEFD2BC}" srcId="{2D0362C9-1D94-4617-9AD5-84BD33934C1D}" destId="{BF5BFBE5-CCF7-4CE2-94C2-A954828FA525}" srcOrd="3" destOrd="0" parTransId="{CB2AF33D-B4E6-4991-AAAF-D3D67704E1BE}" sibTransId="{7C95AAC7-0FE7-4C24-A01C-766C1F74E938}"/>
    <dgm:cxn modelId="{A0F3D896-4FAF-4762-8D6D-1CF41590149B}" srcId="{2D0362C9-1D94-4617-9AD5-84BD33934C1D}" destId="{3C881591-4D09-4054-8068-F33F5ED70271}" srcOrd="2" destOrd="0" parTransId="{B637E503-40EE-4083-B4B8-9B22E607A9D9}" sibTransId="{7A39D431-8CA5-4092-8A5E-7F1878F9BB58}"/>
    <dgm:cxn modelId="{782AD444-E027-4C1B-BE81-67FD3957005A}" type="presOf" srcId="{7FD655C5-09DA-4548-AFC1-F577C1A0C6AC}" destId="{DF3EF67E-08E0-4AF7-A7A8-21FE0485899E}" srcOrd="0" destOrd="0" presId="urn:microsoft.com/office/officeart/2005/8/layout/chevron2"/>
    <dgm:cxn modelId="{F7D70ED6-1508-4C1A-9B47-133E2DEAF82D}" type="presOf" srcId="{BF5BFBE5-CCF7-4CE2-94C2-A954828FA525}" destId="{D7910949-7F1B-465C-801C-72564562515E}" srcOrd="0" destOrd="3" presId="urn:microsoft.com/office/officeart/2005/8/layout/chevron2"/>
    <dgm:cxn modelId="{9D64F29B-A0C3-4896-B11D-22D96D6232DA}" srcId="{E3D7AE79-7A6C-4400-AA99-D6164CD8E42E}" destId="{2D0362C9-1D94-4617-9AD5-84BD33934C1D}" srcOrd="3" destOrd="0" parTransId="{BB91B4BA-0B4F-4486-A00B-B1C8C38F9AFA}" sibTransId="{393C3313-3172-4AD4-AE1B-9D7F03B88AC7}"/>
    <dgm:cxn modelId="{52E6BDB1-26D8-4AD9-B1A9-E823C851F08D}" type="presOf" srcId="{F5DD0D68-5B3A-48DB-A0D2-4BB6ED88E3C6}" destId="{3D3FFCE6-36AE-4C1B-9CB8-6E814C25A55F}" srcOrd="0" destOrd="0" presId="urn:microsoft.com/office/officeart/2005/8/layout/chevron2"/>
    <dgm:cxn modelId="{E78C698F-2FD4-4B31-978C-43338D36F4E4}" srcId="{9577021C-6C88-4745-B5EE-130D09314825}" destId="{1261A921-DD40-434D-9D56-D13D2A677690}" srcOrd="0" destOrd="0" parTransId="{7CC967A5-5068-4A28-8BA4-8BE668945CC2}" sibTransId="{905946C2-C1EF-4443-8794-4F160CAAA68D}"/>
    <dgm:cxn modelId="{4D7CB5CD-701C-47F9-B663-348D2266C827}" srcId="{F5DD0D68-5B3A-48DB-A0D2-4BB6ED88E3C6}" destId="{5F691FA2-BA87-45BD-85AE-797564D55D53}" srcOrd="0" destOrd="0" parTransId="{9B6E4A6F-D06F-4C28-8884-175EF1C3F8D7}" sibTransId="{07D3600D-7E46-44C2-84F5-C96A45A68A26}"/>
    <dgm:cxn modelId="{6EE78015-63D7-4786-B3BC-F47AED8C9705}" srcId="{E3D7AE79-7A6C-4400-AA99-D6164CD8E42E}" destId="{F5DD0D68-5B3A-48DB-A0D2-4BB6ED88E3C6}" srcOrd="1" destOrd="0" parTransId="{28D0E1E5-F211-4B79-9984-C8A10FED2292}" sibTransId="{5EADDA95-101F-44D2-8369-064D93F1BF87}"/>
    <dgm:cxn modelId="{E63E6D49-7954-4ECE-9295-4A2EEE90615B}" srcId="{7FD655C5-09DA-4548-AFC1-F577C1A0C6AC}" destId="{4329C839-CB46-48D9-BC9A-707C8464FF2F}" srcOrd="0" destOrd="0" parTransId="{DE54655A-74CA-47C0-B581-44B90C793C64}" sibTransId="{4F3D83AF-457A-4D1E-AC45-BDAF71D4B00B}"/>
    <dgm:cxn modelId="{C2725F97-020D-404E-926E-B86E04B67AF0}" srcId="{9577021C-6C88-4745-B5EE-130D09314825}" destId="{341FC5D4-F902-42C3-BE5D-9C594613F0E0}" srcOrd="2" destOrd="0" parTransId="{1EC068B1-C8B6-4768-9190-B8F4ADDD7569}" sibTransId="{BABCBF57-E4A1-446F-8658-E716FBD19E8F}"/>
    <dgm:cxn modelId="{37938FA5-1AA8-4B27-B5FE-BE034BEAD93E}" srcId="{2D0362C9-1D94-4617-9AD5-84BD33934C1D}" destId="{F553D57A-1806-4984-A79E-6C7C81DDA70C}" srcOrd="0" destOrd="0" parTransId="{B27E9ABF-C672-46AE-9D17-BF98B729E800}" sibTransId="{44C0BBF7-FD8F-4FE6-994E-F133981DB3E8}"/>
    <dgm:cxn modelId="{697C3585-22F6-4162-BCEF-6BD51411E971}" type="presOf" srcId="{341FC5D4-F902-42C3-BE5D-9C594613F0E0}" destId="{0537DAEA-AB86-47EC-B761-B0186E776CBE}" srcOrd="0" destOrd="2" presId="urn:microsoft.com/office/officeart/2005/8/layout/chevron2"/>
    <dgm:cxn modelId="{93474B51-AE04-4681-A7E0-1D52CBFBD4AB}" type="presOf" srcId="{1261A921-DD40-434D-9D56-D13D2A677690}" destId="{0537DAEA-AB86-47EC-B761-B0186E776CBE}" srcOrd="0" destOrd="0" presId="urn:microsoft.com/office/officeart/2005/8/layout/chevron2"/>
    <dgm:cxn modelId="{37B5766E-97E0-42CC-8AC8-1C62F6BA2228}" type="presOf" srcId="{2D0362C9-1D94-4617-9AD5-84BD33934C1D}" destId="{6FCA7103-D44D-4C78-BDED-F50CF8BA7944}" srcOrd="0" destOrd="0" presId="urn:microsoft.com/office/officeart/2005/8/layout/chevron2"/>
    <dgm:cxn modelId="{D17C25CD-52EF-4099-A7C0-2E37B3EDA8F6}" type="presOf" srcId="{3C881591-4D09-4054-8068-F33F5ED70271}" destId="{D7910949-7F1B-465C-801C-72564562515E}" srcOrd="0" destOrd="2" presId="urn:microsoft.com/office/officeart/2005/8/layout/chevron2"/>
    <dgm:cxn modelId="{4A54EFCF-470D-4D60-9274-6790159FBA40}" srcId="{9577021C-6C88-4745-B5EE-130D09314825}" destId="{8D6D729C-9D59-4CF7-AC3B-AAC9DC4F506A}" srcOrd="3" destOrd="0" parTransId="{2A88007D-591D-478D-9B76-BCB4059D9691}" sibTransId="{498644B5-B298-4962-9484-34D7F3988E45}"/>
    <dgm:cxn modelId="{15BB15E1-472F-4FB7-83F9-FAD2F19A6186}" type="presOf" srcId="{E3D7AE79-7A6C-4400-AA99-D6164CD8E42E}" destId="{34562238-5848-45CD-B5F7-4A14B0013BE3}" srcOrd="0" destOrd="0" presId="urn:microsoft.com/office/officeart/2005/8/layout/chevron2"/>
    <dgm:cxn modelId="{E03B9A04-C8DD-4A55-A8BD-1BBA8043BC6A}" type="presOf" srcId="{7AD3317B-5B8A-4179-B16B-92D34C2CE35A}" destId="{D7910949-7F1B-465C-801C-72564562515E}" srcOrd="0" destOrd="1" presId="urn:microsoft.com/office/officeart/2005/8/layout/chevron2"/>
    <dgm:cxn modelId="{065CDFF6-34A4-4E83-8C45-0425C77E6F4A}" type="presOf" srcId="{9577021C-6C88-4745-B5EE-130D09314825}" destId="{E39566E6-B967-46F6-8C88-E2A063747FC8}" srcOrd="0" destOrd="0" presId="urn:microsoft.com/office/officeart/2005/8/layout/chevron2"/>
    <dgm:cxn modelId="{E07B3139-4ACE-4024-A065-8BDB803179BD}" srcId="{9577021C-6C88-4745-B5EE-130D09314825}" destId="{741E8E29-4B50-43CF-8FC9-B8DB3A31F5CC}" srcOrd="1" destOrd="0" parTransId="{43678654-4A29-4468-B511-C232387DF787}" sibTransId="{C16B5249-E5EC-46C4-A606-FF1456E4DA79}"/>
    <dgm:cxn modelId="{791D8071-05E9-4533-AB91-CD555640AE24}" srcId="{2D0362C9-1D94-4617-9AD5-84BD33934C1D}" destId="{7AD3317B-5B8A-4179-B16B-92D34C2CE35A}" srcOrd="1" destOrd="0" parTransId="{D92BADBE-7F9E-4B1B-95B8-B97C454A3722}" sibTransId="{316501D6-C99A-4A73-B4AE-3E622E369235}"/>
    <dgm:cxn modelId="{41C843EC-C80C-4351-B419-1903DAE68F85}" type="presOf" srcId="{F553D57A-1806-4984-A79E-6C7C81DDA70C}" destId="{D7910949-7F1B-465C-801C-72564562515E}" srcOrd="0" destOrd="0" presId="urn:microsoft.com/office/officeart/2005/8/layout/chevron2"/>
    <dgm:cxn modelId="{E3851D05-6723-41DA-9FAE-9BC9436F5B3E}" type="presOf" srcId="{4329C839-CB46-48D9-BC9A-707C8464FF2F}" destId="{39E76682-72E0-457D-81A0-BC04C512D8F1}" srcOrd="0" destOrd="0" presId="urn:microsoft.com/office/officeart/2005/8/layout/chevron2"/>
    <dgm:cxn modelId="{F0369AF7-2432-4D6E-BE79-F451F6979E3F}" type="presOf" srcId="{8D6D729C-9D59-4CF7-AC3B-AAC9DC4F506A}" destId="{0537DAEA-AB86-47EC-B761-B0186E776CBE}" srcOrd="0" destOrd="3" presId="urn:microsoft.com/office/officeart/2005/8/layout/chevron2"/>
    <dgm:cxn modelId="{E5C28E4A-674E-4FAE-B0E3-D537714C39C9}" type="presParOf" srcId="{34562238-5848-45CD-B5F7-4A14B0013BE3}" destId="{5CF899A9-4B44-4A5A-A5AC-8D91D22D3AF3}" srcOrd="0" destOrd="0" presId="urn:microsoft.com/office/officeart/2005/8/layout/chevron2"/>
    <dgm:cxn modelId="{0D8FE089-B26D-440A-8BBD-D403983F1E3E}" type="presParOf" srcId="{5CF899A9-4B44-4A5A-A5AC-8D91D22D3AF3}" destId="{E39566E6-B967-46F6-8C88-E2A063747FC8}" srcOrd="0" destOrd="0" presId="urn:microsoft.com/office/officeart/2005/8/layout/chevron2"/>
    <dgm:cxn modelId="{4AE02B56-9432-447C-A072-1436F130E065}" type="presParOf" srcId="{5CF899A9-4B44-4A5A-A5AC-8D91D22D3AF3}" destId="{0537DAEA-AB86-47EC-B761-B0186E776CBE}" srcOrd="1" destOrd="0" presId="urn:microsoft.com/office/officeart/2005/8/layout/chevron2"/>
    <dgm:cxn modelId="{EFCCCD78-281F-4781-925F-9A114E58B565}" type="presParOf" srcId="{34562238-5848-45CD-B5F7-4A14B0013BE3}" destId="{6571204E-306A-4CA5-8F9D-0D602A238ACC}" srcOrd="1" destOrd="0" presId="urn:microsoft.com/office/officeart/2005/8/layout/chevron2"/>
    <dgm:cxn modelId="{2A246F41-3A61-4E5B-9023-83888D91FFCE}" type="presParOf" srcId="{34562238-5848-45CD-B5F7-4A14B0013BE3}" destId="{87443A46-83B6-41FC-9232-C3DE03BD0B13}" srcOrd="2" destOrd="0" presId="urn:microsoft.com/office/officeart/2005/8/layout/chevron2"/>
    <dgm:cxn modelId="{09AC068F-B9F3-42B6-BFD7-9A45685D87D8}" type="presParOf" srcId="{87443A46-83B6-41FC-9232-C3DE03BD0B13}" destId="{3D3FFCE6-36AE-4C1B-9CB8-6E814C25A55F}" srcOrd="0" destOrd="0" presId="urn:microsoft.com/office/officeart/2005/8/layout/chevron2"/>
    <dgm:cxn modelId="{B84955FA-860A-4420-9310-1185A389DC62}" type="presParOf" srcId="{87443A46-83B6-41FC-9232-C3DE03BD0B13}" destId="{C09FDB1E-F3DD-4C57-8B24-94F6A6ACD3B7}" srcOrd="1" destOrd="0" presId="urn:microsoft.com/office/officeart/2005/8/layout/chevron2"/>
    <dgm:cxn modelId="{E444F2A0-F5B1-403B-9068-611FBC7CAD42}" type="presParOf" srcId="{34562238-5848-45CD-B5F7-4A14B0013BE3}" destId="{AB26C448-952A-4AE6-82DC-D0A14E64970C}" srcOrd="3" destOrd="0" presId="urn:microsoft.com/office/officeart/2005/8/layout/chevron2"/>
    <dgm:cxn modelId="{0F5F3F48-141D-44F1-88B0-8AE11AD2CC55}" type="presParOf" srcId="{34562238-5848-45CD-B5F7-4A14B0013BE3}" destId="{63554FD0-BAE5-4E3C-8988-A257B37B420D}" srcOrd="4" destOrd="0" presId="urn:microsoft.com/office/officeart/2005/8/layout/chevron2"/>
    <dgm:cxn modelId="{7DE845D2-30FE-44E7-B5E1-D6A38C72022C}" type="presParOf" srcId="{63554FD0-BAE5-4E3C-8988-A257B37B420D}" destId="{DF3EF67E-08E0-4AF7-A7A8-21FE0485899E}" srcOrd="0" destOrd="0" presId="urn:microsoft.com/office/officeart/2005/8/layout/chevron2"/>
    <dgm:cxn modelId="{DEF1C9CC-B792-4444-A539-82B1C1D05995}" type="presParOf" srcId="{63554FD0-BAE5-4E3C-8988-A257B37B420D}" destId="{39E76682-72E0-457D-81A0-BC04C512D8F1}" srcOrd="1" destOrd="0" presId="urn:microsoft.com/office/officeart/2005/8/layout/chevron2"/>
    <dgm:cxn modelId="{738D6789-59C3-4955-A516-F4DA773BD7CC}" type="presParOf" srcId="{34562238-5848-45CD-B5F7-4A14B0013BE3}" destId="{340C82D9-098A-4A2A-9968-6D0648373B1F}" srcOrd="5" destOrd="0" presId="urn:microsoft.com/office/officeart/2005/8/layout/chevron2"/>
    <dgm:cxn modelId="{A3581448-A248-4E89-A3BE-95FC5966319C}" type="presParOf" srcId="{34562238-5848-45CD-B5F7-4A14B0013BE3}" destId="{EACE0FE1-8E73-4800-9AF0-A1D466DF1A5F}" srcOrd="6" destOrd="0" presId="urn:microsoft.com/office/officeart/2005/8/layout/chevron2"/>
    <dgm:cxn modelId="{A8FCFF3D-2C62-4B58-BDF7-6333D075D8DE}" type="presParOf" srcId="{EACE0FE1-8E73-4800-9AF0-A1D466DF1A5F}" destId="{6FCA7103-D44D-4C78-BDED-F50CF8BA7944}" srcOrd="0" destOrd="0" presId="urn:microsoft.com/office/officeart/2005/8/layout/chevron2"/>
    <dgm:cxn modelId="{32A5E05F-5EEB-4439-B003-108DAF5BFD63}" type="presParOf" srcId="{EACE0FE1-8E73-4800-9AF0-A1D466DF1A5F}" destId="{D7910949-7F1B-465C-801C-72564562515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566E6-B967-46F6-8C88-E2A063747FC8}">
      <dsp:nvSpPr>
        <dsp:cNvPr id="0" name=""/>
        <dsp:cNvSpPr/>
      </dsp:nvSpPr>
      <dsp:spPr>
        <a:xfrm rot="5400000">
          <a:off x="-193572" y="277593"/>
          <a:ext cx="1290481" cy="9033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err="1">
              <a:solidFill>
                <a:schemeClr val="tx1"/>
              </a:solidFill>
            </a:rPr>
            <a:t>Нөсерлі</a:t>
          </a:r>
          <a:r>
            <a:rPr lang="ru-RU" sz="1400" kern="1200" dirty="0">
              <a:solidFill>
                <a:schemeClr val="tx1"/>
              </a:solidFill>
            </a:rPr>
            <a:t>  сел </a:t>
          </a:r>
          <a:r>
            <a:rPr lang="ru-RU" sz="1400" kern="1200" dirty="0" err="1">
              <a:solidFill>
                <a:schemeClr val="tx1"/>
              </a:solidFill>
            </a:rPr>
            <a:t>тасқындары</a:t>
          </a:r>
          <a:r>
            <a:rPr lang="ru-RU" sz="1400" kern="1200" dirty="0">
              <a:solidFill>
                <a:schemeClr val="tx1"/>
              </a:solidFill>
            </a:rPr>
            <a:t> </a:t>
          </a:r>
        </a:p>
      </dsp:txBody>
      <dsp:txXfrm rot="-5400000">
        <a:off x="1" y="535690"/>
        <a:ext cx="903337" cy="387144"/>
      </dsp:txXfrm>
    </dsp:sp>
    <dsp:sp modelId="{0537DAEA-AB86-47EC-B761-B0186E776CBE}">
      <dsp:nvSpPr>
        <dsp:cNvPr id="0" name=""/>
        <dsp:cNvSpPr/>
      </dsp:nvSpPr>
      <dsp:spPr>
        <a:xfrm rot="5400000">
          <a:off x="5428914" y="-4522409"/>
          <a:ext cx="1000961" cy="100521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a:solidFill>
                <a:schemeClr val="tx1"/>
              </a:solidFill>
            </a:rPr>
            <a:t>ағынды</a:t>
          </a:r>
          <a:r>
            <a:rPr lang="ru-RU" sz="1600" kern="1200" dirty="0">
              <a:solidFill>
                <a:schemeClr val="tx1"/>
              </a:solidFill>
            </a:rPr>
            <a:t> </a:t>
          </a:r>
          <a:r>
            <a:rPr lang="ru-RU" sz="1600" kern="1200" dirty="0" err="1">
              <a:solidFill>
                <a:schemeClr val="tx1"/>
              </a:solidFill>
            </a:rPr>
            <a:t>қалыптастыру</a:t>
          </a:r>
          <a:r>
            <a:rPr lang="ru-RU" sz="1600" kern="1200" dirty="0">
              <a:solidFill>
                <a:schemeClr val="tx1"/>
              </a:solidFill>
            </a:rPr>
            <a:t> </a:t>
          </a:r>
          <a:r>
            <a:rPr lang="ru-RU" sz="1600" kern="1200" dirty="0" err="1">
              <a:solidFill>
                <a:schemeClr val="tx1"/>
              </a:solidFill>
            </a:rPr>
            <a:t>қарқындылығын</a:t>
          </a:r>
          <a:r>
            <a:rPr lang="ru-RU" sz="1600" kern="1200" dirty="0">
              <a:solidFill>
                <a:schemeClr val="tx1"/>
              </a:solidFill>
            </a:rPr>
            <a:t> </a:t>
          </a:r>
          <a:r>
            <a:rPr lang="ru-RU" sz="1600" kern="1200" dirty="0" err="1">
              <a:solidFill>
                <a:schemeClr val="tx1"/>
              </a:solidFill>
            </a:rPr>
            <a:t>төмендету</a:t>
          </a:r>
          <a:endParaRPr lang="ru-RU" sz="1600" kern="1200" dirty="0">
            <a:solidFill>
              <a:schemeClr val="tx1"/>
            </a:solidFill>
          </a:endParaRPr>
        </a:p>
        <a:p>
          <a:pPr marL="171450" lvl="1" indent="-171450" algn="l" defTabSz="711200">
            <a:lnSpc>
              <a:spcPct val="90000"/>
            </a:lnSpc>
            <a:spcBef>
              <a:spcPct val="0"/>
            </a:spcBef>
            <a:spcAft>
              <a:spcPct val="15000"/>
            </a:spcAft>
            <a:buChar char="••"/>
          </a:pPr>
          <a:r>
            <a:rPr lang="kk-KZ" sz="1600" kern="1200">
              <a:solidFill>
                <a:schemeClr val="tx1"/>
              </a:solidFill>
            </a:rPr>
            <a:t>сел ошағына бағытталған нөсерлі ағындыны бұру, таратып жіберу </a:t>
          </a:r>
          <a:endParaRPr lang="ru-RU" sz="1600" kern="1200">
            <a:solidFill>
              <a:schemeClr val="tx1"/>
            </a:solidFill>
          </a:endParaRPr>
        </a:p>
        <a:p>
          <a:pPr marL="171450" lvl="1" indent="-171450" algn="l" defTabSz="711200">
            <a:lnSpc>
              <a:spcPct val="90000"/>
            </a:lnSpc>
            <a:spcBef>
              <a:spcPct val="0"/>
            </a:spcBef>
            <a:spcAft>
              <a:spcPct val="15000"/>
            </a:spcAft>
            <a:buChar char="••"/>
          </a:pPr>
          <a:r>
            <a:rPr lang="ru-RU" sz="1600" kern="1200" dirty="0" err="1">
              <a:solidFill>
                <a:schemeClr val="tx1"/>
              </a:solidFill>
            </a:rPr>
            <a:t>әлеуетті</a:t>
          </a:r>
          <a:r>
            <a:rPr lang="ru-RU" sz="1600" kern="1200" dirty="0">
              <a:solidFill>
                <a:schemeClr val="tx1"/>
              </a:solidFill>
            </a:rPr>
            <a:t> сел </a:t>
          </a:r>
          <a:r>
            <a:rPr lang="ru-RU" sz="1600" kern="1200" dirty="0" err="1">
              <a:solidFill>
                <a:schemeClr val="tx1"/>
              </a:solidFill>
            </a:rPr>
            <a:t>массасымен</a:t>
          </a:r>
          <a:r>
            <a:rPr lang="ru-RU" sz="1600" kern="1200" dirty="0">
              <a:solidFill>
                <a:schemeClr val="tx1"/>
              </a:solidFill>
            </a:rPr>
            <a:t> (ӘСМ-мен) </a:t>
          </a:r>
          <a:r>
            <a:rPr lang="ru-RU" sz="1600" kern="1200" dirty="0" err="1">
              <a:solidFill>
                <a:schemeClr val="tx1"/>
              </a:solidFill>
            </a:rPr>
            <a:t>әрекеттесуіне</a:t>
          </a:r>
          <a:r>
            <a:rPr lang="ru-RU" sz="1600" kern="1200" dirty="0">
              <a:solidFill>
                <a:schemeClr val="tx1"/>
              </a:solidFill>
            </a:rPr>
            <a:t> </a:t>
          </a:r>
          <a:r>
            <a:rPr lang="ru-RU" sz="1600" kern="1200" dirty="0" err="1">
              <a:solidFill>
                <a:schemeClr val="tx1"/>
              </a:solidFill>
            </a:rPr>
            <a:t>жол</a:t>
          </a:r>
          <a:r>
            <a:rPr lang="ru-RU" sz="1600" kern="1200" dirty="0">
              <a:solidFill>
                <a:schemeClr val="tx1"/>
              </a:solidFill>
            </a:rPr>
            <a:t> </a:t>
          </a:r>
          <a:r>
            <a:rPr lang="ru-RU" sz="1600" kern="1200" dirty="0" err="1">
              <a:solidFill>
                <a:schemeClr val="tx1"/>
              </a:solidFill>
            </a:rPr>
            <a:t>бермеу</a:t>
          </a:r>
          <a:r>
            <a:rPr lang="ru-RU" sz="1600" kern="1200" dirty="0">
              <a:solidFill>
                <a:schemeClr val="tx1"/>
              </a:solidFill>
            </a:rPr>
            <a:t> </a:t>
          </a:r>
          <a:r>
            <a:rPr lang="ru-RU" sz="1600" kern="1200" dirty="0" err="1">
              <a:solidFill>
                <a:schemeClr val="tx1"/>
              </a:solidFill>
            </a:rPr>
            <a:t>үшін</a:t>
          </a:r>
          <a:r>
            <a:rPr lang="ru-RU" sz="1600" kern="1200" dirty="0">
              <a:solidFill>
                <a:schemeClr val="tx1"/>
              </a:solidFill>
            </a:rPr>
            <a:t>, сел </a:t>
          </a:r>
          <a:r>
            <a:rPr lang="ru-RU" sz="1600" kern="1200" dirty="0" err="1">
              <a:solidFill>
                <a:schemeClr val="tx1"/>
              </a:solidFill>
            </a:rPr>
            <a:t>ошағындағы</a:t>
          </a:r>
          <a:r>
            <a:rPr lang="ru-RU" sz="1600" kern="1200" dirty="0">
              <a:solidFill>
                <a:schemeClr val="tx1"/>
              </a:solidFill>
            </a:rPr>
            <a:t> </a:t>
          </a:r>
          <a:r>
            <a:rPr lang="ru-RU" sz="1600" kern="1200" dirty="0" err="1">
              <a:solidFill>
                <a:schemeClr val="tx1"/>
              </a:solidFill>
            </a:rPr>
            <a:t>ағындыны</a:t>
          </a:r>
          <a:r>
            <a:rPr lang="ru-RU" sz="1600" kern="1200" dirty="0">
              <a:solidFill>
                <a:schemeClr val="tx1"/>
              </a:solidFill>
            </a:rPr>
            <a:t> </a:t>
          </a:r>
          <a:r>
            <a:rPr lang="ru-RU" sz="1600" kern="1200" dirty="0" err="1">
              <a:solidFill>
                <a:schemeClr val="tx1"/>
              </a:solidFill>
            </a:rPr>
            <a:t>кәріздеу</a:t>
          </a:r>
          <a:r>
            <a:rPr lang="ru-RU" sz="1600" kern="1200" dirty="0">
              <a:solidFill>
                <a:schemeClr val="tx1"/>
              </a:solidFill>
            </a:rPr>
            <a:t> </a:t>
          </a:r>
        </a:p>
        <a:p>
          <a:pPr marL="171450" lvl="1" indent="-171450" algn="l" defTabSz="711200">
            <a:lnSpc>
              <a:spcPct val="90000"/>
            </a:lnSpc>
            <a:spcBef>
              <a:spcPct val="0"/>
            </a:spcBef>
            <a:spcAft>
              <a:spcPct val="15000"/>
            </a:spcAft>
            <a:buChar char="••"/>
          </a:pPr>
          <a:endParaRPr lang="ru-RU" sz="1600" kern="1200">
            <a:solidFill>
              <a:schemeClr val="tx1"/>
            </a:solidFill>
          </a:endParaRPr>
        </a:p>
      </dsp:txBody>
      <dsp:txXfrm rot="-5400000">
        <a:off x="903337" y="52031"/>
        <a:ext cx="10003253" cy="903235"/>
      </dsp:txXfrm>
    </dsp:sp>
    <dsp:sp modelId="{3D3FFCE6-36AE-4C1B-9CB8-6E814C25A55F}">
      <dsp:nvSpPr>
        <dsp:cNvPr id="0" name=""/>
        <dsp:cNvSpPr/>
      </dsp:nvSpPr>
      <dsp:spPr>
        <a:xfrm rot="5400000">
          <a:off x="-193572" y="1424617"/>
          <a:ext cx="1290481" cy="9033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a:solidFill>
                <a:schemeClr val="tx1"/>
              </a:solidFill>
            </a:rPr>
            <a:t>Гляциалды сел тасқындары </a:t>
          </a:r>
        </a:p>
      </dsp:txBody>
      <dsp:txXfrm rot="-5400000">
        <a:off x="1" y="1682714"/>
        <a:ext cx="903337" cy="387144"/>
      </dsp:txXfrm>
    </dsp:sp>
    <dsp:sp modelId="{C09FDB1E-F3DD-4C57-8B24-94F6A6ACD3B7}">
      <dsp:nvSpPr>
        <dsp:cNvPr id="0" name=""/>
        <dsp:cNvSpPr/>
      </dsp:nvSpPr>
      <dsp:spPr>
        <a:xfrm rot="5400000">
          <a:off x="5509989" y="-3375606"/>
          <a:ext cx="838813" cy="100521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a:solidFill>
                <a:schemeClr val="tx1"/>
              </a:solidFill>
            </a:rPr>
            <a:t>мұздықты-мореналық кешенде еріген сулардың жинақталуына жол бермеу</a:t>
          </a:r>
        </a:p>
      </dsp:txBody>
      <dsp:txXfrm rot="-5400000">
        <a:off x="903338" y="1271992"/>
        <a:ext cx="10011169" cy="756919"/>
      </dsp:txXfrm>
    </dsp:sp>
    <dsp:sp modelId="{DF3EF67E-08E0-4AF7-A7A8-21FE0485899E}">
      <dsp:nvSpPr>
        <dsp:cNvPr id="0" name=""/>
        <dsp:cNvSpPr/>
      </dsp:nvSpPr>
      <dsp:spPr>
        <a:xfrm rot="5400000">
          <a:off x="-193572" y="2571641"/>
          <a:ext cx="1290481" cy="9033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a:solidFill>
                <a:schemeClr val="tx1"/>
              </a:solidFill>
            </a:rPr>
            <a:t>Сейсмогенді </a:t>
          </a:r>
          <a:r>
            <a:rPr lang="ru-RU" sz="1400" kern="1200">
              <a:solidFill>
                <a:schemeClr val="tx1"/>
              </a:solidFill>
            </a:rPr>
            <a:t>сел тасқындары </a:t>
          </a:r>
        </a:p>
      </dsp:txBody>
      <dsp:txXfrm rot="-5400000">
        <a:off x="1" y="2829738"/>
        <a:ext cx="903337" cy="387144"/>
      </dsp:txXfrm>
    </dsp:sp>
    <dsp:sp modelId="{39E76682-72E0-457D-81A0-BC04C512D8F1}">
      <dsp:nvSpPr>
        <dsp:cNvPr id="0" name=""/>
        <dsp:cNvSpPr/>
      </dsp:nvSpPr>
      <dsp:spPr>
        <a:xfrm rot="5400000">
          <a:off x="5509989" y="-2228582"/>
          <a:ext cx="838813" cy="100521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kk-KZ" sz="1600" kern="1200">
              <a:solidFill>
                <a:schemeClr val="tx1"/>
              </a:solidFill>
            </a:rPr>
            <a:t>сейсмоқауіпті зоналардағы табиғи және жасанды су қоймаларының байламдарын бекіту</a:t>
          </a:r>
          <a:endParaRPr lang="ru-RU" sz="1600" kern="1200">
            <a:solidFill>
              <a:schemeClr val="tx1"/>
            </a:solidFill>
          </a:endParaRPr>
        </a:p>
      </dsp:txBody>
      <dsp:txXfrm rot="-5400000">
        <a:off x="903338" y="2419016"/>
        <a:ext cx="10011169" cy="756919"/>
      </dsp:txXfrm>
    </dsp:sp>
    <dsp:sp modelId="{6FCA7103-D44D-4C78-BDED-F50CF8BA7944}">
      <dsp:nvSpPr>
        <dsp:cNvPr id="0" name=""/>
        <dsp:cNvSpPr/>
      </dsp:nvSpPr>
      <dsp:spPr>
        <a:xfrm rot="5400000">
          <a:off x="-193572" y="3718665"/>
          <a:ext cx="1290481" cy="9033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a:solidFill>
                <a:schemeClr val="tx1"/>
              </a:solidFill>
            </a:rPr>
            <a:t>Техногенді сел тасқындары </a:t>
          </a:r>
        </a:p>
      </dsp:txBody>
      <dsp:txXfrm rot="-5400000">
        <a:off x="1" y="3976762"/>
        <a:ext cx="903337" cy="387144"/>
      </dsp:txXfrm>
    </dsp:sp>
    <dsp:sp modelId="{D7910949-7F1B-465C-801C-72564562515E}">
      <dsp:nvSpPr>
        <dsp:cNvPr id="0" name=""/>
        <dsp:cNvSpPr/>
      </dsp:nvSpPr>
      <dsp:spPr>
        <a:xfrm rot="5400000">
          <a:off x="5509989" y="-1081558"/>
          <a:ext cx="838813" cy="100521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ru-RU" sz="1600" kern="1200">
            <a:solidFill>
              <a:schemeClr val="tx1"/>
            </a:solidFill>
          </a:endParaRPr>
        </a:p>
        <a:p>
          <a:pPr marL="171450" lvl="1" indent="-171450" algn="l" defTabSz="711200">
            <a:lnSpc>
              <a:spcPct val="90000"/>
            </a:lnSpc>
            <a:spcBef>
              <a:spcPct val="0"/>
            </a:spcBef>
            <a:spcAft>
              <a:spcPct val="15000"/>
            </a:spcAft>
            <a:buChar char="••"/>
          </a:pPr>
          <a:r>
            <a:rPr lang="kk-KZ" sz="1600" kern="1200">
              <a:solidFill>
                <a:schemeClr val="tx1"/>
              </a:solidFill>
            </a:rPr>
            <a:t>жасанды су қоймаларының байламдарын шайылудан сақтау үшін және ақтарушы су тасқындарына төтеп беру үшін бекіту</a:t>
          </a:r>
          <a:endParaRPr lang="ru-RU" sz="1600" kern="1200">
            <a:solidFill>
              <a:schemeClr val="tx1"/>
            </a:solidFill>
          </a:endParaRPr>
        </a:p>
        <a:p>
          <a:pPr marL="171450" lvl="1" indent="-171450" algn="l" defTabSz="711200">
            <a:lnSpc>
              <a:spcPct val="90000"/>
            </a:lnSpc>
            <a:spcBef>
              <a:spcPct val="0"/>
            </a:spcBef>
            <a:spcAft>
              <a:spcPct val="15000"/>
            </a:spcAft>
            <a:buChar char="••"/>
          </a:pPr>
          <a:r>
            <a:rPr lang="kk-KZ" sz="1600" kern="1200">
              <a:solidFill>
                <a:schemeClr val="tx1"/>
              </a:solidFill>
            </a:rPr>
            <a:t>ағындының техногенді ӘСМ-мен араласуына жол бермеу үшін, оны бұру, таратып жіберу</a:t>
          </a:r>
          <a:endParaRPr lang="ru-RU" sz="1600" kern="1200">
            <a:solidFill>
              <a:schemeClr val="tx1"/>
            </a:solidFill>
          </a:endParaRPr>
        </a:p>
        <a:p>
          <a:pPr marL="171450" lvl="1" indent="-171450" algn="l" defTabSz="711200">
            <a:lnSpc>
              <a:spcPct val="90000"/>
            </a:lnSpc>
            <a:spcBef>
              <a:spcPct val="0"/>
            </a:spcBef>
            <a:spcAft>
              <a:spcPct val="15000"/>
            </a:spcAft>
            <a:buChar char="••"/>
          </a:pPr>
          <a:endParaRPr lang="ru-RU" sz="1600" kern="1200">
            <a:solidFill>
              <a:schemeClr val="tx1"/>
            </a:solidFill>
          </a:endParaRPr>
        </a:p>
      </dsp:txBody>
      <dsp:txXfrm rot="-5400000">
        <a:off x="903338" y="3566040"/>
        <a:ext cx="10011169" cy="7569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BF404C6-F3CC-4383-8FBC-3F7F856D112C}" type="datetime1">
              <a:rPr lang="ru-RU" smtClean="0"/>
              <a:t>26.12.2020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8A1656-FDB1-442A-B22F-67D2FDA9ED13}" type="slidenum">
              <a:rPr lang="ru-RU" smtClean="0"/>
              <a:t>‹#›</a:t>
            </a:fld>
            <a:endParaRPr lang="ru-RU"/>
          </a:p>
        </p:txBody>
      </p:sp>
    </p:spTree>
    <p:extLst>
      <p:ext uri="{BB962C8B-B14F-4D97-AF65-F5344CB8AC3E}">
        <p14:creationId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53AFD-DFF1-40C5-A030-1B2F2E9C0365}" type="datetime1">
              <a:rPr lang="ru-RU" smtClean="0"/>
              <a:pPr/>
              <a:t>26.12.2020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36304E-FDE3-4B4F-A3B7-EBE87F3FA5E2}" type="slidenum">
              <a:rPr lang="ru-RU" noProof="0" smtClean="0"/>
              <a:t>‹#›</a:t>
            </a:fld>
            <a:endParaRPr lang="ru-RU" noProof="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a:t>
            </a:fld>
            <a:endParaRPr lang="ru-RU"/>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10</a:t>
            </a:fld>
            <a:endParaRPr lang="ru-RU"/>
          </a:p>
        </p:txBody>
      </p:sp>
    </p:spTree>
    <p:extLst>
      <p:ext uri="{BB962C8B-B14F-4D97-AF65-F5344CB8AC3E}">
        <p14:creationId xmlns:p14="http://schemas.microsoft.com/office/powerpoint/2010/main" val="370655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11</a:t>
            </a:fld>
            <a:endParaRPr lang="ru-RU"/>
          </a:p>
        </p:txBody>
      </p:sp>
    </p:spTree>
    <p:extLst>
      <p:ext uri="{BB962C8B-B14F-4D97-AF65-F5344CB8AC3E}">
        <p14:creationId xmlns:p14="http://schemas.microsoft.com/office/powerpoint/2010/main" val="69822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12</a:t>
            </a:fld>
            <a:endParaRPr lang="ru-RU"/>
          </a:p>
        </p:txBody>
      </p:sp>
    </p:spTree>
    <p:extLst>
      <p:ext uri="{BB962C8B-B14F-4D97-AF65-F5344CB8AC3E}">
        <p14:creationId xmlns:p14="http://schemas.microsoft.com/office/powerpoint/2010/main" val="375877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13</a:t>
            </a:fld>
            <a:endParaRPr lang="ru-RU"/>
          </a:p>
        </p:txBody>
      </p:sp>
    </p:spTree>
    <p:extLst>
      <p:ext uri="{BB962C8B-B14F-4D97-AF65-F5344CB8AC3E}">
        <p14:creationId xmlns:p14="http://schemas.microsoft.com/office/powerpoint/2010/main" val="178959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14</a:t>
            </a:fld>
            <a:endParaRPr lang="ru-RU"/>
          </a:p>
        </p:txBody>
      </p:sp>
    </p:spTree>
    <p:extLst>
      <p:ext uri="{BB962C8B-B14F-4D97-AF65-F5344CB8AC3E}">
        <p14:creationId xmlns:p14="http://schemas.microsoft.com/office/powerpoint/2010/main" val="255351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15</a:t>
            </a:fld>
            <a:endParaRPr lang="ru-RU"/>
          </a:p>
        </p:txBody>
      </p:sp>
    </p:spTree>
    <p:extLst>
      <p:ext uri="{BB962C8B-B14F-4D97-AF65-F5344CB8AC3E}">
        <p14:creationId xmlns:p14="http://schemas.microsoft.com/office/powerpoint/2010/main" val="2575554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16</a:t>
            </a:fld>
            <a:endParaRPr lang="ru-RU"/>
          </a:p>
        </p:txBody>
      </p:sp>
    </p:spTree>
    <p:extLst>
      <p:ext uri="{BB962C8B-B14F-4D97-AF65-F5344CB8AC3E}">
        <p14:creationId xmlns:p14="http://schemas.microsoft.com/office/powerpoint/2010/main" val="258822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2</a:t>
            </a:fld>
            <a:endParaRPr lang="ru-RU"/>
          </a:p>
        </p:txBody>
      </p:sp>
    </p:spTree>
    <p:extLst>
      <p:ext uri="{BB962C8B-B14F-4D97-AF65-F5344CB8AC3E}">
        <p14:creationId xmlns:p14="http://schemas.microsoft.com/office/powerpoint/2010/main" val="339452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3</a:t>
            </a:fld>
            <a:endParaRPr lang="ru-RU"/>
          </a:p>
        </p:txBody>
      </p:sp>
    </p:spTree>
    <p:extLst>
      <p:ext uri="{BB962C8B-B14F-4D97-AF65-F5344CB8AC3E}">
        <p14:creationId xmlns:p14="http://schemas.microsoft.com/office/powerpoint/2010/main" val="176844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4</a:t>
            </a:fld>
            <a:endParaRPr lang="ru-RU"/>
          </a:p>
        </p:txBody>
      </p:sp>
    </p:spTree>
    <p:extLst>
      <p:ext uri="{BB962C8B-B14F-4D97-AF65-F5344CB8AC3E}">
        <p14:creationId xmlns:p14="http://schemas.microsoft.com/office/powerpoint/2010/main" val="238754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5</a:t>
            </a:fld>
            <a:endParaRPr lang="ru-RU"/>
          </a:p>
        </p:txBody>
      </p:sp>
    </p:spTree>
    <p:extLst>
      <p:ext uri="{BB962C8B-B14F-4D97-AF65-F5344CB8AC3E}">
        <p14:creationId xmlns:p14="http://schemas.microsoft.com/office/powerpoint/2010/main" val="72342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6</a:t>
            </a:fld>
            <a:endParaRPr lang="ru-RU"/>
          </a:p>
        </p:txBody>
      </p:sp>
    </p:spTree>
    <p:extLst>
      <p:ext uri="{BB962C8B-B14F-4D97-AF65-F5344CB8AC3E}">
        <p14:creationId xmlns:p14="http://schemas.microsoft.com/office/powerpoint/2010/main" val="292652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7</a:t>
            </a:fld>
            <a:endParaRPr lang="ru-RU"/>
          </a:p>
        </p:txBody>
      </p:sp>
    </p:spTree>
    <p:extLst>
      <p:ext uri="{BB962C8B-B14F-4D97-AF65-F5344CB8AC3E}">
        <p14:creationId xmlns:p14="http://schemas.microsoft.com/office/powerpoint/2010/main" val="285139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8</a:t>
            </a:fld>
            <a:endParaRPr lang="ru-RU"/>
          </a:p>
        </p:txBody>
      </p:sp>
    </p:spTree>
    <p:extLst>
      <p:ext uri="{BB962C8B-B14F-4D97-AF65-F5344CB8AC3E}">
        <p14:creationId xmlns:p14="http://schemas.microsoft.com/office/powerpoint/2010/main" val="258497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9</a:t>
            </a:fld>
            <a:endParaRPr lang="ru-RU"/>
          </a:p>
        </p:txBody>
      </p:sp>
    </p:spTree>
    <p:extLst>
      <p:ext uri="{BB962C8B-B14F-4D97-AF65-F5344CB8AC3E}">
        <p14:creationId xmlns:p14="http://schemas.microsoft.com/office/powerpoint/2010/main" val="332807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звание слайда_01">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5040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Группа 9">
            <a:extLst>
              <a:ext uri="{FF2B5EF4-FFF2-40B4-BE49-F238E27FC236}">
                <a16:creationId xmlns="" xmlns:a16="http://schemas.microsoft.com/office/drawing/2014/main" id="{3AE61224-6208-4388-840A-2A613B842650}"/>
              </a:ext>
            </a:extLst>
          </p:cNvPr>
          <p:cNvGrpSpPr/>
          <p:nvPr userDrawn="1"/>
        </p:nvGrpSpPr>
        <p:grpSpPr>
          <a:xfrm>
            <a:off x="-1871180" y="-2049517"/>
            <a:ext cx="8917229" cy="10769768"/>
            <a:chOff x="11114088" y="2241550"/>
            <a:chExt cx="1905000" cy="2354263"/>
          </a:xfrm>
          <a:solidFill>
            <a:schemeClr val="bg2">
              <a:alpha val="91000"/>
            </a:schemeClr>
          </a:solidFill>
        </p:grpSpPr>
        <p:sp>
          <p:nvSpPr>
            <p:cNvPr id="11" name="Полилиния 5">
              <a:extLst>
                <a:ext uri="{FF2B5EF4-FFF2-40B4-BE49-F238E27FC236}">
                  <a16:creationId xmlns="" xmlns:a16="http://schemas.microsoft.com/office/drawing/2014/main" id="{9C262CDC-D38F-428C-A15E-DDD5A48CA06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6">
              <a:extLst>
                <a:ext uri="{FF2B5EF4-FFF2-40B4-BE49-F238E27FC236}">
                  <a16:creationId xmlns="" xmlns:a16="http://schemas.microsoft.com/office/drawing/2014/main" id="{6CA70729-6AED-407B-8058-1348C4E2ED0A}"/>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пасибо 01">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Текст 6">
            <a:extLst>
              <a:ext uri="{FF2B5EF4-FFF2-40B4-BE49-F238E27FC236}">
                <a16:creationId xmlns=""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ru-RU" noProof="0" dirty="0"/>
              <a:t>Место для URL-адреса веб-сайта</a:t>
            </a:r>
          </a:p>
        </p:txBody>
      </p:sp>
      <p:pic>
        <p:nvPicPr>
          <p:cNvPr id="17" name="Графический объект 16" descr="Конверт">
            <a:extLst>
              <a:ext uri="{FF2B5EF4-FFF2-40B4-BE49-F238E27FC236}">
                <a16:creationId xmlns=""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41475" y="4452337"/>
            <a:ext cx="387795" cy="387795"/>
          </a:xfrm>
          <a:prstGeom prst="rect">
            <a:avLst/>
          </a:prstGeom>
        </p:spPr>
      </p:pic>
      <p:pic>
        <p:nvPicPr>
          <p:cNvPr id="18" name="Графический объект 17" descr="Сеть">
            <a:extLst>
              <a:ext uri="{FF2B5EF4-FFF2-40B4-BE49-F238E27FC236}">
                <a16:creationId xmlns=""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522084" y="4925640"/>
            <a:ext cx="426575" cy="426575"/>
          </a:xfrm>
          <a:prstGeom prst="rect">
            <a:avLst/>
          </a:prstGeom>
        </p:spPr>
      </p:pic>
      <p:sp>
        <p:nvSpPr>
          <p:cNvPr id="2" name="Заголовок 1">
            <a:extLst>
              <a:ext uri="{FF2B5EF4-FFF2-40B4-BE49-F238E27FC236}">
                <a16:creationId xmlns=""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титульный слайд_02">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Прямая соединительная линия 11">
            <a:extLst>
              <a:ext uri="{FF2B5EF4-FFF2-40B4-BE49-F238E27FC236}">
                <a16:creationId xmlns=""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Графический объект 18" descr="Конверт">
            <a:extLst>
              <a:ext uri="{FF2B5EF4-FFF2-40B4-BE49-F238E27FC236}">
                <a16:creationId xmlns=""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Графический объект 19" descr="Сеть">
            <a:extLst>
              <a:ext uri="{FF2B5EF4-FFF2-40B4-BE49-F238E27FC236}">
                <a16:creationId xmlns=""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Подзаголовок 2">
            <a:extLst>
              <a:ext uri="{FF2B5EF4-FFF2-40B4-BE49-F238E27FC236}">
                <a16:creationId xmlns=""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22" name="Текст 6">
            <a:extLst>
              <a:ext uri="{FF2B5EF4-FFF2-40B4-BE49-F238E27FC236}">
                <a16:creationId xmlns=""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ru-RU" noProof="0" dirty="0"/>
              <a:t>Место для URL-адреса веб-сайта</a:t>
            </a:r>
          </a:p>
        </p:txBody>
      </p:sp>
      <p:sp>
        <p:nvSpPr>
          <p:cNvPr id="18" name="Заголовок 1">
            <a:extLst>
              <a:ext uri="{FF2B5EF4-FFF2-40B4-BE49-F238E27FC236}">
                <a16:creationId xmlns=""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Овал 5">
            <a:extLst>
              <a:ext uri="{FF2B5EF4-FFF2-40B4-BE49-F238E27FC236}">
                <a16:creationId xmlns=""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dirty="0"/>
          </a:p>
        </p:txBody>
      </p:sp>
      <p:pic>
        <p:nvPicPr>
          <p:cNvPr id="8" name="Рисунок 7">
            <a:extLst>
              <a:ext uri="{FF2B5EF4-FFF2-40B4-BE49-F238E27FC236}">
                <a16:creationId xmlns=""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Номер слайда 5">
            <a:extLst>
              <a:ext uri="{FF2B5EF4-FFF2-40B4-BE49-F238E27FC236}">
                <a16:creationId xmlns=""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ru-RU" noProof="0" smtClean="0"/>
              <a:pPr/>
              <a:t>‹#›</a:t>
            </a:fld>
            <a:endParaRPr lang="ru-RU" noProof="0" dirty="0"/>
          </a:p>
        </p:txBody>
      </p:sp>
      <p:grpSp>
        <p:nvGrpSpPr>
          <p:cNvPr id="4" name="Группа 3">
            <a:extLst>
              <a:ext uri="{FF2B5EF4-FFF2-40B4-BE49-F238E27FC236}">
                <a16:creationId xmlns=""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Овал 16">
              <a:extLst>
                <a:ext uri="{FF2B5EF4-FFF2-40B4-BE49-F238E27FC236}">
                  <a16:creationId xmlns=""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18" name="Группа 17">
              <a:extLst>
                <a:ext uri="{FF2B5EF4-FFF2-40B4-BE49-F238E27FC236}">
                  <a16:creationId xmlns=""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Полилиния 5">
                <a:extLst>
                  <a:ext uri="{FF2B5EF4-FFF2-40B4-BE49-F238E27FC236}">
                    <a16:creationId xmlns=""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6">
                <a:extLst>
                  <a:ext uri="{FF2B5EF4-FFF2-40B4-BE49-F238E27FC236}">
                    <a16:creationId xmlns=""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grpSp>
      <p:sp>
        <p:nvSpPr>
          <p:cNvPr id="21" name="Текст 2">
            <a:extLst>
              <a:ext uri="{FF2B5EF4-FFF2-40B4-BE49-F238E27FC236}">
                <a16:creationId xmlns=""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smtClean="0"/>
              <a:t>Образец текста</a:t>
            </a:r>
          </a:p>
        </p:txBody>
      </p:sp>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grpSp>
        <p:nvGrpSpPr>
          <p:cNvPr id="22" name="Группа 21">
            <a:extLst>
              <a:ext uri="{FF2B5EF4-FFF2-40B4-BE49-F238E27FC236}">
                <a16:creationId xmlns=""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Полилиния 5">
              <a:extLst>
                <a:ext uri="{FF2B5EF4-FFF2-40B4-BE49-F238E27FC236}">
                  <a16:creationId xmlns=""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sp>
          <p:nvSpPr>
            <p:cNvPr id="25" name="Полилиния 6">
              <a:extLst>
                <a:ext uri="{FF2B5EF4-FFF2-40B4-BE49-F238E27FC236}">
                  <a16:creationId xmlns=""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sp>
          <p:nvSpPr>
            <p:cNvPr id="26" name="Полилиния 7">
              <a:extLst>
                <a:ext uri="{FF2B5EF4-FFF2-40B4-BE49-F238E27FC236}">
                  <a16:creationId xmlns=""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US" noProof="0" smtClean="0"/>
              <a:pPr/>
              <a:t>‹#›</a:t>
            </a:fld>
            <a:endParaRPr lang="en-US" noProof="0" dirty="0"/>
          </a:p>
        </p:txBody>
      </p:sp>
      <p:sp>
        <p:nvSpPr>
          <p:cNvPr id="27" name="Объект 2">
            <a:extLst>
              <a:ext uri="{FF2B5EF4-FFF2-40B4-BE49-F238E27FC236}">
                <a16:creationId xmlns=""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2" name="Рисунок 11">
            <a:extLst>
              <a:ext uri="{FF2B5EF4-FFF2-40B4-BE49-F238E27FC236}">
                <a16:creationId xmlns=""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Заголовок 1">
            <a:extLst>
              <a:ext uri="{FF2B5EF4-FFF2-40B4-BE49-F238E27FC236}">
                <a16:creationId xmlns=""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 noProof="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18" name="Группа 17">
            <a:extLst>
              <a:ext uri="{FF2B5EF4-FFF2-40B4-BE49-F238E27FC236}">
                <a16:creationId xmlns=""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Полилиния 5">
              <a:extLst>
                <a:ext uri="{FF2B5EF4-FFF2-40B4-BE49-F238E27FC236}">
                  <a16:creationId xmlns=""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6">
              <a:extLst>
                <a:ext uri="{FF2B5EF4-FFF2-40B4-BE49-F238E27FC236}">
                  <a16:creationId xmlns=""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7">
              <a:extLst>
                <a:ext uri="{FF2B5EF4-FFF2-40B4-BE49-F238E27FC236}">
                  <a16:creationId xmlns=""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Объект 2">
            <a:extLst>
              <a:ext uri="{FF2B5EF4-FFF2-40B4-BE49-F238E27FC236}">
                <a16:creationId xmlns=""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Объект 3">
            <a:extLst>
              <a:ext uri="{FF2B5EF4-FFF2-40B4-BE49-F238E27FC236}">
                <a16:creationId xmlns=""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Заголовок 1">
            <a:extLst>
              <a:ext uri="{FF2B5EF4-FFF2-40B4-BE49-F238E27FC236}">
                <a16:creationId xmlns=""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grpSp>
        <p:nvGrpSpPr>
          <p:cNvPr id="20" name="Группа 19">
            <a:extLst>
              <a:ext uri="{FF2B5EF4-FFF2-40B4-BE49-F238E27FC236}">
                <a16:creationId xmlns=""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Полилиния 5">
              <a:extLst>
                <a:ext uri="{FF2B5EF4-FFF2-40B4-BE49-F238E27FC236}">
                  <a16:creationId xmlns=""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6">
              <a:extLst>
                <a:ext uri="{FF2B5EF4-FFF2-40B4-BE49-F238E27FC236}">
                  <a16:creationId xmlns=""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4" name="Полилиния 7">
              <a:extLst>
                <a:ext uri="{FF2B5EF4-FFF2-40B4-BE49-F238E27FC236}">
                  <a16:creationId xmlns=""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Текст 2">
            <a:extLst>
              <a:ext uri="{FF2B5EF4-FFF2-40B4-BE49-F238E27FC236}">
                <a16:creationId xmlns=""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7" name="Объект 3">
            <a:extLst>
              <a:ext uri="{FF2B5EF4-FFF2-40B4-BE49-F238E27FC236}">
                <a16:creationId xmlns=""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8" name="Текст 4">
            <a:extLst>
              <a:ext uri="{FF2B5EF4-FFF2-40B4-BE49-F238E27FC236}">
                <a16:creationId xmlns=""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9" name="Объект 5">
            <a:extLst>
              <a:ext uri="{FF2B5EF4-FFF2-40B4-BE49-F238E27FC236}">
                <a16:creationId xmlns=""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21" name="Рисунок 20">
            <a:extLst>
              <a:ext uri="{FF2B5EF4-FFF2-40B4-BE49-F238E27FC236}">
                <a16:creationId xmlns=""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Заголовок 1">
            <a:extLst>
              <a:ext uri="{FF2B5EF4-FFF2-40B4-BE49-F238E27FC236}">
                <a16:creationId xmlns=""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2" name="Рисунок 21">
            <a:extLst>
              <a:ext uri="{FF2B5EF4-FFF2-40B4-BE49-F238E27FC236}">
                <a16:creationId xmlns=""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9" name="Заголовок 1">
            <a:extLst>
              <a:ext uri="{FF2B5EF4-FFF2-40B4-BE49-F238E27FC236}">
                <a16:creationId xmlns=""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20" name="Текст 3">
            <a:extLst>
              <a:ext uri="{FF2B5EF4-FFF2-40B4-BE49-F238E27FC236}">
                <a16:creationId xmlns=""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pic>
        <p:nvPicPr>
          <p:cNvPr id="8" name="Рисунок 7">
            <a:extLst>
              <a:ext uri="{FF2B5EF4-FFF2-40B4-BE49-F238E27FC236}">
                <a16:creationId xmlns=""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19" name="Группа 18">
            <a:extLst>
              <a:ext uri="{FF2B5EF4-FFF2-40B4-BE49-F238E27FC236}">
                <a16:creationId xmlns=""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Полилиния 5">
              <a:extLst>
                <a:ext uri="{FF2B5EF4-FFF2-40B4-BE49-F238E27FC236}">
                  <a16:creationId xmlns=""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6">
              <a:extLst>
                <a:ext uri="{FF2B5EF4-FFF2-40B4-BE49-F238E27FC236}">
                  <a16:creationId xmlns=""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7">
              <a:extLst>
                <a:ext uri="{FF2B5EF4-FFF2-40B4-BE49-F238E27FC236}">
                  <a16:creationId xmlns=""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Заголовок 1">
            <a:extLst>
              <a:ext uri="{FF2B5EF4-FFF2-40B4-BE49-F238E27FC236}">
                <a16:creationId xmlns=""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17" name="Текст 3">
            <a:extLst>
              <a:ext uri="{FF2B5EF4-FFF2-40B4-BE49-F238E27FC236}">
                <a16:creationId xmlns=""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8" name="Объект 2">
            <a:extLst>
              <a:ext uri="{FF2B5EF4-FFF2-40B4-BE49-F238E27FC236}">
                <a16:creationId xmlns=""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Название слайда_02">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50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a:p>
        </p:txBody>
      </p:sp>
      <p:sp>
        <p:nvSpPr>
          <p:cNvPr id="3" name="Текст 2">
            <a:extLst>
              <a:ext uri="{FF2B5EF4-FFF2-40B4-BE49-F238E27FC236}">
                <a16:creationId xmlns=""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замещающего текста</a:t>
            </a:r>
          </a:p>
        </p:txBody>
      </p:sp>
      <p:pic>
        <p:nvPicPr>
          <p:cNvPr id="8" name="Рисунок 7">
            <a:extLst>
              <a:ext uri="{FF2B5EF4-FFF2-40B4-BE49-F238E27FC236}">
                <a16:creationId xmlns=""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 name="Номер слайда 5">
            <a:extLst>
              <a:ext uri="{FF2B5EF4-FFF2-40B4-BE49-F238E27FC236}">
                <a16:creationId xmlns=""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ru-RU" noProof="0" smtClean="0"/>
              <a:pPr/>
              <a:t>‹#›</a:t>
            </a:fld>
            <a:endParaRPr lang="ru-RU" noProof="0"/>
          </a:p>
        </p:txBody>
      </p:sp>
      <p:sp>
        <p:nvSpPr>
          <p:cNvPr id="15" name="Рисунок 14">
            <a:extLst>
              <a:ext uri="{FF2B5EF4-FFF2-40B4-BE49-F238E27FC236}">
                <a16:creationId xmlns=""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ru-RU" noProof="0" smtClean="0"/>
              <a:t>Вставка рисунка</a:t>
            </a:r>
            <a:endParaRPr lang="ru-RU" noProof="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имое с изображением">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Группа 9">
            <a:extLst>
              <a:ext uri="{FF2B5EF4-FFF2-40B4-BE49-F238E27FC236}">
                <a16:creationId xmlns=""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Полилиния 5">
              <a:extLst>
                <a:ext uri="{FF2B5EF4-FFF2-40B4-BE49-F238E27FC236}">
                  <a16:creationId xmlns=""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6">
              <a:extLst>
                <a:ext uri="{FF2B5EF4-FFF2-40B4-BE49-F238E27FC236}">
                  <a16:creationId xmlns=""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7">
              <a:extLst>
                <a:ext uri="{FF2B5EF4-FFF2-40B4-BE49-F238E27FC236}">
                  <a16:creationId xmlns=""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23" name="Рисунок 22">
            <a:extLst>
              <a:ext uri="{FF2B5EF4-FFF2-40B4-BE49-F238E27FC236}">
                <a16:creationId xmlns=""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ru-RU" noProof="0" smtClean="0"/>
              <a:t>Вставка рисунка</a:t>
            </a:r>
            <a:endParaRPr lang="ru-RU" noProof="0" dirty="0"/>
          </a:p>
        </p:txBody>
      </p:sp>
      <p:sp>
        <p:nvSpPr>
          <p:cNvPr id="14" name="Заголовок 1">
            <a:extLst>
              <a:ext uri="{FF2B5EF4-FFF2-40B4-BE49-F238E27FC236}">
                <a16:creationId xmlns=""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02">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14" name="Прямоугольник 13">
            <a:extLst>
              <a:ext uri="{FF2B5EF4-FFF2-40B4-BE49-F238E27FC236}">
                <a16:creationId xmlns=""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Рисунок 5">
            <a:extLst>
              <a:ext uri="{FF2B5EF4-FFF2-40B4-BE49-F238E27FC236}">
                <a16:creationId xmlns=""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ru-RU" noProof="0" smtClean="0"/>
              <a:t>Вставка рисунка</a:t>
            </a:r>
            <a:endParaRPr lang="ru-RU" noProof="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03">
    <p:spTree>
      <p:nvGrpSpPr>
        <p:cNvPr id="1" name=""/>
        <p:cNvGrpSpPr/>
        <p:nvPr/>
      </p:nvGrpSpPr>
      <p:grpSpPr>
        <a:xfrm>
          <a:off x="0" y="0"/>
          <a:ext cx="0" cy="0"/>
          <a:chOff x="0" y="0"/>
          <a:chExt cx="0" cy="0"/>
        </a:xfrm>
      </p:grpSpPr>
      <p:sp>
        <p:nvSpPr>
          <p:cNvPr id="19" name="Прямоугольник 18">
            <a:extLst>
              <a:ext uri="{FF2B5EF4-FFF2-40B4-BE49-F238E27FC236}">
                <a16:creationId xmlns=""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Овал 21">
            <a:extLst>
              <a:ext uri="{FF2B5EF4-FFF2-40B4-BE49-F238E27FC236}">
                <a16:creationId xmlns=""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3" name="Рисунок 11">
            <a:extLst>
              <a:ext uri="{FF2B5EF4-FFF2-40B4-BE49-F238E27FC236}">
                <a16:creationId xmlns=""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
        <p:nvSpPr>
          <p:cNvPr id="9" name="Прямоугольник 8">
            <a:extLst>
              <a:ext uri="{FF2B5EF4-FFF2-40B4-BE49-F238E27FC236}">
                <a16:creationId xmlns=""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6" name="Рисунок 5">
            <a:extLst>
              <a:ext uri="{FF2B5EF4-FFF2-40B4-BE49-F238E27FC236}">
                <a16:creationId xmlns=""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ru-RU" noProof="0" smtClean="0"/>
              <a:t>Вставка рисунка</a:t>
            </a:r>
            <a:endParaRPr lang="ru-RU" noProof="0"/>
          </a:p>
        </p:txBody>
      </p:sp>
      <p:sp>
        <p:nvSpPr>
          <p:cNvPr id="17" name="Объект 2">
            <a:extLst>
              <a:ext uri="{FF2B5EF4-FFF2-40B4-BE49-F238E27FC236}">
                <a16:creationId xmlns=""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0" name="Объект 2">
            <a:extLst>
              <a:ext uri="{FF2B5EF4-FFF2-40B4-BE49-F238E27FC236}">
                <a16:creationId xmlns=""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1" name="Объект 2">
            <a:extLst>
              <a:ext uri="{FF2B5EF4-FFF2-40B4-BE49-F238E27FC236}">
                <a16:creationId xmlns=""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12" name="Рисунок 11">
            <a:extLst>
              <a:ext uri="{FF2B5EF4-FFF2-40B4-BE49-F238E27FC236}">
                <a16:creationId xmlns=""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Макет сравнения">
    <p:spTree>
      <p:nvGrpSpPr>
        <p:cNvPr id="1" name=""/>
        <p:cNvGrpSpPr/>
        <p:nvPr/>
      </p:nvGrpSpPr>
      <p:grpSpPr>
        <a:xfrm>
          <a:off x="0" y="0"/>
          <a:ext cx="0" cy="0"/>
          <a:chOff x="0" y="0"/>
          <a:chExt cx="0" cy="0"/>
        </a:xfrm>
      </p:grpSpPr>
      <p:sp>
        <p:nvSpPr>
          <p:cNvPr id="22" name="Прямоугольник 21">
            <a:extLst>
              <a:ext uri="{FF2B5EF4-FFF2-40B4-BE49-F238E27FC236}">
                <a16:creationId xmlns=""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Прямоугольник 3">
            <a:extLst>
              <a:ext uri="{FF2B5EF4-FFF2-40B4-BE49-F238E27FC236}">
                <a16:creationId xmlns=""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accent2"/>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20" name="Объект 2">
            <a:extLst>
              <a:ext uri="{FF2B5EF4-FFF2-40B4-BE49-F238E27FC236}">
                <a16:creationId xmlns=""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01</a:t>
            </a:r>
          </a:p>
        </p:txBody>
      </p:sp>
      <p:sp>
        <p:nvSpPr>
          <p:cNvPr id="23" name="Объект 2">
            <a:extLst>
              <a:ext uri="{FF2B5EF4-FFF2-40B4-BE49-F238E27FC236}">
                <a16:creationId xmlns=""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5" name="Объект 2">
            <a:extLst>
              <a:ext uri="{FF2B5EF4-FFF2-40B4-BE49-F238E27FC236}">
                <a16:creationId xmlns=""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02</a:t>
            </a:r>
          </a:p>
        </p:txBody>
      </p:sp>
      <p:sp>
        <p:nvSpPr>
          <p:cNvPr id="21" name="Овал 20">
            <a:extLst>
              <a:ext uri="{FF2B5EF4-FFF2-40B4-BE49-F238E27FC236}">
                <a16:creationId xmlns=""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4" name="Рисунок 11">
            <a:extLst>
              <a:ext uri="{FF2B5EF4-FFF2-40B4-BE49-F238E27FC236}">
                <a16:creationId xmlns=""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
        <p:nvSpPr>
          <p:cNvPr id="28" name="Овал 27">
            <a:extLst>
              <a:ext uri="{FF2B5EF4-FFF2-40B4-BE49-F238E27FC236}">
                <a16:creationId xmlns=""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9" name="Рисунок 11">
            <a:extLst>
              <a:ext uri="{FF2B5EF4-FFF2-40B4-BE49-F238E27FC236}">
                <a16:creationId xmlns=""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grpSp>
        <p:nvGrpSpPr>
          <p:cNvPr id="11" name="Группа 10">
            <a:extLst>
              <a:ext uri="{FF2B5EF4-FFF2-40B4-BE49-F238E27FC236}">
                <a16:creationId xmlns=""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Полилиния 5">
              <a:extLst>
                <a:ext uri="{FF2B5EF4-FFF2-40B4-BE49-F238E27FC236}">
                  <a16:creationId xmlns=""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6">
              <a:extLst>
                <a:ext uri="{FF2B5EF4-FFF2-40B4-BE49-F238E27FC236}">
                  <a16:creationId xmlns=""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7">
              <a:extLst>
                <a:ext uri="{FF2B5EF4-FFF2-40B4-BE49-F238E27FC236}">
                  <a16:creationId xmlns=""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6" name="Заголовок 1">
            <a:extLst>
              <a:ext uri="{FF2B5EF4-FFF2-40B4-BE49-F238E27FC236}">
                <a16:creationId xmlns=""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Номер слайда 5">
            <a:extLst>
              <a:ext uri="{FF2B5EF4-FFF2-40B4-BE49-F238E27FC236}">
                <a16:creationId xmlns=""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лайд группы">
    <p:spTree>
      <p:nvGrpSpPr>
        <p:cNvPr id="1" name=""/>
        <p:cNvGrpSpPr/>
        <p:nvPr/>
      </p:nvGrpSpPr>
      <p:grpSpPr>
        <a:xfrm>
          <a:off x="0" y="0"/>
          <a:ext cx="0" cy="0"/>
          <a:chOff x="0" y="0"/>
          <a:chExt cx="0" cy="0"/>
        </a:xfrm>
      </p:grpSpPr>
      <p:grpSp>
        <p:nvGrpSpPr>
          <p:cNvPr id="35" name="Группа 34">
            <a:extLst>
              <a:ext uri="{FF2B5EF4-FFF2-40B4-BE49-F238E27FC236}">
                <a16:creationId xmlns=""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Полилиния 5">
              <a:extLst>
                <a:ext uri="{FF2B5EF4-FFF2-40B4-BE49-F238E27FC236}">
                  <a16:creationId xmlns=""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6">
              <a:extLst>
                <a:ext uri="{FF2B5EF4-FFF2-40B4-BE49-F238E27FC236}">
                  <a16:creationId xmlns=""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8" name="Полилиния 7">
              <a:extLst>
                <a:ext uri="{FF2B5EF4-FFF2-40B4-BE49-F238E27FC236}">
                  <a16:creationId xmlns=""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3" name="Овал 22">
            <a:extLst>
              <a:ext uri="{FF2B5EF4-FFF2-40B4-BE49-F238E27FC236}">
                <a16:creationId xmlns=""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Овал 23">
            <a:extLst>
              <a:ext uri="{FF2B5EF4-FFF2-40B4-BE49-F238E27FC236}">
                <a16:creationId xmlns=""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Овал 24">
            <a:extLst>
              <a:ext uri="{FF2B5EF4-FFF2-40B4-BE49-F238E27FC236}">
                <a16:creationId xmlns=""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Овал 25">
            <a:extLst>
              <a:ext uri="{FF2B5EF4-FFF2-40B4-BE49-F238E27FC236}">
                <a16:creationId xmlns=""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Полилиния: Форма 19">
            <a:extLst>
              <a:ext uri="{FF2B5EF4-FFF2-40B4-BE49-F238E27FC236}">
                <a16:creationId xmlns=""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Полилиния: Форма 20">
            <a:extLst>
              <a:ext uri="{FF2B5EF4-FFF2-40B4-BE49-F238E27FC236}">
                <a16:creationId xmlns=""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Полилиния: фигура 21">
            <a:extLst>
              <a:ext uri="{FF2B5EF4-FFF2-40B4-BE49-F238E27FC236}">
                <a16:creationId xmlns=""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Полилиния: Фигура 16">
            <a:extLst>
              <a:ext uri="{FF2B5EF4-FFF2-40B4-BE49-F238E27FC236}">
                <a16:creationId xmlns=""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Заголовок 1">
            <a:extLst>
              <a:ext uri="{FF2B5EF4-FFF2-40B4-BE49-F238E27FC236}">
                <a16:creationId xmlns=""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Номер слайда 5">
            <a:extLst>
              <a:ext uri="{FF2B5EF4-FFF2-40B4-BE49-F238E27FC236}">
                <a16:creationId xmlns=""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3" name="Рисунок 2">
            <a:extLst>
              <a:ext uri="{FF2B5EF4-FFF2-40B4-BE49-F238E27FC236}">
                <a16:creationId xmlns=""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1" name="Рисунок 2">
            <a:extLst>
              <a:ext uri="{FF2B5EF4-FFF2-40B4-BE49-F238E27FC236}">
                <a16:creationId xmlns=""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2" name="Рисунок 2">
            <a:extLst>
              <a:ext uri="{FF2B5EF4-FFF2-40B4-BE49-F238E27FC236}">
                <a16:creationId xmlns=""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3" name="Рисунок 2">
            <a:extLst>
              <a:ext uri="{FF2B5EF4-FFF2-40B4-BE49-F238E27FC236}">
                <a16:creationId xmlns=""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27" name="Объект 2">
            <a:extLst>
              <a:ext uri="{FF2B5EF4-FFF2-40B4-BE49-F238E27FC236}">
                <a16:creationId xmlns=""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8" name="Объект 2">
            <a:extLst>
              <a:ext uri="{FF2B5EF4-FFF2-40B4-BE49-F238E27FC236}">
                <a16:creationId xmlns=""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29" name="Объект 2">
            <a:extLst>
              <a:ext uri="{FF2B5EF4-FFF2-40B4-BE49-F238E27FC236}">
                <a16:creationId xmlns=""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0" name="Объект 2">
            <a:extLst>
              <a:ext uri="{FF2B5EF4-FFF2-40B4-BE49-F238E27FC236}">
                <a16:creationId xmlns=""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1" name="Объект 2">
            <a:extLst>
              <a:ext uri="{FF2B5EF4-FFF2-40B4-BE49-F238E27FC236}">
                <a16:creationId xmlns=""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2" name="Объект 2">
            <a:extLst>
              <a:ext uri="{FF2B5EF4-FFF2-40B4-BE49-F238E27FC236}">
                <a16:creationId xmlns=""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3" name="Объект 2">
            <a:extLst>
              <a:ext uri="{FF2B5EF4-FFF2-40B4-BE49-F238E27FC236}">
                <a16:creationId xmlns=""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4" name="Объект 2">
            <a:extLst>
              <a:ext uri="{FF2B5EF4-FFF2-40B4-BE49-F238E27FC236}">
                <a16:creationId xmlns=""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A4B3A73-9DD3-4028-87DB-C033F5E3B44F}" type="datetime1">
              <a:rPr lang="ru-RU" noProof="0" smtClean="0"/>
              <a:t>26.12.2020</a:t>
            </a:fld>
            <a:endParaRPr lang="ru-RU" noProof="0"/>
          </a:p>
        </p:txBody>
      </p:sp>
      <p:sp>
        <p:nvSpPr>
          <p:cNvPr id="5" name="Нижний колонтитул 4">
            <a:extLst>
              <a:ext uri="{FF2B5EF4-FFF2-40B4-BE49-F238E27FC236}">
                <a16:creationId xmlns=""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noProof="0"/>
          </a:p>
        </p:txBody>
      </p:sp>
      <p:sp>
        <p:nvSpPr>
          <p:cNvPr id="6" name="Номер слайда 5">
            <a:extLst>
              <a:ext uri="{FF2B5EF4-FFF2-40B4-BE49-F238E27FC236}">
                <a16:creationId xmlns=""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EC71654-96A5-4280-94F3-931C61A9F92C}" type="slidenum">
              <a:rPr lang="ru-RU" noProof="0" smtClean="0"/>
              <a:t>‹#›</a:t>
            </a:fld>
            <a:endParaRPr lang="ru-RU"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8EF7BD-FE81-4B20-8DC5-0B3EB736F9F8}"/>
              </a:ext>
            </a:extLst>
          </p:cNvPr>
          <p:cNvSpPr>
            <a:spLocks noGrp="1"/>
          </p:cNvSpPr>
          <p:nvPr>
            <p:ph type="ctrTitle"/>
          </p:nvPr>
        </p:nvSpPr>
        <p:spPr/>
        <p:txBody>
          <a:bodyPr rtlCol="0"/>
          <a:lstStyle/>
          <a:p>
            <a:r>
              <a:rPr lang="ru-RU" sz="2800" dirty="0" err="1">
                <a:cs typeface="Angsana New" panose="02020603050405020304" pitchFamily="18" charset="-34"/>
              </a:rPr>
              <a:t>Селдің</a:t>
            </a:r>
            <a:r>
              <a:rPr lang="ru-RU" sz="2800" dirty="0">
                <a:cs typeface="Angsana New" panose="02020603050405020304" pitchFamily="18" charset="-34"/>
              </a:rPr>
              <a:t> </a:t>
            </a:r>
            <a:r>
              <a:rPr lang="ru-RU" sz="2800" dirty="0" err="1">
                <a:cs typeface="Angsana New" panose="02020603050405020304" pitchFamily="18" charset="-34"/>
              </a:rPr>
              <a:t>алдын</a:t>
            </a:r>
            <a:r>
              <a:rPr lang="ru-RU" sz="2800" dirty="0">
                <a:cs typeface="Angsana New" panose="02020603050405020304" pitchFamily="18" charset="-34"/>
              </a:rPr>
              <a:t> </a:t>
            </a:r>
            <a:r>
              <a:rPr lang="ru-RU" sz="2800" dirty="0" err="1">
                <a:cs typeface="Angsana New" panose="02020603050405020304" pitchFamily="18" charset="-34"/>
              </a:rPr>
              <a:t>алу</a:t>
            </a:r>
            <a:r>
              <a:rPr lang="ru-RU" sz="2800" dirty="0">
                <a:cs typeface="Angsana New" panose="02020603050405020304" pitchFamily="18" charset="-34"/>
              </a:rPr>
              <a:t> </a:t>
            </a:r>
            <a:r>
              <a:rPr lang="ru-RU" sz="2800" dirty="0" err="1">
                <a:cs typeface="Angsana New" panose="02020603050405020304" pitchFamily="18" charset="-34"/>
              </a:rPr>
              <a:t>мақсатында</a:t>
            </a:r>
            <a:r>
              <a:rPr lang="ru-RU" sz="2800" dirty="0">
                <a:cs typeface="Angsana New" panose="02020603050405020304" pitchFamily="18" charset="-34"/>
              </a:rPr>
              <a:t> </a:t>
            </a:r>
            <a:r>
              <a:rPr lang="ru-RU" sz="2800" dirty="0" err="1">
                <a:cs typeface="Angsana New" panose="02020603050405020304" pitchFamily="18" charset="-34"/>
              </a:rPr>
              <a:t>жүргізілетін</a:t>
            </a:r>
            <a:r>
              <a:rPr lang="ru-RU" sz="2800" dirty="0">
                <a:cs typeface="Angsana New" panose="02020603050405020304" pitchFamily="18" charset="-34"/>
              </a:rPr>
              <a:t> </a:t>
            </a:r>
            <a:r>
              <a:rPr lang="ru-RU" sz="2800" dirty="0" err="1">
                <a:cs typeface="Angsana New" panose="02020603050405020304" pitchFamily="18" charset="-34"/>
              </a:rPr>
              <a:t>превентивті</a:t>
            </a:r>
            <a:r>
              <a:rPr lang="ru-RU" sz="2800" dirty="0">
                <a:cs typeface="Angsana New" panose="02020603050405020304" pitchFamily="18" charset="-34"/>
              </a:rPr>
              <a:t> </a:t>
            </a:r>
            <a:r>
              <a:rPr lang="ru-RU" sz="2800" dirty="0" err="1">
                <a:cs typeface="Angsana New" panose="02020603050405020304" pitchFamily="18" charset="-34"/>
              </a:rPr>
              <a:t>шаралары</a:t>
            </a:r>
            <a:endParaRPr lang="ru-RU" sz="2800" dirty="0">
              <a:cs typeface="Angsana New" panose="02020603050405020304" pitchFamily="18" charset="-34"/>
            </a:endParaRPr>
          </a:p>
        </p:txBody>
      </p:sp>
      <p:sp>
        <p:nvSpPr>
          <p:cNvPr id="4" name="TextBox 3"/>
          <p:cNvSpPr txBox="1"/>
          <p:nvPr/>
        </p:nvSpPr>
        <p:spPr>
          <a:xfrm>
            <a:off x="6343650" y="1249958"/>
            <a:ext cx="3123653" cy="923330"/>
          </a:xfrm>
          <a:prstGeom prst="rect">
            <a:avLst/>
          </a:prstGeom>
          <a:solidFill>
            <a:schemeClr val="bg1"/>
          </a:solidFill>
        </p:spPr>
        <p:txBody>
          <a:bodyPr wrap="square" rtlCol="0">
            <a:spAutoFit/>
          </a:bodyPr>
          <a:lstStyle/>
          <a:p>
            <a:pPr algn="r"/>
            <a:r>
              <a:rPr lang="en-US" sz="5400" b="1" cap="all" dirty="0" smtClean="0">
                <a:solidFill>
                  <a:schemeClr val="accent1"/>
                </a:solidFill>
                <a:latin typeface="+mj-lt"/>
                <a:ea typeface="+mj-ea"/>
                <a:cs typeface="Angsana New" panose="02020603050405020304" pitchFamily="18" charset="-34"/>
              </a:rPr>
              <a:t>15</a:t>
            </a:r>
            <a:r>
              <a:rPr lang="en-US" sz="4800" b="1" cap="all" dirty="0" smtClean="0">
                <a:solidFill>
                  <a:schemeClr val="accent1"/>
                </a:solidFill>
                <a:latin typeface="+mj-lt"/>
                <a:ea typeface="+mj-ea"/>
                <a:cs typeface="Angsana New" panose="02020603050405020304" pitchFamily="18" charset="-34"/>
              </a:rPr>
              <a:t>-</a:t>
            </a:r>
            <a:r>
              <a:rPr lang="kk-KZ" sz="4800" b="1" dirty="0" smtClean="0">
                <a:solidFill>
                  <a:schemeClr val="accent1"/>
                </a:solidFill>
                <a:latin typeface="+mj-lt"/>
                <a:ea typeface="+mj-ea"/>
                <a:cs typeface="Angsana New" panose="02020603050405020304" pitchFamily="18" charset="-34"/>
              </a:rPr>
              <a:t>дәріс:</a:t>
            </a:r>
            <a:endParaRPr lang="ru-RU" sz="4800" b="1" dirty="0">
              <a:solidFill>
                <a:schemeClr val="accent1"/>
              </a:solidFill>
              <a:latin typeface="+mj-lt"/>
              <a:ea typeface="+mj-ea"/>
              <a:cs typeface="Angsana New" panose="02020603050405020304" pitchFamily="18" charset="-34"/>
            </a:endParaRPr>
          </a:p>
        </p:txBody>
      </p:sp>
      <p:pic>
        <p:nvPicPr>
          <p:cNvPr id="11" name="Рисунок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585" b="13585"/>
          <a:stretch>
            <a:fillRect/>
          </a:stretch>
        </p:blipFill>
        <p:spPr>
          <a:xfrm>
            <a:off x="710812" y="705346"/>
            <a:ext cx="5305661" cy="5305661"/>
          </a:xfrm>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10</a:t>
            </a:fld>
            <a:endParaRPr lang="ru-RU" dirty="0"/>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420914" y="308953"/>
            <a:ext cx="11437257" cy="5509200"/>
          </a:xfrm>
          <a:prstGeom prst="rect">
            <a:avLst/>
          </a:prstGeom>
        </p:spPr>
        <p:txBody>
          <a:bodyPr wrap="square">
            <a:spAutoFit/>
          </a:bodyPr>
          <a:lstStyle/>
          <a:p>
            <a:pPr indent="508000" algn="just"/>
            <a:r>
              <a:rPr lang="kk-KZ" sz="1600" dirty="0">
                <a:latin typeface="Times New Roman" panose="02020603050405020304" pitchFamily="18" charset="0"/>
                <a:ea typeface="Times New Roman" panose="02020603050405020304" pitchFamily="18" charset="0"/>
              </a:rPr>
              <a:t>Биік таулы су қоймаларының ақтарылу қаупін және соның негізінде қалыптасатын сел тасқындарының төмендету мақсатында су қоймаларындағы суды азайтуға бағытталған жұмыстар жүргізіледі. </a:t>
            </a:r>
          </a:p>
          <a:p>
            <a:pPr indent="508000" algn="just"/>
            <a:r>
              <a:rPr lang="kk-KZ" sz="1600" dirty="0">
                <a:latin typeface="Times New Roman" panose="02020603050405020304" pitchFamily="18" charset="0"/>
                <a:ea typeface="Times New Roman" panose="02020603050405020304" pitchFamily="18" charset="0"/>
              </a:rPr>
              <a:t>Мұндай жұмыстардың жүргізілгендігі жөніндегі алғашқы мәлімет Э. Ле Руа Ладюридің (1971 ж. аударылған) еңбегінде кездеседі. Бұл еңбекте 1594-1597 жж. Альпі тауындағы мұздықпен бөгелген ақтарылу қаупі бар Рюитор көлін жартаста тесілген туннель арқылы босату жобасы ұсынылғандығы келтірілген. </a:t>
            </a:r>
          </a:p>
          <a:p>
            <a:pPr indent="508000" algn="just"/>
            <a:r>
              <a:rPr lang="kk-KZ" sz="1600" dirty="0">
                <a:latin typeface="Times New Roman" panose="02020603050405020304" pitchFamily="18" charset="0"/>
                <a:ea typeface="Times New Roman" panose="02020603050405020304" pitchFamily="18" charset="0"/>
              </a:rPr>
              <a:t>О. Листель (</a:t>
            </a:r>
            <a:r>
              <a:rPr lang="en-US" sz="1600" dirty="0" err="1">
                <a:latin typeface="Times New Roman" panose="02020603050405020304" pitchFamily="18" charset="0"/>
                <a:ea typeface="Times New Roman" panose="02020603050405020304" pitchFamily="18" charset="0"/>
              </a:rPr>
              <a:t>Listol</a:t>
            </a:r>
            <a:r>
              <a:rPr lang="en-US" sz="1600" dirty="0">
                <a:latin typeface="Times New Roman" panose="02020603050405020304" pitchFamily="18" charset="0"/>
                <a:ea typeface="Times New Roman" panose="02020603050405020304" pitchFamily="18" charset="0"/>
              </a:rPr>
              <a:t> O., 1955-1956 </a:t>
            </a:r>
            <a:r>
              <a:rPr lang="kk-KZ" sz="1600" dirty="0">
                <a:latin typeface="Times New Roman" panose="02020603050405020304" pitchFamily="18" charset="0"/>
                <a:ea typeface="Times New Roman" panose="02020603050405020304" pitchFamily="18" charset="0"/>
              </a:rPr>
              <a:t>жж.) Норвегиядағы ақтарылу қаупі бар Деммеватн көлін сипаттай келе, оның деңгейін төмендету үшін, көл қазаншұңқырында 20 м туннель қазылғандығын және оның 40 жылға жуық көл суының деңгейін төмендетуге ықпалын тигізгендігін жеткізеді. Осыған қарамастан, туннельдің бұзылуын көлдегі су деңгейін төмендету шараларының қауіпті толығымен жоюға жеткіліксіз болғандығымен түсіндіріледі, себебі мұздықтың шегінуі су көлемінің артуына және мұз бөгеті қуатының азаюына алып </a:t>
            </a:r>
            <a:r>
              <a:rPr lang="kk-KZ" sz="1600" dirty="0" smtClean="0">
                <a:latin typeface="Times New Roman" panose="02020603050405020304" pitchFamily="18" charset="0"/>
                <a:ea typeface="Times New Roman" panose="02020603050405020304" pitchFamily="18" charset="0"/>
              </a:rPr>
              <a:t>келген. </a:t>
            </a:r>
            <a:endParaRPr lang="kk-KZ" sz="1600" dirty="0">
              <a:latin typeface="Times New Roman" panose="02020603050405020304" pitchFamily="18" charset="0"/>
              <a:ea typeface="Times New Roman" panose="02020603050405020304" pitchFamily="18" charset="0"/>
            </a:endParaRPr>
          </a:p>
          <a:p>
            <a:pPr indent="508000" algn="just"/>
            <a:r>
              <a:rPr lang="kk-KZ" sz="1600" dirty="0">
                <a:latin typeface="Times New Roman" panose="02020603050405020304" pitchFamily="18" charset="0"/>
                <a:ea typeface="Times New Roman" panose="02020603050405020304" pitchFamily="18" charset="0"/>
              </a:rPr>
              <a:t>Перуде 1940-1950 жж. гляциалды сел тасқындары қарқын ала бастады. Анд тауындағы мұздықтардың шегінуі нәтижесінде қалыптасқан көлдердің ақтарылу қаупін, алғашында көлдердің су ағызғы арнасын бекіту арқылы жоюға әрекет жасалды. Кейіннен, көл қазаншұңқырындағы су деңгейін төмендету үшін, мореналық бөгеттерде оржолдар қазылды. Жырылу қаупі бар нысандарда мұздықтық көлдерден су ағызғы оржолдар қазылып, олардың түбі бетонмен немесе үлкен диаметрлі трубалармен бекітілді. Жүргізілген шаралардың тиімділігі 1970 ж. апатты жер сілікінісі кезінде дәлелденді.</a:t>
            </a:r>
          </a:p>
          <a:p>
            <a:pPr indent="508000" algn="just"/>
            <a:r>
              <a:rPr lang="kk-KZ" sz="1600" dirty="0">
                <a:latin typeface="Times New Roman" panose="02020603050405020304" pitchFamily="18" charset="0"/>
                <a:ea typeface="Times New Roman" panose="02020603050405020304" pitchFamily="18" charset="0"/>
              </a:rPr>
              <a:t>Швейцарлық Альпі тауындағы Грубен мұздығының ерекшелігі – мұздық тіліндегі көптеген кішігірім мұздықтық көлдердің және уақытша су қоймаларының болуында. Солардың ішіндегі ең қауіптісі - №3 көл болды. Уақыттың тығыз болуына, аталған су қойманың ақтарылу қаупі жоғары болуына байланысты, жобаны жасақтаушылар тікелей мұздықтың денесіне арнайы штольня орнатуды ұсынды. Мұз штольнясы көл жағасы мен оның жер бетінде көрініс беруінің ең қысқа аралығында орнатылды. Штольняның табаны түпкі морена бетімен өтіп, көлдің сол кездегі деңгейінен 2 м биіктікте, ал ең жоғары деңгейінен 5 м төмен орналасты. Штольняның ұзындығы 180 м, ені 1,6 м биіктігі 2 м құрады. Оны орнату кезінде көлденең бағытталған кішігірім жарылыстар, ал жарғыш заттарды салу үшін гидравликалық бұрғылаушы қондырғы </a:t>
            </a:r>
            <a:r>
              <a:rPr lang="kk-KZ" sz="1600" dirty="0" smtClean="0">
                <a:latin typeface="Times New Roman" panose="02020603050405020304" pitchFamily="18" charset="0"/>
                <a:ea typeface="Times New Roman" panose="02020603050405020304" pitchFamily="18" charset="0"/>
              </a:rPr>
              <a:t>қолданылды. </a:t>
            </a:r>
            <a:endParaRPr lang="kk-KZ"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144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11</a:t>
            </a:fld>
            <a:endParaRPr lang="ru-RU" dirty="0"/>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
        <p:nvSpPr>
          <p:cNvPr id="6" name="Прямоугольник 5"/>
          <p:cNvSpPr/>
          <p:nvPr/>
        </p:nvSpPr>
        <p:spPr>
          <a:xfrm>
            <a:off x="841828" y="1227353"/>
            <a:ext cx="6908800" cy="3139321"/>
          </a:xfrm>
          <a:prstGeom prst="rect">
            <a:avLst/>
          </a:prstGeom>
        </p:spPr>
        <p:txBody>
          <a:bodyPr wrap="square">
            <a:spAutoFit/>
          </a:bodyPr>
          <a:lstStyle/>
          <a:p>
            <a:pPr indent="360045" algn="just"/>
            <a:r>
              <a:rPr lang="kk-KZ" dirty="0">
                <a:latin typeface="Times New Roman" panose="02020603050405020304" pitchFamily="18" charset="0"/>
                <a:ea typeface="Times New Roman" panose="02020603050405020304" pitchFamily="18" charset="0"/>
              </a:rPr>
              <a:t>Биік таулы су қоймаларындағы су көлемін азайтудың бірнеше тәсілі бар. Соның ішінде соңғы жылдары қолданылып жүрген тәсілдеріне тоқталып өтейік. Биік таулы көлдің ақтарылу қаупін алдын-алудың үш тәсілін қарастырайық: </a:t>
            </a:r>
            <a:endParaRPr lang="kk-KZ" dirty="0" smtClean="0">
              <a:latin typeface="Times New Roman" panose="02020603050405020304" pitchFamily="18" charset="0"/>
              <a:ea typeface="Times New Roman" panose="02020603050405020304" pitchFamily="18" charset="0"/>
            </a:endParaRPr>
          </a:p>
          <a:p>
            <a:pPr marL="342900" indent="-342900" algn="just">
              <a:buAutoNum type="arabicPeriod"/>
            </a:pPr>
            <a:r>
              <a:rPr lang="kk-KZ" dirty="0" smtClean="0">
                <a:latin typeface="Times New Roman" panose="02020603050405020304" pitchFamily="18" charset="0"/>
                <a:ea typeface="Times New Roman" panose="02020603050405020304" pitchFamily="18" charset="0"/>
              </a:rPr>
              <a:t>көл </a:t>
            </a:r>
            <a:r>
              <a:rPr lang="kk-KZ" dirty="0">
                <a:latin typeface="Times New Roman" panose="02020603050405020304" pitchFamily="18" charset="0"/>
                <a:ea typeface="Times New Roman" panose="02020603050405020304" pitchFamily="18" charset="0"/>
              </a:rPr>
              <a:t>қазаншұңқырынан су мөлшерінің белгілі бір бөлігін эвакуациялық ағынды канал көмегімен ағызу арқылы көлдегі су деңгейін қауіпсіз белгіде ұстау; </a:t>
            </a:r>
            <a:endParaRPr lang="kk-KZ" dirty="0" smtClean="0">
              <a:latin typeface="Times New Roman" panose="02020603050405020304" pitchFamily="18" charset="0"/>
              <a:ea typeface="Times New Roman" panose="02020603050405020304" pitchFamily="18" charset="0"/>
            </a:endParaRPr>
          </a:p>
          <a:p>
            <a:pPr marL="342900" indent="-342900" algn="just">
              <a:buAutoNum type="arabicPeriod"/>
            </a:pPr>
            <a:r>
              <a:rPr lang="kk-KZ" dirty="0" smtClean="0">
                <a:latin typeface="Times New Roman" panose="02020603050405020304" pitchFamily="18" charset="0"/>
                <a:ea typeface="Times New Roman" panose="02020603050405020304" pitchFamily="18" charset="0"/>
              </a:rPr>
              <a:t>көлді </a:t>
            </a:r>
            <a:r>
              <a:rPr lang="kk-KZ" dirty="0">
                <a:latin typeface="Times New Roman" panose="02020603050405020304" pitchFamily="18" charset="0"/>
                <a:ea typeface="Times New Roman" panose="02020603050405020304" pitchFamily="18" charset="0"/>
              </a:rPr>
              <a:t>күштеп босатып, оған кейіннен су жинақталмау үшін, байламын бағытталған жарылыс көмегімен толықтай бұзу; </a:t>
            </a:r>
            <a:endParaRPr lang="kk-KZ" dirty="0" smtClean="0">
              <a:latin typeface="Times New Roman" panose="02020603050405020304" pitchFamily="18" charset="0"/>
              <a:ea typeface="Times New Roman" panose="02020603050405020304" pitchFamily="18" charset="0"/>
            </a:endParaRPr>
          </a:p>
          <a:p>
            <a:pPr marL="342900" indent="-342900" algn="just">
              <a:buAutoNum type="arabicPeriod"/>
            </a:pPr>
            <a:r>
              <a:rPr lang="kk-KZ" dirty="0" smtClean="0">
                <a:latin typeface="Times New Roman" panose="02020603050405020304" pitchFamily="18" charset="0"/>
                <a:ea typeface="Times New Roman" panose="02020603050405020304" pitchFamily="18" charset="0"/>
              </a:rPr>
              <a:t>Көл </a:t>
            </a:r>
            <a:r>
              <a:rPr lang="kk-KZ" dirty="0">
                <a:latin typeface="Times New Roman" panose="02020603050405020304" pitchFamily="18" charset="0"/>
                <a:ea typeface="Times New Roman" panose="02020603050405020304" pitchFamily="18" charset="0"/>
              </a:rPr>
              <a:t>қазаншұңқырын одан жоғары жатқан беткейлердегі тау жыныстарын кіші жарылыстармен бұзу арқылы көмкеру. </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993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12</a:t>
            </a:fld>
            <a:endParaRPr lang="ru-RU" dirty="0"/>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pic>
        <p:nvPicPr>
          <p:cNvPr id="8" name="Рисунок 7"/>
          <p:cNvPicPr>
            <a:picLocks noChangeAspect="1"/>
          </p:cNvPicPr>
          <p:nvPr/>
        </p:nvPicPr>
        <p:blipFill>
          <a:blip r:embed="rId3"/>
          <a:stretch>
            <a:fillRect/>
          </a:stretch>
        </p:blipFill>
        <p:spPr>
          <a:xfrm>
            <a:off x="6952343" y="1582539"/>
            <a:ext cx="4210240" cy="3878312"/>
          </a:xfrm>
          <a:prstGeom prst="rect">
            <a:avLst/>
          </a:prstGeom>
        </p:spPr>
      </p:pic>
      <p:sp>
        <p:nvSpPr>
          <p:cNvPr id="12" name="Прямоугольник 11"/>
          <p:cNvSpPr/>
          <p:nvPr/>
        </p:nvSpPr>
        <p:spPr>
          <a:xfrm>
            <a:off x="529276" y="623346"/>
            <a:ext cx="6096000" cy="5632311"/>
          </a:xfrm>
          <a:prstGeom prst="rect">
            <a:avLst/>
          </a:prstGeom>
        </p:spPr>
        <p:txBody>
          <a:bodyPr>
            <a:spAutoFit/>
          </a:bodyPr>
          <a:lstStyle/>
          <a:p>
            <a:pPr indent="360045" algn="just"/>
            <a:r>
              <a:rPr lang="kk-KZ" dirty="0">
                <a:latin typeface="Times New Roman" panose="02020603050405020304" pitchFamily="18" charset="0"/>
                <a:ea typeface="Times New Roman" panose="02020603050405020304" pitchFamily="18" charset="0"/>
              </a:rPr>
              <a:t>1. Жүйелі су ағызу арқылы көлдегі суды қауіпсіз деңгейде ұстау. Бұл әдістің мәні көл қазаншұңқырындағы су көлемін көлдің табиғи байламын бұзу арқылы тартылған эвакуациялық канал көмегімен судың артық көлемін ағызу арқылы қауіпсіз деңгейде ұстауға саяды. Бұл әдісті РҒА СБ «Тоңтану» институтының геокриология зертханасы мамандарының ұсыныстарын ескере отырып, ҚР ТЖМ «Қазселденқорғау» ММ мамандары жасақтады. </a:t>
            </a:r>
            <a:r>
              <a:rPr lang="kk-KZ" dirty="0" smtClean="0">
                <a:latin typeface="Times New Roman" panose="02020603050405020304" pitchFamily="18" charset="0"/>
                <a:ea typeface="Times New Roman" panose="02020603050405020304" pitchFamily="18" charset="0"/>
              </a:rPr>
              <a:t>Бұл </a:t>
            </a:r>
            <a:r>
              <a:rPr lang="kk-KZ" dirty="0">
                <a:latin typeface="Times New Roman" panose="02020603050405020304" pitchFamily="18" charset="0"/>
                <a:ea typeface="Times New Roman" panose="02020603050405020304" pitchFamily="18" charset="0"/>
              </a:rPr>
              <a:t>жұмыстарды жүзеге асырудағы басты мақсат – мұздықты көлдің көлемін қауіпсіз деңгейге дейін түсіру және гидробекетте көлдің жағдайын тәулік бойы бақылау.</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Алдын-алу шаралары кезінде көл қазаншұңқыры байламындағы эвакуациялық ағынды каналын тазалау, кеңіту, әрі тереңдету жұмыстары қолмен жүргізіледі. Ағынды каналын тереңдету жұмыстарын орындау барысында грунттың маусымдық еруін ескеріледі, және де көлден ағызылатын су сел тасқынын қалыптастыра алмайтын, қадағаланған өтімдер арқылы, сонымен қатар көл қазаншұңқырында жинақталатын су көлемін шектеу арқылы жүзеге асырылады</a:t>
            </a:r>
            <a:r>
              <a:rPr lang="kk-KZ"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648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13</a:t>
            </a:fld>
            <a:endParaRPr lang="ru-RU" dirty="0"/>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
        <p:nvSpPr>
          <p:cNvPr id="9" name="Прямоугольник 8"/>
          <p:cNvSpPr/>
          <p:nvPr/>
        </p:nvSpPr>
        <p:spPr>
          <a:xfrm>
            <a:off x="717961" y="1118389"/>
            <a:ext cx="8353467" cy="4801314"/>
          </a:xfrm>
          <a:prstGeom prst="rect">
            <a:avLst/>
          </a:prstGeom>
        </p:spPr>
        <p:txBody>
          <a:bodyPr wrap="square">
            <a:spAutoFit/>
          </a:bodyPr>
          <a:lstStyle/>
          <a:p>
            <a:pPr indent="360045" algn="just"/>
            <a:r>
              <a:rPr lang="kk-KZ" dirty="0">
                <a:latin typeface="Times New Roman" panose="02020603050405020304" pitchFamily="18" charset="0"/>
                <a:ea typeface="Times New Roman" panose="02020603050405020304" pitchFamily="18" charset="0"/>
              </a:rPr>
              <a:t>Бұл әдістің жетістіктеріне төмендегілер жатады:</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 мореналы-мұздықтық кешеннің табиғи жағдайы бұзылмайды, көл табаны мен ернеулеріндегі көмкерілген мұздың қорғалады және соның негізінде қандай да бір қайтымсыз табиғи процестердің әрекет етуіне жол берілмейді;</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 мұздықтық көлдің қауіпсіз деңгейін қадағалау және эвакуациялық канал бойынша сел тасқынының қалыптасуына жол бермейтін өтімдерге ие жүйелі су ағызу арқылы су көлемін шектеу мүмкіндігіне ие болу.</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Кемшіліктеріне мыналарды жатқызуға болады:</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 қауіпті нысан ретіндегі биік таулы көлді жою мүмкіндігінің болмауы;</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 сел қауіптілігінің дәрежесін төмендетуге арналған уақыттың қысқа мерзімділігі – селқауіпті кезеңді ғана қамтитындығы;</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 алдын-алу шараларын жыл сайын жүргізу қажеттілігі;</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 мореналы-мұздықтық кешенде қайтымсыз табиғи процестердің туындау нәтижесінде көлдің әлеуетті жырылу қаупінің сақталуы;</a:t>
            </a:r>
            <a:endParaRPr lang="ru-RU" dirty="0">
              <a:latin typeface="Times New Roman" panose="02020603050405020304" pitchFamily="18" charset="0"/>
              <a:ea typeface="Times New Roman" panose="02020603050405020304" pitchFamily="18" charset="0"/>
            </a:endParaRPr>
          </a:p>
          <a:p>
            <a:pPr indent="360045" algn="just"/>
            <a:r>
              <a:rPr lang="kk-KZ" dirty="0">
                <a:latin typeface="Times New Roman" panose="02020603050405020304" pitchFamily="18" charset="0"/>
                <a:ea typeface="Times New Roman" panose="02020603050405020304" pitchFamily="18" charset="0"/>
              </a:rPr>
              <a:t>Көлді қадағалаудың қарастырылған тәсілі жырылу қаупінің дәрежесі бойынша жағдайды уақытша тұрақтандыруға, сондай-ақ биік таулы көл қаупін толықтай жоюдың басқа да нұсқаларын жасақтауға мүмкіндік береді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01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14</a:t>
            </a:fld>
            <a:endParaRPr lang="ru-RU" dirty="0"/>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1004094" y="700839"/>
            <a:ext cx="10359602" cy="5355312"/>
          </a:xfrm>
          <a:prstGeom prst="rect">
            <a:avLst/>
          </a:prstGeom>
        </p:spPr>
        <p:txBody>
          <a:bodyPr wrap="square">
            <a:spAutoFit/>
          </a:bodyPr>
          <a:lstStyle/>
          <a:p>
            <a:pPr algn="just"/>
            <a:r>
              <a:rPr lang="kk-KZ" dirty="0">
                <a:latin typeface="Times New Roman" panose="02020603050405020304" pitchFamily="18" charset="0"/>
                <a:ea typeface="Times New Roman" panose="02020603050405020304" pitchFamily="18" charset="0"/>
              </a:rPr>
              <a:t>2. Табиғи байламды ажырату арқылы көл қазаншұңқырын толықтай босату. </a:t>
            </a:r>
            <a:endParaRPr lang="kk-KZ" dirty="0" smtClean="0">
              <a:latin typeface="Times New Roman" panose="02020603050405020304" pitchFamily="18" charset="0"/>
              <a:ea typeface="Times New Roman" panose="02020603050405020304" pitchFamily="18" charset="0"/>
            </a:endParaRPr>
          </a:p>
          <a:p>
            <a:pPr algn="just"/>
            <a:r>
              <a:rPr lang="kk-KZ" b="1" dirty="0" smtClean="0">
                <a:latin typeface="Times New Roman" panose="02020603050405020304" pitchFamily="18" charset="0"/>
                <a:ea typeface="Times New Roman" panose="02020603050405020304" pitchFamily="18" charset="0"/>
              </a:rPr>
              <a:t>Бұл </a:t>
            </a:r>
            <a:r>
              <a:rPr lang="kk-KZ" b="1" dirty="0">
                <a:latin typeface="Times New Roman" panose="02020603050405020304" pitchFamily="18" charset="0"/>
                <a:ea typeface="Times New Roman" panose="02020603050405020304" pitchFamily="18" charset="0"/>
              </a:rPr>
              <a:t>әдістің мәні </a:t>
            </a:r>
            <a:r>
              <a:rPr lang="kk-KZ" dirty="0">
                <a:latin typeface="Times New Roman" panose="02020603050405020304" pitchFamily="18" charset="0"/>
                <a:ea typeface="Times New Roman" panose="02020603050405020304" pitchFamily="18" charset="0"/>
              </a:rPr>
              <a:t>көлді алдын-ала босатып алғаннан кейін, бағытталған жарылыстардың көмегімен табиғи байламды ажырату арқылы </a:t>
            </a:r>
            <a:r>
              <a:rPr lang="kk-KZ" b="1" dirty="0">
                <a:latin typeface="Times New Roman" panose="02020603050405020304" pitchFamily="18" charset="0"/>
                <a:ea typeface="Times New Roman" panose="02020603050405020304" pitchFamily="18" charset="0"/>
              </a:rPr>
              <a:t>көлді толықтай жоюға </a:t>
            </a:r>
            <a:r>
              <a:rPr lang="kk-KZ" dirty="0">
                <a:latin typeface="Times New Roman" panose="02020603050405020304" pitchFamily="18" charset="0"/>
                <a:ea typeface="Times New Roman" panose="02020603050405020304" pitchFamily="18" charset="0"/>
              </a:rPr>
              <a:t>бағытталған. </a:t>
            </a:r>
            <a:endParaRPr lang="kk-KZ" dirty="0" smtClean="0">
              <a:latin typeface="Times New Roman" panose="02020603050405020304" pitchFamily="18" charset="0"/>
              <a:ea typeface="Times New Roman" panose="02020603050405020304" pitchFamily="18" charset="0"/>
            </a:endParaRPr>
          </a:p>
          <a:p>
            <a:pPr algn="just"/>
            <a:r>
              <a:rPr lang="kk-KZ" dirty="0" smtClean="0">
                <a:latin typeface="Times New Roman" panose="02020603050405020304" pitchFamily="18" charset="0"/>
                <a:ea typeface="Times New Roman" panose="02020603050405020304" pitchFamily="18" charset="0"/>
              </a:rPr>
              <a:t>Қауіпті </a:t>
            </a:r>
            <a:r>
              <a:rPr lang="kk-KZ" dirty="0">
                <a:latin typeface="Times New Roman" panose="02020603050405020304" pitchFamily="18" charset="0"/>
                <a:ea typeface="Times New Roman" panose="02020603050405020304" pitchFamily="18" charset="0"/>
              </a:rPr>
              <a:t>көлді жоюға қолайлы кезең </a:t>
            </a:r>
            <a:r>
              <a:rPr lang="kk-KZ" b="1" dirty="0">
                <a:latin typeface="Times New Roman" panose="02020603050405020304" pitchFamily="18" charset="0"/>
                <a:ea typeface="Times New Roman" panose="02020603050405020304" pitchFamily="18" charset="0"/>
              </a:rPr>
              <a:t>маусым-қыркүйек </a:t>
            </a:r>
            <a:r>
              <a:rPr lang="kk-KZ" dirty="0">
                <a:latin typeface="Times New Roman" panose="02020603050405020304" pitchFamily="18" charset="0"/>
                <a:ea typeface="Times New Roman" panose="02020603050405020304" pitchFamily="18" charset="0"/>
              </a:rPr>
              <a:t>айларының аралығын қамтиды. </a:t>
            </a:r>
            <a:endParaRPr lang="ru-RU" dirty="0">
              <a:latin typeface="Times New Roman" panose="02020603050405020304" pitchFamily="18" charset="0"/>
              <a:ea typeface="Times New Roman" panose="02020603050405020304" pitchFamily="18" charset="0"/>
            </a:endParaRPr>
          </a:p>
          <a:p>
            <a:pPr algn="just"/>
            <a:r>
              <a:rPr lang="kk-KZ" dirty="0">
                <a:latin typeface="Times New Roman" panose="02020603050405020304" pitchFamily="18" charset="0"/>
                <a:ea typeface="Times New Roman" panose="02020603050405020304" pitchFamily="18" charset="0"/>
              </a:rPr>
              <a:t>Бұл әдіс дайындық, көлді күштеп босату, жарылыс арқылы табиғи байламды ажырату кезеңдерінен тұрады. </a:t>
            </a:r>
            <a:endParaRPr lang="kk-KZ" dirty="0" smtClean="0">
              <a:latin typeface="Times New Roman" panose="02020603050405020304" pitchFamily="18" charset="0"/>
              <a:ea typeface="Times New Roman" panose="02020603050405020304" pitchFamily="18" charset="0"/>
            </a:endParaRPr>
          </a:p>
          <a:p>
            <a:pPr algn="just"/>
            <a:r>
              <a:rPr lang="kk-KZ" dirty="0" smtClean="0">
                <a:latin typeface="Times New Roman" panose="02020603050405020304" pitchFamily="18" charset="0"/>
                <a:ea typeface="Times New Roman" panose="02020603050405020304" pitchFamily="18" charset="0"/>
              </a:rPr>
              <a:t>Бұл </a:t>
            </a:r>
            <a:r>
              <a:rPr lang="kk-KZ" dirty="0">
                <a:latin typeface="Times New Roman" panose="02020603050405020304" pitchFamily="18" charset="0"/>
                <a:ea typeface="Times New Roman" panose="02020603050405020304" pitchFamily="18" charset="0"/>
              </a:rPr>
              <a:t>әдістің </a:t>
            </a:r>
            <a:r>
              <a:rPr lang="kk-KZ" b="1" dirty="0">
                <a:latin typeface="Times New Roman" panose="02020603050405020304" pitchFamily="18" charset="0"/>
                <a:ea typeface="Times New Roman" panose="02020603050405020304" pitchFamily="18" charset="0"/>
              </a:rPr>
              <a:t>басты артықшылығы </a:t>
            </a:r>
            <a:r>
              <a:rPr lang="kk-KZ" dirty="0">
                <a:latin typeface="Times New Roman" panose="02020603050405020304" pitchFamily="18" charset="0"/>
                <a:ea typeface="Times New Roman" panose="02020603050405020304" pitchFamily="18" charset="0"/>
              </a:rPr>
              <a:t>көл қазаншұңқырын толықтай босату арқылы және кейіннен су қайтадан жинақталмау үшін табиғи байламды ажырату арқылы әлеуетті қауіпті нысанның толықтай жойылуында.</a:t>
            </a:r>
          </a:p>
          <a:p>
            <a:pPr algn="just"/>
            <a:r>
              <a:rPr lang="kk-KZ" dirty="0">
                <a:latin typeface="Times New Roman" panose="02020603050405020304" pitchFamily="18" charset="0"/>
                <a:ea typeface="Times New Roman" panose="02020603050405020304" pitchFamily="18" charset="0"/>
              </a:rPr>
              <a:t>Ал, бұл </a:t>
            </a:r>
            <a:r>
              <a:rPr lang="kk-KZ" b="1" dirty="0">
                <a:latin typeface="Times New Roman" panose="02020603050405020304" pitchFamily="18" charset="0"/>
                <a:ea typeface="Times New Roman" panose="02020603050405020304" pitchFamily="18" charset="0"/>
              </a:rPr>
              <a:t>әдістің кемшіліктеріне </a:t>
            </a:r>
            <a:r>
              <a:rPr lang="kk-KZ" dirty="0">
                <a:latin typeface="Times New Roman" panose="02020603050405020304" pitchFamily="18" charset="0"/>
                <a:ea typeface="Times New Roman" panose="02020603050405020304" pitchFamily="18" charset="0"/>
              </a:rPr>
              <a:t>келесілерді жатқызуға болады:</a:t>
            </a:r>
            <a:endParaRPr lang="ru-RU" dirty="0">
              <a:latin typeface="Times New Roman" panose="02020603050405020304" pitchFamily="18" charset="0"/>
              <a:ea typeface="Times New Roman" panose="02020603050405020304" pitchFamily="18" charset="0"/>
            </a:endParaRPr>
          </a:p>
          <a:p>
            <a:pPr algn="just"/>
            <a:r>
              <a:rPr lang="kk-KZ" dirty="0">
                <a:latin typeface="Times New Roman" panose="02020603050405020304" pitchFamily="18" charset="0"/>
                <a:ea typeface="Times New Roman" panose="02020603050405020304" pitchFamily="18" charset="0"/>
              </a:rPr>
              <a:t>- бұл шараны жүзеге асыру барысында көлдің бос қазаншұңқырына мұздықтың айтарлықтай массаларының құлау қаупінің артуы, қайтымсыз термокарсттық процестер, және түпкі тоң қабатының еруі есебінен қазаншұңқыр параметрлерінің ұлғаюы, мұздықтың белсенді деградациясының есебінен қазаншұңқыр байламының негізіне температураның бұзушы әсері, эвакуациялық каналда ажыратылған байлам көлеміне сәйкес, сел қалыптастырушы өтімдердің шекті мәнінен асып түсетін ағындының күрт арту мүмкіншілігі.</a:t>
            </a:r>
            <a:endParaRPr lang="ru-RU" dirty="0">
              <a:latin typeface="Times New Roman" panose="02020603050405020304" pitchFamily="18" charset="0"/>
              <a:ea typeface="Times New Roman" panose="02020603050405020304" pitchFamily="18" charset="0"/>
            </a:endParaRPr>
          </a:p>
          <a:p>
            <a:pPr algn="just"/>
            <a:r>
              <a:rPr lang="kk-KZ" dirty="0">
                <a:latin typeface="Times New Roman" panose="02020603050405020304" pitchFamily="18" charset="0"/>
                <a:ea typeface="Times New Roman" panose="02020603050405020304" pitchFamily="18" charset="0"/>
              </a:rPr>
              <a:t>Бұл әдіс сыртқы және ішкі энергия және зат алмасу процестеріне, мұздықтың, көлдің және байламның су-жылу режиміне қосымша зерттеу жұмыстарын жүргізгеннен кейін, жарылыс жұмыстары мен суды шығару жөніндегі есептеулер түріндегі әдістеме жасалғаннан кейін жүзеге асырылуы тиіс.</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178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15</a:t>
            </a:fld>
            <a:endParaRPr lang="ru-RU" dirty="0"/>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420914" y="308953"/>
            <a:ext cx="11437257" cy="6432530"/>
          </a:xfrm>
          <a:prstGeom prst="rect">
            <a:avLst/>
          </a:prstGeom>
        </p:spPr>
        <p:txBody>
          <a:bodyPr wrap="square">
            <a:spAutoFit/>
          </a:bodyPr>
          <a:lstStyle/>
          <a:p>
            <a:pPr algn="just"/>
            <a:r>
              <a:rPr lang="kk-KZ" sz="1600" dirty="0">
                <a:latin typeface="Times New Roman" panose="02020603050405020304" pitchFamily="18" charset="0"/>
                <a:ea typeface="Times New Roman" panose="02020603050405020304" pitchFamily="18" charset="0"/>
              </a:rPr>
              <a:t>3. Көл қазаншұңқырын бос сынықты тау жыныстарымен толтыру. </a:t>
            </a:r>
            <a:endParaRPr lang="kk-KZ" sz="1600" dirty="0" smtClean="0">
              <a:latin typeface="Times New Roman" panose="02020603050405020304" pitchFamily="18" charset="0"/>
              <a:ea typeface="Times New Roman" panose="02020603050405020304" pitchFamily="18" charset="0"/>
            </a:endParaRPr>
          </a:p>
          <a:p>
            <a:pPr algn="just"/>
            <a:r>
              <a:rPr lang="kk-KZ" sz="1600" dirty="0" smtClean="0">
                <a:latin typeface="Times New Roman" panose="02020603050405020304" pitchFamily="18" charset="0"/>
                <a:ea typeface="Times New Roman" panose="02020603050405020304" pitchFamily="18" charset="0"/>
              </a:rPr>
              <a:t>Бұл </a:t>
            </a:r>
            <a:r>
              <a:rPr lang="kk-KZ" sz="1600" dirty="0">
                <a:latin typeface="Times New Roman" panose="02020603050405020304" pitchFamily="18" charset="0"/>
                <a:ea typeface="Times New Roman" panose="02020603050405020304" pitchFamily="18" charset="0"/>
              </a:rPr>
              <a:t>әдістің мәні көл қазаншұңқырын бос сынықты материалдармен толтыру арқылы ондағы суды ығыстыруға саяды. Қазаншұңқырдың көлемі оны көмкеретін грунт көлеміне сай азайып отырады және қазаншұңқырдағы еріген сулардың фракциялық құрамда сақталуына мүмкіндік береді. </a:t>
            </a:r>
            <a:endParaRPr lang="kk-KZ" sz="1600" dirty="0" smtClean="0">
              <a:latin typeface="Times New Roman" panose="02020603050405020304" pitchFamily="18" charset="0"/>
              <a:ea typeface="Times New Roman" panose="02020603050405020304" pitchFamily="18" charset="0"/>
            </a:endParaRPr>
          </a:p>
          <a:p>
            <a:pPr algn="just"/>
            <a:r>
              <a:rPr lang="kk-KZ" sz="1600" dirty="0" smtClean="0">
                <a:latin typeface="Times New Roman" panose="02020603050405020304" pitchFamily="18" charset="0"/>
                <a:ea typeface="Times New Roman" panose="02020603050405020304" pitchFamily="18" charset="0"/>
              </a:rPr>
              <a:t>Қауіпті </a:t>
            </a:r>
            <a:r>
              <a:rPr lang="kk-KZ" sz="1600" dirty="0">
                <a:latin typeface="Times New Roman" panose="02020603050405020304" pitchFamily="18" charset="0"/>
                <a:ea typeface="Times New Roman" panose="02020603050405020304" pitchFamily="18" charset="0"/>
              </a:rPr>
              <a:t>көлді жоюға қолайлы кезең маусым-қыркүйек айларының аралығын қамтиды. </a:t>
            </a:r>
            <a:endParaRPr lang="kk-KZ" sz="1600" dirty="0" smtClean="0">
              <a:latin typeface="Times New Roman" panose="02020603050405020304" pitchFamily="18" charset="0"/>
              <a:ea typeface="Times New Roman" panose="02020603050405020304" pitchFamily="18" charset="0"/>
            </a:endParaRPr>
          </a:p>
          <a:p>
            <a:pPr algn="just"/>
            <a:r>
              <a:rPr lang="kk-KZ" sz="1600" dirty="0" smtClean="0">
                <a:latin typeface="Times New Roman" panose="02020603050405020304" pitchFamily="18" charset="0"/>
                <a:ea typeface="Times New Roman" panose="02020603050405020304" pitchFamily="18" charset="0"/>
              </a:rPr>
              <a:t>Алдын-алу </a:t>
            </a:r>
            <a:r>
              <a:rPr lang="kk-KZ" sz="1600" dirty="0">
                <a:latin typeface="Times New Roman" panose="02020603050405020304" pitchFamily="18" charset="0"/>
                <a:ea typeface="Times New Roman" panose="02020603050405020304" pitchFamily="18" charset="0"/>
              </a:rPr>
              <a:t>шараларының негізгі кезеңдері: дайындық кезеңі, көлді алдын-ала босату жұмыстары, көл қазаншұңқырын бос сынықты тау жыныстарымен толтыру. Қазаншұңқырды тастармен біртіндеп толтыру кезінде су эвакуациялық канал бойынша ығысады.</a:t>
            </a:r>
          </a:p>
          <a:p>
            <a:pPr algn="just"/>
            <a:r>
              <a:rPr lang="kk-KZ" sz="1600" dirty="0">
                <a:latin typeface="Times New Roman" panose="02020603050405020304" pitchFamily="18" charset="0"/>
                <a:ea typeface="Times New Roman" panose="02020603050405020304" pitchFamily="18" charset="0"/>
              </a:rPr>
              <a:t>Қазаншұңқырды толтыру үшін, қатты материалдар көл маңындағы беткейлерден бағытталған жарылыстар арқылы тікелей қазаншұңқырға құлатылады, қалғаны жақын маңдағы учаскелерді кішігірім жарылыстар арқылы қопсытқаннан кейін, қолмен апарып төселеді.</a:t>
            </a:r>
          </a:p>
          <a:p>
            <a:pPr algn="just"/>
            <a:r>
              <a:rPr lang="kk-KZ" sz="1600" dirty="0">
                <a:latin typeface="Times New Roman" panose="02020603050405020304" pitchFamily="18" charset="0"/>
                <a:ea typeface="Times New Roman" panose="02020603050405020304" pitchFamily="18" charset="0"/>
              </a:rPr>
              <a:t>Бұл әдістің артықшылықтары:</a:t>
            </a:r>
          </a:p>
          <a:p>
            <a:pPr algn="just"/>
            <a:r>
              <a:rPr lang="kk-KZ" sz="1600" dirty="0">
                <a:latin typeface="Times New Roman" panose="02020603050405020304" pitchFamily="18" charset="0"/>
                <a:ea typeface="Times New Roman" panose="02020603050405020304" pitchFamily="18" charset="0"/>
              </a:rPr>
              <a:t>- көл қазаншұңқырын тастармен көмкеру арқылы оның әлеуетті жырылу қаупін толықтай жою;</a:t>
            </a:r>
          </a:p>
          <a:p>
            <a:pPr algn="just"/>
            <a:r>
              <a:rPr lang="kk-KZ" sz="1600" dirty="0">
                <a:latin typeface="Times New Roman" panose="02020603050405020304" pitchFamily="18" charset="0"/>
                <a:ea typeface="Times New Roman" panose="02020603050405020304" pitchFamily="18" charset="0"/>
              </a:rPr>
              <a:t>- көл қазаншұңқырын тастармен көмкеру көл табанындағы және табиғи байлам негізіндегі тоң қабатын температуралық әсерден қорғауға мүмкіндік бере отырып, мұздықпен көл қазаншұңқыры жанасқан зонада термокарсттық процестердің дамуының алдын алады;</a:t>
            </a:r>
          </a:p>
          <a:p>
            <a:pPr algn="just"/>
            <a:r>
              <a:rPr lang="kk-KZ" sz="1600" dirty="0">
                <a:latin typeface="Times New Roman" panose="02020603050405020304" pitchFamily="18" charset="0"/>
                <a:ea typeface="Times New Roman" panose="02020603050405020304" pitchFamily="18" charset="0"/>
              </a:rPr>
              <a:t>- көл қазаншұңқырын бос сынықты тау жыныстарымен көмкеру тәсілі көлдің табиғи байламын және эвакуациялық каналды сақтауға мүмкіндік береді, ол өз кезегінде морена түзілу процестеріне оң әсер етіп, қазаншұңқырда фракциялық құрамдағы еріген судың болуын және оның үнемі эвакуациялық канал бойынша ығысуын қамтамасыз етеді;</a:t>
            </a:r>
          </a:p>
          <a:p>
            <a:pPr algn="just"/>
            <a:r>
              <a:rPr lang="kk-KZ" sz="1600" dirty="0">
                <a:latin typeface="Times New Roman" panose="02020603050405020304" pitchFamily="18" charset="0"/>
                <a:ea typeface="Times New Roman" panose="02020603050405020304" pitchFamily="18" charset="0"/>
              </a:rPr>
              <a:t>- көл қазаншұңқырының жартылай көмкерілу нұсқалары қарастырылуы мүмкін. </a:t>
            </a:r>
          </a:p>
          <a:p>
            <a:pPr algn="just"/>
            <a:r>
              <a:rPr lang="kk-KZ" sz="1600" dirty="0">
                <a:latin typeface="Times New Roman" panose="02020603050405020304" pitchFamily="18" charset="0"/>
                <a:ea typeface="Times New Roman" panose="02020603050405020304" pitchFamily="18" charset="0"/>
              </a:rPr>
              <a:t>Бұл әдістің кемшіліктері:</a:t>
            </a:r>
          </a:p>
          <a:p>
            <a:pPr algn="just"/>
            <a:r>
              <a:rPr lang="kk-KZ" sz="1600" dirty="0">
                <a:latin typeface="Times New Roman" panose="02020603050405020304" pitchFamily="18" charset="0"/>
                <a:ea typeface="Times New Roman" panose="02020603050405020304" pitchFamily="18" charset="0"/>
              </a:rPr>
              <a:t>- жару жұмыстарын жүргізу нәтижесінде көл қазаншұңқырына мұздық массаларының құлау қаупінің артуы;</a:t>
            </a:r>
          </a:p>
          <a:p>
            <a:pPr algn="just"/>
            <a:r>
              <a:rPr lang="kk-KZ" sz="1600" dirty="0">
                <a:latin typeface="Times New Roman" panose="02020603050405020304" pitchFamily="18" charset="0"/>
                <a:ea typeface="Times New Roman" panose="02020603050405020304" pitchFamily="18" charset="0"/>
              </a:rPr>
              <a:t>- көл қазаншұңқырын тастармен толтыруға байланысты көп еңбек етуді қажет ететіндігі. </a:t>
            </a:r>
          </a:p>
          <a:p>
            <a:pPr algn="just"/>
            <a:r>
              <a:rPr lang="kk-KZ" sz="1600" dirty="0">
                <a:latin typeface="Times New Roman" panose="02020603050405020304" pitchFamily="18" charset="0"/>
                <a:ea typeface="Times New Roman" panose="02020603050405020304" pitchFamily="18" charset="0"/>
              </a:rPr>
              <a:t>Бұл әдіс геофизикалық зерттеулер жүргізіліп, көл айдынының инженерлі-геологиялық сипаттамалары анықталғаннан соң жүзеге асырылуы керек.</a:t>
            </a:r>
          </a:p>
        </p:txBody>
      </p:sp>
    </p:spTree>
    <p:extLst>
      <p:ext uri="{BB962C8B-B14F-4D97-AF65-F5344CB8AC3E}">
        <p14:creationId xmlns:p14="http://schemas.microsoft.com/office/powerpoint/2010/main" val="108000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 xmlns:a16="http://schemas.microsoft.com/office/drawing/2014/main" id="{E3C40962-BA6A-43E4-97BA-511A9B90CF41}"/>
              </a:ext>
            </a:extLst>
          </p:cNvPr>
          <p:cNvSpPr>
            <a:spLocks noGrp="1"/>
          </p:cNvSpPr>
          <p:nvPr>
            <p:ph type="subTitle" idx="1"/>
          </p:nvPr>
        </p:nvSpPr>
        <p:spPr/>
        <p:txBody>
          <a:bodyPr rtlCol="0"/>
          <a:lstStyle/>
          <a:p>
            <a:pPr rtl="0"/>
            <a:r>
              <a:rPr lang="en-US" dirty="0" smtClean="0"/>
              <a:t>Mussina.aynur@gmail.com</a:t>
            </a:r>
            <a:endParaRPr lang="ru-RU" dirty="0"/>
          </a:p>
        </p:txBody>
      </p:sp>
      <p:sp>
        <p:nvSpPr>
          <p:cNvPr id="6" name="Заголовок 5">
            <a:extLst>
              <a:ext uri="{FF2B5EF4-FFF2-40B4-BE49-F238E27FC236}">
                <a16:creationId xmlns="" xmlns:a16="http://schemas.microsoft.com/office/drawing/2014/main" id="{95D612B9-68B9-4C9F-98FE-CEE07DB1F00D}"/>
              </a:ext>
            </a:extLst>
          </p:cNvPr>
          <p:cNvSpPr>
            <a:spLocks noGrp="1"/>
          </p:cNvSpPr>
          <p:nvPr>
            <p:ph type="title"/>
          </p:nvPr>
        </p:nvSpPr>
        <p:spPr>
          <a:xfrm>
            <a:off x="6548718" y="3158641"/>
            <a:ext cx="4932470" cy="921807"/>
          </a:xfrm>
        </p:spPr>
        <p:txBody>
          <a:bodyPr rtlCol="0"/>
          <a:lstStyle/>
          <a:p>
            <a:pPr rtl="0"/>
            <a:r>
              <a:rPr lang="ru-RU" dirty="0" smtClean="0"/>
              <a:t>Рахмет</a:t>
            </a:r>
            <a:endParaRPr lang="ru-RU" dirty="0"/>
          </a:p>
        </p:txBody>
      </p:sp>
      <p:sp>
        <p:nvSpPr>
          <p:cNvPr id="2" name="Текст 1"/>
          <p:cNvSpPr>
            <a:spLocks noGrp="1"/>
          </p:cNvSpPr>
          <p:nvPr>
            <p:ph type="body" sz="quarter" idx="11"/>
          </p:nvPr>
        </p:nvSpPr>
        <p:spPr/>
        <p:txBody>
          <a:bodyPr/>
          <a:lstStyle/>
          <a:p>
            <a:r>
              <a:rPr lang="en-US" dirty="0" smtClean="0"/>
              <a:t>+7 727 377 35 33 </a:t>
            </a:r>
            <a:r>
              <a:rPr lang="kk-KZ" dirty="0" smtClean="0"/>
              <a:t>ішкі 16 01</a:t>
            </a:r>
            <a:endParaRPr lang="ru-RU" dirty="0"/>
          </a:p>
        </p:txBody>
      </p:sp>
      <p:sp>
        <p:nvSpPr>
          <p:cNvPr id="3" name="TextBox 2"/>
          <p:cNvSpPr txBox="1"/>
          <p:nvPr/>
        </p:nvSpPr>
        <p:spPr>
          <a:xfrm>
            <a:off x="9695329" y="336176"/>
            <a:ext cx="2353236" cy="1075765"/>
          </a:xfrm>
          <a:prstGeom prst="rect">
            <a:avLst/>
          </a:prstGeom>
          <a:solidFill>
            <a:schemeClr val="accent5">
              <a:lumMod val="75000"/>
            </a:schemeClr>
          </a:solidFill>
        </p:spPr>
        <p:txBody>
          <a:bodyPr wrap="square" rtlCol="0">
            <a:spAutoFit/>
          </a:bodyPr>
          <a:lstStyle/>
          <a:p>
            <a:endParaRPr lang="ru-RU" dirty="0"/>
          </a:p>
        </p:txBody>
      </p:sp>
      <p:pic>
        <p:nvPicPr>
          <p:cNvPr id="10" name="Рисунок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875" r="21875"/>
          <a:stretch>
            <a:fillRect/>
          </a:stretch>
        </p:blipFill>
        <p:spPr/>
      </p:pic>
    </p:spTree>
    <p:extLst>
      <p:ext uri="{BB962C8B-B14F-4D97-AF65-F5344CB8AC3E}">
        <p14:creationId xmlns:p14="http://schemas.microsoft.com/office/powerpoint/2010/main" val="11247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3B5C6BAC-F3F8-4AA0-B332-02F663571328}"/>
              </a:ext>
            </a:extLst>
          </p:cNvPr>
          <p:cNvSpPr>
            <a:spLocks noGrp="1"/>
          </p:cNvSpPr>
          <p:nvPr>
            <p:ph type="sldNum" sz="quarter" idx="12"/>
          </p:nvPr>
        </p:nvSpPr>
        <p:spPr/>
        <p:txBody>
          <a:bodyPr rtlCol="0"/>
          <a:lstStyle/>
          <a:p>
            <a:pPr rtl="0"/>
            <a:fld id="{9EC71654-96A5-4280-94F3-931C61A9F92C}" type="slidenum">
              <a:rPr lang="ru-RU" smtClean="0"/>
              <a:pPr rtl="0"/>
              <a:t>2</a:t>
            </a:fld>
            <a:endParaRPr lang="ru-RU"/>
          </a:p>
        </p:txBody>
      </p:sp>
      <p:sp>
        <p:nvSpPr>
          <p:cNvPr id="12" name="TextBox 11"/>
          <p:cNvSpPr txBox="1"/>
          <p:nvPr/>
        </p:nvSpPr>
        <p:spPr>
          <a:xfrm>
            <a:off x="275771" y="6008914"/>
            <a:ext cx="2132411" cy="849086"/>
          </a:xfrm>
          <a:prstGeom prst="rect">
            <a:avLst/>
          </a:prstGeom>
          <a:solidFill>
            <a:schemeClr val="bg1"/>
          </a:solidFill>
        </p:spPr>
        <p:txBody>
          <a:bodyPr wrap="square" rtlCol="0">
            <a:spAutoFit/>
          </a:bodyPr>
          <a:lstStyle/>
          <a:p>
            <a:endParaRPr lang="ru-RU" dirty="0"/>
          </a:p>
        </p:txBody>
      </p:sp>
      <p:pic>
        <p:nvPicPr>
          <p:cNvPr id="9" name="Рисунок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9149" r="9149"/>
          <a:stretch>
            <a:fillRect/>
          </a:stretch>
        </p:blipFill>
        <p:spPr>
          <a:xfrm>
            <a:off x="8661453" y="0"/>
            <a:ext cx="3530547" cy="3235569"/>
          </a:xfr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3190239" y="6433457"/>
            <a:ext cx="7391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60363" algn="just" defTabSz="914400" rtl="0" eaLnBrk="0" fontAlgn="base" latinLnBrk="0" hangingPunct="0">
              <a:lnSpc>
                <a:spcPct val="100000"/>
              </a:lnSpc>
              <a:spcBef>
                <a:spcPct val="0"/>
              </a:spcBef>
              <a:spcAft>
                <a:spcPct val="0"/>
              </a:spcAft>
              <a:buClrTx/>
              <a:buSzTx/>
              <a:buFontTx/>
              <a:buNone/>
              <a:tabLst/>
            </a:pPr>
            <a:r>
              <a:rPr kumimoji="0" lang="kk-KZ"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Сел қаупін ауыздықтау барысында жүзеге асырылатын шаралар</a:t>
            </a:r>
            <a:endParaRPr kumimoji="0" lang="kk-KZ"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3" name="Объект 12"/>
          <p:cNvGraphicFramePr>
            <a:graphicFrameLocks noChangeAspect="1"/>
          </p:cNvGraphicFramePr>
          <p:nvPr>
            <p:extLst/>
          </p:nvPr>
        </p:nvGraphicFramePr>
        <p:xfrm>
          <a:off x="5315353" y="2906474"/>
          <a:ext cx="6219231" cy="3280117"/>
        </p:xfrm>
        <a:graphic>
          <a:graphicData uri="http://schemas.openxmlformats.org/presentationml/2006/ole">
            <mc:AlternateContent xmlns:mc="http://schemas.openxmlformats.org/markup-compatibility/2006">
              <mc:Choice xmlns:v="urn:schemas-microsoft-com:vml" Requires="v">
                <p:oleObj spid="_x0000_s1026" r:id="rId5" imgW="8795880" imgH="4246560" progId="CorelDRAW.Graphic.13">
                  <p:embed/>
                </p:oleObj>
              </mc:Choice>
              <mc:Fallback>
                <p:oleObj r:id="rId5" imgW="8795880" imgH="4246560" progId="CorelDRAW.Graphic.1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33507" t="27075"/>
                      <a:stretch>
                        <a:fillRect/>
                      </a:stretch>
                    </p:blipFill>
                    <p:spPr bwMode="auto">
                      <a:xfrm>
                        <a:off x="5315353" y="2906474"/>
                        <a:ext cx="6219231" cy="3280117"/>
                      </a:xfrm>
                      <a:prstGeom prst="rect">
                        <a:avLst/>
                      </a:prstGeom>
                      <a:noFill/>
                    </p:spPr>
                  </p:pic>
                </p:oleObj>
              </mc:Fallback>
            </mc:AlternateContent>
          </a:graphicData>
        </a:graphic>
      </p:graphicFrame>
      <p:graphicFrame>
        <p:nvGraphicFramePr>
          <p:cNvPr id="14" name="Таблица 13"/>
          <p:cNvGraphicFramePr>
            <a:graphicFrameLocks noGrp="1"/>
          </p:cNvGraphicFramePr>
          <p:nvPr>
            <p:extLst/>
          </p:nvPr>
        </p:nvGraphicFramePr>
        <p:xfrm>
          <a:off x="464383" y="900933"/>
          <a:ext cx="4850970" cy="5044326"/>
        </p:xfrm>
        <a:graphic>
          <a:graphicData uri="http://schemas.openxmlformats.org/drawingml/2006/table">
            <a:tbl>
              <a:tblPr firstRow="1" firstCol="1" bandRow="1">
                <a:tableStyleId>{5C22544A-7EE6-4342-B048-85BDC9FD1C3A}</a:tableStyleId>
              </a:tblPr>
              <a:tblGrid>
                <a:gridCol w="2424935"/>
                <a:gridCol w="2426035"/>
              </a:tblGrid>
              <a:tr h="530982">
                <a:tc gridSpan="2">
                  <a:txBody>
                    <a:bodyPr/>
                    <a:lstStyle/>
                    <a:p>
                      <a:pPr marL="0" marR="0" algn="ctr">
                        <a:spcBef>
                          <a:spcPts val="0"/>
                        </a:spcBef>
                        <a:spcAft>
                          <a:spcPts val="0"/>
                        </a:spcAft>
                      </a:pPr>
                      <a:r>
                        <a:rPr lang="kk-KZ" sz="1600" b="0" dirty="0">
                          <a:effectLst/>
                          <a:latin typeface="Times New Roman" panose="02020603050405020304" pitchFamily="18" charset="0"/>
                          <a:cs typeface="Times New Roman" panose="02020603050405020304" pitchFamily="18" charset="0"/>
                        </a:rPr>
                        <a:t>Селаралық кезеңде жүзеге асырылатын шаралар</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ru-RU"/>
                    </a:p>
                  </a:txBody>
                  <a:tcPr/>
                </a:tc>
              </a:tr>
              <a:tr h="530982">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Ғылыми-қолданбалы зерттеулер</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Алдын-алу шараларын жүзеге асыру</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796472">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Эксперттік-аналитикалық зерттеулер</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Селдің туындауын болдырмауға бағытталған шаралар</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061964">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Мониторинг</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Сел сипаттамалары мен таралу зонасын азайтуға бағытталған шаралар</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796472">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Сел құбылыстарын болжау</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Халықты адаптациялауға бағытталған шаралар</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30982">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МБ құру және жүзеге асыру</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kk-KZ" sz="1600" b="0">
                          <a:effectLst/>
                          <a:latin typeface="Times New Roman" panose="02020603050405020304" pitchFamily="18" charset="0"/>
                          <a:cs typeface="Times New Roman" panose="02020603050405020304" pitchFamily="18" charset="0"/>
                        </a:rPr>
                        <a:t>Митигациялық шаралар</a:t>
                      </a:r>
                      <a:endParaRPr lang="ru-RU"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796472">
                <a:tc>
                  <a:txBody>
                    <a:bodyPr/>
                    <a:lstStyle/>
                    <a:p>
                      <a:pPr marL="0" marR="0" indent="0" algn="ctr">
                        <a:spcBef>
                          <a:spcPts val="0"/>
                        </a:spcBef>
                        <a:spcAft>
                          <a:spcPts val="0"/>
                        </a:spcAft>
                      </a:pPr>
                      <a:r>
                        <a:rPr lang="kk-KZ" sz="1600" b="0" dirty="0">
                          <a:effectLst/>
                          <a:latin typeface="Times New Roman" panose="02020603050405020304" pitchFamily="18" charset="0"/>
                          <a:cs typeface="Times New Roman" panose="02020603050405020304" pitchFamily="18" charset="0"/>
                        </a:rPr>
                        <a:t>Ғылыми конструкторлық жұмыстар</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kk-KZ" sz="1600" b="0" dirty="0">
                          <a:effectLst/>
                          <a:latin typeface="Times New Roman" panose="02020603050405020304" pitchFamily="18" charset="0"/>
                          <a:cs typeface="Times New Roman" panose="02020603050405020304" pitchFamily="18" charset="0"/>
                        </a:rPr>
                        <a:t>ШҚТ ақпаратпен қамтамасыз ететін шаралар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5299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3</a:t>
            </a:fld>
            <a:endParaRPr lang="ru-RU" dirty="0"/>
          </a:p>
        </p:txBody>
      </p:sp>
      <p:sp>
        <p:nvSpPr>
          <p:cNvPr id="4" name="Заголовок 3"/>
          <p:cNvSpPr>
            <a:spLocks noGrp="1"/>
          </p:cNvSpPr>
          <p:nvPr>
            <p:ph type="title"/>
          </p:nvPr>
        </p:nvSpPr>
        <p:spPr/>
        <p:txBody>
          <a:bodyPr/>
          <a:lstStyle/>
          <a:p>
            <a:r>
              <a:rPr lang="ru-RU" dirty="0"/>
              <a:t>Сел </a:t>
            </a:r>
            <a:r>
              <a:rPr lang="ru-RU" dirty="0" err="1"/>
              <a:t>тасқынының</a:t>
            </a:r>
            <a:r>
              <a:rPr lang="ru-RU" dirty="0"/>
              <a:t> су </a:t>
            </a:r>
            <a:r>
              <a:rPr lang="ru-RU" dirty="0" err="1"/>
              <a:t>құраушысына</a:t>
            </a:r>
            <a:r>
              <a:rPr lang="ru-RU" dirty="0"/>
              <a:t> </a:t>
            </a:r>
            <a:r>
              <a:rPr lang="ru-RU" dirty="0" err="1"/>
              <a:t>әсер</a:t>
            </a:r>
            <a:r>
              <a:rPr lang="ru-RU" dirty="0"/>
              <a:t> </a:t>
            </a:r>
            <a:r>
              <a:rPr lang="ru-RU" dirty="0" err="1"/>
              <a:t>ету</a:t>
            </a:r>
            <a:endParaRPr lang="ru-RU" dirty="0"/>
          </a:p>
        </p:txBody>
      </p:sp>
      <p:graphicFrame>
        <p:nvGraphicFramePr>
          <p:cNvPr id="8" name="Схема 7"/>
          <p:cNvGraphicFramePr/>
          <p:nvPr>
            <p:extLst/>
          </p:nvPr>
        </p:nvGraphicFramePr>
        <p:xfrm>
          <a:off x="702702" y="1480457"/>
          <a:ext cx="10955454" cy="4818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Tree>
    <p:extLst>
      <p:ext uri="{BB962C8B-B14F-4D97-AF65-F5344CB8AC3E}">
        <p14:creationId xmlns:p14="http://schemas.microsoft.com/office/powerpoint/2010/main" val="393154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4</a:t>
            </a:fld>
            <a:endParaRPr lang="ru-RU" dirty="0"/>
          </a:p>
        </p:txBody>
      </p:sp>
      <p:sp>
        <p:nvSpPr>
          <p:cNvPr id="4" name="Заголовок 3"/>
          <p:cNvSpPr>
            <a:spLocks noGrp="1"/>
          </p:cNvSpPr>
          <p:nvPr>
            <p:ph type="title"/>
          </p:nvPr>
        </p:nvSpPr>
        <p:spPr/>
        <p:txBody>
          <a:bodyPr/>
          <a:lstStyle/>
          <a:p>
            <a:r>
              <a:rPr lang="ru-RU" dirty="0"/>
              <a:t>ӘСМ-на </a:t>
            </a:r>
            <a:r>
              <a:rPr lang="ru-RU" dirty="0" err="1"/>
              <a:t>әсер</a:t>
            </a:r>
            <a:r>
              <a:rPr lang="ru-RU" dirty="0"/>
              <a:t> </a:t>
            </a:r>
            <a:r>
              <a:rPr lang="ru-RU" dirty="0" err="1"/>
              <a:t>ету</a:t>
            </a:r>
            <a:r>
              <a:rPr lang="ru-RU" dirty="0"/>
              <a:t> </a:t>
            </a:r>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515938" y="1420067"/>
            <a:ext cx="5638119" cy="5262979"/>
          </a:xfrm>
          <a:prstGeom prst="rect">
            <a:avLst/>
          </a:prstGeom>
        </p:spPr>
        <p:txBody>
          <a:bodyPr wrap="square">
            <a:spAutoFit/>
          </a:bodyPr>
          <a:lstStyle/>
          <a:p>
            <a:pPr indent="508000" algn="just"/>
            <a:r>
              <a:rPr lang="ru-RU" sz="2400" dirty="0"/>
              <a:t>ӘСМ </a:t>
            </a:r>
            <a:r>
              <a:rPr lang="ru-RU" sz="2400" dirty="0" err="1"/>
              <a:t>құрамындағы</a:t>
            </a:r>
            <a:r>
              <a:rPr lang="ru-RU" sz="2400" dirty="0"/>
              <a:t> </a:t>
            </a:r>
            <a:r>
              <a:rPr lang="ru-RU" sz="2400" dirty="0" err="1"/>
              <a:t>ірі</a:t>
            </a:r>
            <a:r>
              <a:rPr lang="ru-RU" sz="2400" dirty="0"/>
              <a:t> </a:t>
            </a:r>
            <a:r>
              <a:rPr lang="ru-RU" sz="2400" dirty="0" err="1"/>
              <a:t>құраушыларының</a:t>
            </a:r>
            <a:r>
              <a:rPr lang="ru-RU" sz="2400" dirty="0"/>
              <a:t> </a:t>
            </a:r>
            <a:r>
              <a:rPr lang="ru-RU" sz="2400" dirty="0" err="1"/>
              <a:t>шоғырын</a:t>
            </a:r>
            <a:r>
              <a:rPr lang="ru-RU" sz="2400" dirty="0"/>
              <a:t> </a:t>
            </a:r>
            <a:r>
              <a:rPr lang="ru-RU" sz="2400" dirty="0" err="1"/>
              <a:t>арттырып</a:t>
            </a:r>
            <a:r>
              <a:rPr lang="ru-RU" sz="2400" dirty="0"/>
              <a:t> (</a:t>
            </a:r>
            <a:r>
              <a:rPr lang="ru-RU" sz="2400" dirty="0" err="1"/>
              <a:t>қойтастарды</a:t>
            </a:r>
            <a:r>
              <a:rPr lang="ru-RU" sz="2400" dirty="0"/>
              <a:t>, </a:t>
            </a:r>
            <a:r>
              <a:rPr lang="ru-RU" sz="2400" dirty="0" err="1"/>
              <a:t>жасанды</a:t>
            </a:r>
            <a:r>
              <a:rPr lang="ru-RU" sz="2400" dirty="0"/>
              <a:t> </a:t>
            </a:r>
            <a:r>
              <a:rPr lang="ru-RU" sz="2400" dirty="0" err="1"/>
              <a:t>монолиттерді</a:t>
            </a:r>
            <a:r>
              <a:rPr lang="ru-RU" sz="2400" dirty="0"/>
              <a:t> </a:t>
            </a:r>
            <a:r>
              <a:rPr lang="ru-RU" sz="2400" dirty="0" err="1"/>
              <a:t>төгу</a:t>
            </a:r>
            <a:r>
              <a:rPr lang="ru-RU" sz="2400" dirty="0"/>
              <a:t>), </a:t>
            </a:r>
            <a:r>
              <a:rPr lang="ru-RU" sz="2400" dirty="0" err="1"/>
              <a:t>сазды</a:t>
            </a:r>
            <a:r>
              <a:rPr lang="ru-RU" sz="2400" dirty="0"/>
              <a:t> </a:t>
            </a:r>
            <a:r>
              <a:rPr lang="ru-RU" sz="2400" dirty="0" err="1"/>
              <a:t>құраушыларын</a:t>
            </a:r>
            <a:r>
              <a:rPr lang="ru-RU" sz="2400" dirty="0"/>
              <a:t> </a:t>
            </a:r>
            <a:r>
              <a:rPr lang="ru-RU" sz="2400" dirty="0" err="1"/>
              <a:t>азайту</a:t>
            </a:r>
            <a:r>
              <a:rPr lang="ru-RU" sz="2400" dirty="0"/>
              <a:t> (</a:t>
            </a:r>
            <a:r>
              <a:rPr lang="ru-RU" sz="2400" dirty="0" err="1"/>
              <a:t>грунтты</a:t>
            </a:r>
            <a:r>
              <a:rPr lang="ru-RU" sz="2400" dirty="0"/>
              <a:t> </a:t>
            </a:r>
            <a:r>
              <a:rPr lang="ru-RU" sz="2400" dirty="0" err="1"/>
              <a:t>шаю</a:t>
            </a:r>
            <a:r>
              <a:rPr lang="ru-RU" sz="2400" dirty="0"/>
              <a:t>) </a:t>
            </a:r>
            <a:r>
              <a:rPr lang="ru-RU" sz="2400" dirty="0" err="1"/>
              <a:t>арқылы</a:t>
            </a:r>
            <a:r>
              <a:rPr lang="ru-RU" sz="2400" dirty="0"/>
              <a:t>, </a:t>
            </a:r>
            <a:r>
              <a:rPr lang="ru-RU" sz="2400" dirty="0" err="1"/>
              <a:t>жағалардың</a:t>
            </a:r>
            <a:r>
              <a:rPr lang="ru-RU" sz="2400" dirty="0"/>
              <a:t> </a:t>
            </a:r>
            <a:r>
              <a:rPr lang="ru-RU" sz="2400" dirty="0" err="1"/>
              <a:t>шайылуы</a:t>
            </a:r>
            <a:r>
              <a:rPr lang="ru-RU" sz="2400" dirty="0"/>
              <a:t> мен </a:t>
            </a:r>
            <a:r>
              <a:rPr lang="ru-RU" sz="2400" dirty="0" err="1"/>
              <a:t>олардың</a:t>
            </a:r>
            <a:r>
              <a:rPr lang="ru-RU" sz="2400" dirty="0"/>
              <a:t> сел </a:t>
            </a:r>
            <a:r>
              <a:rPr lang="ru-RU" sz="2400" dirty="0" err="1"/>
              <a:t>тасқынына</a:t>
            </a:r>
            <a:r>
              <a:rPr lang="ru-RU" sz="2400" dirty="0"/>
              <a:t> </a:t>
            </a:r>
            <a:r>
              <a:rPr lang="ru-RU" sz="2400" dirty="0" err="1"/>
              <a:t>араласуының</a:t>
            </a:r>
            <a:r>
              <a:rPr lang="ru-RU" sz="2400" dirty="0"/>
              <a:t> </a:t>
            </a:r>
            <a:r>
              <a:rPr lang="ru-RU" sz="2400" dirty="0" err="1"/>
              <a:t>алдын</a:t>
            </a:r>
            <a:r>
              <a:rPr lang="ru-RU" sz="2400" dirty="0"/>
              <a:t> </a:t>
            </a:r>
            <a:r>
              <a:rPr lang="ru-RU" sz="2400" dirty="0" err="1"/>
              <a:t>алу</a:t>
            </a:r>
            <a:r>
              <a:rPr lang="ru-RU" sz="2400" dirty="0"/>
              <a:t> </a:t>
            </a:r>
            <a:r>
              <a:rPr lang="ru-RU" sz="2400" dirty="0" err="1"/>
              <a:t>үшін</a:t>
            </a:r>
            <a:r>
              <a:rPr lang="ru-RU" sz="2400" dirty="0"/>
              <a:t>, </a:t>
            </a:r>
            <a:r>
              <a:rPr lang="ru-RU" sz="2400" dirty="0" err="1"/>
              <a:t>оларды</a:t>
            </a:r>
            <a:r>
              <a:rPr lang="ru-RU" sz="2400" dirty="0"/>
              <a:t> </a:t>
            </a:r>
            <a:r>
              <a:rPr lang="ru-RU" sz="2400" dirty="0" err="1"/>
              <a:t>бекіту</a:t>
            </a:r>
            <a:r>
              <a:rPr lang="ru-RU" sz="2400" dirty="0"/>
              <a:t> </a:t>
            </a:r>
            <a:r>
              <a:rPr lang="ru-RU" sz="2400" dirty="0" err="1"/>
              <a:t>арқылы</a:t>
            </a:r>
            <a:r>
              <a:rPr lang="ru-RU" sz="2400" dirty="0"/>
              <a:t> </a:t>
            </a:r>
            <a:r>
              <a:rPr lang="ru-RU" sz="2400" dirty="0" err="1"/>
              <a:t>қатты</a:t>
            </a:r>
            <a:r>
              <a:rPr lang="ru-RU" sz="2400" dirty="0"/>
              <a:t> </a:t>
            </a:r>
            <a:r>
              <a:rPr lang="ru-RU" sz="2400" dirty="0" err="1"/>
              <a:t>материалдардың</a:t>
            </a:r>
            <a:r>
              <a:rPr lang="ru-RU" sz="2400" dirty="0"/>
              <a:t> </a:t>
            </a:r>
            <a:r>
              <a:rPr lang="ru-RU" sz="2400" dirty="0" err="1"/>
              <a:t>ағынсуларға</a:t>
            </a:r>
            <a:r>
              <a:rPr lang="ru-RU" sz="2400" dirty="0"/>
              <a:t> </a:t>
            </a:r>
            <a:r>
              <a:rPr lang="ru-RU" sz="2400" dirty="0" err="1"/>
              <a:t>түсуіне</a:t>
            </a:r>
            <a:r>
              <a:rPr lang="ru-RU" sz="2400" dirty="0"/>
              <a:t> </a:t>
            </a:r>
            <a:r>
              <a:rPr lang="ru-RU" sz="2400" dirty="0" err="1"/>
              <a:t>жол</a:t>
            </a:r>
            <a:r>
              <a:rPr lang="ru-RU" sz="2400" dirty="0"/>
              <a:t> </a:t>
            </a:r>
            <a:r>
              <a:rPr lang="ru-RU" sz="2400" dirty="0" err="1"/>
              <a:t>бермеу</a:t>
            </a:r>
            <a:r>
              <a:rPr lang="ru-RU" sz="2400" dirty="0"/>
              <a:t> </a:t>
            </a:r>
            <a:r>
              <a:rPr lang="ru-RU" sz="2400" dirty="0" err="1"/>
              <a:t>арқылы</a:t>
            </a:r>
            <a:r>
              <a:rPr lang="ru-RU" sz="2400" dirty="0"/>
              <a:t>, </a:t>
            </a:r>
            <a:r>
              <a:rPr lang="ru-RU" sz="2400" dirty="0" err="1"/>
              <a:t>жылжымалық</a:t>
            </a:r>
            <a:r>
              <a:rPr lang="ru-RU" sz="2400" dirty="0"/>
              <a:t> </a:t>
            </a:r>
            <a:r>
              <a:rPr lang="ru-RU" sz="2400" dirty="0" err="1"/>
              <a:t>беткейлерді</a:t>
            </a:r>
            <a:r>
              <a:rPr lang="ru-RU" sz="2400" dirty="0"/>
              <a:t>, </a:t>
            </a:r>
            <a:r>
              <a:rPr lang="ru-RU" sz="2400" dirty="0" err="1"/>
              <a:t>қорымдарды</a:t>
            </a:r>
            <a:r>
              <a:rPr lang="ru-RU" sz="2400" dirty="0"/>
              <a:t> </a:t>
            </a:r>
            <a:r>
              <a:rPr lang="ru-RU" sz="2400" dirty="0" err="1"/>
              <a:t>бекіту</a:t>
            </a:r>
            <a:r>
              <a:rPr lang="ru-RU" sz="2400" dirty="0"/>
              <a:t> </a:t>
            </a:r>
            <a:r>
              <a:rPr lang="ru-RU" sz="2400" dirty="0" err="1"/>
              <a:t>арқылы</a:t>
            </a:r>
            <a:r>
              <a:rPr lang="ru-RU" sz="2400" dirty="0"/>
              <a:t>, </a:t>
            </a:r>
            <a:r>
              <a:rPr lang="ru-RU" sz="2400" dirty="0" err="1"/>
              <a:t>үлкен</a:t>
            </a:r>
            <a:r>
              <a:rPr lang="ru-RU" sz="2400" dirty="0"/>
              <a:t> </a:t>
            </a:r>
            <a:r>
              <a:rPr lang="ru-RU" sz="2400" dirty="0" err="1"/>
              <a:t>көлемдегі</a:t>
            </a:r>
            <a:r>
              <a:rPr lang="ru-RU" sz="2400" dirty="0"/>
              <a:t> </a:t>
            </a:r>
            <a:r>
              <a:rPr lang="ru-RU" sz="2400" dirty="0" err="1"/>
              <a:t>техногендік</a:t>
            </a:r>
            <a:r>
              <a:rPr lang="ru-RU" sz="2400" dirty="0"/>
              <a:t> ӘСМ-</a:t>
            </a:r>
            <a:r>
              <a:rPr lang="ru-RU" sz="2400" dirty="0" err="1"/>
              <a:t>дың</a:t>
            </a:r>
            <a:r>
              <a:rPr lang="ru-RU" sz="2400" dirty="0"/>
              <a:t> </a:t>
            </a:r>
            <a:r>
              <a:rPr lang="ru-RU" sz="2400" dirty="0" err="1"/>
              <a:t>жинақталмауы</a:t>
            </a:r>
            <a:r>
              <a:rPr lang="ru-RU" sz="2400" dirty="0"/>
              <a:t> </a:t>
            </a:r>
            <a:r>
              <a:rPr lang="ru-RU" sz="2400" dirty="0" err="1"/>
              <a:t>үшін</a:t>
            </a:r>
            <a:r>
              <a:rPr lang="ru-RU" sz="2400" dirty="0"/>
              <a:t>, </a:t>
            </a:r>
            <a:r>
              <a:rPr lang="ru-RU" sz="2400" dirty="0" err="1"/>
              <a:t>өнеркәсіптік</a:t>
            </a:r>
            <a:r>
              <a:rPr lang="ru-RU" sz="2400" dirty="0"/>
              <a:t> </a:t>
            </a:r>
            <a:r>
              <a:rPr lang="ru-RU" sz="2400" dirty="0" err="1"/>
              <a:t>үйінділерді</a:t>
            </a:r>
            <a:r>
              <a:rPr lang="ru-RU" sz="2400" dirty="0"/>
              <a:t> </a:t>
            </a:r>
            <a:r>
              <a:rPr lang="ru-RU" sz="2400" dirty="0" err="1"/>
              <a:t>тазарту</a:t>
            </a:r>
            <a:r>
              <a:rPr lang="ru-RU" sz="2400" dirty="0"/>
              <a:t> </a:t>
            </a:r>
            <a:r>
              <a:rPr lang="ru-RU" sz="2400" dirty="0" err="1"/>
              <a:t>арқылы</a:t>
            </a:r>
            <a:r>
              <a:rPr lang="ru-RU" sz="2400" dirty="0"/>
              <a:t> </a:t>
            </a:r>
            <a:r>
              <a:rPr lang="ru-RU" sz="2400" dirty="0" err="1"/>
              <a:t>жүзеге</a:t>
            </a:r>
            <a:r>
              <a:rPr lang="ru-RU" sz="2400" dirty="0"/>
              <a:t> </a:t>
            </a:r>
            <a:r>
              <a:rPr lang="ru-RU" sz="2400" dirty="0" err="1"/>
              <a:t>асады</a:t>
            </a:r>
            <a:r>
              <a:rPr lang="ru-RU" sz="2400" dirty="0"/>
              <a:t>.</a:t>
            </a:r>
          </a:p>
        </p:txBody>
      </p:sp>
      <p:grpSp>
        <p:nvGrpSpPr>
          <p:cNvPr id="6" name="Группа 5"/>
          <p:cNvGrpSpPr/>
          <p:nvPr/>
        </p:nvGrpSpPr>
        <p:grpSpPr>
          <a:xfrm>
            <a:off x="6779622" y="246621"/>
            <a:ext cx="5412378" cy="2675079"/>
            <a:chOff x="6779622" y="246621"/>
            <a:chExt cx="5412378" cy="2675079"/>
          </a:xfrm>
        </p:grpSpPr>
        <p:pic>
          <p:nvPicPr>
            <p:cNvPr id="7" name="Рисунок 6" descr="http://player.myshared.ru/9/928235/slides/slide_23.jpg"/>
            <p:cNvPicPr/>
            <p:nvPr/>
          </p:nvPicPr>
          <p:blipFill rotWithShape="1">
            <a:blip r:embed="rId3">
              <a:extLst>
                <a:ext uri="{28A0092B-C50C-407E-A947-70E740481C1C}">
                  <a14:useLocalDpi xmlns:a14="http://schemas.microsoft.com/office/drawing/2010/main" val="0"/>
                </a:ext>
              </a:extLst>
            </a:blip>
            <a:srcRect l="18921" t="37415" b="11484"/>
            <a:stretch/>
          </p:blipFill>
          <p:spPr bwMode="auto">
            <a:xfrm>
              <a:off x="6779622" y="246621"/>
              <a:ext cx="5412378" cy="2675079"/>
            </a:xfrm>
            <a:prstGeom prst="rect">
              <a:avLst/>
            </a:prstGeom>
            <a:noFill/>
            <a:ln>
              <a:noFill/>
            </a:ln>
            <a:extLst>
              <a:ext uri="{53640926-AAD7-44D8-BBD7-CCE9431645EC}">
                <a14:shadowObscured xmlns:a14="http://schemas.microsoft.com/office/drawing/2010/main"/>
              </a:ext>
            </a:extLst>
          </p:spPr>
        </p:pic>
        <p:sp>
          <p:nvSpPr>
            <p:cNvPr id="9" name="Надпись 2"/>
            <p:cNvSpPr txBox="1">
              <a:spLocks noChangeArrowheads="1"/>
            </p:cNvSpPr>
            <p:nvPr/>
          </p:nvSpPr>
          <p:spPr bwMode="auto">
            <a:xfrm>
              <a:off x="8562123" y="1120998"/>
              <a:ext cx="3417198" cy="923330"/>
            </a:xfrm>
            <a:prstGeom prst="rect">
              <a:avLst/>
            </a:prstGeom>
            <a:solidFill>
              <a:schemeClr val="accent1">
                <a:lumMod val="40000"/>
                <a:lumOff val="60000"/>
              </a:schemeClr>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kk-KZ" sz="1800" b="1" dirty="0">
                  <a:solidFill>
                    <a:srgbClr val="0070C0"/>
                  </a:solidFill>
                  <a:effectLst/>
                  <a:latin typeface="Times New Roman" panose="02020603050405020304" pitchFamily="18" charset="0"/>
                  <a:ea typeface="Times New Roman" panose="02020603050405020304" pitchFamily="18" charset="0"/>
                </a:rPr>
                <a:t>Әлеуетті сел массиві:</a:t>
              </a:r>
              <a:r>
                <a:rPr lang="kk-KZ" sz="1800" dirty="0">
                  <a:solidFill>
                    <a:srgbClr val="0070C0"/>
                  </a:solidFill>
                  <a:effectLst/>
                  <a:latin typeface="Times New Roman" panose="02020603050405020304" pitchFamily="18" charset="0"/>
                  <a:ea typeface="Times New Roman" panose="02020603050405020304" pitchFamily="18" charset="0"/>
                </a:rPr>
                <a:t> </a:t>
              </a:r>
              <a:r>
                <a:rPr lang="kk-KZ" sz="1800" b="1" dirty="0">
                  <a:effectLst/>
                  <a:latin typeface="Times New Roman" panose="02020603050405020304" pitchFamily="18" charset="0"/>
                  <a:ea typeface="Times New Roman" panose="02020603050405020304" pitchFamily="18" charset="0"/>
                </a:rPr>
                <a:t>минералды агрегаттар мен кеуекті кеңістік</a:t>
              </a:r>
              <a:endParaRPr lang="ru-RU" sz="1200" dirty="0">
                <a:effectLst/>
                <a:latin typeface="Times New Roman" panose="02020603050405020304" pitchFamily="18" charset="0"/>
                <a:ea typeface="Times New Roman" panose="02020603050405020304" pitchFamily="18" charset="0"/>
              </a:endParaRPr>
            </a:p>
          </p:txBody>
        </p:sp>
      </p:grpSp>
      <p:pic>
        <p:nvPicPr>
          <p:cNvPr id="10" name="Рисунок 9"/>
          <p:cNvPicPr>
            <a:picLocks noChangeAspect="1"/>
          </p:cNvPicPr>
          <p:nvPr/>
        </p:nvPicPr>
        <p:blipFill rotWithShape="1">
          <a:blip r:embed="rId4"/>
          <a:srcRect l="5378" r="1984"/>
          <a:stretch/>
        </p:blipFill>
        <p:spPr>
          <a:xfrm>
            <a:off x="6691085" y="3030464"/>
            <a:ext cx="5500915" cy="3316511"/>
          </a:xfrm>
          <a:prstGeom prst="rect">
            <a:avLst/>
          </a:prstGeom>
        </p:spPr>
      </p:pic>
    </p:spTree>
    <p:extLst>
      <p:ext uri="{BB962C8B-B14F-4D97-AF65-F5344CB8AC3E}">
        <p14:creationId xmlns:p14="http://schemas.microsoft.com/office/powerpoint/2010/main" val="234319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5</a:t>
            </a:fld>
            <a:endParaRPr lang="ru-RU" dirty="0"/>
          </a:p>
        </p:txBody>
      </p:sp>
      <p:sp>
        <p:nvSpPr>
          <p:cNvPr id="4" name="Заголовок 3"/>
          <p:cNvSpPr>
            <a:spLocks noGrp="1"/>
          </p:cNvSpPr>
          <p:nvPr>
            <p:ph type="title"/>
          </p:nvPr>
        </p:nvSpPr>
        <p:spPr/>
        <p:txBody>
          <a:bodyPr/>
          <a:lstStyle/>
          <a:p>
            <a:r>
              <a:rPr lang="ru-RU" dirty="0" err="1"/>
              <a:t>Еңістіктерге</a:t>
            </a:r>
            <a:r>
              <a:rPr lang="ru-RU" dirty="0"/>
              <a:t> </a:t>
            </a:r>
            <a:r>
              <a:rPr lang="ru-RU" dirty="0" err="1"/>
              <a:t>әсер</a:t>
            </a:r>
            <a:r>
              <a:rPr lang="ru-RU" dirty="0"/>
              <a:t> </a:t>
            </a:r>
            <a:r>
              <a:rPr lang="ru-RU" dirty="0" err="1"/>
              <a:t>ету</a:t>
            </a:r>
            <a:r>
              <a:rPr lang="ru-RU" dirty="0"/>
              <a:t> </a:t>
            </a:r>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800894" y="1743750"/>
            <a:ext cx="8229600" cy="2308324"/>
          </a:xfrm>
          <a:prstGeom prst="rect">
            <a:avLst/>
          </a:prstGeom>
        </p:spPr>
        <p:txBody>
          <a:bodyPr wrap="square">
            <a:spAutoFit/>
          </a:bodyPr>
          <a:lstStyle/>
          <a:p>
            <a:pPr indent="508000" algn="just"/>
            <a:r>
              <a:rPr lang="ru-RU" sz="2400" dirty="0"/>
              <a:t>ӘСМ-</a:t>
            </a:r>
            <a:r>
              <a:rPr lang="ru-RU" sz="2400" dirty="0" err="1"/>
              <a:t>ның</a:t>
            </a:r>
            <a:r>
              <a:rPr lang="ru-RU" sz="2400" dirty="0"/>
              <a:t>, </a:t>
            </a:r>
            <a:r>
              <a:rPr lang="ru-RU" sz="2400" dirty="0" err="1"/>
              <a:t>сонымен</a:t>
            </a:r>
            <a:r>
              <a:rPr lang="ru-RU" sz="2400" dirty="0"/>
              <a:t> </a:t>
            </a:r>
            <a:r>
              <a:rPr lang="ru-RU" sz="2400" dirty="0" err="1"/>
              <a:t>қатар</a:t>
            </a:r>
            <a:r>
              <a:rPr lang="ru-RU" sz="2400" dirty="0"/>
              <a:t> сел </a:t>
            </a:r>
            <a:r>
              <a:rPr lang="ru-RU" sz="2400" dirty="0" err="1"/>
              <a:t>қалыптасушы</a:t>
            </a:r>
            <a:r>
              <a:rPr lang="ru-RU" sz="2400" dirty="0"/>
              <a:t> </a:t>
            </a:r>
            <a:r>
              <a:rPr lang="ru-RU" sz="2400" dirty="0" err="1"/>
              <a:t>зонада</a:t>
            </a:r>
            <a:r>
              <a:rPr lang="ru-RU" sz="2400" dirty="0"/>
              <a:t> </a:t>
            </a:r>
            <a:r>
              <a:rPr lang="ru-RU" sz="2400" dirty="0" err="1"/>
              <a:t>судың</a:t>
            </a:r>
            <a:r>
              <a:rPr lang="ru-RU" sz="2400" dirty="0"/>
              <a:t> </a:t>
            </a:r>
            <a:r>
              <a:rPr lang="ru-RU" sz="2400" dirty="0" err="1"/>
              <a:t>айтарлықтай</a:t>
            </a:r>
            <a:r>
              <a:rPr lang="ru-RU" sz="2400" dirty="0"/>
              <a:t> </a:t>
            </a:r>
            <a:r>
              <a:rPr lang="ru-RU" sz="2400" dirty="0" err="1"/>
              <a:t>көлемі</a:t>
            </a:r>
            <a:r>
              <a:rPr lang="ru-RU" sz="2400" dirty="0"/>
              <a:t> </a:t>
            </a:r>
            <a:r>
              <a:rPr lang="ru-RU" sz="2400" dirty="0" err="1"/>
              <a:t>жинақталатын</a:t>
            </a:r>
            <a:r>
              <a:rPr lang="ru-RU" sz="2400" dirty="0"/>
              <a:t> </a:t>
            </a:r>
            <a:r>
              <a:rPr lang="ru-RU" sz="2400" dirty="0" err="1"/>
              <a:t>еңістіктіктерді</a:t>
            </a:r>
            <a:r>
              <a:rPr lang="ru-RU" sz="2400" dirty="0"/>
              <a:t> </a:t>
            </a:r>
            <a:r>
              <a:rPr lang="ru-RU" sz="2400" dirty="0" err="1"/>
              <a:t>арттыру</a:t>
            </a:r>
            <a:r>
              <a:rPr lang="ru-RU" sz="2400" dirty="0"/>
              <a:t>, сел </a:t>
            </a:r>
            <a:r>
              <a:rPr lang="ru-RU" sz="2400" dirty="0" err="1"/>
              <a:t>қалыптастырушы</a:t>
            </a:r>
            <a:r>
              <a:rPr lang="ru-RU" sz="2400" dirty="0"/>
              <a:t> су </a:t>
            </a:r>
            <a:r>
              <a:rPr lang="ru-RU" sz="2400" dirty="0" err="1"/>
              <a:t>тасқындарының</a:t>
            </a:r>
            <a:r>
              <a:rPr lang="ru-RU" sz="2400" dirty="0"/>
              <a:t> </a:t>
            </a:r>
            <a:r>
              <a:rPr lang="ru-RU" sz="2400" dirty="0" err="1"/>
              <a:t>жүріп</a:t>
            </a:r>
            <a:r>
              <a:rPr lang="ru-RU" sz="2400" dirty="0"/>
              <a:t> </a:t>
            </a:r>
            <a:r>
              <a:rPr lang="ru-RU" sz="2400" dirty="0" err="1"/>
              <a:t>өту</a:t>
            </a:r>
            <a:r>
              <a:rPr lang="ru-RU" sz="2400" dirty="0"/>
              <a:t> </a:t>
            </a:r>
            <a:r>
              <a:rPr lang="ru-RU" sz="2400" dirty="0" err="1"/>
              <a:t>және</a:t>
            </a:r>
            <a:r>
              <a:rPr lang="ru-RU" sz="2400" dirty="0"/>
              <a:t> </a:t>
            </a:r>
            <a:r>
              <a:rPr lang="ru-RU" sz="2400" dirty="0" err="1"/>
              <a:t>трансформациялану</a:t>
            </a:r>
            <a:r>
              <a:rPr lang="ru-RU" sz="2400" dirty="0"/>
              <a:t> </a:t>
            </a:r>
            <a:r>
              <a:rPr lang="ru-RU" sz="2400" dirty="0" err="1"/>
              <a:t>зонасындағы</a:t>
            </a:r>
            <a:r>
              <a:rPr lang="ru-RU" sz="2400" dirty="0"/>
              <a:t> </a:t>
            </a:r>
            <a:r>
              <a:rPr lang="ru-RU" sz="2400" dirty="0" err="1"/>
              <a:t>олардың</a:t>
            </a:r>
            <a:r>
              <a:rPr lang="ru-RU" sz="2400" dirty="0"/>
              <a:t> </a:t>
            </a:r>
            <a:r>
              <a:rPr lang="ru-RU" sz="2400" dirty="0" err="1"/>
              <a:t>жылдамдықтарын</a:t>
            </a:r>
            <a:r>
              <a:rPr lang="ru-RU" sz="2400" dirty="0"/>
              <a:t> </a:t>
            </a:r>
            <a:r>
              <a:rPr lang="ru-RU" sz="2400" dirty="0" err="1"/>
              <a:t>азайту</a:t>
            </a:r>
            <a:r>
              <a:rPr lang="ru-RU" sz="2400" dirty="0"/>
              <a:t> </a:t>
            </a:r>
            <a:r>
              <a:rPr lang="ru-RU" sz="2400" dirty="0" err="1"/>
              <a:t>мақсатында</a:t>
            </a:r>
            <a:r>
              <a:rPr lang="ru-RU" sz="2400" dirty="0"/>
              <a:t> </a:t>
            </a:r>
            <a:r>
              <a:rPr lang="ru-RU" sz="2400" dirty="0" err="1"/>
              <a:t>еңістіктерді</a:t>
            </a:r>
            <a:r>
              <a:rPr lang="ru-RU" sz="2400" dirty="0"/>
              <a:t> </a:t>
            </a:r>
            <a:r>
              <a:rPr lang="ru-RU" sz="2400" dirty="0" err="1"/>
              <a:t>төмендету</a:t>
            </a:r>
            <a:r>
              <a:rPr lang="ru-RU" sz="2400" dirty="0"/>
              <a:t> (</a:t>
            </a:r>
            <a:r>
              <a:rPr lang="ru-RU" sz="2400" dirty="0" err="1"/>
              <a:t>барраждау</a:t>
            </a:r>
            <a:r>
              <a:rPr lang="ru-RU" sz="2400" dirty="0"/>
              <a:t>, </a:t>
            </a:r>
            <a:r>
              <a:rPr lang="ru-RU" sz="2400" dirty="0" err="1"/>
              <a:t>тұрақтандыру</a:t>
            </a:r>
            <a:r>
              <a:rPr lang="ru-RU" sz="2400" dirty="0"/>
              <a:t>) </a:t>
            </a:r>
            <a:r>
              <a:rPr lang="ru-RU" sz="2400" dirty="0" err="1"/>
              <a:t>арқылы</a:t>
            </a:r>
            <a:r>
              <a:rPr lang="ru-RU" sz="2400" dirty="0"/>
              <a:t> </a:t>
            </a:r>
            <a:r>
              <a:rPr lang="ru-RU" sz="2400" dirty="0" err="1"/>
              <a:t>көрініс</a:t>
            </a:r>
            <a:r>
              <a:rPr lang="ru-RU" sz="2400" dirty="0"/>
              <a:t> </a:t>
            </a:r>
            <a:r>
              <a:rPr lang="ru-RU" sz="2400" dirty="0" err="1"/>
              <a:t>береді</a:t>
            </a:r>
            <a:r>
              <a:rPr lang="ru-RU" sz="2400" dirty="0"/>
              <a:t>.</a:t>
            </a:r>
          </a:p>
        </p:txBody>
      </p:sp>
      <p:pic>
        <p:nvPicPr>
          <p:cNvPr id="1026" name="Picture 2" descr="https://bookonlime.ru/sites/default/files/node/lecture/imgs/1079/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450" y="765512"/>
            <a:ext cx="2876550" cy="402907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315450" y="4794587"/>
            <a:ext cx="2612572" cy="738664"/>
          </a:xfrm>
          <a:prstGeom prst="rect">
            <a:avLst/>
          </a:prstGeom>
        </p:spPr>
        <p:txBody>
          <a:bodyPr wrap="square">
            <a:spAutoFit/>
          </a:bodyPr>
          <a:lstStyle/>
          <a:p>
            <a:r>
              <a:rPr lang="ru-RU" sz="1400" dirty="0" err="1" smtClean="0"/>
              <a:t>Селден</a:t>
            </a:r>
            <a:r>
              <a:rPr lang="ru-RU" sz="1400" dirty="0" smtClean="0"/>
              <a:t> </a:t>
            </a:r>
            <a:r>
              <a:rPr lang="ru-RU" sz="1400" dirty="0" err="1" smtClean="0"/>
              <a:t>қорғану</a:t>
            </a:r>
            <a:r>
              <a:rPr lang="ru-RU" sz="1400" dirty="0" smtClean="0"/>
              <a:t> </a:t>
            </a:r>
            <a:r>
              <a:rPr lang="ru-RU" sz="1400" dirty="0" err="1" smtClean="0"/>
              <a:t>барраждары</a:t>
            </a:r>
            <a:r>
              <a:rPr lang="ru-RU" sz="1400" dirty="0" smtClean="0"/>
              <a:t>. </a:t>
            </a:r>
          </a:p>
          <a:p>
            <a:r>
              <a:rPr lang="ru-RU" sz="1400" dirty="0" err="1" smtClean="0"/>
              <a:t>Бреттервандбах</a:t>
            </a:r>
            <a:r>
              <a:rPr lang="ru-RU" sz="1400" dirty="0" smtClean="0"/>
              <a:t>, </a:t>
            </a:r>
            <a:r>
              <a:rPr lang="ru-RU" sz="1400" dirty="0" err="1" smtClean="0"/>
              <a:t>Матрия</a:t>
            </a:r>
            <a:r>
              <a:rPr lang="ru-RU" sz="1400" dirty="0" smtClean="0"/>
              <a:t> </a:t>
            </a:r>
            <a:r>
              <a:rPr lang="ru-RU" sz="1400" dirty="0" err="1" smtClean="0"/>
              <a:t>маңы</a:t>
            </a:r>
            <a:r>
              <a:rPr lang="ru-RU" sz="1400" dirty="0" smtClean="0"/>
              <a:t>, </a:t>
            </a:r>
          </a:p>
          <a:p>
            <a:r>
              <a:rPr lang="ru-RU" sz="1400" dirty="0" err="1" smtClean="0"/>
              <a:t>Шығыс</a:t>
            </a:r>
            <a:r>
              <a:rPr lang="ru-RU" sz="1400" dirty="0" smtClean="0"/>
              <a:t> </a:t>
            </a:r>
            <a:r>
              <a:rPr lang="ru-RU" sz="1400" dirty="0"/>
              <a:t>Тироль, Австрия</a:t>
            </a:r>
          </a:p>
        </p:txBody>
      </p:sp>
      <p:pic>
        <p:nvPicPr>
          <p:cNvPr id="7" name="Рисунок 6"/>
          <p:cNvPicPr>
            <a:picLocks noChangeAspect="1"/>
          </p:cNvPicPr>
          <p:nvPr/>
        </p:nvPicPr>
        <p:blipFill>
          <a:blip r:embed="rId4"/>
          <a:stretch>
            <a:fillRect/>
          </a:stretch>
        </p:blipFill>
        <p:spPr>
          <a:xfrm>
            <a:off x="937079" y="4628867"/>
            <a:ext cx="3286578" cy="1840484"/>
          </a:xfrm>
          <a:prstGeom prst="rect">
            <a:avLst/>
          </a:prstGeom>
        </p:spPr>
      </p:pic>
      <p:sp>
        <p:nvSpPr>
          <p:cNvPr id="10" name="Прямоугольник 9"/>
          <p:cNvSpPr/>
          <p:nvPr/>
        </p:nvSpPr>
        <p:spPr>
          <a:xfrm>
            <a:off x="4440011" y="5810758"/>
            <a:ext cx="2612572" cy="738664"/>
          </a:xfrm>
          <a:prstGeom prst="rect">
            <a:avLst/>
          </a:prstGeom>
        </p:spPr>
        <p:txBody>
          <a:bodyPr wrap="square">
            <a:spAutoFit/>
          </a:bodyPr>
          <a:lstStyle/>
          <a:p>
            <a:r>
              <a:rPr lang="ru-RU" sz="1400" dirty="0" err="1" smtClean="0"/>
              <a:t>Есентай</a:t>
            </a:r>
            <a:r>
              <a:rPr lang="ru-RU" sz="1400" dirty="0" smtClean="0"/>
              <a:t> </a:t>
            </a:r>
            <a:r>
              <a:rPr lang="ru-RU" sz="1400" dirty="0" err="1" smtClean="0"/>
              <a:t>өзенінің</a:t>
            </a:r>
            <a:r>
              <a:rPr lang="ru-RU" sz="1400" dirty="0" smtClean="0"/>
              <a:t> </a:t>
            </a:r>
            <a:r>
              <a:rPr lang="ru-RU" sz="1400" dirty="0" err="1" smtClean="0"/>
              <a:t>тұрақтандырылған</a:t>
            </a:r>
            <a:r>
              <a:rPr lang="ru-RU" sz="1400" dirty="0" smtClean="0"/>
              <a:t> </a:t>
            </a:r>
            <a:r>
              <a:rPr lang="ru-RU" sz="1400" dirty="0" err="1" smtClean="0"/>
              <a:t>арнасы</a:t>
            </a:r>
            <a:r>
              <a:rPr lang="ru-RU" sz="1400" dirty="0" smtClean="0"/>
              <a:t>, Алматы, </a:t>
            </a:r>
            <a:r>
              <a:rPr lang="ru-RU" sz="1400" dirty="0" err="1" smtClean="0"/>
              <a:t>Казақстан</a:t>
            </a:r>
            <a:endParaRPr lang="ru-RU" sz="1400" dirty="0"/>
          </a:p>
        </p:txBody>
      </p:sp>
    </p:spTree>
    <p:extLst>
      <p:ext uri="{BB962C8B-B14F-4D97-AF65-F5344CB8AC3E}">
        <p14:creationId xmlns:p14="http://schemas.microsoft.com/office/powerpoint/2010/main" val="45572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6</a:t>
            </a:fld>
            <a:endParaRPr lang="ru-RU" dirty="0"/>
          </a:p>
        </p:txBody>
      </p:sp>
      <p:sp>
        <p:nvSpPr>
          <p:cNvPr id="5" name="TextBox 4"/>
          <p:cNvSpPr txBox="1"/>
          <p:nvPr/>
        </p:nvSpPr>
        <p:spPr>
          <a:xfrm>
            <a:off x="348343" y="6255657"/>
            <a:ext cx="1538514" cy="427389"/>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1004094" y="1049182"/>
            <a:ext cx="10359602" cy="4524315"/>
          </a:xfrm>
          <a:prstGeom prst="rect">
            <a:avLst/>
          </a:prstGeom>
        </p:spPr>
        <p:txBody>
          <a:bodyPr wrap="square">
            <a:spAutoFit/>
          </a:bodyPr>
          <a:lstStyle/>
          <a:p>
            <a:pPr indent="508000" algn="just"/>
            <a:r>
              <a:rPr lang="ru-RU" sz="2400" dirty="0"/>
              <a:t>Сел </a:t>
            </a:r>
            <a:r>
              <a:rPr lang="ru-RU" sz="2400" dirty="0" err="1"/>
              <a:t>тасқындарының</a:t>
            </a:r>
            <a:r>
              <a:rPr lang="ru-RU" sz="2400" dirty="0"/>
              <a:t> </a:t>
            </a:r>
            <a:r>
              <a:rPr lang="ru-RU" sz="2400" dirty="0" err="1"/>
              <a:t>зиянды</a:t>
            </a:r>
            <a:r>
              <a:rPr lang="ru-RU" sz="2400" dirty="0"/>
              <a:t> </a:t>
            </a:r>
            <a:r>
              <a:rPr lang="ru-RU" sz="2400" dirty="0" err="1"/>
              <a:t>салдарын</a:t>
            </a:r>
            <a:r>
              <a:rPr lang="ru-RU" sz="2400" dirty="0"/>
              <a:t> </a:t>
            </a:r>
            <a:r>
              <a:rPr lang="ru-RU" sz="2400" dirty="0" err="1"/>
              <a:t>төмендету</a:t>
            </a:r>
            <a:r>
              <a:rPr lang="ru-RU" sz="2400" dirty="0"/>
              <a:t> сел </a:t>
            </a:r>
            <a:r>
              <a:rPr lang="ru-RU" sz="2400" dirty="0" err="1"/>
              <a:t>тасқындарының</a:t>
            </a:r>
            <a:r>
              <a:rPr lang="ru-RU" sz="2400" dirty="0"/>
              <a:t> </a:t>
            </a:r>
            <a:r>
              <a:rPr lang="ru-RU" sz="2400" dirty="0" err="1"/>
              <a:t>қиратушылық</a:t>
            </a:r>
            <a:r>
              <a:rPr lang="ru-RU" sz="2400" dirty="0"/>
              <a:t> </a:t>
            </a:r>
            <a:r>
              <a:rPr lang="ru-RU" sz="2400" dirty="0" err="1"/>
              <a:t>күшін</a:t>
            </a:r>
            <a:r>
              <a:rPr lang="ru-RU" sz="2400" dirty="0"/>
              <a:t> </a:t>
            </a:r>
            <a:r>
              <a:rPr lang="ru-RU" sz="2400" dirty="0" err="1"/>
              <a:t>айқындайтын</a:t>
            </a:r>
            <a:r>
              <a:rPr lang="ru-RU" sz="2400" dirty="0"/>
              <a:t> </a:t>
            </a:r>
            <a:r>
              <a:rPr lang="ru-RU" sz="2400" dirty="0" err="1"/>
              <a:t>сипаттамаларын</a:t>
            </a:r>
            <a:r>
              <a:rPr lang="ru-RU" sz="2400" dirty="0"/>
              <a:t> </a:t>
            </a:r>
            <a:r>
              <a:rPr lang="ru-RU" sz="2400" dirty="0" err="1"/>
              <a:t>төмендету</a:t>
            </a:r>
            <a:r>
              <a:rPr lang="ru-RU" sz="2400" dirty="0"/>
              <a:t> </a:t>
            </a:r>
            <a:r>
              <a:rPr lang="ru-RU" sz="2400" dirty="0" err="1"/>
              <a:t>арқылы</a:t>
            </a:r>
            <a:r>
              <a:rPr lang="ru-RU" sz="2400" dirty="0"/>
              <a:t> </a:t>
            </a:r>
            <a:r>
              <a:rPr lang="ru-RU" sz="2400" dirty="0" err="1"/>
              <a:t>жүзеге</a:t>
            </a:r>
            <a:r>
              <a:rPr lang="ru-RU" sz="2400" dirty="0"/>
              <a:t> </a:t>
            </a:r>
            <a:r>
              <a:rPr lang="ru-RU" sz="2400" dirty="0" err="1"/>
              <a:t>асырылады</a:t>
            </a:r>
            <a:r>
              <a:rPr lang="ru-RU" sz="2400" dirty="0"/>
              <a:t>. </a:t>
            </a:r>
            <a:r>
              <a:rPr lang="ru-RU" sz="2400" dirty="0" err="1"/>
              <a:t>Сондықтан</a:t>
            </a:r>
            <a:r>
              <a:rPr lang="ru-RU" sz="2400" dirty="0"/>
              <a:t> да </a:t>
            </a:r>
            <a:r>
              <a:rPr lang="ru-RU" sz="2400" dirty="0" err="1"/>
              <a:t>ауыздықтау</a:t>
            </a:r>
            <a:r>
              <a:rPr lang="ru-RU" sz="2400" dirty="0"/>
              <a:t> </a:t>
            </a:r>
            <a:r>
              <a:rPr lang="ru-RU" sz="2400" dirty="0" err="1"/>
              <a:t>шаралары</a:t>
            </a:r>
            <a:r>
              <a:rPr lang="ru-RU" sz="2400" dirty="0"/>
              <a:t> сел </a:t>
            </a:r>
            <a:r>
              <a:rPr lang="ru-RU" sz="2400" dirty="0" err="1"/>
              <a:t>тасқындарының</a:t>
            </a:r>
            <a:r>
              <a:rPr lang="ru-RU" sz="2400" dirty="0"/>
              <a:t> </a:t>
            </a:r>
            <a:r>
              <a:rPr lang="ru-RU" sz="2400" dirty="0" err="1"/>
              <a:t>сипаттамаларын</a:t>
            </a:r>
            <a:r>
              <a:rPr lang="ru-RU" sz="2400" dirty="0"/>
              <a:t> </a:t>
            </a:r>
            <a:r>
              <a:rPr lang="ru-RU" sz="2400" dirty="0" err="1"/>
              <a:t>төмендетуге</a:t>
            </a:r>
            <a:r>
              <a:rPr lang="ru-RU" sz="2400" dirty="0"/>
              <a:t> </a:t>
            </a:r>
            <a:r>
              <a:rPr lang="ru-RU" sz="2400" dirty="0" err="1"/>
              <a:t>және</a:t>
            </a:r>
            <a:r>
              <a:rPr lang="ru-RU" sz="2400" dirty="0"/>
              <a:t> </a:t>
            </a:r>
            <a:r>
              <a:rPr lang="ru-RU" sz="2400" dirty="0" err="1"/>
              <a:t>реципиенттердің</a:t>
            </a:r>
            <a:r>
              <a:rPr lang="ru-RU" sz="2400" dirty="0"/>
              <a:t> </a:t>
            </a:r>
            <a:r>
              <a:rPr lang="ru-RU" sz="2400" dirty="0" err="1"/>
              <a:t>қорғалу</a:t>
            </a:r>
            <a:r>
              <a:rPr lang="ru-RU" sz="2400" dirty="0"/>
              <a:t> </a:t>
            </a:r>
            <a:r>
              <a:rPr lang="ru-RU" sz="2400" dirty="0" err="1"/>
              <a:t>дәрежесін</a:t>
            </a:r>
            <a:r>
              <a:rPr lang="ru-RU" sz="2400" dirty="0"/>
              <a:t> </a:t>
            </a:r>
            <a:r>
              <a:rPr lang="ru-RU" sz="2400" dirty="0" err="1"/>
              <a:t>жоғарылатуға</a:t>
            </a:r>
            <a:r>
              <a:rPr lang="ru-RU" sz="2400" dirty="0"/>
              <a:t> </a:t>
            </a:r>
            <a:r>
              <a:rPr lang="ru-RU" sz="2400" dirty="0" err="1"/>
              <a:t>бағытталған</a:t>
            </a:r>
            <a:r>
              <a:rPr lang="ru-RU" sz="2400" dirty="0"/>
              <a:t>. </a:t>
            </a:r>
          </a:p>
          <a:p>
            <a:pPr indent="508000" algn="just"/>
            <a:r>
              <a:rPr lang="ru-RU" sz="2400" dirty="0"/>
              <a:t>Сел </a:t>
            </a:r>
            <a:r>
              <a:rPr lang="ru-RU" sz="2400" dirty="0" err="1"/>
              <a:t>тасқындарының</a:t>
            </a:r>
            <a:r>
              <a:rPr lang="ru-RU" sz="2400" dirty="0"/>
              <a:t> </a:t>
            </a:r>
            <a:r>
              <a:rPr lang="ru-RU" sz="2400" dirty="0" err="1"/>
              <a:t>сипаттамалары</a:t>
            </a:r>
            <a:r>
              <a:rPr lang="ru-RU" sz="2400" dirty="0"/>
              <a:t> мен </a:t>
            </a:r>
            <a:r>
              <a:rPr lang="ru-RU" sz="2400" dirty="0" err="1"/>
              <a:t>олардың</a:t>
            </a:r>
            <a:r>
              <a:rPr lang="ru-RU" sz="2400" dirty="0"/>
              <a:t> </a:t>
            </a:r>
            <a:r>
              <a:rPr lang="ru-RU" sz="2400" dirty="0" err="1"/>
              <a:t>таралу</a:t>
            </a:r>
            <a:r>
              <a:rPr lang="ru-RU" sz="2400" dirty="0"/>
              <a:t> </a:t>
            </a:r>
            <a:r>
              <a:rPr lang="ru-RU" sz="2400" dirty="0" err="1"/>
              <a:t>зоналарының</a:t>
            </a:r>
            <a:r>
              <a:rPr lang="ru-RU" sz="2400" dirty="0"/>
              <a:t> </a:t>
            </a:r>
            <a:r>
              <a:rPr lang="ru-RU" sz="2400" dirty="0" err="1"/>
              <a:t>ұлғаюына</a:t>
            </a:r>
            <a:r>
              <a:rPr lang="ru-RU" sz="2400" dirty="0"/>
              <a:t> </a:t>
            </a:r>
            <a:r>
              <a:rPr lang="ru-RU" sz="2400" dirty="0" err="1"/>
              <a:t>жол</a:t>
            </a:r>
            <a:r>
              <a:rPr lang="ru-RU" sz="2400" dirty="0"/>
              <a:t> </a:t>
            </a:r>
            <a:r>
              <a:rPr lang="ru-RU" sz="2400" dirty="0" err="1"/>
              <a:t>бермеу</a:t>
            </a:r>
            <a:r>
              <a:rPr lang="ru-RU" sz="2400" dirty="0"/>
              <a:t> </a:t>
            </a:r>
            <a:r>
              <a:rPr lang="ru-RU" sz="2400" b="1" dirty="0" err="1"/>
              <a:t>селден</a:t>
            </a:r>
            <a:r>
              <a:rPr lang="ru-RU" sz="2400" b="1" dirty="0"/>
              <a:t> </a:t>
            </a:r>
            <a:r>
              <a:rPr lang="ru-RU" sz="2400" b="1" dirty="0" err="1"/>
              <a:t>қорғану</a:t>
            </a:r>
            <a:r>
              <a:rPr lang="ru-RU" sz="2400" b="1" dirty="0"/>
              <a:t> </a:t>
            </a:r>
            <a:r>
              <a:rPr lang="ru-RU" sz="2400" b="1" dirty="0" err="1"/>
              <a:t>имараттарының</a:t>
            </a:r>
            <a:r>
              <a:rPr lang="ru-RU" sz="2400" b="1" dirty="0"/>
              <a:t> </a:t>
            </a:r>
            <a:r>
              <a:rPr lang="ru-RU" sz="2400" dirty="0" err="1"/>
              <a:t>көмегімен</a:t>
            </a:r>
            <a:r>
              <a:rPr lang="ru-RU" sz="2400" dirty="0"/>
              <a:t> </a:t>
            </a:r>
            <a:r>
              <a:rPr lang="ru-RU" sz="2400" dirty="0" err="1"/>
              <a:t>жүзеге</a:t>
            </a:r>
            <a:r>
              <a:rPr lang="ru-RU" sz="2400" dirty="0"/>
              <a:t> </a:t>
            </a:r>
            <a:r>
              <a:rPr lang="ru-RU" sz="2400" dirty="0" err="1"/>
              <a:t>асырылады</a:t>
            </a:r>
            <a:r>
              <a:rPr lang="ru-RU" sz="2400" dirty="0"/>
              <a:t>. Сел </a:t>
            </a:r>
            <a:r>
              <a:rPr lang="ru-RU" sz="2400" dirty="0" err="1"/>
              <a:t>тасқындарының</a:t>
            </a:r>
            <a:r>
              <a:rPr lang="ru-RU" sz="2400" dirty="0"/>
              <a:t> </a:t>
            </a:r>
            <a:r>
              <a:rPr lang="ru-RU" sz="2400" dirty="0" err="1"/>
              <a:t>сипаттамаларын</a:t>
            </a:r>
            <a:r>
              <a:rPr lang="ru-RU" sz="2400" dirty="0"/>
              <a:t>, </a:t>
            </a:r>
            <a:r>
              <a:rPr lang="ru-RU" sz="2400" dirty="0" err="1"/>
              <a:t>атап</a:t>
            </a:r>
            <a:r>
              <a:rPr lang="ru-RU" sz="2400" dirty="0"/>
              <a:t> </a:t>
            </a:r>
            <a:r>
              <a:rPr lang="ru-RU" sz="2400" dirty="0" err="1"/>
              <a:t>айтқанда</a:t>
            </a:r>
            <a:r>
              <a:rPr lang="ru-RU" sz="2400" dirty="0"/>
              <a:t> </a:t>
            </a:r>
            <a:r>
              <a:rPr lang="ru-RU" sz="2400" dirty="0" err="1"/>
              <a:t>қатты</a:t>
            </a:r>
            <a:r>
              <a:rPr lang="ru-RU" sz="2400" dirty="0"/>
              <a:t> </a:t>
            </a:r>
            <a:r>
              <a:rPr lang="ru-RU" sz="2400" dirty="0" err="1"/>
              <a:t>құраушысын</a:t>
            </a:r>
            <a:r>
              <a:rPr lang="ru-RU" sz="2400" dirty="0"/>
              <a:t>, </a:t>
            </a:r>
            <a:r>
              <a:rPr lang="ru-RU" sz="2400" dirty="0" err="1"/>
              <a:t>өтімдерін</a:t>
            </a:r>
            <a:r>
              <a:rPr lang="ru-RU" sz="2400" dirty="0"/>
              <a:t>, </a:t>
            </a:r>
            <a:r>
              <a:rPr lang="ru-RU" sz="2400" dirty="0" err="1"/>
              <a:t>жылдамдықтарын</a:t>
            </a:r>
            <a:r>
              <a:rPr lang="ru-RU" sz="2400" dirty="0"/>
              <a:t> </a:t>
            </a:r>
            <a:r>
              <a:rPr lang="ru-RU" sz="2400" dirty="0" err="1"/>
              <a:t>төмендету</a:t>
            </a:r>
            <a:r>
              <a:rPr lang="ru-RU" sz="2400" dirty="0"/>
              <a:t> </a:t>
            </a:r>
            <a:r>
              <a:rPr lang="ru-RU" sz="2400" dirty="0" err="1"/>
              <a:t>үшін</a:t>
            </a:r>
            <a:r>
              <a:rPr lang="ru-RU" sz="2400" dirty="0"/>
              <a:t> </a:t>
            </a:r>
            <a:r>
              <a:rPr lang="ru-RU" sz="2400" b="1" dirty="0" err="1"/>
              <a:t>өткізгіш</a:t>
            </a:r>
            <a:r>
              <a:rPr lang="ru-RU" sz="2400" b="1" dirty="0"/>
              <a:t> </a:t>
            </a:r>
            <a:r>
              <a:rPr lang="ru-RU" sz="2400" b="1" dirty="0" err="1"/>
              <a:t>бөгеттер</a:t>
            </a:r>
            <a:r>
              <a:rPr lang="ru-RU" sz="2400" dirty="0"/>
              <a:t>, </a:t>
            </a:r>
            <a:r>
              <a:rPr lang="ru-RU" sz="2400" dirty="0" err="1"/>
              <a:t>жылдамдығын</a:t>
            </a:r>
            <a:r>
              <a:rPr lang="ru-RU" sz="2400" dirty="0"/>
              <a:t> </a:t>
            </a:r>
            <a:r>
              <a:rPr lang="ru-RU" sz="2400" dirty="0" err="1"/>
              <a:t>азайту</a:t>
            </a:r>
            <a:r>
              <a:rPr lang="ru-RU" sz="2400" dirty="0"/>
              <a:t> </a:t>
            </a:r>
            <a:r>
              <a:rPr lang="ru-RU" sz="2400" dirty="0" err="1"/>
              <a:t>үшін</a:t>
            </a:r>
            <a:r>
              <a:rPr lang="ru-RU" sz="2400" dirty="0"/>
              <a:t> </a:t>
            </a:r>
            <a:r>
              <a:rPr lang="ru-RU" sz="2400" b="1" dirty="0" err="1"/>
              <a:t>барраждар</a:t>
            </a:r>
            <a:r>
              <a:rPr lang="ru-RU" sz="2400" dirty="0"/>
              <a:t> </a:t>
            </a:r>
            <a:r>
              <a:rPr lang="ru-RU" sz="2400" dirty="0" err="1"/>
              <a:t>салынады</a:t>
            </a:r>
            <a:r>
              <a:rPr lang="ru-RU" sz="2400" dirty="0"/>
              <a:t>.</a:t>
            </a:r>
          </a:p>
          <a:p>
            <a:pPr indent="508000" algn="just"/>
            <a:r>
              <a:rPr lang="ru-RU" sz="2400" dirty="0" err="1"/>
              <a:t>Таралу</a:t>
            </a:r>
            <a:r>
              <a:rPr lang="ru-RU" sz="2400" dirty="0"/>
              <a:t> </a:t>
            </a:r>
            <a:r>
              <a:rPr lang="ru-RU" sz="2400" dirty="0" err="1"/>
              <a:t>зоналарының</a:t>
            </a:r>
            <a:r>
              <a:rPr lang="ru-RU" sz="2400" dirty="0"/>
              <a:t> </a:t>
            </a:r>
            <a:r>
              <a:rPr lang="ru-RU" sz="2400" dirty="0" err="1"/>
              <a:t>аумағын</a:t>
            </a:r>
            <a:r>
              <a:rPr lang="ru-RU" sz="2400" dirty="0"/>
              <a:t> </a:t>
            </a:r>
            <a:r>
              <a:rPr lang="ru-RU" sz="2400" dirty="0" err="1"/>
              <a:t>кішірейту</a:t>
            </a:r>
            <a:r>
              <a:rPr lang="ru-RU" sz="2400" dirty="0"/>
              <a:t> </a:t>
            </a:r>
            <a:r>
              <a:rPr lang="ru-RU" sz="2400" dirty="0" err="1"/>
              <a:t>үшін</a:t>
            </a:r>
            <a:r>
              <a:rPr lang="ru-RU" sz="2400" dirty="0"/>
              <a:t> </a:t>
            </a:r>
            <a:r>
              <a:rPr lang="ru-RU" sz="2400" b="1" dirty="0" err="1"/>
              <a:t>тұтас</a:t>
            </a:r>
            <a:r>
              <a:rPr lang="ru-RU" sz="2400" b="1" dirty="0"/>
              <a:t> </a:t>
            </a:r>
            <a:r>
              <a:rPr lang="ru-RU" sz="2400" b="1" dirty="0" err="1"/>
              <a:t>бөгеттер</a:t>
            </a:r>
            <a:r>
              <a:rPr lang="ru-RU" sz="2400" dirty="0"/>
              <a:t>, сел </a:t>
            </a:r>
            <a:r>
              <a:rPr lang="ru-RU" sz="2400" dirty="0" err="1"/>
              <a:t>бағытттаушы</a:t>
            </a:r>
            <a:r>
              <a:rPr lang="ru-RU" sz="2400" dirty="0"/>
              <a:t> </a:t>
            </a:r>
            <a:r>
              <a:rPr lang="ru-RU" sz="2400" b="1" dirty="0" err="1"/>
              <a:t>қабырғалар</a:t>
            </a:r>
            <a:r>
              <a:rPr lang="ru-RU" sz="2400" dirty="0"/>
              <a:t>, </a:t>
            </a:r>
            <a:r>
              <a:rPr lang="ru-RU" sz="2400" b="1" dirty="0" err="1"/>
              <a:t>өткізуші</a:t>
            </a:r>
            <a:r>
              <a:rPr lang="ru-RU" sz="2400" b="1" dirty="0"/>
              <a:t> </a:t>
            </a:r>
            <a:r>
              <a:rPr lang="ru-RU" sz="2400" b="1" dirty="0" err="1"/>
              <a:t>имараттар</a:t>
            </a:r>
            <a:r>
              <a:rPr lang="ru-RU" sz="2400" b="1" dirty="0"/>
              <a:t> </a:t>
            </a:r>
            <a:r>
              <a:rPr lang="ru-RU" sz="2400" dirty="0" err="1"/>
              <a:t>салынады</a:t>
            </a:r>
            <a:r>
              <a:rPr lang="ru-RU" sz="2400" dirty="0"/>
              <a:t>. </a:t>
            </a:r>
          </a:p>
        </p:txBody>
      </p:sp>
    </p:spTree>
    <p:extLst>
      <p:ext uri="{BB962C8B-B14F-4D97-AF65-F5344CB8AC3E}">
        <p14:creationId xmlns:p14="http://schemas.microsoft.com/office/powerpoint/2010/main" val="248191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52A9C73-06ED-419B-81B5-491CBFC22330}"/>
              </a:ext>
            </a:extLst>
          </p:cNvPr>
          <p:cNvSpPr>
            <a:spLocks noGrp="1"/>
          </p:cNvSpPr>
          <p:nvPr>
            <p:ph idx="1"/>
          </p:nvPr>
        </p:nvSpPr>
        <p:spPr>
          <a:xfrm>
            <a:off x="412444" y="876548"/>
            <a:ext cx="4435326" cy="3601323"/>
          </a:xfrm>
        </p:spPr>
        <p:txBody>
          <a:bodyPr rtlCol="0"/>
          <a:lstStyle/>
          <a:p>
            <a:pPr marL="0" indent="508000" algn="just">
              <a:spcBef>
                <a:spcPts val="0"/>
              </a:spcBef>
              <a:buNone/>
            </a:pPr>
            <a:r>
              <a:rPr lang="ru-RU" dirty="0" err="1">
                <a:solidFill>
                  <a:schemeClr val="accent3">
                    <a:lumMod val="75000"/>
                    <a:lumOff val="25000"/>
                  </a:schemeClr>
                </a:solidFill>
                <a:latin typeface="+mj-lt"/>
              </a:rPr>
              <a:t>Гляциалды</a:t>
            </a:r>
            <a:r>
              <a:rPr lang="ru-RU" dirty="0">
                <a:solidFill>
                  <a:schemeClr val="accent3">
                    <a:lumMod val="75000"/>
                    <a:lumOff val="25000"/>
                  </a:schemeClr>
                </a:solidFill>
                <a:latin typeface="+mj-lt"/>
              </a:rPr>
              <a:t> сел </a:t>
            </a:r>
            <a:r>
              <a:rPr lang="ru-RU" dirty="0" err="1">
                <a:solidFill>
                  <a:schemeClr val="accent3">
                    <a:lumMod val="75000"/>
                    <a:lumOff val="25000"/>
                  </a:schemeClr>
                </a:solidFill>
                <a:latin typeface="+mj-lt"/>
              </a:rPr>
              <a:t>тасқындарының</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алдын-алу</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шаралары</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әлеуетті</a:t>
            </a:r>
            <a:r>
              <a:rPr lang="ru-RU" dirty="0">
                <a:solidFill>
                  <a:schemeClr val="accent3">
                    <a:lumMod val="75000"/>
                    <a:lumOff val="25000"/>
                  </a:schemeClr>
                </a:solidFill>
                <a:latin typeface="+mj-lt"/>
              </a:rPr>
              <a:t> сел </a:t>
            </a:r>
            <a:r>
              <a:rPr lang="ru-RU" dirty="0" err="1">
                <a:solidFill>
                  <a:schemeClr val="accent3">
                    <a:lumMod val="75000"/>
                    <a:lumOff val="25000"/>
                  </a:schemeClr>
                </a:solidFill>
                <a:latin typeface="+mj-lt"/>
              </a:rPr>
              <a:t>массивтерінің</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құламалы</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учаскелерінде</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ығыспалы</a:t>
            </a:r>
            <a:r>
              <a:rPr lang="ru-RU" dirty="0">
                <a:solidFill>
                  <a:schemeClr val="accent3">
                    <a:lumMod val="75000"/>
                    <a:lumOff val="25000"/>
                  </a:schemeClr>
                </a:solidFill>
                <a:latin typeface="+mj-lt"/>
              </a:rPr>
              <a:t> сел </a:t>
            </a:r>
            <a:r>
              <a:rPr lang="ru-RU" dirty="0" err="1">
                <a:solidFill>
                  <a:schemeClr val="accent3">
                    <a:lumMod val="75000"/>
                    <a:lumOff val="25000"/>
                  </a:schemeClr>
                </a:solidFill>
                <a:latin typeface="+mj-lt"/>
              </a:rPr>
              <a:t>қалыптастырушы</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процестерінің</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туындауына</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алып</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келетін</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мореналы-мұздықтық</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кешен</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шегіндегі</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еріген</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сулардың</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жинақталуына</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жол</a:t>
            </a:r>
            <a:r>
              <a:rPr lang="ru-RU" dirty="0">
                <a:solidFill>
                  <a:schemeClr val="accent3">
                    <a:lumMod val="75000"/>
                    <a:lumOff val="25000"/>
                  </a:schemeClr>
                </a:solidFill>
                <a:latin typeface="+mj-lt"/>
              </a:rPr>
              <a:t> </a:t>
            </a:r>
            <a:r>
              <a:rPr lang="ru-RU" dirty="0" err="1">
                <a:solidFill>
                  <a:schemeClr val="accent3">
                    <a:lumMod val="75000"/>
                    <a:lumOff val="25000"/>
                  </a:schemeClr>
                </a:solidFill>
                <a:latin typeface="+mj-lt"/>
              </a:rPr>
              <a:t>бермеуге</a:t>
            </a:r>
            <a:r>
              <a:rPr lang="ru-RU" dirty="0">
                <a:solidFill>
                  <a:schemeClr val="accent3">
                    <a:lumMod val="75000"/>
                    <a:lumOff val="25000"/>
                  </a:schemeClr>
                </a:solidFill>
                <a:latin typeface="+mj-lt"/>
              </a:rPr>
              <a:t> </a:t>
            </a:r>
            <a:r>
              <a:rPr lang="ru-RU" smtClean="0">
                <a:solidFill>
                  <a:schemeClr val="accent3">
                    <a:lumMod val="75000"/>
                    <a:lumOff val="25000"/>
                  </a:schemeClr>
                </a:solidFill>
                <a:latin typeface="+mj-lt"/>
              </a:rPr>
              <a:t>бағытталады.</a:t>
            </a:r>
            <a:endParaRPr lang="ru-RU" dirty="0">
              <a:solidFill>
                <a:schemeClr val="accent3">
                  <a:lumMod val="75000"/>
                  <a:lumOff val="25000"/>
                </a:schemeClr>
              </a:solidFill>
              <a:latin typeface="+mj-lt"/>
            </a:endParaRPr>
          </a:p>
        </p:txBody>
      </p:sp>
      <p:sp>
        <p:nvSpPr>
          <p:cNvPr id="4" name="Номер слайда 3">
            <a:extLst>
              <a:ext uri="{FF2B5EF4-FFF2-40B4-BE49-F238E27FC236}">
                <a16:creationId xmlns=""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ru-RU" smtClean="0"/>
              <a:pPr rtl="0"/>
              <a:t>7</a:t>
            </a:fld>
            <a:endParaRPr lang="ru-RU"/>
          </a:p>
        </p:txBody>
      </p:sp>
      <p:sp>
        <p:nvSpPr>
          <p:cNvPr id="12" name="TextBox 11"/>
          <p:cNvSpPr txBox="1"/>
          <p:nvPr/>
        </p:nvSpPr>
        <p:spPr>
          <a:xfrm>
            <a:off x="275771" y="6008914"/>
            <a:ext cx="2132411" cy="849086"/>
          </a:xfrm>
          <a:prstGeom prst="rect">
            <a:avLst/>
          </a:prstGeom>
          <a:solidFill>
            <a:schemeClr val="bg1"/>
          </a:solidFill>
        </p:spPr>
        <p:txBody>
          <a:bodyPr wrap="square" rtlCol="0">
            <a:spAutoFit/>
          </a:bodyPr>
          <a:lstStyle/>
          <a:p>
            <a:endParaRPr lang="ru-RU" dirty="0"/>
          </a:p>
        </p:txBody>
      </p:sp>
      <p:pic>
        <p:nvPicPr>
          <p:cNvPr id="5" name="Рисунок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942" r="12942"/>
          <a:stretch>
            <a:fillRect/>
          </a:stretch>
        </p:blipFill>
        <p:spPr/>
      </p:pic>
      <p:sp>
        <p:nvSpPr>
          <p:cNvPr id="6" name="Прямоугольник 5"/>
          <p:cNvSpPr/>
          <p:nvPr/>
        </p:nvSpPr>
        <p:spPr>
          <a:xfrm>
            <a:off x="6378570" y="5887781"/>
            <a:ext cx="5319508" cy="646331"/>
          </a:xfrm>
          <a:prstGeom prst="rect">
            <a:avLst/>
          </a:prstGeom>
        </p:spPr>
        <p:txBody>
          <a:bodyPr wrap="square">
            <a:spAutoFit/>
          </a:bodyPr>
          <a:lstStyle/>
          <a:p>
            <a:r>
              <a:rPr lang="ru-RU" dirty="0" err="1" smtClean="0">
                <a:solidFill>
                  <a:srgbClr val="000000"/>
                </a:solidFill>
                <a:latin typeface="PT Sans"/>
              </a:rPr>
              <a:t>Талғар</a:t>
            </a:r>
            <a:r>
              <a:rPr lang="ru-RU" dirty="0" smtClean="0">
                <a:solidFill>
                  <a:srgbClr val="000000"/>
                </a:solidFill>
                <a:latin typeface="PT Sans"/>
              </a:rPr>
              <a:t> </a:t>
            </a:r>
            <a:r>
              <a:rPr lang="ru-RU" dirty="0" err="1" smtClean="0">
                <a:solidFill>
                  <a:srgbClr val="000000"/>
                </a:solidFill>
                <a:latin typeface="PT Sans"/>
              </a:rPr>
              <a:t>бөгеті</a:t>
            </a:r>
            <a:r>
              <a:rPr lang="ru-RU" dirty="0" smtClean="0">
                <a:solidFill>
                  <a:srgbClr val="000000"/>
                </a:solidFill>
                <a:latin typeface="PT Sans"/>
              </a:rPr>
              <a:t> </a:t>
            </a:r>
            <a:r>
              <a:rPr lang="ru-RU" dirty="0" err="1" smtClean="0">
                <a:solidFill>
                  <a:srgbClr val="000000"/>
                </a:solidFill>
                <a:latin typeface="PT Sans"/>
              </a:rPr>
              <a:t>алдындағы</a:t>
            </a:r>
            <a:r>
              <a:rPr lang="ru-RU" dirty="0" smtClean="0">
                <a:solidFill>
                  <a:srgbClr val="000000"/>
                </a:solidFill>
                <a:latin typeface="PT Sans"/>
              </a:rPr>
              <a:t> </a:t>
            </a:r>
            <a:r>
              <a:rPr lang="ru-RU" dirty="0" err="1" smtClean="0">
                <a:solidFill>
                  <a:srgbClr val="000000"/>
                </a:solidFill>
                <a:latin typeface="PT Sans"/>
              </a:rPr>
              <a:t>селқоймадағы</a:t>
            </a:r>
            <a:r>
              <a:rPr lang="ru-RU" dirty="0" smtClean="0">
                <a:solidFill>
                  <a:srgbClr val="000000"/>
                </a:solidFill>
                <a:latin typeface="PT Sans"/>
              </a:rPr>
              <a:t> 2014 ж. </a:t>
            </a:r>
            <a:r>
              <a:rPr lang="ru-RU" dirty="0" err="1" smtClean="0">
                <a:solidFill>
                  <a:srgbClr val="000000"/>
                </a:solidFill>
                <a:latin typeface="PT Sans"/>
              </a:rPr>
              <a:t>гляциалды</a:t>
            </a:r>
            <a:r>
              <a:rPr lang="ru-RU" dirty="0" smtClean="0">
                <a:solidFill>
                  <a:srgbClr val="000000"/>
                </a:solidFill>
                <a:latin typeface="PT Sans"/>
              </a:rPr>
              <a:t> сел </a:t>
            </a:r>
            <a:r>
              <a:rPr lang="ru-RU" dirty="0" err="1" smtClean="0">
                <a:solidFill>
                  <a:srgbClr val="000000"/>
                </a:solidFill>
                <a:latin typeface="PT Sans"/>
              </a:rPr>
              <a:t>тасқындарының</a:t>
            </a:r>
            <a:r>
              <a:rPr lang="ru-RU" dirty="0" smtClean="0">
                <a:solidFill>
                  <a:srgbClr val="000000"/>
                </a:solidFill>
                <a:latin typeface="PT Sans"/>
              </a:rPr>
              <a:t> </a:t>
            </a:r>
            <a:r>
              <a:rPr lang="ru-RU" dirty="0" err="1" smtClean="0">
                <a:solidFill>
                  <a:srgbClr val="000000"/>
                </a:solidFill>
                <a:latin typeface="PT Sans"/>
              </a:rPr>
              <a:t>шөгінділері</a:t>
            </a:r>
            <a:endParaRPr lang="ru-RU" dirty="0"/>
          </a:p>
        </p:txBody>
      </p:sp>
    </p:spTree>
    <p:extLst>
      <p:ext uri="{BB962C8B-B14F-4D97-AF65-F5344CB8AC3E}">
        <p14:creationId xmlns:p14="http://schemas.microsoft.com/office/powerpoint/2010/main" val="43356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ru-RU" smtClean="0"/>
              <a:pPr rtl="0"/>
              <a:t>8</a:t>
            </a:fld>
            <a:endParaRPr lang="ru-RU"/>
          </a:p>
        </p:txBody>
      </p:sp>
      <p:sp>
        <p:nvSpPr>
          <p:cNvPr id="12" name="TextBox 11"/>
          <p:cNvSpPr txBox="1"/>
          <p:nvPr/>
        </p:nvSpPr>
        <p:spPr>
          <a:xfrm>
            <a:off x="275771" y="6008914"/>
            <a:ext cx="2132411" cy="849086"/>
          </a:xfrm>
          <a:prstGeom prst="rect">
            <a:avLst/>
          </a:prstGeom>
          <a:solidFill>
            <a:schemeClr val="bg1"/>
          </a:solidFill>
        </p:spPr>
        <p:txBody>
          <a:bodyPr wrap="square" rtlCol="0">
            <a:spAutoFit/>
          </a:bodyPr>
          <a:lstStyle/>
          <a:p>
            <a:endParaRPr lang="ru-RU"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614082" y="601568"/>
            <a:ext cx="6096000" cy="2031325"/>
          </a:xfrm>
          <a:prstGeom prst="rect">
            <a:avLst/>
          </a:prstGeom>
          <a:noFill/>
        </p:spPr>
        <p:txBody>
          <a:bodyPr>
            <a:spAutoFit/>
          </a:bodyPr>
          <a:lstStyle/>
          <a:p>
            <a:pPr indent="457200" algn="just"/>
            <a:r>
              <a:rPr lang="ru-RU" dirty="0" err="1" smtClean="0"/>
              <a:t>Мореналық-мұздықтық</a:t>
            </a:r>
            <a:r>
              <a:rPr lang="ru-RU" dirty="0" smtClean="0"/>
              <a:t> </a:t>
            </a:r>
            <a:r>
              <a:rPr lang="ru-RU" dirty="0" err="1"/>
              <a:t>көлдерді</a:t>
            </a:r>
            <a:r>
              <a:rPr lang="ru-RU" dirty="0"/>
              <a:t> </a:t>
            </a:r>
            <a:r>
              <a:rPr lang="ru-RU" dirty="0" err="1" smtClean="0"/>
              <a:t>босату</a:t>
            </a:r>
            <a:r>
              <a:rPr lang="ru-RU" dirty="0" smtClean="0"/>
              <a:t> </a:t>
            </a:r>
            <a:r>
              <a:rPr lang="ru-RU" dirty="0" err="1"/>
              <a:t>гляциалдық</a:t>
            </a:r>
            <a:r>
              <a:rPr lang="ru-RU" dirty="0"/>
              <a:t> </a:t>
            </a:r>
            <a:r>
              <a:rPr lang="ru-RU" dirty="0" smtClean="0"/>
              <a:t>сел </a:t>
            </a:r>
            <a:r>
              <a:rPr lang="ru-RU" dirty="0" err="1" smtClean="0"/>
              <a:t>тасқындарының</a:t>
            </a:r>
            <a:r>
              <a:rPr lang="ru-RU" dirty="0" smtClean="0"/>
              <a:t> </a:t>
            </a:r>
            <a:r>
              <a:rPr lang="ru-RU" dirty="0" err="1"/>
              <a:t>алдын</a:t>
            </a:r>
            <a:r>
              <a:rPr lang="ru-RU" dirty="0"/>
              <a:t> </a:t>
            </a:r>
            <a:r>
              <a:rPr lang="ru-RU" dirty="0" err="1"/>
              <a:t>алу</a:t>
            </a:r>
            <a:r>
              <a:rPr lang="ru-RU" dirty="0"/>
              <a:t> </a:t>
            </a:r>
            <a:r>
              <a:rPr lang="ru-RU" dirty="0" err="1"/>
              <a:t>үшін</a:t>
            </a:r>
            <a:r>
              <a:rPr lang="ru-RU" dirty="0"/>
              <a:t> </a:t>
            </a:r>
            <a:r>
              <a:rPr lang="ru-RU" dirty="0" err="1" smtClean="0"/>
              <a:t>қолданылады</a:t>
            </a:r>
            <a:r>
              <a:rPr lang="ru-RU" dirty="0" smtClean="0"/>
              <a:t>. </a:t>
            </a:r>
          </a:p>
          <a:p>
            <a:pPr indent="457200" algn="just"/>
            <a:r>
              <a:rPr lang="ru-RU" dirty="0" err="1" smtClean="0"/>
              <a:t>Қазақстанда</a:t>
            </a:r>
            <a:r>
              <a:rPr lang="ru-RU" dirty="0" smtClean="0"/>
              <a:t> </a:t>
            </a:r>
            <a:r>
              <a:rPr lang="ru-RU" dirty="0" err="1" smtClean="0"/>
              <a:t>алғаш</a:t>
            </a:r>
            <a:r>
              <a:rPr lang="ru-RU" dirty="0" smtClean="0"/>
              <a:t> </a:t>
            </a:r>
            <a:r>
              <a:rPr lang="ru-RU" dirty="0" err="1" smtClean="0"/>
              <a:t>рет</a:t>
            </a:r>
            <a:r>
              <a:rPr lang="ru-RU" dirty="0" smtClean="0"/>
              <a:t> </a:t>
            </a:r>
            <a:r>
              <a:rPr lang="ru-RU" dirty="0" err="1"/>
              <a:t>мұздық</a:t>
            </a:r>
            <a:r>
              <a:rPr lang="ru-RU" dirty="0"/>
              <a:t> </a:t>
            </a:r>
            <a:r>
              <a:rPr lang="ru-RU" dirty="0" err="1"/>
              <a:t>көлін</a:t>
            </a:r>
            <a:r>
              <a:rPr lang="ru-RU" dirty="0"/>
              <a:t> </a:t>
            </a:r>
            <a:r>
              <a:rPr lang="ru-RU" dirty="0" err="1"/>
              <a:t>алдын</a:t>
            </a:r>
            <a:r>
              <a:rPr lang="ru-RU" dirty="0"/>
              <a:t> ала </a:t>
            </a:r>
            <a:r>
              <a:rPr lang="ru-RU" dirty="0" err="1"/>
              <a:t>босату</a:t>
            </a:r>
            <a:r>
              <a:rPr lang="ru-RU" dirty="0"/>
              <a:t> </a:t>
            </a:r>
            <a:r>
              <a:rPr lang="ru-RU" dirty="0" err="1" smtClean="0"/>
              <a:t>жұмыстары</a:t>
            </a:r>
            <a:r>
              <a:rPr lang="ru-RU" dirty="0" smtClean="0"/>
              <a:t> </a:t>
            </a:r>
            <a:r>
              <a:rPr lang="ru-RU" b="1" dirty="0" smtClean="0"/>
              <a:t>1964 </a:t>
            </a:r>
            <a:r>
              <a:rPr lang="ru-RU" b="1" dirty="0" err="1"/>
              <a:t>жылы</a:t>
            </a:r>
            <a:r>
              <a:rPr lang="ru-RU" b="1" dirty="0"/>
              <a:t> </a:t>
            </a:r>
            <a:r>
              <a:rPr lang="ru-RU" dirty="0" err="1"/>
              <a:t>Кіші</a:t>
            </a:r>
            <a:r>
              <a:rPr lang="ru-RU" dirty="0"/>
              <a:t> Алматы </a:t>
            </a:r>
            <a:r>
              <a:rPr lang="ru-RU" dirty="0" err="1" smtClean="0"/>
              <a:t>алабындағы</a:t>
            </a:r>
            <a:r>
              <a:rPr lang="ru-RU" dirty="0" smtClean="0"/>
              <a:t> </a:t>
            </a:r>
            <a:r>
              <a:rPr lang="ru-RU" dirty="0" err="1" smtClean="0"/>
              <a:t>Тұйықсу</a:t>
            </a:r>
            <a:r>
              <a:rPr lang="ru-RU" dirty="0" smtClean="0"/>
              <a:t> </a:t>
            </a:r>
            <a:r>
              <a:rPr lang="ru-RU" dirty="0" err="1" smtClean="0"/>
              <a:t>мұздығы</a:t>
            </a:r>
            <a:r>
              <a:rPr lang="ru-RU" dirty="0" smtClean="0"/>
              <a:t> </a:t>
            </a:r>
            <a:r>
              <a:rPr lang="ru-RU" dirty="0" err="1" smtClean="0"/>
              <a:t>маңындағы</a:t>
            </a:r>
            <a:r>
              <a:rPr lang="ru-RU" dirty="0" smtClean="0"/>
              <a:t> №2 </a:t>
            </a:r>
            <a:r>
              <a:rPr lang="ru-RU" dirty="0" err="1" smtClean="0"/>
              <a:t>көлді</a:t>
            </a:r>
            <a:r>
              <a:rPr lang="ru-RU" dirty="0" smtClean="0"/>
              <a:t> </a:t>
            </a:r>
            <a:r>
              <a:rPr lang="ru-RU" dirty="0" err="1" smtClean="0"/>
              <a:t>босату</a:t>
            </a:r>
            <a:r>
              <a:rPr lang="ru-RU" dirty="0" smtClean="0"/>
              <a:t> </a:t>
            </a:r>
            <a:r>
              <a:rPr lang="ru-RU" dirty="0" err="1" smtClean="0"/>
              <a:t>кезінде</a:t>
            </a:r>
            <a:r>
              <a:rPr lang="ru-RU" dirty="0" smtClean="0"/>
              <a:t> </a:t>
            </a:r>
            <a:r>
              <a:rPr lang="ru-RU" dirty="0" err="1"/>
              <a:t>қолданылды</a:t>
            </a:r>
            <a:r>
              <a:rPr lang="ru-RU" dirty="0"/>
              <a:t>. </a:t>
            </a:r>
            <a:r>
              <a:rPr lang="ru-RU" dirty="0" err="1"/>
              <a:t>Ол</a:t>
            </a:r>
            <a:r>
              <a:rPr lang="ru-RU" dirty="0"/>
              <a:t> </a:t>
            </a:r>
            <a:r>
              <a:rPr lang="ru-RU" dirty="0" err="1"/>
              <a:t>үшін</a:t>
            </a:r>
            <a:r>
              <a:rPr lang="ru-RU" dirty="0"/>
              <a:t> </a:t>
            </a:r>
            <a:r>
              <a:rPr lang="ru-RU" dirty="0" err="1"/>
              <a:t>диаметрі</a:t>
            </a:r>
            <a:r>
              <a:rPr lang="ru-RU" dirty="0"/>
              <a:t> 200 мм </a:t>
            </a:r>
            <a:r>
              <a:rPr lang="ru-RU" dirty="0" err="1" smtClean="0"/>
              <a:t>гофрлі</a:t>
            </a:r>
            <a:r>
              <a:rPr lang="ru-RU" dirty="0" smtClean="0"/>
              <a:t> </a:t>
            </a:r>
            <a:r>
              <a:rPr lang="ru-RU" dirty="0" err="1" smtClean="0"/>
              <a:t>резеңке</a:t>
            </a:r>
            <a:r>
              <a:rPr lang="ru-RU" dirty="0" smtClean="0"/>
              <a:t> материал</a:t>
            </a:r>
            <a:r>
              <a:rPr lang="kk-KZ" dirty="0" smtClean="0"/>
              <a:t>ын</a:t>
            </a:r>
            <a:r>
              <a:rPr lang="ru-RU" dirty="0" smtClean="0"/>
              <a:t>ан </a:t>
            </a:r>
            <a:r>
              <a:rPr lang="ru-RU" dirty="0" err="1"/>
              <a:t>жасалған</a:t>
            </a:r>
            <a:r>
              <a:rPr lang="ru-RU" dirty="0"/>
              <a:t> </a:t>
            </a:r>
            <a:r>
              <a:rPr lang="ru-RU" dirty="0" err="1"/>
              <a:t>сифондар</a:t>
            </a:r>
            <a:r>
              <a:rPr lang="ru-RU" dirty="0"/>
              <a:t> </a:t>
            </a:r>
            <a:r>
              <a:rPr lang="ru-RU" dirty="0" err="1"/>
              <a:t>қолданылды</a:t>
            </a:r>
            <a:r>
              <a:rPr lang="ru-RU" dirty="0"/>
              <a:t>.</a:t>
            </a:r>
          </a:p>
        </p:txBody>
      </p:sp>
      <p:pic>
        <p:nvPicPr>
          <p:cNvPr id="7" name="Рисунок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717" r="13717"/>
          <a:stretch>
            <a:fillRect/>
          </a:stretch>
        </p:blipFill>
        <p:spPr>
          <a:xfrm>
            <a:off x="7276549" y="0"/>
            <a:ext cx="4915452" cy="4504765"/>
          </a:xfrm>
        </p:spPr>
      </p:pic>
      <p:sp>
        <p:nvSpPr>
          <p:cNvPr id="8" name="Прямоугольник 7"/>
          <p:cNvSpPr/>
          <p:nvPr/>
        </p:nvSpPr>
        <p:spPr>
          <a:xfrm>
            <a:off x="614082" y="2777261"/>
            <a:ext cx="6096000" cy="3293209"/>
          </a:xfrm>
          <a:prstGeom prst="rect">
            <a:avLst/>
          </a:prstGeom>
          <a:noFill/>
        </p:spPr>
        <p:txBody>
          <a:bodyPr>
            <a:spAutoFit/>
          </a:bodyPr>
          <a:lstStyle/>
          <a:p>
            <a:pPr indent="457200" algn="just"/>
            <a:r>
              <a:rPr lang="ru-RU" sz="1600" dirty="0" err="1"/>
              <a:t>Бұл</a:t>
            </a:r>
            <a:r>
              <a:rPr lang="ru-RU" sz="1600" dirty="0"/>
              <a:t> </a:t>
            </a:r>
            <a:r>
              <a:rPr lang="ru-RU" sz="1600" dirty="0" err="1"/>
              <a:t>әдістің</a:t>
            </a:r>
            <a:r>
              <a:rPr lang="ru-RU" sz="1600" dirty="0"/>
              <a:t> </a:t>
            </a:r>
            <a:r>
              <a:rPr lang="ru-RU" sz="1600" dirty="0" err="1" smtClean="0"/>
              <a:t>артықшылы</a:t>
            </a:r>
            <a:r>
              <a:rPr lang="kk-KZ" sz="1600" dirty="0" smtClean="0"/>
              <a:t>ғ</a:t>
            </a:r>
            <a:r>
              <a:rPr lang="ru-RU" sz="1600" dirty="0" smtClean="0"/>
              <a:t>ы - </a:t>
            </a:r>
            <a:r>
              <a:rPr lang="ru-RU" sz="1600" dirty="0" err="1" smtClean="0"/>
              <a:t>оның</a:t>
            </a:r>
            <a:r>
              <a:rPr lang="ru-RU" sz="1600" dirty="0" smtClean="0"/>
              <a:t> </a:t>
            </a:r>
            <a:r>
              <a:rPr lang="ru-RU" sz="1600" dirty="0" err="1"/>
              <a:t>салыстырмалы</a:t>
            </a:r>
            <a:r>
              <a:rPr lang="ru-RU" sz="1600" dirty="0"/>
              <a:t> </a:t>
            </a:r>
            <a:r>
              <a:rPr lang="ru-RU" sz="1600" dirty="0" err="1" smtClean="0"/>
              <a:t>арзандығы</a:t>
            </a:r>
            <a:r>
              <a:rPr lang="ru-RU" sz="1600" dirty="0" smtClean="0"/>
              <a:t>. </a:t>
            </a:r>
          </a:p>
          <a:p>
            <a:pPr indent="457200" algn="just"/>
            <a:r>
              <a:rPr lang="ru-RU" sz="1600" dirty="0" err="1" smtClean="0"/>
              <a:t>Кемшіліктеріне</a:t>
            </a:r>
            <a:r>
              <a:rPr lang="ru-RU" sz="1600" dirty="0" smtClean="0"/>
              <a:t>:</a:t>
            </a:r>
            <a:endParaRPr lang="ru-RU" sz="1600" dirty="0"/>
          </a:p>
          <a:p>
            <a:pPr indent="457200" algn="just">
              <a:buFont typeface="Wingdings" panose="05000000000000000000" pitchFamily="2" charset="2"/>
              <a:buChar char="Ø"/>
            </a:pPr>
            <a:r>
              <a:rPr lang="ru-RU" sz="1600" dirty="0" err="1" smtClean="0"/>
              <a:t>оның</a:t>
            </a:r>
            <a:r>
              <a:rPr lang="ru-RU" sz="1600" dirty="0" smtClean="0"/>
              <a:t> </a:t>
            </a:r>
            <a:r>
              <a:rPr lang="ru-RU" sz="1600" dirty="0" err="1"/>
              <a:t>жұмысын</a:t>
            </a:r>
            <a:r>
              <a:rPr lang="ru-RU" sz="1600" dirty="0"/>
              <a:t> </a:t>
            </a:r>
            <a:r>
              <a:rPr lang="ru-RU" sz="1600" dirty="0" err="1"/>
              <a:t>үздіксіз</a:t>
            </a:r>
            <a:r>
              <a:rPr lang="ru-RU" sz="1600" dirty="0"/>
              <a:t> </a:t>
            </a:r>
            <a:r>
              <a:rPr lang="ru-RU" sz="1600" dirty="0" err="1"/>
              <a:t>бақылау</a:t>
            </a:r>
            <a:r>
              <a:rPr lang="ru-RU" sz="1600" dirty="0"/>
              <a:t> </a:t>
            </a:r>
            <a:r>
              <a:rPr lang="ru-RU" sz="1600" dirty="0" err="1"/>
              <a:t>қажеттілігі</a:t>
            </a:r>
            <a:r>
              <a:rPr lang="ru-RU" sz="1600" dirty="0"/>
              <a:t> </a:t>
            </a:r>
            <a:r>
              <a:rPr lang="ru-RU" sz="1600" dirty="0" smtClean="0"/>
              <a:t>(</a:t>
            </a:r>
            <a:r>
              <a:rPr lang="ru-RU" sz="1600" dirty="0" err="1" smtClean="0"/>
              <a:t>себебі</a:t>
            </a:r>
            <a:r>
              <a:rPr lang="ru-RU" sz="1600" dirty="0" smtClean="0"/>
              <a:t> </a:t>
            </a:r>
            <a:r>
              <a:rPr lang="ru-RU" sz="1600" dirty="0" err="1" smtClean="0"/>
              <a:t>сифонға</a:t>
            </a:r>
            <a:r>
              <a:rPr lang="ru-RU" sz="1600" dirty="0" smtClean="0"/>
              <a:t> </a:t>
            </a:r>
            <a:r>
              <a:rPr lang="ru-RU" sz="1600" dirty="0" err="1" smtClean="0"/>
              <a:t>ауа</a:t>
            </a:r>
            <a:r>
              <a:rPr lang="ru-RU" sz="1600" dirty="0" smtClean="0"/>
              <a:t> </a:t>
            </a:r>
            <a:r>
              <a:rPr lang="ru-RU" sz="1600" dirty="0" err="1" smtClean="0"/>
              <a:t>еніп</a:t>
            </a:r>
            <a:r>
              <a:rPr lang="ru-RU" sz="1600" dirty="0" smtClean="0"/>
              <a:t> </a:t>
            </a:r>
            <a:r>
              <a:rPr lang="ru-RU" sz="1600" dirty="0" err="1" smtClean="0"/>
              <a:t>кетсе</a:t>
            </a:r>
            <a:r>
              <a:rPr lang="ru-RU" sz="1600" dirty="0" smtClean="0"/>
              <a:t>, </a:t>
            </a:r>
            <a:r>
              <a:rPr lang="ru-RU" sz="1600" dirty="0" err="1"/>
              <a:t>ол</a:t>
            </a:r>
            <a:r>
              <a:rPr lang="ru-RU" sz="1600" dirty="0"/>
              <a:t> </a:t>
            </a:r>
            <a:r>
              <a:rPr lang="ru-RU" sz="1600" dirty="0" err="1"/>
              <a:t>жұмыс</a:t>
            </a:r>
            <a:r>
              <a:rPr lang="ru-RU" sz="1600" dirty="0"/>
              <a:t> </a:t>
            </a:r>
            <a:r>
              <a:rPr lang="ru-RU" sz="1600" dirty="0" err="1"/>
              <a:t>істемейді</a:t>
            </a:r>
            <a:r>
              <a:rPr lang="ru-RU" sz="1600" dirty="0" smtClean="0"/>
              <a:t>);</a:t>
            </a:r>
          </a:p>
          <a:p>
            <a:pPr indent="457200" algn="just">
              <a:buFont typeface="Wingdings" panose="05000000000000000000" pitchFamily="2" charset="2"/>
              <a:buChar char="Ø"/>
            </a:pPr>
            <a:r>
              <a:rPr lang="ru-RU" sz="1600" dirty="0" err="1" smtClean="0"/>
              <a:t>теңіз</a:t>
            </a:r>
            <a:r>
              <a:rPr lang="ru-RU" sz="1600" dirty="0" smtClean="0"/>
              <a:t> </a:t>
            </a:r>
            <a:r>
              <a:rPr lang="ru-RU" sz="1600" dirty="0" err="1"/>
              <a:t>деңгейінен</a:t>
            </a:r>
            <a:r>
              <a:rPr lang="ru-RU" sz="1600" dirty="0"/>
              <a:t> 3500...3600 м </a:t>
            </a:r>
            <a:r>
              <a:rPr lang="ru-RU" sz="1600" dirty="0" err="1"/>
              <a:t>биіктікте</a:t>
            </a:r>
            <a:r>
              <a:rPr lang="ru-RU" sz="1600" dirty="0"/>
              <a:t> </a:t>
            </a:r>
            <a:r>
              <a:rPr lang="ru-RU" sz="1600" dirty="0" err="1" smtClean="0"/>
              <a:t>атмосфералық</a:t>
            </a:r>
            <a:r>
              <a:rPr lang="ru-RU" sz="1600" dirty="0" smtClean="0"/>
              <a:t> </a:t>
            </a:r>
            <a:r>
              <a:rPr lang="ru-RU" sz="1600" dirty="0" err="1"/>
              <a:t>қысымның</a:t>
            </a:r>
            <a:r>
              <a:rPr lang="ru-RU" sz="1600" dirty="0"/>
              <a:t> </a:t>
            </a:r>
            <a:r>
              <a:rPr lang="ru-RU" sz="1600" dirty="0" err="1"/>
              <a:t>төмендеуіне</a:t>
            </a:r>
            <a:r>
              <a:rPr lang="ru-RU" sz="1600" dirty="0"/>
              <a:t> </a:t>
            </a:r>
            <a:r>
              <a:rPr lang="ru-RU" sz="1600" dirty="0" err="1"/>
              <a:t>байланысты</a:t>
            </a:r>
            <a:r>
              <a:rPr lang="ru-RU" sz="1600" dirty="0"/>
              <a:t>, </a:t>
            </a:r>
            <a:r>
              <a:rPr lang="ru-RU" sz="1600" dirty="0" smtClean="0"/>
              <a:t>су </a:t>
            </a:r>
            <a:r>
              <a:rPr lang="ru-RU" sz="1600" dirty="0" err="1" smtClean="0"/>
              <a:t>қоймаларындағы</a:t>
            </a:r>
            <a:r>
              <a:rPr lang="ru-RU" sz="1600" dirty="0" smtClean="0"/>
              <a:t> </a:t>
            </a:r>
            <a:r>
              <a:rPr lang="ru-RU" sz="1600" dirty="0"/>
              <a:t>су </a:t>
            </a:r>
            <a:r>
              <a:rPr lang="ru-RU" sz="1600" dirty="0" err="1"/>
              <a:t>деңгейін</a:t>
            </a:r>
            <a:r>
              <a:rPr lang="ru-RU" sz="1600" dirty="0"/>
              <a:t> тек 5...6 м-</a:t>
            </a:r>
            <a:r>
              <a:rPr lang="ru-RU" sz="1600" dirty="0" err="1"/>
              <a:t>ге</a:t>
            </a:r>
            <a:r>
              <a:rPr lang="ru-RU" sz="1600" dirty="0"/>
              <a:t> </a:t>
            </a:r>
            <a:r>
              <a:rPr lang="ru-RU" sz="1600" dirty="0" err="1"/>
              <a:t>төмендетуге</a:t>
            </a:r>
            <a:r>
              <a:rPr lang="ru-RU" sz="1600" dirty="0"/>
              <a:t> </a:t>
            </a:r>
            <a:r>
              <a:rPr lang="ru-RU" sz="1600" dirty="0" err="1"/>
              <a:t>болады</a:t>
            </a:r>
            <a:r>
              <a:rPr lang="ru-RU" sz="1600" dirty="0" smtClean="0"/>
              <a:t>;</a:t>
            </a:r>
          </a:p>
          <a:p>
            <a:pPr indent="457200" algn="just">
              <a:buFont typeface="Wingdings" panose="05000000000000000000" pitchFamily="2" charset="2"/>
              <a:buChar char="Ø"/>
            </a:pPr>
            <a:r>
              <a:rPr lang="ru-RU" sz="1600" dirty="0" err="1" smtClean="0"/>
              <a:t>қалған</a:t>
            </a:r>
            <a:r>
              <a:rPr lang="ru-RU" sz="1600" dirty="0" smtClean="0"/>
              <a:t> </a:t>
            </a:r>
            <a:r>
              <a:rPr lang="ru-RU" sz="1600" dirty="0"/>
              <a:t>су </a:t>
            </a:r>
            <a:r>
              <a:rPr lang="ru-RU" sz="1600" dirty="0" err="1"/>
              <a:t>көлемі</a:t>
            </a:r>
            <a:r>
              <a:rPr lang="ru-RU" sz="1600" dirty="0"/>
              <a:t> </a:t>
            </a:r>
            <a:r>
              <a:rPr lang="ru-RU" sz="1600" dirty="0" err="1"/>
              <a:t>ерте</a:t>
            </a:r>
            <a:r>
              <a:rPr lang="ru-RU" sz="1600" dirty="0"/>
              <a:t> </a:t>
            </a:r>
            <a:r>
              <a:rPr lang="ru-RU" sz="1600" dirty="0" err="1"/>
              <a:t>ме</a:t>
            </a:r>
            <a:r>
              <a:rPr lang="ru-RU" sz="1600" dirty="0"/>
              <a:t>, </a:t>
            </a:r>
            <a:r>
              <a:rPr lang="ru-RU" sz="1600" dirty="0" err="1"/>
              <a:t>кеш</a:t>
            </a:r>
            <a:r>
              <a:rPr lang="ru-RU" sz="1600" dirty="0"/>
              <a:t> </a:t>
            </a:r>
            <a:r>
              <a:rPr lang="ru-RU" sz="1600" dirty="0" err="1"/>
              <a:t>пе</a:t>
            </a:r>
            <a:r>
              <a:rPr lang="ru-RU" sz="1600" dirty="0"/>
              <a:t> </a:t>
            </a:r>
            <a:r>
              <a:rPr lang="ru-RU" sz="1600" dirty="0" err="1"/>
              <a:t>жер</a:t>
            </a:r>
            <a:r>
              <a:rPr lang="ru-RU" sz="1600" dirty="0"/>
              <a:t> </a:t>
            </a:r>
            <a:r>
              <a:rPr lang="ru-RU" sz="1600" dirty="0" err="1"/>
              <a:t>асты</a:t>
            </a:r>
            <a:r>
              <a:rPr lang="ru-RU" sz="1600" dirty="0"/>
              <a:t> </a:t>
            </a:r>
            <a:r>
              <a:rPr lang="ru-RU" sz="1600" dirty="0" err="1"/>
              <a:t>каналдары</a:t>
            </a:r>
            <a:r>
              <a:rPr lang="ru-RU" sz="1600" dirty="0"/>
              <a:t> </a:t>
            </a:r>
            <a:r>
              <a:rPr lang="ru-RU" sz="1600" dirty="0" err="1"/>
              <a:t>арқылы</a:t>
            </a:r>
            <a:r>
              <a:rPr lang="ru-RU" sz="1600" dirty="0"/>
              <a:t> </a:t>
            </a:r>
            <a:r>
              <a:rPr lang="ru-RU" sz="1600" dirty="0" err="1"/>
              <a:t>босатылады</a:t>
            </a:r>
            <a:r>
              <a:rPr lang="ru-RU" sz="1600" dirty="0" smtClean="0"/>
              <a:t>.</a:t>
            </a:r>
          </a:p>
          <a:p>
            <a:pPr indent="457200" algn="just"/>
            <a:r>
              <a:rPr lang="ru-RU" sz="1600" dirty="0" err="1" smtClean="0"/>
              <a:t>Демек</a:t>
            </a:r>
            <a:r>
              <a:rPr lang="ru-RU" sz="1600" dirty="0"/>
              <a:t>, сифон </a:t>
            </a:r>
            <a:r>
              <a:rPr lang="ru-RU" sz="1600" dirty="0" err="1"/>
              <a:t>әдісін</a:t>
            </a:r>
            <a:r>
              <a:rPr lang="ru-RU" sz="1600" dirty="0"/>
              <a:t> </a:t>
            </a:r>
            <a:r>
              <a:rPr lang="ru-RU" sz="1600" dirty="0" err="1" smtClean="0"/>
              <a:t>қосымша</a:t>
            </a:r>
            <a:r>
              <a:rPr lang="ru-RU" sz="1600" dirty="0" smtClean="0"/>
              <a:t> </a:t>
            </a:r>
            <a:r>
              <a:rPr lang="ru-RU" sz="1600" dirty="0" err="1" smtClean="0"/>
              <a:t>әдіс</a:t>
            </a:r>
            <a:r>
              <a:rPr lang="ru-RU" sz="1600" dirty="0" smtClean="0"/>
              <a:t> </a:t>
            </a:r>
            <a:r>
              <a:rPr lang="ru-RU" sz="1600" dirty="0" err="1" smtClean="0"/>
              <a:t>ретінде</a:t>
            </a:r>
            <a:r>
              <a:rPr lang="ru-RU" sz="1600" dirty="0" smtClean="0"/>
              <a:t> </a:t>
            </a:r>
            <a:r>
              <a:rPr lang="ru-RU" sz="1600" dirty="0" err="1"/>
              <a:t>қарастыруға</a:t>
            </a:r>
            <a:r>
              <a:rPr lang="ru-RU" sz="1600" dirty="0"/>
              <a:t> </a:t>
            </a:r>
            <a:r>
              <a:rPr lang="ru-RU" sz="1600" dirty="0" err="1"/>
              <a:t>болады</a:t>
            </a:r>
            <a:r>
              <a:rPr lang="ru-RU" sz="1600" dirty="0"/>
              <a:t>, </a:t>
            </a:r>
            <a:r>
              <a:rPr lang="ru-RU" sz="1600" dirty="0" err="1"/>
              <a:t>бұл</a:t>
            </a:r>
            <a:r>
              <a:rPr lang="ru-RU" sz="1600" dirty="0"/>
              <a:t> су </a:t>
            </a:r>
            <a:r>
              <a:rPr lang="ru-RU" sz="1600" dirty="0" err="1"/>
              <a:t>қоймаларының</a:t>
            </a:r>
            <a:r>
              <a:rPr lang="ru-RU" sz="1600" dirty="0"/>
              <a:t> </a:t>
            </a:r>
            <a:r>
              <a:rPr lang="ru-RU" sz="1600" dirty="0" err="1"/>
              <a:t>жер</a:t>
            </a:r>
            <a:r>
              <a:rPr lang="ru-RU" sz="1600" dirty="0"/>
              <a:t> </a:t>
            </a:r>
            <a:r>
              <a:rPr lang="ru-RU" sz="1600" dirty="0" err="1" smtClean="0"/>
              <a:t>беті</a:t>
            </a:r>
            <a:r>
              <a:rPr lang="ru-RU" sz="1600" dirty="0" smtClean="0"/>
              <a:t> </a:t>
            </a:r>
            <a:r>
              <a:rPr lang="ru-RU" sz="1600" dirty="0" err="1"/>
              <a:t>каналдары</a:t>
            </a:r>
            <a:r>
              <a:rPr lang="ru-RU" sz="1600" dirty="0"/>
              <a:t> </a:t>
            </a:r>
            <a:r>
              <a:rPr lang="ru-RU" sz="1600" dirty="0" err="1"/>
              <a:t>арқылы</a:t>
            </a:r>
            <a:r>
              <a:rPr lang="ru-RU" sz="1600" dirty="0"/>
              <a:t> </a:t>
            </a:r>
            <a:r>
              <a:rPr lang="ru-RU" sz="1600" dirty="0" err="1" smtClean="0"/>
              <a:t>ақтарылуына</a:t>
            </a:r>
            <a:r>
              <a:rPr lang="ru-RU" sz="1600" dirty="0" smtClean="0"/>
              <a:t> </a:t>
            </a:r>
            <a:r>
              <a:rPr lang="ru-RU" sz="1600" dirty="0" err="1" smtClean="0"/>
              <a:t>жол</a:t>
            </a:r>
            <a:r>
              <a:rPr lang="ru-RU" sz="1600" dirty="0" smtClean="0"/>
              <a:t> </a:t>
            </a:r>
            <a:r>
              <a:rPr lang="ru-RU" sz="1600" dirty="0" err="1"/>
              <a:t>бермейді</a:t>
            </a:r>
            <a:r>
              <a:rPr lang="ru-RU" sz="1600" dirty="0"/>
              <a:t> </a:t>
            </a:r>
            <a:r>
              <a:rPr lang="ru-RU" sz="1600" dirty="0" err="1"/>
              <a:t>және</a:t>
            </a:r>
            <a:r>
              <a:rPr lang="ru-RU" sz="1600" dirty="0"/>
              <a:t> </a:t>
            </a:r>
            <a:r>
              <a:rPr lang="ru-RU" sz="1600" dirty="0" err="1"/>
              <a:t>жер</a:t>
            </a:r>
            <a:r>
              <a:rPr lang="ru-RU" sz="1600" dirty="0"/>
              <a:t> </a:t>
            </a:r>
            <a:r>
              <a:rPr lang="ru-RU" sz="1600" dirty="0" err="1"/>
              <a:t>асты</a:t>
            </a:r>
            <a:r>
              <a:rPr lang="ru-RU" sz="1600" dirty="0"/>
              <a:t> </a:t>
            </a:r>
            <a:r>
              <a:rPr lang="ru-RU" sz="1600" dirty="0" err="1"/>
              <a:t>каналдары</a:t>
            </a:r>
            <a:r>
              <a:rPr lang="ru-RU" sz="1600" dirty="0"/>
              <a:t> </a:t>
            </a:r>
            <a:r>
              <a:rPr lang="ru-RU" sz="1600" dirty="0" err="1"/>
              <a:t>арқылы</a:t>
            </a:r>
            <a:r>
              <a:rPr lang="ru-RU" sz="1600" dirty="0"/>
              <a:t> </a:t>
            </a:r>
            <a:r>
              <a:rPr lang="ru-RU" sz="1600" dirty="0" err="1" smtClean="0"/>
              <a:t>ақтарылуы</a:t>
            </a:r>
            <a:r>
              <a:rPr lang="ru-RU" sz="1600" dirty="0" smtClean="0"/>
              <a:t> </a:t>
            </a:r>
            <a:r>
              <a:rPr lang="ru-RU" sz="1600" dirty="0" err="1" smtClean="0"/>
              <a:t>кезінде</a:t>
            </a:r>
            <a:r>
              <a:rPr lang="ru-RU" sz="1600" dirty="0" smtClean="0"/>
              <a:t> </a:t>
            </a:r>
            <a:r>
              <a:rPr lang="ru-RU" sz="1600" dirty="0"/>
              <a:t>су </a:t>
            </a:r>
            <a:r>
              <a:rPr lang="ru-RU" sz="1600" dirty="0" err="1"/>
              <a:t>тасқыны</a:t>
            </a:r>
            <a:r>
              <a:rPr lang="ru-RU" sz="1600" dirty="0"/>
              <a:t> </a:t>
            </a:r>
            <a:r>
              <a:rPr lang="ru-RU" sz="1600" dirty="0" err="1"/>
              <a:t>көлемін</a:t>
            </a:r>
            <a:r>
              <a:rPr lang="ru-RU" sz="1600" dirty="0"/>
              <a:t> </a:t>
            </a:r>
            <a:r>
              <a:rPr lang="ru-RU" sz="1600" dirty="0" smtClean="0"/>
              <a:t>(</a:t>
            </a:r>
            <a:r>
              <a:rPr lang="ru-RU" sz="1600" dirty="0" err="1" smtClean="0"/>
              <a:t>өтімін</a:t>
            </a:r>
            <a:r>
              <a:rPr lang="ru-RU" sz="1600" dirty="0" smtClean="0"/>
              <a:t>) </a:t>
            </a:r>
            <a:r>
              <a:rPr lang="ru-RU" sz="1600" dirty="0" err="1"/>
              <a:t>азайтады</a:t>
            </a:r>
            <a:r>
              <a:rPr lang="ru-RU" sz="1600" dirty="0"/>
              <a:t>.</a:t>
            </a:r>
          </a:p>
        </p:txBody>
      </p:sp>
    </p:spTree>
    <p:extLst>
      <p:ext uri="{BB962C8B-B14F-4D97-AF65-F5344CB8AC3E}">
        <p14:creationId xmlns:p14="http://schemas.microsoft.com/office/powerpoint/2010/main" val="16849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ru-RU" smtClean="0"/>
              <a:pPr rtl="0"/>
              <a:t>9</a:t>
            </a:fld>
            <a:endParaRPr lang="ru-RU"/>
          </a:p>
        </p:txBody>
      </p:sp>
      <p:sp>
        <p:nvSpPr>
          <p:cNvPr id="6" name="TextBox 5"/>
          <p:cNvSpPr txBox="1"/>
          <p:nvPr/>
        </p:nvSpPr>
        <p:spPr>
          <a:xfrm>
            <a:off x="480903" y="6226629"/>
            <a:ext cx="1638183" cy="631371"/>
          </a:xfrm>
          <a:prstGeom prst="rect">
            <a:avLst/>
          </a:prstGeom>
          <a:solidFill>
            <a:schemeClr val="bg1"/>
          </a:solidFill>
        </p:spPr>
        <p:txBody>
          <a:bodyPr wrap="square" rtlCol="0">
            <a:spAutoFit/>
          </a:bodyPr>
          <a:lstStyle/>
          <a:p>
            <a:endParaRPr lang="ru-RU" dirty="0"/>
          </a:p>
        </p:txBody>
      </p:sp>
      <p:sp>
        <p:nvSpPr>
          <p:cNvPr id="10" name="Прямоугольник 9"/>
          <p:cNvSpPr/>
          <p:nvPr/>
        </p:nvSpPr>
        <p:spPr>
          <a:xfrm>
            <a:off x="7852229" y="1066799"/>
            <a:ext cx="4339771" cy="4840515"/>
          </a:xfrm>
          <a:prstGeom prst="rect">
            <a:avLst/>
          </a:prstGeom>
          <a:noFill/>
        </p:spPr>
        <p:txBody>
          <a:bodyPr wrap="square">
            <a:spAutoFit/>
          </a:bodyPr>
          <a:lstStyle/>
          <a:p>
            <a:pPr indent="457200" algn="just"/>
            <a:r>
              <a:rPr lang="ru-RU" b="1" dirty="0">
                <a:solidFill>
                  <a:schemeClr val="bg1"/>
                </a:solidFill>
              </a:rPr>
              <a:t>1974 </a:t>
            </a:r>
            <a:r>
              <a:rPr lang="ru-RU" b="1" dirty="0" err="1">
                <a:solidFill>
                  <a:schemeClr val="bg1"/>
                </a:solidFill>
              </a:rPr>
              <a:t>жылдан</a:t>
            </a:r>
            <a:r>
              <a:rPr lang="ru-RU" b="1" dirty="0">
                <a:solidFill>
                  <a:schemeClr val="bg1"/>
                </a:solidFill>
              </a:rPr>
              <a:t> </a:t>
            </a:r>
            <a:r>
              <a:rPr lang="ru-RU" dirty="0" err="1">
                <a:solidFill>
                  <a:schemeClr val="bg1"/>
                </a:solidFill>
              </a:rPr>
              <a:t>бастап</a:t>
            </a:r>
            <a:r>
              <a:rPr lang="ru-RU" dirty="0">
                <a:solidFill>
                  <a:schemeClr val="bg1"/>
                </a:solidFill>
              </a:rPr>
              <a:t> </a:t>
            </a:r>
            <a:r>
              <a:rPr lang="ru-RU" dirty="0" err="1" smtClean="0">
                <a:solidFill>
                  <a:schemeClr val="bg1"/>
                </a:solidFill>
              </a:rPr>
              <a:t>мұздық</a:t>
            </a:r>
            <a:r>
              <a:rPr lang="ru-RU" dirty="0" smtClean="0">
                <a:solidFill>
                  <a:schemeClr val="bg1"/>
                </a:solidFill>
              </a:rPr>
              <a:t> </a:t>
            </a:r>
            <a:r>
              <a:rPr lang="ru-RU" dirty="0" err="1">
                <a:solidFill>
                  <a:schemeClr val="bg1"/>
                </a:solidFill>
              </a:rPr>
              <a:t>көлдерді</a:t>
            </a:r>
            <a:r>
              <a:rPr lang="ru-RU" dirty="0">
                <a:solidFill>
                  <a:schemeClr val="bg1"/>
                </a:solidFill>
              </a:rPr>
              <a:t> </a:t>
            </a:r>
            <a:r>
              <a:rPr lang="ru-RU" dirty="0" err="1">
                <a:solidFill>
                  <a:schemeClr val="bg1"/>
                </a:solidFill>
              </a:rPr>
              <a:t>босату</a:t>
            </a:r>
            <a:r>
              <a:rPr lang="ru-RU" dirty="0">
                <a:solidFill>
                  <a:schemeClr val="bg1"/>
                </a:solidFill>
              </a:rPr>
              <a:t> </a:t>
            </a:r>
            <a:r>
              <a:rPr lang="ru-RU" dirty="0" err="1">
                <a:solidFill>
                  <a:schemeClr val="bg1"/>
                </a:solidFill>
              </a:rPr>
              <a:t>ашық</a:t>
            </a:r>
            <a:r>
              <a:rPr lang="ru-RU" dirty="0">
                <a:solidFill>
                  <a:schemeClr val="bg1"/>
                </a:solidFill>
              </a:rPr>
              <a:t> </a:t>
            </a:r>
            <a:r>
              <a:rPr lang="ru-RU" dirty="0" smtClean="0">
                <a:solidFill>
                  <a:schemeClr val="bg1"/>
                </a:solidFill>
              </a:rPr>
              <a:t>канал-</a:t>
            </a:r>
            <a:r>
              <a:rPr lang="ru-RU" dirty="0" err="1" smtClean="0">
                <a:solidFill>
                  <a:schemeClr val="bg1"/>
                </a:solidFill>
              </a:rPr>
              <a:t>траншеялар</a:t>
            </a:r>
            <a:r>
              <a:rPr lang="ru-RU" dirty="0" smtClean="0">
                <a:solidFill>
                  <a:schemeClr val="bg1"/>
                </a:solidFill>
              </a:rPr>
              <a:t> </a:t>
            </a:r>
            <a:r>
              <a:rPr lang="ru-RU" dirty="0" err="1">
                <a:solidFill>
                  <a:schemeClr val="bg1"/>
                </a:solidFill>
              </a:rPr>
              <a:t>арқылы</a:t>
            </a:r>
            <a:r>
              <a:rPr lang="ru-RU" dirty="0">
                <a:solidFill>
                  <a:schemeClr val="bg1"/>
                </a:solidFill>
              </a:rPr>
              <a:t> </a:t>
            </a:r>
            <a:r>
              <a:rPr lang="ru-RU" dirty="0" err="1">
                <a:solidFill>
                  <a:schemeClr val="bg1"/>
                </a:solidFill>
              </a:rPr>
              <a:t>жүзеге</a:t>
            </a:r>
            <a:r>
              <a:rPr lang="ru-RU" dirty="0">
                <a:solidFill>
                  <a:schemeClr val="bg1"/>
                </a:solidFill>
              </a:rPr>
              <a:t> </a:t>
            </a:r>
            <a:r>
              <a:rPr lang="ru-RU" dirty="0" err="1">
                <a:solidFill>
                  <a:schemeClr val="bg1"/>
                </a:solidFill>
              </a:rPr>
              <a:t>асырыла</a:t>
            </a:r>
            <a:r>
              <a:rPr lang="ru-RU" dirty="0">
                <a:solidFill>
                  <a:schemeClr val="bg1"/>
                </a:solidFill>
              </a:rPr>
              <a:t> </a:t>
            </a:r>
            <a:r>
              <a:rPr lang="ru-RU" dirty="0" err="1">
                <a:solidFill>
                  <a:schemeClr val="bg1"/>
                </a:solidFill>
              </a:rPr>
              <a:t>бастады</a:t>
            </a:r>
            <a:r>
              <a:rPr lang="ru-RU" dirty="0">
                <a:solidFill>
                  <a:schemeClr val="bg1"/>
                </a:solidFill>
              </a:rPr>
              <a:t>. </a:t>
            </a:r>
            <a:r>
              <a:rPr lang="ru-RU" dirty="0" err="1">
                <a:solidFill>
                  <a:schemeClr val="bg1"/>
                </a:solidFill>
              </a:rPr>
              <a:t>Жұмыстарды</a:t>
            </a:r>
            <a:r>
              <a:rPr lang="ru-RU" dirty="0">
                <a:solidFill>
                  <a:schemeClr val="bg1"/>
                </a:solidFill>
              </a:rPr>
              <a:t> </a:t>
            </a:r>
            <a:r>
              <a:rPr lang="ru-RU" dirty="0" err="1">
                <a:solidFill>
                  <a:schemeClr val="bg1"/>
                </a:solidFill>
              </a:rPr>
              <a:t>жеделдету</a:t>
            </a:r>
            <a:r>
              <a:rPr lang="ru-RU" dirty="0">
                <a:solidFill>
                  <a:schemeClr val="bg1"/>
                </a:solidFill>
              </a:rPr>
              <a:t> </a:t>
            </a:r>
            <a:r>
              <a:rPr lang="ru-RU" dirty="0" err="1">
                <a:solidFill>
                  <a:schemeClr val="bg1"/>
                </a:solidFill>
              </a:rPr>
              <a:t>үшін</a:t>
            </a:r>
            <a:r>
              <a:rPr lang="ru-RU" dirty="0">
                <a:solidFill>
                  <a:schemeClr val="bg1"/>
                </a:solidFill>
              </a:rPr>
              <a:t> </a:t>
            </a:r>
            <a:r>
              <a:rPr lang="ru-RU" dirty="0" err="1">
                <a:solidFill>
                  <a:schemeClr val="bg1"/>
                </a:solidFill>
              </a:rPr>
              <a:t>арнаны</a:t>
            </a:r>
            <a:r>
              <a:rPr lang="ru-RU" dirty="0">
                <a:solidFill>
                  <a:schemeClr val="bg1"/>
                </a:solidFill>
              </a:rPr>
              <a:t> </a:t>
            </a:r>
            <a:r>
              <a:rPr lang="ru-RU" dirty="0" err="1">
                <a:solidFill>
                  <a:schemeClr val="bg1"/>
                </a:solidFill>
              </a:rPr>
              <a:t>қолмен</a:t>
            </a:r>
            <a:r>
              <a:rPr lang="ru-RU" dirty="0">
                <a:solidFill>
                  <a:schemeClr val="bg1"/>
                </a:solidFill>
              </a:rPr>
              <a:t> </a:t>
            </a:r>
            <a:r>
              <a:rPr lang="ru-RU" dirty="0" err="1">
                <a:solidFill>
                  <a:schemeClr val="bg1"/>
                </a:solidFill>
              </a:rPr>
              <a:t>немесе</a:t>
            </a:r>
            <a:r>
              <a:rPr lang="ru-RU" dirty="0">
                <a:solidFill>
                  <a:schemeClr val="bg1"/>
                </a:solidFill>
              </a:rPr>
              <a:t> </a:t>
            </a:r>
            <a:r>
              <a:rPr lang="ru-RU" dirty="0" err="1">
                <a:solidFill>
                  <a:schemeClr val="bg1"/>
                </a:solidFill>
              </a:rPr>
              <a:t>механизмдерді</a:t>
            </a:r>
            <a:r>
              <a:rPr lang="ru-RU" dirty="0">
                <a:solidFill>
                  <a:schemeClr val="bg1"/>
                </a:solidFill>
              </a:rPr>
              <a:t> </a:t>
            </a:r>
            <a:r>
              <a:rPr lang="ru-RU" dirty="0" err="1">
                <a:solidFill>
                  <a:schemeClr val="bg1"/>
                </a:solidFill>
              </a:rPr>
              <a:t>қолдана</a:t>
            </a:r>
            <a:r>
              <a:rPr lang="ru-RU" dirty="0">
                <a:solidFill>
                  <a:schemeClr val="bg1"/>
                </a:solidFill>
              </a:rPr>
              <a:t> </a:t>
            </a:r>
            <a:r>
              <a:rPr lang="ru-RU" dirty="0" err="1" smtClean="0">
                <a:solidFill>
                  <a:schemeClr val="bg1"/>
                </a:solidFill>
              </a:rPr>
              <a:t>отырып</a:t>
            </a:r>
            <a:r>
              <a:rPr lang="ru-RU" dirty="0" smtClean="0">
                <a:solidFill>
                  <a:schemeClr val="bg1"/>
                </a:solidFill>
              </a:rPr>
              <a:t>, </a:t>
            </a:r>
            <a:r>
              <a:rPr lang="ru-RU" dirty="0" err="1" smtClean="0">
                <a:solidFill>
                  <a:schemeClr val="bg1"/>
                </a:solidFill>
              </a:rPr>
              <a:t>көл</a:t>
            </a:r>
            <a:r>
              <a:rPr lang="ru-RU" dirty="0" smtClean="0">
                <a:solidFill>
                  <a:schemeClr val="bg1"/>
                </a:solidFill>
              </a:rPr>
              <a:t> </a:t>
            </a:r>
            <a:r>
              <a:rPr lang="ru-RU" dirty="0" err="1" smtClean="0">
                <a:solidFill>
                  <a:schemeClr val="bg1"/>
                </a:solidFill>
              </a:rPr>
              <a:t>қазаншұңқырын</a:t>
            </a:r>
            <a:r>
              <a:rPr lang="ru-RU" dirty="0" smtClean="0">
                <a:solidFill>
                  <a:schemeClr val="bg1"/>
                </a:solidFill>
              </a:rPr>
              <a:t> </a:t>
            </a:r>
            <a:r>
              <a:rPr lang="ru-RU" dirty="0" err="1" smtClean="0">
                <a:solidFill>
                  <a:schemeClr val="bg1"/>
                </a:solidFill>
              </a:rPr>
              <a:t>судан</a:t>
            </a:r>
            <a:r>
              <a:rPr lang="ru-RU" dirty="0" smtClean="0">
                <a:solidFill>
                  <a:schemeClr val="bg1"/>
                </a:solidFill>
              </a:rPr>
              <a:t> </a:t>
            </a:r>
            <a:r>
              <a:rPr lang="ru-RU" dirty="0" err="1" smtClean="0">
                <a:solidFill>
                  <a:schemeClr val="bg1"/>
                </a:solidFill>
              </a:rPr>
              <a:t>босату</a:t>
            </a:r>
            <a:r>
              <a:rPr lang="ru-RU" dirty="0" smtClean="0">
                <a:solidFill>
                  <a:schemeClr val="bg1"/>
                </a:solidFill>
              </a:rPr>
              <a:t> </a:t>
            </a:r>
            <a:r>
              <a:rPr lang="ru-RU" dirty="0" err="1" smtClean="0">
                <a:solidFill>
                  <a:schemeClr val="bg1"/>
                </a:solidFill>
              </a:rPr>
              <a:t>үшін</a:t>
            </a:r>
            <a:r>
              <a:rPr lang="ru-RU" dirty="0" smtClean="0">
                <a:solidFill>
                  <a:schemeClr val="bg1"/>
                </a:solidFill>
              </a:rPr>
              <a:t> </a:t>
            </a:r>
            <a:r>
              <a:rPr lang="ru-RU" dirty="0" err="1" smtClean="0">
                <a:solidFill>
                  <a:schemeClr val="bg1"/>
                </a:solidFill>
              </a:rPr>
              <a:t>жарылыстар</a:t>
            </a:r>
            <a:r>
              <a:rPr lang="ru-RU" dirty="0" smtClean="0">
                <a:solidFill>
                  <a:schemeClr val="bg1"/>
                </a:solidFill>
              </a:rPr>
              <a:t> </a:t>
            </a:r>
            <a:r>
              <a:rPr lang="ru-RU" dirty="0" err="1">
                <a:solidFill>
                  <a:schemeClr val="bg1"/>
                </a:solidFill>
              </a:rPr>
              <a:t>қолданылды</a:t>
            </a:r>
            <a:r>
              <a:rPr lang="ru-RU" dirty="0">
                <a:solidFill>
                  <a:schemeClr val="bg1"/>
                </a:solidFill>
              </a:rPr>
              <a:t>. </a:t>
            </a:r>
            <a:r>
              <a:rPr lang="ru-RU" dirty="0" err="1">
                <a:solidFill>
                  <a:schemeClr val="bg1"/>
                </a:solidFill>
              </a:rPr>
              <a:t>Осылайша</a:t>
            </a:r>
            <a:r>
              <a:rPr lang="ru-RU" dirty="0">
                <a:solidFill>
                  <a:schemeClr val="bg1"/>
                </a:solidFill>
              </a:rPr>
              <a:t>, 1970 </a:t>
            </a:r>
            <a:r>
              <a:rPr lang="ru-RU" dirty="0" err="1">
                <a:solidFill>
                  <a:schemeClr val="bg1"/>
                </a:solidFill>
              </a:rPr>
              <a:t>жылдары</a:t>
            </a:r>
            <a:r>
              <a:rPr lang="ru-RU" dirty="0">
                <a:solidFill>
                  <a:schemeClr val="bg1"/>
                </a:solidFill>
              </a:rPr>
              <a:t> </a:t>
            </a:r>
            <a:r>
              <a:rPr lang="ru-RU" dirty="0" smtClean="0">
                <a:solidFill>
                  <a:schemeClr val="bg1"/>
                </a:solidFill>
              </a:rPr>
              <a:t>10 </a:t>
            </a:r>
            <a:r>
              <a:rPr lang="ru-RU" dirty="0" err="1">
                <a:solidFill>
                  <a:schemeClr val="bg1"/>
                </a:solidFill>
              </a:rPr>
              <a:t>астам</a:t>
            </a:r>
            <a:r>
              <a:rPr lang="ru-RU" dirty="0">
                <a:solidFill>
                  <a:schemeClr val="bg1"/>
                </a:solidFill>
              </a:rPr>
              <a:t> </a:t>
            </a:r>
            <a:r>
              <a:rPr lang="ru-RU" dirty="0" err="1">
                <a:solidFill>
                  <a:schemeClr val="bg1"/>
                </a:solidFill>
              </a:rPr>
              <a:t>қауіпті</a:t>
            </a:r>
            <a:r>
              <a:rPr lang="ru-RU" dirty="0">
                <a:solidFill>
                  <a:schemeClr val="bg1"/>
                </a:solidFill>
              </a:rPr>
              <a:t> </a:t>
            </a:r>
            <a:r>
              <a:rPr lang="ru-RU" dirty="0" err="1">
                <a:solidFill>
                  <a:schemeClr val="bg1"/>
                </a:solidFill>
              </a:rPr>
              <a:t>мұздық</a:t>
            </a:r>
            <a:r>
              <a:rPr lang="ru-RU" dirty="0">
                <a:solidFill>
                  <a:schemeClr val="bg1"/>
                </a:solidFill>
              </a:rPr>
              <a:t> </a:t>
            </a:r>
            <a:r>
              <a:rPr lang="ru-RU" dirty="0" err="1">
                <a:solidFill>
                  <a:schemeClr val="bg1"/>
                </a:solidFill>
              </a:rPr>
              <a:t>көлдердің</a:t>
            </a:r>
            <a:r>
              <a:rPr lang="ru-RU" dirty="0">
                <a:solidFill>
                  <a:schemeClr val="bg1"/>
                </a:solidFill>
              </a:rPr>
              <a:t> </a:t>
            </a:r>
            <a:r>
              <a:rPr lang="ru-RU" dirty="0" err="1">
                <a:solidFill>
                  <a:schemeClr val="bg1"/>
                </a:solidFill>
              </a:rPr>
              <a:t>көлемі</a:t>
            </a:r>
            <a:r>
              <a:rPr lang="ru-RU" dirty="0">
                <a:solidFill>
                  <a:schemeClr val="bg1"/>
                </a:solidFill>
              </a:rPr>
              <a:t> </a:t>
            </a:r>
            <a:r>
              <a:rPr lang="ru-RU" dirty="0" err="1" smtClean="0">
                <a:solidFill>
                  <a:schemeClr val="bg1"/>
                </a:solidFill>
              </a:rPr>
              <a:t>азайтылды</a:t>
            </a:r>
            <a:r>
              <a:rPr lang="ru-RU" dirty="0">
                <a:solidFill>
                  <a:schemeClr val="bg1"/>
                </a:solidFill>
              </a:rPr>
              <a:t>. 1980 </a:t>
            </a:r>
            <a:r>
              <a:rPr lang="ru-RU" dirty="0" err="1">
                <a:solidFill>
                  <a:schemeClr val="bg1"/>
                </a:solidFill>
              </a:rPr>
              <a:t>жылы</a:t>
            </a:r>
            <a:r>
              <a:rPr lang="ru-RU" dirty="0">
                <a:solidFill>
                  <a:schemeClr val="bg1"/>
                </a:solidFill>
              </a:rPr>
              <a:t> канал </a:t>
            </a:r>
            <a:r>
              <a:rPr lang="ru-RU" dirty="0" err="1">
                <a:solidFill>
                  <a:schemeClr val="bg1"/>
                </a:solidFill>
              </a:rPr>
              <a:t>арқылы</a:t>
            </a:r>
            <a:r>
              <a:rPr lang="ru-RU" dirty="0">
                <a:solidFill>
                  <a:schemeClr val="bg1"/>
                </a:solidFill>
              </a:rPr>
              <a:t> </a:t>
            </a:r>
            <a:r>
              <a:rPr lang="ru-RU" dirty="0" err="1">
                <a:solidFill>
                  <a:schemeClr val="bg1"/>
                </a:solidFill>
              </a:rPr>
              <a:t>көлдерді</a:t>
            </a:r>
            <a:r>
              <a:rPr lang="ru-RU" dirty="0">
                <a:solidFill>
                  <a:schemeClr val="bg1"/>
                </a:solidFill>
              </a:rPr>
              <a:t> </a:t>
            </a:r>
            <a:r>
              <a:rPr lang="ru-RU" dirty="0" err="1">
                <a:solidFill>
                  <a:schemeClr val="bg1"/>
                </a:solidFill>
              </a:rPr>
              <a:t>босату</a:t>
            </a:r>
            <a:r>
              <a:rPr lang="ru-RU" dirty="0">
                <a:solidFill>
                  <a:schemeClr val="bg1"/>
                </a:solidFill>
              </a:rPr>
              <a:t> </a:t>
            </a:r>
            <a:r>
              <a:rPr lang="ru-RU" dirty="0" err="1">
                <a:solidFill>
                  <a:schemeClr val="bg1"/>
                </a:solidFill>
              </a:rPr>
              <a:t>технологиясы</a:t>
            </a:r>
            <a:r>
              <a:rPr lang="ru-RU" dirty="0">
                <a:solidFill>
                  <a:schemeClr val="bg1"/>
                </a:solidFill>
              </a:rPr>
              <a:t> </a:t>
            </a:r>
            <a:r>
              <a:rPr lang="ru-RU" dirty="0" err="1">
                <a:solidFill>
                  <a:schemeClr val="bg1"/>
                </a:solidFill>
              </a:rPr>
              <a:t>жер</a:t>
            </a:r>
            <a:r>
              <a:rPr lang="ru-RU" dirty="0">
                <a:solidFill>
                  <a:schemeClr val="bg1"/>
                </a:solidFill>
              </a:rPr>
              <a:t> </a:t>
            </a:r>
            <a:r>
              <a:rPr lang="ru-RU" dirty="0" err="1" smtClean="0">
                <a:solidFill>
                  <a:schemeClr val="bg1"/>
                </a:solidFill>
              </a:rPr>
              <a:t>беті</a:t>
            </a:r>
            <a:r>
              <a:rPr lang="ru-RU" dirty="0" smtClean="0">
                <a:solidFill>
                  <a:schemeClr val="bg1"/>
                </a:solidFill>
              </a:rPr>
              <a:t> </a:t>
            </a:r>
            <a:r>
              <a:rPr lang="ru-RU" dirty="0" err="1">
                <a:solidFill>
                  <a:schemeClr val="bg1"/>
                </a:solidFill>
              </a:rPr>
              <a:t>ағындарының</a:t>
            </a:r>
            <a:r>
              <a:rPr lang="ru-RU" dirty="0">
                <a:solidFill>
                  <a:schemeClr val="bg1"/>
                </a:solidFill>
              </a:rPr>
              <a:t> </a:t>
            </a:r>
            <a:r>
              <a:rPr lang="ru-RU" dirty="0" smtClean="0">
                <a:solidFill>
                  <a:schemeClr val="bg1"/>
                </a:solidFill>
              </a:rPr>
              <a:t>су </a:t>
            </a:r>
            <a:r>
              <a:rPr lang="ru-RU" dirty="0" err="1" smtClean="0">
                <a:solidFill>
                  <a:schemeClr val="bg1"/>
                </a:solidFill>
              </a:rPr>
              <a:t>өтімдерін</a:t>
            </a:r>
            <a:r>
              <a:rPr lang="ru-RU" dirty="0" smtClean="0">
                <a:solidFill>
                  <a:schemeClr val="bg1"/>
                </a:solidFill>
              </a:rPr>
              <a:t> </a:t>
            </a:r>
            <a:r>
              <a:rPr lang="ru-RU" dirty="0" err="1">
                <a:solidFill>
                  <a:schemeClr val="bg1"/>
                </a:solidFill>
              </a:rPr>
              <a:t>реттеу</a:t>
            </a:r>
            <a:r>
              <a:rPr lang="ru-RU" dirty="0">
                <a:solidFill>
                  <a:schemeClr val="bg1"/>
                </a:solidFill>
              </a:rPr>
              <a:t> </a:t>
            </a:r>
            <a:r>
              <a:rPr lang="ru-RU" dirty="0" err="1">
                <a:solidFill>
                  <a:schemeClr val="bg1"/>
                </a:solidFill>
              </a:rPr>
              <a:t>арқылы</a:t>
            </a:r>
            <a:r>
              <a:rPr lang="ru-RU" dirty="0">
                <a:solidFill>
                  <a:schemeClr val="bg1"/>
                </a:solidFill>
              </a:rPr>
              <a:t> </a:t>
            </a:r>
            <a:r>
              <a:rPr lang="ru-RU" dirty="0" err="1">
                <a:solidFill>
                  <a:schemeClr val="bg1"/>
                </a:solidFill>
              </a:rPr>
              <a:t>жетілдірілді</a:t>
            </a:r>
            <a:r>
              <a:rPr lang="ru-RU" dirty="0">
                <a:solidFill>
                  <a:schemeClr val="bg1"/>
                </a:solidFill>
              </a:rPr>
              <a:t>. </a:t>
            </a:r>
            <a:r>
              <a:rPr lang="ru-RU" b="1" dirty="0">
                <a:solidFill>
                  <a:schemeClr val="bg1"/>
                </a:solidFill>
              </a:rPr>
              <a:t>1985 </a:t>
            </a:r>
            <a:r>
              <a:rPr lang="ru-RU" b="1" dirty="0" err="1">
                <a:solidFill>
                  <a:schemeClr val="bg1"/>
                </a:solidFill>
              </a:rPr>
              <a:t>жылы</a:t>
            </a:r>
            <a:r>
              <a:rPr lang="ru-RU" b="1" dirty="0">
                <a:solidFill>
                  <a:schemeClr val="bg1"/>
                </a:solidFill>
              </a:rPr>
              <a:t> </a:t>
            </a:r>
            <a:r>
              <a:rPr lang="ru-RU" dirty="0" err="1">
                <a:solidFill>
                  <a:schemeClr val="bg1"/>
                </a:solidFill>
              </a:rPr>
              <a:t>көлемі</a:t>
            </a:r>
            <a:r>
              <a:rPr lang="ru-RU" dirty="0">
                <a:solidFill>
                  <a:schemeClr val="bg1"/>
                </a:solidFill>
              </a:rPr>
              <a:t> 9 млн м</a:t>
            </a:r>
            <a:r>
              <a:rPr lang="ru-RU" baseline="30000" dirty="0">
                <a:solidFill>
                  <a:schemeClr val="bg1"/>
                </a:solidFill>
              </a:rPr>
              <a:t>3</a:t>
            </a:r>
            <a:r>
              <a:rPr lang="ru-RU" dirty="0">
                <a:solidFill>
                  <a:schemeClr val="bg1"/>
                </a:solidFill>
              </a:rPr>
              <a:t> </a:t>
            </a:r>
            <a:r>
              <a:rPr lang="ru-RU" dirty="0" err="1">
                <a:solidFill>
                  <a:schemeClr val="bg1"/>
                </a:solidFill>
              </a:rPr>
              <a:t>асатын</a:t>
            </a:r>
            <a:r>
              <a:rPr lang="ru-RU" dirty="0">
                <a:solidFill>
                  <a:schemeClr val="bg1"/>
                </a:solidFill>
              </a:rPr>
              <a:t> </a:t>
            </a:r>
            <a:r>
              <a:rPr lang="ru-RU" dirty="0" err="1" smtClean="0">
                <a:solidFill>
                  <a:schemeClr val="bg1"/>
                </a:solidFill>
              </a:rPr>
              <a:t>Шілік</a:t>
            </a:r>
            <a:r>
              <a:rPr lang="ru-RU" dirty="0" smtClean="0">
                <a:solidFill>
                  <a:schemeClr val="bg1"/>
                </a:solidFill>
              </a:rPr>
              <a:t> </a:t>
            </a:r>
            <a:r>
              <a:rPr lang="ru-RU" dirty="0" err="1">
                <a:solidFill>
                  <a:schemeClr val="bg1"/>
                </a:solidFill>
              </a:rPr>
              <a:t>өзенінің</a:t>
            </a:r>
            <a:r>
              <a:rPr lang="ru-RU" dirty="0">
                <a:solidFill>
                  <a:schemeClr val="bg1"/>
                </a:solidFill>
              </a:rPr>
              <a:t> </a:t>
            </a:r>
            <a:r>
              <a:rPr lang="ru-RU" dirty="0" err="1">
                <a:solidFill>
                  <a:schemeClr val="bg1"/>
                </a:solidFill>
              </a:rPr>
              <a:t>жоғарғы</a:t>
            </a:r>
            <a:r>
              <a:rPr lang="ru-RU" dirty="0">
                <a:solidFill>
                  <a:schemeClr val="bg1"/>
                </a:solidFill>
              </a:rPr>
              <a:t> </a:t>
            </a:r>
            <a:r>
              <a:rPr lang="ru-RU" dirty="0" err="1">
                <a:solidFill>
                  <a:schemeClr val="bg1"/>
                </a:solidFill>
              </a:rPr>
              <a:t>ағысындағы</a:t>
            </a:r>
            <a:r>
              <a:rPr lang="ru-RU" dirty="0">
                <a:solidFill>
                  <a:schemeClr val="bg1"/>
                </a:solidFill>
              </a:rPr>
              <a:t> Богатырь </a:t>
            </a:r>
            <a:r>
              <a:rPr lang="ru-RU" dirty="0" err="1">
                <a:solidFill>
                  <a:schemeClr val="bg1"/>
                </a:solidFill>
              </a:rPr>
              <a:t>көлінен</a:t>
            </a:r>
            <a:r>
              <a:rPr lang="ru-RU" dirty="0">
                <a:solidFill>
                  <a:schemeClr val="bg1"/>
                </a:solidFill>
              </a:rPr>
              <a:t> 6,2 млн м</a:t>
            </a:r>
            <a:r>
              <a:rPr lang="ru-RU" baseline="30000" dirty="0">
                <a:solidFill>
                  <a:schemeClr val="bg1"/>
                </a:solidFill>
              </a:rPr>
              <a:t>3</a:t>
            </a:r>
            <a:r>
              <a:rPr lang="ru-RU" dirty="0">
                <a:solidFill>
                  <a:schemeClr val="bg1"/>
                </a:solidFill>
              </a:rPr>
              <a:t> су </a:t>
            </a:r>
            <a:r>
              <a:rPr lang="ru-RU" dirty="0" err="1">
                <a:solidFill>
                  <a:schemeClr val="bg1"/>
                </a:solidFill>
              </a:rPr>
              <a:t>ағызылды</a:t>
            </a:r>
            <a:r>
              <a:rPr lang="ru-RU" dirty="0">
                <a:solidFill>
                  <a:schemeClr val="bg1"/>
                </a:solidFill>
              </a:rPr>
              <a:t>. </a:t>
            </a:r>
            <a:r>
              <a:rPr lang="ru-RU" dirty="0" err="1">
                <a:solidFill>
                  <a:schemeClr val="bg1"/>
                </a:solidFill>
              </a:rPr>
              <a:t>Көлдегі</a:t>
            </a:r>
            <a:r>
              <a:rPr lang="ru-RU" dirty="0">
                <a:solidFill>
                  <a:schemeClr val="bg1"/>
                </a:solidFill>
              </a:rPr>
              <a:t> су </a:t>
            </a:r>
            <a:r>
              <a:rPr lang="ru-RU" dirty="0" err="1">
                <a:solidFill>
                  <a:schemeClr val="bg1"/>
                </a:solidFill>
              </a:rPr>
              <a:t>деңгейі</a:t>
            </a:r>
            <a:r>
              <a:rPr lang="ru-RU" dirty="0">
                <a:solidFill>
                  <a:schemeClr val="bg1"/>
                </a:solidFill>
              </a:rPr>
              <a:t> 20 </a:t>
            </a:r>
            <a:r>
              <a:rPr lang="ru-RU" dirty="0" smtClean="0">
                <a:solidFill>
                  <a:schemeClr val="bg1"/>
                </a:solidFill>
              </a:rPr>
              <a:t>м </a:t>
            </a:r>
            <a:r>
              <a:rPr lang="ru-RU" dirty="0" err="1">
                <a:solidFill>
                  <a:schemeClr val="bg1"/>
                </a:solidFill>
              </a:rPr>
              <a:t>төмендеді</a:t>
            </a:r>
            <a:r>
              <a:rPr lang="ru-RU" dirty="0">
                <a:solidFill>
                  <a:schemeClr val="bg1"/>
                </a:solidFill>
              </a:rPr>
              <a:t>.</a:t>
            </a:r>
          </a:p>
        </p:txBody>
      </p:sp>
      <p:pic>
        <p:nvPicPr>
          <p:cNvPr id="11" name="Рисунок 10"/>
          <p:cNvPicPr>
            <a:picLocks noChangeAspect="1"/>
          </p:cNvPicPr>
          <p:nvPr/>
        </p:nvPicPr>
        <p:blipFill>
          <a:blip r:embed="rId3"/>
          <a:stretch>
            <a:fillRect/>
          </a:stretch>
        </p:blipFill>
        <p:spPr>
          <a:xfrm>
            <a:off x="624114" y="1502229"/>
            <a:ext cx="6284142" cy="3614056"/>
          </a:xfrm>
          <a:prstGeom prst="rect">
            <a:avLst/>
          </a:prstGeom>
        </p:spPr>
      </p:pic>
    </p:spTree>
    <p:extLst>
      <p:ext uri="{BB962C8B-B14F-4D97-AF65-F5344CB8AC3E}">
        <p14:creationId xmlns:p14="http://schemas.microsoft.com/office/powerpoint/2010/main" val="961730162"/>
      </p:ext>
    </p:extLst>
  </p:cSld>
  <p:clrMapOvr>
    <a:masterClrMapping/>
  </p:clrMapOvr>
</p:sld>
</file>

<file path=ppt/theme/theme1.xml><?xml version="1.0" encoding="utf-8"?>
<a:theme xmlns:a="http://schemas.openxmlformats.org/drawingml/2006/main" name="Тема Offic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12_TF34076243" id="{94C2722F-8848-4209-9C4C-09427914FB00}" vid="{8B6D946A-4E88-4114-B5AD-CF66231E8EA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C31332-3081-4BD9-AD6F-078B4521F357}">
  <ds:schemaRefs>
    <ds:schemaRef ds:uri="http://schemas.microsoft.com/sharepoint/v3/contenttype/forms"/>
  </ds:schemaRefs>
</ds:datastoreItem>
</file>

<file path=customXml/itemProps3.xml><?xml version="1.0" encoding="utf-8"?>
<ds:datastoreItem xmlns:ds="http://schemas.openxmlformats.org/officeDocument/2006/customXml" ds:itemID="{2519797F-2510-4681-A59B-FCD8F3733F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Презентация с синими сферами</Template>
  <TotalTime>0</TotalTime>
  <Words>1851</Words>
  <Application>Microsoft Office PowerPoint</Application>
  <PresentationFormat>Широкоэкранный</PresentationFormat>
  <Paragraphs>126</Paragraphs>
  <Slides>16</Slides>
  <Notes>16</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5" baseType="lpstr">
      <vt:lpstr>Angsana New</vt:lpstr>
      <vt:lpstr>Arial</vt:lpstr>
      <vt:lpstr>Calibri</vt:lpstr>
      <vt:lpstr>Corbel</vt:lpstr>
      <vt:lpstr>PT Sans</vt:lpstr>
      <vt:lpstr>Times New Roman</vt:lpstr>
      <vt:lpstr>Wingdings</vt:lpstr>
      <vt:lpstr>Тема Office</vt:lpstr>
      <vt:lpstr>CorelDRAW.Graphic.13</vt:lpstr>
      <vt:lpstr>Селдің алдын алу мақсатында жүргізілетін превентивті шаралары</vt:lpstr>
      <vt:lpstr>Презентация PowerPoint</vt:lpstr>
      <vt:lpstr>Сел тасқынының су құраушысына әсер ету</vt:lpstr>
      <vt:lpstr>ӘСМ-на әсер ету </vt:lpstr>
      <vt:lpstr>Еңістіктерге әсер ету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Рахмет</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2020-12-02T16:22:46Z</dcterms:created>
  <dcterms:modified xsi:type="dcterms:W3CDTF">2020-12-25T19:18:45Z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