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46E3FD-4BC7-40EC-A338-8BC872A73161}" type="doc">
      <dgm:prSet loTypeId="urn:microsoft.com/office/officeart/2008/layout/HorizontalMultiLevelHierarchy" loCatId="hierarchy" qsTypeId="urn:microsoft.com/office/officeart/2005/8/quickstyle/simple3" qsCatId="simple" csTypeId="urn:microsoft.com/office/officeart/2005/8/colors/accent3_2" csCatId="accent3" phldr="1"/>
      <dgm:spPr/>
      <dgm:t>
        <a:bodyPr/>
        <a:lstStyle/>
        <a:p>
          <a:endParaRPr lang="ru-RU"/>
        </a:p>
      </dgm:t>
    </dgm:pt>
    <dgm:pt modelId="{1BFDC897-42D8-48D5-9973-53A131400C15}">
      <dgm:prSet phldrT="[Текст]" custT="1"/>
      <dgm:spPr>
        <a:solidFill>
          <a:srgbClr val="3FCDFF"/>
        </a:solidFill>
      </dgm:spPr>
      <dgm:t>
        <a:bodyPr/>
        <a:lstStyle/>
        <a:p>
          <a:pPr algn="ctr"/>
          <a:r>
            <a:rPr lang="ru-RU" sz="1800" dirty="0">
              <a:latin typeface="Times New Roman" panose="02020603050405020304" pitchFamily="18" charset="0"/>
              <a:cs typeface="Times New Roman" panose="02020603050405020304" pitchFamily="18" charset="0"/>
            </a:rPr>
            <a:t>сел </a:t>
          </a:r>
          <a:r>
            <a:rPr lang="ru-RU" sz="1800" dirty="0" err="1">
              <a:latin typeface="Times New Roman" panose="02020603050405020304" pitchFamily="18" charset="0"/>
              <a:cs typeface="Times New Roman" panose="02020603050405020304" pitchFamily="18" charset="0"/>
            </a:rPr>
            <a:t>тасқындарының</a:t>
          </a:r>
          <a:r>
            <a:rPr lang="ru-RU" sz="1800" dirty="0">
              <a:latin typeface="Times New Roman" panose="02020603050405020304" pitchFamily="18" charset="0"/>
              <a:cs typeface="Times New Roman" panose="02020603050405020304" pitchFamily="18" charset="0"/>
            </a:rPr>
            <a:t> су </a:t>
          </a:r>
          <a:r>
            <a:rPr lang="ru-RU" sz="1800" dirty="0" err="1">
              <a:latin typeface="Times New Roman" panose="02020603050405020304" pitchFamily="18" charset="0"/>
              <a:cs typeface="Times New Roman" panose="02020603050405020304" pitchFamily="18" charset="0"/>
            </a:rPr>
            <a:t>құраушысы</a:t>
          </a:r>
          <a:endParaRPr lang="ru-RU" sz="1800" dirty="0">
            <a:latin typeface="Times New Roman" panose="02020603050405020304" pitchFamily="18" charset="0"/>
            <a:cs typeface="Times New Roman" panose="02020603050405020304" pitchFamily="18" charset="0"/>
          </a:endParaRPr>
        </a:p>
      </dgm:t>
    </dgm:pt>
    <dgm:pt modelId="{F3B51C90-D2AF-4842-A45F-7FCD6B6E7BDA}" type="parTrans" cxnId="{3720693C-736E-4793-A480-A8EA87728ECE}">
      <dgm:prSet/>
      <dgm:spPr/>
      <dgm:t>
        <a:bodyPr/>
        <a:lstStyle/>
        <a:p>
          <a:pPr algn="ctr"/>
          <a:endParaRPr lang="ru-RU">
            <a:latin typeface="Times New Roman" panose="02020603050405020304" pitchFamily="18" charset="0"/>
            <a:cs typeface="Times New Roman" panose="02020603050405020304" pitchFamily="18" charset="0"/>
          </a:endParaRPr>
        </a:p>
      </dgm:t>
    </dgm:pt>
    <dgm:pt modelId="{1D20D1C6-A2E7-4293-BA6C-1A3AC7D1083B}" type="sibTrans" cxnId="{3720693C-736E-4793-A480-A8EA87728ECE}">
      <dgm:prSet/>
      <dgm:spPr/>
      <dgm:t>
        <a:bodyPr/>
        <a:lstStyle/>
        <a:p>
          <a:pPr algn="ctr"/>
          <a:endParaRPr lang="ru-RU">
            <a:latin typeface="Times New Roman" panose="02020603050405020304" pitchFamily="18" charset="0"/>
            <a:cs typeface="Times New Roman" panose="02020603050405020304" pitchFamily="18" charset="0"/>
          </a:endParaRPr>
        </a:p>
      </dgm:t>
    </dgm:pt>
    <dgm:pt modelId="{00189521-ED2A-4B63-83C2-F409131F4A32}">
      <dgm:prSet phldrT="[Текст]"/>
      <dgm:spPr>
        <a:solidFill>
          <a:srgbClr val="3FCDFF"/>
        </a:solidFill>
      </dgm:spPr>
      <dgm:t>
        <a:bodyPr/>
        <a:lstStyle/>
        <a:p>
          <a:pPr algn="ctr"/>
          <a:r>
            <a:rPr lang="kk-KZ" dirty="0">
              <a:latin typeface="Times New Roman" panose="02020603050405020304" pitchFamily="18" charset="0"/>
              <a:cs typeface="Times New Roman" panose="02020603050405020304" pitchFamily="18" charset="0"/>
            </a:rPr>
            <a:t>атмосфералық жауын-шашын (жаңбыр және нөсер)</a:t>
          </a:r>
          <a:endParaRPr lang="ru-RU" dirty="0">
            <a:latin typeface="Times New Roman" panose="02020603050405020304" pitchFamily="18" charset="0"/>
            <a:cs typeface="Times New Roman" panose="02020603050405020304" pitchFamily="18" charset="0"/>
          </a:endParaRPr>
        </a:p>
      </dgm:t>
    </dgm:pt>
    <dgm:pt modelId="{51D84A35-EDE9-4C4D-BD61-6900A70FB5F7}" type="parTrans" cxnId="{EE1091E7-FD17-4491-9FEC-F2A1DA4B9A54}">
      <dgm:prSet/>
      <dgm:spPr/>
      <dgm:t>
        <a:bodyPr/>
        <a:lstStyle/>
        <a:p>
          <a:pPr algn="ctr"/>
          <a:endParaRPr lang="ru-RU">
            <a:latin typeface="Times New Roman" panose="02020603050405020304" pitchFamily="18" charset="0"/>
            <a:cs typeface="Times New Roman" panose="02020603050405020304" pitchFamily="18" charset="0"/>
          </a:endParaRPr>
        </a:p>
      </dgm:t>
    </dgm:pt>
    <dgm:pt modelId="{3D735772-3A0A-429A-BE46-F394569FD4CF}" type="sibTrans" cxnId="{EE1091E7-FD17-4491-9FEC-F2A1DA4B9A54}">
      <dgm:prSet/>
      <dgm:spPr/>
      <dgm:t>
        <a:bodyPr/>
        <a:lstStyle/>
        <a:p>
          <a:pPr algn="ctr"/>
          <a:endParaRPr lang="ru-RU">
            <a:latin typeface="Times New Roman" panose="02020603050405020304" pitchFamily="18" charset="0"/>
            <a:cs typeface="Times New Roman" panose="02020603050405020304" pitchFamily="18" charset="0"/>
          </a:endParaRPr>
        </a:p>
      </dgm:t>
    </dgm:pt>
    <dgm:pt modelId="{1E39D82F-8417-4DB2-A2A6-8391E0ADD37E}">
      <dgm:prSet phldrT="[Текст]"/>
      <dgm:spPr>
        <a:solidFill>
          <a:srgbClr val="3FCDFF"/>
        </a:solidFill>
      </dgm:spPr>
      <dgm:t>
        <a:bodyPr/>
        <a:lstStyle/>
        <a:p>
          <a:pPr algn="ctr"/>
          <a:r>
            <a:rPr lang="kk-KZ">
              <a:latin typeface="Times New Roman" panose="02020603050405020304" pitchFamily="18" charset="0"/>
              <a:cs typeface="Times New Roman" panose="02020603050405020304" pitchFamily="18" charset="0"/>
            </a:rPr>
            <a:t>қар немесе мұздықтардың еруі </a:t>
          </a:r>
          <a:endParaRPr lang="ru-RU">
            <a:latin typeface="Times New Roman" panose="02020603050405020304" pitchFamily="18" charset="0"/>
            <a:cs typeface="Times New Roman" panose="02020603050405020304" pitchFamily="18" charset="0"/>
          </a:endParaRPr>
        </a:p>
      </dgm:t>
    </dgm:pt>
    <dgm:pt modelId="{A797DB23-4D16-49B2-ACC8-B873BB586EA2}" type="parTrans" cxnId="{37022916-59C7-414B-8A8E-F03059020C23}">
      <dgm:prSet/>
      <dgm:spPr/>
      <dgm:t>
        <a:bodyPr/>
        <a:lstStyle/>
        <a:p>
          <a:pPr algn="ctr"/>
          <a:endParaRPr lang="ru-RU">
            <a:latin typeface="Times New Roman" panose="02020603050405020304" pitchFamily="18" charset="0"/>
            <a:cs typeface="Times New Roman" panose="02020603050405020304" pitchFamily="18" charset="0"/>
          </a:endParaRPr>
        </a:p>
      </dgm:t>
    </dgm:pt>
    <dgm:pt modelId="{15D3EDBD-BA1D-4D16-9574-29B4EDB8F3D2}" type="sibTrans" cxnId="{37022916-59C7-414B-8A8E-F03059020C23}">
      <dgm:prSet/>
      <dgm:spPr/>
      <dgm:t>
        <a:bodyPr/>
        <a:lstStyle/>
        <a:p>
          <a:pPr algn="ctr"/>
          <a:endParaRPr lang="ru-RU">
            <a:latin typeface="Times New Roman" panose="02020603050405020304" pitchFamily="18" charset="0"/>
            <a:cs typeface="Times New Roman" panose="02020603050405020304" pitchFamily="18" charset="0"/>
          </a:endParaRPr>
        </a:p>
      </dgm:t>
    </dgm:pt>
    <dgm:pt modelId="{A6054932-EE74-4193-B65E-0740A6448692}">
      <dgm:prSet phldrT="[Текст]"/>
      <dgm:spPr>
        <a:solidFill>
          <a:srgbClr val="3FCDFF"/>
        </a:solidFill>
      </dgm:spPr>
      <dgm:t>
        <a:bodyPr/>
        <a:lstStyle/>
        <a:p>
          <a:pPr algn="ctr"/>
          <a:r>
            <a:rPr lang="kk-KZ" dirty="0">
              <a:latin typeface="Times New Roman" panose="02020603050405020304" pitchFamily="18" charset="0"/>
              <a:cs typeface="Times New Roman" panose="02020603050405020304" pitchFamily="18" charset="0"/>
            </a:rPr>
            <a:t>көлдер мен мореналы-мұздықтық кешендегі су жиналатын ойылымдардың ақтарылуы</a:t>
          </a:r>
          <a:endParaRPr lang="ru-RU" dirty="0">
            <a:latin typeface="Times New Roman" panose="02020603050405020304" pitchFamily="18" charset="0"/>
            <a:cs typeface="Times New Roman" panose="02020603050405020304" pitchFamily="18" charset="0"/>
          </a:endParaRPr>
        </a:p>
      </dgm:t>
    </dgm:pt>
    <dgm:pt modelId="{7A491D56-C4CC-44B6-B056-B8655CA49561}" type="parTrans" cxnId="{0D60C89A-BB5A-4A7D-96DC-42791D42E99B}">
      <dgm:prSet/>
      <dgm:spPr/>
      <dgm:t>
        <a:bodyPr/>
        <a:lstStyle/>
        <a:p>
          <a:pPr algn="ctr"/>
          <a:endParaRPr lang="ru-RU">
            <a:latin typeface="Times New Roman" panose="02020603050405020304" pitchFamily="18" charset="0"/>
            <a:cs typeface="Times New Roman" panose="02020603050405020304" pitchFamily="18" charset="0"/>
          </a:endParaRPr>
        </a:p>
      </dgm:t>
    </dgm:pt>
    <dgm:pt modelId="{B56CAE70-338C-4A5A-A411-14B166C64C55}" type="sibTrans" cxnId="{0D60C89A-BB5A-4A7D-96DC-42791D42E99B}">
      <dgm:prSet/>
      <dgm:spPr/>
      <dgm:t>
        <a:bodyPr/>
        <a:lstStyle/>
        <a:p>
          <a:pPr algn="ctr"/>
          <a:endParaRPr lang="ru-RU">
            <a:latin typeface="Times New Roman" panose="02020603050405020304" pitchFamily="18" charset="0"/>
            <a:cs typeface="Times New Roman" panose="02020603050405020304" pitchFamily="18" charset="0"/>
          </a:endParaRPr>
        </a:p>
      </dgm:t>
    </dgm:pt>
    <dgm:pt modelId="{CE0890BE-F3BC-40F0-90F8-5C5F428794B8}">
      <dgm:prSet phldrT="[Текст]"/>
      <dgm:spPr>
        <a:solidFill>
          <a:srgbClr val="3FCDFF"/>
        </a:solidFill>
      </dgm:spPr>
      <dgm:t>
        <a:bodyPr/>
        <a:lstStyle/>
        <a:p>
          <a:pPr algn="ctr"/>
          <a:r>
            <a:rPr lang="kk-KZ" dirty="0">
              <a:latin typeface="Times New Roman" panose="02020603050405020304" pitchFamily="18" charset="0"/>
              <a:cs typeface="Times New Roman" panose="02020603050405020304" pitchFamily="18" charset="0"/>
            </a:rPr>
            <a:t>тау жыныстарының құрамындағы су </a:t>
          </a:r>
          <a:endParaRPr lang="ru-RU" dirty="0">
            <a:latin typeface="Times New Roman" panose="02020603050405020304" pitchFamily="18" charset="0"/>
            <a:cs typeface="Times New Roman" panose="02020603050405020304" pitchFamily="18" charset="0"/>
          </a:endParaRPr>
        </a:p>
      </dgm:t>
    </dgm:pt>
    <dgm:pt modelId="{3ABB2DF9-7543-4881-8CCB-859BCFA90701}" type="parTrans" cxnId="{CC2190C6-5BA3-45B3-A84F-FC2A1C1EB0A2}">
      <dgm:prSet/>
      <dgm:spPr/>
      <dgm:t>
        <a:bodyPr/>
        <a:lstStyle/>
        <a:p>
          <a:pPr algn="ctr"/>
          <a:endParaRPr lang="ru-RU">
            <a:latin typeface="Times New Roman" panose="02020603050405020304" pitchFamily="18" charset="0"/>
            <a:cs typeface="Times New Roman" panose="02020603050405020304" pitchFamily="18" charset="0"/>
          </a:endParaRPr>
        </a:p>
      </dgm:t>
    </dgm:pt>
    <dgm:pt modelId="{9E0FD1C7-C313-4950-9A11-745983EE8343}" type="sibTrans" cxnId="{CC2190C6-5BA3-45B3-A84F-FC2A1C1EB0A2}">
      <dgm:prSet/>
      <dgm:spPr/>
      <dgm:t>
        <a:bodyPr/>
        <a:lstStyle/>
        <a:p>
          <a:pPr algn="ctr"/>
          <a:endParaRPr lang="ru-RU">
            <a:latin typeface="Times New Roman" panose="02020603050405020304" pitchFamily="18" charset="0"/>
            <a:cs typeface="Times New Roman" panose="02020603050405020304" pitchFamily="18" charset="0"/>
          </a:endParaRPr>
        </a:p>
      </dgm:t>
    </dgm:pt>
    <dgm:pt modelId="{41C7EE6D-09CA-4C7A-B819-B4641C096B4B}">
      <dgm:prSet phldrT="[Текст]"/>
      <dgm:spPr>
        <a:solidFill>
          <a:srgbClr val="3FCDFF"/>
        </a:solidFill>
      </dgm:spPr>
      <dgm:t>
        <a:bodyPr/>
        <a:lstStyle/>
        <a:p>
          <a:pPr algn="ctr"/>
          <a:r>
            <a:rPr lang="kk-KZ" dirty="0">
              <a:latin typeface="Times New Roman" panose="02020603050405020304" pitchFamily="18" charset="0"/>
              <a:cs typeface="Times New Roman" panose="02020603050405020304" pitchFamily="18" charset="0"/>
            </a:rPr>
            <a:t>топырақ грунттарының алдын-ала ылғалдануы</a:t>
          </a:r>
          <a:endParaRPr lang="ru-RU" dirty="0">
            <a:latin typeface="Times New Roman" panose="02020603050405020304" pitchFamily="18" charset="0"/>
            <a:cs typeface="Times New Roman" panose="02020603050405020304" pitchFamily="18" charset="0"/>
          </a:endParaRPr>
        </a:p>
      </dgm:t>
    </dgm:pt>
    <dgm:pt modelId="{C144E879-86C0-4282-BF1A-D592F47628B2}" type="parTrans" cxnId="{CDC2FFB7-A697-40C5-8974-9309B1205B6C}">
      <dgm:prSet/>
      <dgm:spPr/>
      <dgm:t>
        <a:bodyPr/>
        <a:lstStyle/>
        <a:p>
          <a:pPr algn="ctr"/>
          <a:endParaRPr lang="ru-RU">
            <a:latin typeface="Times New Roman" panose="02020603050405020304" pitchFamily="18" charset="0"/>
            <a:cs typeface="Times New Roman" panose="02020603050405020304" pitchFamily="18" charset="0"/>
          </a:endParaRPr>
        </a:p>
      </dgm:t>
    </dgm:pt>
    <dgm:pt modelId="{83807160-2F09-4561-92D8-5E3350E90B36}" type="sibTrans" cxnId="{CDC2FFB7-A697-40C5-8974-9309B1205B6C}">
      <dgm:prSet/>
      <dgm:spPr/>
      <dgm:t>
        <a:bodyPr/>
        <a:lstStyle/>
        <a:p>
          <a:pPr algn="ctr"/>
          <a:endParaRPr lang="ru-RU">
            <a:latin typeface="Times New Roman" panose="02020603050405020304" pitchFamily="18" charset="0"/>
            <a:cs typeface="Times New Roman" panose="02020603050405020304" pitchFamily="18" charset="0"/>
          </a:endParaRPr>
        </a:p>
      </dgm:t>
    </dgm:pt>
    <dgm:pt modelId="{52121AD7-D4CE-4D58-924D-95EF6EA5588D}" type="pres">
      <dgm:prSet presAssocID="{9246E3FD-4BC7-40EC-A338-8BC872A73161}" presName="Name0" presStyleCnt="0">
        <dgm:presLayoutVars>
          <dgm:chPref val="1"/>
          <dgm:dir/>
          <dgm:animOne val="branch"/>
          <dgm:animLvl val="lvl"/>
          <dgm:resizeHandles val="exact"/>
        </dgm:presLayoutVars>
      </dgm:prSet>
      <dgm:spPr/>
      <dgm:t>
        <a:bodyPr/>
        <a:lstStyle/>
        <a:p>
          <a:endParaRPr lang="ru-RU"/>
        </a:p>
      </dgm:t>
    </dgm:pt>
    <dgm:pt modelId="{C9E5110B-CD8A-4F14-9852-8060310F77C4}" type="pres">
      <dgm:prSet presAssocID="{1BFDC897-42D8-48D5-9973-53A131400C15}" presName="root1" presStyleCnt="0"/>
      <dgm:spPr/>
      <dgm:t>
        <a:bodyPr/>
        <a:lstStyle/>
        <a:p>
          <a:endParaRPr lang="ru-RU"/>
        </a:p>
      </dgm:t>
    </dgm:pt>
    <dgm:pt modelId="{A9AEF3FF-5871-4472-8B83-18D41F2A3B3C}" type="pres">
      <dgm:prSet presAssocID="{1BFDC897-42D8-48D5-9973-53A131400C15}" presName="LevelOneTextNode" presStyleLbl="node0" presStyleIdx="0" presStyleCnt="1">
        <dgm:presLayoutVars>
          <dgm:chPref val="3"/>
        </dgm:presLayoutVars>
      </dgm:prSet>
      <dgm:spPr/>
      <dgm:t>
        <a:bodyPr/>
        <a:lstStyle/>
        <a:p>
          <a:endParaRPr lang="ru-RU"/>
        </a:p>
      </dgm:t>
    </dgm:pt>
    <dgm:pt modelId="{2DC6BF1E-D56B-44B2-BD60-0B0DDA4388F2}" type="pres">
      <dgm:prSet presAssocID="{1BFDC897-42D8-48D5-9973-53A131400C15}" presName="level2hierChild" presStyleCnt="0"/>
      <dgm:spPr/>
      <dgm:t>
        <a:bodyPr/>
        <a:lstStyle/>
        <a:p>
          <a:endParaRPr lang="ru-RU"/>
        </a:p>
      </dgm:t>
    </dgm:pt>
    <dgm:pt modelId="{57BC766A-EDC1-497E-B5C8-E4707D60EFF8}" type="pres">
      <dgm:prSet presAssocID="{51D84A35-EDE9-4C4D-BD61-6900A70FB5F7}" presName="conn2-1" presStyleLbl="parChTrans1D2" presStyleIdx="0" presStyleCnt="5"/>
      <dgm:spPr/>
      <dgm:t>
        <a:bodyPr/>
        <a:lstStyle/>
        <a:p>
          <a:endParaRPr lang="ru-RU"/>
        </a:p>
      </dgm:t>
    </dgm:pt>
    <dgm:pt modelId="{AEF0D3B0-761F-4094-ACFD-516F444CE5FA}" type="pres">
      <dgm:prSet presAssocID="{51D84A35-EDE9-4C4D-BD61-6900A70FB5F7}" presName="connTx" presStyleLbl="parChTrans1D2" presStyleIdx="0" presStyleCnt="5"/>
      <dgm:spPr/>
      <dgm:t>
        <a:bodyPr/>
        <a:lstStyle/>
        <a:p>
          <a:endParaRPr lang="ru-RU"/>
        </a:p>
      </dgm:t>
    </dgm:pt>
    <dgm:pt modelId="{26B3774F-59A1-44CE-94E3-296E514059F0}" type="pres">
      <dgm:prSet presAssocID="{00189521-ED2A-4B63-83C2-F409131F4A32}" presName="root2" presStyleCnt="0"/>
      <dgm:spPr/>
      <dgm:t>
        <a:bodyPr/>
        <a:lstStyle/>
        <a:p>
          <a:endParaRPr lang="ru-RU"/>
        </a:p>
      </dgm:t>
    </dgm:pt>
    <dgm:pt modelId="{63C0FA21-0732-484E-8268-536D6AAB5658}" type="pres">
      <dgm:prSet presAssocID="{00189521-ED2A-4B63-83C2-F409131F4A32}" presName="LevelTwoTextNode" presStyleLbl="node2" presStyleIdx="0" presStyleCnt="5">
        <dgm:presLayoutVars>
          <dgm:chPref val="3"/>
        </dgm:presLayoutVars>
      </dgm:prSet>
      <dgm:spPr/>
      <dgm:t>
        <a:bodyPr/>
        <a:lstStyle/>
        <a:p>
          <a:endParaRPr lang="ru-RU"/>
        </a:p>
      </dgm:t>
    </dgm:pt>
    <dgm:pt modelId="{F1569219-8603-4D30-9EFD-D9CE396CF456}" type="pres">
      <dgm:prSet presAssocID="{00189521-ED2A-4B63-83C2-F409131F4A32}" presName="level3hierChild" presStyleCnt="0"/>
      <dgm:spPr/>
      <dgm:t>
        <a:bodyPr/>
        <a:lstStyle/>
        <a:p>
          <a:endParaRPr lang="ru-RU"/>
        </a:p>
      </dgm:t>
    </dgm:pt>
    <dgm:pt modelId="{DA55F184-F2B2-43D8-BB4D-9258A23FF5D2}" type="pres">
      <dgm:prSet presAssocID="{A797DB23-4D16-49B2-ACC8-B873BB586EA2}" presName="conn2-1" presStyleLbl="parChTrans1D2" presStyleIdx="1" presStyleCnt="5"/>
      <dgm:spPr/>
      <dgm:t>
        <a:bodyPr/>
        <a:lstStyle/>
        <a:p>
          <a:endParaRPr lang="ru-RU"/>
        </a:p>
      </dgm:t>
    </dgm:pt>
    <dgm:pt modelId="{F4DD0930-252E-4C4B-BE6C-C116525DEAD3}" type="pres">
      <dgm:prSet presAssocID="{A797DB23-4D16-49B2-ACC8-B873BB586EA2}" presName="connTx" presStyleLbl="parChTrans1D2" presStyleIdx="1" presStyleCnt="5"/>
      <dgm:spPr/>
      <dgm:t>
        <a:bodyPr/>
        <a:lstStyle/>
        <a:p>
          <a:endParaRPr lang="ru-RU"/>
        </a:p>
      </dgm:t>
    </dgm:pt>
    <dgm:pt modelId="{2169C493-0DA7-496E-9AC7-6B78E2C171A4}" type="pres">
      <dgm:prSet presAssocID="{1E39D82F-8417-4DB2-A2A6-8391E0ADD37E}" presName="root2" presStyleCnt="0"/>
      <dgm:spPr/>
      <dgm:t>
        <a:bodyPr/>
        <a:lstStyle/>
        <a:p>
          <a:endParaRPr lang="ru-RU"/>
        </a:p>
      </dgm:t>
    </dgm:pt>
    <dgm:pt modelId="{4E814958-EA32-4A02-95BB-868F6DD925CA}" type="pres">
      <dgm:prSet presAssocID="{1E39D82F-8417-4DB2-A2A6-8391E0ADD37E}" presName="LevelTwoTextNode" presStyleLbl="node2" presStyleIdx="1" presStyleCnt="5">
        <dgm:presLayoutVars>
          <dgm:chPref val="3"/>
        </dgm:presLayoutVars>
      </dgm:prSet>
      <dgm:spPr/>
      <dgm:t>
        <a:bodyPr/>
        <a:lstStyle/>
        <a:p>
          <a:endParaRPr lang="ru-RU"/>
        </a:p>
      </dgm:t>
    </dgm:pt>
    <dgm:pt modelId="{70F28AFB-3823-4B84-9EBD-AEB000025684}" type="pres">
      <dgm:prSet presAssocID="{1E39D82F-8417-4DB2-A2A6-8391E0ADD37E}" presName="level3hierChild" presStyleCnt="0"/>
      <dgm:spPr/>
      <dgm:t>
        <a:bodyPr/>
        <a:lstStyle/>
        <a:p>
          <a:endParaRPr lang="ru-RU"/>
        </a:p>
      </dgm:t>
    </dgm:pt>
    <dgm:pt modelId="{4C8C0099-9DE4-4B99-8004-B2756636FFE9}" type="pres">
      <dgm:prSet presAssocID="{7A491D56-C4CC-44B6-B056-B8655CA49561}" presName="conn2-1" presStyleLbl="parChTrans1D2" presStyleIdx="2" presStyleCnt="5"/>
      <dgm:spPr/>
      <dgm:t>
        <a:bodyPr/>
        <a:lstStyle/>
        <a:p>
          <a:endParaRPr lang="ru-RU"/>
        </a:p>
      </dgm:t>
    </dgm:pt>
    <dgm:pt modelId="{4B0457C7-7E93-459F-BC3F-BCFC36456DB0}" type="pres">
      <dgm:prSet presAssocID="{7A491D56-C4CC-44B6-B056-B8655CA49561}" presName="connTx" presStyleLbl="parChTrans1D2" presStyleIdx="2" presStyleCnt="5"/>
      <dgm:spPr/>
      <dgm:t>
        <a:bodyPr/>
        <a:lstStyle/>
        <a:p>
          <a:endParaRPr lang="ru-RU"/>
        </a:p>
      </dgm:t>
    </dgm:pt>
    <dgm:pt modelId="{21F2C6BC-B5A7-4FB1-8566-45E6A01F8D02}" type="pres">
      <dgm:prSet presAssocID="{A6054932-EE74-4193-B65E-0740A6448692}" presName="root2" presStyleCnt="0"/>
      <dgm:spPr/>
      <dgm:t>
        <a:bodyPr/>
        <a:lstStyle/>
        <a:p>
          <a:endParaRPr lang="ru-RU"/>
        </a:p>
      </dgm:t>
    </dgm:pt>
    <dgm:pt modelId="{87AF5002-EB91-4EE0-8C64-28C2613A9E55}" type="pres">
      <dgm:prSet presAssocID="{A6054932-EE74-4193-B65E-0740A6448692}" presName="LevelTwoTextNode" presStyleLbl="node2" presStyleIdx="2" presStyleCnt="5">
        <dgm:presLayoutVars>
          <dgm:chPref val="3"/>
        </dgm:presLayoutVars>
      </dgm:prSet>
      <dgm:spPr/>
      <dgm:t>
        <a:bodyPr/>
        <a:lstStyle/>
        <a:p>
          <a:endParaRPr lang="ru-RU"/>
        </a:p>
      </dgm:t>
    </dgm:pt>
    <dgm:pt modelId="{25DD755E-BD93-4A69-9FA0-1EA2833D21F8}" type="pres">
      <dgm:prSet presAssocID="{A6054932-EE74-4193-B65E-0740A6448692}" presName="level3hierChild" presStyleCnt="0"/>
      <dgm:spPr/>
      <dgm:t>
        <a:bodyPr/>
        <a:lstStyle/>
        <a:p>
          <a:endParaRPr lang="ru-RU"/>
        </a:p>
      </dgm:t>
    </dgm:pt>
    <dgm:pt modelId="{E91ACECC-8F0C-44F9-8DCE-AF05073225EF}" type="pres">
      <dgm:prSet presAssocID="{3ABB2DF9-7543-4881-8CCB-859BCFA90701}" presName="conn2-1" presStyleLbl="parChTrans1D2" presStyleIdx="3" presStyleCnt="5"/>
      <dgm:spPr/>
      <dgm:t>
        <a:bodyPr/>
        <a:lstStyle/>
        <a:p>
          <a:endParaRPr lang="ru-RU"/>
        </a:p>
      </dgm:t>
    </dgm:pt>
    <dgm:pt modelId="{772D9A88-EA01-49B4-8734-57791A3CE5C8}" type="pres">
      <dgm:prSet presAssocID="{3ABB2DF9-7543-4881-8CCB-859BCFA90701}" presName="connTx" presStyleLbl="parChTrans1D2" presStyleIdx="3" presStyleCnt="5"/>
      <dgm:spPr/>
      <dgm:t>
        <a:bodyPr/>
        <a:lstStyle/>
        <a:p>
          <a:endParaRPr lang="ru-RU"/>
        </a:p>
      </dgm:t>
    </dgm:pt>
    <dgm:pt modelId="{9044C9D7-1596-455B-9EED-BE10F8009DFA}" type="pres">
      <dgm:prSet presAssocID="{CE0890BE-F3BC-40F0-90F8-5C5F428794B8}" presName="root2" presStyleCnt="0"/>
      <dgm:spPr/>
      <dgm:t>
        <a:bodyPr/>
        <a:lstStyle/>
        <a:p>
          <a:endParaRPr lang="ru-RU"/>
        </a:p>
      </dgm:t>
    </dgm:pt>
    <dgm:pt modelId="{F4FE6C48-3240-43A2-8BA6-FE76BAF906C7}" type="pres">
      <dgm:prSet presAssocID="{CE0890BE-F3BC-40F0-90F8-5C5F428794B8}" presName="LevelTwoTextNode" presStyleLbl="node2" presStyleIdx="3" presStyleCnt="5">
        <dgm:presLayoutVars>
          <dgm:chPref val="3"/>
        </dgm:presLayoutVars>
      </dgm:prSet>
      <dgm:spPr/>
      <dgm:t>
        <a:bodyPr/>
        <a:lstStyle/>
        <a:p>
          <a:endParaRPr lang="ru-RU"/>
        </a:p>
      </dgm:t>
    </dgm:pt>
    <dgm:pt modelId="{20C6AEA4-9070-4E75-9D17-D8388438F0D0}" type="pres">
      <dgm:prSet presAssocID="{CE0890BE-F3BC-40F0-90F8-5C5F428794B8}" presName="level3hierChild" presStyleCnt="0"/>
      <dgm:spPr/>
      <dgm:t>
        <a:bodyPr/>
        <a:lstStyle/>
        <a:p>
          <a:endParaRPr lang="ru-RU"/>
        </a:p>
      </dgm:t>
    </dgm:pt>
    <dgm:pt modelId="{8C15A181-183D-45EA-8F65-C0E5AEEA81B1}" type="pres">
      <dgm:prSet presAssocID="{C144E879-86C0-4282-BF1A-D592F47628B2}" presName="conn2-1" presStyleLbl="parChTrans1D2" presStyleIdx="4" presStyleCnt="5"/>
      <dgm:spPr/>
      <dgm:t>
        <a:bodyPr/>
        <a:lstStyle/>
        <a:p>
          <a:endParaRPr lang="ru-RU"/>
        </a:p>
      </dgm:t>
    </dgm:pt>
    <dgm:pt modelId="{88C67BAE-843F-4369-BC26-7B8FA3045B0C}" type="pres">
      <dgm:prSet presAssocID="{C144E879-86C0-4282-BF1A-D592F47628B2}" presName="connTx" presStyleLbl="parChTrans1D2" presStyleIdx="4" presStyleCnt="5"/>
      <dgm:spPr/>
      <dgm:t>
        <a:bodyPr/>
        <a:lstStyle/>
        <a:p>
          <a:endParaRPr lang="ru-RU"/>
        </a:p>
      </dgm:t>
    </dgm:pt>
    <dgm:pt modelId="{35E0F243-4397-499E-8BFB-964D7D693B55}" type="pres">
      <dgm:prSet presAssocID="{41C7EE6D-09CA-4C7A-B819-B4641C096B4B}" presName="root2" presStyleCnt="0"/>
      <dgm:spPr/>
      <dgm:t>
        <a:bodyPr/>
        <a:lstStyle/>
        <a:p>
          <a:endParaRPr lang="ru-RU"/>
        </a:p>
      </dgm:t>
    </dgm:pt>
    <dgm:pt modelId="{8F758ACF-E54D-4434-9032-6BAFDBAEF26B}" type="pres">
      <dgm:prSet presAssocID="{41C7EE6D-09CA-4C7A-B819-B4641C096B4B}" presName="LevelTwoTextNode" presStyleLbl="node2" presStyleIdx="4" presStyleCnt="5">
        <dgm:presLayoutVars>
          <dgm:chPref val="3"/>
        </dgm:presLayoutVars>
      </dgm:prSet>
      <dgm:spPr/>
      <dgm:t>
        <a:bodyPr/>
        <a:lstStyle/>
        <a:p>
          <a:endParaRPr lang="ru-RU"/>
        </a:p>
      </dgm:t>
    </dgm:pt>
    <dgm:pt modelId="{65D7715D-EB0B-46B5-A281-9A5D669C7183}" type="pres">
      <dgm:prSet presAssocID="{41C7EE6D-09CA-4C7A-B819-B4641C096B4B}" presName="level3hierChild" presStyleCnt="0"/>
      <dgm:spPr/>
      <dgm:t>
        <a:bodyPr/>
        <a:lstStyle/>
        <a:p>
          <a:endParaRPr lang="ru-RU"/>
        </a:p>
      </dgm:t>
    </dgm:pt>
  </dgm:ptLst>
  <dgm:cxnLst>
    <dgm:cxn modelId="{C47A4046-A6FD-431D-A9F4-CD5C074852B5}" type="presOf" srcId="{CE0890BE-F3BC-40F0-90F8-5C5F428794B8}" destId="{F4FE6C48-3240-43A2-8BA6-FE76BAF906C7}" srcOrd="0" destOrd="0" presId="urn:microsoft.com/office/officeart/2008/layout/HorizontalMultiLevelHierarchy"/>
    <dgm:cxn modelId="{CC2190C6-5BA3-45B3-A84F-FC2A1C1EB0A2}" srcId="{1BFDC897-42D8-48D5-9973-53A131400C15}" destId="{CE0890BE-F3BC-40F0-90F8-5C5F428794B8}" srcOrd="3" destOrd="0" parTransId="{3ABB2DF9-7543-4881-8CCB-859BCFA90701}" sibTransId="{9E0FD1C7-C313-4950-9A11-745983EE8343}"/>
    <dgm:cxn modelId="{CBFB40CD-8B41-4501-ABC7-BB1FAFF5BACF}" type="presOf" srcId="{41C7EE6D-09CA-4C7A-B819-B4641C096B4B}" destId="{8F758ACF-E54D-4434-9032-6BAFDBAEF26B}" srcOrd="0" destOrd="0" presId="urn:microsoft.com/office/officeart/2008/layout/HorizontalMultiLevelHierarchy"/>
    <dgm:cxn modelId="{1DDB9660-7F68-4011-8BD2-0F44FD3B2A23}" type="presOf" srcId="{A797DB23-4D16-49B2-ACC8-B873BB586EA2}" destId="{F4DD0930-252E-4C4B-BE6C-C116525DEAD3}" srcOrd="1" destOrd="0" presId="urn:microsoft.com/office/officeart/2008/layout/HorizontalMultiLevelHierarchy"/>
    <dgm:cxn modelId="{37022916-59C7-414B-8A8E-F03059020C23}" srcId="{1BFDC897-42D8-48D5-9973-53A131400C15}" destId="{1E39D82F-8417-4DB2-A2A6-8391E0ADD37E}" srcOrd="1" destOrd="0" parTransId="{A797DB23-4D16-49B2-ACC8-B873BB586EA2}" sibTransId="{15D3EDBD-BA1D-4D16-9574-29B4EDB8F3D2}"/>
    <dgm:cxn modelId="{8F573B89-C490-4C1A-AA7C-E334D85CE1BA}" type="presOf" srcId="{1BFDC897-42D8-48D5-9973-53A131400C15}" destId="{A9AEF3FF-5871-4472-8B83-18D41F2A3B3C}" srcOrd="0" destOrd="0" presId="urn:microsoft.com/office/officeart/2008/layout/HorizontalMultiLevelHierarchy"/>
    <dgm:cxn modelId="{EE1091E7-FD17-4491-9FEC-F2A1DA4B9A54}" srcId="{1BFDC897-42D8-48D5-9973-53A131400C15}" destId="{00189521-ED2A-4B63-83C2-F409131F4A32}" srcOrd="0" destOrd="0" parTransId="{51D84A35-EDE9-4C4D-BD61-6900A70FB5F7}" sibTransId="{3D735772-3A0A-429A-BE46-F394569FD4CF}"/>
    <dgm:cxn modelId="{4357AFC7-50B8-4BA4-ABEC-8BB054E91AE4}" type="presOf" srcId="{9246E3FD-4BC7-40EC-A338-8BC872A73161}" destId="{52121AD7-D4CE-4D58-924D-95EF6EA5588D}" srcOrd="0" destOrd="0" presId="urn:microsoft.com/office/officeart/2008/layout/HorizontalMultiLevelHierarchy"/>
    <dgm:cxn modelId="{BC5527B3-DB5B-4C3F-B55C-1332FA4A1FCD}" type="presOf" srcId="{51D84A35-EDE9-4C4D-BD61-6900A70FB5F7}" destId="{AEF0D3B0-761F-4094-ACFD-516F444CE5FA}" srcOrd="1" destOrd="0" presId="urn:microsoft.com/office/officeart/2008/layout/HorizontalMultiLevelHierarchy"/>
    <dgm:cxn modelId="{6CC889BE-98C0-48CD-BE95-4E90C5A143C5}" type="presOf" srcId="{00189521-ED2A-4B63-83C2-F409131F4A32}" destId="{63C0FA21-0732-484E-8268-536D6AAB5658}" srcOrd="0" destOrd="0" presId="urn:microsoft.com/office/officeart/2008/layout/HorizontalMultiLevelHierarchy"/>
    <dgm:cxn modelId="{E0536767-4F07-49A7-A956-448F6B331272}" type="presOf" srcId="{3ABB2DF9-7543-4881-8CCB-859BCFA90701}" destId="{772D9A88-EA01-49B4-8734-57791A3CE5C8}" srcOrd="1" destOrd="0" presId="urn:microsoft.com/office/officeart/2008/layout/HorizontalMultiLevelHierarchy"/>
    <dgm:cxn modelId="{2E165682-AEA3-41C3-BBAB-3E33FBF3B0C1}" type="presOf" srcId="{A797DB23-4D16-49B2-ACC8-B873BB586EA2}" destId="{DA55F184-F2B2-43D8-BB4D-9258A23FF5D2}" srcOrd="0" destOrd="0" presId="urn:microsoft.com/office/officeart/2008/layout/HorizontalMultiLevelHierarchy"/>
    <dgm:cxn modelId="{F69E364F-25A4-41D6-AF17-EA6B0F6D5131}" type="presOf" srcId="{C144E879-86C0-4282-BF1A-D592F47628B2}" destId="{8C15A181-183D-45EA-8F65-C0E5AEEA81B1}" srcOrd="0" destOrd="0" presId="urn:microsoft.com/office/officeart/2008/layout/HorizontalMultiLevelHierarchy"/>
    <dgm:cxn modelId="{727F7AE5-2AEB-4C42-8EDA-9A046EDFF476}" type="presOf" srcId="{C144E879-86C0-4282-BF1A-D592F47628B2}" destId="{88C67BAE-843F-4369-BC26-7B8FA3045B0C}" srcOrd="1" destOrd="0" presId="urn:microsoft.com/office/officeart/2008/layout/HorizontalMultiLevelHierarchy"/>
    <dgm:cxn modelId="{49958F05-8DBE-417E-92A5-AD72AEE6456B}" type="presOf" srcId="{51D84A35-EDE9-4C4D-BD61-6900A70FB5F7}" destId="{57BC766A-EDC1-497E-B5C8-E4707D60EFF8}" srcOrd="0" destOrd="0" presId="urn:microsoft.com/office/officeart/2008/layout/HorizontalMultiLevelHierarchy"/>
    <dgm:cxn modelId="{E129F41A-3141-4FDD-BEB0-96DDCF6580AE}" type="presOf" srcId="{3ABB2DF9-7543-4881-8CCB-859BCFA90701}" destId="{E91ACECC-8F0C-44F9-8DCE-AF05073225EF}" srcOrd="0" destOrd="0" presId="urn:microsoft.com/office/officeart/2008/layout/HorizontalMultiLevelHierarchy"/>
    <dgm:cxn modelId="{CDC2FFB7-A697-40C5-8974-9309B1205B6C}" srcId="{1BFDC897-42D8-48D5-9973-53A131400C15}" destId="{41C7EE6D-09CA-4C7A-B819-B4641C096B4B}" srcOrd="4" destOrd="0" parTransId="{C144E879-86C0-4282-BF1A-D592F47628B2}" sibTransId="{83807160-2F09-4561-92D8-5E3350E90B36}"/>
    <dgm:cxn modelId="{5D2975DD-16EE-4880-8C1B-2E9B6A3D024B}" type="presOf" srcId="{7A491D56-C4CC-44B6-B056-B8655CA49561}" destId="{4C8C0099-9DE4-4B99-8004-B2756636FFE9}" srcOrd="0" destOrd="0" presId="urn:microsoft.com/office/officeart/2008/layout/HorizontalMultiLevelHierarchy"/>
    <dgm:cxn modelId="{3720693C-736E-4793-A480-A8EA87728ECE}" srcId="{9246E3FD-4BC7-40EC-A338-8BC872A73161}" destId="{1BFDC897-42D8-48D5-9973-53A131400C15}" srcOrd="0" destOrd="0" parTransId="{F3B51C90-D2AF-4842-A45F-7FCD6B6E7BDA}" sibTransId="{1D20D1C6-A2E7-4293-BA6C-1A3AC7D1083B}"/>
    <dgm:cxn modelId="{461F70B0-9DF7-4C4F-A6A4-A4991C427363}" type="presOf" srcId="{7A491D56-C4CC-44B6-B056-B8655CA49561}" destId="{4B0457C7-7E93-459F-BC3F-BCFC36456DB0}" srcOrd="1" destOrd="0" presId="urn:microsoft.com/office/officeart/2008/layout/HorizontalMultiLevelHierarchy"/>
    <dgm:cxn modelId="{8A742EF3-EDA7-49CE-93E1-43C9124ED446}" type="presOf" srcId="{1E39D82F-8417-4DB2-A2A6-8391E0ADD37E}" destId="{4E814958-EA32-4A02-95BB-868F6DD925CA}" srcOrd="0" destOrd="0" presId="urn:microsoft.com/office/officeart/2008/layout/HorizontalMultiLevelHierarchy"/>
    <dgm:cxn modelId="{59A40F9F-9309-4CA2-AADC-707595C170C6}" type="presOf" srcId="{A6054932-EE74-4193-B65E-0740A6448692}" destId="{87AF5002-EB91-4EE0-8C64-28C2613A9E55}" srcOrd="0" destOrd="0" presId="urn:microsoft.com/office/officeart/2008/layout/HorizontalMultiLevelHierarchy"/>
    <dgm:cxn modelId="{0D60C89A-BB5A-4A7D-96DC-42791D42E99B}" srcId="{1BFDC897-42D8-48D5-9973-53A131400C15}" destId="{A6054932-EE74-4193-B65E-0740A6448692}" srcOrd="2" destOrd="0" parTransId="{7A491D56-C4CC-44B6-B056-B8655CA49561}" sibTransId="{B56CAE70-338C-4A5A-A411-14B166C64C55}"/>
    <dgm:cxn modelId="{4B7A4024-F63B-49D1-B808-3861D92423A2}" type="presParOf" srcId="{52121AD7-D4CE-4D58-924D-95EF6EA5588D}" destId="{C9E5110B-CD8A-4F14-9852-8060310F77C4}" srcOrd="0" destOrd="0" presId="urn:microsoft.com/office/officeart/2008/layout/HorizontalMultiLevelHierarchy"/>
    <dgm:cxn modelId="{6F3CCF6B-FD60-4769-BBB1-79518670B66A}" type="presParOf" srcId="{C9E5110B-CD8A-4F14-9852-8060310F77C4}" destId="{A9AEF3FF-5871-4472-8B83-18D41F2A3B3C}" srcOrd="0" destOrd="0" presId="urn:microsoft.com/office/officeart/2008/layout/HorizontalMultiLevelHierarchy"/>
    <dgm:cxn modelId="{854982C6-1143-4240-A452-91234CB3328B}" type="presParOf" srcId="{C9E5110B-CD8A-4F14-9852-8060310F77C4}" destId="{2DC6BF1E-D56B-44B2-BD60-0B0DDA4388F2}" srcOrd="1" destOrd="0" presId="urn:microsoft.com/office/officeart/2008/layout/HorizontalMultiLevelHierarchy"/>
    <dgm:cxn modelId="{7FA67CDE-C54A-451F-A367-9050E616F72A}" type="presParOf" srcId="{2DC6BF1E-D56B-44B2-BD60-0B0DDA4388F2}" destId="{57BC766A-EDC1-497E-B5C8-E4707D60EFF8}" srcOrd="0" destOrd="0" presId="urn:microsoft.com/office/officeart/2008/layout/HorizontalMultiLevelHierarchy"/>
    <dgm:cxn modelId="{020A1C6E-0CA1-46BD-97C1-B8D604AE2059}" type="presParOf" srcId="{57BC766A-EDC1-497E-B5C8-E4707D60EFF8}" destId="{AEF0D3B0-761F-4094-ACFD-516F444CE5FA}" srcOrd="0" destOrd="0" presId="urn:microsoft.com/office/officeart/2008/layout/HorizontalMultiLevelHierarchy"/>
    <dgm:cxn modelId="{AA3DDE40-4FE2-4319-951D-19A10E0BE15B}" type="presParOf" srcId="{2DC6BF1E-D56B-44B2-BD60-0B0DDA4388F2}" destId="{26B3774F-59A1-44CE-94E3-296E514059F0}" srcOrd="1" destOrd="0" presId="urn:microsoft.com/office/officeart/2008/layout/HorizontalMultiLevelHierarchy"/>
    <dgm:cxn modelId="{B32F2274-254D-4E3D-9482-3298518FB0C9}" type="presParOf" srcId="{26B3774F-59A1-44CE-94E3-296E514059F0}" destId="{63C0FA21-0732-484E-8268-536D6AAB5658}" srcOrd="0" destOrd="0" presId="urn:microsoft.com/office/officeart/2008/layout/HorizontalMultiLevelHierarchy"/>
    <dgm:cxn modelId="{3FA2EC9C-E1E6-4155-A766-02CA1A0BF2D9}" type="presParOf" srcId="{26B3774F-59A1-44CE-94E3-296E514059F0}" destId="{F1569219-8603-4D30-9EFD-D9CE396CF456}" srcOrd="1" destOrd="0" presId="urn:microsoft.com/office/officeart/2008/layout/HorizontalMultiLevelHierarchy"/>
    <dgm:cxn modelId="{0244D16B-1F71-4B7F-AD6C-0E8DE21F27CC}" type="presParOf" srcId="{2DC6BF1E-D56B-44B2-BD60-0B0DDA4388F2}" destId="{DA55F184-F2B2-43D8-BB4D-9258A23FF5D2}" srcOrd="2" destOrd="0" presId="urn:microsoft.com/office/officeart/2008/layout/HorizontalMultiLevelHierarchy"/>
    <dgm:cxn modelId="{B0F16B2F-F4C1-43F2-A327-469AE14CA41F}" type="presParOf" srcId="{DA55F184-F2B2-43D8-BB4D-9258A23FF5D2}" destId="{F4DD0930-252E-4C4B-BE6C-C116525DEAD3}" srcOrd="0" destOrd="0" presId="urn:microsoft.com/office/officeart/2008/layout/HorizontalMultiLevelHierarchy"/>
    <dgm:cxn modelId="{99DD9EAA-5409-4332-94CA-AF6C605E88E5}" type="presParOf" srcId="{2DC6BF1E-D56B-44B2-BD60-0B0DDA4388F2}" destId="{2169C493-0DA7-496E-9AC7-6B78E2C171A4}" srcOrd="3" destOrd="0" presId="urn:microsoft.com/office/officeart/2008/layout/HorizontalMultiLevelHierarchy"/>
    <dgm:cxn modelId="{D607D12C-34EB-4961-8BE5-4676C68EE543}" type="presParOf" srcId="{2169C493-0DA7-496E-9AC7-6B78E2C171A4}" destId="{4E814958-EA32-4A02-95BB-868F6DD925CA}" srcOrd="0" destOrd="0" presId="urn:microsoft.com/office/officeart/2008/layout/HorizontalMultiLevelHierarchy"/>
    <dgm:cxn modelId="{E177EA95-310E-45F1-B2B2-BF61030D938A}" type="presParOf" srcId="{2169C493-0DA7-496E-9AC7-6B78E2C171A4}" destId="{70F28AFB-3823-4B84-9EBD-AEB000025684}" srcOrd="1" destOrd="0" presId="urn:microsoft.com/office/officeart/2008/layout/HorizontalMultiLevelHierarchy"/>
    <dgm:cxn modelId="{DE087276-4174-4B7D-A227-2AA4CC471009}" type="presParOf" srcId="{2DC6BF1E-D56B-44B2-BD60-0B0DDA4388F2}" destId="{4C8C0099-9DE4-4B99-8004-B2756636FFE9}" srcOrd="4" destOrd="0" presId="urn:microsoft.com/office/officeart/2008/layout/HorizontalMultiLevelHierarchy"/>
    <dgm:cxn modelId="{B46FC3BD-BE7D-4D77-A9F0-ABAA3D3B530E}" type="presParOf" srcId="{4C8C0099-9DE4-4B99-8004-B2756636FFE9}" destId="{4B0457C7-7E93-459F-BC3F-BCFC36456DB0}" srcOrd="0" destOrd="0" presId="urn:microsoft.com/office/officeart/2008/layout/HorizontalMultiLevelHierarchy"/>
    <dgm:cxn modelId="{463EE111-C6A4-4D6A-B6B5-D093584A9E40}" type="presParOf" srcId="{2DC6BF1E-D56B-44B2-BD60-0B0DDA4388F2}" destId="{21F2C6BC-B5A7-4FB1-8566-45E6A01F8D02}" srcOrd="5" destOrd="0" presId="urn:microsoft.com/office/officeart/2008/layout/HorizontalMultiLevelHierarchy"/>
    <dgm:cxn modelId="{F3B2587B-0D5F-40AB-A0B6-FB4DC60994BD}" type="presParOf" srcId="{21F2C6BC-B5A7-4FB1-8566-45E6A01F8D02}" destId="{87AF5002-EB91-4EE0-8C64-28C2613A9E55}" srcOrd="0" destOrd="0" presId="urn:microsoft.com/office/officeart/2008/layout/HorizontalMultiLevelHierarchy"/>
    <dgm:cxn modelId="{D53357C8-68C5-404B-9847-29B29E851D10}" type="presParOf" srcId="{21F2C6BC-B5A7-4FB1-8566-45E6A01F8D02}" destId="{25DD755E-BD93-4A69-9FA0-1EA2833D21F8}" srcOrd="1" destOrd="0" presId="urn:microsoft.com/office/officeart/2008/layout/HorizontalMultiLevelHierarchy"/>
    <dgm:cxn modelId="{032EF869-03E6-4B27-89ED-E8E098EAE75F}" type="presParOf" srcId="{2DC6BF1E-D56B-44B2-BD60-0B0DDA4388F2}" destId="{E91ACECC-8F0C-44F9-8DCE-AF05073225EF}" srcOrd="6" destOrd="0" presId="urn:microsoft.com/office/officeart/2008/layout/HorizontalMultiLevelHierarchy"/>
    <dgm:cxn modelId="{E5EC4B31-7940-49C7-A9ED-9C3D6FDC4FAD}" type="presParOf" srcId="{E91ACECC-8F0C-44F9-8DCE-AF05073225EF}" destId="{772D9A88-EA01-49B4-8734-57791A3CE5C8}" srcOrd="0" destOrd="0" presId="urn:microsoft.com/office/officeart/2008/layout/HorizontalMultiLevelHierarchy"/>
    <dgm:cxn modelId="{2959FA03-4370-4566-A5EF-41D63D329C8B}" type="presParOf" srcId="{2DC6BF1E-D56B-44B2-BD60-0B0DDA4388F2}" destId="{9044C9D7-1596-455B-9EED-BE10F8009DFA}" srcOrd="7" destOrd="0" presId="urn:microsoft.com/office/officeart/2008/layout/HorizontalMultiLevelHierarchy"/>
    <dgm:cxn modelId="{77707696-49FD-4925-8C19-FAC283750FC4}" type="presParOf" srcId="{9044C9D7-1596-455B-9EED-BE10F8009DFA}" destId="{F4FE6C48-3240-43A2-8BA6-FE76BAF906C7}" srcOrd="0" destOrd="0" presId="urn:microsoft.com/office/officeart/2008/layout/HorizontalMultiLevelHierarchy"/>
    <dgm:cxn modelId="{9415AEA4-199B-4636-B8C4-9C9D5E203B5F}" type="presParOf" srcId="{9044C9D7-1596-455B-9EED-BE10F8009DFA}" destId="{20C6AEA4-9070-4E75-9D17-D8388438F0D0}" srcOrd="1" destOrd="0" presId="urn:microsoft.com/office/officeart/2008/layout/HorizontalMultiLevelHierarchy"/>
    <dgm:cxn modelId="{B6BF468F-1CD4-4542-AA68-78774FD42813}" type="presParOf" srcId="{2DC6BF1E-D56B-44B2-BD60-0B0DDA4388F2}" destId="{8C15A181-183D-45EA-8F65-C0E5AEEA81B1}" srcOrd="8" destOrd="0" presId="urn:microsoft.com/office/officeart/2008/layout/HorizontalMultiLevelHierarchy"/>
    <dgm:cxn modelId="{403BA38C-907F-4FD2-9DA9-3BAD5CBF2617}" type="presParOf" srcId="{8C15A181-183D-45EA-8F65-C0E5AEEA81B1}" destId="{88C67BAE-843F-4369-BC26-7B8FA3045B0C}" srcOrd="0" destOrd="0" presId="urn:microsoft.com/office/officeart/2008/layout/HorizontalMultiLevelHierarchy"/>
    <dgm:cxn modelId="{B1842948-A541-4007-8FE4-293E4E6A93B9}" type="presParOf" srcId="{2DC6BF1E-D56B-44B2-BD60-0B0DDA4388F2}" destId="{35E0F243-4397-499E-8BFB-964D7D693B55}" srcOrd="9" destOrd="0" presId="urn:microsoft.com/office/officeart/2008/layout/HorizontalMultiLevelHierarchy"/>
    <dgm:cxn modelId="{14ECEC5E-15FB-4D15-BD51-DB936B31C3E5}" type="presParOf" srcId="{35E0F243-4397-499E-8BFB-964D7D693B55}" destId="{8F758ACF-E54D-4434-9032-6BAFDBAEF26B}" srcOrd="0" destOrd="0" presId="urn:microsoft.com/office/officeart/2008/layout/HorizontalMultiLevelHierarchy"/>
    <dgm:cxn modelId="{905F0336-8CD4-4E4F-9B15-590AB57D7231}" type="presParOf" srcId="{35E0F243-4397-499E-8BFB-964D7D693B55}" destId="{65D7715D-EB0B-46B5-A281-9A5D669C7183}" srcOrd="1" destOrd="0" presId="urn:microsoft.com/office/officeart/2008/layout/HorizontalMultiLevelHierarchy"/>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5A181-183D-45EA-8F65-C0E5AEEA81B1}">
      <dsp:nvSpPr>
        <dsp:cNvPr id="0" name=""/>
        <dsp:cNvSpPr/>
      </dsp:nvSpPr>
      <dsp:spPr>
        <a:xfrm>
          <a:off x="817237" y="2495377"/>
          <a:ext cx="535787" cy="2041871"/>
        </a:xfrm>
        <a:custGeom>
          <a:avLst/>
          <a:gdLst/>
          <a:ahLst/>
          <a:cxnLst/>
          <a:rect l="0" t="0" r="0" b="0"/>
          <a:pathLst>
            <a:path>
              <a:moveTo>
                <a:pt x="0" y="0"/>
              </a:moveTo>
              <a:lnTo>
                <a:pt x="267893" y="0"/>
              </a:lnTo>
              <a:lnTo>
                <a:pt x="267893" y="2041871"/>
              </a:lnTo>
              <a:lnTo>
                <a:pt x="535787" y="204187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ru-RU" sz="800" kern="1200">
            <a:latin typeface="Times New Roman" panose="02020603050405020304" pitchFamily="18" charset="0"/>
            <a:cs typeface="Times New Roman" panose="02020603050405020304" pitchFamily="18" charset="0"/>
          </a:endParaRPr>
        </a:p>
      </dsp:txBody>
      <dsp:txXfrm>
        <a:off x="1032355" y="3463537"/>
        <a:ext cx="105549" cy="105549"/>
      </dsp:txXfrm>
    </dsp:sp>
    <dsp:sp modelId="{E91ACECC-8F0C-44F9-8DCE-AF05073225EF}">
      <dsp:nvSpPr>
        <dsp:cNvPr id="0" name=""/>
        <dsp:cNvSpPr/>
      </dsp:nvSpPr>
      <dsp:spPr>
        <a:xfrm>
          <a:off x="817237" y="2495377"/>
          <a:ext cx="535787" cy="1020935"/>
        </a:xfrm>
        <a:custGeom>
          <a:avLst/>
          <a:gdLst/>
          <a:ahLst/>
          <a:cxnLst/>
          <a:rect l="0" t="0" r="0" b="0"/>
          <a:pathLst>
            <a:path>
              <a:moveTo>
                <a:pt x="0" y="0"/>
              </a:moveTo>
              <a:lnTo>
                <a:pt x="267893" y="0"/>
              </a:lnTo>
              <a:lnTo>
                <a:pt x="267893" y="1020935"/>
              </a:lnTo>
              <a:lnTo>
                <a:pt x="535787" y="102093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latin typeface="Times New Roman" panose="02020603050405020304" pitchFamily="18" charset="0"/>
            <a:cs typeface="Times New Roman" panose="02020603050405020304" pitchFamily="18" charset="0"/>
          </a:endParaRPr>
        </a:p>
      </dsp:txBody>
      <dsp:txXfrm>
        <a:off x="1056305" y="2977020"/>
        <a:ext cx="57649" cy="57649"/>
      </dsp:txXfrm>
    </dsp:sp>
    <dsp:sp modelId="{4C8C0099-9DE4-4B99-8004-B2756636FFE9}">
      <dsp:nvSpPr>
        <dsp:cNvPr id="0" name=""/>
        <dsp:cNvSpPr/>
      </dsp:nvSpPr>
      <dsp:spPr>
        <a:xfrm>
          <a:off x="817237" y="2449657"/>
          <a:ext cx="535787" cy="91440"/>
        </a:xfrm>
        <a:custGeom>
          <a:avLst/>
          <a:gdLst/>
          <a:ahLst/>
          <a:cxnLst/>
          <a:rect l="0" t="0" r="0" b="0"/>
          <a:pathLst>
            <a:path>
              <a:moveTo>
                <a:pt x="0" y="45720"/>
              </a:moveTo>
              <a:lnTo>
                <a:pt x="535787" y="4572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latin typeface="Times New Roman" panose="02020603050405020304" pitchFamily="18" charset="0"/>
            <a:cs typeface="Times New Roman" panose="02020603050405020304" pitchFamily="18" charset="0"/>
          </a:endParaRPr>
        </a:p>
      </dsp:txBody>
      <dsp:txXfrm>
        <a:off x="1071735" y="2481982"/>
        <a:ext cx="26789" cy="26789"/>
      </dsp:txXfrm>
    </dsp:sp>
    <dsp:sp modelId="{DA55F184-F2B2-43D8-BB4D-9258A23FF5D2}">
      <dsp:nvSpPr>
        <dsp:cNvPr id="0" name=""/>
        <dsp:cNvSpPr/>
      </dsp:nvSpPr>
      <dsp:spPr>
        <a:xfrm>
          <a:off x="817237" y="1474441"/>
          <a:ext cx="535787" cy="1020935"/>
        </a:xfrm>
        <a:custGeom>
          <a:avLst/>
          <a:gdLst/>
          <a:ahLst/>
          <a:cxnLst/>
          <a:rect l="0" t="0" r="0" b="0"/>
          <a:pathLst>
            <a:path>
              <a:moveTo>
                <a:pt x="0" y="1020935"/>
              </a:moveTo>
              <a:lnTo>
                <a:pt x="267893" y="1020935"/>
              </a:lnTo>
              <a:lnTo>
                <a:pt x="267893" y="0"/>
              </a:lnTo>
              <a:lnTo>
                <a:pt x="535787" y="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latin typeface="Times New Roman" panose="02020603050405020304" pitchFamily="18" charset="0"/>
            <a:cs typeface="Times New Roman" panose="02020603050405020304" pitchFamily="18" charset="0"/>
          </a:endParaRPr>
        </a:p>
      </dsp:txBody>
      <dsp:txXfrm>
        <a:off x="1056305" y="1956084"/>
        <a:ext cx="57649" cy="57649"/>
      </dsp:txXfrm>
    </dsp:sp>
    <dsp:sp modelId="{57BC766A-EDC1-497E-B5C8-E4707D60EFF8}">
      <dsp:nvSpPr>
        <dsp:cNvPr id="0" name=""/>
        <dsp:cNvSpPr/>
      </dsp:nvSpPr>
      <dsp:spPr>
        <a:xfrm>
          <a:off x="817237" y="453505"/>
          <a:ext cx="535787" cy="2041871"/>
        </a:xfrm>
        <a:custGeom>
          <a:avLst/>
          <a:gdLst/>
          <a:ahLst/>
          <a:cxnLst/>
          <a:rect l="0" t="0" r="0" b="0"/>
          <a:pathLst>
            <a:path>
              <a:moveTo>
                <a:pt x="0" y="2041871"/>
              </a:moveTo>
              <a:lnTo>
                <a:pt x="267893" y="2041871"/>
              </a:lnTo>
              <a:lnTo>
                <a:pt x="267893" y="0"/>
              </a:lnTo>
              <a:lnTo>
                <a:pt x="535787" y="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ru-RU" sz="800" kern="1200">
            <a:latin typeface="Times New Roman" panose="02020603050405020304" pitchFamily="18" charset="0"/>
            <a:cs typeface="Times New Roman" panose="02020603050405020304" pitchFamily="18" charset="0"/>
          </a:endParaRPr>
        </a:p>
      </dsp:txBody>
      <dsp:txXfrm>
        <a:off x="1032355" y="1421666"/>
        <a:ext cx="105549" cy="105549"/>
      </dsp:txXfrm>
    </dsp:sp>
    <dsp:sp modelId="{A9AEF3FF-5871-4472-8B83-18D41F2A3B3C}">
      <dsp:nvSpPr>
        <dsp:cNvPr id="0" name=""/>
        <dsp:cNvSpPr/>
      </dsp:nvSpPr>
      <dsp:spPr>
        <a:xfrm rot="16200000">
          <a:off x="-1740475" y="2087002"/>
          <a:ext cx="4298676" cy="816748"/>
        </a:xfrm>
        <a:prstGeom prst="rect">
          <a:avLst/>
        </a:prstGeom>
        <a:solidFill>
          <a:srgbClr val="3FCDFF"/>
        </a:soli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a:latin typeface="Times New Roman" panose="02020603050405020304" pitchFamily="18" charset="0"/>
              <a:cs typeface="Times New Roman" panose="02020603050405020304" pitchFamily="18" charset="0"/>
            </a:rPr>
            <a:t>сел </a:t>
          </a:r>
          <a:r>
            <a:rPr lang="ru-RU" sz="1800" kern="1200" dirty="0" err="1">
              <a:latin typeface="Times New Roman" panose="02020603050405020304" pitchFamily="18" charset="0"/>
              <a:cs typeface="Times New Roman" panose="02020603050405020304" pitchFamily="18" charset="0"/>
            </a:rPr>
            <a:t>тасқындарының</a:t>
          </a:r>
          <a:r>
            <a:rPr lang="ru-RU" sz="1800" kern="1200" dirty="0">
              <a:latin typeface="Times New Roman" panose="02020603050405020304" pitchFamily="18" charset="0"/>
              <a:cs typeface="Times New Roman" panose="02020603050405020304" pitchFamily="18" charset="0"/>
            </a:rPr>
            <a:t> су </a:t>
          </a:r>
          <a:r>
            <a:rPr lang="ru-RU" sz="1800" kern="1200" dirty="0" err="1">
              <a:latin typeface="Times New Roman" panose="02020603050405020304" pitchFamily="18" charset="0"/>
              <a:cs typeface="Times New Roman" panose="02020603050405020304" pitchFamily="18" charset="0"/>
            </a:rPr>
            <a:t>құраушысы</a:t>
          </a:r>
          <a:endParaRPr lang="ru-RU" sz="1800" kern="1200" dirty="0">
            <a:latin typeface="Times New Roman" panose="02020603050405020304" pitchFamily="18" charset="0"/>
            <a:cs typeface="Times New Roman" panose="02020603050405020304" pitchFamily="18" charset="0"/>
          </a:endParaRPr>
        </a:p>
      </dsp:txBody>
      <dsp:txXfrm>
        <a:off x="-1740475" y="2087002"/>
        <a:ext cx="4298676" cy="816748"/>
      </dsp:txXfrm>
    </dsp:sp>
    <dsp:sp modelId="{63C0FA21-0732-484E-8268-536D6AAB5658}">
      <dsp:nvSpPr>
        <dsp:cNvPr id="0" name=""/>
        <dsp:cNvSpPr/>
      </dsp:nvSpPr>
      <dsp:spPr>
        <a:xfrm>
          <a:off x="1353024" y="45131"/>
          <a:ext cx="2678935" cy="816748"/>
        </a:xfrm>
        <a:prstGeom prst="rect">
          <a:avLst/>
        </a:prstGeom>
        <a:solidFill>
          <a:srgbClr val="3FCDFF"/>
        </a:soli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k-KZ" sz="1500" kern="1200" dirty="0">
              <a:latin typeface="Times New Roman" panose="02020603050405020304" pitchFamily="18" charset="0"/>
              <a:cs typeface="Times New Roman" panose="02020603050405020304" pitchFamily="18" charset="0"/>
            </a:rPr>
            <a:t>атмосфералық жауын-шашын (жаңбыр және нөсер)</a:t>
          </a:r>
          <a:endParaRPr lang="ru-RU" sz="1500" kern="1200" dirty="0">
            <a:latin typeface="Times New Roman" panose="02020603050405020304" pitchFamily="18" charset="0"/>
            <a:cs typeface="Times New Roman" panose="02020603050405020304" pitchFamily="18" charset="0"/>
          </a:endParaRPr>
        </a:p>
      </dsp:txBody>
      <dsp:txXfrm>
        <a:off x="1353024" y="45131"/>
        <a:ext cx="2678935" cy="816748"/>
      </dsp:txXfrm>
    </dsp:sp>
    <dsp:sp modelId="{4E814958-EA32-4A02-95BB-868F6DD925CA}">
      <dsp:nvSpPr>
        <dsp:cNvPr id="0" name=""/>
        <dsp:cNvSpPr/>
      </dsp:nvSpPr>
      <dsp:spPr>
        <a:xfrm>
          <a:off x="1353024" y="1066066"/>
          <a:ext cx="2678935" cy="816748"/>
        </a:xfrm>
        <a:prstGeom prst="rect">
          <a:avLst/>
        </a:prstGeom>
        <a:solidFill>
          <a:srgbClr val="3FCDFF"/>
        </a:soli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k-KZ" sz="1500" kern="1200">
              <a:latin typeface="Times New Roman" panose="02020603050405020304" pitchFamily="18" charset="0"/>
              <a:cs typeface="Times New Roman" panose="02020603050405020304" pitchFamily="18" charset="0"/>
            </a:rPr>
            <a:t>қар немесе мұздықтардың еруі </a:t>
          </a:r>
          <a:endParaRPr lang="ru-RU" sz="1500" kern="1200">
            <a:latin typeface="Times New Roman" panose="02020603050405020304" pitchFamily="18" charset="0"/>
            <a:cs typeface="Times New Roman" panose="02020603050405020304" pitchFamily="18" charset="0"/>
          </a:endParaRPr>
        </a:p>
      </dsp:txBody>
      <dsp:txXfrm>
        <a:off x="1353024" y="1066066"/>
        <a:ext cx="2678935" cy="816748"/>
      </dsp:txXfrm>
    </dsp:sp>
    <dsp:sp modelId="{87AF5002-EB91-4EE0-8C64-28C2613A9E55}">
      <dsp:nvSpPr>
        <dsp:cNvPr id="0" name=""/>
        <dsp:cNvSpPr/>
      </dsp:nvSpPr>
      <dsp:spPr>
        <a:xfrm>
          <a:off x="1353024" y="2087002"/>
          <a:ext cx="2678935" cy="816748"/>
        </a:xfrm>
        <a:prstGeom prst="rect">
          <a:avLst/>
        </a:prstGeom>
        <a:solidFill>
          <a:srgbClr val="3FCDFF"/>
        </a:soli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k-KZ" sz="1500" kern="1200" dirty="0">
              <a:latin typeface="Times New Roman" panose="02020603050405020304" pitchFamily="18" charset="0"/>
              <a:cs typeface="Times New Roman" panose="02020603050405020304" pitchFamily="18" charset="0"/>
            </a:rPr>
            <a:t>көлдер мен мореналы-мұздықтық кешендегі су жиналатын ойылымдардың ақтарылуы</a:t>
          </a:r>
          <a:endParaRPr lang="ru-RU" sz="1500" kern="1200" dirty="0">
            <a:latin typeface="Times New Roman" panose="02020603050405020304" pitchFamily="18" charset="0"/>
            <a:cs typeface="Times New Roman" panose="02020603050405020304" pitchFamily="18" charset="0"/>
          </a:endParaRPr>
        </a:p>
      </dsp:txBody>
      <dsp:txXfrm>
        <a:off x="1353024" y="2087002"/>
        <a:ext cx="2678935" cy="816748"/>
      </dsp:txXfrm>
    </dsp:sp>
    <dsp:sp modelId="{F4FE6C48-3240-43A2-8BA6-FE76BAF906C7}">
      <dsp:nvSpPr>
        <dsp:cNvPr id="0" name=""/>
        <dsp:cNvSpPr/>
      </dsp:nvSpPr>
      <dsp:spPr>
        <a:xfrm>
          <a:off x="1353024" y="3107938"/>
          <a:ext cx="2678935" cy="816748"/>
        </a:xfrm>
        <a:prstGeom prst="rect">
          <a:avLst/>
        </a:prstGeom>
        <a:solidFill>
          <a:srgbClr val="3FCDFF"/>
        </a:soli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k-KZ" sz="1500" kern="1200" dirty="0">
              <a:latin typeface="Times New Roman" panose="02020603050405020304" pitchFamily="18" charset="0"/>
              <a:cs typeface="Times New Roman" panose="02020603050405020304" pitchFamily="18" charset="0"/>
            </a:rPr>
            <a:t>тау жыныстарының құрамындағы су </a:t>
          </a:r>
          <a:endParaRPr lang="ru-RU" sz="1500" kern="1200" dirty="0">
            <a:latin typeface="Times New Roman" panose="02020603050405020304" pitchFamily="18" charset="0"/>
            <a:cs typeface="Times New Roman" panose="02020603050405020304" pitchFamily="18" charset="0"/>
          </a:endParaRPr>
        </a:p>
      </dsp:txBody>
      <dsp:txXfrm>
        <a:off x="1353024" y="3107938"/>
        <a:ext cx="2678935" cy="816748"/>
      </dsp:txXfrm>
    </dsp:sp>
    <dsp:sp modelId="{8F758ACF-E54D-4434-9032-6BAFDBAEF26B}">
      <dsp:nvSpPr>
        <dsp:cNvPr id="0" name=""/>
        <dsp:cNvSpPr/>
      </dsp:nvSpPr>
      <dsp:spPr>
        <a:xfrm>
          <a:off x="1353024" y="4128874"/>
          <a:ext cx="2678935" cy="816748"/>
        </a:xfrm>
        <a:prstGeom prst="rect">
          <a:avLst/>
        </a:prstGeom>
        <a:solidFill>
          <a:srgbClr val="3FCDFF"/>
        </a:soli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k-KZ" sz="1500" kern="1200" dirty="0">
              <a:latin typeface="Times New Roman" panose="02020603050405020304" pitchFamily="18" charset="0"/>
              <a:cs typeface="Times New Roman" panose="02020603050405020304" pitchFamily="18" charset="0"/>
            </a:rPr>
            <a:t>топырақ грунттарының алдын-ала ылғалдануы</a:t>
          </a:r>
          <a:endParaRPr lang="ru-RU" sz="1500" kern="1200" dirty="0">
            <a:latin typeface="Times New Roman" panose="02020603050405020304" pitchFamily="18" charset="0"/>
            <a:cs typeface="Times New Roman" panose="02020603050405020304" pitchFamily="18" charset="0"/>
          </a:endParaRPr>
        </a:p>
      </dsp:txBody>
      <dsp:txXfrm>
        <a:off x="1353024" y="4128874"/>
        <a:ext cx="2678935" cy="81674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0E1D0B60-8AB3-4970-98C2-5796390B832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0E1D0B60-8AB3-4970-98C2-5796390B832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0E1D0B60-8AB3-4970-98C2-5796390B8324}"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0E1D0B60-8AB3-4970-98C2-5796390B8324}"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A0D0232-5CF0-4F26-9343-B9B8AB972132}" type="datetimeFigureOut">
              <a:rPr lang="ru-RU" smtClean="0"/>
              <a:pPr/>
              <a:t>24.10.2020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0E1D0B60-8AB3-4970-98C2-5796390B8324}"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A0D0232-5CF0-4F26-9343-B9B8AB972132}" type="datetimeFigureOut">
              <a:rPr lang="ru-RU" smtClean="0"/>
              <a:pPr/>
              <a:t>24.10.2020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E1D0B60-8AB3-4970-98C2-5796390B8324}"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inur.Musina@kaznu.kz"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52656"/>
            <a:ext cx="8715404" cy="305343"/>
          </a:xfrm>
        </p:spPr>
        <p:txBody>
          <a:bodyPr>
            <a:noAutofit/>
          </a:bodyPr>
          <a:lstStyle/>
          <a:p>
            <a:pPr lvl="0" algn="r"/>
            <a:r>
              <a:rPr lang="en-US" sz="1000" dirty="0" smtClean="0">
                <a:latin typeface="Times New Roman" pitchFamily="18" charset="0"/>
                <a:cs typeface="Times New Roman" pitchFamily="18" charset="0"/>
              </a:rPr>
              <a:t>5</a:t>
            </a:r>
            <a:r>
              <a:rPr lang="ru-RU" sz="1000" dirty="0" smtClean="0">
                <a:latin typeface="Times New Roman" pitchFamily="18" charset="0"/>
                <a:cs typeface="Times New Roman" pitchFamily="18" charset="0"/>
              </a:rPr>
              <a:t>-</a:t>
            </a:r>
            <a:r>
              <a:rPr lang="kk-KZ" sz="1000" dirty="0" smtClean="0">
                <a:latin typeface="Times New Roman" pitchFamily="18" charset="0"/>
                <a:cs typeface="Times New Roman" pitchFamily="18" charset="0"/>
              </a:rPr>
              <a:t>дәріс. </a:t>
            </a:r>
            <a:r>
              <a:rPr lang="kk-KZ" sz="1000" dirty="0"/>
              <a:t>Сел тасқындарының туындау механизмдері. Сел туындау процесінің </a:t>
            </a:r>
            <a:r>
              <a:rPr lang="kk-KZ" sz="1000" dirty="0" smtClean="0"/>
              <a:t>модельдері</a:t>
            </a:r>
            <a:r>
              <a:rPr lang="en-US" sz="1000" dirty="0"/>
              <a:t/>
            </a:r>
            <a:br>
              <a:rPr lang="en-US" sz="1000" dirty="0"/>
            </a:br>
            <a:endParaRPr lang="ru-RU" sz="1000" dirty="0">
              <a:latin typeface="Times New Roman" pitchFamily="18" charset="0"/>
              <a:cs typeface="Times New Roman" pitchFamily="18" charset="0"/>
            </a:endParaRPr>
          </a:p>
        </p:txBody>
      </p:sp>
      <p:sp>
        <p:nvSpPr>
          <p:cNvPr id="17409" name="Rectangle 1"/>
          <p:cNvSpPr>
            <a:spLocks noChangeArrowheads="1"/>
          </p:cNvSpPr>
          <p:nvPr/>
        </p:nvSpPr>
        <p:spPr bwMode="auto">
          <a:xfrm>
            <a:off x="420415" y="1731005"/>
            <a:ext cx="8100392"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a:t>
            </a: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kk-KZ"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дәріс. </a:t>
            </a:r>
            <a:endPar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indent="450850" algn="ctr" fontAlgn="base">
              <a:spcBef>
                <a:spcPct val="0"/>
              </a:spcBef>
              <a:spcAft>
                <a:spcPct val="0"/>
              </a:spcAft>
            </a:pPr>
            <a:r>
              <a:rPr lang="kk-KZ" sz="3200" dirty="0"/>
              <a:t>Сел тасқындарының туындау механизмдері. Сел туындау процесінің модельдері.</a:t>
            </a:r>
            <a:endParaRPr lang="kk-KZ" sz="3200" dirty="0" smtClean="0"/>
          </a:p>
        </p:txBody>
      </p:sp>
      <p:sp>
        <p:nvSpPr>
          <p:cNvPr id="2" name="Прямоугольник 1"/>
          <p:cNvSpPr/>
          <p:nvPr/>
        </p:nvSpPr>
        <p:spPr>
          <a:xfrm>
            <a:off x="4789156" y="5445224"/>
            <a:ext cx="4572000" cy="923330"/>
          </a:xfrm>
          <a:prstGeom prst="rect">
            <a:avLst/>
          </a:prstGeom>
        </p:spPr>
        <p:txBody>
          <a:bodyPr>
            <a:spAutoFit/>
          </a:bodyPr>
          <a:lstStyle/>
          <a:p>
            <a:r>
              <a:rPr lang="kk-KZ" dirty="0" smtClean="0">
                <a:latin typeface="Times New Roman" panose="02020603050405020304" pitchFamily="18" charset="0"/>
                <a:ea typeface="Times New Roman" panose="02020603050405020304" pitchFamily="18" charset="0"/>
              </a:rPr>
              <a:t>Дәріскер: Мусина Айнур Каировна</a:t>
            </a:r>
          </a:p>
          <a:p>
            <a:r>
              <a:rPr lang="kk-KZ" dirty="0" smtClean="0">
                <a:latin typeface="Times New Roman" panose="02020603050405020304" pitchFamily="18" charset="0"/>
              </a:rPr>
              <a:t>Е</a:t>
            </a:r>
            <a:r>
              <a:rPr lang="en-US" dirty="0" smtClean="0">
                <a:latin typeface="Times New Roman" panose="02020603050405020304" pitchFamily="18" charset="0"/>
              </a:rPr>
              <a:t>-mail: </a:t>
            </a:r>
            <a:r>
              <a:rPr lang="kk-KZ" u="sng" dirty="0" smtClean="0">
                <a:hlinkClick r:id="rId2"/>
              </a:rPr>
              <a:t>Ainur.Musina@kaznu.kz</a:t>
            </a:r>
            <a:endParaRPr lang="en-US" u="sng" dirty="0" smtClean="0"/>
          </a:p>
          <a:p>
            <a:r>
              <a:rPr lang="kk-KZ" u="sng" dirty="0" smtClean="0"/>
              <a:t>Тел.: </a:t>
            </a:r>
            <a:r>
              <a:rPr lang="ru-RU" dirty="0"/>
              <a:t>+7 (727) 377 33 36 (</a:t>
            </a:r>
            <a:r>
              <a:rPr lang="kk-KZ" dirty="0"/>
              <a:t>ішкі</a:t>
            </a:r>
            <a:r>
              <a:rPr lang="ru-RU" dirty="0"/>
              <a:t> 1601)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52656"/>
            <a:ext cx="8715404" cy="305343"/>
          </a:xfrm>
        </p:spPr>
        <p:txBody>
          <a:bodyPr>
            <a:noAutofit/>
          </a:bodyPr>
          <a:lstStyle/>
          <a:p>
            <a:pPr algn="r"/>
            <a:r>
              <a:rPr lang="en-US" sz="1000" dirty="0">
                <a:latin typeface="Times New Roman" pitchFamily="18" charset="0"/>
                <a:cs typeface="Times New Roman" pitchFamily="18" charset="0"/>
              </a:rPr>
              <a:t>5</a:t>
            </a:r>
            <a:r>
              <a:rPr lang="ru-RU" sz="1000" dirty="0">
                <a:latin typeface="Times New Roman" pitchFamily="18" charset="0"/>
                <a:cs typeface="Times New Roman" pitchFamily="18" charset="0"/>
              </a:rPr>
              <a:t>-</a:t>
            </a:r>
            <a:r>
              <a:rPr lang="kk-KZ" sz="1000" dirty="0">
                <a:latin typeface="Times New Roman" pitchFamily="18" charset="0"/>
                <a:cs typeface="Times New Roman" pitchFamily="18" charset="0"/>
              </a:rPr>
              <a:t>дәріс. </a:t>
            </a:r>
            <a:r>
              <a:rPr lang="kk-KZ" sz="1000" dirty="0"/>
              <a:t>Сел тасқындарының туындау механизмдері. Сел туындау процесінің </a:t>
            </a:r>
            <a:r>
              <a:rPr lang="kk-KZ" sz="1000" dirty="0" smtClean="0"/>
              <a:t>модельдері</a:t>
            </a:r>
            <a:endParaRPr lang="ru-RU" sz="1000" dirty="0">
              <a:latin typeface="Times New Roman" pitchFamily="18" charset="0"/>
              <a:cs typeface="Times New Roman" pitchFamily="18" charset="0"/>
            </a:endParaRPr>
          </a:p>
        </p:txBody>
      </p:sp>
      <p:sp>
        <p:nvSpPr>
          <p:cNvPr id="17409" name="Rectangle 1"/>
          <p:cNvSpPr>
            <a:spLocks noChangeArrowheads="1"/>
          </p:cNvSpPr>
          <p:nvPr/>
        </p:nvSpPr>
        <p:spPr bwMode="auto">
          <a:xfrm>
            <a:off x="736102" y="2571873"/>
            <a:ext cx="810039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a:buFont typeface="Wingdings" panose="05000000000000000000" pitchFamily="2" charset="2"/>
              <a:buChar char="Ø"/>
            </a:pPr>
            <a:r>
              <a:rPr lang="kk-KZ" sz="3200" dirty="0" smtClean="0"/>
              <a:t>Сел тасқындарының туындау механизмдері;</a:t>
            </a:r>
            <a:endParaRPr lang="ru-RU" sz="3200" dirty="0" smtClean="0"/>
          </a:p>
          <a:p>
            <a:pPr lvl="0" indent="-457200" algn="just">
              <a:buFont typeface="Wingdings" panose="05000000000000000000" pitchFamily="2" charset="2"/>
              <a:buChar char="Ø"/>
            </a:pPr>
            <a:r>
              <a:rPr lang="kk-KZ" sz="3200" dirty="0" smtClean="0"/>
              <a:t>Сел </a:t>
            </a:r>
            <a:r>
              <a:rPr lang="kk-KZ" sz="3200" dirty="0"/>
              <a:t>туындау процесінің </a:t>
            </a:r>
            <a:r>
              <a:rPr lang="kk-KZ" sz="3200" dirty="0" smtClean="0"/>
              <a:t>модельдері.</a:t>
            </a:r>
            <a:endParaRPr lang="ru-RU" sz="3200" dirty="0"/>
          </a:p>
        </p:txBody>
      </p:sp>
    </p:spTree>
    <p:extLst>
      <p:ext uri="{BB962C8B-B14F-4D97-AF65-F5344CB8AC3E}">
        <p14:creationId xmlns:p14="http://schemas.microsoft.com/office/powerpoint/2010/main" val="13448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52656"/>
            <a:ext cx="8715404" cy="305343"/>
          </a:xfrm>
        </p:spPr>
        <p:txBody>
          <a:bodyPr>
            <a:noAutofit/>
          </a:bodyPr>
          <a:lstStyle/>
          <a:p>
            <a:pPr algn="r"/>
            <a:r>
              <a:rPr lang="en-US" sz="1000" dirty="0">
                <a:latin typeface="Times New Roman" pitchFamily="18" charset="0"/>
                <a:cs typeface="Times New Roman" pitchFamily="18" charset="0"/>
              </a:rPr>
              <a:t>5</a:t>
            </a:r>
            <a:r>
              <a:rPr lang="ru-RU" sz="1000" dirty="0">
                <a:latin typeface="Times New Roman" pitchFamily="18" charset="0"/>
                <a:cs typeface="Times New Roman" pitchFamily="18" charset="0"/>
              </a:rPr>
              <a:t>-</a:t>
            </a:r>
            <a:r>
              <a:rPr lang="kk-KZ" sz="1000" dirty="0">
                <a:latin typeface="Times New Roman" pitchFamily="18" charset="0"/>
                <a:cs typeface="Times New Roman" pitchFamily="18" charset="0"/>
              </a:rPr>
              <a:t>дәріс. </a:t>
            </a:r>
            <a:r>
              <a:rPr lang="kk-KZ" sz="1000" dirty="0"/>
              <a:t>Сел тасқындарының туындау механизмдері. Сел туындау процесінің </a:t>
            </a:r>
            <a:r>
              <a:rPr lang="kk-KZ" sz="1000" dirty="0" smtClean="0"/>
              <a:t>модельдері</a:t>
            </a:r>
            <a:endParaRPr lang="ru-RU" sz="1000" dirty="0">
              <a:latin typeface="Times New Roman" pitchFamily="18" charset="0"/>
              <a:cs typeface="Times New Roman" pitchFamily="18" charset="0"/>
            </a:endParaRPr>
          </a:p>
        </p:txBody>
      </p:sp>
      <p:sp>
        <p:nvSpPr>
          <p:cNvPr id="17409" name="Rectangle 1"/>
          <p:cNvSpPr>
            <a:spLocks noChangeArrowheads="1"/>
          </p:cNvSpPr>
          <p:nvPr/>
        </p:nvSpPr>
        <p:spPr bwMode="auto">
          <a:xfrm>
            <a:off x="736102" y="846003"/>
            <a:ext cx="810039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dirty="0"/>
              <a:t> </a:t>
            </a:r>
            <a:endParaRPr lang="ru-RU" sz="2400" dirty="0"/>
          </a:p>
          <a:p>
            <a:pPr indent="457200" algn="just"/>
            <a:r>
              <a:rPr lang="kk-KZ" sz="2400" dirty="0"/>
              <a:t>Сел құбылыстары бірқатар факторлардың кешенді түрде бір-бірімен өзара әрекеттесуімен ерекшеленетін күрделі генезиске </a:t>
            </a:r>
            <a:r>
              <a:rPr lang="kk-KZ" sz="2400" dirty="0" smtClean="0"/>
              <a:t>ие. </a:t>
            </a:r>
          </a:p>
          <a:p>
            <a:pPr indent="457200" algn="just"/>
            <a:r>
              <a:rPr lang="kk-KZ" sz="2400" dirty="0" smtClean="0"/>
              <a:t>Селдің қалыптасуы, </a:t>
            </a:r>
            <a:r>
              <a:rPr lang="kk-KZ" sz="2400" dirty="0"/>
              <a:t>өз кезегінде, </a:t>
            </a:r>
            <a:r>
              <a:rPr lang="kk-KZ" sz="2400" dirty="0" smtClean="0"/>
              <a:t>төмендегілерді анықтайды: </a:t>
            </a:r>
            <a:endParaRPr lang="ru-RU" sz="2400" dirty="0"/>
          </a:p>
          <a:p>
            <a:pPr marL="342900" indent="-342900" algn="just">
              <a:buFont typeface="Wingdings" panose="05000000000000000000" pitchFamily="2" charset="2"/>
              <a:buChar char="Ø"/>
            </a:pPr>
            <a:r>
              <a:rPr lang="kk-KZ" sz="2400" b="1" dirty="0">
                <a:solidFill>
                  <a:srgbClr val="FF0000"/>
                </a:solidFill>
              </a:rPr>
              <a:t>сел туындауының түрлі механизмдерін</a:t>
            </a:r>
            <a:r>
              <a:rPr lang="kk-KZ" sz="2400" dirty="0" smtClean="0"/>
              <a:t>;</a:t>
            </a:r>
          </a:p>
          <a:p>
            <a:pPr marL="342900" indent="-342900" algn="just">
              <a:buFont typeface="Wingdings" panose="05000000000000000000" pitchFamily="2" charset="2"/>
              <a:buChar char="Ø"/>
            </a:pPr>
            <a:r>
              <a:rPr lang="kk-KZ" sz="2400" dirty="0" smtClean="0"/>
              <a:t>селдің </a:t>
            </a:r>
            <a:r>
              <a:rPr lang="kk-KZ" sz="2400" dirty="0"/>
              <a:t>сұйық және қатты фазаларының бір-біріне тәуелділіктерінің күрделі </a:t>
            </a:r>
            <a:r>
              <a:rPr lang="kk-KZ" sz="2400" dirty="0" smtClean="0"/>
              <a:t>сипатын;</a:t>
            </a:r>
          </a:p>
          <a:p>
            <a:pPr marL="342900" indent="-342900" algn="just">
              <a:buFont typeface="Wingdings" panose="05000000000000000000" pitchFamily="2" charset="2"/>
              <a:buChar char="Ø"/>
            </a:pPr>
            <a:r>
              <a:rPr lang="kk-KZ" sz="2400" dirty="0" smtClean="0"/>
              <a:t>сел </a:t>
            </a:r>
            <a:r>
              <a:rPr lang="kk-KZ" sz="2400" dirty="0"/>
              <a:t>тасқынының </a:t>
            </a:r>
            <a:r>
              <a:rPr lang="kk-KZ" sz="2400" dirty="0" smtClean="0"/>
              <a:t>типін;</a:t>
            </a:r>
          </a:p>
          <a:p>
            <a:pPr marL="342900" indent="-342900" algn="just">
              <a:buFont typeface="Wingdings" panose="05000000000000000000" pitchFamily="2" charset="2"/>
              <a:buChar char="Ø"/>
            </a:pPr>
            <a:r>
              <a:rPr lang="kk-KZ" sz="2400" dirty="0" smtClean="0"/>
              <a:t>жүріп </a:t>
            </a:r>
            <a:r>
              <a:rPr lang="kk-KZ" sz="2400" dirty="0"/>
              <a:t>өту режимі мен сандық </a:t>
            </a:r>
            <a:r>
              <a:rPr lang="kk-KZ" sz="2400" dirty="0" smtClean="0"/>
              <a:t>сипаттамаларын.</a:t>
            </a:r>
            <a:endParaRPr lang="ru-RU" sz="2400" dirty="0"/>
          </a:p>
        </p:txBody>
      </p:sp>
    </p:spTree>
    <p:extLst>
      <p:ext uri="{BB962C8B-B14F-4D97-AF65-F5344CB8AC3E}">
        <p14:creationId xmlns:p14="http://schemas.microsoft.com/office/powerpoint/2010/main" val="4102154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Горизонтальный свиток 6"/>
          <p:cNvSpPr/>
          <p:nvPr/>
        </p:nvSpPr>
        <p:spPr>
          <a:xfrm>
            <a:off x="151582" y="56885"/>
            <a:ext cx="4320480" cy="5580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Заголовок 5"/>
          <p:cNvSpPr>
            <a:spLocks noGrp="1"/>
          </p:cNvSpPr>
          <p:nvPr>
            <p:ph type="ctrTitle"/>
          </p:nvPr>
        </p:nvSpPr>
        <p:spPr>
          <a:xfrm>
            <a:off x="428596" y="6552656"/>
            <a:ext cx="8715404" cy="305343"/>
          </a:xfrm>
        </p:spPr>
        <p:txBody>
          <a:bodyPr>
            <a:noAutofit/>
          </a:bodyPr>
          <a:lstStyle/>
          <a:p>
            <a:pPr algn="r"/>
            <a:r>
              <a:rPr lang="en-US" sz="1000" dirty="0">
                <a:latin typeface="Times New Roman" pitchFamily="18" charset="0"/>
                <a:cs typeface="Times New Roman" pitchFamily="18" charset="0"/>
              </a:rPr>
              <a:t>5</a:t>
            </a:r>
            <a:r>
              <a:rPr lang="ru-RU" sz="1000" dirty="0">
                <a:latin typeface="Times New Roman" pitchFamily="18" charset="0"/>
                <a:cs typeface="Times New Roman" pitchFamily="18" charset="0"/>
              </a:rPr>
              <a:t>-</a:t>
            </a:r>
            <a:r>
              <a:rPr lang="kk-KZ" sz="1000" dirty="0">
                <a:latin typeface="Times New Roman" pitchFamily="18" charset="0"/>
                <a:cs typeface="Times New Roman" pitchFamily="18" charset="0"/>
              </a:rPr>
              <a:t>дәріс. </a:t>
            </a:r>
            <a:r>
              <a:rPr lang="kk-KZ" sz="1000" dirty="0"/>
              <a:t>Сел тасқындарының туындау механизмдері. Сел туындау процесінің </a:t>
            </a:r>
            <a:r>
              <a:rPr lang="kk-KZ" sz="1000" dirty="0" smtClean="0"/>
              <a:t>модельдері</a:t>
            </a:r>
            <a:endParaRPr lang="ru-RU" sz="1000"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1400214774"/>
              </p:ext>
            </p:extLst>
          </p:nvPr>
        </p:nvGraphicFramePr>
        <p:xfrm>
          <a:off x="159619" y="1556792"/>
          <a:ext cx="4032448" cy="4990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Прямоугольник 1"/>
          <p:cNvSpPr/>
          <p:nvPr/>
        </p:nvSpPr>
        <p:spPr>
          <a:xfrm>
            <a:off x="4467473" y="1556792"/>
            <a:ext cx="4572000" cy="4770537"/>
          </a:xfrm>
          <a:prstGeom prst="rect">
            <a:avLst/>
          </a:prstGeom>
        </p:spPr>
        <p:txBody>
          <a:bodyPr>
            <a:spAutoFit/>
          </a:bodyPr>
          <a:lstStyle/>
          <a:p>
            <a:pPr indent="450215" algn="just"/>
            <a:r>
              <a:rPr lang="kk-KZ" sz="1600" dirty="0">
                <a:latin typeface="Times New Roman" panose="02020603050405020304" pitchFamily="18" charset="0"/>
                <a:ea typeface="Times New Roman" panose="02020603050405020304" pitchFamily="18" charset="0"/>
              </a:rPr>
              <a:t>Сел тасқынының қатты құраушысының қалыптасуы қандай да бір таулы алапты көмкеріп жатқан </a:t>
            </a:r>
            <a:r>
              <a:rPr lang="kk-KZ" sz="1600" b="1" i="1" dirty="0">
                <a:solidFill>
                  <a:schemeClr val="accent6">
                    <a:lumMod val="75000"/>
                  </a:schemeClr>
                </a:solidFill>
                <a:latin typeface="Times New Roman" panose="02020603050405020304" pitchFamily="18" charset="0"/>
                <a:ea typeface="Times New Roman" panose="02020603050405020304" pitchFamily="18" charset="0"/>
              </a:rPr>
              <a:t>тау жыныстарының сипатына</a:t>
            </a:r>
            <a:r>
              <a:rPr lang="kk-KZ" sz="1600" dirty="0">
                <a:solidFill>
                  <a:schemeClr val="accent6">
                    <a:lumMod val="75000"/>
                  </a:schemeClr>
                </a:solidFill>
                <a:latin typeface="Times New Roman" panose="02020603050405020304" pitchFamily="18" charset="0"/>
                <a:ea typeface="Times New Roman" panose="02020603050405020304" pitchFamily="18" charset="0"/>
              </a:rPr>
              <a:t>, </a:t>
            </a:r>
            <a:r>
              <a:rPr lang="kk-KZ" sz="1600" dirty="0">
                <a:latin typeface="Times New Roman" panose="02020603050405020304" pitchFamily="18" charset="0"/>
                <a:ea typeface="Times New Roman" panose="02020603050405020304" pitchFamily="18" charset="0"/>
              </a:rPr>
              <a:t>олардың </a:t>
            </a:r>
            <a:r>
              <a:rPr lang="kk-KZ" sz="1600" b="1" i="1" dirty="0">
                <a:solidFill>
                  <a:schemeClr val="accent6">
                    <a:lumMod val="75000"/>
                  </a:schemeClr>
                </a:solidFill>
                <a:latin typeface="Times New Roman" panose="02020603050405020304" pitchFamily="18" charset="0"/>
                <a:ea typeface="Times New Roman" panose="02020603050405020304" pitchFamily="18" charset="0"/>
              </a:rPr>
              <a:t>петрографиялық және литологиялық-минералогиялық құрамына</a:t>
            </a:r>
            <a:r>
              <a:rPr lang="kk-KZ" sz="1600" dirty="0">
                <a:solidFill>
                  <a:schemeClr val="accent6">
                    <a:lumMod val="75000"/>
                  </a:schemeClr>
                </a:solidFill>
                <a:latin typeface="Times New Roman" panose="02020603050405020304" pitchFamily="18" charset="0"/>
                <a:ea typeface="Times New Roman" panose="02020603050405020304" pitchFamily="18" charset="0"/>
              </a:rPr>
              <a:t>,</a:t>
            </a:r>
            <a:r>
              <a:rPr lang="kk-KZ" sz="1600" dirty="0">
                <a:latin typeface="Times New Roman" panose="02020603050405020304" pitchFamily="18" charset="0"/>
                <a:ea typeface="Times New Roman" panose="02020603050405020304" pitchFamily="18" charset="0"/>
              </a:rPr>
              <a:t> сондай-ақ </a:t>
            </a:r>
            <a:r>
              <a:rPr lang="kk-KZ" sz="1600" b="1" i="1" dirty="0" smtClean="0">
                <a:solidFill>
                  <a:schemeClr val="accent6">
                    <a:lumMod val="75000"/>
                  </a:schemeClr>
                </a:solidFill>
                <a:latin typeface="Times New Roman" panose="02020603050405020304" pitchFamily="18" charset="0"/>
                <a:ea typeface="Times New Roman" panose="02020603050405020304" pitchFamily="18" charset="0"/>
              </a:rPr>
              <a:t>аймақтық </a:t>
            </a:r>
            <a:r>
              <a:rPr lang="kk-KZ" sz="1600" b="1" i="1" dirty="0">
                <a:solidFill>
                  <a:schemeClr val="accent6">
                    <a:lumMod val="75000"/>
                  </a:schemeClr>
                </a:solidFill>
                <a:latin typeface="Times New Roman" panose="02020603050405020304" pitchFamily="18" charset="0"/>
                <a:ea typeface="Times New Roman" panose="02020603050405020304" pitchFamily="18" charset="0"/>
              </a:rPr>
              <a:t>тарихи-геологиялық даму ерекшеліктеріне </a:t>
            </a:r>
            <a:r>
              <a:rPr lang="kk-KZ" sz="1600" dirty="0">
                <a:latin typeface="Times New Roman" panose="02020603050405020304" pitchFamily="18" charset="0"/>
                <a:ea typeface="Times New Roman" panose="02020603050405020304" pitchFamily="18" charset="0"/>
              </a:rPr>
              <a:t>тікелей тәуелді.</a:t>
            </a:r>
            <a:endParaRPr lang="ru-RU" sz="1600" dirty="0">
              <a:latin typeface="Times New Roman" panose="02020603050405020304" pitchFamily="18" charset="0"/>
              <a:ea typeface="Times New Roman" panose="02020603050405020304" pitchFamily="18" charset="0"/>
            </a:endParaRPr>
          </a:p>
          <a:p>
            <a:pPr indent="450215" algn="just"/>
            <a:r>
              <a:rPr lang="kk-KZ" sz="1600" dirty="0">
                <a:latin typeface="Times New Roman" panose="02020603050405020304" pitchFamily="18" charset="0"/>
                <a:ea typeface="Times New Roman" panose="02020603050405020304" pitchFamily="18" charset="0"/>
              </a:rPr>
              <a:t>Таулы аудандардың барлық белдеулеріндегі сел тасқындарының қатты құраушысы әртүрлі жастағы, генезистегі және құрамдағы төрттік шөгінділер арқылы қалыптасады. Сел тасқынын </a:t>
            </a:r>
            <a:r>
              <a:rPr lang="kk-KZ" sz="1600" dirty="0" smtClean="0">
                <a:latin typeface="Times New Roman" panose="02020603050405020304" pitchFamily="18" charset="0"/>
                <a:ea typeface="Times New Roman" panose="02020603050405020304" pitchFamily="18" charset="0"/>
              </a:rPr>
              <a:t>қалыптастыратын шөгінділер:</a:t>
            </a:r>
          </a:p>
          <a:p>
            <a:pPr marL="285750" indent="-285750" algn="just">
              <a:buFont typeface="Wingdings" panose="05000000000000000000" pitchFamily="2" charset="2"/>
              <a:buChar char="v"/>
            </a:pPr>
            <a:r>
              <a:rPr lang="kk-KZ" sz="1600" dirty="0" smtClean="0">
                <a:latin typeface="Times New Roman" panose="02020603050405020304" pitchFamily="18" charset="0"/>
                <a:ea typeface="Times New Roman" panose="02020603050405020304" pitchFamily="18" charset="0"/>
              </a:rPr>
              <a:t> мореналық;</a:t>
            </a:r>
          </a:p>
          <a:p>
            <a:pPr marL="285750" indent="-285750" algn="just">
              <a:buFont typeface="Wingdings" panose="05000000000000000000" pitchFamily="2" charset="2"/>
              <a:buChar char="v"/>
            </a:pPr>
            <a:r>
              <a:rPr lang="kk-KZ" sz="1600" dirty="0" smtClean="0">
                <a:latin typeface="Times New Roman" panose="02020603050405020304" pitchFamily="18" charset="0"/>
                <a:ea typeface="Times New Roman" panose="02020603050405020304" pitchFamily="18" charset="0"/>
              </a:rPr>
              <a:t> флювиогляциалдық;</a:t>
            </a:r>
          </a:p>
          <a:p>
            <a:pPr marL="285750" indent="-285750" algn="just">
              <a:buFont typeface="Wingdings" panose="05000000000000000000" pitchFamily="2" charset="2"/>
              <a:buChar char="v"/>
            </a:pPr>
            <a:r>
              <a:rPr lang="kk-KZ" sz="1600" dirty="0" smtClean="0">
                <a:latin typeface="Times New Roman" panose="02020603050405020304" pitchFamily="18" charset="0"/>
                <a:ea typeface="Times New Roman" panose="02020603050405020304" pitchFamily="18" charset="0"/>
              </a:rPr>
              <a:t> элювиалды-делювиалдық;</a:t>
            </a:r>
          </a:p>
          <a:p>
            <a:pPr marL="285750" indent="-285750" algn="just">
              <a:buFont typeface="Wingdings" panose="05000000000000000000" pitchFamily="2" charset="2"/>
              <a:buChar char="v"/>
            </a:pPr>
            <a:r>
              <a:rPr lang="kk-KZ" sz="1600" dirty="0" smtClean="0">
                <a:latin typeface="Times New Roman" panose="02020603050405020304" pitchFamily="18" charset="0"/>
                <a:ea typeface="Times New Roman" panose="02020603050405020304" pitchFamily="18" charset="0"/>
              </a:rPr>
              <a:t> </a:t>
            </a:r>
            <a:r>
              <a:rPr lang="kk-KZ" sz="1600" dirty="0">
                <a:latin typeface="Times New Roman" panose="02020603050405020304" pitchFamily="18" charset="0"/>
                <a:ea typeface="Times New Roman" panose="02020603050405020304" pitchFamily="18" charset="0"/>
              </a:rPr>
              <a:t>аллювиалды-пролювиалдық, </a:t>
            </a:r>
            <a:endParaRPr lang="kk-KZ" sz="1600" dirty="0" smtClean="0">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v"/>
            </a:pPr>
            <a:r>
              <a:rPr lang="kk-KZ" sz="1600" dirty="0" smtClean="0">
                <a:latin typeface="Times New Roman" panose="02020603050405020304" pitchFamily="18" charset="0"/>
                <a:ea typeface="Times New Roman" panose="02020603050405020304" pitchFamily="18" charset="0"/>
              </a:rPr>
              <a:t>эолдық;</a:t>
            </a:r>
          </a:p>
          <a:p>
            <a:pPr marL="285750" indent="-285750" algn="just">
              <a:buFont typeface="Wingdings" panose="05000000000000000000" pitchFamily="2" charset="2"/>
              <a:buChar char="v"/>
            </a:pPr>
            <a:r>
              <a:rPr lang="kk-KZ" sz="1600" dirty="0" smtClean="0">
                <a:latin typeface="Times New Roman" panose="02020603050405020304" pitchFamily="18" charset="0"/>
                <a:ea typeface="Times New Roman" panose="02020603050405020304" pitchFamily="18" charset="0"/>
              </a:rPr>
              <a:t>пролювиалдық;</a:t>
            </a:r>
          </a:p>
          <a:p>
            <a:pPr marL="285750" indent="-285750" algn="just">
              <a:buFont typeface="Wingdings" panose="05000000000000000000" pitchFamily="2" charset="2"/>
              <a:buChar char="v"/>
            </a:pPr>
            <a:r>
              <a:rPr lang="kk-KZ" sz="1600" dirty="0" smtClean="0">
                <a:latin typeface="Times New Roman" panose="02020603050405020304" pitchFamily="18" charset="0"/>
                <a:ea typeface="Times New Roman" panose="02020603050405020304" pitchFamily="18" charset="0"/>
              </a:rPr>
              <a:t>гравитациялық.</a:t>
            </a:r>
            <a:endParaRPr lang="ru-RU" sz="160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492093" y="151255"/>
            <a:ext cx="3639458" cy="369332"/>
          </a:xfrm>
          <a:prstGeom prst="rect">
            <a:avLst/>
          </a:prstGeom>
        </p:spPr>
        <p:txBody>
          <a:bodyPr wrap="none">
            <a:spAutoFit/>
          </a:bodyPr>
          <a:lstStyle/>
          <a:p>
            <a:r>
              <a:rPr lang="kk-KZ" dirty="0">
                <a:latin typeface="Times New Roman" panose="02020603050405020304" pitchFamily="18" charset="0"/>
                <a:cs typeface="Times New Roman" panose="02020603050405020304" pitchFamily="18" charset="0"/>
              </a:rPr>
              <a:t>Сел </a:t>
            </a:r>
            <a:r>
              <a:rPr lang="kk-KZ" dirty="0" smtClean="0">
                <a:latin typeface="Times New Roman" panose="02020603050405020304" pitchFamily="18" charset="0"/>
                <a:cs typeface="Times New Roman" panose="02020603050405020304" pitchFamily="18" charset="0"/>
              </a:rPr>
              <a:t>тасқындарының құраушылары</a:t>
            </a:r>
            <a:endParaRPr lang="ru-RU"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51582" y="614957"/>
            <a:ext cx="8740897" cy="923330"/>
          </a:xfrm>
          <a:prstGeom prst="rect">
            <a:avLst/>
          </a:prstGeom>
        </p:spPr>
        <p:txBody>
          <a:bodyPr wrap="square">
            <a:spAutoFit/>
          </a:bodyPr>
          <a:lstStyle/>
          <a:p>
            <a:pPr indent="457200" algn="just"/>
            <a:r>
              <a:rPr lang="kk-KZ" dirty="0" smtClean="0">
                <a:latin typeface="Times New Roman" panose="02020603050405020304" pitchFamily="18" charset="0"/>
                <a:ea typeface="Times New Roman" panose="02020603050405020304" pitchFamily="18" charset="0"/>
              </a:rPr>
              <a:t>Сел тасқындарының туындауы таулы аудандардағы кәдімгі су тасқындарынан </a:t>
            </a:r>
            <a:r>
              <a:rPr lang="kk-KZ" b="1" dirty="0" smtClean="0">
                <a:solidFill>
                  <a:srgbClr val="FF0000"/>
                </a:solidFill>
                <a:latin typeface="Times New Roman" panose="02020603050405020304" pitchFamily="18" charset="0"/>
                <a:ea typeface="Times New Roman" panose="02020603050405020304" pitchFamily="18" charset="0"/>
              </a:rPr>
              <a:t>өзгеше. </a:t>
            </a:r>
            <a:r>
              <a:rPr lang="kk-KZ" dirty="0" smtClean="0">
                <a:latin typeface="Times New Roman" panose="02020603050405020304" pitchFamily="18" charset="0"/>
                <a:ea typeface="Times New Roman" panose="02020603050405020304" pitchFamily="18" charset="0"/>
              </a:rPr>
              <a:t>Сел тасқындарының </a:t>
            </a:r>
            <a:r>
              <a:rPr lang="kk-KZ" b="1" dirty="0" smtClean="0">
                <a:solidFill>
                  <a:srgbClr val="FF0000"/>
                </a:solidFill>
                <a:latin typeface="Times New Roman" panose="02020603050405020304" pitchFamily="18" charset="0"/>
                <a:ea typeface="Times New Roman" panose="02020603050405020304" pitchFamily="18" charset="0"/>
              </a:rPr>
              <a:t>сұйық және қатты құраушыларының өзара әрекеттесуінің күрделі сипаты </a:t>
            </a:r>
            <a:r>
              <a:rPr lang="kk-KZ" dirty="0" smtClean="0">
                <a:latin typeface="Times New Roman" panose="02020603050405020304" pitchFamily="18" charset="0"/>
                <a:ea typeface="Times New Roman" panose="02020603050405020304" pitchFamily="18" charset="0"/>
              </a:rPr>
              <a:t>осының дәлелі болып табылады.</a:t>
            </a:r>
            <a:endParaRPr lang="ru-RU" dirty="0"/>
          </a:p>
        </p:txBody>
      </p:sp>
    </p:spTree>
    <p:extLst>
      <p:ext uri="{BB962C8B-B14F-4D97-AF65-F5344CB8AC3E}">
        <p14:creationId xmlns:p14="http://schemas.microsoft.com/office/powerpoint/2010/main" val="2701569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Горизонтальный свиток 6"/>
          <p:cNvSpPr/>
          <p:nvPr/>
        </p:nvSpPr>
        <p:spPr>
          <a:xfrm>
            <a:off x="4018" y="0"/>
            <a:ext cx="4320480" cy="5580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dirty="0">
                <a:latin typeface="Times New Roman" panose="02020603050405020304" pitchFamily="18" charset="0"/>
                <a:ea typeface="Times New Roman" panose="02020603050405020304" pitchFamily="18" charset="0"/>
              </a:rPr>
              <a:t>С.М. Флейшман </a:t>
            </a:r>
            <a:endParaRPr lang="ru-RU" dirty="0"/>
          </a:p>
        </p:txBody>
      </p:sp>
      <p:sp>
        <p:nvSpPr>
          <p:cNvPr id="6" name="Заголовок 5"/>
          <p:cNvSpPr>
            <a:spLocks noGrp="1"/>
          </p:cNvSpPr>
          <p:nvPr>
            <p:ph type="ctrTitle"/>
          </p:nvPr>
        </p:nvSpPr>
        <p:spPr>
          <a:xfrm>
            <a:off x="428596" y="6552656"/>
            <a:ext cx="8715404" cy="305343"/>
          </a:xfrm>
        </p:spPr>
        <p:txBody>
          <a:bodyPr>
            <a:noAutofit/>
          </a:bodyPr>
          <a:lstStyle/>
          <a:p>
            <a:pPr algn="r"/>
            <a:r>
              <a:rPr lang="en-US" sz="1000" dirty="0">
                <a:latin typeface="Times New Roman" pitchFamily="18" charset="0"/>
                <a:cs typeface="Times New Roman" pitchFamily="18" charset="0"/>
              </a:rPr>
              <a:t>5</a:t>
            </a:r>
            <a:r>
              <a:rPr lang="ru-RU" sz="1000" dirty="0">
                <a:latin typeface="Times New Roman" pitchFamily="18" charset="0"/>
                <a:cs typeface="Times New Roman" pitchFamily="18" charset="0"/>
              </a:rPr>
              <a:t>-</a:t>
            </a:r>
            <a:r>
              <a:rPr lang="kk-KZ" sz="1000" dirty="0">
                <a:latin typeface="Times New Roman" pitchFamily="18" charset="0"/>
                <a:cs typeface="Times New Roman" pitchFamily="18" charset="0"/>
              </a:rPr>
              <a:t>дәріс. </a:t>
            </a:r>
            <a:r>
              <a:rPr lang="kk-KZ" sz="1000" dirty="0"/>
              <a:t>Сел тасқындарының туындау механизмдері. Сел туындау процесінің </a:t>
            </a:r>
            <a:r>
              <a:rPr lang="kk-KZ" sz="1000" dirty="0" smtClean="0"/>
              <a:t>модельдері</a:t>
            </a:r>
            <a:endParaRPr lang="ru-RU" sz="10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9" name="Прямоугольник 8"/>
              <p:cNvSpPr/>
              <p:nvPr/>
            </p:nvSpPr>
            <p:spPr>
              <a:xfrm>
                <a:off x="4018" y="457200"/>
                <a:ext cx="8888462" cy="5943600"/>
              </a:xfrm>
              <a:prstGeom prst="rect">
                <a:avLst/>
              </a:prstGeom>
            </p:spPr>
            <p:txBody>
              <a:bodyPr/>
              <a:lstStyle/>
              <a:p>
                <a:pPr lvl="0" algn="ctr"/>
                <a:r>
                  <a:rPr lang="ru-RU" sz="1300" dirty="0" smtClean="0">
                    <a:latin typeface="Times New Roman" panose="02020603050405020304" pitchFamily="18" charset="0"/>
                    <a:cs typeface="Times New Roman" panose="02020603050405020304" pitchFamily="18" charset="0"/>
                  </a:rPr>
                  <a:t>Сел </a:t>
                </a:r>
                <a:r>
                  <a:rPr lang="ru-RU" sz="1300" dirty="0" err="1">
                    <a:latin typeface="Times New Roman" panose="02020603050405020304" pitchFamily="18" charset="0"/>
                    <a:cs typeface="Times New Roman" panose="02020603050405020304" pitchFamily="18" charset="0"/>
                  </a:rPr>
                  <a:t>тасқындарының</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туындау</a:t>
                </a:r>
                <a:r>
                  <a:rPr lang="ru-RU" sz="1300" dirty="0">
                    <a:latin typeface="Times New Roman" panose="02020603050405020304" pitchFamily="18" charset="0"/>
                    <a:cs typeface="Times New Roman" panose="02020603050405020304" pitchFamily="18" charset="0"/>
                  </a:rPr>
                  <a:t> </a:t>
                </a:r>
                <a:r>
                  <a:rPr lang="ru-RU" sz="1300" dirty="0" err="1" smtClean="0">
                    <a:latin typeface="Times New Roman" panose="02020603050405020304" pitchFamily="18" charset="0"/>
                    <a:cs typeface="Times New Roman" panose="02020603050405020304" pitchFamily="18" charset="0"/>
                  </a:rPr>
                  <a:t>механизмдері</a:t>
                </a:r>
                <a:r>
                  <a:rPr lang="ru-RU" sz="1300" dirty="0" smtClean="0">
                    <a:latin typeface="Times New Roman" panose="02020603050405020304" pitchFamily="18" charset="0"/>
                    <a:cs typeface="Times New Roman" panose="02020603050405020304" pitchFamily="18" charset="0"/>
                  </a:rPr>
                  <a:t> </a:t>
                </a:r>
                <a:endParaRPr lang="ru-RU" sz="1300" dirty="0">
                  <a:latin typeface="Times New Roman" panose="02020603050405020304" pitchFamily="18" charset="0"/>
                  <a:cs typeface="Times New Roman" panose="02020603050405020304" pitchFamily="18" charset="0"/>
                </a:endParaRPr>
              </a:p>
              <a:p>
                <a:pPr lvl="1" algn="just">
                  <a:buChar char="•"/>
                </a:pPr>
                <a:r>
                  <a:rPr lang="ru-RU" sz="1300" b="1" dirty="0">
                    <a:solidFill>
                      <a:schemeClr val="accent6">
                        <a:lumMod val="75000"/>
                      </a:schemeClr>
                    </a:solidFill>
                    <a:latin typeface="Times New Roman" panose="02020603050405020304" pitchFamily="18" charset="0"/>
                    <a:cs typeface="Times New Roman" panose="02020603050405020304" pitchFamily="18" charset="0"/>
                  </a:rPr>
                  <a:t>1-2 тип. </a:t>
                </a:r>
                <a:r>
                  <a:rPr lang="ru-RU" sz="1300" dirty="0">
                    <a:latin typeface="Times New Roman" panose="02020603050405020304" pitchFamily="18" charset="0"/>
                    <a:cs typeface="Times New Roman" panose="02020603050405020304" pitchFamily="18" charset="0"/>
                  </a:rPr>
                  <a:t>Сел </a:t>
                </a:r>
                <a:r>
                  <a:rPr lang="ru-RU" sz="1300" dirty="0" err="1">
                    <a:latin typeface="Times New Roman" panose="02020603050405020304" pitchFamily="18" charset="0"/>
                    <a:cs typeface="Times New Roman" panose="02020603050405020304" pitchFamily="18" charset="0"/>
                  </a:rPr>
                  <a:t>алаптарындағы</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беткейлерден</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қатты</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материалдардың</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арнаға</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шайылуы</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Жиі</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кездесетін</a:t>
                </a:r>
                <a:r>
                  <a:rPr lang="ru-RU" sz="1300" dirty="0">
                    <a:latin typeface="Times New Roman" panose="02020603050405020304" pitchFamily="18" charset="0"/>
                    <a:cs typeface="Times New Roman" panose="02020603050405020304" pitchFamily="18" charset="0"/>
                  </a:rPr>
                  <a:t> тип. </a:t>
                </a:r>
                <a:r>
                  <a:rPr lang="ru-RU" sz="1300" dirty="0" err="1">
                    <a:latin typeface="Times New Roman" panose="02020603050405020304" pitchFamily="18" charset="0"/>
                    <a:cs typeface="Times New Roman" panose="02020603050405020304" pitchFamily="18" charset="0"/>
                  </a:rPr>
                  <a:t>Судың</a:t>
                </a:r>
                <a:r>
                  <a:rPr lang="ru-RU" sz="1300" dirty="0">
                    <a:latin typeface="Times New Roman" panose="02020603050405020304" pitchFamily="18" charset="0"/>
                    <a:cs typeface="Times New Roman" panose="02020603050405020304" pitchFamily="18" charset="0"/>
                  </a:rPr>
                  <a:t> БСМ-</a:t>
                </a:r>
                <a:r>
                  <a:rPr lang="ru-RU" sz="1300" dirty="0" err="1">
                    <a:latin typeface="Times New Roman" panose="02020603050405020304" pitchFamily="18" charset="0"/>
                    <a:cs typeface="Times New Roman" panose="02020603050405020304" pitchFamily="18" charset="0"/>
                  </a:rPr>
                  <a:t>ға</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әсер</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етуінің</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нәтижесінде</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қалыптасады</a:t>
                </a:r>
                <a:r>
                  <a:rPr lang="ru-RU" sz="1300" dirty="0">
                    <a:latin typeface="Times New Roman" panose="02020603050405020304" pitchFamily="18" charset="0"/>
                    <a:cs typeface="Times New Roman" panose="02020603050405020304" pitchFamily="18" charset="0"/>
                  </a:rPr>
                  <a:t>.</a:t>
                </a:r>
              </a:p>
              <a:p>
                <a:pPr lvl="2" algn="just">
                  <a:buChar char="•"/>
                </a:pPr>
                <a:r>
                  <a:rPr lang="ru-RU" sz="1300" dirty="0">
                    <a:latin typeface="Times New Roman" panose="02020603050405020304" pitchFamily="18" charset="0"/>
                    <a:cs typeface="Times New Roman" panose="02020603050405020304" pitchFamily="18" charset="0"/>
                  </a:rPr>
                  <a:t>1-тип. </a:t>
                </a:r>
                <a:r>
                  <a:rPr lang="ru-RU" sz="1300" dirty="0" err="1">
                    <a:latin typeface="Times New Roman" panose="02020603050405020304" pitchFamily="18" charset="0"/>
                    <a:cs typeface="Times New Roman" panose="02020603050405020304" pitchFamily="18" charset="0"/>
                  </a:rPr>
                  <a:t>Жекелеген</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қорымдар</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жекелеген</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тастардың</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жиынтығы</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Жамылғы</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бетпен</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байланысы</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жоқ</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Шаю</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процесі</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басым</a:t>
                </a:r>
                <a:r>
                  <a:rPr lang="ru-RU" sz="1300" dirty="0">
                    <a:latin typeface="Times New Roman" panose="02020603050405020304" pitchFamily="18" charset="0"/>
                    <a:cs typeface="Times New Roman" panose="02020603050405020304" pitchFamily="18" charset="0"/>
                  </a:rPr>
                  <a:t>. </a:t>
                </a:r>
              </a:p>
              <a:p>
                <a:pPr lvl="2" algn="just">
                  <a:buChar char="•"/>
                </a:pPr>
                <a14:m>
                  <m:oMath xmlns:m="http://schemas.openxmlformats.org/officeDocument/2006/math">
                    <m:r>
                      <a:rPr lang="en-US" sz="1300" b="0" i="1">
                        <a:latin typeface="Cambria Math" panose="02040503050406030204" pitchFamily="18" charset="0"/>
                      </a:rPr>
                      <m:t>𝑃</m:t>
                    </m:r>
                    <m:sSub>
                      <m:sSubPr>
                        <m:ctrlPr>
                          <a:rPr lang="en-US" sz="1300" b="0" i="1">
                            <a:latin typeface="Cambria Math" panose="02040503050406030204" pitchFamily="18" charset="0"/>
                          </a:rPr>
                        </m:ctrlPr>
                      </m:sSubPr>
                      <m:e>
                        <m:r>
                          <a:rPr lang="en-US" sz="1300" b="0" i="1">
                            <a:latin typeface="Cambria Math" panose="02040503050406030204" pitchFamily="18" charset="0"/>
                          </a:rPr>
                          <m:t>𝑔</m:t>
                        </m:r>
                        <m:r>
                          <a:rPr lang="en-US" sz="1300" b="0" i="1">
                            <a:latin typeface="Cambria Math" panose="02040503050406030204" pitchFamily="18" charset="0"/>
                          </a:rPr>
                          <m:t>=</m:t>
                        </m:r>
                        <m:r>
                          <a:rPr lang="en-US" sz="1300" b="0" i="1">
                            <a:latin typeface="Cambria Math" panose="02040503050406030204" pitchFamily="18" charset="0"/>
                          </a:rPr>
                          <m:t>𝐺</m:t>
                        </m:r>
                        <m:func>
                          <m:funcPr>
                            <m:ctrlPr>
                              <a:rPr lang="en-US" sz="1300" b="0" i="1">
                                <a:latin typeface="Cambria Math" panose="02040503050406030204" pitchFamily="18" charset="0"/>
                              </a:rPr>
                            </m:ctrlPr>
                          </m:funcPr>
                          <m:fName>
                            <m:r>
                              <m:rPr>
                                <m:sty m:val="p"/>
                              </m:rPr>
                              <a:rPr lang="en-US" sz="1300" b="0" i="0">
                                <a:latin typeface="Cambria Math" panose="02040503050406030204" pitchFamily="18" charset="0"/>
                              </a:rPr>
                              <m:t>cos</m:t>
                            </m:r>
                            <m:r>
                              <m:rPr>
                                <m:sty m:val="p"/>
                              </m:rPr>
                              <a:rPr lang="el-GR" sz="1300" b="0" i="1">
                                <a:latin typeface="Cambria Math" panose="02040503050406030204" pitchFamily="18" charset="0"/>
                                <a:ea typeface="Cambria Math" panose="02040503050406030204" pitchFamily="18" charset="0"/>
                              </a:rPr>
                              <m:t>α</m:t>
                            </m:r>
                            <m:r>
                              <a:rPr lang="en-US" sz="1300" b="0" i="1" smtClean="0">
                                <a:latin typeface="Cambria Math" panose="02040503050406030204" pitchFamily="18" charset="0"/>
                                <a:ea typeface="Cambria Math" panose="02040503050406030204" pitchFamily="18" charset="0"/>
                              </a:rPr>
                              <m:t>𝑓</m:t>
                            </m:r>
                          </m:fName>
                          <m:e/>
                        </m:func>
                      </m:e>
                      <m:sub/>
                    </m:sSub>
                  </m:oMath>
                </a14:m>
                <a:endParaRPr lang="ru-RU" sz="1300" dirty="0">
                  <a:latin typeface="Times New Roman" panose="02020603050405020304" pitchFamily="18" charset="0"/>
                  <a:cs typeface="Times New Roman" panose="02020603050405020304" pitchFamily="18" charset="0"/>
                </a:endParaRPr>
              </a:p>
              <a:p>
                <a:pPr lvl="2" algn="just">
                  <a:buChar char="•"/>
                </a:pPr>
                <a:r>
                  <a:rPr lang="en-US" sz="1300" dirty="0">
                    <a:latin typeface="Times New Roman" panose="02020603050405020304" pitchFamily="18" charset="0"/>
                    <a:cs typeface="Times New Roman" panose="02020603050405020304" pitchFamily="18" charset="0"/>
                  </a:rPr>
                  <a:t>2</a:t>
                </a:r>
                <a:r>
                  <a:rPr lang="ru-RU" sz="1300" dirty="0">
                    <a:latin typeface="Times New Roman" panose="02020603050405020304" pitchFamily="18" charset="0"/>
                    <a:cs typeface="Times New Roman" panose="02020603050405020304" pitchFamily="18" charset="0"/>
                  </a:rPr>
                  <a:t>-тип. </a:t>
                </a:r>
                <a:r>
                  <a:rPr lang="kk-KZ" sz="1300" dirty="0">
                    <a:latin typeface="Times New Roman" panose="02020603050405020304" pitchFamily="18" charset="0"/>
                    <a:cs typeface="Times New Roman" panose="02020603050405020304" pitchFamily="18" charset="0"/>
                  </a:rPr>
                  <a:t>Беткей </a:t>
                </a:r>
                <a:r>
                  <a:rPr lang="kk-KZ" sz="1300" dirty="0" smtClean="0">
                    <a:latin typeface="Times New Roman" panose="02020603050405020304" pitchFamily="18" charset="0"/>
                    <a:cs typeface="Times New Roman" panose="02020603050405020304" pitchFamily="18" charset="0"/>
                  </a:rPr>
                  <a:t>бетімен </a:t>
                </a:r>
                <a:r>
                  <a:rPr lang="ru-RU" sz="1300" dirty="0" err="1">
                    <a:latin typeface="Times New Roman" panose="02020603050405020304" pitchFamily="18" charset="0"/>
                    <a:cs typeface="Times New Roman" panose="02020603050405020304" pitchFamily="18" charset="0"/>
                  </a:rPr>
                  <a:t>байланысы</a:t>
                </a:r>
                <a:r>
                  <a:rPr lang="ru-RU" sz="1300" dirty="0">
                    <a:latin typeface="Times New Roman" panose="02020603050405020304" pitchFamily="18" charset="0"/>
                    <a:cs typeface="Times New Roman" panose="02020603050405020304" pitchFamily="18" charset="0"/>
                  </a:rPr>
                  <a:t> бар. </a:t>
                </a:r>
                <a:r>
                  <a:rPr lang="ru-RU" sz="1300" dirty="0" err="1">
                    <a:latin typeface="Times New Roman" panose="02020603050405020304" pitchFamily="18" charset="0"/>
                    <a:cs typeface="Times New Roman" panose="02020603050405020304" pitchFamily="18" charset="0"/>
                  </a:rPr>
                  <a:t>Шаю</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және</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оның</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алдында</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жуылу</a:t>
                </a:r>
                <a:r>
                  <a:rPr lang="ru-RU" sz="1300" dirty="0">
                    <a:latin typeface="Times New Roman" panose="02020603050405020304" pitchFamily="18" charset="0"/>
                    <a:cs typeface="Times New Roman" panose="02020603050405020304" pitchFamily="18" charset="0"/>
                  </a:rPr>
                  <a:t> (размыв) </a:t>
                </a:r>
                <a:r>
                  <a:rPr lang="ru-RU" sz="1300" dirty="0" err="1">
                    <a:latin typeface="Times New Roman" panose="02020603050405020304" pitchFamily="18" charset="0"/>
                    <a:cs typeface="Times New Roman" panose="02020603050405020304" pitchFamily="18" charset="0"/>
                  </a:rPr>
                  <a:t>процесі</a:t>
                </a:r>
                <a:r>
                  <a:rPr lang="ru-RU" sz="1300" dirty="0">
                    <a:latin typeface="Times New Roman" panose="02020603050405020304" pitchFamily="18" charset="0"/>
                    <a:cs typeface="Times New Roman" panose="02020603050405020304" pitchFamily="18" charset="0"/>
                  </a:rPr>
                  <a:t> </a:t>
                </a:r>
                <a:r>
                  <a:rPr lang="ru-RU" sz="1300" dirty="0" err="1">
                    <a:latin typeface="Times New Roman" panose="02020603050405020304" pitchFamily="18" charset="0"/>
                    <a:cs typeface="Times New Roman" panose="02020603050405020304" pitchFamily="18" charset="0"/>
                  </a:rPr>
                  <a:t>басым</a:t>
                </a:r>
                <a:r>
                  <a:rPr lang="ru-RU" sz="1300" dirty="0">
                    <a:latin typeface="Times New Roman" panose="02020603050405020304" pitchFamily="18" charset="0"/>
                    <a:cs typeface="Times New Roman" panose="02020603050405020304" pitchFamily="18" charset="0"/>
                  </a:rPr>
                  <a:t>. </a:t>
                </a:r>
              </a:p>
              <a:p>
                <a:pPr lvl="2" algn="just">
                  <a:buChar char="•"/>
                </a:pPr>
                <a14:m>
                  <m:oMath xmlns:m="http://schemas.openxmlformats.org/officeDocument/2006/math">
                    <m:r>
                      <a:rPr lang="en-US" sz="1300" b="0" i="1">
                        <a:latin typeface="Cambria Math" panose="02040503050406030204" pitchFamily="18" charset="0"/>
                      </a:rPr>
                      <m:t>𝑃</m:t>
                    </m:r>
                    <m:sSub>
                      <m:sSubPr>
                        <m:ctrlPr>
                          <a:rPr lang="en-US" sz="1300" b="0" i="1">
                            <a:latin typeface="Cambria Math" panose="02040503050406030204" pitchFamily="18" charset="0"/>
                          </a:rPr>
                        </m:ctrlPr>
                      </m:sSubPr>
                      <m:e>
                        <m:r>
                          <a:rPr lang="en-US" sz="1300" b="0" i="1">
                            <a:latin typeface="Cambria Math" panose="02040503050406030204" pitchFamily="18" charset="0"/>
                          </a:rPr>
                          <m:t>𝑔</m:t>
                        </m:r>
                        <m:r>
                          <a:rPr lang="en-US" sz="1300" b="0" i="1">
                            <a:latin typeface="Cambria Math" panose="02040503050406030204" pitchFamily="18" charset="0"/>
                          </a:rPr>
                          <m:t>=</m:t>
                        </m:r>
                        <m:r>
                          <a:rPr lang="en-US" sz="1300" b="0" i="1">
                            <a:latin typeface="Cambria Math" panose="02040503050406030204" pitchFamily="18" charset="0"/>
                          </a:rPr>
                          <m:t>𝐺</m:t>
                        </m:r>
                        <m:func>
                          <m:funcPr>
                            <m:ctrlPr>
                              <a:rPr lang="en-US" sz="1300" b="0" i="1">
                                <a:latin typeface="Cambria Math" panose="02040503050406030204" pitchFamily="18" charset="0"/>
                              </a:rPr>
                            </m:ctrlPr>
                          </m:funcPr>
                          <m:fName>
                            <m:r>
                              <m:rPr>
                                <m:sty m:val="p"/>
                              </m:rPr>
                              <a:rPr lang="en-US" sz="1300" b="0" i="0">
                                <a:latin typeface="Cambria Math" panose="02040503050406030204" pitchFamily="18" charset="0"/>
                              </a:rPr>
                              <m:t>cos</m:t>
                            </m:r>
                            <m:r>
                              <m:rPr>
                                <m:sty m:val="p"/>
                              </m:rPr>
                              <a:rPr lang="el-GR" sz="1300" b="0" i="1">
                                <a:latin typeface="Cambria Math" panose="02040503050406030204" pitchFamily="18" charset="0"/>
                                <a:ea typeface="Cambria Math" panose="02040503050406030204" pitchFamily="18" charset="0"/>
                              </a:rPr>
                              <m:t>α</m:t>
                            </m:r>
                            <m:r>
                              <a:rPr lang="en-US" sz="1300" b="0" i="1">
                                <a:latin typeface="Cambria Math" panose="02040503050406030204" pitchFamily="18" charset="0"/>
                                <a:ea typeface="Cambria Math" panose="02040503050406030204" pitchFamily="18" charset="0"/>
                              </a:rPr>
                              <m:t>𝑓</m:t>
                            </m:r>
                          </m:fName>
                          <m:e>
                            <m:r>
                              <a:rPr lang="kk-KZ" sz="1300" b="0" i="1">
                                <a:latin typeface="Cambria Math" panose="02040503050406030204" pitchFamily="18" charset="0"/>
                                <a:ea typeface="Cambria Math" panose="02040503050406030204" pitchFamily="18" charset="0"/>
                              </a:rPr>
                              <m:t>+С</m:t>
                            </m:r>
                          </m:e>
                        </m:func>
                      </m:e>
                      <m:sub/>
                    </m:sSub>
                  </m:oMath>
                </a14:m>
                <a:endParaRPr lang="ru-RU" sz="1300" dirty="0">
                  <a:latin typeface="Times New Roman" panose="02020603050405020304" pitchFamily="18" charset="0"/>
                  <a:cs typeface="Times New Roman" panose="02020603050405020304" pitchFamily="18" charset="0"/>
                </a:endParaRPr>
              </a:p>
              <a:p>
                <a:pPr lvl="1" algn="just">
                  <a:buChar char="•"/>
                </a:pPr>
                <a:r>
                  <a:rPr lang="kk-KZ" sz="1300" b="1" dirty="0">
                    <a:solidFill>
                      <a:schemeClr val="accent6">
                        <a:lumMod val="75000"/>
                      </a:schemeClr>
                    </a:solidFill>
                    <a:latin typeface="Times New Roman" panose="02020603050405020304" pitchFamily="18" charset="0"/>
                    <a:cs typeface="Times New Roman" panose="02020603050405020304" pitchFamily="18" charset="0"/>
                  </a:rPr>
                  <a:t>3-4 тип. </a:t>
                </a:r>
                <a:r>
                  <a:rPr lang="kk-KZ" sz="1300" dirty="0">
                    <a:latin typeface="Times New Roman" panose="02020603050405020304" pitchFamily="18" charset="0"/>
                    <a:cs typeface="Times New Roman" panose="02020603050405020304" pitchFamily="18" charset="0"/>
                  </a:rPr>
                  <a:t>Арнадағы қатты материалдардың жуылуы және шайылуы. Арналық сел түзілу процесінің кеңінен таралған түрі.  Алдыңғы 2 типтен айырмашылығы арнадағы су ағыны </a:t>
                </a:r>
                <a:r>
                  <a:rPr lang="kk-KZ" sz="1300" dirty="0" smtClean="0">
                    <a:latin typeface="Times New Roman" panose="02020603050405020304" pitchFamily="18" charset="0"/>
                    <a:cs typeface="Times New Roman" panose="02020603050405020304" pitchFamily="18" charset="0"/>
                  </a:rPr>
                  <a:t>көп </a:t>
                </a:r>
                <a:r>
                  <a:rPr lang="kk-KZ" sz="1300" dirty="0">
                    <a:latin typeface="Times New Roman" panose="02020603050405020304" pitchFamily="18" charset="0"/>
                    <a:cs typeface="Times New Roman" panose="02020603050405020304" pitchFamily="18" charset="0"/>
                  </a:rPr>
                  <a:t>болғандықтан, оның гидродинамикалық күші ірі тастарды қозғалта алады</a:t>
                </a:r>
                <a:endParaRPr lang="ru-RU" sz="1300" dirty="0">
                  <a:latin typeface="Times New Roman" panose="02020603050405020304" pitchFamily="18" charset="0"/>
                  <a:cs typeface="Times New Roman" panose="02020603050405020304" pitchFamily="18" charset="0"/>
                </a:endParaRPr>
              </a:p>
              <a:p>
                <a:pPr lvl="2" algn="just">
                  <a:buChar char="•"/>
                </a:pPr>
                <a:r>
                  <a:rPr lang="kk-KZ" sz="1300" dirty="0">
                    <a:latin typeface="Times New Roman" panose="02020603050405020304" pitchFamily="18" charset="0"/>
                    <a:cs typeface="Times New Roman" panose="02020603050405020304" pitchFamily="18" charset="0"/>
                  </a:rPr>
                  <a:t>3-тип. Шайылмайтын жағалау жағдайындағы арна табанының шайылуы</a:t>
                </a:r>
                <a:endParaRPr lang="ru-RU" sz="1300" dirty="0">
                  <a:latin typeface="Times New Roman" panose="02020603050405020304" pitchFamily="18" charset="0"/>
                  <a:cs typeface="Times New Roman" panose="02020603050405020304" pitchFamily="18" charset="0"/>
                </a:endParaRPr>
              </a:p>
              <a:p>
                <a:pPr lvl="2" algn="just">
                  <a:buChar char="•"/>
                </a:pPr>
                <a:r>
                  <a:rPr lang="kk-KZ" sz="1300" dirty="0">
                    <a:latin typeface="Times New Roman" panose="02020603050405020304" pitchFamily="18" charset="0"/>
                    <a:cs typeface="Times New Roman" panose="02020603050405020304" pitchFamily="18" charset="0"/>
                  </a:rPr>
                  <a:t>4-тип. шайылмайтын арна табаны жағдайындағы жағалаудың шайылуы</a:t>
                </a:r>
                <a:endParaRPr lang="ru-RU" sz="1300" dirty="0">
                  <a:latin typeface="Times New Roman" panose="02020603050405020304" pitchFamily="18" charset="0"/>
                  <a:cs typeface="Times New Roman" panose="02020603050405020304" pitchFamily="18" charset="0"/>
                </a:endParaRPr>
              </a:p>
              <a:p>
                <a:pPr lvl="1" algn="just">
                  <a:lnSpc>
                    <a:spcPct val="100000"/>
                  </a:lnSpc>
                  <a:spcAft>
                    <a:spcPts val="0"/>
                  </a:spcAft>
                  <a:buChar char="•"/>
                </a:pPr>
                <a:r>
                  <a:rPr lang="kk-KZ" sz="1300" b="1" dirty="0">
                    <a:solidFill>
                      <a:schemeClr val="accent6">
                        <a:lumMod val="75000"/>
                      </a:schemeClr>
                    </a:solidFill>
                    <a:latin typeface="Times New Roman" panose="02020603050405020304" pitchFamily="18" charset="0"/>
                    <a:cs typeface="Times New Roman" panose="02020603050405020304" pitchFamily="18" charset="0"/>
                  </a:rPr>
                  <a:t>5-тип. </a:t>
                </a:r>
                <a:r>
                  <a:rPr lang="kk-KZ" sz="1300" dirty="0">
                    <a:latin typeface="Times New Roman" panose="02020603050405020304" pitchFamily="18" charset="0"/>
                    <a:cs typeface="Times New Roman" panose="02020603050405020304" pitchFamily="18" charset="0"/>
                  </a:rPr>
                  <a:t>Бөгесіндердің ақтарылуы.</a:t>
                </a:r>
              </a:p>
              <a:p>
                <a:pPr lvl="1" algn="just">
                  <a:lnSpc>
                    <a:spcPct val="100000"/>
                  </a:lnSpc>
                  <a:spcAft>
                    <a:spcPts val="0"/>
                  </a:spcAft>
                  <a:buChar char="•"/>
                </a:pPr>
                <a:r>
                  <a:rPr lang="kk-KZ" sz="1300" dirty="0">
                    <a:latin typeface="Times New Roman" panose="02020603050405020304" pitchFamily="18" charset="0"/>
                    <a:cs typeface="Times New Roman" panose="02020603050405020304" pitchFamily="18" charset="0"/>
                  </a:rPr>
                  <a:t>1) гидростатикалық күш, кейде тіпті гидродинамикалық күш шекті ығысу кернеуінен үлкен болған жағдайдағы бөгеттің бұзылуы;</a:t>
                </a:r>
              </a:p>
              <a:p>
                <a:pPr lvl="1" algn="just">
                  <a:lnSpc>
                    <a:spcPct val="100000"/>
                  </a:lnSpc>
                  <a:spcAft>
                    <a:spcPts val="0"/>
                  </a:spcAft>
                  <a:buChar char="•"/>
                </a:pPr>
                <a:r>
                  <a:rPr lang="kk-KZ" sz="1300" dirty="0">
                    <a:latin typeface="Times New Roman" panose="02020603050405020304" pitchFamily="18" charset="0"/>
                    <a:cs typeface="Times New Roman" panose="02020603050405020304" pitchFamily="18" charset="0"/>
                  </a:rPr>
                  <a:t>2) бөгет қырқасынан судың құйылуы;</a:t>
                </a:r>
              </a:p>
              <a:p>
                <a:pPr lvl="1" algn="just">
                  <a:lnSpc>
                    <a:spcPct val="100000"/>
                  </a:lnSpc>
                  <a:spcAft>
                    <a:spcPts val="0"/>
                  </a:spcAft>
                  <a:buChar char="•"/>
                </a:pPr>
                <a:r>
                  <a:rPr lang="kk-KZ" sz="1300" dirty="0">
                    <a:latin typeface="Times New Roman" panose="02020603050405020304" pitchFamily="18" charset="0"/>
                    <a:cs typeface="Times New Roman" panose="02020603050405020304" pitchFamily="18" charset="0"/>
                  </a:rPr>
                  <a:t>3) бөгет арқылы төменгі бьефті шаю қабілетіне ие судың фильтрациялануы.</a:t>
                </a:r>
                <a:endParaRPr lang="ru-RU" sz="1300" dirty="0">
                  <a:latin typeface="Times New Roman" panose="02020603050405020304" pitchFamily="18" charset="0"/>
                  <a:cs typeface="Times New Roman" panose="02020603050405020304" pitchFamily="18" charset="0"/>
                </a:endParaRPr>
              </a:p>
              <a:p>
                <a:pPr lvl="1" algn="just">
                  <a:buChar char="•"/>
                </a:pPr>
                <a:r>
                  <a:rPr lang="kk-KZ" sz="1300" b="1" dirty="0">
                    <a:solidFill>
                      <a:schemeClr val="accent6">
                        <a:lumMod val="75000"/>
                      </a:schemeClr>
                    </a:solidFill>
                    <a:latin typeface="Times New Roman" panose="02020603050405020304" pitchFamily="18" charset="0"/>
                    <a:cs typeface="Times New Roman" panose="02020603050405020304" pitchFamily="18" charset="0"/>
                  </a:rPr>
                  <a:t>6-тип. </a:t>
                </a:r>
                <a:r>
                  <a:rPr lang="kk-KZ" sz="1300" dirty="0">
                    <a:latin typeface="Times New Roman" panose="02020603050405020304" pitchFamily="18" charset="0"/>
                    <a:cs typeface="Times New Roman" panose="02020603050405020304" pitchFamily="18" charset="0"/>
                  </a:rPr>
                  <a:t>Шектен тыс ылғалдану нәтижесінде тепе-теңдік жағдайының бұзылуы салдарынан беткейлердегі грунтты блоктардың сырғуы (жылжуы)</a:t>
                </a:r>
                <a:endParaRPr lang="ru-RU" sz="1300" dirty="0">
                  <a:latin typeface="Times New Roman" panose="02020603050405020304" pitchFamily="18" charset="0"/>
                  <a:cs typeface="Times New Roman" panose="02020603050405020304" pitchFamily="18" charset="0"/>
                </a:endParaRPr>
              </a:p>
              <a:p>
                <a:pPr lvl="1" algn="just">
                  <a:buChar char="•"/>
                </a:pPr>
                <a:r>
                  <a:rPr lang="kk-KZ" sz="1300" b="1" dirty="0">
                    <a:solidFill>
                      <a:schemeClr val="accent6">
                        <a:lumMod val="75000"/>
                      </a:schemeClr>
                    </a:solidFill>
                    <a:latin typeface="Times New Roman" panose="02020603050405020304" pitchFamily="18" charset="0"/>
                    <a:cs typeface="Times New Roman" panose="02020603050405020304" pitchFamily="18" charset="0"/>
                  </a:rPr>
                  <a:t>7-тип. </a:t>
                </a:r>
                <a:r>
                  <a:rPr lang="kk-KZ" sz="1300" dirty="0">
                    <a:latin typeface="Times New Roman" panose="02020603050405020304" pitchFamily="18" charset="0"/>
                    <a:cs typeface="Times New Roman" panose="02020603050405020304" pitchFamily="18" charset="0"/>
                  </a:rPr>
                  <a:t>Беткейдің төменгі бөлігіне су ағынының әсер ету нәтижесінде беткейлердегі грунтты блоктардың сырғуы және жылжуы (подрезка). әдетте су тасқындары нәтижесінде қалыптасады.</a:t>
                </a:r>
                <a:endParaRPr lang="ru-RU" sz="1300" dirty="0">
                  <a:latin typeface="Times New Roman" panose="02020603050405020304" pitchFamily="18" charset="0"/>
                  <a:cs typeface="Times New Roman" panose="02020603050405020304" pitchFamily="18" charset="0"/>
                </a:endParaRPr>
              </a:p>
              <a:p>
                <a:pPr lvl="1" algn="just">
                  <a:buChar char="•"/>
                </a:pPr>
                <a:r>
                  <a:rPr lang="kk-KZ" sz="1300" b="1" dirty="0">
                    <a:solidFill>
                      <a:schemeClr val="accent6">
                        <a:lumMod val="75000"/>
                      </a:schemeClr>
                    </a:solidFill>
                    <a:latin typeface="Times New Roman" panose="02020603050405020304" pitchFamily="18" charset="0"/>
                    <a:cs typeface="Times New Roman" panose="02020603050405020304" pitchFamily="18" charset="0"/>
                  </a:rPr>
                  <a:t>8-тип. </a:t>
                </a:r>
                <a:r>
                  <a:rPr lang="kk-KZ" sz="1300" dirty="0">
                    <a:latin typeface="Times New Roman" panose="02020603050405020304" pitchFamily="18" charset="0"/>
                    <a:cs typeface="Times New Roman" panose="02020603050405020304" pitchFamily="18" charset="0"/>
                  </a:rPr>
                  <a:t>Шектен тыс ылғалдану кезінде тепе-теңдіктің бұзылу нәтижесінде арнаға бос сынықты материалдардың құлауы (осыпание). 6-типке үұсас, дегенмен грунттардың құрылымының бұзылуымен сипататалады.</a:t>
                </a:r>
                <a:endParaRPr lang="ru-RU" sz="1300" dirty="0">
                  <a:latin typeface="Times New Roman" panose="02020603050405020304" pitchFamily="18" charset="0"/>
                  <a:cs typeface="Times New Roman" panose="02020603050405020304" pitchFamily="18" charset="0"/>
                </a:endParaRPr>
              </a:p>
              <a:p>
                <a:pPr lvl="1" algn="just">
                  <a:buChar char="•"/>
                </a:pPr>
                <a:r>
                  <a:rPr lang="kk-KZ" sz="1300" b="1" dirty="0">
                    <a:solidFill>
                      <a:schemeClr val="accent6">
                        <a:lumMod val="75000"/>
                      </a:schemeClr>
                    </a:solidFill>
                    <a:latin typeface="Times New Roman" panose="02020603050405020304" pitchFamily="18" charset="0"/>
                    <a:cs typeface="Times New Roman" panose="02020603050405020304" pitchFamily="18" charset="0"/>
                  </a:rPr>
                  <a:t>9-тип. </a:t>
                </a:r>
                <a:r>
                  <a:rPr lang="kk-KZ" sz="1300" dirty="0">
                    <a:latin typeface="Times New Roman" panose="02020603050405020304" pitchFamily="18" charset="0"/>
                    <a:cs typeface="Times New Roman" panose="02020603050405020304" pitchFamily="18" charset="0"/>
                  </a:rPr>
                  <a:t>Ылғалдануға байланысты емес факторлар әсерінен БСМ-ның арнаға құлауы. Гравитациялық қозғалыстар, жер сілкіністері, антропогендік факторлар.</a:t>
                </a:r>
                <a:endParaRPr lang="ru-RU" sz="1300" dirty="0">
                  <a:latin typeface="Times New Roman" panose="02020603050405020304" pitchFamily="18" charset="0"/>
                  <a:cs typeface="Times New Roman" panose="02020603050405020304" pitchFamily="18" charset="0"/>
                </a:endParaRPr>
              </a:p>
              <a:p>
                <a:pPr lvl="1" algn="just">
                  <a:buChar char="•"/>
                </a:pPr>
                <a:r>
                  <a:rPr lang="kk-KZ" sz="1300" b="1" dirty="0">
                    <a:solidFill>
                      <a:schemeClr val="accent6">
                        <a:lumMod val="75000"/>
                      </a:schemeClr>
                    </a:solidFill>
                    <a:latin typeface="Times New Roman" panose="02020603050405020304" pitchFamily="18" charset="0"/>
                    <a:cs typeface="Times New Roman" panose="02020603050405020304" pitchFamily="18" charset="0"/>
                  </a:rPr>
                  <a:t>10-тип. </a:t>
                </a:r>
                <a:r>
                  <a:rPr lang="kk-KZ" sz="1300" dirty="0">
                    <a:latin typeface="Times New Roman" panose="02020603050405020304" pitchFamily="18" charset="0"/>
                    <a:cs typeface="Times New Roman" panose="02020603050405020304" pitchFamily="18" charset="0"/>
                  </a:rPr>
                  <a:t>Арнадағы жағалаулық бұзылымдар. Бұл тип 3-4 типке үстемелік әсерін тигізуі мүмкін.</a:t>
                </a:r>
                <a:endParaRPr lang="ru-RU" sz="1300" dirty="0">
                  <a:latin typeface="Times New Roman" panose="02020603050405020304" pitchFamily="18" charset="0"/>
                  <a:cs typeface="Times New Roman" panose="02020603050405020304" pitchFamily="18" charset="0"/>
                </a:endParaRPr>
              </a:p>
              <a:p>
                <a:pPr lvl="1" algn="just">
                  <a:buChar char="•"/>
                </a:pPr>
                <a:r>
                  <a:rPr lang="kk-KZ" sz="1300" b="1" dirty="0">
                    <a:solidFill>
                      <a:schemeClr val="accent6">
                        <a:lumMod val="75000"/>
                      </a:schemeClr>
                    </a:solidFill>
                    <a:latin typeface="Times New Roman" panose="02020603050405020304" pitchFamily="18" charset="0"/>
                    <a:cs typeface="Times New Roman" panose="02020603050405020304" pitchFamily="18" charset="0"/>
                  </a:rPr>
                  <a:t>11-тип. </a:t>
                </a:r>
                <a:r>
                  <a:rPr lang="kk-KZ" sz="1300" dirty="0">
                    <a:latin typeface="Times New Roman" panose="02020603050405020304" pitchFamily="18" charset="0"/>
                    <a:cs typeface="Times New Roman" panose="02020603050405020304" pitchFamily="18" charset="0"/>
                  </a:rPr>
                  <a:t>арнаны көмкеруші жыныстардың шектен тыс ылғалданып, тепе-теңдігінің бұзылуы нәтижесінде қозғалысқа түсуі, 6-типке ұқсас, айырмашылығы сел беткейде емес, арнада басталады.</a:t>
                </a:r>
                <a:endParaRPr lang="ru-RU" sz="1300" dirty="0">
                  <a:latin typeface="Times New Roman" panose="02020603050405020304" pitchFamily="18" charset="0"/>
                  <a:cs typeface="Times New Roman" panose="02020603050405020304" pitchFamily="18" charset="0"/>
                </a:endParaRPr>
              </a:p>
              <a:p>
                <a:pPr lvl="1" algn="just">
                  <a:buChar char="•"/>
                </a:pPr>
                <a:r>
                  <a:rPr lang="kk-KZ" sz="1300" b="1" dirty="0">
                    <a:solidFill>
                      <a:schemeClr val="accent6">
                        <a:lumMod val="75000"/>
                      </a:schemeClr>
                    </a:solidFill>
                    <a:latin typeface="Times New Roman" panose="02020603050405020304" pitchFamily="18" charset="0"/>
                    <a:cs typeface="Times New Roman" panose="02020603050405020304" pitchFamily="18" charset="0"/>
                  </a:rPr>
                  <a:t>12-тип. </a:t>
                </a:r>
                <a:r>
                  <a:rPr lang="kk-KZ" sz="1300" dirty="0">
                    <a:latin typeface="Times New Roman" panose="02020603050405020304" pitchFamily="18" charset="0"/>
                    <a:cs typeface="Times New Roman" panose="02020603050405020304" pitchFamily="18" charset="0"/>
                  </a:rPr>
                  <a:t>Мореналық қабаттардың бұзылуымен байланысты гляциалды сел қалыптасуының ақтарушылық механизмі</a:t>
                </a:r>
                <a:endParaRPr lang="ru-RU" sz="1300" dirty="0">
                  <a:latin typeface="Times New Roman" panose="02020603050405020304" pitchFamily="18" charset="0"/>
                  <a:cs typeface="Times New Roman" panose="02020603050405020304" pitchFamily="18" charset="0"/>
                </a:endParaRPr>
              </a:p>
            </p:txBody>
          </p:sp>
        </mc:Choice>
        <mc:Fallback xmlns="">
          <p:sp>
            <p:nvSpPr>
              <p:cNvPr id="9" name="Прямоугольник 8"/>
              <p:cNvSpPr>
                <a:spLocks noRot="1" noChangeAspect="1" noMove="1" noResize="1" noEditPoints="1" noAdjustHandles="1" noChangeArrowheads="1" noChangeShapeType="1" noTextEdit="1"/>
              </p:cNvSpPr>
              <p:nvPr/>
            </p:nvSpPr>
            <p:spPr>
              <a:xfrm>
                <a:off x="4018" y="457200"/>
                <a:ext cx="8888462" cy="5943600"/>
              </a:xfrm>
              <a:prstGeom prst="rect">
                <a:avLst/>
              </a:prstGeom>
              <a:blipFill rotWithShape="0">
                <a:blip r:embed="rId2"/>
                <a:stretch>
                  <a:fillRect t="-103" r="-69" b="-2769"/>
                </a:stretch>
              </a:blipFill>
            </p:spPr>
            <p:txBody>
              <a:bodyPr/>
              <a:lstStyle/>
              <a:p>
                <a:r>
                  <a:rPr lang="ru-RU">
                    <a:noFill/>
                  </a:rPr>
                  <a:t> </a:t>
                </a:r>
              </a:p>
            </p:txBody>
          </p:sp>
        </mc:Fallback>
      </mc:AlternateContent>
    </p:spTree>
    <p:extLst>
      <p:ext uri="{BB962C8B-B14F-4D97-AF65-F5344CB8AC3E}">
        <p14:creationId xmlns:p14="http://schemas.microsoft.com/office/powerpoint/2010/main" val="1681074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Горизонтальный свиток 6"/>
          <p:cNvSpPr/>
          <p:nvPr/>
        </p:nvSpPr>
        <p:spPr>
          <a:xfrm>
            <a:off x="4018" y="0"/>
            <a:ext cx="4320480" cy="5580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dirty="0" smtClean="0">
                <a:latin typeface="Times New Roman" panose="02020603050405020304" pitchFamily="18" charset="0"/>
                <a:ea typeface="Times New Roman" panose="02020603050405020304" pitchFamily="18" charset="0"/>
              </a:rPr>
              <a:t>А.И. Шеко</a:t>
            </a:r>
            <a:endParaRPr lang="ru-RU" dirty="0"/>
          </a:p>
        </p:txBody>
      </p:sp>
      <p:sp>
        <p:nvSpPr>
          <p:cNvPr id="6" name="Заголовок 5"/>
          <p:cNvSpPr>
            <a:spLocks noGrp="1"/>
          </p:cNvSpPr>
          <p:nvPr>
            <p:ph type="ctrTitle"/>
          </p:nvPr>
        </p:nvSpPr>
        <p:spPr>
          <a:xfrm>
            <a:off x="428596" y="6552656"/>
            <a:ext cx="8715404" cy="305343"/>
          </a:xfrm>
        </p:spPr>
        <p:txBody>
          <a:bodyPr>
            <a:noAutofit/>
          </a:bodyPr>
          <a:lstStyle/>
          <a:p>
            <a:pPr algn="r"/>
            <a:r>
              <a:rPr lang="en-US" sz="1000" dirty="0">
                <a:latin typeface="Times New Roman" pitchFamily="18" charset="0"/>
                <a:cs typeface="Times New Roman" pitchFamily="18" charset="0"/>
              </a:rPr>
              <a:t>5</a:t>
            </a:r>
            <a:r>
              <a:rPr lang="ru-RU" sz="1000" dirty="0">
                <a:latin typeface="Times New Roman" pitchFamily="18" charset="0"/>
                <a:cs typeface="Times New Roman" pitchFamily="18" charset="0"/>
              </a:rPr>
              <a:t>-</a:t>
            </a:r>
            <a:r>
              <a:rPr lang="kk-KZ" sz="1000" dirty="0">
                <a:latin typeface="Times New Roman" pitchFamily="18" charset="0"/>
                <a:cs typeface="Times New Roman" pitchFamily="18" charset="0"/>
              </a:rPr>
              <a:t>дәріс. </a:t>
            </a:r>
            <a:r>
              <a:rPr lang="kk-KZ" sz="1000" dirty="0"/>
              <a:t>Сел тасқындарының туындау механизмдері. Сел туындау процесінің </a:t>
            </a:r>
            <a:r>
              <a:rPr lang="kk-KZ" sz="1000" dirty="0" smtClean="0"/>
              <a:t>модельдері</a:t>
            </a:r>
            <a:endParaRPr lang="ru-RU" sz="1000" dirty="0">
              <a:latin typeface="Times New Roman" pitchFamily="18" charset="0"/>
              <a:cs typeface="Times New Roman" pitchFamily="18" charset="0"/>
            </a:endParaRPr>
          </a:p>
        </p:txBody>
      </p:sp>
      <p:sp>
        <p:nvSpPr>
          <p:cNvPr id="2" name="Прямоугольник 1"/>
          <p:cNvSpPr/>
          <p:nvPr/>
        </p:nvSpPr>
        <p:spPr>
          <a:xfrm>
            <a:off x="380588" y="764704"/>
            <a:ext cx="8439884" cy="1754326"/>
          </a:xfrm>
          <a:prstGeom prst="rect">
            <a:avLst/>
          </a:prstGeom>
        </p:spPr>
        <p:txBody>
          <a:bodyPr wrap="square">
            <a:spAutoFit/>
          </a:bodyPr>
          <a:lstStyle/>
          <a:p>
            <a:pPr indent="360045" algn="just"/>
            <a:r>
              <a:rPr lang="kk-KZ" dirty="0" smtClean="0">
                <a:latin typeface="Times New Roman" panose="02020603050405020304" pitchFamily="18" charset="0"/>
                <a:ea typeface="Times New Roman" panose="02020603050405020304" pitchFamily="18" charset="0"/>
              </a:rPr>
              <a:t>Кейінірек, бұл жіктемені А.И. Шеко сынға алып, оған сел тасқындарының туындау ошақтарының жіктемесі деген баға берді. Оның пайымдауынша, селдің туындау механизмінің келтірілген типтерінде тек сел тасқынының сұйық және қатты құраушысы ғана емес, бос сынықты материалдың арнаға түсу (жинақталу) механизмі де кірігіп кеткендігін, сонымен қатар, селдің қатты және сұйық құраушыларының әрекеттесу механизмі толықтай ашылмаған деген баға береді. </a:t>
            </a:r>
            <a:endParaRPr lang="ru-RU"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380588" y="2697946"/>
            <a:ext cx="8439884" cy="3693319"/>
          </a:xfrm>
          <a:prstGeom prst="rect">
            <a:avLst/>
          </a:prstGeom>
        </p:spPr>
        <p:txBody>
          <a:bodyPr wrap="square">
            <a:spAutoFit/>
          </a:bodyPr>
          <a:lstStyle/>
          <a:p>
            <a:pPr indent="360045" algn="just"/>
            <a:r>
              <a:rPr lang="kk-KZ" dirty="0">
                <a:latin typeface="Times New Roman" panose="02020603050405020304" pitchFamily="18" charset="0"/>
                <a:ea typeface="Times New Roman" panose="02020603050405020304" pitchFamily="18" charset="0"/>
              </a:rPr>
              <a:t>А.И. Шеко сел тасқынының қатты фазасының бастапқы сырғу сипатына қарай селдің туындау механизмінің екі типін ажыратады: </a:t>
            </a:r>
            <a:endParaRPr lang="kk-KZ" dirty="0" smtClean="0">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v"/>
            </a:pPr>
            <a:r>
              <a:rPr lang="kk-KZ" dirty="0" smtClean="0">
                <a:latin typeface="Times New Roman" panose="02020603050405020304" pitchFamily="18" charset="0"/>
                <a:ea typeface="Times New Roman" panose="02020603050405020304" pitchFamily="18" charset="0"/>
              </a:rPr>
              <a:t>эрозиялық; </a:t>
            </a:r>
          </a:p>
          <a:p>
            <a:pPr marL="285750" indent="-285750" algn="just">
              <a:buFont typeface="Wingdings" panose="05000000000000000000" pitchFamily="2" charset="2"/>
              <a:buChar char="v"/>
            </a:pPr>
            <a:r>
              <a:rPr lang="kk-KZ" dirty="0" smtClean="0">
                <a:latin typeface="Times New Roman" panose="02020603050405020304" pitchFamily="18" charset="0"/>
                <a:ea typeface="Times New Roman" panose="02020603050405020304" pitchFamily="18" charset="0"/>
              </a:rPr>
              <a:t>жылжымалық.</a:t>
            </a:r>
          </a:p>
          <a:p>
            <a:pPr indent="457200" algn="just"/>
            <a:r>
              <a:rPr lang="kk-KZ" dirty="0" smtClean="0">
                <a:latin typeface="Times New Roman" panose="02020603050405020304" pitchFamily="18" charset="0"/>
                <a:ea typeface="Times New Roman" panose="02020603050405020304" pitchFamily="18" charset="0"/>
              </a:rPr>
              <a:t> </a:t>
            </a:r>
            <a:r>
              <a:rPr lang="kk-KZ" dirty="0">
                <a:latin typeface="Times New Roman" panose="02020603050405020304" pitchFamily="18" charset="0"/>
                <a:ea typeface="Times New Roman" panose="02020603050405020304" pitchFamily="18" charset="0"/>
              </a:rPr>
              <a:t>Сел туындауының эрозиялық механизмінде бөлшектердің босауы (басқа бөлшектермен байланысының бұзылуы), орнынан сырғуы немесе тасымалдануы су немесе суспензия арқылы жүзеге асырылады. Қатты фазасы ілескен және сүйретілген күйде қозғалады. </a:t>
            </a:r>
            <a:endParaRPr lang="kk-KZ" dirty="0" smtClean="0">
              <a:latin typeface="Times New Roman" panose="02020603050405020304" pitchFamily="18" charset="0"/>
              <a:ea typeface="Times New Roman" panose="02020603050405020304" pitchFamily="18" charset="0"/>
            </a:endParaRPr>
          </a:p>
          <a:p>
            <a:pPr indent="457200" algn="just"/>
            <a:r>
              <a:rPr lang="kk-KZ" dirty="0" smtClean="0">
                <a:latin typeface="Times New Roman" panose="02020603050405020304" pitchFamily="18" charset="0"/>
                <a:ea typeface="Times New Roman" panose="02020603050405020304" pitchFamily="18" charset="0"/>
              </a:rPr>
              <a:t>Сел </a:t>
            </a:r>
            <a:r>
              <a:rPr lang="kk-KZ" dirty="0">
                <a:latin typeface="Times New Roman" panose="02020603050405020304" pitchFamily="18" charset="0"/>
                <a:ea typeface="Times New Roman" panose="02020603050405020304" pitchFamily="18" charset="0"/>
              </a:rPr>
              <a:t>туындауының жылжымалық механизмінде сел тасқынының қатты фазасының бастапқы сырғуы құрылымы бұзылмаған немесе кішігірім бұзылу іздері байқалатын жылжыма-ағын немесе ағын түрінде көрініс береді. Ығысқан массив ары қарай сырғып, оған су қосылғаннан кейін оның құрылымы бұзылып, жылжыма-ағын сел тасқынына </a:t>
            </a:r>
            <a:r>
              <a:rPr lang="kk-KZ" dirty="0" smtClean="0">
                <a:latin typeface="Times New Roman" panose="02020603050405020304" pitchFamily="18" charset="0"/>
                <a:ea typeface="Times New Roman" panose="02020603050405020304" pitchFamily="18" charset="0"/>
              </a:rPr>
              <a:t>айналады.</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3923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Горизонтальный свиток 6"/>
          <p:cNvSpPr/>
          <p:nvPr/>
        </p:nvSpPr>
        <p:spPr>
          <a:xfrm>
            <a:off x="4018" y="0"/>
            <a:ext cx="4320480" cy="5580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dirty="0">
                <a:latin typeface="Times New Roman" panose="02020603050405020304" pitchFamily="18" charset="0"/>
                <a:ea typeface="Times New Roman" panose="02020603050405020304" pitchFamily="18" charset="0"/>
              </a:rPr>
              <a:t>Ю.Б. Виноградов</a:t>
            </a:r>
            <a:endParaRPr lang="ru-RU" dirty="0"/>
          </a:p>
        </p:txBody>
      </p:sp>
      <p:sp>
        <p:nvSpPr>
          <p:cNvPr id="6" name="Заголовок 5"/>
          <p:cNvSpPr>
            <a:spLocks noGrp="1"/>
          </p:cNvSpPr>
          <p:nvPr>
            <p:ph type="ctrTitle"/>
          </p:nvPr>
        </p:nvSpPr>
        <p:spPr>
          <a:xfrm>
            <a:off x="428596" y="6552656"/>
            <a:ext cx="8715404" cy="305343"/>
          </a:xfrm>
        </p:spPr>
        <p:txBody>
          <a:bodyPr>
            <a:noAutofit/>
          </a:bodyPr>
          <a:lstStyle/>
          <a:p>
            <a:pPr algn="r"/>
            <a:r>
              <a:rPr lang="en-US" sz="1000" dirty="0">
                <a:latin typeface="Times New Roman" pitchFamily="18" charset="0"/>
                <a:cs typeface="Times New Roman" pitchFamily="18" charset="0"/>
              </a:rPr>
              <a:t>5</a:t>
            </a:r>
            <a:r>
              <a:rPr lang="ru-RU" sz="1000" dirty="0">
                <a:latin typeface="Times New Roman" pitchFamily="18" charset="0"/>
                <a:cs typeface="Times New Roman" pitchFamily="18" charset="0"/>
              </a:rPr>
              <a:t>-</a:t>
            </a:r>
            <a:r>
              <a:rPr lang="kk-KZ" sz="1000" dirty="0">
                <a:latin typeface="Times New Roman" pitchFamily="18" charset="0"/>
                <a:cs typeface="Times New Roman" pitchFamily="18" charset="0"/>
              </a:rPr>
              <a:t>дәріс. </a:t>
            </a:r>
            <a:r>
              <a:rPr lang="kk-KZ" sz="1000" dirty="0"/>
              <a:t>Сел тасқындарының туындау механизмдері. Сел туындау процесінің </a:t>
            </a:r>
            <a:r>
              <a:rPr lang="kk-KZ" sz="1000" dirty="0" smtClean="0"/>
              <a:t>модельдері</a:t>
            </a:r>
            <a:endParaRPr lang="ru-RU" sz="1000" dirty="0">
              <a:latin typeface="Times New Roman" pitchFamily="18" charset="0"/>
              <a:cs typeface="Times New Roman" pitchFamily="18" charset="0"/>
            </a:endParaRPr>
          </a:p>
        </p:txBody>
      </p:sp>
      <p:sp>
        <p:nvSpPr>
          <p:cNvPr id="2" name="Прямоугольник 1"/>
          <p:cNvSpPr/>
          <p:nvPr/>
        </p:nvSpPr>
        <p:spPr>
          <a:xfrm>
            <a:off x="393770" y="1318263"/>
            <a:ext cx="8439884" cy="1477328"/>
          </a:xfrm>
          <a:prstGeom prst="rect">
            <a:avLst/>
          </a:prstGeom>
        </p:spPr>
        <p:txBody>
          <a:bodyPr wrap="square">
            <a:spAutoFit/>
          </a:bodyPr>
          <a:lstStyle/>
          <a:p>
            <a:pPr indent="360045" algn="just"/>
            <a:r>
              <a:rPr lang="kk-KZ" dirty="0">
                <a:latin typeface="Times New Roman" panose="02020603050405020304" pitchFamily="18" charset="0"/>
                <a:ea typeface="Times New Roman" panose="02020603050405020304" pitchFamily="18" charset="0"/>
              </a:rPr>
              <a:t>Сел тасқынының туындауына қажетті үш жағдайды (бос тау жынысы, су және еңістік) қарастыра отырып, Ю.Б. Виноградов ол жөніндегі түсінікті ары қарай толықтырады. Ол ғылымға шекті еңістік және шекті өтім сияқты ұғымдарды енгізу арқылы селдің туындау механизмін үш типке бөліп қарастырады: ығыспалы, эрозиялы-ығыспалы (кейінірек, тасымалдаушы-ығыспалы) және </a:t>
            </a:r>
            <a:r>
              <a:rPr lang="kk-KZ" dirty="0" smtClean="0">
                <a:latin typeface="Times New Roman" panose="02020603050405020304" pitchFamily="18" charset="0"/>
                <a:ea typeface="Times New Roman" panose="02020603050405020304" pitchFamily="18" charset="0"/>
              </a:rPr>
              <a:t>тасымалдаушы.</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9695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Горизонтальный свиток 6"/>
          <p:cNvSpPr/>
          <p:nvPr/>
        </p:nvSpPr>
        <p:spPr>
          <a:xfrm>
            <a:off x="4018" y="0"/>
            <a:ext cx="4320480" cy="5580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dirty="0">
                <a:latin typeface="Times New Roman" panose="02020603050405020304" pitchFamily="18" charset="0"/>
                <a:ea typeface="Times New Roman" panose="02020603050405020304" pitchFamily="18" charset="0"/>
              </a:rPr>
              <a:t>Б.С. Степанов</a:t>
            </a:r>
            <a:endParaRPr lang="ru-RU" dirty="0"/>
          </a:p>
        </p:txBody>
      </p:sp>
      <p:sp>
        <p:nvSpPr>
          <p:cNvPr id="6" name="Заголовок 5"/>
          <p:cNvSpPr>
            <a:spLocks noGrp="1"/>
          </p:cNvSpPr>
          <p:nvPr>
            <p:ph type="ctrTitle"/>
          </p:nvPr>
        </p:nvSpPr>
        <p:spPr>
          <a:xfrm>
            <a:off x="428596" y="6552656"/>
            <a:ext cx="8715404" cy="305343"/>
          </a:xfrm>
        </p:spPr>
        <p:txBody>
          <a:bodyPr>
            <a:noAutofit/>
          </a:bodyPr>
          <a:lstStyle/>
          <a:p>
            <a:pPr algn="r"/>
            <a:r>
              <a:rPr lang="en-US" sz="1000" dirty="0">
                <a:latin typeface="Times New Roman" pitchFamily="18" charset="0"/>
                <a:cs typeface="Times New Roman" pitchFamily="18" charset="0"/>
              </a:rPr>
              <a:t>5</a:t>
            </a:r>
            <a:r>
              <a:rPr lang="ru-RU" sz="1000" dirty="0">
                <a:latin typeface="Times New Roman" pitchFamily="18" charset="0"/>
                <a:cs typeface="Times New Roman" pitchFamily="18" charset="0"/>
              </a:rPr>
              <a:t>-</a:t>
            </a:r>
            <a:r>
              <a:rPr lang="kk-KZ" sz="1000" dirty="0">
                <a:latin typeface="Times New Roman" pitchFamily="18" charset="0"/>
                <a:cs typeface="Times New Roman" pitchFamily="18" charset="0"/>
              </a:rPr>
              <a:t>дәріс. </a:t>
            </a:r>
            <a:r>
              <a:rPr lang="kk-KZ" sz="1000" dirty="0"/>
              <a:t>Сел тасқындарының туындау механизмдері. Сел туындау процесінің </a:t>
            </a:r>
            <a:r>
              <a:rPr lang="kk-KZ" sz="1000" dirty="0" smtClean="0"/>
              <a:t>модельдері</a:t>
            </a:r>
            <a:endParaRPr lang="ru-RU" sz="1000" dirty="0">
              <a:latin typeface="Times New Roman" pitchFamily="18" charset="0"/>
              <a:cs typeface="Times New Roman" pitchFamily="18" charset="0"/>
            </a:endParaRPr>
          </a:p>
        </p:txBody>
      </p:sp>
      <p:sp>
        <p:nvSpPr>
          <p:cNvPr id="2" name="Прямоугольник 1"/>
          <p:cNvSpPr/>
          <p:nvPr/>
        </p:nvSpPr>
        <p:spPr>
          <a:xfrm>
            <a:off x="428596" y="784079"/>
            <a:ext cx="8439884" cy="1754326"/>
          </a:xfrm>
          <a:prstGeom prst="rect">
            <a:avLst/>
          </a:prstGeom>
        </p:spPr>
        <p:txBody>
          <a:bodyPr wrap="square">
            <a:spAutoFit/>
          </a:bodyPr>
          <a:lstStyle/>
          <a:p>
            <a:pPr indent="360045" algn="just"/>
            <a:r>
              <a:rPr lang="kk-KZ" dirty="0">
                <a:latin typeface="Times New Roman" panose="02020603050405020304" pitchFamily="18" charset="0"/>
                <a:ea typeface="Times New Roman" panose="02020603050405020304" pitchFamily="18" charset="0"/>
              </a:rPr>
              <a:t>Б.С. Степанов та селдің туындау механизмін үш типке бөліп қарастырады: тасымалдаушы, эрозиялы-ығыспалы және </a:t>
            </a:r>
            <a:r>
              <a:rPr lang="kk-KZ" dirty="0" smtClean="0">
                <a:latin typeface="Times New Roman" panose="02020603050405020304" pitchFamily="18" charset="0"/>
                <a:ea typeface="Times New Roman" panose="02020603050405020304" pitchFamily="18" charset="0"/>
              </a:rPr>
              <a:t>ығыспалы.</a:t>
            </a:r>
            <a:endParaRPr lang="kk-KZ" dirty="0">
              <a:latin typeface="Times New Roman" panose="02020603050405020304" pitchFamily="18" charset="0"/>
              <a:ea typeface="Times New Roman" panose="02020603050405020304" pitchFamily="18" charset="0"/>
            </a:endParaRPr>
          </a:p>
          <a:p>
            <a:pPr indent="360045" algn="just"/>
            <a:r>
              <a:rPr lang="kk-KZ" dirty="0">
                <a:latin typeface="Times New Roman" panose="02020603050405020304" pitchFamily="18" charset="0"/>
                <a:ea typeface="Times New Roman" panose="02020603050405020304" pitchFamily="18" charset="0"/>
              </a:rPr>
              <a:t>Қарастырылып отырған сел қалыптастырушы типтер айтарлықтай айырмашылықтарына қарамастан, сел құбылыстарын айқындайтын физикалық процестер тізбегінің бір бөлігі болып табылады. Сел құбылыстарын үш процеске бөліп қарастыру олардың математикалық сипатталуын барынша жеңілдетеді.</a:t>
            </a:r>
          </a:p>
        </p:txBody>
      </p:sp>
      <p:sp>
        <p:nvSpPr>
          <p:cNvPr id="4" name="Прямоугольник 3"/>
          <p:cNvSpPr/>
          <p:nvPr/>
        </p:nvSpPr>
        <p:spPr>
          <a:xfrm>
            <a:off x="328058" y="2538405"/>
            <a:ext cx="8640960" cy="3139321"/>
          </a:xfrm>
          <a:prstGeom prst="rect">
            <a:avLst/>
          </a:prstGeom>
        </p:spPr>
        <p:txBody>
          <a:bodyPr wrap="square">
            <a:spAutoFit/>
          </a:bodyPr>
          <a:lstStyle/>
          <a:p>
            <a:pPr indent="360045" algn="just"/>
            <a:r>
              <a:rPr lang="kk-KZ" dirty="0">
                <a:latin typeface="Times New Roman" panose="02020603050405020304" pitchFamily="18" charset="0"/>
                <a:ea typeface="Times New Roman" panose="02020603050405020304" pitchFamily="18" charset="0"/>
              </a:rPr>
              <a:t>Эрозиялы-ығыспалы сел процесі қатты материалдардың тасқынға араласуына және оның өтімдік сипаттамаларының артуына алып келетін жинақталған су ағыны мен бос сынықты материалдардың өзара әрекеттесуі нәтижесінде туындайды.</a:t>
            </a:r>
            <a:endParaRPr lang="ru-RU" dirty="0">
              <a:latin typeface="Times New Roman" panose="02020603050405020304" pitchFamily="18" charset="0"/>
              <a:ea typeface="Times New Roman" panose="02020603050405020304" pitchFamily="18" charset="0"/>
            </a:endParaRPr>
          </a:p>
          <a:p>
            <a:pPr indent="360045" algn="just"/>
            <a:r>
              <a:rPr lang="kk-KZ" dirty="0">
                <a:latin typeface="Times New Roman" panose="02020603050405020304" pitchFamily="18" charset="0"/>
                <a:ea typeface="Times New Roman" panose="02020603050405020304" pitchFamily="18" charset="0"/>
              </a:rPr>
              <a:t>Ығыспалы және эрозиялы-ығыспалы процестер тығыздығы жоғары сел тасқындарын – лайлы тасты және лайлы сел тасқындарын – қалыптастырады.</a:t>
            </a:r>
            <a:endParaRPr lang="ru-RU" dirty="0">
              <a:latin typeface="Times New Roman" panose="02020603050405020304" pitchFamily="18" charset="0"/>
              <a:ea typeface="Times New Roman" panose="02020603050405020304" pitchFamily="18" charset="0"/>
            </a:endParaRPr>
          </a:p>
          <a:p>
            <a:pPr indent="360045" algn="just"/>
            <a:r>
              <a:rPr lang="kk-KZ" dirty="0">
                <a:latin typeface="Times New Roman" panose="02020603050405020304" pitchFamily="18" charset="0"/>
                <a:ea typeface="Times New Roman" panose="02020603050405020304" pitchFamily="18" charset="0"/>
              </a:rPr>
              <a:t>Тасымалдаушы сел процесі тасқынның бастапқы сипаттамаларының артуына әкеп соғатын бос сынықты материалдардың жұлынып, қайта қалыптасуын қамтамасыз ететін су ағынының бос сынықты материалдармен әрекеттесуінің нәтижесінде туындайды, бірақ бастапқы сипаттамалары ығыспалы және эрозиялы-ығыспалы процестердегідей қатты өзгермейді. Тасымалдаушы процесс нәтижесінде тасынды-сулы тасқындар қалыптасады.</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9873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52656"/>
            <a:ext cx="8715404" cy="305343"/>
          </a:xfrm>
        </p:spPr>
        <p:txBody>
          <a:bodyPr>
            <a:noAutofit/>
          </a:bodyPr>
          <a:lstStyle/>
          <a:p>
            <a:pPr algn="r"/>
            <a:r>
              <a:rPr lang="en-US" sz="1000" dirty="0">
                <a:latin typeface="Times New Roman" pitchFamily="18" charset="0"/>
                <a:cs typeface="Times New Roman" pitchFamily="18" charset="0"/>
              </a:rPr>
              <a:t>5</a:t>
            </a:r>
            <a:r>
              <a:rPr lang="ru-RU" sz="1000" dirty="0">
                <a:latin typeface="Times New Roman" pitchFamily="18" charset="0"/>
                <a:cs typeface="Times New Roman" pitchFamily="18" charset="0"/>
              </a:rPr>
              <a:t>-</a:t>
            </a:r>
            <a:r>
              <a:rPr lang="kk-KZ" sz="1000" dirty="0">
                <a:latin typeface="Times New Roman" pitchFamily="18" charset="0"/>
                <a:cs typeface="Times New Roman" pitchFamily="18" charset="0"/>
              </a:rPr>
              <a:t>дәріс. </a:t>
            </a:r>
            <a:r>
              <a:rPr lang="kk-KZ" sz="1000" dirty="0"/>
              <a:t>Сел тасқындарының туындау механизмдері. Сел туындау процесінің </a:t>
            </a:r>
            <a:r>
              <a:rPr lang="kk-KZ" sz="1000" dirty="0" smtClean="0"/>
              <a:t>модельдері</a:t>
            </a:r>
            <a:endParaRPr lang="ru-RU" sz="1000" dirty="0">
              <a:latin typeface="Times New Roman" pitchFamily="18" charset="0"/>
              <a:cs typeface="Times New Roman" pitchFamily="18" charset="0"/>
            </a:endParaRPr>
          </a:p>
        </p:txBody>
      </p:sp>
      <p:sp>
        <p:nvSpPr>
          <p:cNvPr id="2" name="Прямоугольник 1"/>
          <p:cNvSpPr/>
          <p:nvPr/>
        </p:nvSpPr>
        <p:spPr>
          <a:xfrm>
            <a:off x="323528" y="1916832"/>
            <a:ext cx="8439884" cy="2585323"/>
          </a:xfrm>
          <a:prstGeom prst="rect">
            <a:avLst/>
          </a:prstGeom>
        </p:spPr>
        <p:txBody>
          <a:bodyPr wrap="square">
            <a:spAutoFit/>
          </a:bodyPr>
          <a:lstStyle/>
          <a:p>
            <a:pPr indent="360045" algn="just"/>
            <a:r>
              <a:rPr lang="kk-KZ" dirty="0" smtClean="0">
                <a:latin typeface="Times New Roman" panose="02020603050405020304" pitchFamily="18" charset="0"/>
                <a:ea typeface="Times New Roman" panose="02020603050405020304" pitchFamily="18" charset="0"/>
              </a:rPr>
              <a:t>Сел тасқындары туындауының алуан түрлілігін типтендіру сел тасқындары жөніндегі мәліметтерді жүйелеу, модельдеу және есептеу мақсатында  қажет.</a:t>
            </a:r>
          </a:p>
          <a:p>
            <a:pPr indent="360045" algn="just"/>
            <a:r>
              <a:rPr lang="kk-KZ" dirty="0" smtClean="0">
                <a:latin typeface="Times New Roman" panose="02020603050405020304" pitchFamily="18" charset="0"/>
                <a:ea typeface="Times New Roman" panose="02020603050405020304" pitchFamily="18" charset="0"/>
              </a:rPr>
              <a:t>Туындау және қалыптасу түсініктерін ажырата білген жөн. Әдетте, сел алабының жоғары бөлігінде туындаған сел жол-жөнекей тасымалдану зонасында да параметрлерін өзгерте отырып, қалыптасуын жалғастырады. Сел тасқындарының осылай қалыптасуының бір нұсқасы ретінде мынадай мысал келтіруге болады: негізгі өзен саласында туындаған сел тасқыны негізгі өзеннің өзінде уақытша бөгет қалыптастыруы мүмкін, ал онығ ақтарылуы негізгі өзен бойында екінші реттік сел тасқынын қалыптастыруы мүмкін.</a:t>
            </a:r>
            <a:endParaRPr lang="kk-KZ"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16580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2146</TotalTime>
  <Words>796</Words>
  <Application>Microsoft Office PowerPoint</Application>
  <PresentationFormat>Экран (4:3)</PresentationFormat>
  <Paragraphs>78</Paragraphs>
  <Slides>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Calibri</vt:lpstr>
      <vt:lpstr>Cambria</vt:lpstr>
      <vt:lpstr>Cambria Math</vt:lpstr>
      <vt:lpstr>Times New Roman</vt:lpstr>
      <vt:lpstr>Wingdings</vt:lpstr>
      <vt:lpstr>Wingdings 2</vt:lpstr>
      <vt:lpstr>Трек</vt:lpstr>
      <vt:lpstr>5-дәріс. Сел тасқындарының туындау механизмдері. Сел туындау процесінің модельдері </vt:lpstr>
      <vt:lpstr>5-дәріс. Сел тасқындарының туындау механизмдері. Сел туындау процесінің модельдері</vt:lpstr>
      <vt:lpstr>5-дәріс. Сел тасқындарының туындау механизмдері. Сел туындау процесінің модельдері</vt:lpstr>
      <vt:lpstr>5-дәріс. Сел тасқындарының туындау механизмдері. Сел туындау процесінің модельдері</vt:lpstr>
      <vt:lpstr>5-дәріс. Сел тасқындарының туындау механизмдері. Сел туындау процесінің модельдері</vt:lpstr>
      <vt:lpstr>5-дәріс. Сел тасқындарының туындау механизмдері. Сел туындау процесінің модельдері</vt:lpstr>
      <vt:lpstr>5-дәріс. Сел тасқындарының туындау механизмдері. Сел туындау процесінің модельдері</vt:lpstr>
      <vt:lpstr>5-дәріс. Сел тасқындарының туындау механизмдері. Сел туындау процесінің модельдері</vt:lpstr>
      <vt:lpstr>5-дәріс. Сел тасқындарының туындау механизмдері. Сел туындау процесінің модельдері</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Айнур</dc:creator>
  <cp:lastModifiedBy>Мусина Айнур</cp:lastModifiedBy>
  <cp:revision>99</cp:revision>
  <dcterms:created xsi:type="dcterms:W3CDTF">2016-03-14T08:39:23Z</dcterms:created>
  <dcterms:modified xsi:type="dcterms:W3CDTF">2020-10-24T03:49:30Z</dcterms:modified>
</cp:coreProperties>
</file>