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75" r:id="rId4"/>
    <p:sldId id="279" r:id="rId5"/>
    <p:sldId id="285" r:id="rId6"/>
    <p:sldId id="267" r:id="rId7"/>
    <p:sldId id="286" r:id="rId8"/>
    <p:sldId id="280" r:id="rId9"/>
    <p:sldId id="281" r:id="rId10"/>
    <p:sldId id="287" r:id="rId11"/>
    <p:sldId id="282" r:id="rId12"/>
    <p:sldId id="283" r:id="rId13"/>
    <p:sldId id="284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/>
    <p:restoredTop sz="94156"/>
  </p:normalViewPr>
  <p:slideViewPr>
    <p:cSldViewPr snapToGrid="0" snapToObjects="1" showGuides="1">
      <p:cViewPr varScale="1">
        <p:scale>
          <a:sx n="55" d="100"/>
          <a:sy n="55" d="100"/>
        </p:scale>
        <p:origin x="208" y="4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v>OECD</c:v>
          </c:tx>
          <c:marker>
            <c:symbol val="none"/>
          </c:marker>
          <c:cat>
            <c:numRef>
              <c:f>Tabelle1!$A$1:$S$1</c:f>
              <c:numCache>
                <c:formatCode>General</c:formatCode>
                <c:ptCount val="1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</c:numCache>
            </c:numRef>
          </c:cat>
          <c:val>
            <c:numRef>
              <c:f>Tabelle1!$A$2:$S$2</c:f>
              <c:numCache>
                <c:formatCode>General</c:formatCode>
                <c:ptCount val="19"/>
                <c:pt idx="0">
                  <c:v>100</c:v>
                </c:pt>
                <c:pt idx="1">
                  <c:v>100</c:v>
                </c:pt>
                <c:pt idx="2">
                  <c:v>102.5</c:v>
                </c:pt>
                <c:pt idx="3">
                  <c:v>104</c:v>
                </c:pt>
                <c:pt idx="4">
                  <c:v>106</c:v>
                </c:pt>
                <c:pt idx="5">
                  <c:v>108.5</c:v>
                </c:pt>
                <c:pt idx="6">
                  <c:v>110.5</c:v>
                </c:pt>
                <c:pt idx="7">
                  <c:v>113</c:v>
                </c:pt>
                <c:pt idx="8">
                  <c:v>116</c:v>
                </c:pt>
                <c:pt idx="9">
                  <c:v>118.5</c:v>
                </c:pt>
                <c:pt idx="10">
                  <c:v>120</c:v>
                </c:pt>
                <c:pt idx="11">
                  <c:v>122.5</c:v>
                </c:pt>
                <c:pt idx="12">
                  <c:v>124.25</c:v>
                </c:pt>
                <c:pt idx="13">
                  <c:v>125</c:v>
                </c:pt>
                <c:pt idx="14">
                  <c:v>126.5</c:v>
                </c:pt>
                <c:pt idx="15">
                  <c:v>126</c:v>
                </c:pt>
                <c:pt idx="16">
                  <c:v>126.25</c:v>
                </c:pt>
                <c:pt idx="17">
                  <c:v>126.75</c:v>
                </c:pt>
                <c:pt idx="18">
                  <c:v>125.75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CE-CA4B-BFC0-7E8C553EE6DB}"/>
            </c:ext>
          </c:extLst>
        </c:ser>
        <c:ser>
          <c:idx val="0"/>
          <c:order val="1"/>
          <c:tx>
            <c:v>EU</c:v>
          </c:tx>
          <c:marker>
            <c:symbol val="none"/>
          </c:marker>
          <c:val>
            <c:numRef>
              <c:f>Tabelle1!$A$3:$S$3</c:f>
              <c:numCache>
                <c:formatCode>General</c:formatCode>
                <c:ptCount val="19"/>
                <c:pt idx="0">
                  <c:v>100</c:v>
                </c:pt>
                <c:pt idx="1">
                  <c:v>105</c:v>
                </c:pt>
                <c:pt idx="2">
                  <c:v>108</c:v>
                </c:pt>
                <c:pt idx="3">
                  <c:v>112</c:v>
                </c:pt>
                <c:pt idx="4">
                  <c:v>116.5</c:v>
                </c:pt>
                <c:pt idx="5">
                  <c:v>119</c:v>
                </c:pt>
                <c:pt idx="6">
                  <c:v>121.75</c:v>
                </c:pt>
                <c:pt idx="7">
                  <c:v>123.5</c:v>
                </c:pt>
                <c:pt idx="8">
                  <c:v>128</c:v>
                </c:pt>
                <c:pt idx="9">
                  <c:v>131.5</c:v>
                </c:pt>
                <c:pt idx="10">
                  <c:v>132.75</c:v>
                </c:pt>
                <c:pt idx="11">
                  <c:v>134.5</c:v>
                </c:pt>
                <c:pt idx="12">
                  <c:v>137.5</c:v>
                </c:pt>
                <c:pt idx="13">
                  <c:v>138.25</c:v>
                </c:pt>
                <c:pt idx="14">
                  <c:v>140</c:v>
                </c:pt>
                <c:pt idx="15">
                  <c:v>139</c:v>
                </c:pt>
                <c:pt idx="16">
                  <c:v>142.25</c:v>
                </c:pt>
                <c:pt idx="17">
                  <c:v>144</c:v>
                </c:pt>
                <c:pt idx="18">
                  <c:v>143.25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CE-CA4B-BFC0-7E8C553EE6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571264"/>
        <c:axId val="82572800"/>
      </c:lineChart>
      <c:catAx>
        <c:axId val="825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2572800"/>
        <c:crosses val="autoZero"/>
        <c:auto val="1"/>
        <c:lblAlgn val="ctr"/>
        <c:lblOffset val="100"/>
        <c:noMultiLvlLbl val="0"/>
      </c:catAx>
      <c:valAx>
        <c:axId val="82572800"/>
        <c:scaling>
          <c:orientation val="minMax"/>
          <c:max val="150"/>
          <c:min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2571264"/>
        <c:crosses val="autoZero"/>
        <c:crossBetween val="between"/>
        <c:majorUnit val="10"/>
      </c:valAx>
    </c:plotArea>
    <c:legend>
      <c:legendPos val="r"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3508760122934"/>
                  <c:y val="0.147114386864436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AF-1745-9241-1F73C8AE0FAF}"/>
                </c:ext>
              </c:extLst>
            </c:dLbl>
            <c:dLbl>
              <c:idx val="1"/>
              <c:layout>
                <c:manualLayout>
                  <c:x val="-0.121622809969267"/>
                  <c:y val="-0.1177943600073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F-1745-9241-1F73C8AE0FAF}"/>
                </c:ext>
              </c:extLst>
            </c:dLbl>
            <c:dLbl>
              <c:idx val="2"/>
              <c:layout>
                <c:manualLayout>
                  <c:x val="-8.5541871368644798E-4"/>
                  <c:y val="-0.1782945736434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AF-1745-9241-1F73C8AE0FAF}"/>
                </c:ext>
              </c:extLst>
            </c:dLbl>
            <c:dLbl>
              <c:idx val="3"/>
              <c:layout>
                <c:manualLayout>
                  <c:x val="9.7237678623505394E-2"/>
                  <c:y val="-0.160957089666117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AF-1745-9241-1F73C8AE0FAF}"/>
                </c:ext>
              </c:extLst>
            </c:dLbl>
            <c:dLbl>
              <c:idx val="4"/>
              <c:layout>
                <c:manualLayout>
                  <c:x val="0.12583664221459501"/>
                  <c:y val="7.83434047488257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AF-1745-9241-1F73C8AE0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Tabelle1!$A$1:$A$5</c:f>
              <c:strCache>
                <c:ptCount val="5"/>
                <c:pt idx="0">
                  <c:v>Europcar</c:v>
                </c:pt>
                <c:pt idx="1">
                  <c:v>Avis</c:v>
                </c:pt>
                <c:pt idx="2">
                  <c:v>Hertz</c:v>
                </c:pt>
                <c:pt idx="3">
                  <c:v>Sixt</c:v>
                </c:pt>
                <c:pt idx="4">
                  <c:v>Others</c:v>
                </c:pt>
              </c:strCache>
            </c:strRef>
          </c:cat>
          <c:val>
            <c:numRef>
              <c:f>Tabelle1!$B$1:$B$5</c:f>
              <c:numCache>
                <c:formatCode>0.0%</c:formatCode>
                <c:ptCount val="5"/>
                <c:pt idx="0">
                  <c:v>0.26400000000000001</c:v>
                </c:pt>
                <c:pt idx="1">
                  <c:v>0.16500000000000001</c:v>
                </c:pt>
                <c:pt idx="2">
                  <c:v>0.14199999999999999</c:v>
                </c:pt>
                <c:pt idx="3">
                  <c:v>0.1</c:v>
                </c:pt>
                <c:pt idx="4">
                  <c:v>0.32900000000000301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AF-1745-9241-1F73C8AE0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1762437590038199"/>
                  <c:y val="3.50154056829853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8-2249-8760-7A572CB53437}"/>
                </c:ext>
              </c:extLst>
            </c:dLbl>
            <c:dLbl>
              <c:idx val="1"/>
              <c:layout>
                <c:manualLayout>
                  <c:x val="6.9443687960057898E-2"/>
                  <c:y val="-0.2480992049906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78-2249-8760-7A572CB53437}"/>
                </c:ext>
              </c:extLst>
            </c:dLbl>
            <c:dLbl>
              <c:idx val="2"/>
              <c:layout>
                <c:manualLayout>
                  <c:x val="0.111456909991514"/>
                  <c:y val="0.1186643843432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78-2249-8760-7A572CB53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Tabelle1!$A$1:$A$4</c:f>
              <c:strCache>
                <c:ptCount val="4"/>
                <c:pt idx="0">
                  <c:v>Hertz</c:v>
                </c:pt>
                <c:pt idx="1">
                  <c:v>Enterprise</c:v>
                </c:pt>
                <c:pt idx="2">
                  <c:v>Avis</c:v>
                </c:pt>
                <c:pt idx="3">
                  <c:v>Others</c:v>
                </c:pt>
              </c:strCache>
            </c:strRef>
          </c:cat>
          <c:val>
            <c:numRef>
              <c:f>Tabelle1!$B$1:$B$4</c:f>
              <c:numCache>
                <c:formatCode>0%</c:formatCode>
                <c:ptCount val="4"/>
                <c:pt idx="0">
                  <c:v>0.39000000000000301</c:v>
                </c:pt>
                <c:pt idx="1">
                  <c:v>0.310000000000002</c:v>
                </c:pt>
                <c:pt idx="2">
                  <c:v>0.28999999999999998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78-2249-8760-7A572CB53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80B73-10FB-3A40-BFD3-C32A30F0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EA1339-96FD-7844-A2F7-0A280B1A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C74C6-328E-3C4D-9B10-F5C6B390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D8027-72AE-DA44-B97C-F3CD3057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AD1E13-6B15-EA4A-B235-73488FCD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7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E5BAF-E581-6145-99AC-DB1E1019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85BE19-BCB4-1C4B-80BD-0D19C3D3E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82D847-2CF4-C74C-AC01-8449C367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F5BEB-5C85-E947-900F-FC62894E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A25EC-8A74-5941-A334-8C79FFC7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2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14D1C4-73BC-554D-A6D9-5B7892E67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99CD3-8E22-3E4F-AE34-561032552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74C01-7AE0-3E4F-834B-E0FC2571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A7BED-A1DF-124B-A802-8CEAD731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A22072-CA6B-774A-9C44-99420A75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9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pic>
        <p:nvPicPr>
          <p:cNvPr id="6" name="Picture 5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231901"/>
            <a:ext cx="1748349" cy="443437"/>
          </a:xfrm>
          <a:prstGeom prst="rect">
            <a:avLst/>
          </a:prstGeom>
        </p:spPr>
        <p:txBody>
          <a:bodyPr tIns="46800" bIns="46800" anchor="ctr">
            <a:noAutofit/>
          </a:bodyPr>
          <a:lstStyle>
            <a:lvl1pPr marL="0" algn="ctr" defTabSz="457200" rtl="0" eaLnBrk="1" latinLnBrk="0" hangingPunct="1">
              <a:defRPr lang="en-US" sz="2800" b="1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2pPr>
            <a:lvl3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3pPr>
            <a:lvl4pPr marL="0" algn="ctr" defTabSz="457200" rtl="0" eaLnBrk="1" latinLnBrk="0" hangingPunct="1">
              <a:defRPr lang="en-US" sz="2200" b="1" kern="1200" dirty="0" smtClean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4pPr>
            <a:lvl5pPr marL="0" algn="ctr" defTabSz="457200" rtl="0" eaLnBrk="1" latinLnBrk="0" hangingPunct="1">
              <a:defRPr lang="en-GB" sz="2200" b="1" kern="1200" dirty="0">
                <a:solidFill>
                  <a:srgbClr val="8CBAEB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GB" dirty="0"/>
              <a:t>#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748351" y="1232519"/>
            <a:ext cx="9599807" cy="442818"/>
          </a:xfrm>
          <a:prstGeom prst="rect">
            <a:avLst/>
          </a:prstGeom>
        </p:spPr>
        <p:txBody>
          <a:bodyPr vert="horz" lIns="91440" tIns="46800" rIns="91440" bIns="4680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48367" y="1782763"/>
            <a:ext cx="9599084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4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Illustration_Tilt_B&amp;W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pic>
        <p:nvPicPr>
          <p:cNvPr id="12" name="Picture 11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625344"/>
            <a:ext cx="2152615" cy="22326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48367" y="5667375"/>
            <a:ext cx="9599084" cy="368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ADD OBJECT CAPTION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1747243" y="1772816"/>
            <a:ext cx="9599084" cy="3894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icon to add object type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748351" y="1232519"/>
            <a:ext cx="9599807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18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16A43-E18E-9B4C-B963-AFDCDC6B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0957C-41AD-3642-9243-2D4032E19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090BEE-5A0C-A343-AB04-588A7B2C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81D71-1AA7-F641-B8D7-4F4441EB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09E45-64CB-1C45-A163-9F571360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7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2EE0E-EEB2-5A4E-B190-58EE1C6D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B35CC9-94F9-E447-A15E-7738DFA01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D05D36-6E76-4048-936C-B4D08E1A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FCA3F-A7DE-1745-AC9C-B78E218D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B396C2-6A2E-104A-B6F1-11B958F6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1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BDD3-2E83-2B43-B9DF-EBB70A45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8BE6F-4631-7E49-8BCF-25DBEC3CA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98FF33-ADC2-254F-8AF5-0D5086116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410C61-90D9-BF42-B451-0BA4860F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476C58-DA6D-1140-93EC-59BA8E28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E61B42-8241-9943-8070-35793FA3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DBB27-2030-314F-A5FF-0863CEFE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2381E2-E8EA-7248-AD08-EFF7203B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B33660-938E-E44C-BA89-2917D18C1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EB23F0-4FB4-834E-9A86-36480BEA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DC64BE-BF24-8B4C-B937-C63C0DD3C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A1C4B0-5064-784E-B208-1D6AE9CA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673394-1DBF-9347-8562-477A1F73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1FEA77-C216-AE40-B5DE-B5775218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5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34C09-56C3-F34A-9144-7985D99B8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BC27BC-12CB-0A42-8907-CE4CAEF5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74B6C-47EF-6147-9EEA-B63E5C30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F02700-BE83-0742-8D60-69AC14F9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5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323341-1908-D444-8938-1909782A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1B996D-087B-6F44-B13A-DFC8EE88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1583C-5834-1A43-B436-257B378E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4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C522B-66EF-5648-9F66-89293D2E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84383-587C-8340-BF33-2664FB29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F51F74-A67F-EB4E-BF92-92AC55BDF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43B731-B150-FD46-8335-9B4CB31F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2916EC-C3DB-1F4E-B8AE-9F6D3EAD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3CAF9C-F3F5-544E-990D-21645E8A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9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D84B5-79A2-3443-825F-3D0DB58A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3DEFC7-3614-FC4F-A714-B07AC31D1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1558A-ACF9-B74F-98E0-6F3500910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734B90-8163-9D46-AC72-AFAA5E188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E63D69-12E9-2344-9DDB-9C216164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12836C-FB6B-3B45-B445-CBF63E6F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1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ACF6B-0A09-9848-BDC8-AAFFA679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36063C-B803-494A-A385-C0B8830F8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16C24-60FC-BF4C-A139-2E1802FFB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D37C-EB83-504C-990B-B818CC19E29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50382-66E5-6746-8959-275CA694F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0557E-30FB-FE48-84C2-B536F025B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AC45A-30DD-4748-BE1A-F0CEEFC00B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7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733" y="761766"/>
            <a:ext cx="8930598" cy="571951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en-US" sz="3600" dirty="0">
                <a:latin typeface="PT Sans" panose="020B0503020203020204" pitchFamily="34" charset="-52"/>
              </a:rPr>
              <a:t>AL-FARABI KAZAKH NATIONAL UNIVERSITY</a:t>
            </a:r>
            <a:r>
              <a:rPr lang="ru-RU" sz="3600" dirty="0">
                <a:latin typeface="PT Sans" panose="020B0503020203020204" pitchFamily="34" charset="-52"/>
              </a:rPr>
              <a:t> </a:t>
            </a:r>
            <a:endParaRPr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734" y="1823710"/>
            <a:ext cx="8230984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lang="en-US" sz="2000" dirty="0">
                <a:latin typeface="PT Sans" panose="020B0503020203020204" pitchFamily="34" charset="-52"/>
              </a:rPr>
              <a:t>Department of Recreational geography and tourism</a:t>
            </a:r>
            <a:r>
              <a:rPr lang="en-US" sz="2000" spc="-47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9D5EB-7799-49F6-AC59-525B93387E7E}"/>
              </a:ext>
            </a:extLst>
          </p:cNvPr>
          <p:cNvSpPr txBox="1"/>
          <p:nvPr/>
        </p:nvSpPr>
        <p:spPr>
          <a:xfrm>
            <a:off x="1413077" y="2900706"/>
            <a:ext cx="824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PT Sans" panose="020B0503020203020204" pitchFamily="34" charset="-52"/>
                <a:ea typeface="PT Sans" panose="020B0503020203020204" pitchFamily="34" charset="-52"/>
              </a:rPr>
              <a:t>Transportation in Tourism</a:t>
            </a:r>
            <a:endParaRPr lang="ru-RU" sz="4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3078" y="41606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933">
              <a:spcBef>
                <a:spcPts val="2047"/>
              </a:spcBef>
            </a:pPr>
            <a:r>
              <a:rPr lang="en-US" sz="2000" dirty="0">
                <a:latin typeface="PT Sans" panose="020B0503020203020204" pitchFamily="34" charset="-52"/>
                <a:cs typeface="Arial" panose="020B0604020202020204" pitchFamily="34" charset="0"/>
              </a:rPr>
              <a:t>Assipova Zhanna</a:t>
            </a:r>
            <a:endParaRPr lang="ru-RU" sz="20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6933">
              <a:spcBef>
                <a:spcPts val="7"/>
              </a:spcBef>
            </a:pP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PhD</a:t>
            </a:r>
            <a:r>
              <a:rPr lang="en-US" sz="2000" spc="-7">
                <a:latin typeface="PT Sans" panose="020B0503020203020204" pitchFamily="34" charset="-52"/>
                <a:cs typeface="Arial" panose="020B0604020202020204" pitchFamily="34" charset="0"/>
              </a:rPr>
              <a:t>, associate </a:t>
            </a:r>
            <a:r>
              <a:rPr lang="en-US" sz="2000" spc="-7" dirty="0">
                <a:latin typeface="PT Sans" panose="020B0503020203020204" pitchFamily="34" charset="-52"/>
                <a:cs typeface="Arial" panose="020B0604020202020204" pitchFamily="34" charset="0"/>
              </a:rPr>
              <a:t>professor </a:t>
            </a:r>
            <a:endParaRPr lang="ru-RU" sz="20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F8D68-4421-B04B-994D-7EB164C9D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7" y="494240"/>
            <a:ext cx="1502019" cy="16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8E71DB-1EB8-464E-A622-CD9CF341C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129" y="157792"/>
            <a:ext cx="6146980" cy="670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35276" y="5717250"/>
            <a:ext cx="7199313" cy="368300"/>
          </a:xfrm>
        </p:spPr>
        <p:txBody>
          <a:bodyPr/>
          <a:lstStyle/>
          <a:p>
            <a:pPr lvl="0"/>
            <a:r>
              <a:rPr lang="en-GB" dirty="0"/>
              <a:t>Source: </a:t>
            </a:r>
            <a:r>
              <a:rPr lang="fr-FR" dirty="0"/>
              <a:t>Office of </a:t>
            </a:r>
            <a:r>
              <a:rPr lang="fr-FR" dirty="0" err="1"/>
              <a:t>Travel</a:t>
            </a:r>
            <a:r>
              <a:rPr lang="fr-FR" dirty="0"/>
              <a:t> and </a:t>
            </a:r>
            <a:r>
              <a:rPr lang="fr-FR" dirty="0" err="1"/>
              <a:t>Tourism</a:t>
            </a:r>
            <a:r>
              <a:rPr lang="fr-FR" dirty="0"/>
              <a:t> Industries, 2012a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68514" y="1232519"/>
            <a:ext cx="7199855" cy="442818"/>
          </a:xfrm>
        </p:spPr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85681" y="1763166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Activity participation of car renters while in the USA</a:t>
            </a:r>
            <a:endParaRPr lang="de-DE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66" y="2214591"/>
            <a:ext cx="6853664" cy="345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Statista</a:t>
            </a:r>
            <a:r>
              <a:rPr lang="en-GB" dirty="0"/>
              <a:t>, 2012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720" y="1019027"/>
            <a:ext cx="9599807" cy="442818"/>
          </a:xfrm>
        </p:spPr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21425" y="1802361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European Market Shares of Rental Car Companies</a:t>
            </a:r>
            <a:endParaRPr lang="de-DE" dirty="0"/>
          </a:p>
        </p:txBody>
      </p:sp>
      <p:graphicFrame>
        <p:nvGraphicFramePr>
          <p:cNvPr id="6" name="Diagramm 8"/>
          <p:cNvGraphicFramePr/>
          <p:nvPr>
            <p:extLst/>
          </p:nvPr>
        </p:nvGraphicFramePr>
        <p:xfrm>
          <a:off x="3035660" y="1986511"/>
          <a:ext cx="6120680" cy="370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194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35806" y="5699053"/>
            <a:ext cx="7199313" cy="368300"/>
          </a:xfrm>
        </p:spPr>
        <p:txBody>
          <a:bodyPr/>
          <a:lstStyle/>
          <a:p>
            <a:r>
              <a:rPr lang="en-GB" dirty="0"/>
              <a:t>Source: Adapted from Reuters, 2012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0166" y="1046059"/>
            <a:ext cx="9599807" cy="442818"/>
          </a:xfrm>
        </p:spPr>
        <p:txBody>
          <a:bodyPr/>
          <a:lstStyle/>
          <a:p>
            <a:r>
              <a:rPr lang="de-DE" dirty="0"/>
              <a:t>Supply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21425" y="1802361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US Market Shares of Rental Car Companies</a:t>
            </a:r>
            <a:endParaRPr lang="de-DE" dirty="0"/>
          </a:p>
        </p:txBody>
      </p:sp>
      <p:graphicFrame>
        <p:nvGraphicFramePr>
          <p:cNvPr id="6" name="Diagramm 8"/>
          <p:cNvGraphicFramePr/>
          <p:nvPr>
            <p:extLst/>
          </p:nvPr>
        </p:nvGraphicFramePr>
        <p:xfrm>
          <a:off x="3035660" y="1986511"/>
          <a:ext cx="6120680" cy="370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7"/>
          <p:cNvGraphicFramePr/>
          <p:nvPr>
            <p:extLst/>
          </p:nvPr>
        </p:nvGraphicFramePr>
        <p:xfrm>
          <a:off x="3035660" y="2287039"/>
          <a:ext cx="61206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420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5BB63-8503-094A-AE03-7ECEE30E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6933">
              <a:spcBef>
                <a:spcPts val="133"/>
              </a:spcBef>
            </a:pPr>
            <a:r>
              <a:rPr lang="en-GB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Thank you for your attention!</a:t>
            </a:r>
            <a:br>
              <a:rPr lang="en-US" dirty="0">
                <a:latin typeface="PT Sans" panose="020B0503020203020204" pitchFamily="34" charset="-52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35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88253" y="4256363"/>
            <a:ext cx="6709298" cy="17047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3600" dirty="0">
                <a:solidFill>
                  <a:srgbClr val="006FC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Lecture 4</a:t>
            </a:r>
          </a:p>
          <a:p>
            <a:pPr marL="16933">
              <a:spcBef>
                <a:spcPts val="133"/>
              </a:spcBef>
            </a:pPr>
            <a:r>
              <a:rPr lang="de-DE" sz="3600" dirty="0"/>
              <a:t>Automobiles</a:t>
            </a:r>
            <a:endParaRPr lang="en-GB" sz="3600" dirty="0"/>
          </a:p>
          <a:p>
            <a:pPr marL="16933">
              <a:spcBef>
                <a:spcPts val="133"/>
              </a:spcBef>
            </a:pPr>
            <a:endParaRPr lang="en-US" sz="36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9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3613" y="763596"/>
            <a:ext cx="9599807" cy="442818"/>
          </a:xfrm>
        </p:spPr>
        <p:txBody>
          <a:bodyPr/>
          <a:lstStyle/>
          <a:p>
            <a:r>
              <a:rPr lang="de-DE" dirty="0"/>
              <a:t>Automobiles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GB" sz="1800" b="1" dirty="0"/>
              <a:t>passenger car: </a:t>
            </a:r>
            <a:r>
              <a:rPr lang="en-US" sz="1800" dirty="0"/>
              <a:t>road motor vehicle for the carriage of passengers and comprising not more than eight seats in addition to the driver’s seat </a:t>
            </a:r>
            <a:br>
              <a:rPr lang="en-US" sz="1800" dirty="0"/>
            </a:br>
            <a:r>
              <a:rPr lang="en-GB" sz="1800" dirty="0"/>
              <a:t>(</a:t>
            </a:r>
            <a:r>
              <a:rPr lang="en-GB" sz="1800" i="1" dirty="0"/>
              <a:t>Glossary of Transport Statistics</a:t>
            </a:r>
            <a:r>
              <a:rPr lang="en-GB" sz="1800" dirty="0"/>
              <a:t>, 2009)</a:t>
            </a:r>
            <a:br>
              <a:rPr lang="en-GB" sz="1800" dirty="0"/>
            </a:br>
            <a:endParaRPr lang="en-GB" sz="1800" dirty="0"/>
          </a:p>
          <a:p>
            <a:pPr marL="285750" indent="-285750"/>
            <a:r>
              <a:rPr lang="en-GB" sz="1800" b="1" dirty="0"/>
              <a:t>taxi: </a:t>
            </a:r>
            <a:r>
              <a:rPr lang="en-US" sz="1800" dirty="0"/>
              <a:t>licensed passenger car for hire with driver without predetermined routes </a:t>
            </a:r>
            <a:r>
              <a:rPr lang="en-GB" sz="1800" dirty="0"/>
              <a:t>(</a:t>
            </a:r>
            <a:r>
              <a:rPr lang="en-GB" sz="1800" i="1" dirty="0"/>
              <a:t>Glossary of Transport Statistics</a:t>
            </a:r>
            <a:r>
              <a:rPr lang="en-GB" sz="1800" dirty="0"/>
              <a:t>, 2009)</a:t>
            </a:r>
            <a:br>
              <a:rPr lang="en-GB" sz="1800" dirty="0"/>
            </a:br>
            <a:endParaRPr lang="en-GB" sz="1800" dirty="0"/>
          </a:p>
          <a:p>
            <a:pPr marL="285750" indent="-285750"/>
            <a:r>
              <a:rPr lang="en-GB" sz="1800" b="1" dirty="0"/>
              <a:t>rental car: </a:t>
            </a:r>
            <a:r>
              <a:rPr lang="en-GB" sz="1800" dirty="0"/>
              <a:t>a car available for hire from </a:t>
            </a:r>
            <a:r>
              <a:rPr lang="en-US" sz="1800" dirty="0"/>
              <a:t>a company that rents automobiles, vans and trucks for short time periods for a fee. The rental period generally ranges from a few hours to a few weeks (Martinez, 2008)</a:t>
            </a:r>
            <a:endParaRPr lang="en-GB" sz="1800" b="1" dirty="0"/>
          </a:p>
          <a:p>
            <a:pPr marL="285750" indent="-285750"/>
            <a:endParaRPr lang="en-GB" sz="1800" b="1" dirty="0"/>
          </a:p>
          <a:p>
            <a:pPr marL="285750" indent="-285750"/>
            <a:r>
              <a:rPr lang="en-GB" sz="1800" b="1" dirty="0"/>
              <a:t>forms of passenger car usage:</a:t>
            </a:r>
          </a:p>
          <a:p>
            <a:pPr lvl="2"/>
            <a:r>
              <a:rPr lang="en-GB" sz="1800" dirty="0"/>
              <a:t>car sharing</a:t>
            </a:r>
          </a:p>
          <a:p>
            <a:pPr lvl="2"/>
            <a:r>
              <a:rPr lang="de-DE" sz="1800" dirty="0"/>
              <a:t>car pooling</a:t>
            </a:r>
          </a:p>
          <a:p>
            <a:pPr lvl="2"/>
            <a:r>
              <a:rPr lang="en-GB" sz="1800" dirty="0"/>
              <a:t>car leasing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59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4289" y="857380"/>
            <a:ext cx="9599807" cy="442818"/>
          </a:xfrm>
        </p:spPr>
        <p:txBody>
          <a:bodyPr/>
          <a:lstStyle/>
          <a:p>
            <a:r>
              <a:rPr lang="de-DE" dirty="0"/>
              <a:t>Institutional Framework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35276" y="1878013"/>
            <a:ext cx="7199313" cy="4297362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1800" b="1" dirty="0"/>
              <a:t>Europe: </a:t>
            </a:r>
            <a:r>
              <a:rPr lang="en-US" sz="1800" b="1" dirty="0"/>
              <a:t>Unfair Commercial Practices Directive 2005/29/EC</a:t>
            </a:r>
          </a:p>
          <a:p>
            <a:pPr lvl="2"/>
            <a:r>
              <a:rPr lang="en-US" sz="1600" dirty="0"/>
              <a:t>for rental car operations</a:t>
            </a:r>
          </a:p>
          <a:p>
            <a:pPr lvl="2"/>
            <a:r>
              <a:rPr lang="en-US" sz="1600" dirty="0"/>
              <a:t>main characteristics of the product</a:t>
            </a:r>
          </a:p>
          <a:p>
            <a:pPr lvl="2"/>
            <a:r>
              <a:rPr lang="en-US" sz="1600" dirty="0"/>
              <a:t>price inclusive of taxes</a:t>
            </a:r>
          </a:p>
          <a:p>
            <a:pPr lvl="2"/>
            <a:r>
              <a:rPr lang="en-US" sz="1600" dirty="0"/>
              <a:t>arrangements for payment, delivery, performance and the complaint handling policy</a:t>
            </a:r>
            <a:br>
              <a:rPr lang="en-US" sz="1600" dirty="0"/>
            </a:br>
            <a:endParaRPr lang="en-GB" sz="1600" dirty="0"/>
          </a:p>
          <a:p>
            <a:pPr marL="285750" indent="-285750"/>
            <a:r>
              <a:rPr lang="en-GB" sz="1800" b="1" dirty="0"/>
              <a:t>USA: </a:t>
            </a:r>
            <a:r>
              <a:rPr lang="en-US" sz="1800" dirty="0"/>
              <a:t>laws within respective states</a:t>
            </a:r>
          </a:p>
          <a:p>
            <a:pPr lvl="2"/>
            <a:r>
              <a:rPr lang="en-US" sz="1600" dirty="0"/>
              <a:t>price disclosure</a:t>
            </a:r>
          </a:p>
          <a:p>
            <a:pPr lvl="2"/>
            <a:r>
              <a:rPr lang="en-US" sz="1600" dirty="0"/>
              <a:t>taxes</a:t>
            </a:r>
          </a:p>
          <a:p>
            <a:pPr lvl="2"/>
            <a:r>
              <a:rPr lang="en-GB" sz="1600" dirty="0"/>
              <a:t>liability</a:t>
            </a:r>
          </a:p>
          <a:p>
            <a:pPr lvl="2"/>
            <a:r>
              <a:rPr lang="en-GB" sz="1600" dirty="0"/>
              <a:t>GPS monitoring</a:t>
            </a:r>
          </a:p>
          <a:p>
            <a:pPr lvl="1"/>
            <a:endParaRPr lang="en-GB" sz="1600" b="1" dirty="0"/>
          </a:p>
          <a:p>
            <a:pPr lvl="1"/>
            <a:r>
              <a:rPr lang="en-GB" sz="1800" b="1" dirty="0"/>
              <a:t>Canada and Mexico: </a:t>
            </a:r>
            <a:r>
              <a:rPr lang="en-US" sz="1800" dirty="0"/>
              <a:t>no governmental regulation 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53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FE55C4-94A2-FE42-96EB-F9260A6E1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2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2835276" y="5895975"/>
            <a:ext cx="7199313" cy="368300"/>
          </a:xfrm>
        </p:spPr>
        <p:txBody>
          <a:bodyPr/>
          <a:lstStyle/>
          <a:p>
            <a:pPr lvl="0"/>
            <a:r>
              <a:rPr lang="en-GB" dirty="0"/>
              <a:t>Source: </a:t>
            </a:r>
            <a:r>
              <a:rPr lang="en-GB" dirty="0">
                <a:latin typeface="Calibri" pitchFamily="34" charset="0"/>
                <a:ea typeface="SimSun" pitchFamily="2" charset="-122"/>
                <a:cs typeface="Mangal" pitchFamily="18" charset="0"/>
              </a:rPr>
              <a:t>OECD, 2011</a:t>
            </a:r>
            <a:r>
              <a:rPr lang="de-DE" sz="800" dirty="0"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6" name="Text Placeholder 27"/>
          <p:cNvSpPr txBox="1">
            <a:spLocks/>
          </p:cNvSpPr>
          <p:nvPr/>
        </p:nvSpPr>
        <p:spPr>
          <a:xfrm>
            <a:off x="2835806" y="1729312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800" dirty="0"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27"/>
          <p:cNvSpPr txBox="1">
            <a:spLocks/>
          </p:cNvSpPr>
          <p:nvPr/>
        </p:nvSpPr>
        <p:spPr>
          <a:xfrm>
            <a:off x="2854325" y="1719787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Arial" pitchFamily="34" charset="0"/>
              </a:rPr>
              <a:t>Passenger Transport by Private Cars</a:t>
            </a:r>
            <a:endParaRPr lang="de-DE" b="0" dirty="0">
              <a:cs typeface="Arial" pitchFamily="34" charset="0"/>
            </a:endParaRPr>
          </a:p>
        </p:txBody>
      </p:sp>
      <p:graphicFrame>
        <p:nvGraphicFramePr>
          <p:cNvPr id="8" name="Diagramm 6"/>
          <p:cNvGraphicFramePr/>
          <p:nvPr>
            <p:extLst/>
          </p:nvPr>
        </p:nvGraphicFramePr>
        <p:xfrm>
          <a:off x="2559208" y="2067339"/>
          <a:ext cx="7827645" cy="380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23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0874FE-339F-AE44-A604-9E3DA4B7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69" y="1147640"/>
            <a:ext cx="8636061" cy="45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0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35276" y="5972175"/>
            <a:ext cx="7199313" cy="368300"/>
          </a:xfrm>
        </p:spPr>
        <p:txBody>
          <a:bodyPr/>
          <a:lstStyle/>
          <a:p>
            <a:pPr lvl="0"/>
            <a:r>
              <a:rPr lang="en-GB" dirty="0"/>
              <a:t>Source: </a:t>
            </a:r>
            <a:r>
              <a:rPr lang="en-US" dirty="0"/>
              <a:t>Adapted from </a:t>
            </a:r>
            <a:r>
              <a:rPr lang="en-US" dirty="0" err="1"/>
              <a:t>Europcar</a:t>
            </a:r>
            <a:r>
              <a:rPr lang="en-US" dirty="0"/>
              <a:t> </a:t>
            </a:r>
            <a:r>
              <a:rPr lang="en-US" dirty="0" err="1"/>
              <a:t>Autovermietung</a:t>
            </a:r>
            <a:r>
              <a:rPr lang="en-US" dirty="0"/>
              <a:t> GmbH, 2008a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7522" y="1232519"/>
            <a:ext cx="7199855" cy="442818"/>
          </a:xfrm>
        </p:spPr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378064" y="1772815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Motivations for Car Rental in Europe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268836"/>
            <a:ext cx="7765295" cy="35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GB" dirty="0"/>
              <a:t>Source: Hertz for Car Rental Council of Ireland, 2010</a:t>
            </a:r>
            <a:endParaRPr lang="de-DE" sz="280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2364" y="1232519"/>
            <a:ext cx="7199855" cy="442818"/>
          </a:xfrm>
        </p:spPr>
        <p:txBody>
          <a:bodyPr/>
          <a:lstStyle/>
          <a:p>
            <a:r>
              <a:rPr lang="de-DE" dirty="0"/>
              <a:t>Demand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492364" y="1772815"/>
            <a:ext cx="7199313" cy="368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rtl="0" eaLnBrk="1" fontAlgn="base" hangingPunct="1">
              <a:spcBef>
                <a:spcPts val="300"/>
              </a:spcBef>
              <a:spcAft>
                <a:spcPts val="300"/>
              </a:spcAft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825" indent="-3762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742950" indent="-363538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122363" indent="-377825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US" sz="2400" baseline="0" dirty="0" smtClean="0">
                <a:solidFill>
                  <a:schemeClr val="tx1"/>
                </a:solidFill>
                <a:latin typeface="+mn-lt"/>
              </a:defRPr>
            </a:lvl4pPr>
            <a:lvl5pPr marL="1466850" indent="-3429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lang="en-GB" sz="2400" baseline="0" dirty="0">
                <a:solidFill>
                  <a:schemeClr val="tx1"/>
                </a:solidFill>
                <a:latin typeface="+mn-lt"/>
              </a:defRPr>
            </a:lvl5pPr>
            <a:lvl6pPr marL="19700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6pPr>
            <a:lvl7pPr marL="24272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7pPr>
            <a:lvl8pPr marL="28844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8pPr>
            <a:lvl9pPr marL="3341688" indent="-3889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Seasonal Spread of Car Rental Demand in Europe</a:t>
            </a:r>
            <a:endParaRPr lang="de-DE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ild 5" descr="C:\Users\Admin\Desktop\Unbenannt.jpg"/>
          <p:cNvPicPr/>
          <p:nvPr/>
        </p:nvPicPr>
        <p:blipFill rotWithShape="1">
          <a:blip r:embed="rId2" cstate="print"/>
          <a:srcRect r="13981" b="34003"/>
          <a:stretch/>
        </p:blipFill>
        <p:spPr bwMode="auto">
          <a:xfrm>
            <a:off x="2587614" y="2272665"/>
            <a:ext cx="7542225" cy="339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002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317</Words>
  <Application>Microsoft Macintosh PowerPoint</Application>
  <PresentationFormat>Широкоэкранный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Mangal</vt:lpstr>
      <vt:lpstr>PT Sans</vt:lpstr>
      <vt:lpstr>Times New Roman</vt:lpstr>
      <vt:lpstr>Тема Office</vt:lpstr>
      <vt:lpstr>AL-FARABI KAZAKH NATIONAL UNIVERSITY </vt:lpstr>
      <vt:lpstr>Презентация PowerPoint</vt:lpstr>
      <vt:lpstr>Automobiles</vt:lpstr>
      <vt:lpstr>Institutional Framework</vt:lpstr>
      <vt:lpstr>Презентация PowerPoint</vt:lpstr>
      <vt:lpstr>Demand</vt:lpstr>
      <vt:lpstr>Презентация PowerPoint</vt:lpstr>
      <vt:lpstr>Demand</vt:lpstr>
      <vt:lpstr>Demand</vt:lpstr>
      <vt:lpstr>Презентация PowerPoint</vt:lpstr>
      <vt:lpstr>Demand</vt:lpstr>
      <vt:lpstr>Supply</vt:lpstr>
      <vt:lpstr>Supply</vt:lpstr>
      <vt:lpstr>Thank you for your attention!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</dc:title>
  <dc:creator>Асипова Жанна</dc:creator>
  <cp:lastModifiedBy>Асипова Жанна</cp:lastModifiedBy>
  <cp:revision>1</cp:revision>
  <dcterms:created xsi:type="dcterms:W3CDTF">2024-11-05T11:16:06Z</dcterms:created>
  <dcterms:modified xsi:type="dcterms:W3CDTF">2024-11-05T11:23:59Z</dcterms:modified>
</cp:coreProperties>
</file>