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8">
  <p:sldMasterIdLst>
    <p:sldMasterId id="2147483660" r:id="rId1"/>
  </p:sldMasterIdLst>
  <p:notesMasterIdLst>
    <p:notesMasterId r:id="rId13"/>
  </p:notesMasterIdLst>
  <p:sldIdLst>
    <p:sldId id="289" r:id="rId2"/>
    <p:sldId id="290" r:id="rId3"/>
    <p:sldId id="291" r:id="rId4"/>
    <p:sldId id="292" r:id="rId5"/>
    <p:sldId id="293" r:id="rId6"/>
    <p:sldId id="294" r:id="rId7"/>
    <p:sldId id="295" r:id="rId8"/>
    <p:sldId id="296" r:id="rId9"/>
    <p:sldId id="297" r:id="rId10"/>
    <p:sldId id="298" r:id="rId11"/>
    <p:sldId id="299" r:id="rId12"/>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60" autoAdjust="0"/>
  </p:normalViewPr>
  <p:slideViewPr>
    <p:cSldViewPr>
      <p:cViewPr varScale="1">
        <p:scale>
          <a:sx n="65" d="100"/>
          <a:sy n="65" d="100"/>
        </p:scale>
        <p:origin x="1728"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23.10.2024</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23.10.2024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23.10.2024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23.10.2024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23.10.2024</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23.10.2024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23.10.2024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23.10.2024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23.10.2024</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23.10.2024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23.10.2024</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23.10.2024</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23.10.2024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8208912" cy="5061176"/>
          </a:xfrm>
        </p:spPr>
        <p:txBody>
          <a:bodyPr>
            <a:normAutofit/>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kk-KZ" sz="3600" b="1" dirty="0">
                <a:latin typeface="Times New Roman" panose="02020603050405020304" pitchFamily="18" charset="0"/>
                <a:ea typeface="Calibri" panose="020F0502020204030204" pitchFamily="34" charset="0"/>
                <a:cs typeface="Times New Roman" panose="02020603050405020304" pitchFamily="18" charset="0"/>
              </a:rPr>
              <a:t> </a:t>
            </a:r>
            <a:r>
              <a:rPr lang="kk-KZ" sz="3600" dirty="0">
                <a:latin typeface="Times New Roman" panose="02020603050405020304" pitchFamily="18" charset="0"/>
                <a:ea typeface="Calibri" panose="020F0502020204030204" pitchFamily="34" charset="0"/>
                <a:cs typeface="Times New Roman" panose="02020603050405020304" pitchFamily="18" charset="0"/>
              </a:rPr>
              <a:t>Рентген спектроскопия әдісінің негізі. Рентгенфлуоресцентті талдау.</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endParaRPr lang="ru-RU" sz="2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a:stretch>
            <a:fillRect/>
          </a:stretch>
        </p:blipFill>
        <p:spPr>
          <a:xfrm>
            <a:off x="755577" y="332656"/>
            <a:ext cx="7704856" cy="6141169"/>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1458933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8003232" cy="5925272"/>
          </a:xfrm>
        </p:spPr>
        <p:txBody>
          <a:bodyPr>
            <a:normAutofit fontScale="92500" lnSpcReduction="10000"/>
          </a:bodyPr>
          <a:lstStyle/>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a:t>
            </a:r>
            <a:r>
              <a:rPr lang="kk-KZ" sz="3200" dirty="0">
                <a:latin typeface="Arial Narrow" panose="020B0606020202030204" pitchFamily="34" charset="0"/>
                <a:ea typeface="Calibri" panose="020F0502020204030204" pitchFamily="34" charset="0"/>
                <a:cs typeface="Times New Roman" panose="02020603050405020304" pitchFamily="18" charset="0"/>
              </a:rPr>
              <a:t>Практикалық қолданылуы</a:t>
            </a:r>
            <a:endParaRPr lang="ru-RU" sz="3200" dirty="0">
              <a:latin typeface="Arial Narrow" panose="020B0606020202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3200" dirty="0">
                <a:latin typeface="Arial Narrow" panose="020B0606020202030204" pitchFamily="34" charset="0"/>
                <a:ea typeface="Calibri" panose="020F0502020204030204" pitchFamily="34" charset="0"/>
                <a:cs typeface="Times New Roman" panose="02020603050405020304" pitchFamily="18" charset="0"/>
              </a:rPr>
              <a:t>	Рентгенфлуоресцентті талдау арқылы металлургия, құрылыс, шыны, керамика, өндіріс және т.б. объектілер құрамын анықтауға болады. Әдіспен 83 элемент, фтордан бастап уранға дейінгі элементтер анықталады. Жеңіл элементтер анықталмайды. Анықталатын үлгі ретінде ұнтақтар, шыны тәріздес заттар, металдар бола алады. РФА артықшылығы үлгіні зақымдамайды. Сол себепті материалдардың беткі қабатын, әсіресе картиналарды талдау жиі қолданылады.</a:t>
            </a:r>
            <a:endParaRPr lang="ru-RU" sz="3200" dirty="0">
              <a:latin typeface="Arial Narrow" panose="020B0606020202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2227386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620688"/>
            <a:ext cx="8003232" cy="5853264"/>
          </a:xfrm>
        </p:spPr>
        <p:txBody>
          <a:bodyPr>
            <a:normAutofit lnSpcReduction="10000"/>
          </a:bodyPr>
          <a:lstStyle/>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a:t>
            </a:r>
            <a:r>
              <a:rPr lang="kk-KZ" sz="3200" dirty="0">
                <a:latin typeface="Arial Narrow" panose="020B0606020202030204" pitchFamily="34" charset="0"/>
                <a:ea typeface="Calibri" panose="020F0502020204030204" pitchFamily="34" charset="0"/>
                <a:cs typeface="Times New Roman" panose="02020603050405020304" pitchFamily="18" charset="0"/>
              </a:rPr>
              <a:t>Қарастырылған барлық спектроскопиялық әдістер валенттік электрондардың қозуына негізделген. Электрондардың ішкі қабықшаларын қоздыру үшін жоғары энергетикалық сәулелену қажет. Мұндай сәулелену спектрдің рентген аймақтарында болады. Рентгендік сәулелену көптеген талдау әдістерінің негізін құрайды, атап айтқанда рентгенфлуоресценттік спектроскопия, рентгендік дифракция әдістері, оже- және фотоэлектрондық спектроскопия.</a:t>
            </a:r>
            <a:endParaRPr lang="ru-RU" sz="3200" dirty="0">
              <a:latin typeface="Arial Narrow" panose="020B0606020202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3200" dirty="0">
                <a:latin typeface="Arial Narrow" panose="020B0606020202030204" pitchFamily="34" charset="0"/>
                <a:ea typeface="Calibri" panose="020F0502020204030204" pitchFamily="34" charset="0"/>
                <a:cs typeface="Times New Roman" panose="02020603050405020304" pitchFamily="18" charset="0"/>
              </a:rPr>
              <a:t>	 </a:t>
            </a:r>
            <a:endParaRPr lang="ru-RU" sz="3200" dirty="0">
              <a:latin typeface="Arial Narrow" panose="020B0606020202030204" pitchFamily="34" charset="0"/>
              <a:ea typeface="Calibri" panose="020F0502020204030204" pitchFamily="34" charset="0"/>
              <a:cs typeface="Times New Roman" panose="02020603050405020304" pitchFamily="18" charset="0"/>
            </a:endParaRPr>
          </a:p>
          <a:p>
            <a:endParaRPr lang="ru-RU" sz="3200" dirty="0">
              <a:latin typeface="Arial Narrow" panose="020B0606020202030204" pitchFamily="34" charset="0"/>
            </a:endParaRPr>
          </a:p>
        </p:txBody>
      </p:sp>
      <p:sp>
        <p:nvSpPr>
          <p:cNvPr id="4" name="Номер слайда 3"/>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2216764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a:stretch>
            <a:fillRect/>
          </a:stretch>
        </p:blipFill>
        <p:spPr>
          <a:xfrm>
            <a:off x="251520" y="332656"/>
            <a:ext cx="8352928" cy="6336704"/>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2877913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a:stretch>
            <a:fillRect/>
          </a:stretch>
        </p:blipFill>
        <p:spPr>
          <a:xfrm>
            <a:off x="611560" y="476672"/>
            <a:ext cx="7848872" cy="5904656"/>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383990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sz="quarter" idx="1"/>
              </p:nvPr>
            </p:nvSpPr>
            <p:spPr>
              <a:xfrm>
                <a:off x="457200" y="476672"/>
                <a:ext cx="8003232" cy="5997280"/>
              </a:xfrm>
            </p:spPr>
            <p:txBody>
              <a:bodyPr/>
              <a:lstStyle/>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a:t>
                </a:r>
                <a:r>
                  <a:rPr lang="kk-KZ" sz="3200" dirty="0">
                    <a:latin typeface="Arial Narrow" panose="020B0606020202030204" pitchFamily="34" charset="0"/>
                    <a:ea typeface="Calibri" panose="020F0502020204030204" pitchFamily="34" charset="0"/>
                    <a:cs typeface="Times New Roman" panose="02020603050405020304" pitchFamily="18" charset="0"/>
                  </a:rPr>
                  <a:t>Рентген спектроскопияда массалық жұтылу коэффициенті (</a:t>
                </a:r>
                <a14:m>
                  <m:oMath xmlns:m="http://schemas.openxmlformats.org/officeDocument/2006/math">
                    <m:r>
                      <a:rPr lang="kk-KZ" sz="3200" i="1">
                        <a:latin typeface="Cambria Math" panose="02040503050406030204" pitchFamily="18" charset="0"/>
                        <a:ea typeface="Calibri" panose="020F0502020204030204" pitchFamily="34" charset="0"/>
                        <a:cs typeface="Times New Roman" panose="02020603050405020304" pitchFamily="18" charset="0"/>
                      </a:rPr>
                      <m:t>𝜇</m:t>
                    </m:r>
                  </m:oMath>
                </a14:m>
                <a:r>
                  <a:rPr lang="kk-KZ" sz="3200" dirty="0">
                    <a:latin typeface="Arial Narrow" panose="020B0606020202030204" pitchFamily="34" charset="0"/>
                    <a:ea typeface="Calibri" panose="020F0502020204030204" pitchFamily="34" charset="0"/>
                    <a:cs typeface="Times New Roman" panose="02020603050405020304" pitchFamily="18" charset="0"/>
                  </a:rPr>
                  <a:t>) қолданылады. Жұтылумен қатар рентген сәулеленудің бір бөлігі шашырайды. Ол үлгінің өзінен екінші реттік рентген сәулесі пайда болуын көрсетеді. Шашыраған рентген сәулесінің толқын үзындығы біріншілік сәулеленуге сәйкес (когерентті) немесе одан көп (когерентті емес) болуы мүмкін. Рентгендік сәулеленуде шашырау құбылысын қосылыстың құрылымын білу үшін қолданады.</a:t>
                </a:r>
                <a:endParaRPr lang="ru-RU" sz="3200" dirty="0">
                  <a:effectLst/>
                  <a:latin typeface="Arial Narrow" panose="020B0606020202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xfrm>
                <a:off x="457200" y="476672"/>
                <a:ext cx="8003232" cy="5997280"/>
              </a:xfrm>
              <a:blipFill>
                <a:blip r:embed="rId2"/>
                <a:stretch>
                  <a:fillRect t="-1423" r="-1904" b="-203"/>
                </a:stretch>
              </a:blipFill>
            </p:spPr>
            <p:txBody>
              <a:bodyPr/>
              <a:lstStyle/>
              <a:p>
                <a:r>
                  <a:rPr lang="ru-RU">
                    <a:noFill/>
                  </a:rPr>
                  <a:t> </a:t>
                </a:r>
              </a:p>
            </p:txBody>
          </p:sp>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4003386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a:stretch>
            <a:fillRect/>
          </a:stretch>
        </p:blipFill>
        <p:spPr>
          <a:xfrm>
            <a:off x="467544" y="476672"/>
            <a:ext cx="7992888" cy="6048672"/>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6</a:t>
            </a:fld>
            <a:endParaRPr lang="ru-RU"/>
          </a:p>
        </p:txBody>
      </p:sp>
    </p:spTree>
    <p:extLst>
      <p:ext uri="{BB962C8B-B14F-4D97-AF65-F5344CB8AC3E}">
        <p14:creationId xmlns:p14="http://schemas.microsoft.com/office/powerpoint/2010/main" val="3585205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a:stretch>
            <a:fillRect/>
          </a:stretch>
        </p:blipFill>
        <p:spPr>
          <a:xfrm>
            <a:off x="467544" y="404664"/>
            <a:ext cx="7992888" cy="6192688"/>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683134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a:stretch>
            <a:fillRect/>
          </a:stretch>
        </p:blipFill>
        <p:spPr>
          <a:xfrm>
            <a:off x="611560" y="260648"/>
            <a:ext cx="7848872" cy="6213177"/>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2732944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sz="quarter" idx="1"/>
              </p:nvPr>
            </p:nvSpPr>
            <p:spPr>
              <a:xfrm>
                <a:off x="251520" y="548680"/>
                <a:ext cx="8352928" cy="5925272"/>
              </a:xfrm>
            </p:spPr>
            <p:txBody>
              <a:bodyPr>
                <a:normAutofit lnSpcReduction="10000"/>
              </a:bodyPr>
              <a:lstStyle/>
              <a:p>
                <a:pPr indent="0" algn="just">
                  <a:lnSpc>
                    <a:spcPct val="107000"/>
                  </a:lnSpc>
                  <a:spcAft>
                    <a:spcPts val="0"/>
                  </a:spcAft>
                  <a:buNone/>
                </a:pPr>
                <a:r>
                  <a:rPr lang="kk-KZ" dirty="0">
                    <a:latin typeface="Times New Roman" panose="02020603050405020304" pitchFamily="18" charset="0"/>
                    <a:ea typeface="Times New Roman" panose="02020603050405020304" pitchFamily="18" charset="0"/>
                    <a:cs typeface="Times New Roman" panose="02020603050405020304" pitchFamily="18" charset="0"/>
                  </a:rPr>
                  <a:t>	Рентгенфлуоресцентті талдау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Times New Roman" panose="02020603050405020304" pitchFamily="18" charset="0"/>
                    <a:cs typeface="Times New Roman" panose="02020603050405020304" pitchFamily="18" charset="0"/>
                  </a:rPr>
                  <a:t>	Рентгенфлуоресцентті талдау (РФА) екіншілік рентгендік сәулеленудің қарқындылығын өлшеуге негізделген. Әдісте қолданылатын сәулелену 0,6-60 кэВ энергия диапазоны арасында болады, бұл толқын ұзындығы 0,02-2 нм, ал рентгендік спектроскопияда 0,2 мен 20 </a:t>
                </a:r>
                <a14:m>
                  <m:oMath xmlns:m="http://schemas.openxmlformats.org/officeDocument/2006/math">
                    <m:r>
                      <a:rPr lang="kk-KZ" i="1">
                        <a:latin typeface="Cambria Math" panose="02040503050406030204" pitchFamily="18" charset="0"/>
                        <a:ea typeface="Times New Roman" panose="02020603050405020304" pitchFamily="18" charset="0"/>
                        <a:cs typeface="Times New Roman" panose="02020603050405020304" pitchFamily="18" charset="0"/>
                      </a:rPr>
                      <m:t>Å</m:t>
                    </m:r>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(1Å=0,1нм).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Times New Roman" panose="02020603050405020304" pitchFamily="18" charset="0"/>
                    <a:cs typeface="Times New Roman" panose="02020603050405020304" pitchFamily="18" charset="0"/>
                  </a:rPr>
                  <a:t>	Рентген спектрометрдің құрылғысының негізгі түйіндері  5-суретте көрсетілген. Ол сәулелену көзінен, саңылау (щель), диспергирлейтін құрылғы және детектор – рентгенфлуоресценттентті талдауда сәйкесінше рентген түтікшесі мен коллиматор (дәлдеу жүйесі), кристалл-анализатор және сәулеленуді қабылдағыш ретінде разрядты түтік немесе сцинтилляциялы детектордан  тұрады. Үлгі бөлмесі жиі вакуумделеді.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xfrm>
                <a:off x="251520" y="548680"/>
                <a:ext cx="8352928" cy="5925272"/>
              </a:xfrm>
              <a:blipFill>
                <a:blip r:embed="rId2"/>
                <a:stretch>
                  <a:fillRect t="-1132" r="-1168"/>
                </a:stretch>
              </a:blipFill>
            </p:spPr>
            <p:txBody>
              <a:bodyPr/>
              <a:lstStyle/>
              <a:p>
                <a:r>
                  <a:rPr lang="ru-RU">
                    <a:noFill/>
                  </a:rPr>
                  <a:t> </a:t>
                </a:r>
              </a:p>
            </p:txBody>
          </p:sp>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3756035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6627</TotalTime>
  <Words>318</Words>
  <Application>Microsoft Office PowerPoint</Application>
  <PresentationFormat>Экран (4:3)</PresentationFormat>
  <Paragraphs>26</Paragraphs>
  <Slides>11</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11</vt:i4>
      </vt:variant>
    </vt:vector>
  </HeadingPairs>
  <TitlesOfParts>
    <vt:vector size="19" baseType="lpstr">
      <vt:lpstr>Arial Narrow</vt:lpstr>
      <vt:lpstr>Calibri</vt:lpstr>
      <vt:lpstr>Cambria Math</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Исмаилова Акмарал</cp:lastModifiedBy>
  <cp:revision>237</cp:revision>
  <dcterms:created xsi:type="dcterms:W3CDTF">2012-02-27T19:01:21Z</dcterms:created>
  <dcterms:modified xsi:type="dcterms:W3CDTF">2024-10-23T13:20:19Z</dcterms:modified>
</cp:coreProperties>
</file>