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6"/>
  </p:notesMasterIdLst>
  <p:handoutMasterIdLst>
    <p:handoutMasterId r:id="rId17"/>
  </p:handoutMasterIdLst>
  <p:sldIdLst>
    <p:sldId id="263" r:id="rId5"/>
    <p:sldId id="282" r:id="rId6"/>
    <p:sldId id="283" r:id="rId7"/>
    <p:sldId id="284" r:id="rId8"/>
    <p:sldId id="285" r:id="rId9"/>
    <p:sldId id="286" r:id="rId10"/>
    <p:sldId id="287" r:id="rId11"/>
    <p:sldId id="288" r:id="rId12"/>
    <p:sldId id="289" r:id="rId13"/>
    <p:sldId id="290" r:id="rId14"/>
    <p:sldId id="281" r:id="rId15"/>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11</a:t>
            </a:fld>
            <a:endParaRPr lang="ru-RU" dirty="0"/>
          </a:p>
        </p:txBody>
      </p:sp>
    </p:spTree>
    <p:extLst>
      <p:ext uri="{BB962C8B-B14F-4D97-AF65-F5344CB8AC3E}">
        <p14:creationId xmlns:p14="http://schemas.microsoft.com/office/powerpoint/2010/main" val="3718216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ntuit.ru/studies/courses/1078/270/lecture/6859" TargetMode="External"/><Relationship Id="rId2" Type="http://schemas.openxmlformats.org/officeDocument/2006/relationships/hyperlink" Target="http://www.swsys.ru/index.php?page=article&amp;id=2359"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1284573"/>
            <a:ext cx="8361229" cy="862144"/>
          </a:xfrm>
        </p:spPr>
        <p:txBody>
          <a:bodyPr rtlCol="0"/>
          <a:lstStyle/>
          <a:p>
            <a:r>
              <a:rPr lang="en-US" sz="4000" b="1" dirty="0"/>
              <a:t>Language resources</a:t>
            </a:r>
            <a:endParaRPr lang="ru-RU" sz="4000" cap="none"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7" y="2246254"/>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3200" b="1" dirty="0"/>
              <a:t>Module: LEXICON AS LR. INTRODUCTION TO LEXICOGRAPHY</a:t>
            </a:r>
            <a:endParaRPr lang="ru-RU" sz="32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680163" y="366895"/>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en-US" sz="3600" b="1" dirty="0">
                <a:solidFill>
                  <a:schemeClr val="accent1">
                    <a:lumMod val="75000"/>
                  </a:schemeClr>
                </a:solidFill>
              </a:rPr>
              <a:t>al-</a:t>
            </a:r>
            <a:r>
              <a:rPr lang="en-US" sz="3600" b="1" dirty="0" err="1">
                <a:solidFill>
                  <a:schemeClr val="accent1">
                    <a:lumMod val="75000"/>
                  </a:schemeClr>
                </a:solidFill>
              </a:rPr>
              <a:t>Farabi</a:t>
            </a:r>
            <a:r>
              <a:rPr lang="en-US" sz="3600" b="1" dirty="0">
                <a:solidFill>
                  <a:schemeClr val="accent1">
                    <a:lumMod val="75000"/>
                  </a:schemeClr>
                </a:solidFill>
              </a:rPr>
              <a:t> </a:t>
            </a:r>
            <a:r>
              <a:rPr lang="en-US" sz="3600" b="1" dirty="0" err="1">
                <a:solidFill>
                  <a:schemeClr val="accent1">
                    <a:lumMod val="75000"/>
                  </a:schemeClr>
                </a:solidFill>
              </a:rPr>
              <a:t>KazNU</a:t>
            </a:r>
            <a:r>
              <a:rPr lang="en-US" sz="3600" b="1" dirty="0">
                <a:solidFill>
                  <a:schemeClr val="accent1">
                    <a:lumMod val="75000"/>
                  </a:schemeClr>
                </a:solidFill>
              </a:rPr>
              <a:t> </a:t>
            </a: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3014576"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ru-RU" sz="2000" b="1" dirty="0"/>
              <a:t>2021</a:t>
            </a:r>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73507" y="3429000"/>
            <a:ext cx="8361229" cy="1337495"/>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2800" dirty="0"/>
              <a:t>Lecture 10. GENERAL LANGUAGE AND WORDNET</a:t>
            </a:r>
            <a:endParaRPr lang="ru-RU" sz="2800" dirty="0"/>
          </a:p>
        </p:txBody>
      </p:sp>
    </p:spTree>
    <p:extLst>
      <p:ext uri="{BB962C8B-B14F-4D97-AF65-F5344CB8AC3E}">
        <p14:creationId xmlns:p14="http://schemas.microsoft.com/office/powerpoint/2010/main" val="3424638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9D2A48-266D-48DC-992D-9458D01257C8}"/>
              </a:ext>
            </a:extLst>
          </p:cNvPr>
          <p:cNvSpPr>
            <a:spLocks noGrp="1"/>
          </p:cNvSpPr>
          <p:nvPr>
            <p:ph type="title"/>
          </p:nvPr>
        </p:nvSpPr>
        <p:spPr>
          <a:xfrm>
            <a:off x="1371600" y="685800"/>
            <a:ext cx="9601200" cy="6172200"/>
          </a:xfrm>
        </p:spPr>
        <p:txBody>
          <a:bodyPr/>
          <a:lstStyle/>
          <a:p>
            <a:pPr lvl="2"/>
            <a:br>
              <a:rPr lang="ru-RU" sz="1800" dirty="0"/>
            </a:br>
            <a:br>
              <a:rPr lang="ru-RU" sz="1800" dirty="0"/>
            </a:br>
            <a:br>
              <a:rPr lang="ru-RU" sz="1800" dirty="0"/>
            </a:br>
            <a:r>
              <a:rPr lang="en-US" sz="1800" dirty="0"/>
              <a:t>References:</a:t>
            </a:r>
            <a:br>
              <a:rPr lang="kk-KZ" sz="1800" dirty="0"/>
            </a:br>
            <a:br>
              <a:rPr lang="kk-KZ" sz="1800" dirty="0"/>
            </a:br>
            <a:r>
              <a:rPr lang="ru-RU" sz="1800" u="sng" dirty="0">
                <a:hlinkClick r:id="rId2"/>
              </a:rPr>
              <a:t>http://www.swsys.ru/index.php?page=article&amp;id=2359</a:t>
            </a:r>
            <a:br>
              <a:rPr lang="ru-RU" sz="1400" dirty="0"/>
            </a:br>
            <a:r>
              <a:rPr lang="en-US" sz="1800" u="sng" dirty="0">
                <a:hlinkClick r:id="rId3"/>
              </a:rPr>
              <a:t>https</a:t>
            </a:r>
            <a:r>
              <a:rPr lang="ru-RU" sz="1800" u="sng" dirty="0">
                <a:hlinkClick r:id="rId3"/>
              </a:rPr>
              <a:t>://</a:t>
            </a:r>
            <a:r>
              <a:rPr lang="en-US" sz="1800" u="sng" dirty="0">
                <a:hlinkClick r:id="rId3"/>
              </a:rPr>
              <a:t>intuit</a:t>
            </a:r>
            <a:r>
              <a:rPr lang="ru-RU" sz="1800" u="sng" dirty="0">
                <a:hlinkClick r:id="rId3"/>
              </a:rPr>
              <a:t>.</a:t>
            </a:r>
            <a:r>
              <a:rPr lang="en-US" sz="1800" u="sng" dirty="0" err="1">
                <a:hlinkClick r:id="rId3"/>
              </a:rPr>
              <a:t>ru</a:t>
            </a:r>
            <a:r>
              <a:rPr lang="ru-RU" sz="1800" u="sng" dirty="0">
                <a:hlinkClick r:id="rId3"/>
              </a:rPr>
              <a:t>/</a:t>
            </a:r>
            <a:r>
              <a:rPr lang="en-US" sz="1800" u="sng" dirty="0">
                <a:hlinkClick r:id="rId3"/>
              </a:rPr>
              <a:t>studies</a:t>
            </a:r>
            <a:r>
              <a:rPr lang="ru-RU" sz="1800" u="sng" dirty="0">
                <a:hlinkClick r:id="rId3"/>
              </a:rPr>
              <a:t>/</a:t>
            </a:r>
            <a:r>
              <a:rPr lang="en-US" sz="1800" u="sng" dirty="0">
                <a:hlinkClick r:id="rId3"/>
              </a:rPr>
              <a:t>courses</a:t>
            </a:r>
            <a:r>
              <a:rPr lang="ru-RU" sz="1800" u="sng" dirty="0">
                <a:hlinkClick r:id="rId3"/>
              </a:rPr>
              <a:t>/1078/270/</a:t>
            </a:r>
            <a:r>
              <a:rPr lang="en-US" sz="1800" u="sng" dirty="0">
                <a:hlinkClick r:id="rId3"/>
              </a:rPr>
              <a:t>lecture</a:t>
            </a:r>
            <a:r>
              <a:rPr lang="ru-RU" sz="1800" u="sng" dirty="0">
                <a:hlinkClick r:id="rId3"/>
              </a:rPr>
              <a:t>/6859</a:t>
            </a:r>
            <a:br>
              <a:rPr lang="ru-RU" sz="1400" dirty="0"/>
            </a:br>
            <a:endParaRPr lang="ru-RU" sz="2400" dirty="0"/>
          </a:p>
        </p:txBody>
      </p:sp>
    </p:spTree>
    <p:extLst>
      <p:ext uri="{BB962C8B-B14F-4D97-AF65-F5344CB8AC3E}">
        <p14:creationId xmlns:p14="http://schemas.microsoft.com/office/powerpoint/2010/main" val="1583605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r>
              <a:rPr lang="en-US" sz="3500" dirty="0"/>
              <a:t>Questions?</a:t>
            </a:r>
            <a:endParaRPr lang="ru-RU" sz="3500" dirty="0"/>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br>
              <a:rPr lang="ru-RU" dirty="0"/>
            </a:br>
            <a:endParaRPr lang="en-US" dirty="0"/>
          </a:p>
        </p:txBody>
      </p:sp>
      <p:sp>
        <p:nvSpPr>
          <p:cNvPr id="3" name="Объект 2"/>
          <p:cNvSpPr>
            <a:spLocks noGrp="1"/>
          </p:cNvSpPr>
          <p:nvPr>
            <p:ph idx="1"/>
          </p:nvPr>
        </p:nvSpPr>
        <p:spPr>
          <a:xfrm>
            <a:off x="1618488" y="1786423"/>
            <a:ext cx="9601200" cy="4382729"/>
          </a:xfrm>
        </p:spPr>
        <p:txBody>
          <a:bodyPr/>
          <a:lstStyle/>
          <a:p>
            <a:r>
              <a:rPr lang="en-US" dirty="0"/>
              <a:t>The Semantic Web (SW) project was proposed by Tim Berners-Lee, one of the founders of the WWW and the current chairman of the WWW Consortium (W3C). The concept of SW is to organize such a presentation of information on the network so that not only its visualization, as it is happening now, but also effective automatic processing is allowed.</a:t>
            </a:r>
            <a:endParaRPr lang="ru-RU" dirty="0"/>
          </a:p>
        </p:txBody>
      </p:sp>
    </p:spTree>
    <p:extLst>
      <p:ext uri="{BB962C8B-B14F-4D97-AF65-F5344CB8AC3E}">
        <p14:creationId xmlns:p14="http://schemas.microsoft.com/office/powerpoint/2010/main" val="1686108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2296"/>
            <a:ext cx="9601200" cy="720213"/>
          </a:xfrm>
        </p:spPr>
        <p:txBody>
          <a:bodyPr/>
          <a:lstStyle/>
          <a:p>
            <a:pPr algn="ctr"/>
            <a:r>
              <a:rPr lang="en-US" sz="4000" dirty="0"/>
              <a:t>Stages of development of the WWW-network:</a:t>
            </a:r>
          </a:p>
        </p:txBody>
      </p:sp>
      <p:sp>
        <p:nvSpPr>
          <p:cNvPr id="3" name="Объект 2"/>
          <p:cNvSpPr>
            <a:spLocks noGrp="1"/>
          </p:cNvSpPr>
          <p:nvPr>
            <p:ph idx="1"/>
          </p:nvPr>
        </p:nvSpPr>
        <p:spPr>
          <a:xfrm>
            <a:off x="1371600" y="1484671"/>
            <a:ext cx="10716768" cy="4382729"/>
          </a:xfrm>
        </p:spPr>
        <p:txBody>
          <a:bodyPr/>
          <a:lstStyle/>
          <a:p>
            <a:r>
              <a:rPr lang="en-US" dirty="0"/>
              <a:t>1. Web 1.0 - networking of information and its constant replenishment.</a:t>
            </a:r>
          </a:p>
          <a:p>
            <a:r>
              <a:rPr lang="en-US" dirty="0"/>
              <a:t>2. Web 2.0 - social networking of people - Social Web.</a:t>
            </a:r>
          </a:p>
          <a:p>
            <a:r>
              <a:rPr lang="en-US" dirty="0"/>
              <a:t>3. Web 3.0 - networking of knowledge.</a:t>
            </a:r>
          </a:p>
          <a:p>
            <a:r>
              <a:rPr lang="en-US" dirty="0"/>
              <a:t>4. Web 4.0 - networking of people and computers to communicate and gain knowledge on an equal basis with each other.</a:t>
            </a:r>
            <a:endParaRPr lang="ru-RU" dirty="0"/>
          </a:p>
        </p:txBody>
      </p:sp>
    </p:spTree>
    <p:extLst>
      <p:ext uri="{BB962C8B-B14F-4D97-AF65-F5344CB8AC3E}">
        <p14:creationId xmlns:p14="http://schemas.microsoft.com/office/powerpoint/2010/main" val="1318906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10896"/>
            <a:ext cx="9601200" cy="720213"/>
          </a:xfrm>
        </p:spPr>
        <p:txBody>
          <a:bodyPr/>
          <a:lstStyle/>
          <a:p>
            <a:pPr algn="ctr"/>
            <a:r>
              <a:rPr lang="en-US" sz="4400" dirty="0"/>
              <a:t>Ethics objectives:</a:t>
            </a:r>
          </a:p>
        </p:txBody>
      </p:sp>
      <p:sp>
        <p:nvSpPr>
          <p:cNvPr id="3" name="Объект 2"/>
          <p:cNvSpPr>
            <a:spLocks noGrp="1"/>
          </p:cNvSpPr>
          <p:nvPr>
            <p:ph idx="1"/>
          </p:nvPr>
        </p:nvSpPr>
        <p:spPr>
          <a:xfrm>
            <a:off x="1371600" y="1484671"/>
            <a:ext cx="10643616" cy="4382729"/>
          </a:xfrm>
        </p:spPr>
        <p:txBody>
          <a:bodyPr/>
          <a:lstStyle/>
          <a:p>
            <a:r>
              <a:rPr lang="ru-RU" dirty="0"/>
              <a:t>	</a:t>
            </a:r>
            <a:r>
              <a:rPr lang="en-US" dirty="0"/>
              <a:t>reveals moral principles and norms,</a:t>
            </a:r>
          </a:p>
          <a:p>
            <a:r>
              <a:rPr lang="en-US" dirty="0"/>
              <a:t>summarizes, systematizes, classifies moral principles and norms,</a:t>
            </a:r>
          </a:p>
          <a:p>
            <a:r>
              <a:rPr lang="en-US" dirty="0"/>
              <a:t>substantiates the provisions on moral relations, moral consciousness, moral responsibility,</a:t>
            </a:r>
          </a:p>
          <a:p>
            <a:r>
              <a:rPr lang="en-US" dirty="0"/>
              <a:t>reveals the criteria of the moral culture of people's behavior and their relationships,</a:t>
            </a:r>
          </a:p>
          <a:p>
            <a:r>
              <a:rPr lang="en-US" dirty="0"/>
              <a:t>contributes to the formation of a specific moral opinion in certain specific situations.</a:t>
            </a:r>
            <a:endParaRPr lang="ru-RU" dirty="0"/>
          </a:p>
        </p:txBody>
      </p:sp>
    </p:spTree>
    <p:extLst>
      <p:ext uri="{BB962C8B-B14F-4D97-AF65-F5344CB8AC3E}">
        <p14:creationId xmlns:p14="http://schemas.microsoft.com/office/powerpoint/2010/main" val="16810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28016"/>
            <a:ext cx="9601200" cy="720213"/>
          </a:xfrm>
        </p:spPr>
        <p:txBody>
          <a:bodyPr/>
          <a:lstStyle/>
          <a:p>
            <a:pPr algn="ctr"/>
            <a:endParaRPr lang="en-US" dirty="0"/>
          </a:p>
        </p:txBody>
      </p:sp>
      <p:sp>
        <p:nvSpPr>
          <p:cNvPr id="3" name="Объект 2"/>
          <p:cNvSpPr>
            <a:spLocks noGrp="1"/>
          </p:cNvSpPr>
          <p:nvPr>
            <p:ph idx="1"/>
          </p:nvPr>
        </p:nvSpPr>
        <p:spPr/>
        <p:txBody>
          <a:bodyPr/>
          <a:lstStyle/>
          <a:p>
            <a:r>
              <a:rPr lang="en-US" sz="2000" dirty="0"/>
              <a:t>The basic SW model, according to Tim Berners-Lee, includes the following components: URI / IRI - a universal resource identifier; Extensible Markup Language (XML); general schema for describing RDF resources; RDF Schema (RDFS) metadata and schema; ontologies and languages ​​for their description (OWL: OWL Lite, OWL DL, OWL Full); OWL Schema metadata and schema (OWLS); SPAROL query language for RDF storages; WSDL agents / services and WSDLS schemas, etc.</a:t>
            </a:r>
          </a:p>
          <a:p>
            <a:r>
              <a:rPr lang="en-US" sz="2000" dirty="0"/>
              <a:t>Data serialization formats have been developed for RDF data and application interoperability is ensured. The W3C has proposed and is using standards for XML, Namespace, RDF, and RDFS (RDF Schema) formats that allow vocabularies of terms to be specified. Corresponding specifications for existing and new applications are being developed (http: //www.w3. Org / RDF /). Research results are already being used commercially.</a:t>
            </a:r>
            <a:endParaRPr lang="ru-RU" sz="2000" dirty="0"/>
          </a:p>
        </p:txBody>
      </p:sp>
    </p:spTree>
    <p:extLst>
      <p:ext uri="{BB962C8B-B14F-4D97-AF65-F5344CB8AC3E}">
        <p14:creationId xmlns:p14="http://schemas.microsoft.com/office/powerpoint/2010/main" val="1855964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DCA5A9-9FBD-4F46-BB66-7E2DA0BFE46C}"/>
              </a:ext>
            </a:extLst>
          </p:cNvPr>
          <p:cNvSpPr>
            <a:spLocks noGrp="1"/>
          </p:cNvSpPr>
          <p:nvPr>
            <p:ph type="title"/>
          </p:nvPr>
        </p:nvSpPr>
        <p:spPr/>
        <p:txBody>
          <a:bodyPr/>
          <a:lstStyle/>
          <a:p>
            <a:pPr algn="ctr"/>
            <a:endParaRPr lang="ru-RU" sz="4000" dirty="0"/>
          </a:p>
        </p:txBody>
      </p:sp>
      <p:sp>
        <p:nvSpPr>
          <p:cNvPr id="3" name="Объект 2">
            <a:extLst>
              <a:ext uri="{FF2B5EF4-FFF2-40B4-BE49-F238E27FC236}">
                <a16:creationId xmlns:a16="http://schemas.microsoft.com/office/drawing/2014/main" id="{C24827E1-AA9D-4165-AD0D-EA893A9F3C7B}"/>
              </a:ext>
            </a:extLst>
          </p:cNvPr>
          <p:cNvSpPr>
            <a:spLocks noGrp="1"/>
          </p:cNvSpPr>
          <p:nvPr>
            <p:ph idx="1"/>
          </p:nvPr>
        </p:nvSpPr>
        <p:spPr/>
        <p:txBody>
          <a:bodyPr/>
          <a:lstStyle/>
          <a:p>
            <a:r>
              <a:rPr lang="en-US" sz="2000" dirty="0"/>
              <a:t>The need to represent semantic information for texts in various languages ​​at the current time, systems of thesaurus presentation of vocabulary similar to WordNet are widely used. At the moment, a number of similar representations of lexical systems have already been developed for all kinds of languages.</a:t>
            </a:r>
          </a:p>
          <a:p>
            <a:r>
              <a:rPr lang="en-US" sz="2000" dirty="0"/>
              <a:t>The pioneers in this field were researchers at the Princeton Institute (USA) under the leadership of J. Miller, who began their work in 1985 on the creation of a computer ideographic dictionary that would cover the entire vocabulary of the English language. At first, the task of the computer representation was to simulate the action of the application of semantic information by a person, as a result of which, when constructing, representatives of the US science intensively used all kinds of psycholinguistic methods. The result of their work was the </a:t>
            </a:r>
            <a:r>
              <a:rPr lang="en-US" sz="2000" dirty="0" err="1"/>
              <a:t>lexico</a:t>
            </a:r>
            <a:r>
              <a:rPr lang="en-US" sz="2000" dirty="0"/>
              <a:t>-semantic information base WordNet.</a:t>
            </a:r>
            <a:endParaRPr lang="ru-RU" sz="2000" dirty="0"/>
          </a:p>
        </p:txBody>
      </p:sp>
    </p:spTree>
    <p:extLst>
      <p:ext uri="{BB962C8B-B14F-4D97-AF65-F5344CB8AC3E}">
        <p14:creationId xmlns:p14="http://schemas.microsoft.com/office/powerpoint/2010/main" val="358950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D330F2-6FD6-48B2-804B-FD7C2CE2FBB6}"/>
              </a:ext>
            </a:extLst>
          </p:cNvPr>
          <p:cNvSpPr>
            <a:spLocks noGrp="1"/>
          </p:cNvSpPr>
          <p:nvPr>
            <p:ph type="title"/>
          </p:nvPr>
        </p:nvSpPr>
        <p:spPr/>
        <p:txBody>
          <a:bodyPr/>
          <a:lstStyle/>
          <a:p>
            <a:endParaRPr lang="ru-RU" sz="4000" dirty="0"/>
          </a:p>
        </p:txBody>
      </p:sp>
      <p:sp>
        <p:nvSpPr>
          <p:cNvPr id="3" name="Объект 2">
            <a:extLst>
              <a:ext uri="{FF2B5EF4-FFF2-40B4-BE49-F238E27FC236}">
                <a16:creationId xmlns:a16="http://schemas.microsoft.com/office/drawing/2014/main" id="{E62A5811-B322-497B-B4CB-03E610945170}"/>
              </a:ext>
            </a:extLst>
          </p:cNvPr>
          <p:cNvSpPr>
            <a:spLocks noGrp="1"/>
          </p:cNvSpPr>
          <p:nvPr>
            <p:ph idx="1"/>
          </p:nvPr>
        </p:nvSpPr>
        <p:spPr/>
        <p:txBody>
          <a:bodyPr/>
          <a:lstStyle/>
          <a:p>
            <a:pPr lvl="0"/>
            <a:r>
              <a:rPr lang="en-US" sz="2000" dirty="0"/>
              <a:t>Princeton WordNet is produced from 4 separate lexical databases: noun block, verb block, adjective block, and adverb block. The main constructive unit in the WordNet dictionary is a synonymous row (</a:t>
            </a:r>
            <a:r>
              <a:rPr lang="en-US" sz="2000" dirty="0" err="1"/>
              <a:t>synset</a:t>
            </a:r>
            <a:r>
              <a:rPr lang="en-US" sz="2000" dirty="0"/>
              <a:t>) with a normal definition of a dictionary type.</a:t>
            </a:r>
          </a:p>
          <a:p>
            <a:pPr lvl="0"/>
            <a:r>
              <a:rPr lang="en-US" sz="2000" dirty="0"/>
              <a:t>Words and </a:t>
            </a:r>
            <a:r>
              <a:rPr lang="en-US" sz="2000" dirty="0" err="1"/>
              <a:t>synsets</a:t>
            </a:r>
            <a:r>
              <a:rPr lang="en-US" sz="2000" dirty="0"/>
              <a:t> are combined with certain paradigmatic relationships. Synonymy is displayed in a union of words in an equivalence class - </a:t>
            </a:r>
            <a:r>
              <a:rPr lang="en-US" sz="2000" dirty="0" err="1"/>
              <a:t>synset</a:t>
            </a:r>
            <a:r>
              <a:rPr lang="en-US" sz="2000" dirty="0"/>
              <a:t>. On </a:t>
            </a:r>
            <a:r>
              <a:rPr lang="en-US" sz="2000" dirty="0" err="1"/>
              <a:t>synsets</a:t>
            </a:r>
            <a:r>
              <a:rPr lang="en-US" sz="2000" dirty="0"/>
              <a:t>, paradigmatic matters are set: antonymic, hyponymic, </a:t>
            </a:r>
            <a:r>
              <a:rPr lang="en-US" sz="2000" dirty="0" err="1"/>
              <a:t>meronymic</a:t>
            </a:r>
            <a:r>
              <a:rPr lang="en-US" sz="2000" dirty="0"/>
              <a:t> and different forms of lexical inference - causation, presupposition</a:t>
            </a:r>
            <a:endParaRPr lang="ru-RU" sz="2000" dirty="0"/>
          </a:p>
        </p:txBody>
      </p:sp>
    </p:spTree>
    <p:extLst>
      <p:ext uri="{BB962C8B-B14F-4D97-AF65-F5344CB8AC3E}">
        <p14:creationId xmlns:p14="http://schemas.microsoft.com/office/powerpoint/2010/main" val="1741836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F1CD05A-C7D3-4259-8A21-28D19C4CF3A1}"/>
              </a:ext>
            </a:extLst>
          </p:cNvPr>
          <p:cNvSpPr>
            <a:spLocks noGrp="1"/>
          </p:cNvSpPr>
          <p:nvPr>
            <p:ph idx="1"/>
          </p:nvPr>
        </p:nvSpPr>
        <p:spPr>
          <a:xfrm>
            <a:off x="1371600" y="727365"/>
            <a:ext cx="9601200" cy="5140036"/>
          </a:xfrm>
        </p:spPr>
        <p:txBody>
          <a:bodyPr/>
          <a:lstStyle/>
          <a:p>
            <a:pPr lvl="0"/>
            <a:r>
              <a:rPr lang="en-US" dirty="0"/>
              <a:t>The question to the thesaurus is asked in the form of a word (word form). When prompted, upcoming information is displayed:</a:t>
            </a:r>
          </a:p>
          <a:p>
            <a:pPr lvl="0"/>
            <a:r>
              <a:rPr lang="en-US" dirty="0"/>
              <a:t>• to which part of speech the given word (word form) relates;</a:t>
            </a:r>
          </a:p>
          <a:p>
            <a:pPr lvl="0"/>
            <a:r>
              <a:rPr lang="en-US" dirty="0"/>
              <a:t>• a list of all synonymous lines (</a:t>
            </a:r>
            <a:r>
              <a:rPr lang="en-US" dirty="0" err="1"/>
              <a:t>synsets</a:t>
            </a:r>
            <a:r>
              <a:rPr lang="en-US" dirty="0"/>
              <a:t>), which include a word (within a certain part of speech);</a:t>
            </a:r>
          </a:p>
          <a:p>
            <a:pPr lvl="0"/>
            <a:r>
              <a:rPr lang="en-US" dirty="0"/>
              <a:t>• for any </a:t>
            </a:r>
            <a:r>
              <a:rPr lang="en-US" dirty="0" err="1"/>
              <a:t>synset</a:t>
            </a:r>
            <a:r>
              <a:rPr lang="en-US" dirty="0"/>
              <a:t>: examples of the use of the word in this sense are given; a dictionary definition (its meaning) of the usual type is given; all its paradigmatic connections are indicated: </a:t>
            </a:r>
            <a:r>
              <a:rPr lang="en-US" dirty="0" err="1"/>
              <a:t>hyperonyms</a:t>
            </a:r>
            <a:r>
              <a:rPr lang="en-US" dirty="0"/>
              <a:t>, hyponyms, meronyms, </a:t>
            </a:r>
            <a:r>
              <a:rPr lang="en-US" dirty="0" err="1"/>
              <a:t>holonyms</a:t>
            </a:r>
            <a:r>
              <a:rPr lang="en-US" dirty="0"/>
              <a:t>, </a:t>
            </a:r>
            <a:r>
              <a:rPr lang="en-US" dirty="0" err="1"/>
              <a:t>troponyms</a:t>
            </a:r>
            <a:r>
              <a:rPr lang="en-US" dirty="0"/>
              <a:t>, etc.</a:t>
            </a:r>
            <a:endParaRPr lang="ru-RU" sz="2000" dirty="0"/>
          </a:p>
        </p:txBody>
      </p:sp>
    </p:spTree>
    <p:extLst>
      <p:ext uri="{BB962C8B-B14F-4D97-AF65-F5344CB8AC3E}">
        <p14:creationId xmlns:p14="http://schemas.microsoft.com/office/powerpoint/2010/main" val="2423211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9056F7-BDD7-4F66-8E0B-79E7D935803F}"/>
              </a:ext>
            </a:extLst>
          </p:cNvPr>
          <p:cNvSpPr>
            <a:spLocks noGrp="1"/>
          </p:cNvSpPr>
          <p:nvPr>
            <p:ph type="title"/>
          </p:nvPr>
        </p:nvSpPr>
        <p:spPr/>
        <p:txBody>
          <a:bodyPr/>
          <a:lstStyle/>
          <a:p>
            <a:r>
              <a:rPr lang="en-US" sz="4000" dirty="0"/>
              <a:t>WordNet: basic principles</a:t>
            </a:r>
            <a:endParaRPr lang="ru-RU" sz="4000" dirty="0"/>
          </a:p>
        </p:txBody>
      </p:sp>
      <p:sp>
        <p:nvSpPr>
          <p:cNvPr id="3" name="Объект 2">
            <a:extLst>
              <a:ext uri="{FF2B5EF4-FFF2-40B4-BE49-F238E27FC236}">
                <a16:creationId xmlns:a16="http://schemas.microsoft.com/office/drawing/2014/main" id="{CFA115A9-A6C7-4AB9-AC5B-F606935D064D}"/>
              </a:ext>
            </a:extLst>
          </p:cNvPr>
          <p:cNvSpPr>
            <a:spLocks noGrp="1"/>
          </p:cNvSpPr>
          <p:nvPr>
            <p:ph idx="1"/>
          </p:nvPr>
        </p:nvSpPr>
        <p:spPr/>
        <p:txBody>
          <a:bodyPr/>
          <a:lstStyle/>
          <a:p>
            <a:r>
              <a:rPr lang="en-US" sz="2000" dirty="0"/>
              <a:t>WordNet founder George Miller formulates the main hypotheses underlying the development of WordNet as follows:</a:t>
            </a:r>
          </a:p>
          <a:p>
            <a:r>
              <a:rPr lang="en-US" sz="2000" dirty="0"/>
              <a:t>• separability hypothesis: the description of the lexical component of a natural language can be separated and can be studied separately;</a:t>
            </a:r>
          </a:p>
          <a:p>
            <a:r>
              <a:rPr lang="en-US" sz="2000" dirty="0"/>
              <a:t>• patterning hypothesis: there is a formal description of words that can be applied to most words in a language;</a:t>
            </a:r>
          </a:p>
          <a:p>
            <a:r>
              <a:rPr lang="en-US" sz="2000" dirty="0"/>
              <a:t>• comprehensiveness hypothesis: for effective use of computer vocabulary in automated word processing applications, such vocabularies must be very large.</a:t>
            </a:r>
            <a:endParaRPr lang="ru-RU" sz="2000" dirty="0"/>
          </a:p>
        </p:txBody>
      </p:sp>
    </p:spTree>
    <p:extLst>
      <p:ext uri="{BB962C8B-B14F-4D97-AF65-F5344CB8AC3E}">
        <p14:creationId xmlns:p14="http://schemas.microsoft.com/office/powerpoint/2010/main" val="388431424"/>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8E1E7B-2E87-4FF3-8F3F-2C35BCD32914}">
  <ds:schemaRefs>
    <ds:schemaRef ds:uri="http://www.w3.org/XML/1998/namespace"/>
    <ds:schemaRef ds:uri="http://schemas.microsoft.com/sharepoint/v3"/>
    <ds:schemaRef ds:uri="http://purl.org/dc/dcmitype/"/>
    <ds:schemaRef ds:uri="http://purl.org/dc/terms/"/>
    <ds:schemaRef ds:uri="http://schemas.microsoft.com/office/2006/metadata/propertie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fb0879af-3eba-417a-a55a-ffe6dcd6ca77"/>
    <ds:schemaRef ds:uri="6dc4bcd6-49db-4c07-9060-8acfc67cef9f"/>
  </ds:schemaRefs>
</ds:datastoreItem>
</file>

<file path=customXml/itemProps2.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C31DB6-321D-4487-B0E2-6DD8623328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780</Words>
  <Application>Microsoft Office PowerPoint</Application>
  <PresentationFormat>Широкоэкранный</PresentationFormat>
  <Paragraphs>38</Paragraphs>
  <Slides>11</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Franklin Gothic Book</vt:lpstr>
      <vt:lpstr>Impact</vt:lpstr>
      <vt:lpstr>tf22874644</vt:lpstr>
      <vt:lpstr>Language resources</vt:lpstr>
      <vt:lpstr> </vt:lpstr>
      <vt:lpstr>Stages of development of the WWW-network:</vt:lpstr>
      <vt:lpstr>Ethics objectives:</vt:lpstr>
      <vt:lpstr>Презентация PowerPoint</vt:lpstr>
      <vt:lpstr>Презентация PowerPoint</vt:lpstr>
      <vt:lpstr>Презентация PowerPoint</vt:lpstr>
      <vt:lpstr>Презентация PowerPoint</vt:lpstr>
      <vt:lpstr>WordNet: basic principles</vt:lpstr>
      <vt:lpstr>   References:  http://www.swsys.ru/index.php?page=article&amp;id=2359 https://intuit.ru/studies/courses/1078/270/lecture/6859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2021-05-03T07:42:09Z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