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28" y="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sz="2500" b="0" i="0">
                <a:solidFill>
                  <a:schemeClr val="tx1"/>
                </a:solidFill>
                <a:latin typeface="Microsoft Sans Serif"/>
                <a:cs typeface="Microsoft Sans Serif"/>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sz="1900" b="0" i="0">
                <a:solidFill>
                  <a:srgbClr val="4F4F4F"/>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Microsoft Sans Serif"/>
                <a:cs typeface="Microsoft Sans Serif"/>
              </a:defRPr>
            </a:lvl1pPr>
          </a:lstStyle>
          <a:p>
            <a:endParaRPr/>
          </a:p>
        </p:txBody>
      </p:sp>
      <p:sp>
        <p:nvSpPr>
          <p:cNvPr id="3" name="Holder 3"/>
          <p:cNvSpPr>
            <a:spLocks noGrp="1"/>
          </p:cNvSpPr>
          <p:nvPr>
            <p:ph type="body" idx="1"/>
          </p:nvPr>
        </p:nvSpPr>
        <p:spPr/>
        <p:txBody>
          <a:bodyPr lIns="0" tIns="0" rIns="0" bIns="0"/>
          <a:lstStyle>
            <a:lvl1pPr>
              <a:defRPr sz="1900" b="0" i="0">
                <a:solidFill>
                  <a:srgbClr val="4F4F4F"/>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Microsoft Sans Serif"/>
                <a:cs typeface="Microsoft Sans Serif"/>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Microsoft Sans Serif"/>
                <a:cs typeface="Microsoft Sans Serif"/>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4725" y="308849"/>
            <a:ext cx="8374549" cy="646430"/>
          </a:xfrm>
          <a:prstGeom prst="rect">
            <a:avLst/>
          </a:prstGeom>
        </p:spPr>
        <p:txBody>
          <a:bodyPr wrap="square" lIns="0" tIns="0" rIns="0" bIns="0">
            <a:spAutoFit/>
          </a:bodyPr>
          <a:lstStyle>
            <a:lvl1pPr>
              <a:defRPr sz="2500" b="0" i="0">
                <a:solidFill>
                  <a:schemeClr val="tx1"/>
                </a:solidFill>
                <a:latin typeface="Microsoft Sans Serif"/>
                <a:cs typeface="Microsoft Sans Serif"/>
              </a:defRPr>
            </a:lvl1pPr>
          </a:lstStyle>
          <a:p>
            <a:endParaRPr/>
          </a:p>
        </p:txBody>
      </p:sp>
      <p:sp>
        <p:nvSpPr>
          <p:cNvPr id="3" name="Holder 3"/>
          <p:cNvSpPr>
            <a:spLocks noGrp="1"/>
          </p:cNvSpPr>
          <p:nvPr>
            <p:ph type="body" idx="1"/>
          </p:nvPr>
        </p:nvSpPr>
        <p:spPr>
          <a:xfrm>
            <a:off x="384725" y="1172413"/>
            <a:ext cx="8361045" cy="2356485"/>
          </a:xfrm>
          <a:prstGeom prst="rect">
            <a:avLst/>
          </a:prstGeom>
        </p:spPr>
        <p:txBody>
          <a:bodyPr wrap="square" lIns="0" tIns="0" rIns="0" bIns="0">
            <a:spAutoFit/>
          </a:bodyPr>
          <a:lstStyle>
            <a:lvl1pPr>
              <a:defRPr sz="1900" b="0" i="0">
                <a:solidFill>
                  <a:srgbClr val="4F4F4F"/>
                </a:solidFill>
                <a:latin typeface="Microsoft Sans Serif"/>
                <a:cs typeface="Microsoft Sans Serif"/>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11/11/2024</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86856" y="1879854"/>
            <a:ext cx="3975944" cy="813043"/>
          </a:xfrm>
          <a:prstGeom prst="rect">
            <a:avLst/>
          </a:prstGeom>
        </p:spPr>
        <p:txBody>
          <a:bodyPr vert="horz" wrap="square" lIns="0" tIns="12700" rIns="0" bIns="0" rtlCol="0">
            <a:spAutoFit/>
          </a:bodyPr>
          <a:lstStyle/>
          <a:p>
            <a:pPr marL="12700">
              <a:lnSpc>
                <a:spcPct val="100000"/>
              </a:lnSpc>
              <a:spcBef>
                <a:spcPts val="100"/>
              </a:spcBef>
            </a:pPr>
            <a:r>
              <a:rPr lang="kk-KZ" sz="5200" spc="-75" dirty="0"/>
              <a:t>Дәріс</a:t>
            </a:r>
            <a:r>
              <a:rPr sz="5200" spc="-235" dirty="0"/>
              <a:t> </a:t>
            </a:r>
            <a:r>
              <a:rPr lang="en-US" sz="5200" spc="-50" dirty="0"/>
              <a:t>11</a:t>
            </a:r>
            <a:endParaRPr sz="5200" dirty="0"/>
          </a:p>
        </p:txBody>
      </p:sp>
      <p:sp>
        <p:nvSpPr>
          <p:cNvPr id="3" name="object 3"/>
          <p:cNvSpPr txBox="1"/>
          <p:nvPr/>
        </p:nvSpPr>
        <p:spPr>
          <a:xfrm>
            <a:off x="721320" y="2896482"/>
            <a:ext cx="7699375" cy="665480"/>
          </a:xfrm>
          <a:prstGeom prst="rect">
            <a:avLst/>
          </a:prstGeom>
        </p:spPr>
        <p:txBody>
          <a:bodyPr vert="horz" wrap="square" lIns="0" tIns="12700" rIns="0" bIns="0" rtlCol="0">
            <a:spAutoFit/>
          </a:bodyPr>
          <a:lstStyle/>
          <a:p>
            <a:pPr algn="ctr">
              <a:lnSpc>
                <a:spcPct val="100000"/>
              </a:lnSpc>
              <a:spcBef>
                <a:spcPts val="100"/>
              </a:spcBef>
            </a:pPr>
            <a:r>
              <a:rPr sz="2100" dirty="0">
                <a:latin typeface="Times New Roman"/>
                <a:cs typeface="Times New Roman"/>
              </a:rPr>
              <a:t>Деректер</a:t>
            </a:r>
            <a:r>
              <a:rPr sz="2100" spc="-85" dirty="0">
                <a:latin typeface="Times New Roman"/>
                <a:cs typeface="Times New Roman"/>
              </a:rPr>
              <a:t> </a:t>
            </a:r>
            <a:r>
              <a:rPr sz="2100" dirty="0">
                <a:latin typeface="Times New Roman"/>
                <a:cs typeface="Times New Roman"/>
              </a:rPr>
              <a:t>тұтастығын</a:t>
            </a:r>
            <a:r>
              <a:rPr sz="2100" spc="-80" dirty="0">
                <a:latin typeface="Times New Roman"/>
                <a:cs typeface="Times New Roman"/>
              </a:rPr>
              <a:t> </a:t>
            </a:r>
            <a:r>
              <a:rPr sz="2100" dirty="0">
                <a:latin typeface="Times New Roman"/>
                <a:cs typeface="Times New Roman"/>
              </a:rPr>
              <a:t>қамтамасыз</a:t>
            </a:r>
            <a:r>
              <a:rPr sz="2100" spc="-80" dirty="0">
                <a:latin typeface="Times New Roman"/>
                <a:cs typeface="Times New Roman"/>
              </a:rPr>
              <a:t> </a:t>
            </a:r>
            <a:r>
              <a:rPr sz="2100" spc="-50" dirty="0">
                <a:latin typeface="Times New Roman"/>
                <a:cs typeface="Times New Roman"/>
              </a:rPr>
              <a:t>ету.</a:t>
            </a:r>
            <a:r>
              <a:rPr sz="2100" spc="-75" dirty="0">
                <a:latin typeface="Times New Roman"/>
                <a:cs typeface="Times New Roman"/>
              </a:rPr>
              <a:t> </a:t>
            </a:r>
            <a:r>
              <a:rPr sz="2100" spc="-20" dirty="0">
                <a:latin typeface="Times New Roman"/>
                <a:cs typeface="Times New Roman"/>
              </a:rPr>
              <a:t>Триггерлер.</a:t>
            </a:r>
            <a:r>
              <a:rPr sz="2100" spc="-75" dirty="0">
                <a:latin typeface="Times New Roman"/>
                <a:cs typeface="Times New Roman"/>
              </a:rPr>
              <a:t> </a:t>
            </a:r>
            <a:r>
              <a:rPr sz="2100" spc="-20" dirty="0">
                <a:latin typeface="Times New Roman"/>
                <a:cs typeface="Times New Roman"/>
              </a:rPr>
              <a:t>Триггер</a:t>
            </a:r>
            <a:r>
              <a:rPr sz="2100" spc="-75" dirty="0">
                <a:latin typeface="Times New Roman"/>
                <a:cs typeface="Times New Roman"/>
              </a:rPr>
              <a:t> </a:t>
            </a:r>
            <a:r>
              <a:rPr sz="2100" spc="-10" dirty="0">
                <a:latin typeface="Times New Roman"/>
                <a:cs typeface="Times New Roman"/>
              </a:rPr>
              <a:t>түрлері.</a:t>
            </a:r>
            <a:endParaRPr sz="2100">
              <a:latin typeface="Times New Roman"/>
              <a:cs typeface="Times New Roman"/>
            </a:endParaRPr>
          </a:p>
          <a:p>
            <a:pPr algn="ctr">
              <a:lnSpc>
                <a:spcPct val="100000"/>
              </a:lnSpc>
            </a:pPr>
            <a:r>
              <a:rPr sz="2100" spc="-10" dirty="0">
                <a:latin typeface="Times New Roman"/>
                <a:cs typeface="Times New Roman"/>
              </a:rPr>
              <a:t>Тікелей</a:t>
            </a:r>
            <a:r>
              <a:rPr sz="2100" spc="-90" dirty="0">
                <a:latin typeface="Times New Roman"/>
                <a:cs typeface="Times New Roman"/>
              </a:rPr>
              <a:t> </a:t>
            </a:r>
            <a:r>
              <a:rPr sz="2100" dirty="0">
                <a:latin typeface="Times New Roman"/>
                <a:cs typeface="Times New Roman"/>
              </a:rPr>
              <a:t>жəне</a:t>
            </a:r>
            <a:r>
              <a:rPr sz="2100" spc="-85" dirty="0">
                <a:latin typeface="Times New Roman"/>
                <a:cs typeface="Times New Roman"/>
              </a:rPr>
              <a:t> </a:t>
            </a:r>
            <a:r>
              <a:rPr sz="2100" dirty="0">
                <a:latin typeface="Times New Roman"/>
                <a:cs typeface="Times New Roman"/>
              </a:rPr>
              <a:t>жанама</a:t>
            </a:r>
            <a:r>
              <a:rPr sz="2100" spc="-85" dirty="0">
                <a:latin typeface="Times New Roman"/>
                <a:cs typeface="Times New Roman"/>
              </a:rPr>
              <a:t> </a:t>
            </a:r>
            <a:r>
              <a:rPr sz="2100" spc="-10" dirty="0">
                <a:latin typeface="Times New Roman"/>
                <a:cs typeface="Times New Roman"/>
              </a:rPr>
              <a:t>рекурсия.</a:t>
            </a:r>
            <a:endParaRPr sz="210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171513"/>
            <a:ext cx="8347075" cy="3374390"/>
          </a:xfrm>
          <a:prstGeom prst="rect">
            <a:avLst/>
          </a:prstGeom>
        </p:spPr>
        <p:txBody>
          <a:bodyPr vert="horz" wrap="square" lIns="0" tIns="1905" rIns="0" bIns="0" rtlCol="0">
            <a:spAutoFit/>
          </a:bodyPr>
          <a:lstStyle/>
          <a:p>
            <a:pPr marL="12700" marR="43815" algn="just">
              <a:lnSpc>
                <a:spcPct val="104600"/>
              </a:lnSpc>
              <a:spcBef>
                <a:spcPts val="15"/>
              </a:spcBef>
            </a:pPr>
            <a:r>
              <a:rPr sz="1400" dirty="0">
                <a:solidFill>
                  <a:srgbClr val="595959"/>
                </a:solidFill>
                <a:latin typeface="Microsoft Sans Serif"/>
                <a:cs typeface="Microsoft Sans Serif"/>
              </a:rPr>
              <a:t>Триггерлерге</a:t>
            </a:r>
            <a:r>
              <a:rPr sz="1400" spc="110" dirty="0">
                <a:solidFill>
                  <a:srgbClr val="595959"/>
                </a:solidFill>
                <a:latin typeface="Microsoft Sans Serif"/>
                <a:cs typeface="Microsoft Sans Serif"/>
              </a:rPr>
              <a:t> </a:t>
            </a:r>
            <a:r>
              <a:rPr sz="1400" dirty="0">
                <a:solidFill>
                  <a:srgbClr val="595959"/>
                </a:solidFill>
                <a:latin typeface="Microsoft Sans Serif"/>
                <a:cs typeface="Microsoft Sans Serif"/>
              </a:rPr>
              <a:t>көріністерде</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қолдау</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көрсетілмеген</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соң,</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оларды</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тек</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кестелерде</a:t>
            </a:r>
            <a:r>
              <a:rPr sz="1400" spc="114" dirty="0">
                <a:solidFill>
                  <a:srgbClr val="595959"/>
                </a:solidFill>
                <a:latin typeface="Microsoft Sans Serif"/>
                <a:cs typeface="Microsoft Sans Serif"/>
              </a:rPr>
              <a:t> </a:t>
            </a:r>
            <a:r>
              <a:rPr sz="1400" dirty="0">
                <a:solidFill>
                  <a:srgbClr val="595959"/>
                </a:solidFill>
                <a:latin typeface="Microsoft Sans Serif"/>
                <a:cs typeface="Microsoft Sans Serif"/>
              </a:rPr>
              <a:t>пайдаланыңыз.</a:t>
            </a:r>
            <a:r>
              <a:rPr sz="1400" spc="114" dirty="0">
                <a:solidFill>
                  <a:srgbClr val="595959"/>
                </a:solidFill>
                <a:latin typeface="Microsoft Sans Serif"/>
                <a:cs typeface="Microsoft Sans Serif"/>
              </a:rPr>
              <a:t> </a:t>
            </a:r>
            <a:r>
              <a:rPr sz="1400" spc="-25" dirty="0">
                <a:solidFill>
                  <a:srgbClr val="595959"/>
                </a:solidFill>
                <a:latin typeface="Microsoft Sans Serif"/>
                <a:cs typeface="Microsoft Sans Serif"/>
              </a:rPr>
              <a:t>Əрі қарай,</a:t>
            </a:r>
            <a:r>
              <a:rPr sz="1400" spc="-50" dirty="0">
                <a:solidFill>
                  <a:srgbClr val="595959"/>
                </a:solidFill>
                <a:latin typeface="Microsoft Sans Serif"/>
                <a:cs typeface="Microsoft Sans Serif"/>
              </a:rPr>
              <a:t> </a:t>
            </a:r>
            <a:r>
              <a:rPr sz="1400" dirty="0">
                <a:solidFill>
                  <a:srgbClr val="595959"/>
                </a:solidFill>
                <a:latin typeface="Microsoft Sans Serif"/>
                <a:cs typeface="Microsoft Sans Serif"/>
              </a:rPr>
              <a:t>оны</a:t>
            </a:r>
            <a:r>
              <a:rPr sz="1400" spc="-45" dirty="0">
                <a:solidFill>
                  <a:srgbClr val="595959"/>
                </a:solidFill>
                <a:latin typeface="Microsoft Sans Serif"/>
                <a:cs typeface="Microsoft Sans Serif"/>
              </a:rPr>
              <a:t> </a:t>
            </a:r>
            <a:r>
              <a:rPr sz="1400" dirty="0">
                <a:solidFill>
                  <a:srgbClr val="595959"/>
                </a:solidFill>
                <a:latin typeface="Microsoft Sans Serif"/>
                <a:cs typeface="Microsoft Sans Serif"/>
              </a:rPr>
              <a:t>бөлуге</a:t>
            </a:r>
            <a:r>
              <a:rPr sz="1400" spc="-50" dirty="0">
                <a:solidFill>
                  <a:srgbClr val="595959"/>
                </a:solidFill>
                <a:latin typeface="Microsoft Sans Serif"/>
                <a:cs typeface="Microsoft Sans Serif"/>
              </a:rPr>
              <a:t> </a:t>
            </a:r>
            <a:r>
              <a:rPr sz="1400" spc="-10" dirty="0">
                <a:solidFill>
                  <a:srgbClr val="595959"/>
                </a:solidFill>
                <a:latin typeface="Microsoft Sans Serif"/>
                <a:cs typeface="Microsoft Sans Serif"/>
              </a:rPr>
              <a:t>болады</a:t>
            </a:r>
            <a:endParaRPr sz="1400">
              <a:latin typeface="Microsoft Sans Serif"/>
              <a:cs typeface="Microsoft Sans Serif"/>
            </a:endParaRPr>
          </a:p>
          <a:p>
            <a:pPr marL="12700" marR="22225" algn="just">
              <a:lnSpc>
                <a:spcPct val="104600"/>
              </a:lnSpc>
              <a:spcBef>
                <a:spcPts val="1200"/>
              </a:spcBef>
            </a:pPr>
            <a:r>
              <a:rPr sz="1400" b="1" dirty="0">
                <a:solidFill>
                  <a:srgbClr val="595959"/>
                </a:solidFill>
                <a:latin typeface="Arial"/>
                <a:cs typeface="Arial"/>
              </a:rPr>
              <a:t>AFTER</a:t>
            </a:r>
            <a:r>
              <a:rPr sz="1400" b="1" spc="15" dirty="0">
                <a:solidFill>
                  <a:srgbClr val="595959"/>
                </a:solidFill>
                <a:latin typeface="Arial"/>
                <a:cs typeface="Arial"/>
              </a:rPr>
              <a:t> </a:t>
            </a:r>
            <a:r>
              <a:rPr sz="1400" b="1" dirty="0">
                <a:solidFill>
                  <a:srgbClr val="595959"/>
                </a:solidFill>
                <a:latin typeface="Arial"/>
                <a:cs typeface="Arial"/>
              </a:rPr>
              <a:t>INSERT:</a:t>
            </a:r>
            <a:r>
              <a:rPr sz="1400" b="1" spc="20" dirty="0">
                <a:solidFill>
                  <a:srgbClr val="595959"/>
                </a:solidFill>
                <a:latin typeface="Arial"/>
                <a:cs typeface="Arial"/>
              </a:rPr>
              <a:t> </a:t>
            </a:r>
            <a:r>
              <a:rPr sz="1400" dirty="0">
                <a:solidFill>
                  <a:srgbClr val="595959"/>
                </a:solidFill>
                <a:latin typeface="Microsoft Sans Serif"/>
                <a:cs typeface="Microsoft Sans Serif"/>
              </a:rPr>
              <a:t>ол</a:t>
            </a:r>
            <a:r>
              <a:rPr sz="1400" spc="30" dirty="0">
                <a:solidFill>
                  <a:srgbClr val="595959"/>
                </a:solidFill>
                <a:latin typeface="Microsoft Sans Serif"/>
                <a:cs typeface="Microsoft Sans Serif"/>
              </a:rPr>
              <a:t> </a:t>
            </a:r>
            <a:r>
              <a:rPr sz="1400" spc="-20" dirty="0">
                <a:solidFill>
                  <a:srgbClr val="595959"/>
                </a:solidFill>
                <a:latin typeface="Microsoft Sans Serif"/>
                <a:cs typeface="Microsoft Sans Serif"/>
              </a:rPr>
              <a:t>қызметкер</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үстеліндегі</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кірістіру</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операциясы</a:t>
            </a:r>
            <a:r>
              <a:rPr sz="1400" spc="30" dirty="0">
                <a:solidFill>
                  <a:srgbClr val="595959"/>
                </a:solidFill>
                <a:latin typeface="Microsoft Sans Serif"/>
                <a:cs typeface="Microsoft Sans Serif"/>
              </a:rPr>
              <a:t> </a:t>
            </a:r>
            <a:r>
              <a:rPr sz="1400" dirty="0">
                <a:solidFill>
                  <a:srgbClr val="595959"/>
                </a:solidFill>
                <a:latin typeface="Microsoft Sans Serif"/>
                <a:cs typeface="Microsoft Sans Serif"/>
              </a:rPr>
              <a:t>аяқталғаннан</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іске</a:t>
            </a:r>
            <a:r>
              <a:rPr sz="1400" spc="30" dirty="0">
                <a:solidFill>
                  <a:srgbClr val="595959"/>
                </a:solidFill>
                <a:latin typeface="Microsoft Sans Serif"/>
                <a:cs typeface="Microsoft Sans Serif"/>
              </a:rPr>
              <a:t> </a:t>
            </a:r>
            <a:r>
              <a:rPr sz="1400" spc="-10" dirty="0">
                <a:solidFill>
                  <a:srgbClr val="595959"/>
                </a:solidFill>
                <a:latin typeface="Microsoft Sans Serif"/>
                <a:cs typeface="Microsoft Sans Serif"/>
              </a:rPr>
              <a:t>қосылады. </a:t>
            </a:r>
            <a:r>
              <a:rPr sz="1400" dirty="0">
                <a:solidFill>
                  <a:srgbClr val="595959"/>
                </a:solidFill>
                <a:latin typeface="Microsoft Sans Serif"/>
                <a:cs typeface="Microsoft Sans Serif"/>
              </a:rPr>
              <a:t>Қызметкерлер</a:t>
            </a:r>
            <a:r>
              <a:rPr sz="1400" spc="375" dirty="0">
                <a:solidFill>
                  <a:srgbClr val="595959"/>
                </a:solidFill>
                <a:latin typeface="Microsoft Sans Serif"/>
                <a:cs typeface="Microsoft Sans Serif"/>
              </a:rPr>
              <a:t> </a:t>
            </a:r>
            <a:r>
              <a:rPr sz="1400" dirty="0">
                <a:solidFill>
                  <a:srgbClr val="595959"/>
                </a:solidFill>
                <a:latin typeface="Microsoft Sans Serif"/>
                <a:cs typeface="Microsoft Sans Serif"/>
              </a:rPr>
              <a:t>кестесіне</a:t>
            </a:r>
            <a:r>
              <a:rPr sz="1400" spc="375" dirty="0">
                <a:solidFill>
                  <a:srgbClr val="595959"/>
                </a:solidFill>
                <a:latin typeface="Microsoft Sans Serif"/>
                <a:cs typeface="Microsoft Sans Serif"/>
              </a:rPr>
              <a:t> </a:t>
            </a:r>
            <a:r>
              <a:rPr sz="1400" dirty="0">
                <a:solidFill>
                  <a:srgbClr val="595959"/>
                </a:solidFill>
                <a:latin typeface="Microsoft Sans Serif"/>
                <a:cs typeface="Microsoft Sans Serif"/>
              </a:rPr>
              <a:t>кірістіруді</a:t>
            </a:r>
            <a:r>
              <a:rPr sz="1400" spc="380" dirty="0">
                <a:solidFill>
                  <a:srgbClr val="595959"/>
                </a:solidFill>
                <a:latin typeface="Microsoft Sans Serif"/>
                <a:cs typeface="Microsoft Sans Serif"/>
              </a:rPr>
              <a:t> </a:t>
            </a:r>
            <a:r>
              <a:rPr sz="1400" dirty="0">
                <a:solidFill>
                  <a:srgbClr val="595959"/>
                </a:solidFill>
                <a:latin typeface="Microsoft Sans Serif"/>
                <a:cs typeface="Microsoft Sans Serif"/>
              </a:rPr>
              <a:t>аяқтағаннан</a:t>
            </a:r>
            <a:r>
              <a:rPr sz="1400" spc="375"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380"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370" dirty="0">
                <a:solidFill>
                  <a:srgbClr val="595959"/>
                </a:solidFill>
                <a:latin typeface="Microsoft Sans Serif"/>
                <a:cs typeface="Microsoft Sans Serif"/>
              </a:rPr>
              <a:t> </a:t>
            </a:r>
            <a:r>
              <a:rPr sz="1400" dirty="0">
                <a:solidFill>
                  <a:srgbClr val="595959"/>
                </a:solidFill>
                <a:latin typeface="Microsoft Sans Serif"/>
                <a:cs typeface="Microsoft Sans Serif"/>
              </a:rPr>
              <a:t>аудит</a:t>
            </a:r>
            <a:r>
              <a:rPr sz="1400" spc="380" dirty="0">
                <a:solidFill>
                  <a:srgbClr val="595959"/>
                </a:solidFill>
                <a:latin typeface="Microsoft Sans Serif"/>
                <a:cs typeface="Microsoft Sans Serif"/>
              </a:rPr>
              <a:t> </a:t>
            </a:r>
            <a:r>
              <a:rPr sz="1400" dirty="0">
                <a:solidFill>
                  <a:srgbClr val="595959"/>
                </a:solidFill>
                <a:latin typeface="Microsoft Sans Serif"/>
                <a:cs typeface="Microsoft Sans Serif"/>
              </a:rPr>
              <a:t>кестесіне</a:t>
            </a:r>
            <a:r>
              <a:rPr sz="1400" spc="375" dirty="0">
                <a:solidFill>
                  <a:srgbClr val="595959"/>
                </a:solidFill>
                <a:latin typeface="Microsoft Sans Serif"/>
                <a:cs typeface="Microsoft Sans Serif"/>
              </a:rPr>
              <a:t> </a:t>
            </a:r>
            <a:r>
              <a:rPr sz="1400" dirty="0">
                <a:solidFill>
                  <a:srgbClr val="595959"/>
                </a:solidFill>
                <a:latin typeface="Microsoft Sans Serif"/>
                <a:cs typeface="Microsoft Sans Serif"/>
              </a:rPr>
              <a:t>кірістіруді</a:t>
            </a:r>
            <a:r>
              <a:rPr sz="1400" spc="380" dirty="0">
                <a:solidFill>
                  <a:srgbClr val="595959"/>
                </a:solidFill>
                <a:latin typeface="Microsoft Sans Serif"/>
                <a:cs typeface="Microsoft Sans Serif"/>
              </a:rPr>
              <a:t> </a:t>
            </a:r>
            <a:r>
              <a:rPr sz="1400" spc="-10" dirty="0">
                <a:solidFill>
                  <a:srgbClr val="595959"/>
                </a:solidFill>
                <a:latin typeface="Microsoft Sans Serif"/>
                <a:cs typeface="Microsoft Sans Serif"/>
              </a:rPr>
              <a:t>бастайды. </a:t>
            </a:r>
            <a:r>
              <a:rPr sz="1400" spc="-20" dirty="0">
                <a:solidFill>
                  <a:srgbClr val="595959"/>
                </a:solidFill>
                <a:latin typeface="Microsoft Sans Serif"/>
                <a:cs typeface="Microsoft Sans Serif"/>
              </a:rPr>
              <a:t>Айталық,</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егер</a:t>
            </a:r>
            <a:r>
              <a:rPr sz="1400" spc="-30"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30" dirty="0">
                <a:solidFill>
                  <a:srgbClr val="595959"/>
                </a:solidFill>
                <a:latin typeface="Microsoft Sans Serif"/>
                <a:cs typeface="Microsoft Sans Serif"/>
              </a:rPr>
              <a:t> </a:t>
            </a:r>
            <a:r>
              <a:rPr sz="1400" spc="-50" dirty="0">
                <a:solidFill>
                  <a:srgbClr val="595959"/>
                </a:solidFill>
                <a:latin typeface="Microsoft Sans Serif"/>
                <a:cs typeface="Microsoft Sans Serif"/>
              </a:rPr>
              <a:t>Қызметкерге</a:t>
            </a:r>
            <a:r>
              <a:rPr sz="1400" spc="-30" dirty="0">
                <a:solidFill>
                  <a:srgbClr val="595959"/>
                </a:solidFill>
                <a:latin typeface="Microsoft Sans Serif"/>
                <a:cs typeface="Microsoft Sans Serif"/>
              </a:rPr>
              <a:t> </a:t>
            </a:r>
            <a:r>
              <a:rPr sz="1400" spc="-20" dirty="0">
                <a:solidFill>
                  <a:srgbClr val="595959"/>
                </a:solidFill>
                <a:latin typeface="Microsoft Sans Serif"/>
                <a:cs typeface="Microsoft Sans Serif"/>
              </a:rPr>
              <a:t>кірістірілмесе,</a:t>
            </a:r>
            <a:r>
              <a:rPr sz="1400" spc="-35"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30" dirty="0">
                <a:solidFill>
                  <a:srgbClr val="595959"/>
                </a:solidFill>
                <a:latin typeface="Microsoft Sans Serif"/>
                <a:cs typeface="Microsoft Sans Serif"/>
              </a:rPr>
              <a:t> </a:t>
            </a:r>
            <a:r>
              <a:rPr sz="1400" dirty="0">
                <a:solidFill>
                  <a:srgbClr val="595959"/>
                </a:solidFill>
                <a:latin typeface="Microsoft Sans Serif"/>
                <a:cs typeface="Microsoft Sans Serif"/>
              </a:rPr>
              <a:t>аудит</a:t>
            </a:r>
            <a:r>
              <a:rPr sz="1400" spc="-30" dirty="0">
                <a:solidFill>
                  <a:srgbClr val="595959"/>
                </a:solidFill>
                <a:latin typeface="Microsoft Sans Serif"/>
                <a:cs typeface="Microsoft Sans Serif"/>
              </a:rPr>
              <a:t> </a:t>
            </a:r>
            <a:r>
              <a:rPr sz="1400" spc="-10" dirty="0">
                <a:solidFill>
                  <a:srgbClr val="595959"/>
                </a:solidFill>
                <a:latin typeface="Microsoft Sans Serif"/>
                <a:cs typeface="Microsoft Sans Serif"/>
              </a:rPr>
              <a:t>кестесіне</a:t>
            </a:r>
            <a:r>
              <a:rPr sz="1400" spc="-30" dirty="0">
                <a:solidFill>
                  <a:srgbClr val="595959"/>
                </a:solidFill>
                <a:latin typeface="Microsoft Sans Serif"/>
                <a:cs typeface="Microsoft Sans Serif"/>
              </a:rPr>
              <a:t> </a:t>
            </a:r>
            <a:r>
              <a:rPr sz="1400" spc="-10" dirty="0">
                <a:solidFill>
                  <a:srgbClr val="595959"/>
                </a:solidFill>
                <a:latin typeface="Microsoft Sans Serif"/>
                <a:cs typeface="Microsoft Sans Serif"/>
              </a:rPr>
              <a:t>енгізілмейді.</a:t>
            </a:r>
            <a:endParaRPr sz="1400">
              <a:latin typeface="Microsoft Sans Serif"/>
              <a:cs typeface="Microsoft Sans Serif"/>
            </a:endParaRPr>
          </a:p>
          <a:p>
            <a:pPr marL="12700" marR="5080">
              <a:lnSpc>
                <a:spcPct val="104600"/>
              </a:lnSpc>
              <a:spcBef>
                <a:spcPts val="1200"/>
              </a:spcBef>
              <a:tabLst>
                <a:tab pos="749935" algn="l"/>
                <a:tab pos="1671320" algn="l"/>
                <a:tab pos="2126615" algn="l"/>
                <a:tab pos="2621915" algn="l"/>
                <a:tab pos="3618229" algn="l"/>
                <a:tab pos="4405630" algn="l"/>
                <a:tab pos="5730875" algn="l"/>
                <a:tab pos="6854190" algn="l"/>
                <a:tab pos="7680959" algn="l"/>
              </a:tabLst>
            </a:pPr>
            <a:r>
              <a:rPr sz="1400" b="1" spc="-10" dirty="0">
                <a:solidFill>
                  <a:srgbClr val="595959"/>
                </a:solidFill>
                <a:latin typeface="Arial"/>
                <a:cs typeface="Arial"/>
              </a:rPr>
              <a:t>AFTER</a:t>
            </a:r>
            <a:r>
              <a:rPr sz="1400" b="1" dirty="0">
                <a:solidFill>
                  <a:srgbClr val="595959"/>
                </a:solidFill>
                <a:latin typeface="Arial"/>
                <a:cs typeface="Arial"/>
              </a:rPr>
              <a:t>	</a:t>
            </a:r>
            <a:r>
              <a:rPr sz="1400" b="1" spc="-10" dirty="0">
                <a:solidFill>
                  <a:srgbClr val="595959"/>
                </a:solidFill>
                <a:latin typeface="Arial"/>
                <a:cs typeface="Arial"/>
              </a:rPr>
              <a:t>UPDATE:</a:t>
            </a:r>
            <a:r>
              <a:rPr sz="1400" b="1" dirty="0">
                <a:solidFill>
                  <a:srgbClr val="595959"/>
                </a:solidFill>
                <a:latin typeface="Arial"/>
                <a:cs typeface="Arial"/>
              </a:rPr>
              <a:t>	</a:t>
            </a:r>
            <a:r>
              <a:rPr sz="1400" spc="-25" dirty="0">
                <a:solidFill>
                  <a:srgbClr val="595959"/>
                </a:solidFill>
                <a:latin typeface="Microsoft Sans Serif"/>
                <a:cs typeface="Microsoft Sans Serif"/>
              </a:rPr>
              <a:t>Бұл</a:t>
            </a:r>
            <a:r>
              <a:rPr sz="1400" dirty="0">
                <a:solidFill>
                  <a:srgbClr val="595959"/>
                </a:solidFill>
                <a:latin typeface="Microsoft Sans Serif"/>
                <a:cs typeface="Microsoft Sans Serif"/>
              </a:rPr>
              <a:t>	</a:t>
            </a:r>
            <a:r>
              <a:rPr sz="1400" spc="-25" dirty="0">
                <a:solidFill>
                  <a:srgbClr val="595959"/>
                </a:solidFill>
                <a:latin typeface="Microsoft Sans Serif"/>
                <a:cs typeface="Microsoft Sans Serif"/>
              </a:rPr>
              <a:t>SQL</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серверінің</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триггері</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Қызметкерлер</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кестесіндегі</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жаңарту</a:t>
            </a:r>
            <a:r>
              <a:rPr sz="1400" dirty="0">
                <a:solidFill>
                  <a:srgbClr val="595959"/>
                </a:solidFill>
                <a:latin typeface="Microsoft Sans Serif"/>
                <a:cs typeface="Microsoft Sans Serif"/>
              </a:rPr>
              <a:t>	</a:t>
            </a:r>
            <a:r>
              <a:rPr sz="1400" spc="-10" dirty="0">
                <a:solidFill>
                  <a:srgbClr val="595959"/>
                </a:solidFill>
                <a:latin typeface="Microsoft Sans Serif"/>
                <a:cs typeface="Microsoft Sans Serif"/>
              </a:rPr>
              <a:t>əрекеті аяқталғаннан</a:t>
            </a:r>
            <a:r>
              <a:rPr sz="1400" spc="160"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160" dirty="0">
                <a:solidFill>
                  <a:srgbClr val="595959"/>
                </a:solidFill>
                <a:latin typeface="Microsoft Sans Serif"/>
                <a:cs typeface="Microsoft Sans Serif"/>
              </a:rPr>
              <a:t> </a:t>
            </a:r>
            <a:r>
              <a:rPr sz="1400" dirty="0">
                <a:solidFill>
                  <a:srgbClr val="595959"/>
                </a:solidFill>
                <a:latin typeface="Microsoft Sans Serif"/>
                <a:cs typeface="Microsoft Sans Serif"/>
              </a:rPr>
              <a:t>іске</a:t>
            </a:r>
            <a:r>
              <a:rPr sz="1400" spc="165" dirty="0">
                <a:solidFill>
                  <a:srgbClr val="595959"/>
                </a:solidFill>
                <a:latin typeface="Microsoft Sans Serif"/>
                <a:cs typeface="Microsoft Sans Serif"/>
              </a:rPr>
              <a:t> </a:t>
            </a:r>
            <a:r>
              <a:rPr sz="1400" dirty="0">
                <a:solidFill>
                  <a:srgbClr val="595959"/>
                </a:solidFill>
                <a:latin typeface="Microsoft Sans Serif"/>
                <a:cs typeface="Microsoft Sans Serif"/>
              </a:rPr>
              <a:t>қосылады.</a:t>
            </a:r>
            <a:r>
              <a:rPr sz="1400" spc="160" dirty="0">
                <a:solidFill>
                  <a:srgbClr val="595959"/>
                </a:solidFill>
                <a:latin typeface="Microsoft Sans Serif"/>
                <a:cs typeface="Microsoft Sans Serif"/>
              </a:rPr>
              <a:t> </a:t>
            </a:r>
            <a:r>
              <a:rPr sz="1400" spc="-35" dirty="0">
                <a:solidFill>
                  <a:srgbClr val="595959"/>
                </a:solidFill>
                <a:latin typeface="Microsoft Sans Serif"/>
                <a:cs typeface="Microsoft Sans Serif"/>
              </a:rPr>
              <a:t>Қызметкерді</a:t>
            </a:r>
            <a:r>
              <a:rPr sz="1400" spc="160" dirty="0">
                <a:solidFill>
                  <a:srgbClr val="595959"/>
                </a:solidFill>
                <a:latin typeface="Microsoft Sans Serif"/>
                <a:cs typeface="Microsoft Sans Serif"/>
              </a:rPr>
              <a:t> </a:t>
            </a:r>
            <a:r>
              <a:rPr sz="1400" dirty="0">
                <a:solidFill>
                  <a:srgbClr val="595959"/>
                </a:solidFill>
                <a:latin typeface="Microsoft Sans Serif"/>
                <a:cs typeface="Microsoft Sans Serif"/>
              </a:rPr>
              <a:t>жаңартуды</a:t>
            </a:r>
            <a:r>
              <a:rPr sz="1400" spc="165" dirty="0">
                <a:solidFill>
                  <a:srgbClr val="595959"/>
                </a:solidFill>
                <a:latin typeface="Microsoft Sans Serif"/>
                <a:cs typeface="Microsoft Sans Serif"/>
              </a:rPr>
              <a:t> </a:t>
            </a:r>
            <a:r>
              <a:rPr sz="1400" spc="-10" dirty="0">
                <a:solidFill>
                  <a:srgbClr val="595959"/>
                </a:solidFill>
                <a:latin typeface="Microsoft Sans Serif"/>
                <a:cs typeface="Microsoft Sans Serif"/>
              </a:rPr>
              <a:t>аяқтағаннан</a:t>
            </a:r>
            <a:r>
              <a:rPr sz="1400" spc="160"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160"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165" dirty="0">
                <a:solidFill>
                  <a:srgbClr val="595959"/>
                </a:solidFill>
                <a:latin typeface="Microsoft Sans Serif"/>
                <a:cs typeface="Microsoft Sans Serif"/>
              </a:rPr>
              <a:t> </a:t>
            </a:r>
            <a:r>
              <a:rPr sz="1400" dirty="0">
                <a:solidFill>
                  <a:srgbClr val="595959"/>
                </a:solidFill>
                <a:latin typeface="Microsoft Sans Serif"/>
                <a:cs typeface="Microsoft Sans Serif"/>
              </a:rPr>
              <a:t>аудит</a:t>
            </a:r>
            <a:r>
              <a:rPr sz="1400" spc="160" dirty="0">
                <a:solidFill>
                  <a:srgbClr val="595959"/>
                </a:solidFill>
                <a:latin typeface="Microsoft Sans Serif"/>
                <a:cs typeface="Microsoft Sans Serif"/>
              </a:rPr>
              <a:t> </a:t>
            </a:r>
            <a:r>
              <a:rPr sz="1400" spc="-10" dirty="0">
                <a:solidFill>
                  <a:srgbClr val="595959"/>
                </a:solidFill>
                <a:latin typeface="Microsoft Sans Serif"/>
                <a:cs typeface="Microsoft Sans Serif"/>
              </a:rPr>
              <a:t>кестесіне </a:t>
            </a:r>
            <a:r>
              <a:rPr sz="1400" spc="-20" dirty="0">
                <a:solidFill>
                  <a:srgbClr val="595959"/>
                </a:solidFill>
                <a:latin typeface="Microsoft Sans Serif"/>
                <a:cs typeface="Microsoft Sans Serif"/>
              </a:rPr>
              <a:t>кірістіру/жаңартуды</a:t>
            </a:r>
            <a:r>
              <a:rPr sz="1400" spc="-15" dirty="0">
                <a:solidFill>
                  <a:srgbClr val="595959"/>
                </a:solidFill>
                <a:latin typeface="Microsoft Sans Serif"/>
                <a:cs typeface="Microsoft Sans Serif"/>
              </a:rPr>
              <a:t> </a:t>
            </a:r>
            <a:r>
              <a:rPr sz="1400" spc="-10" dirty="0">
                <a:solidFill>
                  <a:srgbClr val="595959"/>
                </a:solidFill>
                <a:latin typeface="Microsoft Sans Serif"/>
                <a:cs typeface="Microsoft Sans Serif"/>
              </a:rPr>
              <a:t>бастайды.</a:t>
            </a:r>
            <a:r>
              <a:rPr sz="1400" spc="-15" dirty="0">
                <a:solidFill>
                  <a:srgbClr val="595959"/>
                </a:solidFill>
                <a:latin typeface="Microsoft Sans Serif"/>
                <a:cs typeface="Microsoft Sans Serif"/>
              </a:rPr>
              <a:t> </a:t>
            </a:r>
            <a:r>
              <a:rPr sz="1400" dirty="0">
                <a:solidFill>
                  <a:srgbClr val="595959"/>
                </a:solidFill>
                <a:latin typeface="Microsoft Sans Serif"/>
                <a:cs typeface="Microsoft Sans Serif"/>
              </a:rPr>
              <a:t>Мысалы,</a:t>
            </a:r>
            <a:r>
              <a:rPr sz="1400" spc="-15" dirty="0">
                <a:solidFill>
                  <a:srgbClr val="595959"/>
                </a:solidFill>
                <a:latin typeface="Microsoft Sans Serif"/>
                <a:cs typeface="Microsoft Sans Serif"/>
              </a:rPr>
              <a:t> </a:t>
            </a:r>
            <a:r>
              <a:rPr sz="1400" dirty="0">
                <a:solidFill>
                  <a:srgbClr val="595959"/>
                </a:solidFill>
                <a:latin typeface="Microsoft Sans Serif"/>
                <a:cs typeface="Microsoft Sans Serif"/>
              </a:rPr>
              <a:t>егер</a:t>
            </a:r>
            <a:r>
              <a:rPr sz="1400" spc="-10"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15" dirty="0">
                <a:solidFill>
                  <a:srgbClr val="595959"/>
                </a:solidFill>
                <a:latin typeface="Microsoft Sans Serif"/>
                <a:cs typeface="Microsoft Sans Serif"/>
              </a:rPr>
              <a:t> </a:t>
            </a:r>
            <a:r>
              <a:rPr sz="1400" spc="-40" dirty="0">
                <a:solidFill>
                  <a:srgbClr val="595959"/>
                </a:solidFill>
                <a:latin typeface="Microsoft Sans Serif"/>
                <a:cs typeface="Microsoft Sans Serif"/>
              </a:rPr>
              <a:t>Қызметкерлер</a:t>
            </a:r>
            <a:r>
              <a:rPr sz="1400" spc="-15" dirty="0">
                <a:solidFill>
                  <a:srgbClr val="595959"/>
                </a:solidFill>
                <a:latin typeface="Microsoft Sans Serif"/>
                <a:cs typeface="Microsoft Sans Serif"/>
              </a:rPr>
              <a:t> </a:t>
            </a:r>
            <a:r>
              <a:rPr sz="1400" spc="-10" dirty="0">
                <a:solidFill>
                  <a:srgbClr val="595959"/>
                </a:solidFill>
                <a:latin typeface="Microsoft Sans Serif"/>
                <a:cs typeface="Microsoft Sans Serif"/>
              </a:rPr>
              <a:t>кестесін</a:t>
            </a:r>
            <a:r>
              <a:rPr sz="1400" spc="-15" dirty="0">
                <a:solidFill>
                  <a:srgbClr val="595959"/>
                </a:solidFill>
                <a:latin typeface="Microsoft Sans Serif"/>
                <a:cs typeface="Microsoft Sans Serif"/>
              </a:rPr>
              <a:t> </a:t>
            </a:r>
            <a:r>
              <a:rPr sz="1400" spc="-10" dirty="0">
                <a:solidFill>
                  <a:srgbClr val="595959"/>
                </a:solidFill>
                <a:latin typeface="Microsoft Sans Serif"/>
                <a:cs typeface="Microsoft Sans Serif"/>
              </a:rPr>
              <a:t>жаңарта </a:t>
            </a:r>
            <a:r>
              <a:rPr sz="1400" dirty="0">
                <a:solidFill>
                  <a:srgbClr val="595959"/>
                </a:solidFill>
                <a:latin typeface="Microsoft Sans Serif"/>
                <a:cs typeface="Microsoft Sans Serif"/>
              </a:rPr>
              <a:t>алмаса,</a:t>
            </a:r>
            <a:r>
              <a:rPr sz="1400" spc="-15"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15" dirty="0">
                <a:solidFill>
                  <a:srgbClr val="595959"/>
                </a:solidFill>
                <a:latin typeface="Microsoft Sans Serif"/>
                <a:cs typeface="Microsoft Sans Serif"/>
              </a:rPr>
              <a:t> </a:t>
            </a:r>
            <a:r>
              <a:rPr sz="1400" spc="-10" dirty="0">
                <a:solidFill>
                  <a:srgbClr val="595959"/>
                </a:solidFill>
                <a:latin typeface="Microsoft Sans Serif"/>
                <a:cs typeface="Microsoft Sans Serif"/>
              </a:rPr>
              <a:t>аудитке енгізілмейді.</a:t>
            </a:r>
            <a:endParaRPr sz="1400">
              <a:latin typeface="Microsoft Sans Serif"/>
              <a:cs typeface="Microsoft Sans Serif"/>
            </a:endParaRPr>
          </a:p>
          <a:p>
            <a:pPr marL="12700" marR="5080" algn="just">
              <a:lnSpc>
                <a:spcPct val="104600"/>
              </a:lnSpc>
              <a:spcBef>
                <a:spcPts val="1200"/>
              </a:spcBef>
            </a:pPr>
            <a:r>
              <a:rPr sz="1400" b="1" dirty="0">
                <a:solidFill>
                  <a:srgbClr val="595959"/>
                </a:solidFill>
                <a:latin typeface="Arial"/>
                <a:cs typeface="Arial"/>
              </a:rPr>
              <a:t>AFTER</a:t>
            </a:r>
            <a:r>
              <a:rPr sz="1400" b="1" spc="150" dirty="0">
                <a:solidFill>
                  <a:srgbClr val="595959"/>
                </a:solidFill>
                <a:latin typeface="Arial"/>
                <a:cs typeface="Arial"/>
              </a:rPr>
              <a:t> </a:t>
            </a:r>
            <a:r>
              <a:rPr sz="1400" b="1" dirty="0">
                <a:solidFill>
                  <a:srgbClr val="595959"/>
                </a:solidFill>
                <a:latin typeface="Arial"/>
                <a:cs typeface="Arial"/>
              </a:rPr>
              <a:t>DELETE:</a:t>
            </a:r>
            <a:r>
              <a:rPr sz="1400" b="1" spc="150" dirty="0">
                <a:solidFill>
                  <a:srgbClr val="595959"/>
                </a:solidFill>
                <a:latin typeface="Arial"/>
                <a:cs typeface="Arial"/>
              </a:rPr>
              <a:t> </a:t>
            </a:r>
            <a:r>
              <a:rPr sz="1400" dirty="0">
                <a:solidFill>
                  <a:srgbClr val="595959"/>
                </a:solidFill>
                <a:latin typeface="Microsoft Sans Serif"/>
                <a:cs typeface="Microsoft Sans Serif"/>
              </a:rPr>
              <a:t>жоюдан</a:t>
            </a:r>
            <a:r>
              <a:rPr sz="1400" spc="175"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170" dirty="0">
                <a:solidFill>
                  <a:srgbClr val="595959"/>
                </a:solidFill>
                <a:latin typeface="Microsoft Sans Serif"/>
                <a:cs typeface="Microsoft Sans Serif"/>
              </a:rPr>
              <a:t> </a:t>
            </a:r>
            <a:r>
              <a:rPr sz="1400" dirty="0">
                <a:solidFill>
                  <a:srgbClr val="595959"/>
                </a:solidFill>
                <a:latin typeface="Microsoft Sans Serif"/>
                <a:cs typeface="Microsoft Sans Serif"/>
              </a:rPr>
              <a:t>қызметкер</a:t>
            </a:r>
            <a:r>
              <a:rPr sz="1400" spc="175" dirty="0">
                <a:solidFill>
                  <a:srgbClr val="595959"/>
                </a:solidFill>
                <a:latin typeface="Microsoft Sans Serif"/>
                <a:cs typeface="Microsoft Sans Serif"/>
              </a:rPr>
              <a:t> </a:t>
            </a:r>
            <a:r>
              <a:rPr sz="1400" dirty="0">
                <a:solidFill>
                  <a:srgbClr val="595959"/>
                </a:solidFill>
                <a:latin typeface="Microsoft Sans Serif"/>
                <a:cs typeface="Microsoft Sans Serif"/>
              </a:rPr>
              <a:t>кестесіндегі</a:t>
            </a:r>
            <a:r>
              <a:rPr sz="1400" spc="175" dirty="0">
                <a:solidFill>
                  <a:srgbClr val="595959"/>
                </a:solidFill>
                <a:latin typeface="Microsoft Sans Serif"/>
                <a:cs typeface="Microsoft Sans Serif"/>
              </a:rPr>
              <a:t> </a:t>
            </a:r>
            <a:r>
              <a:rPr sz="1400" dirty="0">
                <a:solidFill>
                  <a:srgbClr val="595959"/>
                </a:solidFill>
                <a:latin typeface="Microsoft Sans Serif"/>
                <a:cs typeface="Microsoft Sans Serif"/>
              </a:rPr>
              <a:t>жою</a:t>
            </a:r>
            <a:r>
              <a:rPr sz="1400" spc="170" dirty="0">
                <a:solidFill>
                  <a:srgbClr val="595959"/>
                </a:solidFill>
                <a:latin typeface="Microsoft Sans Serif"/>
                <a:cs typeface="Microsoft Sans Serif"/>
              </a:rPr>
              <a:t> </a:t>
            </a:r>
            <a:r>
              <a:rPr sz="1400" dirty="0">
                <a:solidFill>
                  <a:srgbClr val="595959"/>
                </a:solidFill>
                <a:latin typeface="Microsoft Sans Serif"/>
                <a:cs typeface="Microsoft Sans Serif"/>
              </a:rPr>
              <a:t>операциясы</a:t>
            </a:r>
            <a:r>
              <a:rPr sz="1400" spc="175" dirty="0">
                <a:solidFill>
                  <a:srgbClr val="595959"/>
                </a:solidFill>
                <a:latin typeface="Microsoft Sans Serif"/>
                <a:cs typeface="Microsoft Sans Serif"/>
              </a:rPr>
              <a:t> </a:t>
            </a:r>
            <a:r>
              <a:rPr sz="1400" dirty="0">
                <a:solidFill>
                  <a:srgbClr val="595959"/>
                </a:solidFill>
                <a:latin typeface="Microsoft Sans Serif"/>
                <a:cs typeface="Microsoft Sans Serif"/>
              </a:rPr>
              <a:t>аяқталғаннан</a:t>
            </a:r>
            <a:r>
              <a:rPr sz="1400" spc="175"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170" dirty="0">
                <a:solidFill>
                  <a:srgbClr val="595959"/>
                </a:solidFill>
                <a:latin typeface="Microsoft Sans Serif"/>
                <a:cs typeface="Microsoft Sans Serif"/>
              </a:rPr>
              <a:t> </a:t>
            </a:r>
            <a:r>
              <a:rPr sz="1400" spc="-20" dirty="0">
                <a:solidFill>
                  <a:srgbClr val="595959"/>
                </a:solidFill>
                <a:latin typeface="Microsoft Sans Serif"/>
                <a:cs typeface="Microsoft Sans Serif"/>
              </a:rPr>
              <a:t>іске </a:t>
            </a:r>
            <a:r>
              <a:rPr sz="1400" dirty="0">
                <a:solidFill>
                  <a:srgbClr val="595959"/>
                </a:solidFill>
                <a:latin typeface="Microsoft Sans Serif"/>
                <a:cs typeface="Microsoft Sans Serif"/>
              </a:rPr>
              <a:t>қосылады.</a:t>
            </a:r>
            <a:r>
              <a:rPr sz="1400" spc="220" dirty="0">
                <a:solidFill>
                  <a:srgbClr val="595959"/>
                </a:solidFill>
                <a:latin typeface="Microsoft Sans Serif"/>
                <a:cs typeface="Microsoft Sans Serif"/>
              </a:rPr>
              <a:t>  </a:t>
            </a:r>
            <a:r>
              <a:rPr sz="1400" dirty="0">
                <a:solidFill>
                  <a:srgbClr val="595959"/>
                </a:solidFill>
                <a:latin typeface="Microsoft Sans Serif"/>
                <a:cs typeface="Microsoft Sans Serif"/>
              </a:rPr>
              <a:t>Қызметкерлерден</a:t>
            </a:r>
            <a:r>
              <a:rPr sz="1400" spc="225" dirty="0">
                <a:solidFill>
                  <a:srgbClr val="595959"/>
                </a:solidFill>
                <a:latin typeface="Microsoft Sans Serif"/>
                <a:cs typeface="Microsoft Sans Serif"/>
              </a:rPr>
              <a:t>  </a:t>
            </a:r>
            <a:r>
              <a:rPr sz="1400" dirty="0">
                <a:solidFill>
                  <a:srgbClr val="595959"/>
                </a:solidFill>
                <a:latin typeface="Microsoft Sans Serif"/>
                <a:cs typeface="Microsoft Sans Serif"/>
              </a:rPr>
              <a:t>жазбаларды</a:t>
            </a:r>
            <a:r>
              <a:rPr sz="1400" spc="220" dirty="0">
                <a:solidFill>
                  <a:srgbClr val="595959"/>
                </a:solidFill>
                <a:latin typeface="Microsoft Sans Serif"/>
                <a:cs typeface="Microsoft Sans Serif"/>
              </a:rPr>
              <a:t>  </a:t>
            </a:r>
            <a:r>
              <a:rPr sz="1400" dirty="0">
                <a:solidFill>
                  <a:srgbClr val="595959"/>
                </a:solidFill>
                <a:latin typeface="Microsoft Sans Serif"/>
                <a:cs typeface="Microsoft Sans Serif"/>
              </a:rPr>
              <a:t>жоюды</a:t>
            </a:r>
            <a:r>
              <a:rPr sz="1400" spc="225" dirty="0">
                <a:solidFill>
                  <a:srgbClr val="595959"/>
                </a:solidFill>
                <a:latin typeface="Microsoft Sans Serif"/>
                <a:cs typeface="Microsoft Sans Serif"/>
              </a:rPr>
              <a:t>  </a:t>
            </a:r>
            <a:r>
              <a:rPr sz="1400" dirty="0">
                <a:solidFill>
                  <a:srgbClr val="595959"/>
                </a:solidFill>
                <a:latin typeface="Microsoft Sans Serif"/>
                <a:cs typeface="Microsoft Sans Serif"/>
              </a:rPr>
              <a:t>аяқтағаннан</a:t>
            </a:r>
            <a:r>
              <a:rPr sz="1400" spc="225" dirty="0">
                <a:solidFill>
                  <a:srgbClr val="595959"/>
                </a:solidFill>
                <a:latin typeface="Microsoft Sans Serif"/>
                <a:cs typeface="Microsoft Sans Serif"/>
              </a:rPr>
              <a:t>  </a:t>
            </a:r>
            <a:r>
              <a:rPr sz="1400" dirty="0">
                <a:solidFill>
                  <a:srgbClr val="595959"/>
                </a:solidFill>
                <a:latin typeface="Microsoft Sans Serif"/>
                <a:cs typeface="Microsoft Sans Serif"/>
              </a:rPr>
              <a:t>кейін</a:t>
            </a:r>
            <a:r>
              <a:rPr sz="1400" spc="220"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225" dirty="0">
                <a:solidFill>
                  <a:srgbClr val="595959"/>
                </a:solidFill>
                <a:latin typeface="Microsoft Sans Serif"/>
                <a:cs typeface="Microsoft Sans Serif"/>
              </a:rPr>
              <a:t>  </a:t>
            </a:r>
            <a:r>
              <a:rPr sz="1400" dirty="0">
                <a:solidFill>
                  <a:srgbClr val="595959"/>
                </a:solidFill>
                <a:latin typeface="Microsoft Sans Serif"/>
                <a:cs typeface="Microsoft Sans Serif"/>
              </a:rPr>
              <a:t>аудит</a:t>
            </a:r>
            <a:r>
              <a:rPr sz="1400" spc="225" dirty="0">
                <a:solidFill>
                  <a:srgbClr val="595959"/>
                </a:solidFill>
                <a:latin typeface="Microsoft Sans Serif"/>
                <a:cs typeface="Microsoft Sans Serif"/>
              </a:rPr>
              <a:t>  </a:t>
            </a:r>
            <a:r>
              <a:rPr sz="1400" spc="-10" dirty="0">
                <a:solidFill>
                  <a:srgbClr val="595959"/>
                </a:solidFill>
                <a:latin typeface="Microsoft Sans Serif"/>
                <a:cs typeface="Microsoft Sans Serif"/>
              </a:rPr>
              <a:t>кестесінен </a:t>
            </a:r>
            <a:r>
              <a:rPr sz="1400" dirty="0">
                <a:solidFill>
                  <a:srgbClr val="595959"/>
                </a:solidFill>
                <a:latin typeface="Microsoft Sans Serif"/>
                <a:cs typeface="Microsoft Sans Serif"/>
              </a:rPr>
              <a:t>кірістіру/жоюды</a:t>
            </a:r>
            <a:r>
              <a:rPr sz="1400" spc="180" dirty="0">
                <a:solidFill>
                  <a:srgbClr val="595959"/>
                </a:solidFill>
                <a:latin typeface="Microsoft Sans Serif"/>
                <a:cs typeface="Microsoft Sans Serif"/>
              </a:rPr>
              <a:t> </a:t>
            </a:r>
            <a:r>
              <a:rPr sz="1400" dirty="0">
                <a:solidFill>
                  <a:srgbClr val="595959"/>
                </a:solidFill>
                <a:latin typeface="Microsoft Sans Serif"/>
                <a:cs typeface="Microsoft Sans Serif"/>
              </a:rPr>
              <a:t>бастайды.</a:t>
            </a:r>
            <a:r>
              <a:rPr sz="1400" spc="185" dirty="0">
                <a:solidFill>
                  <a:srgbClr val="595959"/>
                </a:solidFill>
                <a:latin typeface="Microsoft Sans Serif"/>
                <a:cs typeface="Microsoft Sans Serif"/>
              </a:rPr>
              <a:t> </a:t>
            </a:r>
            <a:r>
              <a:rPr sz="1400" dirty="0">
                <a:solidFill>
                  <a:srgbClr val="595959"/>
                </a:solidFill>
                <a:latin typeface="Microsoft Sans Serif"/>
                <a:cs typeface="Microsoft Sans Serif"/>
              </a:rPr>
              <a:t>Айталық,</a:t>
            </a:r>
            <a:r>
              <a:rPr sz="1400" spc="180" dirty="0">
                <a:solidFill>
                  <a:srgbClr val="595959"/>
                </a:solidFill>
                <a:latin typeface="Microsoft Sans Serif"/>
                <a:cs typeface="Microsoft Sans Serif"/>
              </a:rPr>
              <a:t> </a:t>
            </a:r>
            <a:r>
              <a:rPr sz="1400" dirty="0">
                <a:solidFill>
                  <a:srgbClr val="595959"/>
                </a:solidFill>
                <a:latin typeface="Microsoft Sans Serif"/>
                <a:cs typeface="Microsoft Sans Serif"/>
              </a:rPr>
              <a:t>егер</a:t>
            </a:r>
            <a:r>
              <a:rPr sz="1400" spc="185" dirty="0">
                <a:solidFill>
                  <a:srgbClr val="595959"/>
                </a:solidFill>
                <a:latin typeface="Microsoft Sans Serif"/>
                <a:cs typeface="Microsoft Sans Serif"/>
              </a:rPr>
              <a:t> </a:t>
            </a:r>
            <a:r>
              <a:rPr sz="1400" spc="-20" dirty="0">
                <a:solidFill>
                  <a:srgbClr val="595959"/>
                </a:solidFill>
                <a:latin typeface="Microsoft Sans Serif"/>
                <a:cs typeface="Microsoft Sans Serif"/>
              </a:rPr>
              <a:t>Қызметкерден</a:t>
            </a:r>
            <a:r>
              <a:rPr sz="1400" spc="180" dirty="0">
                <a:solidFill>
                  <a:srgbClr val="595959"/>
                </a:solidFill>
                <a:latin typeface="Microsoft Sans Serif"/>
                <a:cs typeface="Microsoft Sans Serif"/>
              </a:rPr>
              <a:t> </a:t>
            </a:r>
            <a:r>
              <a:rPr sz="1400" dirty="0">
                <a:solidFill>
                  <a:srgbClr val="595959"/>
                </a:solidFill>
                <a:latin typeface="Microsoft Sans Serif"/>
                <a:cs typeface="Microsoft Sans Serif"/>
              </a:rPr>
              <a:t>шығару</a:t>
            </a:r>
            <a:r>
              <a:rPr sz="1400" spc="180" dirty="0">
                <a:solidFill>
                  <a:srgbClr val="595959"/>
                </a:solidFill>
                <a:latin typeface="Microsoft Sans Serif"/>
                <a:cs typeface="Microsoft Sans Serif"/>
              </a:rPr>
              <a:t> </a:t>
            </a:r>
            <a:r>
              <a:rPr sz="1400" dirty="0">
                <a:solidFill>
                  <a:srgbClr val="595959"/>
                </a:solidFill>
                <a:latin typeface="Microsoft Sans Serif"/>
                <a:cs typeface="Microsoft Sans Serif"/>
              </a:rPr>
              <a:t>мүмкін</a:t>
            </a:r>
            <a:r>
              <a:rPr sz="1400" spc="185" dirty="0">
                <a:solidFill>
                  <a:srgbClr val="595959"/>
                </a:solidFill>
                <a:latin typeface="Microsoft Sans Serif"/>
                <a:cs typeface="Microsoft Sans Serif"/>
              </a:rPr>
              <a:t> </a:t>
            </a:r>
            <a:r>
              <a:rPr sz="1400" dirty="0">
                <a:solidFill>
                  <a:srgbClr val="595959"/>
                </a:solidFill>
                <a:latin typeface="Microsoft Sans Serif"/>
                <a:cs typeface="Microsoft Sans Serif"/>
              </a:rPr>
              <a:t>болмаса,</a:t>
            </a:r>
            <a:r>
              <a:rPr sz="1400" spc="180" dirty="0">
                <a:solidFill>
                  <a:srgbClr val="595959"/>
                </a:solidFill>
                <a:latin typeface="Microsoft Sans Serif"/>
                <a:cs typeface="Microsoft Sans Serif"/>
              </a:rPr>
              <a:t> </a:t>
            </a:r>
            <a:r>
              <a:rPr sz="1400" dirty="0">
                <a:solidFill>
                  <a:srgbClr val="595959"/>
                </a:solidFill>
                <a:latin typeface="Microsoft Sans Serif"/>
                <a:cs typeface="Microsoft Sans Serif"/>
              </a:rPr>
              <a:t>онда</a:t>
            </a:r>
            <a:r>
              <a:rPr sz="1400" spc="185" dirty="0">
                <a:solidFill>
                  <a:srgbClr val="595959"/>
                </a:solidFill>
                <a:latin typeface="Microsoft Sans Serif"/>
                <a:cs typeface="Microsoft Sans Serif"/>
              </a:rPr>
              <a:t> </a:t>
            </a:r>
            <a:r>
              <a:rPr sz="1400" dirty="0">
                <a:solidFill>
                  <a:srgbClr val="595959"/>
                </a:solidFill>
                <a:latin typeface="Microsoft Sans Serif"/>
                <a:cs typeface="Microsoft Sans Serif"/>
              </a:rPr>
              <a:t>ол</a:t>
            </a:r>
            <a:r>
              <a:rPr sz="1400" spc="180" dirty="0">
                <a:solidFill>
                  <a:srgbClr val="595959"/>
                </a:solidFill>
                <a:latin typeface="Microsoft Sans Serif"/>
                <a:cs typeface="Microsoft Sans Serif"/>
              </a:rPr>
              <a:t> </a:t>
            </a:r>
            <a:r>
              <a:rPr sz="1400" spc="-10" dirty="0">
                <a:solidFill>
                  <a:srgbClr val="595959"/>
                </a:solidFill>
                <a:latin typeface="Microsoft Sans Serif"/>
                <a:cs typeface="Microsoft Sans Serif"/>
              </a:rPr>
              <a:t>Аудит кестесіне</a:t>
            </a:r>
            <a:r>
              <a:rPr sz="1400" spc="-80" dirty="0">
                <a:solidFill>
                  <a:srgbClr val="595959"/>
                </a:solidFill>
                <a:latin typeface="Microsoft Sans Serif"/>
                <a:cs typeface="Microsoft Sans Serif"/>
              </a:rPr>
              <a:t> </a:t>
            </a:r>
            <a:r>
              <a:rPr sz="1400" spc="-10" dirty="0">
                <a:solidFill>
                  <a:srgbClr val="595959"/>
                </a:solidFill>
                <a:latin typeface="Microsoft Sans Serif"/>
                <a:cs typeface="Microsoft Sans Serif"/>
              </a:rPr>
              <a:t>енгізілмейді.</a:t>
            </a:r>
            <a:endParaRPr sz="1400">
              <a:latin typeface="Microsoft Sans Serif"/>
              <a:cs typeface="Microsoft Sans Serif"/>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222741"/>
            <a:ext cx="8354695" cy="3585845"/>
          </a:xfrm>
          <a:prstGeom prst="rect">
            <a:avLst/>
          </a:prstGeom>
        </p:spPr>
        <p:txBody>
          <a:bodyPr vert="horz" wrap="square" lIns="0" tIns="29209" rIns="0" bIns="0" rtlCol="0">
            <a:spAutoFit/>
          </a:bodyPr>
          <a:lstStyle/>
          <a:p>
            <a:pPr marL="12700" marR="33655" algn="just">
              <a:lnSpc>
                <a:spcPts val="1650"/>
              </a:lnSpc>
              <a:spcBef>
                <a:spcPts val="229"/>
              </a:spcBef>
            </a:pPr>
            <a:r>
              <a:rPr sz="1450" dirty="0">
                <a:solidFill>
                  <a:srgbClr val="595959"/>
                </a:solidFill>
                <a:latin typeface="Microsoft Sans Serif"/>
                <a:cs typeface="Microsoft Sans Serif"/>
              </a:rPr>
              <a:t>SQL</a:t>
            </a:r>
            <a:r>
              <a:rPr sz="1450" spc="-75" dirty="0">
                <a:solidFill>
                  <a:srgbClr val="595959"/>
                </a:solidFill>
                <a:latin typeface="Microsoft Sans Serif"/>
                <a:cs typeface="Microsoft Sans Serif"/>
              </a:rPr>
              <a:t> </a:t>
            </a:r>
            <a:r>
              <a:rPr sz="1450" dirty="0">
                <a:solidFill>
                  <a:srgbClr val="595959"/>
                </a:solidFill>
                <a:latin typeface="Microsoft Sans Serif"/>
                <a:cs typeface="Microsoft Sans Serif"/>
              </a:rPr>
              <a:t>сервері</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INSTEAD</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OF</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кесте</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іске</a:t>
            </a:r>
            <a:r>
              <a:rPr sz="1450" spc="-30" dirty="0">
                <a:solidFill>
                  <a:srgbClr val="595959"/>
                </a:solidFill>
                <a:latin typeface="Microsoft Sans Serif"/>
                <a:cs typeface="Microsoft Sans Serif"/>
              </a:rPr>
              <a:t> </a:t>
            </a:r>
            <a:r>
              <a:rPr sz="1450" spc="-20" dirty="0">
                <a:solidFill>
                  <a:srgbClr val="595959"/>
                </a:solidFill>
                <a:latin typeface="Microsoft Sans Serif"/>
                <a:cs typeface="Microsoft Sans Serif"/>
              </a:rPr>
              <a:t>қосылғанда</a:t>
            </a:r>
            <a:r>
              <a:rPr sz="1450" spc="-30" dirty="0">
                <a:solidFill>
                  <a:srgbClr val="595959"/>
                </a:solidFill>
                <a:latin typeface="Microsoft Sans Serif"/>
                <a:cs typeface="Microsoft Sans Serif"/>
              </a:rPr>
              <a:t> </a:t>
            </a:r>
            <a:r>
              <a:rPr sz="1450" spc="-20" dirty="0">
                <a:solidFill>
                  <a:srgbClr val="595959"/>
                </a:solidFill>
                <a:latin typeface="Microsoft Sans Serif"/>
                <a:cs typeface="Microsoft Sans Serif"/>
              </a:rPr>
              <a:t>INSERT,</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DELETE</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немесе</a:t>
            </a:r>
            <a:r>
              <a:rPr sz="1450" spc="-30" dirty="0">
                <a:solidFill>
                  <a:srgbClr val="595959"/>
                </a:solidFill>
                <a:latin typeface="Microsoft Sans Serif"/>
                <a:cs typeface="Microsoft Sans Serif"/>
              </a:rPr>
              <a:t> </a:t>
            </a:r>
            <a:r>
              <a:rPr sz="1450" spc="-10" dirty="0">
                <a:solidFill>
                  <a:srgbClr val="595959"/>
                </a:solidFill>
                <a:latin typeface="Microsoft Sans Serif"/>
                <a:cs typeface="Microsoft Sans Serif"/>
              </a:rPr>
              <a:t>UPDATE</a:t>
            </a:r>
            <a:r>
              <a:rPr sz="1450" spc="-25" dirty="0">
                <a:solidFill>
                  <a:srgbClr val="595959"/>
                </a:solidFill>
                <a:latin typeface="Microsoft Sans Serif"/>
                <a:cs typeface="Microsoft Sans Serif"/>
              </a:rPr>
              <a:t> </a:t>
            </a:r>
            <a:r>
              <a:rPr sz="1450" spc="-10" dirty="0">
                <a:solidFill>
                  <a:srgbClr val="595959"/>
                </a:solidFill>
                <a:latin typeface="Microsoft Sans Serif"/>
                <a:cs typeface="Microsoft Sans Serif"/>
              </a:rPr>
              <a:t>орындалмай </a:t>
            </a:r>
            <a:r>
              <a:rPr sz="1450" dirty="0">
                <a:solidFill>
                  <a:srgbClr val="595959"/>
                </a:solidFill>
                <a:latin typeface="Microsoft Sans Serif"/>
                <a:cs typeface="Microsoft Sans Serif"/>
              </a:rPr>
              <a:t>тұрып,</a:t>
            </a:r>
            <a:r>
              <a:rPr sz="1450" spc="-60" dirty="0">
                <a:solidFill>
                  <a:srgbClr val="595959"/>
                </a:solidFill>
                <a:latin typeface="Microsoft Sans Serif"/>
                <a:cs typeface="Microsoft Sans Serif"/>
              </a:rPr>
              <a:t> </a:t>
            </a:r>
            <a:r>
              <a:rPr sz="1450" dirty="0">
                <a:solidFill>
                  <a:srgbClr val="595959"/>
                </a:solidFill>
                <a:latin typeface="Microsoft Sans Serif"/>
                <a:cs typeface="Microsoft Sans Serif"/>
              </a:rPr>
              <a:t>осы</a:t>
            </a:r>
            <a:r>
              <a:rPr sz="1450" spc="-55" dirty="0">
                <a:solidFill>
                  <a:srgbClr val="595959"/>
                </a:solidFill>
                <a:latin typeface="Microsoft Sans Serif"/>
                <a:cs typeface="Microsoft Sans Serif"/>
              </a:rPr>
              <a:t> </a:t>
            </a:r>
            <a:r>
              <a:rPr sz="1450" dirty="0">
                <a:solidFill>
                  <a:srgbClr val="595959"/>
                </a:solidFill>
                <a:latin typeface="Microsoft Sans Serif"/>
                <a:cs typeface="Microsoft Sans Serif"/>
              </a:rPr>
              <a:t>іске</a:t>
            </a:r>
            <a:r>
              <a:rPr sz="1450" spc="-55" dirty="0">
                <a:solidFill>
                  <a:srgbClr val="595959"/>
                </a:solidFill>
                <a:latin typeface="Microsoft Sans Serif"/>
                <a:cs typeface="Microsoft Sans Serif"/>
              </a:rPr>
              <a:t> </a:t>
            </a:r>
            <a:r>
              <a:rPr sz="1450" spc="-10" dirty="0">
                <a:solidFill>
                  <a:srgbClr val="595959"/>
                </a:solidFill>
                <a:latin typeface="Microsoft Sans Serif"/>
                <a:cs typeface="Microsoft Sans Serif"/>
              </a:rPr>
              <a:t>қосылады.</a:t>
            </a:r>
            <a:endParaRPr sz="1450">
              <a:latin typeface="Microsoft Sans Serif"/>
              <a:cs typeface="Microsoft Sans Serif"/>
            </a:endParaRPr>
          </a:p>
          <a:p>
            <a:pPr marL="12700" marR="17780" algn="just">
              <a:lnSpc>
                <a:spcPts val="1650"/>
              </a:lnSpc>
              <a:spcBef>
                <a:spcPts val="1205"/>
              </a:spcBef>
            </a:pPr>
            <a:r>
              <a:rPr sz="1450" dirty="0">
                <a:solidFill>
                  <a:srgbClr val="595959"/>
                </a:solidFill>
                <a:latin typeface="Microsoft Sans Serif"/>
                <a:cs typeface="Microsoft Sans Serif"/>
              </a:rPr>
              <a:t>Бұл</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іске</a:t>
            </a:r>
            <a:r>
              <a:rPr sz="1450" spc="-40" dirty="0">
                <a:solidFill>
                  <a:srgbClr val="595959"/>
                </a:solidFill>
                <a:latin typeface="Microsoft Sans Serif"/>
                <a:cs typeface="Microsoft Sans Serif"/>
              </a:rPr>
              <a:t> </a:t>
            </a:r>
            <a:r>
              <a:rPr sz="1450" spc="-10" dirty="0">
                <a:solidFill>
                  <a:srgbClr val="595959"/>
                </a:solidFill>
                <a:latin typeface="Microsoft Sans Serif"/>
                <a:cs typeface="Microsoft Sans Serif"/>
              </a:rPr>
              <a:t>қосу</a:t>
            </a:r>
            <a:r>
              <a:rPr sz="1450" spc="-40" dirty="0">
                <a:solidFill>
                  <a:srgbClr val="595959"/>
                </a:solidFill>
                <a:latin typeface="Microsoft Sans Serif"/>
                <a:cs typeface="Microsoft Sans Serif"/>
              </a:rPr>
              <a:t> </a:t>
            </a:r>
            <a:r>
              <a:rPr sz="1450" dirty="0">
                <a:solidFill>
                  <a:srgbClr val="595959"/>
                </a:solidFill>
                <a:latin typeface="Microsoft Sans Serif"/>
                <a:cs typeface="Microsoft Sans Serif"/>
              </a:rPr>
              <a:t>алдында</a:t>
            </a:r>
            <a:r>
              <a:rPr sz="1450" spc="-40" dirty="0">
                <a:solidFill>
                  <a:srgbClr val="595959"/>
                </a:solidFill>
                <a:latin typeface="Microsoft Sans Serif"/>
                <a:cs typeface="Microsoft Sans Serif"/>
              </a:rPr>
              <a:t> </a:t>
            </a:r>
            <a:r>
              <a:rPr sz="1450" spc="-20" dirty="0">
                <a:solidFill>
                  <a:srgbClr val="595959"/>
                </a:solidFill>
                <a:latin typeface="Microsoft Sans Serif"/>
                <a:cs typeface="Microsoft Sans Serif"/>
              </a:rPr>
              <a:t>триггерге</a:t>
            </a:r>
            <a:r>
              <a:rPr sz="1450" spc="-40" dirty="0">
                <a:solidFill>
                  <a:srgbClr val="595959"/>
                </a:solidFill>
                <a:latin typeface="Microsoft Sans Serif"/>
                <a:cs typeface="Microsoft Sans Serif"/>
              </a:rPr>
              <a:t> </a:t>
            </a:r>
            <a:r>
              <a:rPr sz="1450" dirty="0">
                <a:solidFill>
                  <a:srgbClr val="595959"/>
                </a:solidFill>
                <a:latin typeface="Microsoft Sans Serif"/>
                <a:cs typeface="Microsoft Sans Serif"/>
              </a:rPr>
              <a:t>шарт</a:t>
            </a:r>
            <a:r>
              <a:rPr sz="1450" spc="-45" dirty="0">
                <a:solidFill>
                  <a:srgbClr val="595959"/>
                </a:solidFill>
                <a:latin typeface="Microsoft Sans Serif"/>
                <a:cs typeface="Microsoft Sans Serif"/>
              </a:rPr>
              <a:t> </a:t>
            </a:r>
            <a:r>
              <a:rPr sz="1450" spc="-10" dirty="0">
                <a:solidFill>
                  <a:srgbClr val="595959"/>
                </a:solidFill>
                <a:latin typeface="Microsoft Sans Serif"/>
                <a:cs typeface="Microsoft Sans Serif"/>
              </a:rPr>
              <a:t>шектеуін</a:t>
            </a:r>
            <a:r>
              <a:rPr sz="1450" spc="-40" dirty="0">
                <a:solidFill>
                  <a:srgbClr val="595959"/>
                </a:solidFill>
                <a:latin typeface="Microsoft Sans Serif"/>
                <a:cs typeface="Microsoft Sans Serif"/>
              </a:rPr>
              <a:t> </a:t>
            </a:r>
            <a:r>
              <a:rPr sz="1450" spc="-10" dirty="0">
                <a:solidFill>
                  <a:srgbClr val="595959"/>
                </a:solidFill>
                <a:latin typeface="Microsoft Sans Serif"/>
                <a:cs typeface="Microsoft Sans Serif"/>
              </a:rPr>
              <a:t>тексеру</a:t>
            </a:r>
            <a:r>
              <a:rPr sz="1450" spc="-40" dirty="0">
                <a:solidFill>
                  <a:srgbClr val="595959"/>
                </a:solidFill>
                <a:latin typeface="Microsoft Sans Serif"/>
                <a:cs typeface="Microsoft Sans Serif"/>
              </a:rPr>
              <a:t> </a:t>
            </a:r>
            <a:r>
              <a:rPr sz="1450" spc="-50" dirty="0">
                <a:solidFill>
                  <a:srgbClr val="595959"/>
                </a:solidFill>
                <a:latin typeface="Microsoft Sans Serif"/>
                <a:cs typeface="Microsoft Sans Serif"/>
              </a:rPr>
              <a:t>қажет</a:t>
            </a:r>
            <a:r>
              <a:rPr sz="1450" spc="-40" dirty="0">
                <a:solidFill>
                  <a:srgbClr val="595959"/>
                </a:solidFill>
                <a:latin typeface="Microsoft Sans Serif"/>
                <a:cs typeface="Microsoft Sans Serif"/>
              </a:rPr>
              <a:t> </a:t>
            </a:r>
            <a:r>
              <a:rPr sz="1450" dirty="0">
                <a:solidFill>
                  <a:srgbClr val="595959"/>
                </a:solidFill>
                <a:latin typeface="Microsoft Sans Serif"/>
                <a:cs typeface="Microsoft Sans Serif"/>
              </a:rPr>
              <a:t>емес</a:t>
            </a:r>
            <a:r>
              <a:rPr sz="1450" spc="-40" dirty="0">
                <a:solidFill>
                  <a:srgbClr val="595959"/>
                </a:solidFill>
                <a:latin typeface="Microsoft Sans Serif"/>
                <a:cs typeface="Microsoft Sans Serif"/>
              </a:rPr>
              <a:t> </a:t>
            </a:r>
            <a:r>
              <a:rPr sz="1450" spc="-10" dirty="0">
                <a:solidFill>
                  <a:srgbClr val="595959"/>
                </a:solidFill>
                <a:latin typeface="Microsoft Sans Serif"/>
                <a:cs typeface="Microsoft Sans Serif"/>
              </a:rPr>
              <a:t>дегенді</a:t>
            </a:r>
            <a:r>
              <a:rPr sz="1450" spc="-40" dirty="0">
                <a:solidFill>
                  <a:srgbClr val="595959"/>
                </a:solidFill>
                <a:latin typeface="Microsoft Sans Serif"/>
                <a:cs typeface="Microsoft Sans Serif"/>
              </a:rPr>
              <a:t> </a:t>
            </a:r>
            <a:r>
              <a:rPr sz="1450" dirty="0">
                <a:solidFill>
                  <a:srgbClr val="595959"/>
                </a:solidFill>
                <a:latin typeface="Microsoft Sans Serif"/>
                <a:cs typeface="Microsoft Sans Serif"/>
              </a:rPr>
              <a:t>білдіреді.</a:t>
            </a:r>
            <a:r>
              <a:rPr sz="1450" spc="-50" dirty="0">
                <a:solidFill>
                  <a:srgbClr val="595959"/>
                </a:solidFill>
                <a:latin typeface="Microsoft Sans Serif"/>
                <a:cs typeface="Microsoft Sans Serif"/>
              </a:rPr>
              <a:t> </a:t>
            </a:r>
            <a:r>
              <a:rPr sz="1450" spc="-10" dirty="0">
                <a:solidFill>
                  <a:srgbClr val="595959"/>
                </a:solidFill>
                <a:latin typeface="Microsoft Sans Serif"/>
                <a:cs typeface="Microsoft Sans Serif"/>
              </a:rPr>
              <a:t>Сондықтан </a:t>
            </a:r>
            <a:r>
              <a:rPr sz="1450" dirty="0">
                <a:solidFill>
                  <a:srgbClr val="595959"/>
                </a:solidFill>
                <a:latin typeface="Microsoft Sans Serif"/>
                <a:cs typeface="Microsoft Sans Serif"/>
              </a:rPr>
              <a:t>ол</a:t>
            </a:r>
            <a:r>
              <a:rPr sz="1450" spc="-55" dirty="0">
                <a:solidFill>
                  <a:srgbClr val="595959"/>
                </a:solidFill>
                <a:latin typeface="Microsoft Sans Serif"/>
                <a:cs typeface="Microsoft Sans Serif"/>
              </a:rPr>
              <a:t> </a:t>
            </a:r>
            <a:r>
              <a:rPr sz="1450" spc="-20" dirty="0">
                <a:solidFill>
                  <a:srgbClr val="595959"/>
                </a:solidFill>
                <a:latin typeface="Microsoft Sans Serif"/>
                <a:cs typeface="Microsoft Sans Serif"/>
              </a:rPr>
              <a:t>шектеуді</a:t>
            </a:r>
            <a:r>
              <a:rPr sz="1450" spc="-50" dirty="0">
                <a:solidFill>
                  <a:srgbClr val="595959"/>
                </a:solidFill>
                <a:latin typeface="Microsoft Sans Serif"/>
                <a:cs typeface="Microsoft Sans Serif"/>
              </a:rPr>
              <a:t> </a:t>
            </a:r>
            <a:r>
              <a:rPr sz="1450" spc="-10" dirty="0">
                <a:solidFill>
                  <a:srgbClr val="595959"/>
                </a:solidFill>
                <a:latin typeface="Microsoft Sans Serif"/>
                <a:cs typeface="Microsoft Sans Serif"/>
              </a:rPr>
              <a:t>тексеру</a:t>
            </a:r>
            <a:r>
              <a:rPr sz="1450" spc="-50" dirty="0">
                <a:solidFill>
                  <a:srgbClr val="595959"/>
                </a:solidFill>
                <a:latin typeface="Microsoft Sans Serif"/>
                <a:cs typeface="Microsoft Sans Serif"/>
              </a:rPr>
              <a:t> </a:t>
            </a:r>
            <a:r>
              <a:rPr sz="1450" spc="-10" dirty="0">
                <a:solidFill>
                  <a:srgbClr val="595959"/>
                </a:solidFill>
                <a:latin typeface="Microsoft Sans Serif"/>
                <a:cs typeface="Microsoft Sans Serif"/>
              </a:rPr>
              <a:t>сəтсіз</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болса</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да</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іске</a:t>
            </a:r>
            <a:r>
              <a:rPr sz="1450" spc="-55" dirty="0">
                <a:solidFill>
                  <a:srgbClr val="595959"/>
                </a:solidFill>
                <a:latin typeface="Microsoft Sans Serif"/>
                <a:cs typeface="Microsoft Sans Serif"/>
              </a:rPr>
              <a:t> </a:t>
            </a:r>
            <a:r>
              <a:rPr sz="1450" spc="-10" dirty="0">
                <a:solidFill>
                  <a:srgbClr val="595959"/>
                </a:solidFill>
                <a:latin typeface="Microsoft Sans Serif"/>
                <a:cs typeface="Microsoft Sans Serif"/>
              </a:rPr>
              <a:t>қосылады.</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Оны</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одан</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əрі</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бөлуге</a:t>
            </a:r>
            <a:r>
              <a:rPr sz="1450" spc="-50" dirty="0">
                <a:solidFill>
                  <a:srgbClr val="595959"/>
                </a:solidFill>
                <a:latin typeface="Microsoft Sans Serif"/>
                <a:cs typeface="Microsoft Sans Serif"/>
              </a:rPr>
              <a:t> </a:t>
            </a:r>
            <a:r>
              <a:rPr sz="1450" spc="-10" dirty="0">
                <a:solidFill>
                  <a:srgbClr val="595959"/>
                </a:solidFill>
                <a:latin typeface="Microsoft Sans Serif"/>
                <a:cs typeface="Microsoft Sans Serif"/>
              </a:rPr>
              <a:t>болады:</a:t>
            </a:r>
            <a:endParaRPr sz="1450">
              <a:latin typeface="Microsoft Sans Serif"/>
              <a:cs typeface="Microsoft Sans Serif"/>
            </a:endParaRPr>
          </a:p>
          <a:p>
            <a:pPr marL="12700" marR="5080" algn="just">
              <a:lnSpc>
                <a:spcPts val="1650"/>
              </a:lnSpc>
              <a:spcBef>
                <a:spcPts val="1205"/>
              </a:spcBef>
            </a:pPr>
            <a:r>
              <a:rPr sz="1450" b="1" dirty="0">
                <a:solidFill>
                  <a:srgbClr val="595959"/>
                </a:solidFill>
                <a:latin typeface="Arial"/>
                <a:cs typeface="Arial"/>
              </a:rPr>
              <a:t>INSTEAD</a:t>
            </a:r>
            <a:r>
              <a:rPr sz="1450" b="1" spc="220" dirty="0">
                <a:solidFill>
                  <a:srgbClr val="595959"/>
                </a:solidFill>
                <a:latin typeface="Arial"/>
                <a:cs typeface="Arial"/>
              </a:rPr>
              <a:t> </a:t>
            </a:r>
            <a:r>
              <a:rPr sz="1450" b="1" dirty="0">
                <a:solidFill>
                  <a:srgbClr val="595959"/>
                </a:solidFill>
                <a:latin typeface="Arial"/>
                <a:cs typeface="Arial"/>
              </a:rPr>
              <a:t>OF</a:t>
            </a:r>
            <a:r>
              <a:rPr sz="1450" b="1" spc="220" dirty="0">
                <a:solidFill>
                  <a:srgbClr val="595959"/>
                </a:solidFill>
                <a:latin typeface="Arial"/>
                <a:cs typeface="Arial"/>
              </a:rPr>
              <a:t> </a:t>
            </a:r>
            <a:r>
              <a:rPr sz="1450" b="1" dirty="0">
                <a:solidFill>
                  <a:srgbClr val="595959"/>
                </a:solidFill>
                <a:latin typeface="Arial"/>
                <a:cs typeface="Arial"/>
              </a:rPr>
              <a:t>INSERT</a:t>
            </a:r>
            <a:r>
              <a:rPr sz="1450" dirty="0">
                <a:solidFill>
                  <a:srgbClr val="595959"/>
                </a:solidFill>
                <a:latin typeface="Microsoft Sans Serif"/>
                <a:cs typeface="Microsoft Sans Serif"/>
              </a:rPr>
              <a:t>:</a:t>
            </a:r>
            <a:r>
              <a:rPr sz="1450" spc="245" dirty="0">
                <a:solidFill>
                  <a:srgbClr val="595959"/>
                </a:solidFill>
                <a:latin typeface="Microsoft Sans Serif"/>
                <a:cs typeface="Microsoft Sans Serif"/>
              </a:rPr>
              <a:t> </a:t>
            </a:r>
            <a:r>
              <a:rPr sz="1450" dirty="0">
                <a:solidFill>
                  <a:srgbClr val="595959"/>
                </a:solidFill>
                <a:latin typeface="Microsoft Sans Serif"/>
                <a:cs typeface="Microsoft Sans Serif"/>
              </a:rPr>
              <a:t>бұл</a:t>
            </a:r>
            <a:r>
              <a:rPr sz="1450" spc="240" dirty="0">
                <a:solidFill>
                  <a:srgbClr val="595959"/>
                </a:solidFill>
                <a:latin typeface="Microsoft Sans Serif"/>
                <a:cs typeface="Microsoft Sans Serif"/>
              </a:rPr>
              <a:t> </a:t>
            </a:r>
            <a:r>
              <a:rPr sz="1450" dirty="0">
                <a:solidFill>
                  <a:srgbClr val="595959"/>
                </a:solidFill>
                <a:latin typeface="Microsoft Sans Serif"/>
                <a:cs typeface="Microsoft Sans Serif"/>
              </a:rPr>
              <a:t>кірістіру</a:t>
            </a:r>
            <a:r>
              <a:rPr sz="1450" spc="240" dirty="0">
                <a:solidFill>
                  <a:srgbClr val="595959"/>
                </a:solidFill>
                <a:latin typeface="Microsoft Sans Serif"/>
                <a:cs typeface="Microsoft Sans Serif"/>
              </a:rPr>
              <a:t> </a:t>
            </a:r>
            <a:r>
              <a:rPr sz="1450" dirty="0">
                <a:solidFill>
                  <a:srgbClr val="595959"/>
                </a:solidFill>
                <a:latin typeface="Microsoft Sans Serif"/>
                <a:cs typeface="Microsoft Sans Serif"/>
              </a:rPr>
              <a:t>орнына</a:t>
            </a:r>
            <a:r>
              <a:rPr sz="1450" spc="240" dirty="0">
                <a:solidFill>
                  <a:srgbClr val="595959"/>
                </a:solidFill>
                <a:latin typeface="Microsoft Sans Serif"/>
                <a:cs typeface="Microsoft Sans Serif"/>
              </a:rPr>
              <a:t> </a:t>
            </a:r>
            <a:r>
              <a:rPr sz="1450" dirty="0">
                <a:solidFill>
                  <a:srgbClr val="595959"/>
                </a:solidFill>
                <a:latin typeface="Microsoft Sans Serif"/>
                <a:cs typeface="Microsoft Sans Serif"/>
              </a:rPr>
              <a:t>қызметкер</a:t>
            </a:r>
            <a:r>
              <a:rPr sz="1450" spc="245" dirty="0">
                <a:solidFill>
                  <a:srgbClr val="595959"/>
                </a:solidFill>
                <a:latin typeface="Microsoft Sans Serif"/>
                <a:cs typeface="Microsoft Sans Serif"/>
              </a:rPr>
              <a:t> </a:t>
            </a:r>
            <a:r>
              <a:rPr sz="1450" dirty="0">
                <a:solidFill>
                  <a:srgbClr val="595959"/>
                </a:solidFill>
                <a:latin typeface="Microsoft Sans Serif"/>
                <a:cs typeface="Microsoft Sans Serif"/>
              </a:rPr>
              <a:t>үстелінде</a:t>
            </a:r>
            <a:r>
              <a:rPr sz="1450" spc="240" dirty="0">
                <a:solidFill>
                  <a:srgbClr val="595959"/>
                </a:solidFill>
                <a:latin typeface="Microsoft Sans Serif"/>
                <a:cs typeface="Microsoft Sans Serif"/>
              </a:rPr>
              <a:t> </a:t>
            </a:r>
            <a:r>
              <a:rPr sz="1450" dirty="0">
                <a:solidFill>
                  <a:srgbClr val="595959"/>
                </a:solidFill>
                <a:latin typeface="Microsoft Sans Serif"/>
                <a:cs typeface="Microsoft Sans Serif"/>
              </a:rPr>
              <a:t>кірістіру</a:t>
            </a:r>
            <a:r>
              <a:rPr sz="1450" spc="240" dirty="0">
                <a:solidFill>
                  <a:srgbClr val="595959"/>
                </a:solidFill>
                <a:latin typeface="Microsoft Sans Serif"/>
                <a:cs typeface="Microsoft Sans Serif"/>
              </a:rPr>
              <a:t> </a:t>
            </a:r>
            <a:r>
              <a:rPr sz="1450" dirty="0">
                <a:solidFill>
                  <a:srgbClr val="595959"/>
                </a:solidFill>
                <a:latin typeface="Microsoft Sans Serif"/>
                <a:cs typeface="Microsoft Sans Serif"/>
              </a:rPr>
              <a:t>əрекеті</a:t>
            </a:r>
            <a:r>
              <a:rPr sz="1450" spc="240" dirty="0">
                <a:solidFill>
                  <a:srgbClr val="595959"/>
                </a:solidFill>
                <a:latin typeface="Microsoft Sans Serif"/>
                <a:cs typeface="Microsoft Sans Serif"/>
              </a:rPr>
              <a:t> </a:t>
            </a:r>
            <a:r>
              <a:rPr sz="1450" spc="-10" dirty="0">
                <a:solidFill>
                  <a:srgbClr val="595959"/>
                </a:solidFill>
                <a:latin typeface="Microsoft Sans Serif"/>
                <a:cs typeface="Microsoft Sans Serif"/>
              </a:rPr>
              <a:t>басталмай </a:t>
            </a:r>
            <a:r>
              <a:rPr sz="1450" dirty="0">
                <a:solidFill>
                  <a:srgbClr val="595959"/>
                </a:solidFill>
                <a:latin typeface="Microsoft Sans Serif"/>
                <a:cs typeface="Microsoft Sans Serif"/>
              </a:rPr>
              <a:t>тұрып</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іске</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қосылады.</a:t>
            </a:r>
            <a:r>
              <a:rPr sz="1450" spc="260"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265" dirty="0">
                <a:solidFill>
                  <a:srgbClr val="595959"/>
                </a:solidFill>
                <a:latin typeface="Microsoft Sans Serif"/>
                <a:cs typeface="Microsoft Sans Serif"/>
              </a:rPr>
              <a:t> </a:t>
            </a:r>
            <a:r>
              <a:rPr sz="1450" spc="-10" dirty="0">
                <a:solidFill>
                  <a:srgbClr val="595959"/>
                </a:solidFill>
                <a:latin typeface="Microsoft Sans Serif"/>
                <a:cs typeface="Microsoft Sans Serif"/>
              </a:rPr>
              <a:t>қызметкерлердің</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аудит</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кестесіне</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кірістіруді</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аяқтағаннан</a:t>
            </a:r>
            <a:r>
              <a:rPr sz="1450" spc="265" dirty="0">
                <a:solidFill>
                  <a:srgbClr val="595959"/>
                </a:solidFill>
                <a:latin typeface="Microsoft Sans Serif"/>
                <a:cs typeface="Microsoft Sans Serif"/>
              </a:rPr>
              <a:t> </a:t>
            </a:r>
            <a:r>
              <a:rPr sz="1450" dirty="0">
                <a:solidFill>
                  <a:srgbClr val="595959"/>
                </a:solidFill>
                <a:latin typeface="Microsoft Sans Serif"/>
                <a:cs typeface="Microsoft Sans Serif"/>
              </a:rPr>
              <a:t>кейін,</a:t>
            </a:r>
            <a:r>
              <a:rPr sz="1450" spc="260" dirty="0">
                <a:solidFill>
                  <a:srgbClr val="595959"/>
                </a:solidFill>
                <a:latin typeface="Microsoft Sans Serif"/>
                <a:cs typeface="Microsoft Sans Serif"/>
              </a:rPr>
              <a:t> </a:t>
            </a:r>
            <a:r>
              <a:rPr sz="1450" spc="-25" dirty="0">
                <a:solidFill>
                  <a:srgbClr val="595959"/>
                </a:solidFill>
                <a:latin typeface="Microsoft Sans Serif"/>
                <a:cs typeface="Microsoft Sans Serif"/>
              </a:rPr>
              <a:t>ол </a:t>
            </a:r>
            <a:r>
              <a:rPr sz="1450" spc="-40" dirty="0">
                <a:solidFill>
                  <a:srgbClr val="595959"/>
                </a:solidFill>
                <a:latin typeface="Microsoft Sans Serif"/>
                <a:cs typeface="Microsoft Sans Serif"/>
              </a:rPr>
              <a:t>қызметкерлер</a:t>
            </a:r>
            <a:r>
              <a:rPr sz="1450" spc="-30" dirty="0">
                <a:solidFill>
                  <a:srgbClr val="595959"/>
                </a:solidFill>
                <a:latin typeface="Microsoft Sans Serif"/>
                <a:cs typeface="Microsoft Sans Serif"/>
              </a:rPr>
              <a:t> </a:t>
            </a:r>
            <a:r>
              <a:rPr sz="1450" spc="-10" dirty="0">
                <a:solidFill>
                  <a:srgbClr val="595959"/>
                </a:solidFill>
                <a:latin typeface="Microsoft Sans Serif"/>
                <a:cs typeface="Microsoft Sans Serif"/>
              </a:rPr>
              <a:t>кестесіне</a:t>
            </a:r>
            <a:r>
              <a:rPr sz="1450" spc="-25" dirty="0">
                <a:solidFill>
                  <a:srgbClr val="595959"/>
                </a:solidFill>
                <a:latin typeface="Microsoft Sans Serif"/>
                <a:cs typeface="Microsoft Sans Serif"/>
              </a:rPr>
              <a:t> </a:t>
            </a:r>
            <a:r>
              <a:rPr sz="1450" spc="-20" dirty="0">
                <a:solidFill>
                  <a:srgbClr val="595959"/>
                </a:solidFill>
                <a:latin typeface="Microsoft Sans Serif"/>
                <a:cs typeface="Microsoft Sans Serif"/>
              </a:rPr>
              <a:t>кірістіруді</a:t>
            </a:r>
            <a:r>
              <a:rPr sz="1450" spc="-25" dirty="0">
                <a:solidFill>
                  <a:srgbClr val="595959"/>
                </a:solidFill>
                <a:latin typeface="Microsoft Sans Serif"/>
                <a:cs typeface="Microsoft Sans Serif"/>
              </a:rPr>
              <a:t> </a:t>
            </a:r>
            <a:r>
              <a:rPr sz="1450" spc="-10" dirty="0">
                <a:solidFill>
                  <a:srgbClr val="595959"/>
                </a:solidFill>
                <a:latin typeface="Microsoft Sans Serif"/>
                <a:cs typeface="Microsoft Sans Serif"/>
              </a:rPr>
              <a:t>бастайды.</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Ал</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егер</a:t>
            </a:r>
            <a:r>
              <a:rPr sz="1450" spc="-25" dirty="0">
                <a:solidFill>
                  <a:srgbClr val="595959"/>
                </a:solidFill>
                <a:latin typeface="Microsoft Sans Serif"/>
                <a:cs typeface="Microsoft Sans Serif"/>
              </a:rPr>
              <a:t> қандай </a:t>
            </a:r>
            <a:r>
              <a:rPr sz="1450" dirty="0">
                <a:solidFill>
                  <a:srgbClr val="595959"/>
                </a:solidFill>
                <a:latin typeface="Microsoft Sans Serif"/>
                <a:cs typeface="Microsoft Sans Serif"/>
              </a:rPr>
              <a:t>да</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бір</a:t>
            </a:r>
            <a:r>
              <a:rPr sz="1450" spc="-30" dirty="0">
                <a:solidFill>
                  <a:srgbClr val="595959"/>
                </a:solidFill>
                <a:latin typeface="Microsoft Sans Serif"/>
                <a:cs typeface="Microsoft Sans Serif"/>
              </a:rPr>
              <a:t> </a:t>
            </a:r>
            <a:r>
              <a:rPr sz="1450" spc="-20" dirty="0">
                <a:solidFill>
                  <a:srgbClr val="595959"/>
                </a:solidFill>
                <a:latin typeface="Microsoft Sans Serif"/>
                <a:cs typeface="Microsoft Sans Serif"/>
              </a:rPr>
              <a:t>себептермен</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25" dirty="0">
                <a:solidFill>
                  <a:srgbClr val="595959"/>
                </a:solidFill>
                <a:latin typeface="Microsoft Sans Serif"/>
                <a:cs typeface="Microsoft Sans Serif"/>
              </a:rPr>
              <a:t> </a:t>
            </a:r>
            <a:r>
              <a:rPr sz="1450" spc="-10" dirty="0">
                <a:solidFill>
                  <a:srgbClr val="595959"/>
                </a:solidFill>
                <a:latin typeface="Microsoft Sans Serif"/>
                <a:cs typeface="Microsoft Sans Serif"/>
              </a:rPr>
              <a:t>сəтсіз</a:t>
            </a:r>
            <a:r>
              <a:rPr sz="1450" spc="-20" dirty="0">
                <a:solidFill>
                  <a:srgbClr val="595959"/>
                </a:solidFill>
                <a:latin typeface="Microsoft Sans Serif"/>
                <a:cs typeface="Microsoft Sans Serif"/>
              </a:rPr>
              <a:t> </a:t>
            </a:r>
            <a:r>
              <a:rPr sz="1450" spc="-10" dirty="0">
                <a:solidFill>
                  <a:srgbClr val="595959"/>
                </a:solidFill>
                <a:latin typeface="Microsoft Sans Serif"/>
                <a:cs typeface="Microsoft Sans Serif"/>
              </a:rPr>
              <a:t>болса, </a:t>
            </a:r>
            <a:r>
              <a:rPr sz="1450" dirty="0">
                <a:solidFill>
                  <a:srgbClr val="595959"/>
                </a:solidFill>
                <a:latin typeface="Microsoft Sans Serif"/>
                <a:cs typeface="Microsoft Sans Serif"/>
              </a:rPr>
              <a:t>ол</a:t>
            </a:r>
            <a:r>
              <a:rPr sz="1450" spc="-30" dirty="0">
                <a:solidFill>
                  <a:srgbClr val="595959"/>
                </a:solidFill>
                <a:latin typeface="Microsoft Sans Serif"/>
                <a:cs typeface="Microsoft Sans Serif"/>
              </a:rPr>
              <a:t> </a:t>
            </a:r>
            <a:r>
              <a:rPr sz="1450" spc="-40" dirty="0">
                <a:solidFill>
                  <a:srgbClr val="595959"/>
                </a:solidFill>
                <a:latin typeface="Microsoft Sans Serif"/>
                <a:cs typeface="Microsoft Sans Serif"/>
              </a:rPr>
              <a:t>қызметкерлер</a:t>
            </a:r>
            <a:r>
              <a:rPr sz="1450" spc="-30" dirty="0">
                <a:solidFill>
                  <a:srgbClr val="595959"/>
                </a:solidFill>
                <a:latin typeface="Microsoft Sans Serif"/>
                <a:cs typeface="Microsoft Sans Serif"/>
              </a:rPr>
              <a:t> </a:t>
            </a:r>
            <a:r>
              <a:rPr sz="1450" spc="-10" dirty="0">
                <a:solidFill>
                  <a:srgbClr val="595959"/>
                </a:solidFill>
                <a:latin typeface="Microsoft Sans Serif"/>
                <a:cs typeface="Microsoft Sans Serif"/>
              </a:rPr>
              <a:t>кестесіне</a:t>
            </a:r>
            <a:r>
              <a:rPr sz="1450" spc="-30" dirty="0">
                <a:solidFill>
                  <a:srgbClr val="595959"/>
                </a:solidFill>
                <a:latin typeface="Microsoft Sans Serif"/>
                <a:cs typeface="Microsoft Sans Serif"/>
              </a:rPr>
              <a:t> </a:t>
            </a:r>
            <a:r>
              <a:rPr sz="1450" spc="-10" dirty="0">
                <a:solidFill>
                  <a:srgbClr val="595959"/>
                </a:solidFill>
                <a:latin typeface="Microsoft Sans Serif"/>
                <a:cs typeface="Microsoft Sans Serif"/>
              </a:rPr>
              <a:t>енгізілмейді.</a:t>
            </a:r>
            <a:endParaRPr sz="1450">
              <a:latin typeface="Microsoft Sans Serif"/>
              <a:cs typeface="Microsoft Sans Serif"/>
            </a:endParaRPr>
          </a:p>
          <a:p>
            <a:pPr marL="12700" marR="27940" algn="just">
              <a:lnSpc>
                <a:spcPts val="1650"/>
              </a:lnSpc>
              <a:spcBef>
                <a:spcPts val="1215"/>
              </a:spcBef>
            </a:pPr>
            <a:r>
              <a:rPr sz="1450" b="1" dirty="0">
                <a:solidFill>
                  <a:srgbClr val="595959"/>
                </a:solidFill>
                <a:latin typeface="Arial"/>
                <a:cs typeface="Arial"/>
              </a:rPr>
              <a:t>INSTEAD</a:t>
            </a:r>
            <a:r>
              <a:rPr sz="1450" b="1" spc="40" dirty="0">
                <a:solidFill>
                  <a:srgbClr val="595959"/>
                </a:solidFill>
                <a:latin typeface="Arial"/>
                <a:cs typeface="Arial"/>
              </a:rPr>
              <a:t> </a:t>
            </a:r>
            <a:r>
              <a:rPr sz="1450" b="1" dirty="0">
                <a:solidFill>
                  <a:srgbClr val="595959"/>
                </a:solidFill>
                <a:latin typeface="Arial"/>
                <a:cs typeface="Arial"/>
              </a:rPr>
              <a:t>OF</a:t>
            </a:r>
            <a:r>
              <a:rPr sz="1450" b="1" spc="40" dirty="0">
                <a:solidFill>
                  <a:srgbClr val="595959"/>
                </a:solidFill>
                <a:latin typeface="Arial"/>
                <a:cs typeface="Arial"/>
              </a:rPr>
              <a:t> </a:t>
            </a:r>
            <a:r>
              <a:rPr sz="1450" b="1" dirty="0">
                <a:solidFill>
                  <a:srgbClr val="595959"/>
                </a:solidFill>
                <a:latin typeface="Arial"/>
                <a:cs typeface="Arial"/>
              </a:rPr>
              <a:t>UPDATE</a:t>
            </a:r>
            <a:r>
              <a:rPr sz="1450" dirty="0">
                <a:solidFill>
                  <a:srgbClr val="595959"/>
                </a:solidFill>
                <a:latin typeface="Microsoft Sans Serif"/>
                <a:cs typeface="Microsoft Sans Serif"/>
              </a:rPr>
              <a:t>:</a:t>
            </a:r>
            <a:r>
              <a:rPr sz="1450" spc="65" dirty="0">
                <a:solidFill>
                  <a:srgbClr val="595959"/>
                </a:solidFill>
                <a:latin typeface="Microsoft Sans Serif"/>
                <a:cs typeface="Microsoft Sans Serif"/>
              </a:rPr>
              <a:t> </a:t>
            </a:r>
            <a:r>
              <a:rPr sz="1450" dirty="0">
                <a:solidFill>
                  <a:srgbClr val="595959"/>
                </a:solidFill>
                <a:latin typeface="Microsoft Sans Serif"/>
                <a:cs typeface="Microsoft Sans Serif"/>
              </a:rPr>
              <a:t>Бұл</a:t>
            </a:r>
            <a:r>
              <a:rPr sz="1450" spc="60" dirty="0">
                <a:solidFill>
                  <a:srgbClr val="595959"/>
                </a:solidFill>
                <a:latin typeface="Microsoft Sans Serif"/>
                <a:cs typeface="Microsoft Sans Serif"/>
              </a:rPr>
              <a:t> </a:t>
            </a:r>
            <a:r>
              <a:rPr sz="1450" dirty="0">
                <a:solidFill>
                  <a:srgbClr val="595959"/>
                </a:solidFill>
                <a:latin typeface="Microsoft Sans Serif"/>
                <a:cs typeface="Microsoft Sans Serif"/>
              </a:rPr>
              <a:t>жаңарту</a:t>
            </a:r>
            <a:r>
              <a:rPr sz="1450" spc="60" dirty="0">
                <a:solidFill>
                  <a:srgbClr val="595959"/>
                </a:solidFill>
                <a:latin typeface="Microsoft Sans Serif"/>
                <a:cs typeface="Microsoft Sans Serif"/>
              </a:rPr>
              <a:t> </a:t>
            </a:r>
            <a:r>
              <a:rPr sz="1450" spc="-25" dirty="0">
                <a:solidFill>
                  <a:srgbClr val="595959"/>
                </a:solidFill>
                <a:latin typeface="Microsoft Sans Serif"/>
                <a:cs typeface="Microsoft Sans Serif"/>
              </a:rPr>
              <a:t>қызметкерлер</a:t>
            </a:r>
            <a:r>
              <a:rPr sz="1450" spc="60" dirty="0">
                <a:solidFill>
                  <a:srgbClr val="595959"/>
                </a:solidFill>
                <a:latin typeface="Microsoft Sans Serif"/>
                <a:cs typeface="Microsoft Sans Serif"/>
              </a:rPr>
              <a:t> </a:t>
            </a:r>
            <a:r>
              <a:rPr sz="1450" dirty="0">
                <a:solidFill>
                  <a:srgbClr val="595959"/>
                </a:solidFill>
                <a:latin typeface="Microsoft Sans Serif"/>
                <a:cs typeface="Microsoft Sans Serif"/>
              </a:rPr>
              <a:t>кестесіндегі</a:t>
            </a:r>
            <a:r>
              <a:rPr sz="1450" spc="60" dirty="0">
                <a:solidFill>
                  <a:srgbClr val="595959"/>
                </a:solidFill>
                <a:latin typeface="Microsoft Sans Serif"/>
                <a:cs typeface="Microsoft Sans Serif"/>
              </a:rPr>
              <a:t> </a:t>
            </a:r>
            <a:r>
              <a:rPr sz="1450" dirty="0">
                <a:solidFill>
                  <a:srgbClr val="595959"/>
                </a:solidFill>
                <a:latin typeface="Microsoft Sans Serif"/>
                <a:cs typeface="Microsoft Sans Serif"/>
              </a:rPr>
              <a:t>жазбалар</a:t>
            </a:r>
            <a:r>
              <a:rPr sz="1450" spc="60" dirty="0">
                <a:solidFill>
                  <a:srgbClr val="595959"/>
                </a:solidFill>
                <a:latin typeface="Microsoft Sans Serif"/>
                <a:cs typeface="Microsoft Sans Serif"/>
              </a:rPr>
              <a:t> </a:t>
            </a:r>
            <a:r>
              <a:rPr sz="1450" dirty="0">
                <a:solidFill>
                  <a:srgbClr val="595959"/>
                </a:solidFill>
                <a:latin typeface="Microsoft Sans Serif"/>
                <a:cs typeface="Microsoft Sans Serif"/>
              </a:rPr>
              <a:t>жаңартылмай</a:t>
            </a:r>
            <a:r>
              <a:rPr sz="1450" spc="60" dirty="0">
                <a:solidFill>
                  <a:srgbClr val="595959"/>
                </a:solidFill>
                <a:latin typeface="Microsoft Sans Serif"/>
                <a:cs typeface="Microsoft Sans Serif"/>
              </a:rPr>
              <a:t> </a:t>
            </a:r>
            <a:r>
              <a:rPr sz="1450" spc="-10" dirty="0">
                <a:solidFill>
                  <a:srgbClr val="595959"/>
                </a:solidFill>
                <a:latin typeface="Microsoft Sans Serif"/>
                <a:cs typeface="Microsoft Sans Serif"/>
              </a:rPr>
              <a:t>тұрып </a:t>
            </a:r>
            <a:r>
              <a:rPr sz="1450" dirty="0">
                <a:solidFill>
                  <a:srgbClr val="595959"/>
                </a:solidFill>
                <a:latin typeface="Microsoft Sans Serif"/>
                <a:cs typeface="Microsoft Sans Serif"/>
              </a:rPr>
              <a:t>орындалады.</a:t>
            </a:r>
            <a:r>
              <a:rPr sz="1450" spc="190" dirty="0">
                <a:solidFill>
                  <a:srgbClr val="595959"/>
                </a:solidFill>
                <a:latin typeface="Microsoft Sans Serif"/>
                <a:cs typeface="Microsoft Sans Serif"/>
              </a:rPr>
              <a:t>  </a:t>
            </a:r>
            <a:r>
              <a:rPr sz="1450" dirty="0">
                <a:solidFill>
                  <a:srgbClr val="595959"/>
                </a:solidFill>
                <a:latin typeface="Microsoft Sans Serif"/>
                <a:cs typeface="Microsoft Sans Serif"/>
              </a:rPr>
              <a:t>Орындауды</a:t>
            </a:r>
            <a:r>
              <a:rPr sz="1450" spc="190" dirty="0">
                <a:solidFill>
                  <a:srgbClr val="595959"/>
                </a:solidFill>
                <a:latin typeface="Microsoft Sans Serif"/>
                <a:cs typeface="Microsoft Sans Serif"/>
              </a:rPr>
              <a:t>  </a:t>
            </a:r>
            <a:r>
              <a:rPr sz="1450" dirty="0">
                <a:solidFill>
                  <a:srgbClr val="595959"/>
                </a:solidFill>
                <a:latin typeface="Microsoft Sans Serif"/>
                <a:cs typeface="Microsoft Sans Serif"/>
              </a:rPr>
              <a:t>аяқтағаннан</a:t>
            </a:r>
            <a:r>
              <a:rPr sz="1450" spc="195" dirty="0">
                <a:solidFill>
                  <a:srgbClr val="595959"/>
                </a:solidFill>
                <a:latin typeface="Microsoft Sans Serif"/>
                <a:cs typeface="Microsoft Sans Serif"/>
              </a:rPr>
              <a:t>  </a:t>
            </a:r>
            <a:r>
              <a:rPr sz="1450" dirty="0">
                <a:solidFill>
                  <a:srgbClr val="595959"/>
                </a:solidFill>
                <a:latin typeface="Microsoft Sans Serif"/>
                <a:cs typeface="Microsoft Sans Serif"/>
              </a:rPr>
              <a:t>кейін</a:t>
            </a:r>
            <a:r>
              <a:rPr sz="1450" spc="190"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195" dirty="0">
                <a:solidFill>
                  <a:srgbClr val="595959"/>
                </a:solidFill>
                <a:latin typeface="Microsoft Sans Serif"/>
                <a:cs typeface="Microsoft Sans Serif"/>
              </a:rPr>
              <a:t>  </a:t>
            </a:r>
            <a:r>
              <a:rPr sz="1450" dirty="0">
                <a:solidFill>
                  <a:srgbClr val="595959"/>
                </a:solidFill>
                <a:latin typeface="Microsoft Sans Serif"/>
                <a:cs typeface="Microsoft Sans Serif"/>
              </a:rPr>
              <a:t>Қызметкердегі</a:t>
            </a:r>
            <a:r>
              <a:rPr sz="1450" spc="190" dirty="0">
                <a:solidFill>
                  <a:srgbClr val="595959"/>
                </a:solidFill>
                <a:latin typeface="Microsoft Sans Serif"/>
                <a:cs typeface="Microsoft Sans Serif"/>
              </a:rPr>
              <a:t>  </a:t>
            </a:r>
            <a:r>
              <a:rPr sz="1450" dirty="0">
                <a:solidFill>
                  <a:srgbClr val="595959"/>
                </a:solidFill>
                <a:latin typeface="Microsoft Sans Serif"/>
                <a:cs typeface="Microsoft Sans Serif"/>
              </a:rPr>
              <a:t>жазбаларды</a:t>
            </a:r>
            <a:r>
              <a:rPr sz="1450" spc="195" dirty="0">
                <a:solidFill>
                  <a:srgbClr val="595959"/>
                </a:solidFill>
                <a:latin typeface="Microsoft Sans Serif"/>
                <a:cs typeface="Microsoft Sans Serif"/>
              </a:rPr>
              <a:t>  </a:t>
            </a:r>
            <a:r>
              <a:rPr sz="1450" spc="-10" dirty="0">
                <a:solidFill>
                  <a:srgbClr val="595959"/>
                </a:solidFill>
                <a:latin typeface="Microsoft Sans Serif"/>
                <a:cs typeface="Microsoft Sans Serif"/>
              </a:rPr>
              <a:t>жаңартуды бастайды.</a:t>
            </a:r>
            <a:r>
              <a:rPr sz="1450" spc="-50" dirty="0">
                <a:solidFill>
                  <a:srgbClr val="595959"/>
                </a:solidFill>
                <a:latin typeface="Microsoft Sans Serif"/>
                <a:cs typeface="Microsoft Sans Serif"/>
              </a:rPr>
              <a:t> </a:t>
            </a:r>
            <a:r>
              <a:rPr sz="1450" dirty="0">
                <a:solidFill>
                  <a:srgbClr val="595959"/>
                </a:solidFill>
                <a:latin typeface="Microsoft Sans Serif"/>
                <a:cs typeface="Microsoft Sans Serif"/>
              </a:rPr>
              <a:t>Егер</a:t>
            </a:r>
            <a:r>
              <a:rPr sz="1450" spc="-45"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45" dirty="0">
                <a:solidFill>
                  <a:srgbClr val="595959"/>
                </a:solidFill>
                <a:latin typeface="Microsoft Sans Serif"/>
                <a:cs typeface="Microsoft Sans Serif"/>
              </a:rPr>
              <a:t> </a:t>
            </a:r>
            <a:r>
              <a:rPr sz="1450" spc="-10" dirty="0">
                <a:solidFill>
                  <a:srgbClr val="595959"/>
                </a:solidFill>
                <a:latin typeface="Microsoft Sans Serif"/>
                <a:cs typeface="Microsoft Sans Serif"/>
              </a:rPr>
              <a:t>сəтсіз</a:t>
            </a:r>
            <a:r>
              <a:rPr sz="1450" spc="-45" dirty="0">
                <a:solidFill>
                  <a:srgbClr val="595959"/>
                </a:solidFill>
                <a:latin typeface="Microsoft Sans Serif"/>
                <a:cs typeface="Microsoft Sans Serif"/>
              </a:rPr>
              <a:t> </a:t>
            </a:r>
            <a:r>
              <a:rPr sz="1450" dirty="0">
                <a:solidFill>
                  <a:srgbClr val="595959"/>
                </a:solidFill>
                <a:latin typeface="Microsoft Sans Serif"/>
                <a:cs typeface="Microsoft Sans Serif"/>
              </a:rPr>
              <a:t>болса,</a:t>
            </a:r>
            <a:r>
              <a:rPr sz="1450" spc="-45"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45" dirty="0">
                <a:solidFill>
                  <a:srgbClr val="595959"/>
                </a:solidFill>
                <a:latin typeface="Microsoft Sans Serif"/>
                <a:cs typeface="Microsoft Sans Serif"/>
              </a:rPr>
              <a:t> </a:t>
            </a:r>
            <a:r>
              <a:rPr sz="1450" spc="-10" dirty="0">
                <a:solidFill>
                  <a:srgbClr val="595959"/>
                </a:solidFill>
                <a:latin typeface="Microsoft Sans Serif"/>
                <a:cs typeface="Microsoft Sans Serif"/>
              </a:rPr>
              <a:t>кестені</a:t>
            </a:r>
            <a:r>
              <a:rPr sz="1450" spc="-50" dirty="0">
                <a:solidFill>
                  <a:srgbClr val="595959"/>
                </a:solidFill>
                <a:latin typeface="Microsoft Sans Serif"/>
                <a:cs typeface="Microsoft Sans Serif"/>
              </a:rPr>
              <a:t> </a:t>
            </a:r>
            <a:r>
              <a:rPr sz="1450" spc="-10" dirty="0">
                <a:solidFill>
                  <a:srgbClr val="595959"/>
                </a:solidFill>
                <a:latin typeface="Microsoft Sans Serif"/>
                <a:cs typeface="Microsoft Sans Serif"/>
              </a:rPr>
              <a:t>жаңартпайды.</a:t>
            </a:r>
            <a:endParaRPr sz="1450">
              <a:latin typeface="Microsoft Sans Serif"/>
              <a:cs typeface="Microsoft Sans Serif"/>
            </a:endParaRPr>
          </a:p>
          <a:p>
            <a:pPr marL="12700" marR="7620" algn="just">
              <a:lnSpc>
                <a:spcPts val="1650"/>
              </a:lnSpc>
              <a:spcBef>
                <a:spcPts val="1210"/>
              </a:spcBef>
            </a:pPr>
            <a:r>
              <a:rPr sz="1450" b="1" dirty="0">
                <a:solidFill>
                  <a:srgbClr val="595959"/>
                </a:solidFill>
                <a:latin typeface="Arial"/>
                <a:cs typeface="Arial"/>
              </a:rPr>
              <a:t>INSTEAD OF</a:t>
            </a:r>
            <a:r>
              <a:rPr sz="1450" b="1" spc="-5" dirty="0">
                <a:solidFill>
                  <a:srgbClr val="595959"/>
                </a:solidFill>
                <a:latin typeface="Arial"/>
                <a:cs typeface="Arial"/>
              </a:rPr>
              <a:t> </a:t>
            </a:r>
            <a:r>
              <a:rPr sz="1450" b="1" dirty="0">
                <a:solidFill>
                  <a:srgbClr val="595959"/>
                </a:solidFill>
                <a:latin typeface="Arial"/>
                <a:cs typeface="Arial"/>
              </a:rPr>
              <a:t>DELETE</a:t>
            </a:r>
            <a:r>
              <a:rPr sz="1450" dirty="0">
                <a:solidFill>
                  <a:srgbClr val="595959"/>
                </a:solidFill>
                <a:latin typeface="Microsoft Sans Serif"/>
                <a:cs typeface="Microsoft Sans Serif"/>
              </a:rPr>
              <a:t>:</a:t>
            </a:r>
            <a:r>
              <a:rPr sz="1450" spc="15" dirty="0">
                <a:solidFill>
                  <a:srgbClr val="595959"/>
                </a:solidFill>
                <a:latin typeface="Microsoft Sans Serif"/>
                <a:cs typeface="Microsoft Sans Serif"/>
              </a:rPr>
              <a:t> </a:t>
            </a:r>
            <a:r>
              <a:rPr sz="1450" dirty="0">
                <a:solidFill>
                  <a:srgbClr val="595959"/>
                </a:solidFill>
                <a:latin typeface="Microsoft Sans Serif"/>
                <a:cs typeface="Microsoft Sans Serif"/>
              </a:rPr>
              <a:t>Бұл</a:t>
            </a:r>
            <a:r>
              <a:rPr sz="1450" spc="15" dirty="0">
                <a:solidFill>
                  <a:srgbClr val="595959"/>
                </a:solidFill>
                <a:latin typeface="Microsoft Sans Serif"/>
                <a:cs typeface="Microsoft Sans Serif"/>
              </a:rPr>
              <a:t> </a:t>
            </a:r>
            <a:r>
              <a:rPr sz="1450" dirty="0">
                <a:solidFill>
                  <a:srgbClr val="595959"/>
                </a:solidFill>
                <a:latin typeface="Microsoft Sans Serif"/>
                <a:cs typeface="Microsoft Sans Serif"/>
              </a:rPr>
              <a:t>жою</a:t>
            </a:r>
            <a:r>
              <a:rPr sz="1450" spc="10" dirty="0">
                <a:solidFill>
                  <a:srgbClr val="595959"/>
                </a:solidFill>
                <a:latin typeface="Microsoft Sans Serif"/>
                <a:cs typeface="Microsoft Sans Serif"/>
              </a:rPr>
              <a:t> </a:t>
            </a:r>
            <a:r>
              <a:rPr sz="1450" spc="-40" dirty="0">
                <a:solidFill>
                  <a:srgbClr val="595959"/>
                </a:solidFill>
                <a:latin typeface="Microsoft Sans Serif"/>
                <a:cs typeface="Microsoft Sans Serif"/>
              </a:rPr>
              <a:t>қызметкер</a:t>
            </a:r>
            <a:r>
              <a:rPr sz="1450" spc="15" dirty="0">
                <a:solidFill>
                  <a:srgbClr val="595959"/>
                </a:solidFill>
                <a:latin typeface="Microsoft Sans Serif"/>
                <a:cs typeface="Microsoft Sans Serif"/>
              </a:rPr>
              <a:t> </a:t>
            </a:r>
            <a:r>
              <a:rPr sz="1450" spc="-10" dirty="0">
                <a:solidFill>
                  <a:srgbClr val="595959"/>
                </a:solidFill>
                <a:latin typeface="Microsoft Sans Serif"/>
                <a:cs typeface="Microsoft Sans Serif"/>
              </a:rPr>
              <a:t>кестесінен</a:t>
            </a:r>
            <a:r>
              <a:rPr sz="1450" spc="15" dirty="0">
                <a:solidFill>
                  <a:srgbClr val="595959"/>
                </a:solidFill>
                <a:latin typeface="Microsoft Sans Serif"/>
                <a:cs typeface="Microsoft Sans Serif"/>
              </a:rPr>
              <a:t> </a:t>
            </a:r>
            <a:r>
              <a:rPr sz="1450" spc="-20" dirty="0">
                <a:solidFill>
                  <a:srgbClr val="595959"/>
                </a:solidFill>
                <a:latin typeface="Microsoft Sans Serif"/>
                <a:cs typeface="Microsoft Sans Serif"/>
              </a:rPr>
              <a:t>жазбаларды</a:t>
            </a:r>
            <a:r>
              <a:rPr sz="1450" spc="15" dirty="0">
                <a:solidFill>
                  <a:srgbClr val="595959"/>
                </a:solidFill>
                <a:latin typeface="Microsoft Sans Serif"/>
                <a:cs typeface="Microsoft Sans Serif"/>
              </a:rPr>
              <a:t> </a:t>
            </a:r>
            <a:r>
              <a:rPr sz="1450" dirty="0">
                <a:solidFill>
                  <a:srgbClr val="595959"/>
                </a:solidFill>
                <a:latin typeface="Microsoft Sans Serif"/>
                <a:cs typeface="Microsoft Sans Serif"/>
              </a:rPr>
              <a:t>жою</a:t>
            </a:r>
            <a:r>
              <a:rPr sz="1450" spc="15" dirty="0">
                <a:solidFill>
                  <a:srgbClr val="595959"/>
                </a:solidFill>
                <a:latin typeface="Microsoft Sans Serif"/>
                <a:cs typeface="Microsoft Sans Serif"/>
              </a:rPr>
              <a:t> </a:t>
            </a:r>
            <a:r>
              <a:rPr sz="1450" dirty="0">
                <a:solidFill>
                  <a:srgbClr val="595959"/>
                </a:solidFill>
                <a:latin typeface="Microsoft Sans Serif"/>
                <a:cs typeface="Microsoft Sans Serif"/>
              </a:rPr>
              <a:t>алдында</a:t>
            </a:r>
            <a:r>
              <a:rPr sz="1450" spc="15" dirty="0">
                <a:solidFill>
                  <a:srgbClr val="595959"/>
                </a:solidFill>
                <a:latin typeface="Microsoft Sans Serif"/>
                <a:cs typeface="Microsoft Sans Serif"/>
              </a:rPr>
              <a:t> </a:t>
            </a:r>
            <a:r>
              <a:rPr sz="1450" dirty="0">
                <a:solidFill>
                  <a:srgbClr val="595959"/>
                </a:solidFill>
                <a:latin typeface="Microsoft Sans Serif"/>
                <a:cs typeface="Microsoft Sans Serif"/>
              </a:rPr>
              <a:t>жұмыс</a:t>
            </a:r>
            <a:r>
              <a:rPr sz="1450" spc="15" dirty="0">
                <a:solidFill>
                  <a:srgbClr val="595959"/>
                </a:solidFill>
                <a:latin typeface="Microsoft Sans Serif"/>
                <a:cs typeface="Microsoft Sans Serif"/>
              </a:rPr>
              <a:t> </a:t>
            </a:r>
            <a:r>
              <a:rPr sz="1450" spc="-10" dirty="0">
                <a:solidFill>
                  <a:srgbClr val="595959"/>
                </a:solidFill>
                <a:latin typeface="Microsoft Sans Serif"/>
                <a:cs typeface="Microsoft Sans Serif"/>
              </a:rPr>
              <a:t>істейді. </a:t>
            </a:r>
            <a:r>
              <a:rPr sz="1450" dirty="0">
                <a:solidFill>
                  <a:srgbClr val="595959"/>
                </a:solidFill>
                <a:latin typeface="Microsoft Sans Serif"/>
                <a:cs typeface="Microsoft Sans Serif"/>
              </a:rPr>
              <a:t>Сəтті</a:t>
            </a:r>
            <a:r>
              <a:rPr sz="1450" spc="-30" dirty="0">
                <a:solidFill>
                  <a:srgbClr val="595959"/>
                </a:solidFill>
                <a:latin typeface="Microsoft Sans Serif"/>
                <a:cs typeface="Microsoft Sans Serif"/>
              </a:rPr>
              <a:t> </a:t>
            </a:r>
            <a:r>
              <a:rPr sz="1450" spc="-20" dirty="0">
                <a:solidFill>
                  <a:srgbClr val="595959"/>
                </a:solidFill>
                <a:latin typeface="Microsoft Sans Serif"/>
                <a:cs typeface="Microsoft Sans Serif"/>
              </a:rPr>
              <a:t>орындағаннан</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кейін</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30" dirty="0">
                <a:solidFill>
                  <a:srgbClr val="595959"/>
                </a:solidFill>
                <a:latin typeface="Microsoft Sans Serif"/>
                <a:cs typeface="Microsoft Sans Serif"/>
              </a:rPr>
              <a:t> </a:t>
            </a:r>
            <a:r>
              <a:rPr sz="1450" spc="-40" dirty="0">
                <a:solidFill>
                  <a:srgbClr val="595959"/>
                </a:solidFill>
                <a:latin typeface="Microsoft Sans Serif"/>
                <a:cs typeface="Microsoft Sans Serif"/>
              </a:rPr>
              <a:t>«Қызметкерлер»</a:t>
            </a:r>
            <a:r>
              <a:rPr sz="1450" spc="-25" dirty="0">
                <a:solidFill>
                  <a:srgbClr val="595959"/>
                </a:solidFill>
                <a:latin typeface="Microsoft Sans Serif"/>
                <a:cs typeface="Microsoft Sans Serif"/>
              </a:rPr>
              <a:t> </a:t>
            </a:r>
            <a:r>
              <a:rPr sz="1450" spc="-10" dirty="0">
                <a:solidFill>
                  <a:srgbClr val="595959"/>
                </a:solidFill>
                <a:latin typeface="Microsoft Sans Serif"/>
                <a:cs typeface="Microsoft Sans Serif"/>
              </a:rPr>
              <a:t>кестесінен</a:t>
            </a:r>
            <a:r>
              <a:rPr sz="1450" spc="-30" dirty="0">
                <a:solidFill>
                  <a:srgbClr val="595959"/>
                </a:solidFill>
                <a:latin typeface="Microsoft Sans Serif"/>
                <a:cs typeface="Microsoft Sans Serif"/>
              </a:rPr>
              <a:t> </a:t>
            </a:r>
            <a:r>
              <a:rPr sz="1450" spc="-20" dirty="0">
                <a:solidFill>
                  <a:srgbClr val="595959"/>
                </a:solidFill>
                <a:latin typeface="Microsoft Sans Serif"/>
                <a:cs typeface="Microsoft Sans Serif"/>
              </a:rPr>
              <a:t>жазбаларды</a:t>
            </a:r>
            <a:r>
              <a:rPr sz="1450" spc="-25" dirty="0">
                <a:solidFill>
                  <a:srgbClr val="595959"/>
                </a:solidFill>
                <a:latin typeface="Microsoft Sans Serif"/>
                <a:cs typeface="Microsoft Sans Serif"/>
              </a:rPr>
              <a:t> </a:t>
            </a:r>
            <a:r>
              <a:rPr sz="1450" dirty="0">
                <a:solidFill>
                  <a:srgbClr val="595959"/>
                </a:solidFill>
                <a:latin typeface="Microsoft Sans Serif"/>
                <a:cs typeface="Microsoft Sans Serif"/>
              </a:rPr>
              <a:t>жоюды</a:t>
            </a:r>
            <a:r>
              <a:rPr sz="1450" spc="-30" dirty="0">
                <a:solidFill>
                  <a:srgbClr val="595959"/>
                </a:solidFill>
                <a:latin typeface="Microsoft Sans Serif"/>
                <a:cs typeface="Microsoft Sans Serif"/>
              </a:rPr>
              <a:t> </a:t>
            </a:r>
            <a:r>
              <a:rPr sz="1450" spc="-10" dirty="0">
                <a:solidFill>
                  <a:srgbClr val="595959"/>
                </a:solidFill>
                <a:latin typeface="Microsoft Sans Serif"/>
                <a:cs typeface="Microsoft Sans Serif"/>
              </a:rPr>
              <a:t>бастайды.</a:t>
            </a:r>
            <a:r>
              <a:rPr sz="1450" spc="-30" dirty="0">
                <a:solidFill>
                  <a:srgbClr val="595959"/>
                </a:solidFill>
                <a:latin typeface="Microsoft Sans Serif"/>
                <a:cs typeface="Microsoft Sans Serif"/>
              </a:rPr>
              <a:t> </a:t>
            </a:r>
            <a:r>
              <a:rPr sz="1450" dirty="0">
                <a:solidFill>
                  <a:srgbClr val="595959"/>
                </a:solidFill>
                <a:latin typeface="Microsoft Sans Serif"/>
                <a:cs typeface="Microsoft Sans Serif"/>
              </a:rPr>
              <a:t>Егер</a:t>
            </a:r>
            <a:r>
              <a:rPr sz="1450" spc="-25" dirty="0">
                <a:solidFill>
                  <a:srgbClr val="595959"/>
                </a:solidFill>
                <a:latin typeface="Microsoft Sans Serif"/>
                <a:cs typeface="Microsoft Sans Serif"/>
              </a:rPr>
              <a:t> ол </a:t>
            </a:r>
            <a:r>
              <a:rPr sz="1450" spc="-10" dirty="0">
                <a:solidFill>
                  <a:srgbClr val="595959"/>
                </a:solidFill>
                <a:latin typeface="Microsoft Sans Serif"/>
                <a:cs typeface="Microsoft Sans Serif"/>
              </a:rPr>
              <a:t>сəтсіз</a:t>
            </a:r>
            <a:r>
              <a:rPr sz="1450" spc="-35" dirty="0">
                <a:solidFill>
                  <a:srgbClr val="595959"/>
                </a:solidFill>
                <a:latin typeface="Microsoft Sans Serif"/>
                <a:cs typeface="Microsoft Sans Serif"/>
              </a:rPr>
              <a:t> </a:t>
            </a:r>
            <a:r>
              <a:rPr sz="1450" dirty="0">
                <a:solidFill>
                  <a:srgbClr val="595959"/>
                </a:solidFill>
                <a:latin typeface="Microsoft Sans Serif"/>
                <a:cs typeface="Microsoft Sans Serif"/>
              </a:rPr>
              <a:t>болса,</a:t>
            </a:r>
            <a:r>
              <a:rPr sz="1450" spc="-35" dirty="0">
                <a:solidFill>
                  <a:srgbClr val="595959"/>
                </a:solidFill>
                <a:latin typeface="Microsoft Sans Serif"/>
                <a:cs typeface="Microsoft Sans Serif"/>
              </a:rPr>
              <a:t> </a:t>
            </a:r>
            <a:r>
              <a:rPr sz="1450" dirty="0">
                <a:solidFill>
                  <a:srgbClr val="595959"/>
                </a:solidFill>
                <a:latin typeface="Microsoft Sans Serif"/>
                <a:cs typeface="Microsoft Sans Serif"/>
              </a:rPr>
              <a:t>ол</a:t>
            </a:r>
            <a:r>
              <a:rPr sz="1450" spc="-35" dirty="0">
                <a:solidFill>
                  <a:srgbClr val="595959"/>
                </a:solidFill>
                <a:latin typeface="Microsoft Sans Serif"/>
                <a:cs typeface="Microsoft Sans Serif"/>
              </a:rPr>
              <a:t> </a:t>
            </a:r>
            <a:r>
              <a:rPr sz="1450" spc="-45" dirty="0">
                <a:solidFill>
                  <a:srgbClr val="595959"/>
                </a:solidFill>
                <a:latin typeface="Microsoft Sans Serif"/>
                <a:cs typeface="Microsoft Sans Serif"/>
              </a:rPr>
              <a:t>Қызметкерден</a:t>
            </a:r>
            <a:r>
              <a:rPr sz="1450" spc="-35" dirty="0">
                <a:solidFill>
                  <a:srgbClr val="595959"/>
                </a:solidFill>
                <a:latin typeface="Microsoft Sans Serif"/>
                <a:cs typeface="Microsoft Sans Serif"/>
              </a:rPr>
              <a:t> </a:t>
            </a:r>
            <a:r>
              <a:rPr sz="1450" dirty="0">
                <a:solidFill>
                  <a:srgbClr val="595959"/>
                </a:solidFill>
                <a:latin typeface="Microsoft Sans Serif"/>
                <a:cs typeface="Microsoft Sans Serif"/>
              </a:rPr>
              <a:t>ешбір</a:t>
            </a:r>
            <a:r>
              <a:rPr sz="1450" spc="-35" dirty="0">
                <a:solidFill>
                  <a:srgbClr val="595959"/>
                </a:solidFill>
                <a:latin typeface="Microsoft Sans Serif"/>
                <a:cs typeface="Microsoft Sans Serif"/>
              </a:rPr>
              <a:t> </a:t>
            </a:r>
            <a:r>
              <a:rPr sz="1450" spc="-30" dirty="0">
                <a:solidFill>
                  <a:srgbClr val="595959"/>
                </a:solidFill>
                <a:latin typeface="Microsoft Sans Serif"/>
                <a:cs typeface="Microsoft Sans Serif"/>
              </a:rPr>
              <a:t>жазбаны</a:t>
            </a:r>
            <a:r>
              <a:rPr sz="1450" spc="-35" dirty="0">
                <a:solidFill>
                  <a:srgbClr val="595959"/>
                </a:solidFill>
                <a:latin typeface="Microsoft Sans Serif"/>
                <a:cs typeface="Microsoft Sans Serif"/>
              </a:rPr>
              <a:t> </a:t>
            </a:r>
            <a:r>
              <a:rPr sz="1450" spc="-10" dirty="0">
                <a:solidFill>
                  <a:srgbClr val="595959"/>
                </a:solidFill>
                <a:latin typeface="Microsoft Sans Serif"/>
                <a:cs typeface="Microsoft Sans Serif"/>
              </a:rPr>
              <a:t>жоймайды.</a:t>
            </a:r>
            <a:endParaRPr sz="1450">
              <a:latin typeface="Microsoft Sans Serif"/>
              <a:cs typeface="Microsoft Sans Serif"/>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544000" y="618425"/>
            <a:ext cx="4055999" cy="452507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324408"/>
            <a:ext cx="8344534" cy="3006725"/>
          </a:xfrm>
          <a:prstGeom prst="rect">
            <a:avLst/>
          </a:prstGeom>
        </p:spPr>
        <p:txBody>
          <a:bodyPr vert="horz" wrap="square" lIns="0" tIns="12700" rIns="0" bIns="0" rtlCol="0">
            <a:spAutoFit/>
          </a:bodyPr>
          <a:lstStyle/>
          <a:p>
            <a:pPr marL="12700" marR="12700" algn="just">
              <a:lnSpc>
                <a:spcPct val="114999"/>
              </a:lnSpc>
              <a:spcBef>
                <a:spcPts val="100"/>
              </a:spcBef>
            </a:pPr>
            <a:r>
              <a:rPr sz="1800" b="1" dirty="0">
                <a:solidFill>
                  <a:srgbClr val="4F4F4F"/>
                </a:solidFill>
                <a:latin typeface="Times New Roman"/>
                <a:cs typeface="Times New Roman"/>
              </a:rPr>
              <a:t>Келесі</a:t>
            </a:r>
            <a:r>
              <a:rPr sz="1800" b="1" spc="30" dirty="0">
                <a:solidFill>
                  <a:srgbClr val="4F4F4F"/>
                </a:solidFill>
                <a:latin typeface="Times New Roman"/>
                <a:cs typeface="Times New Roman"/>
              </a:rPr>
              <a:t> </a:t>
            </a:r>
            <a:r>
              <a:rPr sz="1800" b="1" dirty="0">
                <a:solidFill>
                  <a:srgbClr val="4F4F4F"/>
                </a:solidFill>
                <a:latin typeface="Times New Roman"/>
                <a:cs typeface="Times New Roman"/>
              </a:rPr>
              <a:t>жағдайлар</a:t>
            </a:r>
            <a:r>
              <a:rPr sz="1800" b="1" spc="30" dirty="0">
                <a:solidFill>
                  <a:srgbClr val="4F4F4F"/>
                </a:solidFill>
                <a:latin typeface="Times New Roman"/>
                <a:cs typeface="Times New Roman"/>
              </a:rPr>
              <a:t> </a:t>
            </a:r>
            <a:r>
              <a:rPr sz="1800" b="1" dirty="0">
                <a:solidFill>
                  <a:srgbClr val="4F4F4F"/>
                </a:solidFill>
                <a:latin typeface="Times New Roman"/>
                <a:cs typeface="Times New Roman"/>
              </a:rPr>
              <a:t>орын</a:t>
            </a:r>
            <a:r>
              <a:rPr sz="1800" b="1" spc="35" dirty="0">
                <a:solidFill>
                  <a:srgbClr val="4F4F4F"/>
                </a:solidFill>
                <a:latin typeface="Times New Roman"/>
                <a:cs typeface="Times New Roman"/>
              </a:rPr>
              <a:t> </a:t>
            </a:r>
            <a:r>
              <a:rPr sz="1800" b="1" dirty="0">
                <a:solidFill>
                  <a:srgbClr val="4F4F4F"/>
                </a:solidFill>
                <a:latin typeface="Times New Roman"/>
                <a:cs typeface="Times New Roman"/>
              </a:rPr>
              <a:t>алғанда,</a:t>
            </a:r>
            <a:r>
              <a:rPr sz="1800" b="1" spc="30" dirty="0">
                <a:solidFill>
                  <a:srgbClr val="4F4F4F"/>
                </a:solidFill>
                <a:latin typeface="Times New Roman"/>
                <a:cs typeface="Times New Roman"/>
              </a:rPr>
              <a:t> </a:t>
            </a:r>
            <a:r>
              <a:rPr sz="1800" b="1" dirty="0">
                <a:solidFill>
                  <a:srgbClr val="4F4F4F"/>
                </a:solidFill>
                <a:latin typeface="Times New Roman"/>
                <a:cs typeface="Times New Roman"/>
              </a:rPr>
              <a:t>DML</a:t>
            </a:r>
            <a:r>
              <a:rPr sz="1800" b="1" spc="-55" dirty="0">
                <a:solidFill>
                  <a:srgbClr val="4F4F4F"/>
                </a:solidFill>
                <a:latin typeface="Times New Roman"/>
                <a:cs typeface="Times New Roman"/>
              </a:rPr>
              <a:t> </a:t>
            </a:r>
            <a:r>
              <a:rPr sz="1800" b="1" dirty="0">
                <a:solidFill>
                  <a:srgbClr val="4F4F4F"/>
                </a:solidFill>
                <a:latin typeface="Times New Roman"/>
                <a:cs typeface="Times New Roman"/>
              </a:rPr>
              <a:t>триггерлерін</a:t>
            </a:r>
            <a:r>
              <a:rPr sz="1800" b="1" spc="35" dirty="0">
                <a:solidFill>
                  <a:srgbClr val="4F4F4F"/>
                </a:solidFill>
                <a:latin typeface="Times New Roman"/>
                <a:cs typeface="Times New Roman"/>
              </a:rPr>
              <a:t> </a:t>
            </a:r>
            <a:r>
              <a:rPr sz="1800" b="1" dirty="0">
                <a:solidFill>
                  <a:srgbClr val="4F4F4F"/>
                </a:solidFill>
                <a:latin typeface="Times New Roman"/>
                <a:cs typeface="Times New Roman"/>
              </a:rPr>
              <a:t>пайдалануды</a:t>
            </a:r>
            <a:r>
              <a:rPr sz="1800" b="1" spc="30" dirty="0">
                <a:solidFill>
                  <a:srgbClr val="4F4F4F"/>
                </a:solidFill>
                <a:latin typeface="Times New Roman"/>
                <a:cs typeface="Times New Roman"/>
              </a:rPr>
              <a:t> </a:t>
            </a:r>
            <a:r>
              <a:rPr sz="1800" b="1" spc="-10" dirty="0">
                <a:solidFill>
                  <a:srgbClr val="4F4F4F"/>
                </a:solidFill>
                <a:latin typeface="Times New Roman"/>
                <a:cs typeface="Times New Roman"/>
              </a:rPr>
              <a:t>қарастырған </a:t>
            </a:r>
            <a:r>
              <a:rPr sz="1800" b="1" spc="-20" dirty="0">
                <a:solidFill>
                  <a:srgbClr val="4F4F4F"/>
                </a:solidFill>
                <a:latin typeface="Times New Roman"/>
                <a:cs typeface="Times New Roman"/>
              </a:rPr>
              <a:t>жөн:</a:t>
            </a:r>
            <a:endParaRPr sz="1800">
              <a:latin typeface="Times New Roman"/>
              <a:cs typeface="Times New Roman"/>
            </a:endParaRPr>
          </a:p>
          <a:p>
            <a:pPr marL="145415" indent="-132715" algn="just">
              <a:lnSpc>
                <a:spcPct val="100000"/>
              </a:lnSpc>
              <a:spcBef>
                <a:spcPts val="1525"/>
              </a:spcBef>
              <a:buChar char="-"/>
              <a:tabLst>
                <a:tab pos="145415" algn="l"/>
              </a:tabLst>
            </a:pPr>
            <a:r>
              <a:rPr sz="1800" dirty="0">
                <a:solidFill>
                  <a:srgbClr val="4F4F4F"/>
                </a:solidFill>
                <a:latin typeface="Times New Roman"/>
                <a:cs typeface="Times New Roman"/>
              </a:rPr>
              <a:t>Мəліметтер</a:t>
            </a:r>
            <a:r>
              <a:rPr sz="1800" spc="-65" dirty="0">
                <a:solidFill>
                  <a:srgbClr val="4F4F4F"/>
                </a:solidFill>
                <a:latin typeface="Times New Roman"/>
                <a:cs typeface="Times New Roman"/>
              </a:rPr>
              <a:t> </a:t>
            </a:r>
            <a:r>
              <a:rPr sz="1800" spc="-10" dirty="0">
                <a:solidFill>
                  <a:srgbClr val="4F4F4F"/>
                </a:solidFill>
                <a:latin typeface="Times New Roman"/>
                <a:cs typeface="Times New Roman"/>
              </a:rPr>
              <a:t>қорындағы</a:t>
            </a:r>
            <a:r>
              <a:rPr sz="1800" spc="-70" dirty="0">
                <a:solidFill>
                  <a:srgbClr val="4F4F4F"/>
                </a:solidFill>
                <a:latin typeface="Times New Roman"/>
                <a:cs typeface="Times New Roman"/>
              </a:rPr>
              <a:t> </a:t>
            </a:r>
            <a:r>
              <a:rPr sz="1800" dirty="0">
                <a:solidFill>
                  <a:srgbClr val="4F4F4F"/>
                </a:solidFill>
                <a:latin typeface="Times New Roman"/>
                <a:cs typeface="Times New Roman"/>
              </a:rPr>
              <a:t>сəйкес</a:t>
            </a:r>
            <a:r>
              <a:rPr sz="1800" spc="-70" dirty="0">
                <a:solidFill>
                  <a:srgbClr val="4F4F4F"/>
                </a:solidFill>
                <a:latin typeface="Times New Roman"/>
                <a:cs typeface="Times New Roman"/>
              </a:rPr>
              <a:t> </a:t>
            </a:r>
            <a:r>
              <a:rPr sz="1800" dirty="0">
                <a:solidFill>
                  <a:srgbClr val="4F4F4F"/>
                </a:solidFill>
                <a:latin typeface="Times New Roman"/>
                <a:cs typeface="Times New Roman"/>
              </a:rPr>
              <a:t>кестелер</a:t>
            </a:r>
            <a:r>
              <a:rPr sz="1800" spc="-65" dirty="0">
                <a:solidFill>
                  <a:srgbClr val="4F4F4F"/>
                </a:solidFill>
                <a:latin typeface="Times New Roman"/>
                <a:cs typeface="Times New Roman"/>
              </a:rPr>
              <a:t> </a:t>
            </a:r>
            <a:r>
              <a:rPr sz="1800" dirty="0">
                <a:solidFill>
                  <a:srgbClr val="4F4F4F"/>
                </a:solidFill>
                <a:latin typeface="Times New Roman"/>
                <a:cs typeface="Times New Roman"/>
              </a:rPr>
              <a:t>арқылы</a:t>
            </a:r>
            <a:r>
              <a:rPr sz="1800" spc="-70" dirty="0">
                <a:solidFill>
                  <a:srgbClr val="4F4F4F"/>
                </a:solidFill>
                <a:latin typeface="Times New Roman"/>
                <a:cs typeface="Times New Roman"/>
              </a:rPr>
              <a:t> </a:t>
            </a:r>
            <a:r>
              <a:rPr sz="1800" spc="-10" dirty="0">
                <a:solidFill>
                  <a:srgbClr val="4F4F4F"/>
                </a:solidFill>
                <a:latin typeface="Times New Roman"/>
                <a:cs typeface="Times New Roman"/>
              </a:rPr>
              <a:t>каскадты</a:t>
            </a:r>
            <a:r>
              <a:rPr sz="1800" spc="-70" dirty="0">
                <a:solidFill>
                  <a:srgbClr val="4F4F4F"/>
                </a:solidFill>
                <a:latin typeface="Times New Roman"/>
                <a:cs typeface="Times New Roman"/>
              </a:rPr>
              <a:t> </a:t>
            </a:r>
            <a:r>
              <a:rPr sz="1800" spc="-10" dirty="0">
                <a:solidFill>
                  <a:srgbClr val="4F4F4F"/>
                </a:solidFill>
                <a:latin typeface="Times New Roman"/>
                <a:cs typeface="Times New Roman"/>
              </a:rPr>
              <a:t>өзгерістерді</a:t>
            </a:r>
            <a:r>
              <a:rPr sz="1800" spc="-70" dirty="0">
                <a:solidFill>
                  <a:srgbClr val="4F4F4F"/>
                </a:solidFill>
                <a:latin typeface="Times New Roman"/>
                <a:cs typeface="Times New Roman"/>
              </a:rPr>
              <a:t> </a:t>
            </a:r>
            <a:r>
              <a:rPr sz="1800" spc="-10" dirty="0">
                <a:solidFill>
                  <a:srgbClr val="4F4F4F"/>
                </a:solidFill>
                <a:latin typeface="Times New Roman"/>
                <a:cs typeface="Times New Roman"/>
              </a:rPr>
              <a:t>енгізу</a:t>
            </a:r>
            <a:endParaRPr sz="1800">
              <a:latin typeface="Times New Roman"/>
              <a:cs typeface="Times New Roman"/>
            </a:endParaRPr>
          </a:p>
          <a:p>
            <a:pPr marL="12700" marR="23495" indent="181610" algn="just">
              <a:lnSpc>
                <a:spcPct val="114999"/>
              </a:lnSpc>
              <a:spcBef>
                <a:spcPts val="1200"/>
              </a:spcBef>
              <a:buChar char="-"/>
              <a:tabLst>
                <a:tab pos="194310" algn="l"/>
              </a:tabLst>
            </a:pPr>
            <a:r>
              <a:rPr sz="1800" dirty="0">
                <a:solidFill>
                  <a:srgbClr val="4F4F4F"/>
                </a:solidFill>
                <a:latin typeface="Times New Roman"/>
                <a:cs typeface="Times New Roman"/>
              </a:rPr>
              <a:t>Зиянды</a:t>
            </a:r>
            <a:r>
              <a:rPr sz="1800" spc="300" dirty="0">
                <a:solidFill>
                  <a:srgbClr val="4F4F4F"/>
                </a:solidFill>
                <a:latin typeface="Times New Roman"/>
                <a:cs typeface="Times New Roman"/>
              </a:rPr>
              <a:t> </a:t>
            </a:r>
            <a:r>
              <a:rPr sz="1800" dirty="0">
                <a:solidFill>
                  <a:srgbClr val="4F4F4F"/>
                </a:solidFill>
                <a:latin typeface="Times New Roman"/>
                <a:cs typeface="Times New Roman"/>
              </a:rPr>
              <a:t>немесе</a:t>
            </a:r>
            <a:r>
              <a:rPr sz="1800" spc="300" dirty="0">
                <a:solidFill>
                  <a:srgbClr val="4F4F4F"/>
                </a:solidFill>
                <a:latin typeface="Times New Roman"/>
                <a:cs typeface="Times New Roman"/>
              </a:rPr>
              <a:t> </a:t>
            </a:r>
            <a:r>
              <a:rPr sz="1800" dirty="0">
                <a:solidFill>
                  <a:srgbClr val="4F4F4F"/>
                </a:solidFill>
                <a:latin typeface="Times New Roman"/>
                <a:cs typeface="Times New Roman"/>
              </a:rPr>
              <a:t>қате</a:t>
            </a:r>
            <a:r>
              <a:rPr sz="1800" spc="300" dirty="0">
                <a:solidFill>
                  <a:srgbClr val="4F4F4F"/>
                </a:solidFill>
                <a:latin typeface="Times New Roman"/>
                <a:cs typeface="Times New Roman"/>
              </a:rPr>
              <a:t> </a:t>
            </a:r>
            <a:r>
              <a:rPr sz="1800" dirty="0">
                <a:solidFill>
                  <a:srgbClr val="4F4F4F"/>
                </a:solidFill>
                <a:latin typeface="Times New Roman"/>
                <a:cs typeface="Times New Roman"/>
              </a:rPr>
              <a:t>кірістіру,</a:t>
            </a:r>
            <a:r>
              <a:rPr sz="1800" spc="300" dirty="0">
                <a:solidFill>
                  <a:srgbClr val="4F4F4F"/>
                </a:solidFill>
                <a:latin typeface="Times New Roman"/>
                <a:cs typeface="Times New Roman"/>
              </a:rPr>
              <a:t> </a:t>
            </a:r>
            <a:r>
              <a:rPr sz="1800" dirty="0">
                <a:solidFill>
                  <a:srgbClr val="4F4F4F"/>
                </a:solidFill>
                <a:latin typeface="Times New Roman"/>
                <a:cs typeface="Times New Roman"/>
              </a:rPr>
              <a:t>жаңарту</a:t>
            </a:r>
            <a:r>
              <a:rPr sz="1800" spc="300" dirty="0">
                <a:solidFill>
                  <a:srgbClr val="4F4F4F"/>
                </a:solidFill>
                <a:latin typeface="Times New Roman"/>
                <a:cs typeface="Times New Roman"/>
              </a:rPr>
              <a:t> </a:t>
            </a:r>
            <a:r>
              <a:rPr sz="1800" dirty="0">
                <a:solidFill>
                  <a:srgbClr val="4F4F4F"/>
                </a:solidFill>
                <a:latin typeface="Times New Roman"/>
                <a:cs typeface="Times New Roman"/>
              </a:rPr>
              <a:t>жəне</a:t>
            </a:r>
            <a:r>
              <a:rPr sz="1800" spc="300" dirty="0">
                <a:solidFill>
                  <a:srgbClr val="4F4F4F"/>
                </a:solidFill>
                <a:latin typeface="Times New Roman"/>
                <a:cs typeface="Times New Roman"/>
              </a:rPr>
              <a:t> </a:t>
            </a:r>
            <a:r>
              <a:rPr sz="1800" dirty="0">
                <a:solidFill>
                  <a:srgbClr val="4F4F4F"/>
                </a:solidFill>
                <a:latin typeface="Times New Roman"/>
                <a:cs typeface="Times New Roman"/>
              </a:rPr>
              <a:t>жою</a:t>
            </a:r>
            <a:r>
              <a:rPr sz="1800" spc="300" dirty="0">
                <a:solidFill>
                  <a:srgbClr val="4F4F4F"/>
                </a:solidFill>
                <a:latin typeface="Times New Roman"/>
                <a:cs typeface="Times New Roman"/>
              </a:rPr>
              <a:t> </a:t>
            </a:r>
            <a:r>
              <a:rPr sz="1800" dirty="0">
                <a:solidFill>
                  <a:srgbClr val="4F4F4F"/>
                </a:solidFill>
                <a:latin typeface="Times New Roman"/>
                <a:cs typeface="Times New Roman"/>
              </a:rPr>
              <a:t>операцияларын</a:t>
            </a:r>
            <a:r>
              <a:rPr sz="1800" spc="300" dirty="0">
                <a:solidFill>
                  <a:srgbClr val="4F4F4F"/>
                </a:solidFill>
                <a:latin typeface="Times New Roman"/>
                <a:cs typeface="Times New Roman"/>
              </a:rPr>
              <a:t> </a:t>
            </a:r>
            <a:r>
              <a:rPr sz="1800" spc="-10" dirty="0">
                <a:solidFill>
                  <a:srgbClr val="4F4F4F"/>
                </a:solidFill>
                <a:latin typeface="Times New Roman"/>
                <a:cs typeface="Times New Roman"/>
              </a:rPr>
              <a:t>болдырмаңыз </a:t>
            </a:r>
            <a:r>
              <a:rPr sz="1800" dirty="0">
                <a:solidFill>
                  <a:srgbClr val="4F4F4F"/>
                </a:solidFill>
                <a:latin typeface="Times New Roman"/>
                <a:cs typeface="Times New Roman"/>
              </a:rPr>
              <a:t>жəне</a:t>
            </a:r>
            <a:r>
              <a:rPr sz="1800" spc="390" dirty="0">
                <a:solidFill>
                  <a:srgbClr val="4F4F4F"/>
                </a:solidFill>
                <a:latin typeface="Times New Roman"/>
                <a:cs typeface="Times New Roman"/>
              </a:rPr>
              <a:t>  </a:t>
            </a:r>
            <a:r>
              <a:rPr sz="1800" dirty="0">
                <a:solidFill>
                  <a:srgbClr val="4F4F4F"/>
                </a:solidFill>
                <a:latin typeface="Times New Roman"/>
                <a:cs typeface="Times New Roman"/>
              </a:rPr>
              <a:t>тексеру</a:t>
            </a:r>
            <a:r>
              <a:rPr sz="1800" spc="400" dirty="0">
                <a:solidFill>
                  <a:srgbClr val="4F4F4F"/>
                </a:solidFill>
                <a:latin typeface="Times New Roman"/>
                <a:cs typeface="Times New Roman"/>
              </a:rPr>
              <a:t>  </a:t>
            </a:r>
            <a:r>
              <a:rPr sz="1800" dirty="0">
                <a:solidFill>
                  <a:srgbClr val="4F4F4F"/>
                </a:solidFill>
                <a:latin typeface="Times New Roman"/>
                <a:cs typeface="Times New Roman"/>
              </a:rPr>
              <a:t>шектеулерімен</a:t>
            </a:r>
            <a:r>
              <a:rPr sz="1800" spc="395" dirty="0">
                <a:solidFill>
                  <a:srgbClr val="4F4F4F"/>
                </a:solidFill>
                <a:latin typeface="Times New Roman"/>
                <a:cs typeface="Times New Roman"/>
              </a:rPr>
              <a:t>  </a:t>
            </a:r>
            <a:r>
              <a:rPr sz="1800" dirty="0">
                <a:solidFill>
                  <a:srgbClr val="4F4F4F"/>
                </a:solidFill>
                <a:latin typeface="Times New Roman"/>
                <a:cs typeface="Times New Roman"/>
              </a:rPr>
              <a:t>анықталғаннан</a:t>
            </a:r>
            <a:r>
              <a:rPr sz="1800" spc="395" dirty="0">
                <a:solidFill>
                  <a:srgbClr val="4F4F4F"/>
                </a:solidFill>
                <a:latin typeface="Times New Roman"/>
                <a:cs typeface="Times New Roman"/>
              </a:rPr>
              <a:t>  </a:t>
            </a:r>
            <a:r>
              <a:rPr sz="1800" dirty="0">
                <a:solidFill>
                  <a:srgbClr val="4F4F4F"/>
                </a:solidFill>
                <a:latin typeface="Times New Roman"/>
                <a:cs typeface="Times New Roman"/>
              </a:rPr>
              <a:t>күрделірек</a:t>
            </a:r>
            <a:r>
              <a:rPr sz="1800" spc="395" dirty="0">
                <a:solidFill>
                  <a:srgbClr val="4F4F4F"/>
                </a:solidFill>
                <a:latin typeface="Times New Roman"/>
                <a:cs typeface="Times New Roman"/>
              </a:rPr>
              <a:t>  </a:t>
            </a:r>
            <a:r>
              <a:rPr sz="1800" dirty="0">
                <a:solidFill>
                  <a:srgbClr val="4F4F4F"/>
                </a:solidFill>
                <a:latin typeface="Times New Roman"/>
                <a:cs typeface="Times New Roman"/>
              </a:rPr>
              <a:t>басқа</a:t>
            </a:r>
            <a:r>
              <a:rPr sz="1800" spc="395" dirty="0">
                <a:solidFill>
                  <a:srgbClr val="4F4F4F"/>
                </a:solidFill>
                <a:latin typeface="Times New Roman"/>
                <a:cs typeface="Times New Roman"/>
              </a:rPr>
              <a:t>  </a:t>
            </a:r>
            <a:r>
              <a:rPr sz="1800" spc="-10" dirty="0">
                <a:solidFill>
                  <a:srgbClr val="4F4F4F"/>
                </a:solidFill>
                <a:latin typeface="Times New Roman"/>
                <a:cs typeface="Times New Roman"/>
              </a:rPr>
              <a:t>шектеулерді орындаңыз.</a:t>
            </a:r>
            <a:endParaRPr sz="1800">
              <a:latin typeface="Times New Roman"/>
              <a:cs typeface="Times New Roman"/>
            </a:endParaRPr>
          </a:p>
          <a:p>
            <a:pPr marL="12700" marR="5080" indent="227329" algn="just">
              <a:lnSpc>
                <a:spcPct val="114999"/>
              </a:lnSpc>
              <a:spcBef>
                <a:spcPts val="1200"/>
              </a:spcBef>
              <a:buChar char="-"/>
              <a:tabLst>
                <a:tab pos="240029" algn="l"/>
              </a:tabLst>
            </a:pPr>
            <a:r>
              <a:rPr sz="1800" dirty="0">
                <a:solidFill>
                  <a:srgbClr val="4F4F4F"/>
                </a:solidFill>
                <a:latin typeface="Times New Roman"/>
                <a:cs typeface="Times New Roman"/>
              </a:rPr>
              <a:t>Деректерді</a:t>
            </a:r>
            <a:r>
              <a:rPr sz="1800" spc="105" dirty="0">
                <a:solidFill>
                  <a:srgbClr val="4F4F4F"/>
                </a:solidFill>
                <a:latin typeface="Times New Roman"/>
                <a:cs typeface="Times New Roman"/>
              </a:rPr>
              <a:t>  </a:t>
            </a:r>
            <a:r>
              <a:rPr sz="1800" dirty="0">
                <a:solidFill>
                  <a:srgbClr val="4F4F4F"/>
                </a:solidFill>
                <a:latin typeface="Times New Roman"/>
                <a:cs typeface="Times New Roman"/>
              </a:rPr>
              <a:t>өзгерткенге</a:t>
            </a:r>
            <a:r>
              <a:rPr sz="1800" spc="110" dirty="0">
                <a:solidFill>
                  <a:srgbClr val="4F4F4F"/>
                </a:solidFill>
                <a:latin typeface="Times New Roman"/>
                <a:cs typeface="Times New Roman"/>
              </a:rPr>
              <a:t>  </a:t>
            </a:r>
            <a:r>
              <a:rPr sz="1800" dirty="0">
                <a:solidFill>
                  <a:srgbClr val="4F4F4F"/>
                </a:solidFill>
                <a:latin typeface="Times New Roman"/>
                <a:cs typeface="Times New Roman"/>
              </a:rPr>
              <a:t>дейінгі</a:t>
            </a:r>
            <a:r>
              <a:rPr sz="1800" spc="110" dirty="0">
                <a:solidFill>
                  <a:srgbClr val="4F4F4F"/>
                </a:solidFill>
                <a:latin typeface="Times New Roman"/>
                <a:cs typeface="Times New Roman"/>
              </a:rPr>
              <a:t>  </a:t>
            </a:r>
            <a:r>
              <a:rPr sz="1800" dirty="0">
                <a:solidFill>
                  <a:srgbClr val="4F4F4F"/>
                </a:solidFill>
                <a:latin typeface="Times New Roman"/>
                <a:cs typeface="Times New Roman"/>
              </a:rPr>
              <a:t>жəне</a:t>
            </a:r>
            <a:r>
              <a:rPr sz="1800" spc="110" dirty="0">
                <a:solidFill>
                  <a:srgbClr val="4F4F4F"/>
                </a:solidFill>
                <a:latin typeface="Times New Roman"/>
                <a:cs typeface="Times New Roman"/>
              </a:rPr>
              <a:t>  </a:t>
            </a:r>
            <a:r>
              <a:rPr sz="1800" dirty="0">
                <a:solidFill>
                  <a:srgbClr val="4F4F4F"/>
                </a:solidFill>
                <a:latin typeface="Times New Roman"/>
                <a:cs typeface="Times New Roman"/>
              </a:rPr>
              <a:t>кейінгі</a:t>
            </a:r>
            <a:r>
              <a:rPr sz="1800" spc="110" dirty="0">
                <a:solidFill>
                  <a:srgbClr val="4F4F4F"/>
                </a:solidFill>
                <a:latin typeface="Times New Roman"/>
                <a:cs typeface="Times New Roman"/>
              </a:rPr>
              <a:t>  </a:t>
            </a:r>
            <a:r>
              <a:rPr sz="1800" dirty="0">
                <a:solidFill>
                  <a:srgbClr val="4F4F4F"/>
                </a:solidFill>
                <a:latin typeface="Times New Roman"/>
                <a:cs typeface="Times New Roman"/>
              </a:rPr>
              <a:t>кестенің</a:t>
            </a:r>
            <a:r>
              <a:rPr sz="1800" spc="110" dirty="0">
                <a:solidFill>
                  <a:srgbClr val="4F4F4F"/>
                </a:solidFill>
                <a:latin typeface="Times New Roman"/>
                <a:cs typeface="Times New Roman"/>
              </a:rPr>
              <a:t>  </a:t>
            </a:r>
            <a:r>
              <a:rPr sz="1800" dirty="0">
                <a:solidFill>
                  <a:srgbClr val="4F4F4F"/>
                </a:solidFill>
                <a:latin typeface="Times New Roman"/>
                <a:cs typeface="Times New Roman"/>
              </a:rPr>
              <a:t>күйін</a:t>
            </a:r>
            <a:r>
              <a:rPr sz="1800" spc="110" dirty="0">
                <a:solidFill>
                  <a:srgbClr val="4F4F4F"/>
                </a:solidFill>
                <a:latin typeface="Times New Roman"/>
                <a:cs typeface="Times New Roman"/>
              </a:rPr>
              <a:t>  </a:t>
            </a:r>
            <a:r>
              <a:rPr sz="1800" dirty="0">
                <a:solidFill>
                  <a:srgbClr val="4F4F4F"/>
                </a:solidFill>
                <a:latin typeface="Times New Roman"/>
                <a:cs typeface="Times New Roman"/>
              </a:rPr>
              <a:t>бағалаңыз</a:t>
            </a:r>
            <a:r>
              <a:rPr sz="1800" spc="110" dirty="0">
                <a:solidFill>
                  <a:srgbClr val="4F4F4F"/>
                </a:solidFill>
                <a:latin typeface="Times New Roman"/>
                <a:cs typeface="Times New Roman"/>
              </a:rPr>
              <a:t>  </a:t>
            </a:r>
            <a:r>
              <a:rPr sz="1800" spc="-20" dirty="0">
                <a:solidFill>
                  <a:srgbClr val="4F4F4F"/>
                </a:solidFill>
                <a:latin typeface="Times New Roman"/>
                <a:cs typeface="Times New Roman"/>
              </a:rPr>
              <a:t>жəне </a:t>
            </a:r>
            <a:r>
              <a:rPr sz="1800" spc="-10" dirty="0">
                <a:solidFill>
                  <a:srgbClr val="4F4F4F"/>
                </a:solidFill>
                <a:latin typeface="Times New Roman"/>
                <a:cs typeface="Times New Roman"/>
              </a:rPr>
              <a:t>айырмашылық</a:t>
            </a:r>
            <a:r>
              <a:rPr sz="1800" spc="-80" dirty="0">
                <a:solidFill>
                  <a:srgbClr val="4F4F4F"/>
                </a:solidFill>
                <a:latin typeface="Times New Roman"/>
                <a:cs typeface="Times New Roman"/>
              </a:rPr>
              <a:t> </a:t>
            </a:r>
            <a:r>
              <a:rPr sz="1800" dirty="0">
                <a:solidFill>
                  <a:srgbClr val="4F4F4F"/>
                </a:solidFill>
                <a:latin typeface="Times New Roman"/>
                <a:cs typeface="Times New Roman"/>
              </a:rPr>
              <a:t>негізінде</a:t>
            </a:r>
            <a:r>
              <a:rPr sz="1800" spc="-75" dirty="0">
                <a:solidFill>
                  <a:srgbClr val="4F4F4F"/>
                </a:solidFill>
                <a:latin typeface="Times New Roman"/>
                <a:cs typeface="Times New Roman"/>
              </a:rPr>
              <a:t> </a:t>
            </a:r>
            <a:r>
              <a:rPr sz="1800" dirty="0">
                <a:solidFill>
                  <a:srgbClr val="4F4F4F"/>
                </a:solidFill>
                <a:latin typeface="Times New Roman"/>
                <a:cs typeface="Times New Roman"/>
              </a:rPr>
              <a:t>əрекет</a:t>
            </a:r>
            <a:r>
              <a:rPr sz="1800" spc="-70" dirty="0">
                <a:solidFill>
                  <a:srgbClr val="4F4F4F"/>
                </a:solidFill>
                <a:latin typeface="Times New Roman"/>
                <a:cs typeface="Times New Roman"/>
              </a:rPr>
              <a:t> </a:t>
            </a:r>
            <a:r>
              <a:rPr sz="1800" spc="-10" dirty="0">
                <a:solidFill>
                  <a:srgbClr val="4F4F4F"/>
                </a:solidFill>
                <a:latin typeface="Times New Roman"/>
                <a:cs typeface="Times New Roman"/>
              </a:rPr>
              <a:t>жасаңыз.</a:t>
            </a:r>
            <a:endParaRPr sz="18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278103"/>
            <a:ext cx="8360409" cy="3637279"/>
          </a:xfrm>
          <a:prstGeom prst="rect">
            <a:avLst/>
          </a:prstGeom>
        </p:spPr>
        <p:txBody>
          <a:bodyPr vert="horz" wrap="square" lIns="0" tIns="12700" rIns="0" bIns="0" rtlCol="0">
            <a:spAutoFit/>
          </a:bodyPr>
          <a:lstStyle/>
          <a:p>
            <a:pPr marL="138430" indent="-128905" algn="just">
              <a:lnSpc>
                <a:spcPct val="100000"/>
              </a:lnSpc>
              <a:spcBef>
                <a:spcPts val="100"/>
              </a:spcBef>
              <a:buSzPct val="91666"/>
              <a:buAutoNum type="arabicPeriod" startAt="2"/>
              <a:tabLst>
                <a:tab pos="138430" algn="l"/>
              </a:tabLst>
            </a:pPr>
            <a:r>
              <a:rPr sz="1200" b="1" dirty="0">
                <a:solidFill>
                  <a:srgbClr val="4F4F4F"/>
                </a:solidFill>
                <a:latin typeface="Arial"/>
                <a:cs typeface="Arial"/>
              </a:rPr>
              <a:t>DDL</a:t>
            </a:r>
            <a:r>
              <a:rPr sz="1200" b="1" spc="-35" dirty="0">
                <a:solidFill>
                  <a:srgbClr val="4F4F4F"/>
                </a:solidFill>
                <a:latin typeface="Arial"/>
                <a:cs typeface="Arial"/>
              </a:rPr>
              <a:t> </a:t>
            </a:r>
            <a:r>
              <a:rPr sz="1200" b="1" spc="-10" dirty="0">
                <a:solidFill>
                  <a:srgbClr val="4F4F4F"/>
                </a:solidFill>
                <a:latin typeface="Arial"/>
                <a:cs typeface="Arial"/>
              </a:rPr>
              <a:t>(деректерді </a:t>
            </a:r>
            <a:r>
              <a:rPr sz="1200" b="1" dirty="0">
                <a:solidFill>
                  <a:srgbClr val="4F4F4F"/>
                </a:solidFill>
                <a:latin typeface="Arial"/>
                <a:cs typeface="Arial"/>
              </a:rPr>
              <a:t>анықтау</a:t>
            </a:r>
            <a:r>
              <a:rPr sz="1200" b="1" spc="-10" dirty="0">
                <a:solidFill>
                  <a:srgbClr val="4F4F4F"/>
                </a:solidFill>
                <a:latin typeface="Arial"/>
                <a:cs typeface="Arial"/>
              </a:rPr>
              <a:t> тілі)</a:t>
            </a:r>
            <a:endParaRPr sz="1200">
              <a:latin typeface="Arial"/>
              <a:cs typeface="Arial"/>
            </a:endParaRPr>
          </a:p>
          <a:p>
            <a:pPr marL="12700" marR="27940" algn="just">
              <a:lnSpc>
                <a:spcPct val="162500"/>
              </a:lnSpc>
              <a:spcBef>
                <a:spcPts val="1200"/>
              </a:spcBef>
            </a:pPr>
            <a:r>
              <a:rPr sz="1200" dirty="0">
                <a:solidFill>
                  <a:srgbClr val="4F4F4F"/>
                </a:solidFill>
                <a:latin typeface="Microsoft Sans Serif"/>
                <a:cs typeface="Microsoft Sans Serif"/>
              </a:rPr>
              <a:t>DDL</a:t>
            </a:r>
            <a:r>
              <a:rPr sz="1200" spc="125" dirty="0">
                <a:solidFill>
                  <a:srgbClr val="4F4F4F"/>
                </a:solidFill>
                <a:latin typeface="Microsoft Sans Serif"/>
                <a:cs typeface="Microsoft Sans Serif"/>
              </a:rPr>
              <a:t> </a:t>
            </a:r>
            <a:r>
              <a:rPr sz="1200" dirty="0">
                <a:solidFill>
                  <a:srgbClr val="4F4F4F"/>
                </a:solidFill>
                <a:latin typeface="Microsoft Sans Serif"/>
                <a:cs typeface="Microsoft Sans Serif"/>
              </a:rPr>
              <a:t>триггерлері</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серверде</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немесе</a:t>
            </a:r>
            <a:r>
              <a:rPr sz="1200" spc="170" dirty="0">
                <a:solidFill>
                  <a:srgbClr val="4F4F4F"/>
                </a:solidFill>
                <a:latin typeface="Microsoft Sans Serif"/>
                <a:cs typeface="Microsoft Sans Serif"/>
              </a:rPr>
              <a:t> </a:t>
            </a:r>
            <a:r>
              <a:rPr sz="1200" dirty="0">
                <a:solidFill>
                  <a:srgbClr val="4F4F4F"/>
                </a:solidFill>
                <a:latin typeface="Microsoft Sans Serif"/>
                <a:cs typeface="Microsoft Sans Serif"/>
              </a:rPr>
              <a:t>дерекқорда</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деректерді</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анықтау</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тілі</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(негізінен</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жасау,</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тастау</a:t>
            </a:r>
            <a:r>
              <a:rPr sz="1200" spc="165" dirty="0">
                <a:solidFill>
                  <a:srgbClr val="4F4F4F"/>
                </a:solidFill>
                <a:latin typeface="Microsoft Sans Serif"/>
                <a:cs typeface="Microsoft Sans Serif"/>
              </a:rPr>
              <a:t> </a:t>
            </a:r>
            <a:r>
              <a:rPr sz="1200" dirty="0">
                <a:solidFill>
                  <a:srgbClr val="4F4F4F"/>
                </a:solidFill>
                <a:latin typeface="Microsoft Sans Serif"/>
                <a:cs typeface="Microsoft Sans Serif"/>
              </a:rPr>
              <a:t>жəне</a:t>
            </a:r>
            <a:r>
              <a:rPr sz="1200" spc="165" dirty="0">
                <a:solidFill>
                  <a:srgbClr val="4F4F4F"/>
                </a:solidFill>
                <a:latin typeface="Microsoft Sans Serif"/>
                <a:cs typeface="Microsoft Sans Serif"/>
              </a:rPr>
              <a:t> </a:t>
            </a:r>
            <a:r>
              <a:rPr sz="1200" spc="-10" dirty="0">
                <a:solidFill>
                  <a:srgbClr val="4F4F4F"/>
                </a:solidFill>
                <a:latin typeface="Microsoft Sans Serif"/>
                <a:cs typeface="Microsoft Sans Serif"/>
              </a:rPr>
              <a:t>өзгертуден </a:t>
            </a:r>
            <a:r>
              <a:rPr sz="1200" dirty="0">
                <a:solidFill>
                  <a:srgbClr val="4F4F4F"/>
                </a:solidFill>
                <a:latin typeface="Microsoft Sans Serif"/>
                <a:cs typeface="Microsoft Sans Serif"/>
              </a:rPr>
              <a:t>басталатын</a:t>
            </a:r>
            <a:r>
              <a:rPr sz="1200" spc="240" dirty="0">
                <a:solidFill>
                  <a:srgbClr val="4F4F4F"/>
                </a:solidFill>
                <a:latin typeface="Microsoft Sans Serif"/>
                <a:cs typeface="Microsoft Sans Serif"/>
              </a:rPr>
              <a:t> </a:t>
            </a:r>
            <a:r>
              <a:rPr sz="1200" dirty="0">
                <a:solidFill>
                  <a:srgbClr val="4F4F4F"/>
                </a:solidFill>
                <a:latin typeface="Microsoft Sans Serif"/>
                <a:cs typeface="Microsoft Sans Serif"/>
              </a:rPr>
              <a:t>мəлімдемелер)</a:t>
            </a:r>
            <a:r>
              <a:rPr sz="1200" spc="254" dirty="0">
                <a:solidFill>
                  <a:srgbClr val="4F4F4F"/>
                </a:solidFill>
                <a:latin typeface="Microsoft Sans Serif"/>
                <a:cs typeface="Microsoft Sans Serif"/>
              </a:rPr>
              <a:t> </a:t>
            </a:r>
            <a:r>
              <a:rPr sz="1200" dirty="0">
                <a:solidFill>
                  <a:srgbClr val="4F4F4F"/>
                </a:solidFill>
                <a:latin typeface="Microsoft Sans Serif"/>
                <a:cs typeface="Microsoft Sans Serif"/>
              </a:rPr>
              <a:t>орын</a:t>
            </a:r>
            <a:r>
              <a:rPr sz="1200" spc="250" dirty="0">
                <a:solidFill>
                  <a:srgbClr val="4F4F4F"/>
                </a:solidFill>
                <a:latin typeface="Microsoft Sans Serif"/>
                <a:cs typeface="Microsoft Sans Serif"/>
              </a:rPr>
              <a:t> </a:t>
            </a:r>
            <a:r>
              <a:rPr sz="1200" dirty="0">
                <a:solidFill>
                  <a:srgbClr val="4F4F4F"/>
                </a:solidFill>
                <a:latin typeface="Microsoft Sans Serif"/>
                <a:cs typeface="Microsoft Sans Serif"/>
              </a:rPr>
              <a:t>алған</a:t>
            </a:r>
            <a:r>
              <a:rPr sz="1200" spc="254" dirty="0">
                <a:solidFill>
                  <a:srgbClr val="4F4F4F"/>
                </a:solidFill>
                <a:latin typeface="Microsoft Sans Serif"/>
                <a:cs typeface="Microsoft Sans Serif"/>
              </a:rPr>
              <a:t> </a:t>
            </a:r>
            <a:r>
              <a:rPr sz="1200" dirty="0">
                <a:solidFill>
                  <a:srgbClr val="4F4F4F"/>
                </a:solidFill>
                <a:latin typeface="Microsoft Sans Serif"/>
                <a:cs typeface="Microsoft Sans Serif"/>
              </a:rPr>
              <a:t>кезде</a:t>
            </a:r>
            <a:r>
              <a:rPr sz="1200" spc="254" dirty="0">
                <a:solidFill>
                  <a:srgbClr val="4F4F4F"/>
                </a:solidFill>
                <a:latin typeface="Microsoft Sans Serif"/>
                <a:cs typeface="Microsoft Sans Serif"/>
              </a:rPr>
              <a:t> </a:t>
            </a:r>
            <a:r>
              <a:rPr sz="1200" dirty="0">
                <a:solidFill>
                  <a:srgbClr val="4F4F4F"/>
                </a:solidFill>
                <a:latin typeface="Microsoft Sans Serif"/>
                <a:cs typeface="Microsoft Sans Serif"/>
              </a:rPr>
              <a:t>іске</a:t>
            </a:r>
            <a:r>
              <a:rPr sz="1200" spc="250" dirty="0">
                <a:solidFill>
                  <a:srgbClr val="4F4F4F"/>
                </a:solidFill>
                <a:latin typeface="Microsoft Sans Serif"/>
                <a:cs typeface="Microsoft Sans Serif"/>
              </a:rPr>
              <a:t> </a:t>
            </a:r>
            <a:r>
              <a:rPr sz="1200" dirty="0">
                <a:solidFill>
                  <a:srgbClr val="4F4F4F"/>
                </a:solidFill>
                <a:latin typeface="Microsoft Sans Serif"/>
                <a:cs typeface="Microsoft Sans Serif"/>
              </a:rPr>
              <a:t>қосылады.DDL</a:t>
            </a:r>
            <a:r>
              <a:rPr sz="1200" spc="215" dirty="0">
                <a:solidFill>
                  <a:srgbClr val="4F4F4F"/>
                </a:solidFill>
                <a:latin typeface="Microsoft Sans Serif"/>
                <a:cs typeface="Microsoft Sans Serif"/>
              </a:rPr>
              <a:t> </a:t>
            </a:r>
            <a:r>
              <a:rPr sz="1200" dirty="0">
                <a:solidFill>
                  <a:srgbClr val="4F4F4F"/>
                </a:solidFill>
                <a:latin typeface="Microsoft Sans Serif"/>
                <a:cs typeface="Microsoft Sans Serif"/>
              </a:rPr>
              <a:t>триггерлерін</a:t>
            </a:r>
            <a:r>
              <a:rPr sz="1200" spc="254" dirty="0">
                <a:solidFill>
                  <a:srgbClr val="4F4F4F"/>
                </a:solidFill>
                <a:latin typeface="Microsoft Sans Serif"/>
                <a:cs typeface="Microsoft Sans Serif"/>
              </a:rPr>
              <a:t> </a:t>
            </a:r>
            <a:r>
              <a:rPr sz="1200" dirty="0">
                <a:solidFill>
                  <a:srgbClr val="4F4F4F"/>
                </a:solidFill>
                <a:latin typeface="Microsoft Sans Serif"/>
                <a:cs typeface="Microsoft Sans Serif"/>
              </a:rPr>
              <a:t>пайдалану</a:t>
            </a:r>
            <a:r>
              <a:rPr sz="1200" spc="250" dirty="0">
                <a:solidFill>
                  <a:srgbClr val="4F4F4F"/>
                </a:solidFill>
                <a:latin typeface="Microsoft Sans Serif"/>
                <a:cs typeface="Microsoft Sans Serif"/>
              </a:rPr>
              <a:t> </a:t>
            </a:r>
            <a:r>
              <a:rPr sz="1200" dirty="0">
                <a:solidFill>
                  <a:srgbClr val="4F4F4F"/>
                </a:solidFill>
                <a:latin typeface="Microsoft Sans Serif"/>
                <a:cs typeface="Microsoft Sans Serif"/>
              </a:rPr>
              <a:t>деректер</a:t>
            </a:r>
            <a:r>
              <a:rPr sz="1200" spc="254" dirty="0">
                <a:solidFill>
                  <a:srgbClr val="4F4F4F"/>
                </a:solidFill>
                <a:latin typeface="Microsoft Sans Serif"/>
                <a:cs typeface="Microsoft Sans Serif"/>
              </a:rPr>
              <a:t> </a:t>
            </a:r>
            <a:r>
              <a:rPr sz="1200" spc="-10" dirty="0">
                <a:solidFill>
                  <a:srgbClr val="4F4F4F"/>
                </a:solidFill>
                <a:latin typeface="Microsoft Sans Serif"/>
                <a:cs typeface="Microsoft Sans Serif"/>
              </a:rPr>
              <a:t>схемасына </a:t>
            </a:r>
            <a:r>
              <a:rPr sz="1200" dirty="0">
                <a:solidFill>
                  <a:srgbClr val="4F4F4F"/>
                </a:solidFill>
                <a:latin typeface="Microsoft Sans Serif"/>
                <a:cs typeface="Microsoft Sans Serif"/>
              </a:rPr>
              <a:t>немесе</a:t>
            </a:r>
            <a:r>
              <a:rPr sz="1200" spc="-35" dirty="0">
                <a:solidFill>
                  <a:srgbClr val="4F4F4F"/>
                </a:solidFill>
                <a:latin typeface="Microsoft Sans Serif"/>
                <a:cs typeface="Microsoft Sans Serif"/>
              </a:rPr>
              <a:t> </a:t>
            </a:r>
            <a:r>
              <a:rPr sz="1200" spc="-10" dirty="0">
                <a:solidFill>
                  <a:srgbClr val="4F4F4F"/>
                </a:solidFill>
                <a:latin typeface="Microsoft Sans Serif"/>
                <a:cs typeface="Microsoft Sans Serif"/>
              </a:rPr>
              <a:t>деректер</a:t>
            </a:r>
            <a:r>
              <a:rPr sz="1200" spc="-30" dirty="0">
                <a:solidFill>
                  <a:srgbClr val="4F4F4F"/>
                </a:solidFill>
                <a:latin typeface="Microsoft Sans Serif"/>
                <a:cs typeface="Microsoft Sans Serif"/>
              </a:rPr>
              <a:t> </a:t>
            </a:r>
            <a:r>
              <a:rPr sz="1200" spc="-20" dirty="0">
                <a:solidFill>
                  <a:srgbClr val="4F4F4F"/>
                </a:solidFill>
                <a:latin typeface="Microsoft Sans Serif"/>
                <a:cs typeface="Microsoft Sans Serif"/>
              </a:rPr>
              <a:t>жазбасына</a:t>
            </a:r>
            <a:r>
              <a:rPr sz="1200" spc="-30" dirty="0">
                <a:solidFill>
                  <a:srgbClr val="4F4F4F"/>
                </a:solidFill>
                <a:latin typeface="Microsoft Sans Serif"/>
                <a:cs typeface="Microsoft Sans Serif"/>
              </a:rPr>
              <a:t> </a:t>
            </a:r>
            <a:r>
              <a:rPr sz="1200" spc="-10" dirty="0">
                <a:solidFill>
                  <a:srgbClr val="4F4F4F"/>
                </a:solidFill>
                <a:latin typeface="Microsoft Sans Serif"/>
                <a:cs typeface="Microsoft Sans Serif"/>
              </a:rPr>
              <a:t>белгілі</a:t>
            </a:r>
            <a:r>
              <a:rPr sz="1200" spc="-30" dirty="0">
                <a:solidFill>
                  <a:srgbClr val="4F4F4F"/>
                </a:solidFill>
                <a:latin typeface="Microsoft Sans Serif"/>
                <a:cs typeface="Microsoft Sans Serif"/>
              </a:rPr>
              <a:t> </a:t>
            </a:r>
            <a:r>
              <a:rPr sz="1200" dirty="0">
                <a:solidFill>
                  <a:srgbClr val="4F4F4F"/>
                </a:solidFill>
                <a:latin typeface="Microsoft Sans Serif"/>
                <a:cs typeface="Microsoft Sans Serif"/>
              </a:rPr>
              <a:t>бір</a:t>
            </a:r>
            <a:r>
              <a:rPr sz="1200" spc="-30" dirty="0">
                <a:solidFill>
                  <a:srgbClr val="4F4F4F"/>
                </a:solidFill>
                <a:latin typeface="Microsoft Sans Serif"/>
                <a:cs typeface="Microsoft Sans Serif"/>
              </a:rPr>
              <a:t> </a:t>
            </a:r>
            <a:r>
              <a:rPr sz="1200" spc="-10" dirty="0">
                <a:solidFill>
                  <a:srgbClr val="4F4F4F"/>
                </a:solidFill>
                <a:latin typeface="Microsoft Sans Serif"/>
                <a:cs typeface="Microsoft Sans Serif"/>
              </a:rPr>
              <a:t>өзгерістерді</a:t>
            </a:r>
            <a:r>
              <a:rPr sz="1200" spc="-30" dirty="0">
                <a:solidFill>
                  <a:srgbClr val="4F4F4F"/>
                </a:solidFill>
                <a:latin typeface="Microsoft Sans Serif"/>
                <a:cs typeface="Microsoft Sans Serif"/>
              </a:rPr>
              <a:t> </a:t>
            </a:r>
            <a:r>
              <a:rPr sz="1200" spc="-10" dirty="0">
                <a:solidFill>
                  <a:srgbClr val="4F4F4F"/>
                </a:solidFill>
                <a:latin typeface="Microsoft Sans Serif"/>
                <a:cs typeface="Microsoft Sans Serif"/>
              </a:rPr>
              <a:t>болдырмауға</a:t>
            </a:r>
            <a:r>
              <a:rPr sz="1200" spc="-35" dirty="0">
                <a:solidFill>
                  <a:srgbClr val="4F4F4F"/>
                </a:solidFill>
                <a:latin typeface="Microsoft Sans Serif"/>
                <a:cs typeface="Microsoft Sans Serif"/>
              </a:rPr>
              <a:t> </a:t>
            </a:r>
            <a:r>
              <a:rPr sz="1200" spc="-10" dirty="0">
                <a:solidFill>
                  <a:srgbClr val="4F4F4F"/>
                </a:solidFill>
                <a:latin typeface="Microsoft Sans Serif"/>
                <a:cs typeface="Microsoft Sans Serif"/>
              </a:rPr>
              <a:t>болады.</a:t>
            </a:r>
            <a:endParaRPr sz="1200">
              <a:latin typeface="Microsoft Sans Serif"/>
              <a:cs typeface="Microsoft Sans Serif"/>
            </a:endParaRPr>
          </a:p>
          <a:p>
            <a:pPr>
              <a:lnSpc>
                <a:spcPct val="100000"/>
              </a:lnSpc>
              <a:spcBef>
                <a:spcPts val="740"/>
              </a:spcBef>
            </a:pPr>
            <a:endParaRPr sz="1200">
              <a:latin typeface="Microsoft Sans Serif"/>
              <a:cs typeface="Microsoft Sans Serif"/>
            </a:endParaRPr>
          </a:p>
          <a:p>
            <a:pPr marL="180975" indent="-168275">
              <a:lnSpc>
                <a:spcPct val="100000"/>
              </a:lnSpc>
              <a:buSzPct val="91666"/>
              <a:buAutoNum type="arabicPeriod" startAt="3"/>
              <a:tabLst>
                <a:tab pos="180975" algn="l"/>
              </a:tabLst>
            </a:pPr>
            <a:r>
              <a:rPr sz="1200" b="1" dirty="0">
                <a:solidFill>
                  <a:srgbClr val="4F4F4F"/>
                </a:solidFill>
                <a:latin typeface="Arial"/>
                <a:cs typeface="Arial"/>
              </a:rPr>
              <a:t>Кіріс</a:t>
            </a:r>
            <a:r>
              <a:rPr sz="1200" b="1" spc="-55" dirty="0">
                <a:solidFill>
                  <a:srgbClr val="4F4F4F"/>
                </a:solidFill>
                <a:latin typeface="Arial"/>
                <a:cs typeface="Arial"/>
              </a:rPr>
              <a:t> </a:t>
            </a:r>
            <a:r>
              <a:rPr sz="1200" b="1" spc="-10" dirty="0">
                <a:solidFill>
                  <a:srgbClr val="4F4F4F"/>
                </a:solidFill>
                <a:latin typeface="Arial"/>
                <a:cs typeface="Arial"/>
              </a:rPr>
              <a:t>триггер</a:t>
            </a:r>
            <a:endParaRPr sz="1200">
              <a:latin typeface="Arial"/>
              <a:cs typeface="Arial"/>
            </a:endParaRPr>
          </a:p>
          <a:p>
            <a:pPr marL="12700" marR="5080">
              <a:lnSpc>
                <a:spcPct val="162500"/>
              </a:lnSpc>
              <a:spcBef>
                <a:spcPts val="1200"/>
              </a:spcBef>
            </a:pPr>
            <a:r>
              <a:rPr sz="1200" dirty="0">
                <a:solidFill>
                  <a:srgbClr val="4F4F4F"/>
                </a:solidFill>
                <a:latin typeface="Microsoft Sans Serif"/>
                <a:cs typeface="Microsoft Sans Serif"/>
              </a:rPr>
              <a:t>Жүйеге</a:t>
            </a:r>
            <a:r>
              <a:rPr sz="1200" spc="130" dirty="0">
                <a:solidFill>
                  <a:srgbClr val="4F4F4F"/>
                </a:solidFill>
                <a:latin typeface="Microsoft Sans Serif"/>
                <a:cs typeface="Microsoft Sans Serif"/>
              </a:rPr>
              <a:t> </a:t>
            </a:r>
            <a:r>
              <a:rPr sz="1200" dirty="0">
                <a:solidFill>
                  <a:srgbClr val="4F4F4F"/>
                </a:solidFill>
                <a:latin typeface="Microsoft Sans Serif"/>
                <a:cs typeface="Microsoft Sans Serif"/>
              </a:rPr>
              <a:t>кіру</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триггері</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LOGIN</a:t>
            </a:r>
            <a:r>
              <a:rPr sz="1200" spc="130" dirty="0">
                <a:solidFill>
                  <a:srgbClr val="4F4F4F"/>
                </a:solidFill>
                <a:latin typeface="Microsoft Sans Serif"/>
                <a:cs typeface="Microsoft Sans Serif"/>
              </a:rPr>
              <a:t> </a:t>
            </a:r>
            <a:r>
              <a:rPr sz="1200" spc="-10" dirty="0">
                <a:solidFill>
                  <a:srgbClr val="4F4F4F"/>
                </a:solidFill>
                <a:latin typeface="Microsoft Sans Serif"/>
                <a:cs typeface="Microsoft Sans Serif"/>
              </a:rPr>
              <a:t>оқиғасына</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жауап</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ретінде</a:t>
            </a:r>
            <a:r>
              <a:rPr sz="1200" spc="130" dirty="0">
                <a:solidFill>
                  <a:srgbClr val="4F4F4F"/>
                </a:solidFill>
                <a:latin typeface="Microsoft Sans Serif"/>
                <a:cs typeface="Microsoft Sans Serif"/>
              </a:rPr>
              <a:t> </a:t>
            </a:r>
            <a:r>
              <a:rPr sz="1200" dirty="0">
                <a:solidFill>
                  <a:srgbClr val="4F4F4F"/>
                </a:solidFill>
                <a:latin typeface="Microsoft Sans Serif"/>
                <a:cs typeface="Microsoft Sans Serif"/>
              </a:rPr>
              <a:t>сақталған</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процедураны</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іске</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қосады.</a:t>
            </a:r>
            <a:r>
              <a:rPr sz="1200" spc="130" dirty="0">
                <a:solidFill>
                  <a:srgbClr val="4F4F4F"/>
                </a:solidFill>
                <a:latin typeface="Microsoft Sans Serif"/>
                <a:cs typeface="Microsoft Sans Serif"/>
              </a:rPr>
              <a:t> </a:t>
            </a:r>
            <a:r>
              <a:rPr sz="1200" dirty="0">
                <a:solidFill>
                  <a:srgbClr val="4F4F4F"/>
                </a:solidFill>
                <a:latin typeface="Microsoft Sans Serif"/>
                <a:cs typeface="Microsoft Sans Serif"/>
              </a:rPr>
              <a:t>Бұл</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оқиға</a:t>
            </a:r>
            <a:r>
              <a:rPr sz="1200" spc="135" dirty="0">
                <a:solidFill>
                  <a:srgbClr val="4F4F4F"/>
                </a:solidFill>
                <a:latin typeface="Microsoft Sans Serif"/>
                <a:cs typeface="Microsoft Sans Serif"/>
              </a:rPr>
              <a:t> </a:t>
            </a:r>
            <a:r>
              <a:rPr sz="1200" dirty="0">
                <a:solidFill>
                  <a:srgbClr val="4F4F4F"/>
                </a:solidFill>
                <a:latin typeface="Microsoft Sans Serif"/>
                <a:cs typeface="Microsoft Sans Serif"/>
              </a:rPr>
              <a:t>SQL</a:t>
            </a:r>
            <a:r>
              <a:rPr sz="1200" spc="95" dirty="0">
                <a:solidFill>
                  <a:srgbClr val="4F4F4F"/>
                </a:solidFill>
                <a:latin typeface="Microsoft Sans Serif"/>
                <a:cs typeface="Microsoft Sans Serif"/>
              </a:rPr>
              <a:t> </a:t>
            </a:r>
            <a:r>
              <a:rPr sz="1200" spc="-10" dirty="0">
                <a:solidFill>
                  <a:srgbClr val="4F4F4F"/>
                </a:solidFill>
                <a:latin typeface="Microsoft Sans Serif"/>
                <a:cs typeface="Microsoft Sans Serif"/>
              </a:rPr>
              <a:t>Server </a:t>
            </a:r>
            <a:r>
              <a:rPr sz="1200" dirty="0">
                <a:solidFill>
                  <a:srgbClr val="4F4F4F"/>
                </a:solidFill>
                <a:latin typeface="Microsoft Sans Serif"/>
                <a:cs typeface="Microsoft Sans Serif"/>
              </a:rPr>
              <a:t>данасы</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арқылы</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пайдаланушы</a:t>
            </a:r>
            <a:r>
              <a:rPr sz="1200" spc="195" dirty="0">
                <a:solidFill>
                  <a:srgbClr val="4F4F4F"/>
                </a:solidFill>
                <a:latin typeface="Microsoft Sans Serif"/>
                <a:cs typeface="Microsoft Sans Serif"/>
              </a:rPr>
              <a:t> </a:t>
            </a:r>
            <a:r>
              <a:rPr sz="1200" dirty="0">
                <a:solidFill>
                  <a:srgbClr val="4F4F4F"/>
                </a:solidFill>
                <a:latin typeface="Microsoft Sans Serif"/>
                <a:cs typeface="Microsoft Sans Serif"/>
              </a:rPr>
              <a:t>сеансы</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орнатылған</a:t>
            </a:r>
            <a:r>
              <a:rPr sz="1200" spc="195" dirty="0">
                <a:solidFill>
                  <a:srgbClr val="4F4F4F"/>
                </a:solidFill>
                <a:latin typeface="Microsoft Sans Serif"/>
                <a:cs typeface="Microsoft Sans Serif"/>
              </a:rPr>
              <a:t> </a:t>
            </a:r>
            <a:r>
              <a:rPr sz="1200" dirty="0">
                <a:solidFill>
                  <a:srgbClr val="4F4F4F"/>
                </a:solidFill>
                <a:latin typeface="Microsoft Sans Serif"/>
                <a:cs typeface="Microsoft Sans Serif"/>
              </a:rPr>
              <a:t>кезде</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орын</a:t>
            </a:r>
            <a:r>
              <a:rPr sz="1200" spc="195" dirty="0">
                <a:solidFill>
                  <a:srgbClr val="4F4F4F"/>
                </a:solidFill>
                <a:latin typeface="Microsoft Sans Serif"/>
                <a:cs typeface="Microsoft Sans Serif"/>
              </a:rPr>
              <a:t> </a:t>
            </a:r>
            <a:r>
              <a:rPr sz="1200" dirty="0">
                <a:solidFill>
                  <a:srgbClr val="4F4F4F"/>
                </a:solidFill>
                <a:latin typeface="Microsoft Sans Serif"/>
                <a:cs typeface="Microsoft Sans Serif"/>
              </a:rPr>
              <a:t>алады.</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Жүйеге</a:t>
            </a:r>
            <a:r>
              <a:rPr sz="1200" spc="195" dirty="0">
                <a:solidFill>
                  <a:srgbClr val="4F4F4F"/>
                </a:solidFill>
                <a:latin typeface="Microsoft Sans Serif"/>
                <a:cs typeface="Microsoft Sans Serif"/>
              </a:rPr>
              <a:t> </a:t>
            </a:r>
            <a:r>
              <a:rPr sz="1200" dirty="0">
                <a:solidFill>
                  <a:srgbClr val="4F4F4F"/>
                </a:solidFill>
                <a:latin typeface="Microsoft Sans Serif"/>
                <a:cs typeface="Microsoft Sans Serif"/>
              </a:rPr>
              <a:t>кіру</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триггері</a:t>
            </a:r>
            <a:r>
              <a:rPr sz="1200" spc="190" dirty="0">
                <a:solidFill>
                  <a:srgbClr val="4F4F4F"/>
                </a:solidFill>
                <a:latin typeface="Microsoft Sans Serif"/>
                <a:cs typeface="Microsoft Sans Serif"/>
              </a:rPr>
              <a:t> </a:t>
            </a:r>
            <a:r>
              <a:rPr sz="1200" dirty="0">
                <a:solidFill>
                  <a:srgbClr val="4F4F4F"/>
                </a:solidFill>
                <a:latin typeface="Microsoft Sans Serif"/>
                <a:cs typeface="Microsoft Sans Serif"/>
              </a:rPr>
              <a:t>кіру</a:t>
            </a:r>
            <a:r>
              <a:rPr sz="1200" spc="195" dirty="0">
                <a:solidFill>
                  <a:srgbClr val="4F4F4F"/>
                </a:solidFill>
                <a:latin typeface="Microsoft Sans Serif"/>
                <a:cs typeface="Microsoft Sans Serif"/>
              </a:rPr>
              <a:t> </a:t>
            </a:r>
            <a:r>
              <a:rPr sz="1200" spc="-10" dirty="0">
                <a:solidFill>
                  <a:srgbClr val="4F4F4F"/>
                </a:solidFill>
                <a:latin typeface="Microsoft Sans Serif"/>
                <a:cs typeface="Microsoft Sans Serif"/>
              </a:rPr>
              <a:t>аутентификация </a:t>
            </a:r>
            <a:r>
              <a:rPr sz="1200" dirty="0">
                <a:solidFill>
                  <a:srgbClr val="4F4F4F"/>
                </a:solidFill>
                <a:latin typeface="Microsoft Sans Serif"/>
                <a:cs typeface="Microsoft Sans Serif"/>
              </a:rPr>
              <a:t>кезеңі</a:t>
            </a:r>
            <a:r>
              <a:rPr sz="1200" spc="430" dirty="0">
                <a:solidFill>
                  <a:srgbClr val="4F4F4F"/>
                </a:solidFill>
                <a:latin typeface="Microsoft Sans Serif"/>
                <a:cs typeface="Microsoft Sans Serif"/>
              </a:rPr>
              <a:t> </a:t>
            </a:r>
            <a:r>
              <a:rPr sz="1200" dirty="0">
                <a:solidFill>
                  <a:srgbClr val="4F4F4F"/>
                </a:solidFill>
                <a:latin typeface="Microsoft Sans Serif"/>
                <a:cs typeface="Microsoft Sans Serif"/>
              </a:rPr>
              <a:t>аяқталғаннан</a:t>
            </a:r>
            <a:r>
              <a:rPr sz="1200" spc="434" dirty="0">
                <a:solidFill>
                  <a:srgbClr val="4F4F4F"/>
                </a:solidFill>
                <a:latin typeface="Microsoft Sans Serif"/>
                <a:cs typeface="Microsoft Sans Serif"/>
              </a:rPr>
              <a:t> </a:t>
            </a:r>
            <a:r>
              <a:rPr sz="1200" dirty="0">
                <a:solidFill>
                  <a:srgbClr val="4F4F4F"/>
                </a:solidFill>
                <a:latin typeface="Microsoft Sans Serif"/>
                <a:cs typeface="Microsoft Sans Serif"/>
              </a:rPr>
              <a:t>кейін</a:t>
            </a:r>
            <a:r>
              <a:rPr sz="1200" spc="434" dirty="0">
                <a:solidFill>
                  <a:srgbClr val="4F4F4F"/>
                </a:solidFill>
                <a:latin typeface="Microsoft Sans Serif"/>
                <a:cs typeface="Microsoft Sans Serif"/>
              </a:rPr>
              <a:t> </a:t>
            </a:r>
            <a:r>
              <a:rPr sz="1200" dirty="0">
                <a:solidFill>
                  <a:srgbClr val="4F4F4F"/>
                </a:solidFill>
                <a:latin typeface="Microsoft Sans Serif"/>
                <a:cs typeface="Microsoft Sans Serif"/>
              </a:rPr>
              <a:t>жəне</a:t>
            </a:r>
            <a:r>
              <a:rPr sz="1200" spc="434" dirty="0">
                <a:solidFill>
                  <a:srgbClr val="4F4F4F"/>
                </a:solidFill>
                <a:latin typeface="Microsoft Sans Serif"/>
                <a:cs typeface="Microsoft Sans Serif"/>
              </a:rPr>
              <a:t> </a:t>
            </a:r>
            <a:r>
              <a:rPr sz="1200" dirty="0">
                <a:solidFill>
                  <a:srgbClr val="4F4F4F"/>
                </a:solidFill>
                <a:latin typeface="Microsoft Sans Serif"/>
                <a:cs typeface="Microsoft Sans Serif"/>
              </a:rPr>
              <a:t>пайдаланушы</a:t>
            </a:r>
            <a:r>
              <a:rPr sz="1200" spc="425" dirty="0">
                <a:solidFill>
                  <a:srgbClr val="4F4F4F"/>
                </a:solidFill>
                <a:latin typeface="Microsoft Sans Serif"/>
                <a:cs typeface="Microsoft Sans Serif"/>
              </a:rPr>
              <a:t> </a:t>
            </a:r>
            <a:r>
              <a:rPr sz="1200" dirty="0">
                <a:solidFill>
                  <a:srgbClr val="4F4F4F"/>
                </a:solidFill>
                <a:latin typeface="Microsoft Sans Serif"/>
                <a:cs typeface="Microsoft Sans Serif"/>
              </a:rPr>
              <a:t>сеансы</a:t>
            </a:r>
            <a:r>
              <a:rPr sz="1200" spc="430" dirty="0">
                <a:solidFill>
                  <a:srgbClr val="4F4F4F"/>
                </a:solidFill>
                <a:latin typeface="Microsoft Sans Serif"/>
                <a:cs typeface="Microsoft Sans Serif"/>
              </a:rPr>
              <a:t> </a:t>
            </a:r>
            <a:r>
              <a:rPr sz="1200" dirty="0">
                <a:solidFill>
                  <a:srgbClr val="4F4F4F"/>
                </a:solidFill>
                <a:latin typeface="Microsoft Sans Serif"/>
                <a:cs typeface="Microsoft Sans Serif"/>
              </a:rPr>
              <a:t>нақты</a:t>
            </a:r>
            <a:r>
              <a:rPr sz="1200" spc="430" dirty="0">
                <a:solidFill>
                  <a:srgbClr val="4F4F4F"/>
                </a:solidFill>
                <a:latin typeface="Microsoft Sans Serif"/>
                <a:cs typeface="Microsoft Sans Serif"/>
              </a:rPr>
              <a:t> </a:t>
            </a:r>
            <a:r>
              <a:rPr sz="1200" dirty="0">
                <a:solidFill>
                  <a:srgbClr val="4F4F4F"/>
                </a:solidFill>
                <a:latin typeface="Microsoft Sans Serif"/>
                <a:cs typeface="Microsoft Sans Serif"/>
              </a:rPr>
              <a:t>орнатылғанға</a:t>
            </a:r>
            <a:r>
              <a:rPr sz="1200" spc="434" dirty="0">
                <a:solidFill>
                  <a:srgbClr val="4F4F4F"/>
                </a:solidFill>
                <a:latin typeface="Microsoft Sans Serif"/>
                <a:cs typeface="Microsoft Sans Serif"/>
              </a:rPr>
              <a:t> </a:t>
            </a:r>
            <a:r>
              <a:rPr sz="1200" dirty="0">
                <a:solidFill>
                  <a:srgbClr val="4F4F4F"/>
                </a:solidFill>
                <a:latin typeface="Microsoft Sans Serif"/>
                <a:cs typeface="Microsoft Sans Serif"/>
              </a:rPr>
              <a:t>дейін</a:t>
            </a:r>
            <a:r>
              <a:rPr sz="1200" spc="434" dirty="0">
                <a:solidFill>
                  <a:srgbClr val="4F4F4F"/>
                </a:solidFill>
                <a:latin typeface="Microsoft Sans Serif"/>
                <a:cs typeface="Microsoft Sans Serif"/>
              </a:rPr>
              <a:t> </a:t>
            </a:r>
            <a:r>
              <a:rPr sz="1200" dirty="0">
                <a:solidFill>
                  <a:srgbClr val="4F4F4F"/>
                </a:solidFill>
                <a:latin typeface="Microsoft Sans Serif"/>
                <a:cs typeface="Microsoft Sans Serif"/>
              </a:rPr>
              <a:t>іске</a:t>
            </a:r>
            <a:r>
              <a:rPr sz="1200" spc="430" dirty="0">
                <a:solidFill>
                  <a:srgbClr val="4F4F4F"/>
                </a:solidFill>
                <a:latin typeface="Microsoft Sans Serif"/>
                <a:cs typeface="Microsoft Sans Serif"/>
              </a:rPr>
              <a:t> </a:t>
            </a:r>
            <a:r>
              <a:rPr sz="1200" dirty="0">
                <a:solidFill>
                  <a:srgbClr val="4F4F4F"/>
                </a:solidFill>
                <a:latin typeface="Microsoft Sans Serif"/>
                <a:cs typeface="Microsoft Sans Serif"/>
              </a:rPr>
              <a:t>қосылады.</a:t>
            </a:r>
            <a:r>
              <a:rPr sz="1200" spc="430" dirty="0">
                <a:solidFill>
                  <a:srgbClr val="4F4F4F"/>
                </a:solidFill>
                <a:latin typeface="Microsoft Sans Serif"/>
                <a:cs typeface="Microsoft Sans Serif"/>
              </a:rPr>
              <a:t> </a:t>
            </a:r>
            <a:r>
              <a:rPr sz="1200" spc="-10" dirty="0">
                <a:solidFill>
                  <a:srgbClr val="4F4F4F"/>
                </a:solidFill>
                <a:latin typeface="Microsoft Sans Serif"/>
                <a:cs typeface="Microsoft Sans Serif"/>
              </a:rPr>
              <a:t>Сондықтан </a:t>
            </a:r>
            <a:r>
              <a:rPr sz="1200" dirty="0">
                <a:solidFill>
                  <a:srgbClr val="4F4F4F"/>
                </a:solidFill>
                <a:latin typeface="Microsoft Sans Serif"/>
                <a:cs typeface="Microsoft Sans Serif"/>
              </a:rPr>
              <a:t>триггерден</a:t>
            </a:r>
            <a:r>
              <a:rPr sz="1200" spc="114" dirty="0">
                <a:solidFill>
                  <a:srgbClr val="4F4F4F"/>
                </a:solidFill>
                <a:latin typeface="Microsoft Sans Serif"/>
                <a:cs typeface="Microsoft Sans Serif"/>
              </a:rPr>
              <a:t> </a:t>
            </a:r>
            <a:r>
              <a:rPr sz="1200" dirty="0">
                <a:solidFill>
                  <a:srgbClr val="4F4F4F"/>
                </a:solidFill>
                <a:latin typeface="Microsoft Sans Serif"/>
                <a:cs typeface="Microsoft Sans Serif"/>
              </a:rPr>
              <a:t>келетін</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жəне</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əдетте</a:t>
            </a:r>
            <a:r>
              <a:rPr sz="1200" spc="114" dirty="0">
                <a:solidFill>
                  <a:srgbClr val="4F4F4F"/>
                </a:solidFill>
                <a:latin typeface="Microsoft Sans Serif"/>
                <a:cs typeface="Microsoft Sans Serif"/>
              </a:rPr>
              <a:t> </a:t>
            </a:r>
            <a:r>
              <a:rPr sz="1200" dirty="0">
                <a:solidFill>
                  <a:srgbClr val="4F4F4F"/>
                </a:solidFill>
                <a:latin typeface="Microsoft Sans Serif"/>
                <a:cs typeface="Microsoft Sans Serif"/>
              </a:rPr>
              <a:t>пайдаланушыға</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жететін</a:t>
            </a:r>
            <a:r>
              <a:rPr sz="1200" spc="114" dirty="0">
                <a:solidFill>
                  <a:srgbClr val="4F4F4F"/>
                </a:solidFill>
                <a:latin typeface="Microsoft Sans Serif"/>
                <a:cs typeface="Microsoft Sans Serif"/>
              </a:rPr>
              <a:t> </a:t>
            </a:r>
            <a:r>
              <a:rPr sz="1200" spc="-10" dirty="0">
                <a:solidFill>
                  <a:srgbClr val="4F4F4F"/>
                </a:solidFill>
                <a:latin typeface="Microsoft Sans Serif"/>
                <a:cs typeface="Microsoft Sans Serif"/>
              </a:rPr>
              <a:t>барлық</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хабарлар</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(мысалы,</a:t>
            </a:r>
            <a:r>
              <a:rPr sz="1200" spc="114" dirty="0">
                <a:solidFill>
                  <a:srgbClr val="4F4F4F"/>
                </a:solidFill>
                <a:latin typeface="Microsoft Sans Serif"/>
                <a:cs typeface="Microsoft Sans Serif"/>
              </a:rPr>
              <a:t> </a:t>
            </a:r>
            <a:r>
              <a:rPr sz="1200" dirty="0">
                <a:solidFill>
                  <a:srgbClr val="4F4F4F"/>
                </a:solidFill>
                <a:latin typeface="Microsoft Sans Serif"/>
                <a:cs typeface="Microsoft Sans Serif"/>
              </a:rPr>
              <a:t>қате</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туралы</a:t>
            </a:r>
            <a:r>
              <a:rPr sz="1200" spc="120" dirty="0">
                <a:solidFill>
                  <a:srgbClr val="4F4F4F"/>
                </a:solidFill>
                <a:latin typeface="Microsoft Sans Serif"/>
                <a:cs typeface="Microsoft Sans Serif"/>
              </a:rPr>
              <a:t> </a:t>
            </a:r>
            <a:r>
              <a:rPr sz="1200" dirty="0">
                <a:solidFill>
                  <a:srgbClr val="4F4F4F"/>
                </a:solidFill>
                <a:latin typeface="Microsoft Sans Serif"/>
                <a:cs typeface="Microsoft Sans Serif"/>
              </a:rPr>
              <a:t>хабарлар</a:t>
            </a:r>
            <a:r>
              <a:rPr sz="1200" spc="114" dirty="0">
                <a:solidFill>
                  <a:srgbClr val="4F4F4F"/>
                </a:solidFill>
                <a:latin typeface="Microsoft Sans Serif"/>
                <a:cs typeface="Microsoft Sans Serif"/>
              </a:rPr>
              <a:t> </a:t>
            </a:r>
            <a:r>
              <a:rPr sz="1200" spc="-20" dirty="0">
                <a:solidFill>
                  <a:srgbClr val="4F4F4F"/>
                </a:solidFill>
                <a:latin typeface="Microsoft Sans Serif"/>
                <a:cs typeface="Microsoft Sans Serif"/>
              </a:rPr>
              <a:t>жəне </a:t>
            </a:r>
            <a:r>
              <a:rPr sz="1200" dirty="0">
                <a:solidFill>
                  <a:srgbClr val="4F4F4F"/>
                </a:solidFill>
                <a:latin typeface="Microsoft Sans Serif"/>
                <a:cs typeface="Microsoft Sans Serif"/>
              </a:rPr>
              <a:t>PRINT</a:t>
            </a:r>
            <a:r>
              <a:rPr sz="1200" spc="254" dirty="0">
                <a:solidFill>
                  <a:srgbClr val="4F4F4F"/>
                </a:solidFill>
                <a:latin typeface="Microsoft Sans Serif"/>
                <a:cs typeface="Microsoft Sans Serif"/>
              </a:rPr>
              <a:t> </a:t>
            </a:r>
            <a:r>
              <a:rPr sz="1200" spc="-10" dirty="0">
                <a:solidFill>
                  <a:srgbClr val="4F4F4F"/>
                </a:solidFill>
                <a:latin typeface="Microsoft Sans Serif"/>
                <a:cs typeface="Microsoft Sans Serif"/>
              </a:rPr>
              <a:t>мəлімдемелеріндегі</a:t>
            </a:r>
            <a:r>
              <a:rPr sz="1200" spc="280" dirty="0">
                <a:solidFill>
                  <a:srgbClr val="4F4F4F"/>
                </a:solidFill>
                <a:latin typeface="Microsoft Sans Serif"/>
                <a:cs typeface="Microsoft Sans Serif"/>
              </a:rPr>
              <a:t> </a:t>
            </a:r>
            <a:r>
              <a:rPr sz="1200" dirty="0">
                <a:solidFill>
                  <a:srgbClr val="4F4F4F"/>
                </a:solidFill>
                <a:latin typeface="Microsoft Sans Serif"/>
                <a:cs typeface="Microsoft Sans Serif"/>
              </a:rPr>
              <a:t>хабарлар)</a:t>
            </a:r>
            <a:r>
              <a:rPr sz="1200" spc="275" dirty="0">
                <a:solidFill>
                  <a:srgbClr val="4F4F4F"/>
                </a:solidFill>
                <a:latin typeface="Microsoft Sans Serif"/>
                <a:cs typeface="Microsoft Sans Serif"/>
              </a:rPr>
              <a:t> </a:t>
            </a:r>
            <a:r>
              <a:rPr sz="1200" dirty="0">
                <a:solidFill>
                  <a:srgbClr val="4F4F4F"/>
                </a:solidFill>
                <a:latin typeface="Microsoft Sans Serif"/>
                <a:cs typeface="Microsoft Sans Serif"/>
              </a:rPr>
              <a:t>SQL</a:t>
            </a:r>
            <a:r>
              <a:rPr sz="1200" spc="240" dirty="0">
                <a:solidFill>
                  <a:srgbClr val="4F4F4F"/>
                </a:solidFill>
                <a:latin typeface="Microsoft Sans Serif"/>
                <a:cs typeface="Microsoft Sans Serif"/>
              </a:rPr>
              <a:t> </a:t>
            </a:r>
            <a:r>
              <a:rPr sz="1200" dirty="0">
                <a:solidFill>
                  <a:srgbClr val="4F4F4F"/>
                </a:solidFill>
                <a:latin typeface="Microsoft Sans Serif"/>
                <a:cs typeface="Microsoft Sans Serif"/>
              </a:rPr>
              <a:t>серверінің</a:t>
            </a:r>
            <a:r>
              <a:rPr sz="1200" spc="280" dirty="0">
                <a:solidFill>
                  <a:srgbClr val="4F4F4F"/>
                </a:solidFill>
                <a:latin typeface="Microsoft Sans Serif"/>
                <a:cs typeface="Microsoft Sans Serif"/>
              </a:rPr>
              <a:t> </a:t>
            </a:r>
            <a:r>
              <a:rPr sz="1200" dirty="0">
                <a:solidFill>
                  <a:srgbClr val="4F4F4F"/>
                </a:solidFill>
                <a:latin typeface="Microsoft Sans Serif"/>
                <a:cs typeface="Microsoft Sans Serif"/>
              </a:rPr>
              <a:t>қате</a:t>
            </a:r>
            <a:r>
              <a:rPr sz="1200" spc="280" dirty="0">
                <a:solidFill>
                  <a:srgbClr val="4F4F4F"/>
                </a:solidFill>
                <a:latin typeface="Microsoft Sans Serif"/>
                <a:cs typeface="Microsoft Sans Serif"/>
              </a:rPr>
              <a:t> </a:t>
            </a:r>
            <a:r>
              <a:rPr sz="1200" dirty="0">
                <a:solidFill>
                  <a:srgbClr val="4F4F4F"/>
                </a:solidFill>
                <a:latin typeface="Microsoft Sans Serif"/>
                <a:cs typeface="Microsoft Sans Serif"/>
              </a:rPr>
              <a:t>журналына</a:t>
            </a:r>
            <a:r>
              <a:rPr sz="1200" spc="275" dirty="0">
                <a:solidFill>
                  <a:srgbClr val="4F4F4F"/>
                </a:solidFill>
                <a:latin typeface="Microsoft Sans Serif"/>
                <a:cs typeface="Microsoft Sans Serif"/>
              </a:rPr>
              <a:t> </a:t>
            </a:r>
            <a:r>
              <a:rPr sz="1200" dirty="0">
                <a:solidFill>
                  <a:srgbClr val="4F4F4F"/>
                </a:solidFill>
                <a:latin typeface="Microsoft Sans Serif"/>
                <a:cs typeface="Microsoft Sans Serif"/>
              </a:rPr>
              <a:t>тасымалданады.</a:t>
            </a:r>
            <a:r>
              <a:rPr sz="1200" spc="280" dirty="0">
                <a:solidFill>
                  <a:srgbClr val="4F4F4F"/>
                </a:solidFill>
                <a:latin typeface="Microsoft Sans Serif"/>
                <a:cs typeface="Microsoft Sans Serif"/>
              </a:rPr>
              <a:t> </a:t>
            </a:r>
            <a:r>
              <a:rPr sz="1200" dirty="0">
                <a:solidFill>
                  <a:srgbClr val="4F4F4F"/>
                </a:solidFill>
                <a:latin typeface="Microsoft Sans Serif"/>
                <a:cs typeface="Microsoft Sans Serif"/>
              </a:rPr>
              <a:t>Аутентификация</a:t>
            </a:r>
            <a:r>
              <a:rPr sz="1200" spc="270" dirty="0">
                <a:solidFill>
                  <a:srgbClr val="4F4F4F"/>
                </a:solidFill>
                <a:latin typeface="Microsoft Sans Serif"/>
                <a:cs typeface="Microsoft Sans Serif"/>
              </a:rPr>
              <a:t> </a:t>
            </a:r>
            <a:r>
              <a:rPr sz="1200" spc="-10" dirty="0">
                <a:solidFill>
                  <a:srgbClr val="4F4F4F"/>
                </a:solidFill>
                <a:latin typeface="Microsoft Sans Serif"/>
                <a:cs typeface="Microsoft Sans Serif"/>
              </a:rPr>
              <a:t>сəтсіз </a:t>
            </a:r>
            <a:r>
              <a:rPr sz="1200" dirty="0">
                <a:solidFill>
                  <a:srgbClr val="4F4F4F"/>
                </a:solidFill>
                <a:latin typeface="Microsoft Sans Serif"/>
                <a:cs typeface="Microsoft Sans Serif"/>
              </a:rPr>
              <a:t>болса,</a:t>
            </a:r>
            <a:r>
              <a:rPr sz="1200" spc="-55" dirty="0">
                <a:solidFill>
                  <a:srgbClr val="4F4F4F"/>
                </a:solidFill>
                <a:latin typeface="Microsoft Sans Serif"/>
                <a:cs typeface="Microsoft Sans Serif"/>
              </a:rPr>
              <a:t> </a:t>
            </a:r>
            <a:r>
              <a:rPr sz="1200" spc="-10" dirty="0">
                <a:solidFill>
                  <a:srgbClr val="4F4F4F"/>
                </a:solidFill>
                <a:latin typeface="Microsoft Sans Serif"/>
                <a:cs typeface="Microsoft Sans Serif"/>
              </a:rPr>
              <a:t>кіру</a:t>
            </a:r>
            <a:r>
              <a:rPr sz="1200" spc="-55" dirty="0">
                <a:solidFill>
                  <a:srgbClr val="4F4F4F"/>
                </a:solidFill>
                <a:latin typeface="Microsoft Sans Serif"/>
                <a:cs typeface="Microsoft Sans Serif"/>
              </a:rPr>
              <a:t> </a:t>
            </a:r>
            <a:r>
              <a:rPr sz="1200" spc="-10" dirty="0">
                <a:solidFill>
                  <a:srgbClr val="4F4F4F"/>
                </a:solidFill>
                <a:latin typeface="Microsoft Sans Serif"/>
                <a:cs typeface="Microsoft Sans Serif"/>
              </a:rPr>
              <a:t>триггері</a:t>
            </a:r>
            <a:r>
              <a:rPr sz="1200" spc="-50" dirty="0">
                <a:solidFill>
                  <a:srgbClr val="4F4F4F"/>
                </a:solidFill>
                <a:latin typeface="Microsoft Sans Serif"/>
                <a:cs typeface="Microsoft Sans Serif"/>
              </a:rPr>
              <a:t> </a:t>
            </a:r>
            <a:r>
              <a:rPr sz="1200" dirty="0">
                <a:solidFill>
                  <a:srgbClr val="4F4F4F"/>
                </a:solidFill>
                <a:latin typeface="Microsoft Sans Serif"/>
                <a:cs typeface="Microsoft Sans Serif"/>
              </a:rPr>
              <a:t>іске</a:t>
            </a:r>
            <a:r>
              <a:rPr sz="1200" spc="-55" dirty="0">
                <a:solidFill>
                  <a:srgbClr val="4F4F4F"/>
                </a:solidFill>
                <a:latin typeface="Microsoft Sans Serif"/>
                <a:cs typeface="Microsoft Sans Serif"/>
              </a:rPr>
              <a:t> </a:t>
            </a:r>
            <a:r>
              <a:rPr sz="1200" spc="-10" dirty="0">
                <a:solidFill>
                  <a:srgbClr val="4F4F4F"/>
                </a:solidFill>
                <a:latin typeface="Microsoft Sans Serif"/>
                <a:cs typeface="Microsoft Sans Serif"/>
              </a:rPr>
              <a:t>қосылмайды.</a:t>
            </a:r>
            <a:endParaRPr sz="1200">
              <a:latin typeface="Microsoft Sans Serif"/>
              <a:cs typeface="Microsoft Sans Serif"/>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4025" y="268896"/>
            <a:ext cx="2430145" cy="967740"/>
          </a:xfrm>
          <a:prstGeom prst="rect">
            <a:avLst/>
          </a:prstGeom>
        </p:spPr>
        <p:txBody>
          <a:bodyPr vert="horz" wrap="square" lIns="0" tIns="127635" rIns="0" bIns="0" rtlCol="0">
            <a:spAutoFit/>
          </a:bodyPr>
          <a:lstStyle/>
          <a:p>
            <a:pPr marL="12700">
              <a:lnSpc>
                <a:spcPct val="100000"/>
              </a:lnSpc>
              <a:spcBef>
                <a:spcPts val="1005"/>
              </a:spcBef>
            </a:pPr>
            <a:r>
              <a:rPr sz="1300" dirty="0">
                <a:solidFill>
                  <a:srgbClr val="222222"/>
                </a:solidFill>
              </a:rPr>
              <a:t>CREATE</a:t>
            </a:r>
            <a:r>
              <a:rPr sz="1300" spc="-10" dirty="0">
                <a:solidFill>
                  <a:srgbClr val="222222"/>
                </a:solidFill>
              </a:rPr>
              <a:t> </a:t>
            </a:r>
            <a:r>
              <a:rPr sz="1300" dirty="0">
                <a:solidFill>
                  <a:srgbClr val="222222"/>
                </a:solidFill>
              </a:rPr>
              <a:t>TRIGGER</a:t>
            </a:r>
            <a:r>
              <a:rPr sz="1300" spc="20" dirty="0">
                <a:solidFill>
                  <a:srgbClr val="222222"/>
                </a:solidFill>
              </a:rPr>
              <a:t> </a:t>
            </a:r>
            <a:r>
              <a:rPr sz="1300" spc="-10" dirty="0">
                <a:solidFill>
                  <a:srgbClr val="222222"/>
                </a:solidFill>
              </a:rPr>
              <a:t>ExampleTR</a:t>
            </a:r>
            <a:endParaRPr sz="1300"/>
          </a:p>
          <a:p>
            <a:pPr marL="142875" marR="951230" indent="8890">
              <a:lnSpc>
                <a:spcPct val="158500"/>
              </a:lnSpc>
            </a:pPr>
            <a:r>
              <a:rPr sz="1300" dirty="0">
                <a:solidFill>
                  <a:srgbClr val="222222"/>
                </a:solidFill>
              </a:rPr>
              <a:t>ON</a:t>
            </a:r>
            <a:r>
              <a:rPr sz="1300" spc="400" dirty="0">
                <a:solidFill>
                  <a:srgbClr val="222222"/>
                </a:solidFill>
              </a:rPr>
              <a:t> </a:t>
            </a:r>
            <a:r>
              <a:rPr sz="1300" spc="-10" dirty="0">
                <a:solidFill>
                  <a:srgbClr val="222222"/>
                </a:solidFill>
              </a:rPr>
              <a:t>EmployeeTR </a:t>
            </a:r>
            <a:r>
              <a:rPr sz="1300" dirty="0">
                <a:solidFill>
                  <a:srgbClr val="222222"/>
                </a:solidFill>
              </a:rPr>
              <a:t>AFTER</a:t>
            </a:r>
            <a:r>
              <a:rPr sz="1300" spc="40" dirty="0">
                <a:solidFill>
                  <a:srgbClr val="222222"/>
                </a:solidFill>
              </a:rPr>
              <a:t> </a:t>
            </a:r>
            <a:r>
              <a:rPr sz="1300" spc="-10" dirty="0">
                <a:solidFill>
                  <a:srgbClr val="222222"/>
                </a:solidFill>
              </a:rPr>
              <a:t>INSERT</a:t>
            </a:r>
            <a:endParaRPr sz="1300"/>
          </a:p>
        </p:txBody>
      </p:sp>
      <p:sp>
        <p:nvSpPr>
          <p:cNvPr id="3" name="object 3"/>
          <p:cNvSpPr txBox="1"/>
          <p:nvPr/>
        </p:nvSpPr>
        <p:spPr>
          <a:xfrm>
            <a:off x="254025" y="1210728"/>
            <a:ext cx="3241675" cy="1757045"/>
          </a:xfrm>
          <a:prstGeom prst="rect">
            <a:avLst/>
          </a:prstGeom>
        </p:spPr>
        <p:txBody>
          <a:bodyPr vert="horz" wrap="square" lIns="0" tIns="12065" rIns="0" bIns="0" rtlCol="0">
            <a:spAutoFit/>
          </a:bodyPr>
          <a:lstStyle/>
          <a:p>
            <a:pPr marL="12700" marR="2697480">
              <a:lnSpc>
                <a:spcPct val="158500"/>
              </a:lnSpc>
              <a:spcBef>
                <a:spcPts val="95"/>
              </a:spcBef>
            </a:pPr>
            <a:r>
              <a:rPr sz="1300" spc="-25" dirty="0">
                <a:solidFill>
                  <a:srgbClr val="222222"/>
                </a:solidFill>
                <a:latin typeface="Microsoft Sans Serif"/>
                <a:cs typeface="Microsoft Sans Serif"/>
              </a:rPr>
              <a:t>AS </a:t>
            </a:r>
            <a:r>
              <a:rPr sz="1300" spc="-10" dirty="0">
                <a:solidFill>
                  <a:srgbClr val="222222"/>
                </a:solidFill>
                <a:latin typeface="Microsoft Sans Serif"/>
                <a:cs typeface="Microsoft Sans Serif"/>
              </a:rPr>
              <a:t>BEGIN</a:t>
            </a:r>
            <a:endParaRPr sz="1300">
              <a:latin typeface="Microsoft Sans Serif"/>
              <a:cs typeface="Microsoft Sans Serif"/>
            </a:endParaRPr>
          </a:p>
          <a:p>
            <a:pPr marL="12700" marR="5080" indent="233045">
              <a:lnSpc>
                <a:spcPts val="1270"/>
              </a:lnSpc>
              <a:spcBef>
                <a:spcPts val="1195"/>
              </a:spcBef>
            </a:pPr>
            <a:r>
              <a:rPr sz="1300" dirty="0">
                <a:solidFill>
                  <a:srgbClr val="222222"/>
                </a:solidFill>
                <a:latin typeface="Microsoft Sans Serif"/>
                <a:cs typeface="Microsoft Sans Serif"/>
              </a:rPr>
              <a:t>--</a:t>
            </a:r>
            <a:r>
              <a:rPr sz="1300" spc="35" dirty="0">
                <a:solidFill>
                  <a:srgbClr val="222222"/>
                </a:solidFill>
                <a:latin typeface="Microsoft Sans Serif"/>
                <a:cs typeface="Microsoft Sans Serif"/>
              </a:rPr>
              <a:t> </a:t>
            </a:r>
            <a:r>
              <a:rPr sz="1300" dirty="0">
                <a:solidFill>
                  <a:srgbClr val="222222"/>
                </a:solidFill>
                <a:latin typeface="Microsoft Sans Serif"/>
                <a:cs typeface="Microsoft Sans Serif"/>
              </a:rPr>
              <a:t>SET</a:t>
            </a:r>
            <a:r>
              <a:rPr sz="1300" spc="15" dirty="0">
                <a:solidFill>
                  <a:srgbClr val="222222"/>
                </a:solidFill>
                <a:latin typeface="Microsoft Sans Serif"/>
                <a:cs typeface="Microsoft Sans Serif"/>
              </a:rPr>
              <a:t> </a:t>
            </a:r>
            <a:r>
              <a:rPr sz="1300" dirty="0">
                <a:solidFill>
                  <a:srgbClr val="222222"/>
                </a:solidFill>
                <a:latin typeface="Microsoft Sans Serif"/>
                <a:cs typeface="Microsoft Sans Serif"/>
              </a:rPr>
              <a:t>NOCOUNT</a:t>
            </a:r>
            <a:r>
              <a:rPr sz="1300" spc="15" dirty="0">
                <a:solidFill>
                  <a:srgbClr val="222222"/>
                </a:solidFill>
                <a:latin typeface="Microsoft Sans Serif"/>
                <a:cs typeface="Microsoft Sans Serif"/>
              </a:rPr>
              <a:t> </a:t>
            </a:r>
            <a:r>
              <a:rPr sz="1300" dirty="0">
                <a:solidFill>
                  <a:srgbClr val="222222"/>
                </a:solidFill>
                <a:latin typeface="Microsoft Sans Serif"/>
                <a:cs typeface="Microsoft Sans Serif"/>
              </a:rPr>
              <a:t>ON</a:t>
            </a:r>
            <a:r>
              <a:rPr sz="1300" spc="35" dirty="0">
                <a:solidFill>
                  <a:srgbClr val="222222"/>
                </a:solidFill>
                <a:latin typeface="Microsoft Sans Serif"/>
                <a:cs typeface="Microsoft Sans Serif"/>
              </a:rPr>
              <a:t> </a:t>
            </a:r>
            <a:r>
              <a:rPr sz="1300" dirty="0">
                <a:solidFill>
                  <a:srgbClr val="222222"/>
                </a:solidFill>
                <a:latin typeface="Microsoft Sans Serif"/>
                <a:cs typeface="Microsoft Sans Serif"/>
              </a:rPr>
              <a:t>added</a:t>
            </a:r>
            <a:r>
              <a:rPr sz="1300" spc="40" dirty="0">
                <a:solidFill>
                  <a:srgbClr val="222222"/>
                </a:solidFill>
                <a:latin typeface="Microsoft Sans Serif"/>
                <a:cs typeface="Microsoft Sans Serif"/>
              </a:rPr>
              <a:t> </a:t>
            </a:r>
            <a:r>
              <a:rPr sz="1300" dirty="0">
                <a:solidFill>
                  <a:srgbClr val="222222"/>
                </a:solidFill>
                <a:latin typeface="Microsoft Sans Serif"/>
                <a:cs typeface="Microsoft Sans Serif"/>
              </a:rPr>
              <a:t>to</a:t>
            </a:r>
            <a:r>
              <a:rPr sz="1300" spc="40" dirty="0">
                <a:solidFill>
                  <a:srgbClr val="222222"/>
                </a:solidFill>
                <a:latin typeface="Microsoft Sans Serif"/>
                <a:cs typeface="Microsoft Sans Serif"/>
              </a:rPr>
              <a:t> </a:t>
            </a:r>
            <a:r>
              <a:rPr sz="1300" spc="-10" dirty="0">
                <a:solidFill>
                  <a:srgbClr val="222222"/>
                </a:solidFill>
                <a:latin typeface="Microsoft Sans Serif"/>
                <a:cs typeface="Microsoft Sans Serif"/>
              </a:rPr>
              <a:t>prevent </a:t>
            </a:r>
            <a:r>
              <a:rPr sz="1300" dirty="0">
                <a:solidFill>
                  <a:srgbClr val="222222"/>
                </a:solidFill>
                <a:latin typeface="Microsoft Sans Serif"/>
                <a:cs typeface="Microsoft Sans Serif"/>
              </a:rPr>
              <a:t>extra</a:t>
            </a:r>
            <a:r>
              <a:rPr sz="1300" spc="30" dirty="0">
                <a:solidFill>
                  <a:srgbClr val="222222"/>
                </a:solidFill>
                <a:latin typeface="Microsoft Sans Serif"/>
                <a:cs typeface="Microsoft Sans Serif"/>
              </a:rPr>
              <a:t> </a:t>
            </a:r>
            <a:r>
              <a:rPr sz="1300" dirty="0">
                <a:solidFill>
                  <a:srgbClr val="222222"/>
                </a:solidFill>
                <a:latin typeface="Microsoft Sans Serif"/>
                <a:cs typeface="Microsoft Sans Serif"/>
              </a:rPr>
              <a:t>result</a:t>
            </a:r>
            <a:r>
              <a:rPr sz="1300" spc="35" dirty="0">
                <a:solidFill>
                  <a:srgbClr val="222222"/>
                </a:solidFill>
                <a:latin typeface="Microsoft Sans Serif"/>
                <a:cs typeface="Microsoft Sans Serif"/>
              </a:rPr>
              <a:t> </a:t>
            </a:r>
            <a:r>
              <a:rPr sz="1300" dirty="0">
                <a:solidFill>
                  <a:srgbClr val="222222"/>
                </a:solidFill>
                <a:latin typeface="Microsoft Sans Serif"/>
                <a:cs typeface="Microsoft Sans Serif"/>
              </a:rPr>
              <a:t>sets</a:t>
            </a:r>
            <a:r>
              <a:rPr sz="1300" spc="30" dirty="0">
                <a:solidFill>
                  <a:srgbClr val="222222"/>
                </a:solidFill>
                <a:latin typeface="Microsoft Sans Serif"/>
                <a:cs typeface="Microsoft Sans Serif"/>
              </a:rPr>
              <a:t> </a:t>
            </a:r>
            <a:r>
              <a:rPr sz="1300" spc="-20" dirty="0">
                <a:solidFill>
                  <a:srgbClr val="222222"/>
                </a:solidFill>
                <a:latin typeface="Microsoft Sans Serif"/>
                <a:cs typeface="Microsoft Sans Serif"/>
              </a:rPr>
              <a:t>from</a:t>
            </a:r>
            <a:endParaRPr sz="1300">
              <a:latin typeface="Microsoft Sans Serif"/>
              <a:cs typeface="Microsoft Sans Serif"/>
            </a:endParaRPr>
          </a:p>
          <a:p>
            <a:pPr marL="245745">
              <a:lnSpc>
                <a:spcPct val="100000"/>
              </a:lnSpc>
              <a:spcBef>
                <a:spcPts val="919"/>
              </a:spcBef>
            </a:pPr>
            <a:r>
              <a:rPr sz="1300" dirty="0">
                <a:solidFill>
                  <a:srgbClr val="222222"/>
                </a:solidFill>
                <a:latin typeface="Microsoft Sans Serif"/>
                <a:cs typeface="Microsoft Sans Serif"/>
              </a:rPr>
              <a:t>--</a:t>
            </a:r>
            <a:r>
              <a:rPr sz="1300" spc="40" dirty="0">
                <a:solidFill>
                  <a:srgbClr val="222222"/>
                </a:solidFill>
                <a:latin typeface="Microsoft Sans Serif"/>
                <a:cs typeface="Microsoft Sans Serif"/>
              </a:rPr>
              <a:t> </a:t>
            </a:r>
            <a:r>
              <a:rPr sz="1300" dirty="0">
                <a:solidFill>
                  <a:srgbClr val="222222"/>
                </a:solidFill>
                <a:latin typeface="Microsoft Sans Serif"/>
                <a:cs typeface="Microsoft Sans Serif"/>
              </a:rPr>
              <a:t>interfering</a:t>
            </a:r>
            <a:r>
              <a:rPr sz="1300" spc="45" dirty="0">
                <a:solidFill>
                  <a:srgbClr val="222222"/>
                </a:solidFill>
                <a:latin typeface="Microsoft Sans Serif"/>
                <a:cs typeface="Microsoft Sans Serif"/>
              </a:rPr>
              <a:t> </a:t>
            </a:r>
            <a:r>
              <a:rPr sz="1300" dirty="0">
                <a:solidFill>
                  <a:srgbClr val="222222"/>
                </a:solidFill>
                <a:latin typeface="Microsoft Sans Serif"/>
                <a:cs typeface="Microsoft Sans Serif"/>
              </a:rPr>
              <a:t>with</a:t>
            </a:r>
            <a:r>
              <a:rPr sz="1300" spc="45" dirty="0">
                <a:solidFill>
                  <a:srgbClr val="222222"/>
                </a:solidFill>
                <a:latin typeface="Microsoft Sans Serif"/>
                <a:cs typeface="Microsoft Sans Serif"/>
              </a:rPr>
              <a:t> </a:t>
            </a:r>
            <a:r>
              <a:rPr sz="1300" dirty="0">
                <a:solidFill>
                  <a:srgbClr val="222222"/>
                </a:solidFill>
                <a:latin typeface="Microsoft Sans Serif"/>
                <a:cs typeface="Microsoft Sans Serif"/>
              </a:rPr>
              <a:t>SELECT</a:t>
            </a:r>
            <a:r>
              <a:rPr sz="1300" spc="15" dirty="0">
                <a:solidFill>
                  <a:srgbClr val="222222"/>
                </a:solidFill>
                <a:latin typeface="Microsoft Sans Serif"/>
                <a:cs typeface="Microsoft Sans Serif"/>
              </a:rPr>
              <a:t> </a:t>
            </a:r>
            <a:r>
              <a:rPr sz="1300" spc="-10" dirty="0">
                <a:solidFill>
                  <a:srgbClr val="222222"/>
                </a:solidFill>
                <a:latin typeface="Microsoft Sans Serif"/>
                <a:cs typeface="Microsoft Sans Serif"/>
              </a:rPr>
              <a:t>statements.</a:t>
            </a:r>
            <a:endParaRPr sz="1300">
              <a:latin typeface="Microsoft Sans Serif"/>
              <a:cs typeface="Microsoft Sans Serif"/>
            </a:endParaRPr>
          </a:p>
          <a:p>
            <a:pPr marL="469900">
              <a:lnSpc>
                <a:spcPct val="100000"/>
              </a:lnSpc>
              <a:spcBef>
                <a:spcPts val="910"/>
              </a:spcBef>
            </a:pPr>
            <a:r>
              <a:rPr sz="1300" dirty="0">
                <a:solidFill>
                  <a:srgbClr val="222222"/>
                </a:solidFill>
                <a:latin typeface="Microsoft Sans Serif"/>
                <a:cs typeface="Microsoft Sans Serif"/>
              </a:rPr>
              <a:t>SET</a:t>
            </a:r>
            <a:r>
              <a:rPr sz="1300" spc="30" dirty="0">
                <a:solidFill>
                  <a:srgbClr val="222222"/>
                </a:solidFill>
                <a:latin typeface="Microsoft Sans Serif"/>
                <a:cs typeface="Microsoft Sans Serif"/>
              </a:rPr>
              <a:t> </a:t>
            </a:r>
            <a:r>
              <a:rPr sz="1300" dirty="0">
                <a:solidFill>
                  <a:srgbClr val="222222"/>
                </a:solidFill>
                <a:latin typeface="Microsoft Sans Serif"/>
                <a:cs typeface="Microsoft Sans Serif"/>
              </a:rPr>
              <a:t>NOCOUNT</a:t>
            </a:r>
            <a:r>
              <a:rPr sz="1300" spc="35" dirty="0">
                <a:solidFill>
                  <a:srgbClr val="222222"/>
                </a:solidFill>
                <a:latin typeface="Microsoft Sans Serif"/>
                <a:cs typeface="Microsoft Sans Serif"/>
              </a:rPr>
              <a:t> </a:t>
            </a:r>
            <a:r>
              <a:rPr sz="1300" spc="-25" dirty="0">
                <a:solidFill>
                  <a:srgbClr val="222222"/>
                </a:solidFill>
                <a:latin typeface="Microsoft Sans Serif"/>
                <a:cs typeface="Microsoft Sans Serif"/>
              </a:rPr>
              <a:t>ON;</a:t>
            </a:r>
            <a:endParaRPr sz="1300">
              <a:latin typeface="Microsoft Sans Serif"/>
              <a:cs typeface="Microsoft Sans Serif"/>
            </a:endParaRPr>
          </a:p>
        </p:txBody>
      </p:sp>
      <p:sp>
        <p:nvSpPr>
          <p:cNvPr id="4" name="object 4"/>
          <p:cNvSpPr txBox="1"/>
          <p:nvPr/>
        </p:nvSpPr>
        <p:spPr>
          <a:xfrm>
            <a:off x="4311500" y="376992"/>
            <a:ext cx="4329430" cy="4643755"/>
          </a:xfrm>
          <a:prstGeom prst="rect">
            <a:avLst/>
          </a:prstGeom>
        </p:spPr>
        <p:txBody>
          <a:bodyPr vert="horz" wrap="square" lIns="0" tIns="16510" rIns="0" bIns="0" rtlCol="0">
            <a:spAutoFit/>
          </a:bodyPr>
          <a:lstStyle/>
          <a:p>
            <a:pPr marL="172720">
              <a:lnSpc>
                <a:spcPct val="100000"/>
              </a:lnSpc>
              <a:spcBef>
                <a:spcPts val="130"/>
              </a:spcBef>
            </a:pPr>
            <a:r>
              <a:rPr sz="1000" dirty="0">
                <a:solidFill>
                  <a:srgbClr val="222222"/>
                </a:solidFill>
                <a:latin typeface="Microsoft Sans Serif"/>
                <a:cs typeface="Microsoft Sans Serif"/>
              </a:rPr>
              <a:t>--</a:t>
            </a:r>
            <a:r>
              <a:rPr sz="1000" spc="85" dirty="0">
                <a:solidFill>
                  <a:srgbClr val="222222"/>
                </a:solidFill>
                <a:latin typeface="Microsoft Sans Serif"/>
                <a:cs typeface="Microsoft Sans Serif"/>
              </a:rPr>
              <a:t> </a:t>
            </a:r>
            <a:r>
              <a:rPr sz="1000" dirty="0">
                <a:solidFill>
                  <a:srgbClr val="222222"/>
                </a:solidFill>
                <a:latin typeface="Microsoft Sans Serif"/>
                <a:cs typeface="Microsoft Sans Serif"/>
              </a:rPr>
              <a:t>Insert</a:t>
            </a:r>
            <a:r>
              <a:rPr sz="1000" spc="80" dirty="0">
                <a:solidFill>
                  <a:srgbClr val="222222"/>
                </a:solidFill>
                <a:latin typeface="Microsoft Sans Serif"/>
                <a:cs typeface="Microsoft Sans Serif"/>
              </a:rPr>
              <a:t> </a:t>
            </a:r>
            <a:r>
              <a:rPr sz="1000" dirty="0">
                <a:solidFill>
                  <a:srgbClr val="222222"/>
                </a:solidFill>
                <a:latin typeface="Microsoft Sans Serif"/>
                <a:cs typeface="Microsoft Sans Serif"/>
              </a:rPr>
              <a:t>statements</a:t>
            </a:r>
            <a:r>
              <a:rPr sz="1000" spc="90" dirty="0">
                <a:solidFill>
                  <a:srgbClr val="222222"/>
                </a:solidFill>
                <a:latin typeface="Microsoft Sans Serif"/>
                <a:cs typeface="Microsoft Sans Serif"/>
              </a:rPr>
              <a:t> </a:t>
            </a:r>
            <a:r>
              <a:rPr sz="1000" spc="-20" dirty="0">
                <a:solidFill>
                  <a:srgbClr val="222222"/>
                </a:solidFill>
                <a:latin typeface="Microsoft Sans Serif"/>
                <a:cs typeface="Microsoft Sans Serif"/>
              </a:rPr>
              <a:t>here</a:t>
            </a:r>
            <a:endParaRPr sz="1000">
              <a:latin typeface="Microsoft Sans Serif"/>
              <a:cs typeface="Microsoft Sans Serif"/>
            </a:endParaRPr>
          </a:p>
          <a:p>
            <a:pPr marL="469900">
              <a:lnSpc>
                <a:spcPct val="100000"/>
              </a:lnSpc>
              <a:spcBef>
                <a:spcPts val="865"/>
              </a:spcBef>
            </a:pPr>
            <a:r>
              <a:rPr sz="1000" dirty="0">
                <a:solidFill>
                  <a:srgbClr val="222222"/>
                </a:solidFill>
                <a:latin typeface="Microsoft Sans Serif"/>
                <a:cs typeface="Microsoft Sans Serif"/>
              </a:rPr>
              <a:t>INSERT</a:t>
            </a:r>
            <a:r>
              <a:rPr sz="1000" spc="50" dirty="0">
                <a:solidFill>
                  <a:srgbClr val="222222"/>
                </a:solidFill>
                <a:latin typeface="Microsoft Sans Serif"/>
                <a:cs typeface="Microsoft Sans Serif"/>
              </a:rPr>
              <a:t> </a:t>
            </a:r>
            <a:r>
              <a:rPr sz="1000" dirty="0">
                <a:solidFill>
                  <a:srgbClr val="222222"/>
                </a:solidFill>
                <a:latin typeface="Microsoft Sans Serif"/>
                <a:cs typeface="Microsoft Sans Serif"/>
              </a:rPr>
              <a:t>INTO</a:t>
            </a:r>
            <a:r>
              <a:rPr sz="1000" spc="70" dirty="0">
                <a:solidFill>
                  <a:srgbClr val="222222"/>
                </a:solidFill>
                <a:latin typeface="Microsoft Sans Serif"/>
                <a:cs typeface="Microsoft Sans Serif"/>
              </a:rPr>
              <a:t> </a:t>
            </a:r>
            <a:r>
              <a:rPr sz="1000" spc="-10" dirty="0">
                <a:solidFill>
                  <a:srgbClr val="222222"/>
                </a:solidFill>
                <a:latin typeface="Microsoft Sans Serif"/>
                <a:cs typeface="Microsoft Sans Serif"/>
              </a:rPr>
              <a:t>[Audit](</a:t>
            </a:r>
            <a:endParaRPr sz="1000">
              <a:latin typeface="Microsoft Sans Serif"/>
              <a:cs typeface="Microsoft Sans Serif"/>
            </a:endParaRPr>
          </a:p>
          <a:p>
            <a:pPr marL="266065">
              <a:lnSpc>
                <a:spcPct val="100000"/>
              </a:lnSpc>
              <a:spcBef>
                <a:spcPts val="865"/>
              </a:spcBef>
            </a:pPr>
            <a:r>
              <a:rPr sz="1000" dirty="0">
                <a:solidFill>
                  <a:srgbClr val="222222"/>
                </a:solidFill>
                <a:latin typeface="Microsoft Sans Serif"/>
                <a:cs typeface="Microsoft Sans Serif"/>
              </a:rPr>
              <a:t>[ID]</a:t>
            </a:r>
            <a:r>
              <a:rPr sz="1000" spc="80" dirty="0">
                <a:solidFill>
                  <a:srgbClr val="222222"/>
                </a:solidFill>
                <a:latin typeface="Microsoft Sans Serif"/>
                <a:cs typeface="Microsoft Sans Serif"/>
              </a:rPr>
              <a:t> </a:t>
            </a:r>
            <a:r>
              <a:rPr sz="1000" dirty="0">
                <a:solidFill>
                  <a:srgbClr val="222222"/>
                </a:solidFill>
                <a:latin typeface="Microsoft Sans Serif"/>
                <a:cs typeface="Microsoft Sans Serif"/>
              </a:rPr>
              <a:t>,[Name]</a:t>
            </a:r>
            <a:r>
              <a:rPr sz="1000" spc="85" dirty="0">
                <a:solidFill>
                  <a:srgbClr val="222222"/>
                </a:solidFill>
                <a:latin typeface="Microsoft Sans Serif"/>
                <a:cs typeface="Microsoft Sans Serif"/>
              </a:rPr>
              <a:t> </a:t>
            </a:r>
            <a:r>
              <a:rPr sz="1000" dirty="0">
                <a:solidFill>
                  <a:srgbClr val="222222"/>
                </a:solidFill>
                <a:latin typeface="Microsoft Sans Serif"/>
                <a:cs typeface="Microsoft Sans Serif"/>
              </a:rPr>
              <a:t>,[Education]</a:t>
            </a:r>
            <a:r>
              <a:rPr sz="1000" spc="85" dirty="0">
                <a:solidFill>
                  <a:srgbClr val="222222"/>
                </a:solidFill>
                <a:latin typeface="Microsoft Sans Serif"/>
                <a:cs typeface="Microsoft Sans Serif"/>
              </a:rPr>
              <a:t> </a:t>
            </a:r>
            <a:r>
              <a:rPr sz="1000" spc="-10" dirty="0">
                <a:solidFill>
                  <a:srgbClr val="222222"/>
                </a:solidFill>
                <a:latin typeface="Microsoft Sans Serif"/>
                <a:cs typeface="Microsoft Sans Serif"/>
              </a:rPr>
              <a:t>[Occupation]</a:t>
            </a:r>
            <a:endParaRPr sz="1000">
              <a:latin typeface="Microsoft Sans Serif"/>
              <a:cs typeface="Microsoft Sans Serif"/>
            </a:endParaRPr>
          </a:p>
          <a:p>
            <a:pPr marL="229870">
              <a:lnSpc>
                <a:spcPct val="100000"/>
              </a:lnSpc>
              <a:spcBef>
                <a:spcPts val="869"/>
              </a:spcBef>
            </a:pPr>
            <a:r>
              <a:rPr sz="1000" dirty="0">
                <a:solidFill>
                  <a:srgbClr val="222222"/>
                </a:solidFill>
                <a:latin typeface="Microsoft Sans Serif"/>
                <a:cs typeface="Microsoft Sans Serif"/>
              </a:rPr>
              <a:t>,[YearlyIncome]</a:t>
            </a:r>
            <a:r>
              <a:rPr sz="1000" spc="50" dirty="0">
                <a:solidFill>
                  <a:srgbClr val="222222"/>
                </a:solidFill>
                <a:latin typeface="Microsoft Sans Serif"/>
                <a:cs typeface="Microsoft Sans Serif"/>
              </a:rPr>
              <a:t> </a:t>
            </a:r>
            <a:r>
              <a:rPr sz="1000" dirty="0">
                <a:solidFill>
                  <a:srgbClr val="222222"/>
                </a:solidFill>
                <a:latin typeface="Microsoft Sans Serif"/>
                <a:cs typeface="Microsoft Sans Serif"/>
              </a:rPr>
              <a:t>,[Sales]</a:t>
            </a:r>
            <a:r>
              <a:rPr sz="1000" spc="370" dirty="0">
                <a:solidFill>
                  <a:srgbClr val="222222"/>
                </a:solidFill>
                <a:latin typeface="Microsoft Sans Serif"/>
                <a:cs typeface="Microsoft Sans Serif"/>
              </a:rPr>
              <a:t> </a:t>
            </a:r>
            <a:r>
              <a:rPr sz="1000" spc="-10" dirty="0">
                <a:solidFill>
                  <a:srgbClr val="222222"/>
                </a:solidFill>
                <a:latin typeface="Microsoft Sans Serif"/>
                <a:cs typeface="Microsoft Sans Serif"/>
              </a:rPr>
              <a:t>,[ServerName]</a:t>
            </a:r>
            <a:endParaRPr sz="1000">
              <a:latin typeface="Microsoft Sans Serif"/>
              <a:cs typeface="Microsoft Sans Serif"/>
            </a:endParaRPr>
          </a:p>
          <a:p>
            <a:pPr marL="12700" marR="1882139" indent="217170">
              <a:lnSpc>
                <a:spcPct val="172200"/>
              </a:lnSpc>
            </a:pPr>
            <a:r>
              <a:rPr sz="1000" dirty="0">
                <a:solidFill>
                  <a:srgbClr val="222222"/>
                </a:solidFill>
                <a:latin typeface="Microsoft Sans Serif"/>
                <a:cs typeface="Microsoft Sans Serif"/>
              </a:rPr>
              <a:t>,[ServerInstanceName]</a:t>
            </a:r>
            <a:r>
              <a:rPr sz="1000" spc="470" dirty="0">
                <a:solidFill>
                  <a:srgbClr val="222222"/>
                </a:solidFill>
                <a:latin typeface="Microsoft Sans Serif"/>
                <a:cs typeface="Microsoft Sans Serif"/>
              </a:rPr>
              <a:t> </a:t>
            </a:r>
            <a:r>
              <a:rPr sz="1000" dirty="0">
                <a:solidFill>
                  <a:srgbClr val="222222"/>
                </a:solidFill>
                <a:latin typeface="Microsoft Sans Serif"/>
                <a:cs typeface="Microsoft Sans Serif"/>
              </a:rPr>
              <a:t>,[Insert</a:t>
            </a:r>
            <a:r>
              <a:rPr sz="1000" spc="85" dirty="0">
                <a:solidFill>
                  <a:srgbClr val="222222"/>
                </a:solidFill>
                <a:latin typeface="Microsoft Sans Serif"/>
                <a:cs typeface="Microsoft Sans Serif"/>
              </a:rPr>
              <a:t> </a:t>
            </a:r>
            <a:r>
              <a:rPr sz="1000" spc="-10" dirty="0">
                <a:solidFill>
                  <a:srgbClr val="222222"/>
                </a:solidFill>
                <a:latin typeface="Microsoft Sans Serif"/>
                <a:cs typeface="Microsoft Sans Serif"/>
              </a:rPr>
              <a:t>Time]) </a:t>
            </a:r>
            <a:r>
              <a:rPr sz="1000" dirty="0">
                <a:solidFill>
                  <a:srgbClr val="222222"/>
                </a:solidFill>
                <a:latin typeface="Microsoft Sans Serif"/>
                <a:cs typeface="Microsoft Sans Serif"/>
              </a:rPr>
              <a:t>SELECT</a:t>
            </a:r>
            <a:r>
              <a:rPr sz="1000" spc="370" dirty="0">
                <a:solidFill>
                  <a:srgbClr val="222222"/>
                </a:solidFill>
                <a:latin typeface="Microsoft Sans Serif"/>
                <a:cs typeface="Microsoft Sans Serif"/>
              </a:rPr>
              <a:t> </a:t>
            </a:r>
            <a:r>
              <a:rPr sz="1000" spc="-25" dirty="0">
                <a:solidFill>
                  <a:srgbClr val="222222"/>
                </a:solidFill>
                <a:latin typeface="Microsoft Sans Serif"/>
                <a:cs typeface="Microsoft Sans Serif"/>
              </a:rPr>
              <a:t>ID,</a:t>
            </a:r>
            <a:endParaRPr sz="1000">
              <a:latin typeface="Microsoft Sans Serif"/>
              <a:cs typeface="Microsoft Sans Serif"/>
            </a:endParaRPr>
          </a:p>
          <a:p>
            <a:pPr marL="469900" marR="3027680">
              <a:lnSpc>
                <a:spcPct val="172200"/>
              </a:lnSpc>
            </a:pPr>
            <a:r>
              <a:rPr sz="1000" spc="-10" dirty="0">
                <a:solidFill>
                  <a:srgbClr val="222222"/>
                </a:solidFill>
                <a:latin typeface="Microsoft Sans Serif"/>
                <a:cs typeface="Microsoft Sans Serif"/>
              </a:rPr>
              <a:t>Name, Education, Occupation, YearlyIncome, Sales,</a:t>
            </a:r>
            <a:endParaRPr sz="1000">
              <a:latin typeface="Microsoft Sans Serif"/>
              <a:cs typeface="Microsoft Sans Serif"/>
            </a:endParaRPr>
          </a:p>
          <a:p>
            <a:pPr marL="469900" marR="5080">
              <a:lnSpc>
                <a:spcPct val="172200"/>
              </a:lnSpc>
            </a:pPr>
            <a:r>
              <a:rPr sz="1000" spc="10" dirty="0">
                <a:solidFill>
                  <a:srgbClr val="222222"/>
                </a:solidFill>
                <a:latin typeface="Microsoft Sans Serif"/>
                <a:cs typeface="Microsoft Sans Serif"/>
              </a:rPr>
              <a:t>CAST(</a:t>
            </a:r>
            <a:r>
              <a:rPr sz="1000" spc="85" dirty="0">
                <a:solidFill>
                  <a:srgbClr val="222222"/>
                </a:solidFill>
                <a:latin typeface="Microsoft Sans Serif"/>
                <a:cs typeface="Microsoft Sans Serif"/>
              </a:rPr>
              <a:t> </a:t>
            </a:r>
            <a:r>
              <a:rPr sz="1000" spc="10" dirty="0">
                <a:solidFill>
                  <a:srgbClr val="222222"/>
                </a:solidFill>
                <a:latin typeface="Microsoft Sans Serif"/>
                <a:cs typeface="Microsoft Sans Serif"/>
              </a:rPr>
              <a:t>SERVERPROPERTY('MachineName')</a:t>
            </a:r>
            <a:r>
              <a:rPr sz="1000" spc="15" dirty="0">
                <a:solidFill>
                  <a:srgbClr val="222222"/>
                </a:solidFill>
                <a:latin typeface="Microsoft Sans Serif"/>
                <a:cs typeface="Microsoft Sans Serif"/>
              </a:rPr>
              <a:t> </a:t>
            </a:r>
            <a:r>
              <a:rPr sz="1000" spc="10" dirty="0">
                <a:solidFill>
                  <a:srgbClr val="222222"/>
                </a:solidFill>
                <a:latin typeface="Microsoft Sans Serif"/>
                <a:cs typeface="Microsoft Sans Serif"/>
              </a:rPr>
              <a:t>AS</a:t>
            </a:r>
            <a:r>
              <a:rPr sz="1000" spc="80" dirty="0">
                <a:solidFill>
                  <a:srgbClr val="222222"/>
                </a:solidFill>
                <a:latin typeface="Microsoft Sans Serif"/>
                <a:cs typeface="Microsoft Sans Serif"/>
              </a:rPr>
              <a:t> </a:t>
            </a:r>
            <a:r>
              <a:rPr sz="1000" spc="-10" dirty="0">
                <a:solidFill>
                  <a:srgbClr val="222222"/>
                </a:solidFill>
                <a:latin typeface="Microsoft Sans Serif"/>
                <a:cs typeface="Microsoft Sans Serif"/>
              </a:rPr>
              <a:t>VARCHAR(50)), </a:t>
            </a:r>
            <a:r>
              <a:rPr sz="1000" spc="10" dirty="0">
                <a:solidFill>
                  <a:srgbClr val="222222"/>
                </a:solidFill>
                <a:latin typeface="Microsoft Sans Serif"/>
                <a:cs typeface="Microsoft Sans Serif"/>
              </a:rPr>
              <a:t>CAST(</a:t>
            </a:r>
            <a:r>
              <a:rPr sz="1000" spc="80" dirty="0">
                <a:solidFill>
                  <a:srgbClr val="222222"/>
                </a:solidFill>
                <a:latin typeface="Microsoft Sans Serif"/>
                <a:cs typeface="Microsoft Sans Serif"/>
              </a:rPr>
              <a:t> </a:t>
            </a:r>
            <a:r>
              <a:rPr sz="1000" spc="10" dirty="0">
                <a:solidFill>
                  <a:srgbClr val="222222"/>
                </a:solidFill>
                <a:latin typeface="Microsoft Sans Serif"/>
                <a:cs typeface="Microsoft Sans Serif"/>
              </a:rPr>
              <a:t>SERVERPROPERTY('ServerName') AS</a:t>
            </a:r>
            <a:r>
              <a:rPr sz="1000" spc="75" dirty="0">
                <a:solidFill>
                  <a:srgbClr val="222222"/>
                </a:solidFill>
                <a:latin typeface="Microsoft Sans Serif"/>
                <a:cs typeface="Microsoft Sans Serif"/>
              </a:rPr>
              <a:t> </a:t>
            </a:r>
            <a:r>
              <a:rPr sz="1000" spc="-10" dirty="0">
                <a:solidFill>
                  <a:srgbClr val="222222"/>
                </a:solidFill>
                <a:latin typeface="Microsoft Sans Serif"/>
                <a:cs typeface="Microsoft Sans Serif"/>
              </a:rPr>
              <a:t>VARCHAR(50)), GETDATE()</a:t>
            </a:r>
            <a:endParaRPr sz="1000">
              <a:latin typeface="Microsoft Sans Serif"/>
              <a:cs typeface="Microsoft Sans Serif"/>
            </a:endParaRPr>
          </a:p>
          <a:p>
            <a:pPr marL="12700">
              <a:lnSpc>
                <a:spcPct val="100000"/>
              </a:lnSpc>
              <a:spcBef>
                <a:spcPts val="865"/>
              </a:spcBef>
            </a:pPr>
            <a:r>
              <a:rPr sz="1000" dirty="0">
                <a:solidFill>
                  <a:srgbClr val="222222"/>
                </a:solidFill>
                <a:latin typeface="Microsoft Sans Serif"/>
                <a:cs typeface="Microsoft Sans Serif"/>
              </a:rPr>
              <a:t>FROM</a:t>
            </a:r>
            <a:r>
              <a:rPr sz="1000" spc="75" dirty="0">
                <a:solidFill>
                  <a:srgbClr val="222222"/>
                </a:solidFill>
                <a:latin typeface="Microsoft Sans Serif"/>
                <a:cs typeface="Microsoft Sans Serif"/>
              </a:rPr>
              <a:t> </a:t>
            </a:r>
            <a:r>
              <a:rPr sz="1000" spc="-10" dirty="0">
                <a:solidFill>
                  <a:srgbClr val="222222"/>
                </a:solidFill>
                <a:latin typeface="Microsoft Sans Serif"/>
                <a:cs typeface="Microsoft Sans Serif"/>
              </a:rPr>
              <a:t>INSERTED;</a:t>
            </a:r>
            <a:endParaRPr sz="1000">
              <a:latin typeface="Microsoft Sans Serif"/>
              <a:cs typeface="Microsoft Sans Serif"/>
            </a:endParaRPr>
          </a:p>
          <a:p>
            <a:pPr marL="12700" marR="2468245">
              <a:lnSpc>
                <a:spcPct val="172200"/>
              </a:lnSpc>
            </a:pPr>
            <a:r>
              <a:rPr sz="1000" dirty="0">
                <a:solidFill>
                  <a:srgbClr val="222222"/>
                </a:solidFill>
                <a:latin typeface="Microsoft Sans Serif"/>
                <a:cs typeface="Microsoft Sans Serif"/>
              </a:rPr>
              <a:t>PRINT</a:t>
            </a:r>
            <a:r>
              <a:rPr sz="1000" spc="80" dirty="0">
                <a:solidFill>
                  <a:srgbClr val="222222"/>
                </a:solidFill>
                <a:latin typeface="Microsoft Sans Serif"/>
                <a:cs typeface="Microsoft Sans Serif"/>
              </a:rPr>
              <a:t> </a:t>
            </a:r>
            <a:r>
              <a:rPr sz="1000" dirty="0">
                <a:solidFill>
                  <a:srgbClr val="222222"/>
                </a:solidFill>
                <a:latin typeface="Microsoft Sans Serif"/>
                <a:cs typeface="Microsoft Sans Serif"/>
              </a:rPr>
              <a:t>'We</a:t>
            </a:r>
            <a:r>
              <a:rPr sz="1000" spc="100" dirty="0">
                <a:solidFill>
                  <a:srgbClr val="222222"/>
                </a:solidFill>
                <a:latin typeface="Microsoft Sans Serif"/>
                <a:cs typeface="Microsoft Sans Serif"/>
              </a:rPr>
              <a:t> </a:t>
            </a:r>
            <a:r>
              <a:rPr sz="1000" dirty="0">
                <a:solidFill>
                  <a:srgbClr val="222222"/>
                </a:solidFill>
                <a:latin typeface="Microsoft Sans Serif"/>
                <a:cs typeface="Microsoft Sans Serif"/>
              </a:rPr>
              <a:t>Successfully</a:t>
            </a:r>
            <a:r>
              <a:rPr sz="1000" spc="110" dirty="0">
                <a:solidFill>
                  <a:srgbClr val="222222"/>
                </a:solidFill>
                <a:latin typeface="Microsoft Sans Serif"/>
                <a:cs typeface="Microsoft Sans Serif"/>
              </a:rPr>
              <a:t> </a:t>
            </a:r>
            <a:r>
              <a:rPr sz="1000" spc="-10" dirty="0">
                <a:solidFill>
                  <a:srgbClr val="222222"/>
                </a:solidFill>
                <a:latin typeface="Microsoft Sans Serif"/>
                <a:cs typeface="Microsoft Sans Serif"/>
              </a:rPr>
              <a:t>Fired!.' </a:t>
            </a:r>
            <a:r>
              <a:rPr sz="1000" spc="-25" dirty="0">
                <a:solidFill>
                  <a:srgbClr val="222222"/>
                </a:solidFill>
                <a:latin typeface="Microsoft Sans Serif"/>
                <a:cs typeface="Microsoft Sans Serif"/>
              </a:rPr>
              <a:t>END</a:t>
            </a:r>
            <a:endParaRPr sz="1000">
              <a:latin typeface="Microsoft Sans Serif"/>
              <a:cs typeface="Microsoft Sans Serif"/>
            </a:endParaRPr>
          </a:p>
          <a:p>
            <a:pPr marL="203200">
              <a:lnSpc>
                <a:spcPct val="100000"/>
              </a:lnSpc>
              <a:spcBef>
                <a:spcPts val="865"/>
              </a:spcBef>
            </a:pPr>
            <a:r>
              <a:rPr sz="1000" spc="-25" dirty="0">
                <a:solidFill>
                  <a:srgbClr val="222222"/>
                </a:solidFill>
                <a:latin typeface="Microsoft Sans Serif"/>
                <a:cs typeface="Microsoft Sans Serif"/>
              </a:rPr>
              <a:t>GO</a:t>
            </a:r>
            <a:endParaRPr sz="1000">
              <a:latin typeface="Microsoft Sans Serif"/>
              <a:cs typeface="Microsoft Sans Serif"/>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28625"/>
            <a:ext cx="9143999" cy="4286249"/>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41925" y="1219403"/>
            <a:ext cx="6445885" cy="2256790"/>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ABB2BE"/>
                </a:solidFill>
                <a:latin typeface="Consolas"/>
                <a:cs typeface="Consolas"/>
              </a:rPr>
              <a:t>CREATE</a:t>
            </a:r>
            <a:r>
              <a:rPr sz="1200" b="1" spc="-80" dirty="0">
                <a:solidFill>
                  <a:srgbClr val="ABB2BE"/>
                </a:solidFill>
                <a:latin typeface="Consolas"/>
                <a:cs typeface="Consolas"/>
              </a:rPr>
              <a:t> </a:t>
            </a:r>
            <a:r>
              <a:rPr sz="1200" b="1" dirty="0">
                <a:solidFill>
                  <a:srgbClr val="ABB2BE"/>
                </a:solidFill>
                <a:latin typeface="Consolas"/>
                <a:cs typeface="Consolas"/>
              </a:rPr>
              <a:t>TRIGGER</a:t>
            </a:r>
            <a:r>
              <a:rPr sz="1200" b="1" spc="-75" dirty="0">
                <a:solidFill>
                  <a:srgbClr val="ABB2BE"/>
                </a:solidFill>
                <a:latin typeface="Consolas"/>
                <a:cs typeface="Consolas"/>
              </a:rPr>
              <a:t> </a:t>
            </a:r>
            <a:r>
              <a:rPr sz="1200" b="1" spc="-10" dirty="0">
                <a:solidFill>
                  <a:srgbClr val="ABB2BE"/>
                </a:solidFill>
                <a:latin typeface="Consolas"/>
                <a:cs typeface="Consolas"/>
              </a:rPr>
              <a:t>trigger_name</a:t>
            </a:r>
            <a:endParaRPr sz="1200">
              <a:latin typeface="Consolas"/>
              <a:cs typeface="Consolas"/>
            </a:endParaRPr>
          </a:p>
          <a:p>
            <a:pPr marL="12700" marR="5002530">
              <a:lnSpc>
                <a:spcPct val="160000"/>
              </a:lnSpc>
            </a:pPr>
            <a:r>
              <a:rPr sz="1200" b="1" dirty="0">
                <a:solidFill>
                  <a:srgbClr val="ABB2BE"/>
                </a:solidFill>
                <a:latin typeface="Consolas"/>
                <a:cs typeface="Consolas"/>
              </a:rPr>
              <a:t>ON</a:t>
            </a:r>
            <a:r>
              <a:rPr sz="1200" b="1" spc="-25" dirty="0">
                <a:solidFill>
                  <a:srgbClr val="ABB2BE"/>
                </a:solidFill>
                <a:latin typeface="Consolas"/>
                <a:cs typeface="Consolas"/>
              </a:rPr>
              <a:t> </a:t>
            </a:r>
            <a:r>
              <a:rPr sz="1200" b="1" spc="-10" dirty="0">
                <a:solidFill>
                  <a:srgbClr val="ABB2BE"/>
                </a:solidFill>
                <a:latin typeface="Consolas"/>
                <a:cs typeface="Consolas"/>
              </a:rPr>
              <a:t>table_name </a:t>
            </a:r>
            <a:r>
              <a:rPr sz="1200" b="1" dirty="0">
                <a:solidFill>
                  <a:srgbClr val="ABB2BE"/>
                </a:solidFill>
                <a:latin typeface="Consolas"/>
                <a:cs typeface="Consolas"/>
              </a:rPr>
              <a:t>[WITH</a:t>
            </a:r>
            <a:r>
              <a:rPr sz="1200" b="1" spc="-60" dirty="0">
                <a:solidFill>
                  <a:srgbClr val="ABB2BE"/>
                </a:solidFill>
                <a:latin typeface="Consolas"/>
                <a:cs typeface="Consolas"/>
              </a:rPr>
              <a:t> </a:t>
            </a:r>
            <a:r>
              <a:rPr sz="1200" b="1" spc="-10" dirty="0">
                <a:solidFill>
                  <a:srgbClr val="ABB2BE"/>
                </a:solidFill>
                <a:latin typeface="Consolas"/>
                <a:cs typeface="Consolas"/>
              </a:rPr>
              <a:t>ENCRYPTION]</a:t>
            </a:r>
            <a:endParaRPr sz="1200">
              <a:latin typeface="Consolas"/>
              <a:cs typeface="Consolas"/>
            </a:endParaRPr>
          </a:p>
          <a:p>
            <a:pPr marL="12700" marR="2241550" indent="83185">
              <a:lnSpc>
                <a:spcPct val="160000"/>
              </a:lnSpc>
            </a:pPr>
            <a:r>
              <a:rPr sz="1200" b="1" dirty="0">
                <a:solidFill>
                  <a:srgbClr val="ABB2BE"/>
                </a:solidFill>
                <a:latin typeface="Consolas"/>
                <a:cs typeface="Consolas"/>
              </a:rPr>
              <a:t>FOR</a:t>
            </a:r>
            <a:r>
              <a:rPr sz="1200" b="1" spc="-50" dirty="0">
                <a:solidFill>
                  <a:srgbClr val="ABB2BE"/>
                </a:solidFill>
                <a:latin typeface="Consolas"/>
                <a:cs typeface="Consolas"/>
              </a:rPr>
              <a:t> </a:t>
            </a:r>
            <a:r>
              <a:rPr sz="1200" b="1" dirty="0">
                <a:solidFill>
                  <a:srgbClr val="ABB2BE"/>
                </a:solidFill>
                <a:latin typeface="Consolas"/>
                <a:cs typeface="Consolas"/>
              </a:rPr>
              <a:t>|</a:t>
            </a:r>
            <a:r>
              <a:rPr sz="1200" b="1" spc="-50" dirty="0">
                <a:solidFill>
                  <a:srgbClr val="ABB2BE"/>
                </a:solidFill>
                <a:latin typeface="Consolas"/>
                <a:cs typeface="Consolas"/>
              </a:rPr>
              <a:t> </a:t>
            </a:r>
            <a:r>
              <a:rPr sz="1200" b="1" dirty="0">
                <a:solidFill>
                  <a:srgbClr val="ABB2BE"/>
                </a:solidFill>
                <a:latin typeface="Consolas"/>
                <a:cs typeface="Consolas"/>
              </a:rPr>
              <a:t>AFTER</a:t>
            </a:r>
            <a:r>
              <a:rPr sz="1200" b="1" spc="-50" dirty="0">
                <a:solidFill>
                  <a:srgbClr val="ABB2BE"/>
                </a:solidFill>
                <a:latin typeface="Consolas"/>
                <a:cs typeface="Consolas"/>
              </a:rPr>
              <a:t> </a:t>
            </a:r>
            <a:r>
              <a:rPr sz="1200" b="1" dirty="0">
                <a:solidFill>
                  <a:srgbClr val="ABB2BE"/>
                </a:solidFill>
                <a:latin typeface="Consolas"/>
                <a:cs typeface="Consolas"/>
              </a:rPr>
              <a:t>|</a:t>
            </a:r>
            <a:r>
              <a:rPr sz="1200" b="1" spc="-50" dirty="0">
                <a:solidFill>
                  <a:srgbClr val="ABB2BE"/>
                </a:solidFill>
                <a:latin typeface="Consolas"/>
                <a:cs typeface="Consolas"/>
              </a:rPr>
              <a:t> </a:t>
            </a:r>
            <a:r>
              <a:rPr sz="1200" b="1" dirty="0">
                <a:solidFill>
                  <a:srgbClr val="ABB2BE"/>
                </a:solidFill>
                <a:latin typeface="Consolas"/>
                <a:cs typeface="Consolas"/>
              </a:rPr>
              <a:t>INSTEAD</a:t>
            </a:r>
            <a:r>
              <a:rPr sz="1200" b="1" spc="-50" dirty="0">
                <a:solidFill>
                  <a:srgbClr val="ABB2BE"/>
                </a:solidFill>
                <a:latin typeface="Consolas"/>
                <a:cs typeface="Consolas"/>
              </a:rPr>
              <a:t> </a:t>
            </a:r>
            <a:r>
              <a:rPr sz="1200" b="1" dirty="0">
                <a:solidFill>
                  <a:srgbClr val="ABB2BE"/>
                </a:solidFill>
                <a:latin typeface="Consolas"/>
                <a:cs typeface="Consolas"/>
              </a:rPr>
              <a:t>OF</a:t>
            </a:r>
            <a:r>
              <a:rPr sz="1200" b="1" spc="-50" dirty="0">
                <a:solidFill>
                  <a:srgbClr val="ABB2BE"/>
                </a:solidFill>
                <a:latin typeface="Consolas"/>
                <a:cs typeface="Consolas"/>
              </a:rPr>
              <a:t> </a:t>
            </a:r>
            <a:r>
              <a:rPr sz="1200" b="1" dirty="0">
                <a:solidFill>
                  <a:srgbClr val="ABB2BE"/>
                </a:solidFill>
                <a:latin typeface="Consolas"/>
                <a:cs typeface="Consolas"/>
              </a:rPr>
              <a:t>[DELETE,</a:t>
            </a:r>
            <a:r>
              <a:rPr sz="1200" b="1" spc="-50" dirty="0">
                <a:solidFill>
                  <a:srgbClr val="ABB2BE"/>
                </a:solidFill>
                <a:latin typeface="Consolas"/>
                <a:cs typeface="Consolas"/>
              </a:rPr>
              <a:t> </a:t>
            </a:r>
            <a:r>
              <a:rPr sz="1200" b="1" dirty="0">
                <a:solidFill>
                  <a:srgbClr val="ABB2BE"/>
                </a:solidFill>
                <a:latin typeface="Consolas"/>
                <a:cs typeface="Consolas"/>
              </a:rPr>
              <a:t>INSERT,</a:t>
            </a:r>
            <a:r>
              <a:rPr sz="1200" b="1" spc="-50" dirty="0">
                <a:solidFill>
                  <a:srgbClr val="ABB2BE"/>
                </a:solidFill>
                <a:latin typeface="Consolas"/>
                <a:cs typeface="Consolas"/>
              </a:rPr>
              <a:t> </a:t>
            </a:r>
            <a:r>
              <a:rPr sz="1200" b="1" spc="-10" dirty="0">
                <a:solidFill>
                  <a:srgbClr val="ABB2BE"/>
                </a:solidFill>
                <a:latin typeface="Consolas"/>
                <a:cs typeface="Consolas"/>
              </a:rPr>
              <a:t>UPDATE] </a:t>
            </a:r>
            <a:r>
              <a:rPr sz="1200" b="1" spc="-25" dirty="0">
                <a:solidFill>
                  <a:srgbClr val="ABB2BE"/>
                </a:solidFill>
                <a:latin typeface="Consolas"/>
                <a:cs typeface="Consolas"/>
              </a:rPr>
              <a:t>AS</a:t>
            </a:r>
            <a:endParaRPr sz="1200">
              <a:latin typeface="Consolas"/>
              <a:cs typeface="Consolas"/>
            </a:endParaRPr>
          </a:p>
          <a:p>
            <a:pPr marL="347345">
              <a:lnSpc>
                <a:spcPct val="100000"/>
              </a:lnSpc>
              <a:spcBef>
                <a:spcPts val="865"/>
              </a:spcBef>
            </a:pPr>
            <a:r>
              <a:rPr sz="1200" b="1" dirty="0">
                <a:solidFill>
                  <a:srgbClr val="ABB2BE"/>
                </a:solidFill>
                <a:latin typeface="Arial"/>
                <a:cs typeface="Arial"/>
              </a:rPr>
              <a:t>Оператор</a:t>
            </a:r>
            <a:r>
              <a:rPr sz="1200" b="1" spc="280" dirty="0">
                <a:solidFill>
                  <a:srgbClr val="ABB2BE"/>
                </a:solidFill>
                <a:latin typeface="Arial"/>
                <a:cs typeface="Arial"/>
              </a:rPr>
              <a:t> </a:t>
            </a:r>
            <a:r>
              <a:rPr sz="1200" b="1" spc="-20" dirty="0">
                <a:solidFill>
                  <a:srgbClr val="ABB2BE"/>
                </a:solidFill>
                <a:latin typeface="Consolas"/>
                <a:cs typeface="Consolas"/>
              </a:rPr>
              <a:t>T-</a:t>
            </a:r>
            <a:r>
              <a:rPr sz="1200" b="1" spc="-25" dirty="0">
                <a:solidFill>
                  <a:srgbClr val="ABB2BE"/>
                </a:solidFill>
                <a:latin typeface="Consolas"/>
                <a:cs typeface="Consolas"/>
              </a:rPr>
              <a:t>SQL</a:t>
            </a:r>
            <a:endParaRPr sz="1200">
              <a:latin typeface="Consolas"/>
              <a:cs typeface="Consolas"/>
            </a:endParaRPr>
          </a:p>
          <a:p>
            <a:pPr marL="12700">
              <a:lnSpc>
                <a:spcPct val="100000"/>
              </a:lnSpc>
              <a:spcBef>
                <a:spcPts val="860"/>
              </a:spcBef>
            </a:pPr>
            <a:r>
              <a:rPr sz="1200" b="1" spc="-25" dirty="0">
                <a:solidFill>
                  <a:srgbClr val="ABB2BE"/>
                </a:solidFill>
                <a:latin typeface="Consolas"/>
                <a:cs typeface="Consolas"/>
              </a:rPr>
              <a:t>GO</a:t>
            </a:r>
            <a:endParaRPr sz="1200">
              <a:latin typeface="Consolas"/>
              <a:cs typeface="Consolas"/>
            </a:endParaRPr>
          </a:p>
          <a:p>
            <a:pPr marL="12700">
              <a:lnSpc>
                <a:spcPct val="100000"/>
              </a:lnSpc>
              <a:spcBef>
                <a:spcPts val="865"/>
              </a:spcBef>
            </a:pPr>
            <a:r>
              <a:rPr sz="1200" b="1" spc="-20" dirty="0">
                <a:solidFill>
                  <a:srgbClr val="ABB2BE"/>
                </a:solidFill>
                <a:latin typeface="Consolas"/>
                <a:cs typeface="Consolas"/>
              </a:rPr>
              <a:t>--</a:t>
            </a:r>
            <a:r>
              <a:rPr sz="1200" b="1" dirty="0">
                <a:solidFill>
                  <a:srgbClr val="ABB2BE"/>
                </a:solidFill>
                <a:latin typeface="Consolas"/>
                <a:cs typeface="Consolas"/>
              </a:rPr>
              <a:t>with</a:t>
            </a:r>
            <a:r>
              <a:rPr sz="1200" b="1" spc="-75" dirty="0">
                <a:solidFill>
                  <a:srgbClr val="ABB2BE"/>
                </a:solidFill>
                <a:latin typeface="Consolas"/>
                <a:cs typeface="Consolas"/>
              </a:rPr>
              <a:t> </a:t>
            </a:r>
            <a:r>
              <a:rPr sz="1200" b="1" dirty="0">
                <a:solidFill>
                  <a:srgbClr val="ABB2BE"/>
                </a:solidFill>
                <a:latin typeface="Consolas"/>
                <a:cs typeface="Consolas"/>
              </a:rPr>
              <a:t>encryption</a:t>
            </a:r>
            <a:r>
              <a:rPr sz="1200" b="1" spc="-50" dirty="0">
                <a:solidFill>
                  <a:srgbClr val="ABB2BE"/>
                </a:solidFill>
                <a:latin typeface="Consolas"/>
                <a:cs typeface="Consolas"/>
              </a:rPr>
              <a:t> </a:t>
            </a:r>
            <a:r>
              <a:rPr sz="1200" b="1" dirty="0">
                <a:solidFill>
                  <a:srgbClr val="ABB2BE"/>
                </a:solidFill>
                <a:latin typeface="Arial"/>
                <a:cs typeface="Arial"/>
              </a:rPr>
              <a:t>указывает</a:t>
            </a:r>
            <a:r>
              <a:rPr sz="1200" b="1" spc="260" dirty="0">
                <a:solidFill>
                  <a:srgbClr val="ABB2BE"/>
                </a:solidFill>
                <a:latin typeface="Arial"/>
                <a:cs typeface="Arial"/>
              </a:rPr>
              <a:t> </a:t>
            </a:r>
            <a:r>
              <a:rPr sz="1200" b="1" dirty="0">
                <a:solidFill>
                  <a:srgbClr val="ABB2BE"/>
                </a:solidFill>
                <a:latin typeface="Arial"/>
                <a:cs typeface="Arial"/>
              </a:rPr>
              <a:t>текст</a:t>
            </a:r>
            <a:r>
              <a:rPr sz="1200" b="1" spc="260" dirty="0">
                <a:solidFill>
                  <a:srgbClr val="ABB2BE"/>
                </a:solidFill>
                <a:latin typeface="Arial"/>
                <a:cs typeface="Arial"/>
              </a:rPr>
              <a:t> </a:t>
            </a:r>
            <a:r>
              <a:rPr sz="1200" b="1" dirty="0">
                <a:solidFill>
                  <a:srgbClr val="ABB2BE"/>
                </a:solidFill>
                <a:latin typeface="Consolas"/>
                <a:cs typeface="Consolas"/>
              </a:rPr>
              <a:t>sql,</a:t>
            </a:r>
            <a:r>
              <a:rPr sz="1200" b="1" spc="-65" dirty="0">
                <a:solidFill>
                  <a:srgbClr val="ABB2BE"/>
                </a:solidFill>
                <a:latin typeface="Consolas"/>
                <a:cs typeface="Consolas"/>
              </a:rPr>
              <a:t> </a:t>
            </a:r>
            <a:r>
              <a:rPr sz="1200" b="1" dirty="0">
                <a:solidFill>
                  <a:srgbClr val="ABB2BE"/>
                </a:solidFill>
                <a:latin typeface="Arial"/>
                <a:cs typeface="Arial"/>
              </a:rPr>
              <a:t>определенный</a:t>
            </a:r>
            <a:r>
              <a:rPr sz="1200" b="1" spc="260" dirty="0">
                <a:solidFill>
                  <a:srgbClr val="ABB2BE"/>
                </a:solidFill>
                <a:latin typeface="Arial"/>
                <a:cs typeface="Arial"/>
              </a:rPr>
              <a:t> </a:t>
            </a:r>
            <a:r>
              <a:rPr sz="1200" b="1" dirty="0">
                <a:solidFill>
                  <a:srgbClr val="ABB2BE"/>
                </a:solidFill>
                <a:latin typeface="Arial"/>
                <a:cs typeface="Arial"/>
              </a:rPr>
              <a:t>триггером</a:t>
            </a:r>
            <a:r>
              <a:rPr sz="1200" b="1" spc="270" dirty="0">
                <a:solidFill>
                  <a:srgbClr val="ABB2BE"/>
                </a:solidFill>
                <a:latin typeface="Arial"/>
                <a:cs typeface="Arial"/>
              </a:rPr>
              <a:t> </a:t>
            </a:r>
            <a:r>
              <a:rPr sz="1200" b="1" spc="-10" dirty="0">
                <a:solidFill>
                  <a:srgbClr val="ABB2BE"/>
                </a:solidFill>
                <a:latin typeface="Arial"/>
                <a:cs typeface="Arial"/>
              </a:rPr>
              <a:t>шифрования</a:t>
            </a:r>
            <a:r>
              <a:rPr sz="1200" b="1" spc="-10" dirty="0">
                <a:solidFill>
                  <a:srgbClr val="ABB2BE"/>
                </a:solidFill>
                <a:latin typeface="Consolas"/>
                <a:cs typeface="Consolas"/>
              </a:rPr>
              <a:t>.</a:t>
            </a:r>
            <a:endParaRPr sz="1200">
              <a:latin typeface="Consolas"/>
              <a:cs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1638" rIns="0" bIns="0" rtlCol="0">
            <a:spAutoFit/>
          </a:bodyPr>
          <a:lstStyle/>
          <a:p>
            <a:pPr marL="12700">
              <a:lnSpc>
                <a:spcPct val="100000"/>
              </a:lnSpc>
              <a:spcBef>
                <a:spcPts val="120"/>
              </a:spcBef>
            </a:pPr>
            <a:r>
              <a:rPr spc="-25" dirty="0"/>
              <a:t>Триггерді</a:t>
            </a:r>
            <a:r>
              <a:rPr spc="-120" dirty="0"/>
              <a:t> </a:t>
            </a:r>
            <a:r>
              <a:rPr spc="-25" dirty="0"/>
              <a:t>жою</a:t>
            </a:r>
          </a:p>
        </p:txBody>
      </p:sp>
      <p:sp>
        <p:nvSpPr>
          <p:cNvPr id="3" name="object 3"/>
          <p:cNvSpPr txBox="1"/>
          <p:nvPr/>
        </p:nvSpPr>
        <p:spPr>
          <a:xfrm>
            <a:off x="841925" y="1789380"/>
            <a:ext cx="5584825" cy="2055495"/>
          </a:xfrm>
          <a:prstGeom prst="rect">
            <a:avLst/>
          </a:prstGeom>
        </p:spPr>
        <p:txBody>
          <a:bodyPr vert="horz" wrap="square" lIns="0" tIns="12700" rIns="0" bIns="0" rtlCol="0">
            <a:spAutoFit/>
          </a:bodyPr>
          <a:lstStyle/>
          <a:p>
            <a:pPr marL="75565">
              <a:lnSpc>
                <a:spcPct val="100000"/>
              </a:lnSpc>
              <a:spcBef>
                <a:spcPts val="100"/>
              </a:spcBef>
            </a:pPr>
            <a:r>
              <a:rPr sz="1800" dirty="0">
                <a:latin typeface="Microsoft Sans Serif"/>
                <a:cs typeface="Microsoft Sans Serif"/>
              </a:rPr>
              <a:t>-</a:t>
            </a:r>
            <a:r>
              <a:rPr sz="1800" spc="-5" dirty="0">
                <a:latin typeface="Microsoft Sans Serif"/>
                <a:cs typeface="Microsoft Sans Serif"/>
              </a:rPr>
              <a:t> </a:t>
            </a:r>
            <a:r>
              <a:rPr sz="1800" spc="-25" dirty="0">
                <a:latin typeface="Microsoft Sans Serif"/>
                <a:cs typeface="Microsoft Sans Serif"/>
              </a:rPr>
              <a:t>Синтаксистік</a:t>
            </a:r>
            <a:r>
              <a:rPr sz="1800" spc="-5" dirty="0">
                <a:latin typeface="Microsoft Sans Serif"/>
                <a:cs typeface="Microsoft Sans Serif"/>
              </a:rPr>
              <a:t> </a:t>
            </a:r>
            <a:r>
              <a:rPr sz="1800" spc="-10" dirty="0">
                <a:latin typeface="Microsoft Sans Serif"/>
                <a:cs typeface="Microsoft Sans Serif"/>
              </a:rPr>
              <a:t>форматы:</a:t>
            </a:r>
            <a:endParaRPr sz="1800">
              <a:latin typeface="Microsoft Sans Serif"/>
              <a:cs typeface="Microsoft Sans Serif"/>
            </a:endParaRPr>
          </a:p>
          <a:p>
            <a:pPr marL="328930">
              <a:lnSpc>
                <a:spcPct val="100000"/>
              </a:lnSpc>
              <a:spcBef>
                <a:spcPts val="1295"/>
              </a:spcBef>
              <a:tabLst>
                <a:tab pos="2338070" algn="l"/>
              </a:tabLst>
            </a:pPr>
            <a:r>
              <a:rPr sz="1800" dirty="0">
                <a:latin typeface="Microsoft Sans Serif"/>
                <a:cs typeface="Microsoft Sans Serif"/>
              </a:rPr>
              <a:t>DROP</a:t>
            </a:r>
            <a:r>
              <a:rPr sz="1800" spc="420" dirty="0">
                <a:latin typeface="Microsoft Sans Serif"/>
                <a:cs typeface="Microsoft Sans Serif"/>
              </a:rPr>
              <a:t> </a:t>
            </a:r>
            <a:r>
              <a:rPr sz="1800" spc="-10" dirty="0">
                <a:latin typeface="Microsoft Sans Serif"/>
                <a:cs typeface="Microsoft Sans Serif"/>
              </a:rPr>
              <a:t>TRIGGER</a:t>
            </a:r>
            <a:r>
              <a:rPr sz="1800" dirty="0">
                <a:latin typeface="Microsoft Sans Serif"/>
                <a:cs typeface="Microsoft Sans Serif"/>
              </a:rPr>
              <a:t>	{ trigger</a:t>
            </a:r>
            <a:r>
              <a:rPr sz="1800" spc="5" dirty="0">
                <a:latin typeface="Microsoft Sans Serif"/>
                <a:cs typeface="Microsoft Sans Serif"/>
              </a:rPr>
              <a:t> </a:t>
            </a:r>
            <a:r>
              <a:rPr sz="1800" dirty="0">
                <a:latin typeface="Microsoft Sans Serif"/>
                <a:cs typeface="Microsoft Sans Serif"/>
              </a:rPr>
              <a:t>} [ ,...n</a:t>
            </a:r>
            <a:r>
              <a:rPr sz="1800" spc="5" dirty="0">
                <a:latin typeface="Microsoft Sans Serif"/>
                <a:cs typeface="Microsoft Sans Serif"/>
              </a:rPr>
              <a:t> </a:t>
            </a:r>
            <a:r>
              <a:rPr sz="1800" spc="-50" dirty="0">
                <a:latin typeface="Microsoft Sans Serif"/>
                <a:cs typeface="Microsoft Sans Serif"/>
              </a:rPr>
              <a:t>]</a:t>
            </a:r>
            <a:endParaRPr sz="1800">
              <a:latin typeface="Microsoft Sans Serif"/>
              <a:cs typeface="Microsoft Sans Serif"/>
            </a:endParaRPr>
          </a:p>
          <a:p>
            <a:pPr marL="12700">
              <a:lnSpc>
                <a:spcPct val="100000"/>
              </a:lnSpc>
              <a:spcBef>
                <a:spcPts val="1295"/>
              </a:spcBef>
            </a:pPr>
            <a:r>
              <a:rPr sz="1800" spc="-10" dirty="0">
                <a:latin typeface="Microsoft Sans Serif"/>
                <a:cs typeface="Microsoft Sans Serif"/>
              </a:rPr>
              <a:t>Параметр:</a:t>
            </a:r>
            <a:endParaRPr sz="1800">
              <a:latin typeface="Microsoft Sans Serif"/>
              <a:cs typeface="Microsoft Sans Serif"/>
            </a:endParaRPr>
          </a:p>
          <a:p>
            <a:pPr marL="139065">
              <a:lnSpc>
                <a:spcPct val="100000"/>
              </a:lnSpc>
              <a:spcBef>
                <a:spcPts val="1295"/>
              </a:spcBef>
            </a:pPr>
            <a:r>
              <a:rPr sz="1800" spc="-10" dirty="0">
                <a:latin typeface="Microsoft Sans Serif"/>
                <a:cs typeface="Microsoft Sans Serif"/>
              </a:rPr>
              <a:t>триггер:</a:t>
            </a:r>
            <a:r>
              <a:rPr sz="1800" spc="-65" dirty="0">
                <a:latin typeface="Microsoft Sans Serif"/>
                <a:cs typeface="Microsoft Sans Serif"/>
              </a:rPr>
              <a:t> </a:t>
            </a:r>
            <a:r>
              <a:rPr sz="1800" spc="-10" dirty="0">
                <a:latin typeface="Microsoft Sans Serif"/>
                <a:cs typeface="Microsoft Sans Serif"/>
              </a:rPr>
              <a:t>жойылатын</a:t>
            </a:r>
            <a:r>
              <a:rPr sz="1800" spc="-65" dirty="0">
                <a:latin typeface="Microsoft Sans Serif"/>
                <a:cs typeface="Microsoft Sans Serif"/>
              </a:rPr>
              <a:t> </a:t>
            </a:r>
            <a:r>
              <a:rPr sz="1800" spc="-10" dirty="0">
                <a:latin typeface="Microsoft Sans Serif"/>
                <a:cs typeface="Microsoft Sans Serif"/>
              </a:rPr>
              <a:t>триггер</a:t>
            </a:r>
            <a:r>
              <a:rPr sz="1800" spc="-60" dirty="0">
                <a:latin typeface="Microsoft Sans Serif"/>
                <a:cs typeface="Microsoft Sans Serif"/>
              </a:rPr>
              <a:t> </a:t>
            </a:r>
            <a:r>
              <a:rPr sz="1800" spc="-25" dirty="0">
                <a:latin typeface="Microsoft Sans Serif"/>
                <a:cs typeface="Microsoft Sans Serif"/>
              </a:rPr>
              <a:t>аты</a:t>
            </a:r>
            <a:endParaRPr sz="1800">
              <a:latin typeface="Microsoft Sans Serif"/>
              <a:cs typeface="Microsoft Sans Serif"/>
            </a:endParaRPr>
          </a:p>
          <a:p>
            <a:pPr marL="139065">
              <a:lnSpc>
                <a:spcPct val="100000"/>
              </a:lnSpc>
              <a:spcBef>
                <a:spcPts val="1295"/>
              </a:spcBef>
            </a:pPr>
            <a:r>
              <a:rPr sz="1800" dirty="0">
                <a:latin typeface="Microsoft Sans Serif"/>
                <a:cs typeface="Microsoft Sans Serif"/>
              </a:rPr>
              <a:t>n:</a:t>
            </a:r>
            <a:r>
              <a:rPr sz="1800" spc="-55" dirty="0">
                <a:latin typeface="Microsoft Sans Serif"/>
                <a:cs typeface="Microsoft Sans Serif"/>
              </a:rPr>
              <a:t> </a:t>
            </a:r>
            <a:r>
              <a:rPr sz="1800" dirty="0">
                <a:latin typeface="Microsoft Sans Serif"/>
                <a:cs typeface="Microsoft Sans Serif"/>
              </a:rPr>
              <a:t>бірнеше</a:t>
            </a:r>
            <a:r>
              <a:rPr sz="1800" spc="-45" dirty="0">
                <a:latin typeface="Microsoft Sans Serif"/>
                <a:cs typeface="Microsoft Sans Serif"/>
              </a:rPr>
              <a:t> </a:t>
            </a:r>
            <a:r>
              <a:rPr sz="1800" spc="-10" dirty="0">
                <a:latin typeface="Microsoft Sans Serif"/>
                <a:cs typeface="Microsoft Sans Serif"/>
              </a:rPr>
              <a:t>триггер</a:t>
            </a:r>
            <a:r>
              <a:rPr sz="1800" spc="-45" dirty="0">
                <a:latin typeface="Microsoft Sans Serif"/>
                <a:cs typeface="Microsoft Sans Serif"/>
              </a:rPr>
              <a:t> </a:t>
            </a:r>
            <a:r>
              <a:rPr sz="1800" dirty="0">
                <a:latin typeface="Microsoft Sans Serif"/>
                <a:cs typeface="Microsoft Sans Serif"/>
              </a:rPr>
              <a:t>жойыла</a:t>
            </a:r>
            <a:r>
              <a:rPr sz="1800" spc="-50" dirty="0">
                <a:latin typeface="Microsoft Sans Serif"/>
                <a:cs typeface="Microsoft Sans Serif"/>
              </a:rPr>
              <a:t> </a:t>
            </a:r>
            <a:r>
              <a:rPr sz="1800" spc="-10" dirty="0">
                <a:latin typeface="Microsoft Sans Serif"/>
                <a:cs typeface="Microsoft Sans Serif"/>
              </a:rPr>
              <a:t>алатындығын</a:t>
            </a:r>
            <a:r>
              <a:rPr sz="1800" spc="-45" dirty="0">
                <a:latin typeface="Microsoft Sans Serif"/>
                <a:cs typeface="Microsoft Sans Serif"/>
              </a:rPr>
              <a:t> </a:t>
            </a:r>
            <a:r>
              <a:rPr sz="1800" spc="-10" dirty="0">
                <a:latin typeface="Microsoft Sans Serif"/>
                <a:cs typeface="Microsoft Sans Serif"/>
              </a:rPr>
              <a:t>көрсетеді</a:t>
            </a:r>
            <a:endParaRPr sz="1800">
              <a:latin typeface="Microsoft Sans Serif"/>
              <a:cs typeface="Microsoft Sans Serif"/>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725" y="505248"/>
            <a:ext cx="2574290" cy="409575"/>
          </a:xfrm>
          <a:prstGeom prst="rect">
            <a:avLst/>
          </a:prstGeom>
        </p:spPr>
        <p:txBody>
          <a:bodyPr vert="horz" wrap="square" lIns="0" tIns="15240" rIns="0" bIns="0" rtlCol="0">
            <a:spAutoFit/>
          </a:bodyPr>
          <a:lstStyle/>
          <a:p>
            <a:pPr marL="12700">
              <a:lnSpc>
                <a:spcPct val="100000"/>
              </a:lnSpc>
              <a:spcBef>
                <a:spcPts val="120"/>
              </a:spcBef>
            </a:pPr>
            <a:r>
              <a:rPr spc="-25" dirty="0"/>
              <a:t>Триггерді</a:t>
            </a:r>
            <a:r>
              <a:rPr spc="-120" dirty="0"/>
              <a:t> </a:t>
            </a:r>
            <a:r>
              <a:rPr spc="-10" dirty="0"/>
              <a:t>өзгерту</a:t>
            </a:r>
          </a:p>
        </p:txBody>
      </p:sp>
      <p:sp>
        <p:nvSpPr>
          <p:cNvPr id="3" name="object 3"/>
          <p:cNvSpPr txBox="1"/>
          <p:nvPr/>
        </p:nvSpPr>
        <p:spPr>
          <a:xfrm>
            <a:off x="841925" y="1789380"/>
            <a:ext cx="5045710" cy="2494280"/>
          </a:xfrm>
          <a:prstGeom prst="rect">
            <a:avLst/>
          </a:prstGeom>
        </p:spPr>
        <p:txBody>
          <a:bodyPr vert="horz" wrap="square" lIns="0" tIns="12700" rIns="0" bIns="0" rtlCol="0">
            <a:spAutoFit/>
          </a:bodyPr>
          <a:lstStyle/>
          <a:p>
            <a:pPr marL="12700">
              <a:lnSpc>
                <a:spcPct val="100000"/>
              </a:lnSpc>
              <a:spcBef>
                <a:spcPts val="100"/>
              </a:spcBef>
            </a:pPr>
            <a:r>
              <a:rPr sz="1800" dirty="0">
                <a:latin typeface="Microsoft Sans Serif"/>
                <a:cs typeface="Microsoft Sans Serif"/>
              </a:rPr>
              <a:t>Модифицировать</a:t>
            </a:r>
            <a:r>
              <a:rPr sz="1800" spc="280" dirty="0">
                <a:latin typeface="Microsoft Sans Serif"/>
                <a:cs typeface="Microsoft Sans Serif"/>
              </a:rPr>
              <a:t> </a:t>
            </a:r>
            <a:r>
              <a:rPr sz="1800" dirty="0">
                <a:latin typeface="Microsoft Sans Serif"/>
                <a:cs typeface="Microsoft Sans Serif"/>
              </a:rPr>
              <a:t>синтаксис</a:t>
            </a:r>
            <a:r>
              <a:rPr sz="1800" spc="285" dirty="0">
                <a:latin typeface="Microsoft Sans Serif"/>
                <a:cs typeface="Microsoft Sans Serif"/>
              </a:rPr>
              <a:t> </a:t>
            </a:r>
            <a:r>
              <a:rPr sz="1800" spc="-10" dirty="0">
                <a:latin typeface="Microsoft Sans Serif"/>
                <a:cs typeface="Microsoft Sans Serif"/>
              </a:rPr>
              <a:t>триггера</a:t>
            </a:r>
            <a:endParaRPr sz="1800">
              <a:latin typeface="Microsoft Sans Serif"/>
              <a:cs typeface="Microsoft Sans Serif"/>
            </a:endParaRPr>
          </a:p>
          <a:p>
            <a:pPr marL="514350" marR="1636395" indent="-502284">
              <a:lnSpc>
                <a:spcPct val="160000"/>
              </a:lnSpc>
              <a:tabLst>
                <a:tab pos="1016635" algn="l"/>
                <a:tab pos="1894839" algn="l"/>
              </a:tabLst>
            </a:pPr>
            <a:r>
              <a:rPr sz="1800" dirty="0">
                <a:latin typeface="Consolas"/>
                <a:cs typeface="Consolas"/>
              </a:rPr>
              <a:t>ALTER</a:t>
            </a:r>
            <a:r>
              <a:rPr sz="1800" spc="-25" dirty="0">
                <a:latin typeface="Consolas"/>
                <a:cs typeface="Consolas"/>
              </a:rPr>
              <a:t> </a:t>
            </a:r>
            <a:r>
              <a:rPr sz="1800" spc="-10" dirty="0">
                <a:latin typeface="Consolas"/>
                <a:cs typeface="Consolas"/>
              </a:rPr>
              <a:t>TRIGGER</a:t>
            </a:r>
            <a:r>
              <a:rPr sz="1800" dirty="0">
                <a:latin typeface="Consolas"/>
                <a:cs typeface="Consolas"/>
              </a:rPr>
              <a:t>	</a:t>
            </a:r>
            <a:r>
              <a:rPr sz="1800" spc="-10" dirty="0">
                <a:latin typeface="Consolas"/>
                <a:cs typeface="Consolas"/>
              </a:rPr>
              <a:t>trigger_name </a:t>
            </a:r>
            <a:r>
              <a:rPr sz="1800" spc="-25" dirty="0">
                <a:latin typeface="Consolas"/>
                <a:cs typeface="Consolas"/>
              </a:rPr>
              <a:t>ON</a:t>
            </a:r>
            <a:r>
              <a:rPr sz="1800" dirty="0">
                <a:latin typeface="Consolas"/>
                <a:cs typeface="Consolas"/>
              </a:rPr>
              <a:t>	</a:t>
            </a:r>
            <a:r>
              <a:rPr sz="1800" spc="-10" dirty="0">
                <a:latin typeface="Consolas"/>
                <a:cs typeface="Consolas"/>
              </a:rPr>
              <a:t>table_name</a:t>
            </a:r>
            <a:endParaRPr sz="1800">
              <a:latin typeface="Consolas"/>
              <a:cs typeface="Consolas"/>
            </a:endParaRPr>
          </a:p>
          <a:p>
            <a:pPr marL="514350">
              <a:lnSpc>
                <a:spcPct val="100000"/>
              </a:lnSpc>
              <a:spcBef>
                <a:spcPts val="1295"/>
              </a:spcBef>
            </a:pPr>
            <a:r>
              <a:rPr sz="1800" dirty="0">
                <a:latin typeface="Consolas"/>
                <a:cs typeface="Consolas"/>
              </a:rPr>
              <a:t>[</a:t>
            </a:r>
            <a:r>
              <a:rPr sz="1800" spc="-25" dirty="0">
                <a:latin typeface="Consolas"/>
                <a:cs typeface="Consolas"/>
              </a:rPr>
              <a:t> </a:t>
            </a:r>
            <a:r>
              <a:rPr sz="1800" dirty="0">
                <a:latin typeface="Consolas"/>
                <a:cs typeface="Consolas"/>
              </a:rPr>
              <a:t>WITH</a:t>
            </a:r>
            <a:r>
              <a:rPr sz="1800" spc="-25" dirty="0">
                <a:latin typeface="Consolas"/>
                <a:cs typeface="Consolas"/>
              </a:rPr>
              <a:t> </a:t>
            </a:r>
            <a:r>
              <a:rPr sz="1800" dirty="0">
                <a:latin typeface="Consolas"/>
                <a:cs typeface="Consolas"/>
              </a:rPr>
              <a:t>ENCRYPTION</a:t>
            </a:r>
            <a:r>
              <a:rPr sz="1800" spc="-25" dirty="0">
                <a:latin typeface="Consolas"/>
                <a:cs typeface="Consolas"/>
              </a:rPr>
              <a:t> </a:t>
            </a:r>
            <a:r>
              <a:rPr sz="1800" spc="-50" dirty="0">
                <a:latin typeface="Consolas"/>
                <a:cs typeface="Consolas"/>
              </a:rPr>
              <a:t>]</a:t>
            </a:r>
            <a:endParaRPr sz="1800">
              <a:latin typeface="Consolas"/>
              <a:cs typeface="Consolas"/>
            </a:endParaRPr>
          </a:p>
          <a:p>
            <a:pPr marL="514350" marR="5080">
              <a:lnSpc>
                <a:spcPct val="160000"/>
              </a:lnSpc>
            </a:pPr>
            <a:r>
              <a:rPr sz="1800" dirty="0">
                <a:latin typeface="Consolas"/>
                <a:cs typeface="Consolas"/>
              </a:rPr>
              <a:t>FOR</a:t>
            </a:r>
            <a:r>
              <a:rPr sz="1800" spc="-15" dirty="0">
                <a:latin typeface="Consolas"/>
                <a:cs typeface="Consolas"/>
              </a:rPr>
              <a:t> </a:t>
            </a:r>
            <a:r>
              <a:rPr sz="1800" spc="-10" dirty="0">
                <a:latin typeface="Consolas"/>
                <a:cs typeface="Consolas"/>
              </a:rPr>
              <a:t>{[DELETE][,][INSERT][,][UPDATE]} </a:t>
            </a:r>
            <a:r>
              <a:rPr sz="1800" spc="-25" dirty="0">
                <a:latin typeface="Consolas"/>
                <a:cs typeface="Consolas"/>
              </a:rPr>
              <a:t>AS</a:t>
            </a:r>
            <a:endParaRPr sz="1800">
              <a:latin typeface="Consolas"/>
              <a:cs typeface="Consola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1638" rIns="0" bIns="0" rtlCol="0">
            <a:spAutoFit/>
          </a:bodyPr>
          <a:lstStyle/>
          <a:p>
            <a:pPr marL="12700">
              <a:lnSpc>
                <a:spcPct val="100000"/>
              </a:lnSpc>
              <a:spcBef>
                <a:spcPts val="120"/>
              </a:spcBef>
            </a:pPr>
            <a:r>
              <a:rPr spc="-30" dirty="0"/>
              <a:t>Кіріспе</a:t>
            </a:r>
          </a:p>
        </p:txBody>
      </p:sp>
      <p:sp>
        <p:nvSpPr>
          <p:cNvPr id="3" name="object 3"/>
          <p:cNvSpPr txBox="1"/>
          <p:nvPr/>
        </p:nvSpPr>
        <p:spPr>
          <a:xfrm>
            <a:off x="384725" y="1194689"/>
            <a:ext cx="8364220" cy="2684145"/>
          </a:xfrm>
          <a:prstGeom prst="rect">
            <a:avLst/>
          </a:prstGeom>
        </p:spPr>
        <p:txBody>
          <a:bodyPr vert="horz" wrap="square" lIns="0" tIns="43815" rIns="0" bIns="0" rtlCol="0">
            <a:spAutoFit/>
          </a:bodyPr>
          <a:lstStyle/>
          <a:p>
            <a:pPr marL="12700" marR="5080" algn="just">
              <a:lnSpc>
                <a:spcPts val="1789"/>
              </a:lnSpc>
              <a:spcBef>
                <a:spcPts val="345"/>
              </a:spcBef>
            </a:pPr>
            <a:r>
              <a:rPr sz="1650" dirty="0">
                <a:latin typeface="Times New Roman"/>
                <a:cs typeface="Times New Roman"/>
              </a:rPr>
              <a:t>Мəліметтер</a:t>
            </a:r>
            <a:r>
              <a:rPr sz="1650" spc="55" dirty="0">
                <a:latin typeface="Times New Roman"/>
                <a:cs typeface="Times New Roman"/>
              </a:rPr>
              <a:t>  </a:t>
            </a:r>
            <a:r>
              <a:rPr sz="1650" dirty="0">
                <a:latin typeface="Times New Roman"/>
                <a:cs typeface="Times New Roman"/>
              </a:rPr>
              <a:t>қорымен</a:t>
            </a:r>
            <a:r>
              <a:rPr sz="1650" spc="55" dirty="0">
                <a:latin typeface="Times New Roman"/>
                <a:cs typeface="Times New Roman"/>
              </a:rPr>
              <a:t>  </a:t>
            </a:r>
            <a:r>
              <a:rPr sz="1650" dirty="0">
                <a:latin typeface="Times New Roman"/>
                <a:cs typeface="Times New Roman"/>
              </a:rPr>
              <a:t>жұмыс</a:t>
            </a:r>
            <a:r>
              <a:rPr sz="1650" spc="55" dirty="0">
                <a:latin typeface="Times New Roman"/>
                <a:cs typeface="Times New Roman"/>
              </a:rPr>
              <a:t>  </a:t>
            </a:r>
            <a:r>
              <a:rPr sz="1650" dirty="0">
                <a:latin typeface="Times New Roman"/>
                <a:cs typeface="Times New Roman"/>
              </a:rPr>
              <a:t>істегенде</a:t>
            </a:r>
            <a:r>
              <a:rPr sz="1650" spc="55" dirty="0">
                <a:latin typeface="Times New Roman"/>
                <a:cs typeface="Times New Roman"/>
              </a:rPr>
              <a:t>  </a:t>
            </a:r>
            <a:r>
              <a:rPr sz="1650" dirty="0">
                <a:latin typeface="Times New Roman"/>
                <a:cs typeface="Times New Roman"/>
              </a:rPr>
              <a:t>деректердің</a:t>
            </a:r>
            <a:r>
              <a:rPr sz="1650" spc="55" dirty="0">
                <a:latin typeface="Times New Roman"/>
                <a:cs typeface="Times New Roman"/>
              </a:rPr>
              <a:t>  </a:t>
            </a:r>
            <a:r>
              <a:rPr sz="1650" dirty="0">
                <a:latin typeface="Times New Roman"/>
                <a:cs typeface="Times New Roman"/>
              </a:rPr>
              <a:t>тұтастығын</a:t>
            </a:r>
            <a:r>
              <a:rPr sz="1650" spc="60" dirty="0">
                <a:latin typeface="Times New Roman"/>
                <a:cs typeface="Times New Roman"/>
              </a:rPr>
              <a:t>  </a:t>
            </a:r>
            <a:r>
              <a:rPr sz="1650" dirty="0">
                <a:latin typeface="Times New Roman"/>
                <a:cs typeface="Times New Roman"/>
              </a:rPr>
              <a:t>қамтамасыз</a:t>
            </a:r>
            <a:r>
              <a:rPr sz="1650" spc="55" dirty="0">
                <a:latin typeface="Times New Roman"/>
                <a:cs typeface="Times New Roman"/>
              </a:rPr>
              <a:t>  </a:t>
            </a:r>
            <a:r>
              <a:rPr sz="1650" dirty="0">
                <a:latin typeface="Times New Roman"/>
                <a:cs typeface="Times New Roman"/>
              </a:rPr>
              <a:t>ету</a:t>
            </a:r>
            <a:r>
              <a:rPr sz="1650" spc="55" dirty="0">
                <a:latin typeface="Times New Roman"/>
                <a:cs typeface="Times New Roman"/>
              </a:rPr>
              <a:t>  </a:t>
            </a:r>
            <a:r>
              <a:rPr sz="1650" spc="-10" dirty="0">
                <a:latin typeface="Times New Roman"/>
                <a:cs typeface="Times New Roman"/>
              </a:rPr>
              <a:t>қажет. </a:t>
            </a:r>
            <a:r>
              <a:rPr sz="1650" dirty="0">
                <a:latin typeface="Times New Roman"/>
                <a:cs typeface="Times New Roman"/>
              </a:rPr>
              <a:t>Деректер</a:t>
            </a:r>
            <a:r>
              <a:rPr sz="1650" spc="90" dirty="0">
                <a:latin typeface="Times New Roman"/>
                <a:cs typeface="Times New Roman"/>
              </a:rPr>
              <a:t>  </a:t>
            </a:r>
            <a:r>
              <a:rPr sz="1650" dirty="0">
                <a:latin typeface="Times New Roman"/>
                <a:cs typeface="Times New Roman"/>
              </a:rPr>
              <a:t>тұтастығы</a:t>
            </a:r>
            <a:r>
              <a:rPr sz="1650" spc="95" dirty="0">
                <a:latin typeface="Times New Roman"/>
                <a:cs typeface="Times New Roman"/>
              </a:rPr>
              <a:t>  </a:t>
            </a:r>
            <a:r>
              <a:rPr sz="1650" dirty="0">
                <a:latin typeface="Times New Roman"/>
                <a:cs typeface="Times New Roman"/>
              </a:rPr>
              <a:t>деп</a:t>
            </a:r>
            <a:r>
              <a:rPr sz="1650" spc="90" dirty="0">
                <a:latin typeface="Times New Roman"/>
                <a:cs typeface="Times New Roman"/>
              </a:rPr>
              <a:t>  </a:t>
            </a:r>
            <a:r>
              <a:rPr sz="1650" dirty="0">
                <a:latin typeface="Times New Roman"/>
                <a:cs typeface="Times New Roman"/>
              </a:rPr>
              <a:t>бастапқы</a:t>
            </a:r>
            <a:r>
              <a:rPr sz="1650" spc="95" dirty="0">
                <a:latin typeface="Times New Roman"/>
                <a:cs typeface="Times New Roman"/>
              </a:rPr>
              <a:t>  </a:t>
            </a:r>
            <a:r>
              <a:rPr sz="1650" dirty="0">
                <a:latin typeface="Times New Roman"/>
                <a:cs typeface="Times New Roman"/>
              </a:rPr>
              <a:t>кестелерден</a:t>
            </a:r>
            <a:r>
              <a:rPr sz="1650" spc="90" dirty="0">
                <a:latin typeface="Times New Roman"/>
                <a:cs typeface="Times New Roman"/>
              </a:rPr>
              <a:t>  </a:t>
            </a:r>
            <a:r>
              <a:rPr sz="1650" dirty="0">
                <a:latin typeface="Times New Roman"/>
                <a:cs typeface="Times New Roman"/>
              </a:rPr>
              <a:t>жазбаларды</a:t>
            </a:r>
            <a:r>
              <a:rPr sz="1650" spc="95" dirty="0">
                <a:latin typeface="Times New Roman"/>
                <a:cs typeface="Times New Roman"/>
              </a:rPr>
              <a:t>  </a:t>
            </a:r>
            <a:r>
              <a:rPr sz="1650" dirty="0">
                <a:latin typeface="Times New Roman"/>
                <a:cs typeface="Times New Roman"/>
              </a:rPr>
              <a:t>жою</a:t>
            </a:r>
            <a:r>
              <a:rPr sz="1650" spc="90" dirty="0">
                <a:latin typeface="Times New Roman"/>
                <a:cs typeface="Times New Roman"/>
              </a:rPr>
              <a:t>  </a:t>
            </a:r>
            <a:r>
              <a:rPr sz="1650" dirty="0">
                <a:latin typeface="Times New Roman"/>
                <a:cs typeface="Times New Roman"/>
              </a:rPr>
              <a:t>кезінде</a:t>
            </a:r>
            <a:r>
              <a:rPr sz="1650" spc="95" dirty="0">
                <a:latin typeface="Times New Roman"/>
                <a:cs typeface="Times New Roman"/>
              </a:rPr>
              <a:t>  </a:t>
            </a:r>
            <a:r>
              <a:rPr sz="1650" spc="-10" dirty="0">
                <a:latin typeface="Times New Roman"/>
                <a:cs typeface="Times New Roman"/>
              </a:rPr>
              <a:t>кестелердегі </a:t>
            </a:r>
            <a:r>
              <a:rPr sz="1650" dirty="0">
                <a:latin typeface="Times New Roman"/>
                <a:cs typeface="Times New Roman"/>
              </a:rPr>
              <a:t>жазбалар</a:t>
            </a:r>
            <a:r>
              <a:rPr sz="1650" spc="180" dirty="0">
                <a:latin typeface="Times New Roman"/>
                <a:cs typeface="Times New Roman"/>
              </a:rPr>
              <a:t> </a:t>
            </a:r>
            <a:r>
              <a:rPr sz="1650" dirty="0">
                <a:latin typeface="Times New Roman"/>
                <a:cs typeface="Times New Roman"/>
              </a:rPr>
              <a:t>арасындағы</a:t>
            </a:r>
            <a:r>
              <a:rPr sz="1650" spc="185" dirty="0">
                <a:latin typeface="Times New Roman"/>
                <a:cs typeface="Times New Roman"/>
              </a:rPr>
              <a:t> </a:t>
            </a:r>
            <a:r>
              <a:rPr sz="1650" dirty="0">
                <a:latin typeface="Times New Roman"/>
                <a:cs typeface="Times New Roman"/>
              </a:rPr>
              <a:t>қатынастардың</a:t>
            </a:r>
            <a:r>
              <a:rPr sz="1650" spc="185" dirty="0">
                <a:latin typeface="Times New Roman"/>
                <a:cs typeface="Times New Roman"/>
              </a:rPr>
              <a:t> </a:t>
            </a:r>
            <a:r>
              <a:rPr sz="1650" dirty="0">
                <a:latin typeface="Times New Roman"/>
                <a:cs typeface="Times New Roman"/>
              </a:rPr>
              <a:t>тұтастығын</a:t>
            </a:r>
            <a:r>
              <a:rPr sz="1650" spc="185" dirty="0">
                <a:latin typeface="Times New Roman"/>
                <a:cs typeface="Times New Roman"/>
              </a:rPr>
              <a:t> </a:t>
            </a:r>
            <a:r>
              <a:rPr sz="1650" dirty="0">
                <a:latin typeface="Times New Roman"/>
                <a:cs typeface="Times New Roman"/>
              </a:rPr>
              <a:t>қамтамасыз</a:t>
            </a:r>
            <a:r>
              <a:rPr sz="1650" spc="185" dirty="0">
                <a:latin typeface="Times New Roman"/>
                <a:cs typeface="Times New Roman"/>
              </a:rPr>
              <a:t> </a:t>
            </a:r>
            <a:r>
              <a:rPr sz="1650" dirty="0">
                <a:latin typeface="Times New Roman"/>
                <a:cs typeface="Times New Roman"/>
              </a:rPr>
              <a:t>ету</a:t>
            </a:r>
            <a:r>
              <a:rPr sz="1650" spc="180" dirty="0">
                <a:latin typeface="Times New Roman"/>
                <a:cs typeface="Times New Roman"/>
              </a:rPr>
              <a:t> </a:t>
            </a:r>
            <a:r>
              <a:rPr sz="1650" dirty="0">
                <a:latin typeface="Times New Roman"/>
                <a:cs typeface="Times New Roman"/>
              </a:rPr>
              <a:t>түсініледі.</a:t>
            </a:r>
            <a:r>
              <a:rPr sz="1650" spc="185" dirty="0">
                <a:latin typeface="Times New Roman"/>
                <a:cs typeface="Times New Roman"/>
              </a:rPr>
              <a:t> </a:t>
            </a:r>
            <a:r>
              <a:rPr sz="1650" dirty="0">
                <a:latin typeface="Times New Roman"/>
                <a:cs typeface="Times New Roman"/>
              </a:rPr>
              <a:t>Яғни,</a:t>
            </a:r>
            <a:r>
              <a:rPr sz="1650" spc="185" dirty="0">
                <a:latin typeface="Times New Roman"/>
                <a:cs typeface="Times New Roman"/>
              </a:rPr>
              <a:t> </a:t>
            </a:r>
            <a:r>
              <a:rPr sz="1650" spc="-10" dirty="0">
                <a:latin typeface="Times New Roman"/>
                <a:cs typeface="Times New Roman"/>
              </a:rPr>
              <a:t>негізгі </a:t>
            </a:r>
            <a:r>
              <a:rPr sz="1650" dirty="0">
                <a:latin typeface="Times New Roman"/>
                <a:cs typeface="Times New Roman"/>
              </a:rPr>
              <a:t>кестелерден</a:t>
            </a:r>
            <a:r>
              <a:rPr sz="1650" spc="300" dirty="0">
                <a:latin typeface="Times New Roman"/>
                <a:cs typeface="Times New Roman"/>
              </a:rPr>
              <a:t> </a:t>
            </a:r>
            <a:r>
              <a:rPr sz="1650" dirty="0">
                <a:latin typeface="Times New Roman"/>
                <a:cs typeface="Times New Roman"/>
              </a:rPr>
              <a:t>жазбалар</a:t>
            </a:r>
            <a:r>
              <a:rPr sz="1650" spc="300" dirty="0">
                <a:latin typeface="Times New Roman"/>
                <a:cs typeface="Times New Roman"/>
              </a:rPr>
              <a:t> </a:t>
            </a:r>
            <a:r>
              <a:rPr sz="1650" dirty="0">
                <a:latin typeface="Times New Roman"/>
                <a:cs typeface="Times New Roman"/>
              </a:rPr>
              <a:t>жойылғанда,</a:t>
            </a:r>
            <a:r>
              <a:rPr sz="1650" spc="300" dirty="0">
                <a:latin typeface="Times New Roman"/>
                <a:cs typeface="Times New Roman"/>
              </a:rPr>
              <a:t> </a:t>
            </a:r>
            <a:r>
              <a:rPr sz="1650" dirty="0">
                <a:latin typeface="Times New Roman"/>
                <a:cs typeface="Times New Roman"/>
              </a:rPr>
              <a:t>олармен</a:t>
            </a:r>
            <a:r>
              <a:rPr sz="1650" spc="300" dirty="0">
                <a:latin typeface="Times New Roman"/>
                <a:cs typeface="Times New Roman"/>
              </a:rPr>
              <a:t> </a:t>
            </a:r>
            <a:r>
              <a:rPr sz="1650" dirty="0">
                <a:latin typeface="Times New Roman"/>
                <a:cs typeface="Times New Roman"/>
              </a:rPr>
              <a:t>байланысты</a:t>
            </a:r>
            <a:r>
              <a:rPr sz="1650" spc="300" dirty="0">
                <a:latin typeface="Times New Roman"/>
                <a:cs typeface="Times New Roman"/>
              </a:rPr>
              <a:t> </a:t>
            </a:r>
            <a:r>
              <a:rPr sz="1650" dirty="0">
                <a:latin typeface="Times New Roman"/>
                <a:cs typeface="Times New Roman"/>
              </a:rPr>
              <a:t>қосымша</a:t>
            </a:r>
            <a:r>
              <a:rPr sz="1650" spc="295" dirty="0">
                <a:latin typeface="Times New Roman"/>
                <a:cs typeface="Times New Roman"/>
              </a:rPr>
              <a:t> </a:t>
            </a:r>
            <a:r>
              <a:rPr sz="1650" dirty="0">
                <a:latin typeface="Times New Roman"/>
                <a:cs typeface="Times New Roman"/>
              </a:rPr>
              <a:t>кестелерден</a:t>
            </a:r>
            <a:r>
              <a:rPr sz="1650" spc="300" dirty="0">
                <a:latin typeface="Times New Roman"/>
                <a:cs typeface="Times New Roman"/>
              </a:rPr>
              <a:t> </a:t>
            </a:r>
            <a:r>
              <a:rPr sz="1650" spc="-10" dirty="0">
                <a:latin typeface="Times New Roman"/>
                <a:cs typeface="Times New Roman"/>
              </a:rPr>
              <a:t>жазбалар автоматты</a:t>
            </a:r>
            <a:r>
              <a:rPr sz="1650" spc="-5" dirty="0">
                <a:latin typeface="Times New Roman"/>
                <a:cs typeface="Times New Roman"/>
              </a:rPr>
              <a:t> </a:t>
            </a:r>
            <a:r>
              <a:rPr sz="1650" dirty="0">
                <a:latin typeface="Times New Roman"/>
                <a:cs typeface="Times New Roman"/>
              </a:rPr>
              <a:t>түрде жойылуы </a:t>
            </a:r>
            <a:r>
              <a:rPr sz="1650" spc="-10" dirty="0">
                <a:latin typeface="Times New Roman"/>
                <a:cs typeface="Times New Roman"/>
              </a:rPr>
              <a:t>керек.</a:t>
            </a:r>
            <a:endParaRPr sz="1650">
              <a:latin typeface="Times New Roman"/>
              <a:cs typeface="Times New Roman"/>
            </a:endParaRPr>
          </a:p>
          <a:p>
            <a:pPr marL="12700" marR="5715" algn="just">
              <a:lnSpc>
                <a:spcPts val="1789"/>
              </a:lnSpc>
              <a:spcBef>
                <a:spcPts val="509"/>
              </a:spcBef>
            </a:pPr>
            <a:r>
              <a:rPr sz="1650" dirty="0">
                <a:latin typeface="Times New Roman"/>
                <a:cs typeface="Times New Roman"/>
              </a:rPr>
              <a:t>Уақыт</a:t>
            </a:r>
            <a:r>
              <a:rPr sz="1650" spc="280" dirty="0">
                <a:latin typeface="Times New Roman"/>
                <a:cs typeface="Times New Roman"/>
              </a:rPr>
              <a:t> </a:t>
            </a:r>
            <a:r>
              <a:rPr sz="1650" dirty="0">
                <a:latin typeface="Times New Roman"/>
                <a:cs typeface="Times New Roman"/>
              </a:rPr>
              <a:t>өте</a:t>
            </a:r>
            <a:r>
              <a:rPr sz="1650" spc="285" dirty="0">
                <a:latin typeface="Times New Roman"/>
                <a:cs typeface="Times New Roman"/>
              </a:rPr>
              <a:t> </a:t>
            </a:r>
            <a:r>
              <a:rPr sz="1650" dirty="0">
                <a:latin typeface="Times New Roman"/>
                <a:cs typeface="Times New Roman"/>
              </a:rPr>
              <a:t>келе</a:t>
            </a:r>
            <a:r>
              <a:rPr sz="1650" spc="280" dirty="0">
                <a:latin typeface="Times New Roman"/>
                <a:cs typeface="Times New Roman"/>
              </a:rPr>
              <a:t> </a:t>
            </a:r>
            <a:r>
              <a:rPr sz="1650" dirty="0">
                <a:latin typeface="Times New Roman"/>
                <a:cs typeface="Times New Roman"/>
              </a:rPr>
              <a:t>деректердің</a:t>
            </a:r>
            <a:r>
              <a:rPr sz="1650" spc="285" dirty="0">
                <a:latin typeface="Times New Roman"/>
                <a:cs typeface="Times New Roman"/>
              </a:rPr>
              <a:t> </a:t>
            </a:r>
            <a:r>
              <a:rPr sz="1650" dirty="0">
                <a:latin typeface="Times New Roman"/>
                <a:cs typeface="Times New Roman"/>
              </a:rPr>
              <a:t>тұтастығы</a:t>
            </a:r>
            <a:r>
              <a:rPr sz="1650" spc="285" dirty="0">
                <a:latin typeface="Times New Roman"/>
                <a:cs typeface="Times New Roman"/>
              </a:rPr>
              <a:t> </a:t>
            </a:r>
            <a:r>
              <a:rPr sz="1650" dirty="0">
                <a:latin typeface="Times New Roman"/>
                <a:cs typeface="Times New Roman"/>
              </a:rPr>
              <a:t>сақталмаған</a:t>
            </a:r>
            <a:r>
              <a:rPr sz="1650" spc="280" dirty="0">
                <a:latin typeface="Times New Roman"/>
                <a:cs typeface="Times New Roman"/>
              </a:rPr>
              <a:t> </a:t>
            </a:r>
            <a:r>
              <a:rPr sz="1650" dirty="0">
                <a:latin typeface="Times New Roman"/>
                <a:cs typeface="Times New Roman"/>
              </a:rPr>
              <a:t>жағдайда,</a:t>
            </a:r>
            <a:r>
              <a:rPr sz="1650" spc="285" dirty="0">
                <a:latin typeface="Times New Roman"/>
                <a:cs typeface="Times New Roman"/>
              </a:rPr>
              <a:t> </a:t>
            </a:r>
            <a:r>
              <a:rPr sz="1650" dirty="0">
                <a:latin typeface="Times New Roman"/>
                <a:cs typeface="Times New Roman"/>
              </a:rPr>
              <a:t>деректер</a:t>
            </a:r>
            <a:r>
              <a:rPr sz="1650" spc="285" dirty="0">
                <a:latin typeface="Times New Roman"/>
                <a:cs typeface="Times New Roman"/>
              </a:rPr>
              <a:t> </a:t>
            </a:r>
            <a:r>
              <a:rPr sz="1650" dirty="0">
                <a:latin typeface="Times New Roman"/>
                <a:cs typeface="Times New Roman"/>
              </a:rPr>
              <a:t>базасы</a:t>
            </a:r>
            <a:r>
              <a:rPr sz="1650" spc="280" dirty="0">
                <a:latin typeface="Times New Roman"/>
                <a:cs typeface="Times New Roman"/>
              </a:rPr>
              <a:t> </a:t>
            </a:r>
            <a:r>
              <a:rPr sz="1650" spc="-10" dirty="0">
                <a:latin typeface="Times New Roman"/>
                <a:cs typeface="Times New Roman"/>
              </a:rPr>
              <a:t>бастапқы </a:t>
            </a:r>
            <a:r>
              <a:rPr sz="1650" dirty="0">
                <a:latin typeface="Times New Roman"/>
                <a:cs typeface="Times New Roman"/>
              </a:rPr>
              <a:t>кестелердегі</a:t>
            </a:r>
            <a:r>
              <a:rPr sz="1650" spc="125" dirty="0">
                <a:latin typeface="Times New Roman"/>
                <a:cs typeface="Times New Roman"/>
              </a:rPr>
              <a:t>  </a:t>
            </a:r>
            <a:r>
              <a:rPr sz="1650" dirty="0">
                <a:latin typeface="Times New Roman"/>
                <a:cs typeface="Times New Roman"/>
              </a:rPr>
              <a:t>жоқ</a:t>
            </a:r>
            <a:r>
              <a:rPr sz="1650" spc="130" dirty="0">
                <a:latin typeface="Times New Roman"/>
                <a:cs typeface="Times New Roman"/>
              </a:rPr>
              <a:t>  </a:t>
            </a:r>
            <a:r>
              <a:rPr sz="1650" dirty="0">
                <a:latin typeface="Times New Roman"/>
                <a:cs typeface="Times New Roman"/>
              </a:rPr>
              <a:t>жазбалармен</a:t>
            </a:r>
            <a:r>
              <a:rPr sz="1650" spc="130" dirty="0">
                <a:latin typeface="Times New Roman"/>
                <a:cs typeface="Times New Roman"/>
              </a:rPr>
              <a:t>  </a:t>
            </a:r>
            <a:r>
              <a:rPr sz="1650" dirty="0">
                <a:latin typeface="Times New Roman"/>
                <a:cs typeface="Times New Roman"/>
              </a:rPr>
              <a:t>байланысты</a:t>
            </a:r>
            <a:r>
              <a:rPr sz="1650" spc="130" dirty="0">
                <a:latin typeface="Times New Roman"/>
                <a:cs typeface="Times New Roman"/>
              </a:rPr>
              <a:t>  </a:t>
            </a:r>
            <a:r>
              <a:rPr sz="1650" dirty="0">
                <a:latin typeface="Times New Roman"/>
                <a:cs typeface="Times New Roman"/>
              </a:rPr>
              <a:t>қосалқы</a:t>
            </a:r>
            <a:r>
              <a:rPr sz="1650" spc="125" dirty="0">
                <a:latin typeface="Times New Roman"/>
                <a:cs typeface="Times New Roman"/>
              </a:rPr>
              <a:t>  </a:t>
            </a:r>
            <a:r>
              <a:rPr sz="1650" dirty="0">
                <a:latin typeface="Times New Roman"/>
                <a:cs typeface="Times New Roman"/>
              </a:rPr>
              <a:t>кестелерде</a:t>
            </a:r>
            <a:r>
              <a:rPr sz="1650" spc="130" dirty="0">
                <a:latin typeface="Times New Roman"/>
                <a:cs typeface="Times New Roman"/>
              </a:rPr>
              <a:t>  </a:t>
            </a:r>
            <a:r>
              <a:rPr sz="1650" dirty="0">
                <a:latin typeface="Times New Roman"/>
                <a:cs typeface="Times New Roman"/>
              </a:rPr>
              <a:t>көптеген</a:t>
            </a:r>
            <a:r>
              <a:rPr sz="1650" spc="130" dirty="0">
                <a:latin typeface="Times New Roman"/>
                <a:cs typeface="Times New Roman"/>
              </a:rPr>
              <a:t>  </a:t>
            </a:r>
            <a:r>
              <a:rPr sz="1650" spc="-10" dirty="0">
                <a:latin typeface="Times New Roman"/>
                <a:cs typeface="Times New Roman"/>
              </a:rPr>
              <a:t>жазбаларды </a:t>
            </a:r>
            <a:r>
              <a:rPr sz="1650" dirty="0">
                <a:latin typeface="Times New Roman"/>
                <a:cs typeface="Times New Roman"/>
              </a:rPr>
              <a:t>жинақтайды,</a:t>
            </a:r>
            <a:r>
              <a:rPr sz="1650" spc="409" dirty="0">
                <a:latin typeface="Times New Roman"/>
                <a:cs typeface="Times New Roman"/>
              </a:rPr>
              <a:t>  </a:t>
            </a:r>
            <a:r>
              <a:rPr sz="1650" dirty="0">
                <a:latin typeface="Times New Roman"/>
                <a:cs typeface="Times New Roman"/>
              </a:rPr>
              <a:t>бұл</a:t>
            </a:r>
            <a:r>
              <a:rPr sz="1650" spc="409" dirty="0">
                <a:latin typeface="Times New Roman"/>
                <a:cs typeface="Times New Roman"/>
              </a:rPr>
              <a:t>  </a:t>
            </a:r>
            <a:r>
              <a:rPr sz="1650" dirty="0">
                <a:latin typeface="Times New Roman"/>
                <a:cs typeface="Times New Roman"/>
              </a:rPr>
              <a:t>деректер</a:t>
            </a:r>
            <a:r>
              <a:rPr sz="1650" spc="415" dirty="0">
                <a:latin typeface="Times New Roman"/>
                <a:cs typeface="Times New Roman"/>
              </a:rPr>
              <a:t>  </a:t>
            </a:r>
            <a:r>
              <a:rPr sz="1650" dirty="0">
                <a:latin typeface="Times New Roman"/>
                <a:cs typeface="Times New Roman"/>
              </a:rPr>
              <a:t>базасындағы</a:t>
            </a:r>
            <a:r>
              <a:rPr sz="1650" spc="405" dirty="0">
                <a:latin typeface="Times New Roman"/>
                <a:cs typeface="Times New Roman"/>
              </a:rPr>
              <a:t>  </a:t>
            </a:r>
            <a:r>
              <a:rPr sz="1650" dirty="0">
                <a:latin typeface="Times New Roman"/>
                <a:cs typeface="Times New Roman"/>
              </a:rPr>
              <a:t>ақауларға</a:t>
            </a:r>
            <a:r>
              <a:rPr sz="1650" spc="409" dirty="0">
                <a:latin typeface="Times New Roman"/>
                <a:cs typeface="Times New Roman"/>
              </a:rPr>
              <a:t>  </a:t>
            </a:r>
            <a:r>
              <a:rPr sz="1650" dirty="0">
                <a:latin typeface="Times New Roman"/>
                <a:cs typeface="Times New Roman"/>
              </a:rPr>
              <a:t>жəне</a:t>
            </a:r>
            <a:r>
              <a:rPr sz="1650" spc="409" dirty="0">
                <a:latin typeface="Times New Roman"/>
                <a:cs typeface="Times New Roman"/>
              </a:rPr>
              <a:t>  </a:t>
            </a:r>
            <a:r>
              <a:rPr sz="1650" dirty="0">
                <a:latin typeface="Times New Roman"/>
                <a:cs typeface="Times New Roman"/>
              </a:rPr>
              <a:t>оның</a:t>
            </a:r>
            <a:r>
              <a:rPr sz="1650" spc="409" dirty="0">
                <a:latin typeface="Times New Roman"/>
                <a:cs typeface="Times New Roman"/>
              </a:rPr>
              <a:t>  </a:t>
            </a:r>
            <a:r>
              <a:rPr sz="1650" spc="-10" dirty="0">
                <a:latin typeface="Times New Roman"/>
                <a:cs typeface="Times New Roman"/>
              </a:rPr>
              <a:t>пайдаланылмаған </a:t>
            </a:r>
            <a:r>
              <a:rPr sz="1650" dirty="0">
                <a:latin typeface="Times New Roman"/>
                <a:cs typeface="Times New Roman"/>
              </a:rPr>
              <a:t>деректермен бітелуіне</a:t>
            </a:r>
            <a:r>
              <a:rPr sz="1650" spc="5" dirty="0">
                <a:latin typeface="Times New Roman"/>
                <a:cs typeface="Times New Roman"/>
              </a:rPr>
              <a:t> </a:t>
            </a:r>
            <a:r>
              <a:rPr sz="1650" dirty="0">
                <a:latin typeface="Times New Roman"/>
                <a:cs typeface="Times New Roman"/>
              </a:rPr>
              <a:t>əкеледі.</a:t>
            </a:r>
            <a:r>
              <a:rPr sz="1650" spc="5" dirty="0">
                <a:latin typeface="Times New Roman"/>
                <a:cs typeface="Times New Roman"/>
              </a:rPr>
              <a:t> </a:t>
            </a:r>
            <a:r>
              <a:rPr sz="1650" spc="-50" dirty="0">
                <a:latin typeface="Times New Roman"/>
                <a:cs typeface="Times New Roman"/>
              </a:rPr>
              <a:t>.</a:t>
            </a:r>
            <a:endParaRPr sz="1650">
              <a:latin typeface="Times New Roman"/>
              <a:cs typeface="Times New Roman"/>
            </a:endParaRPr>
          </a:p>
          <a:p>
            <a:pPr marL="12700" algn="just">
              <a:lnSpc>
                <a:spcPts val="1885"/>
              </a:lnSpc>
              <a:spcBef>
                <a:spcPts val="290"/>
              </a:spcBef>
            </a:pPr>
            <a:r>
              <a:rPr sz="1650" dirty="0">
                <a:latin typeface="Times New Roman"/>
                <a:cs typeface="Times New Roman"/>
              </a:rPr>
              <a:t>SQL</a:t>
            </a:r>
            <a:r>
              <a:rPr sz="1650" spc="170" dirty="0">
                <a:latin typeface="Times New Roman"/>
                <a:cs typeface="Times New Roman"/>
              </a:rPr>
              <a:t> </a:t>
            </a:r>
            <a:r>
              <a:rPr sz="1650" dirty="0">
                <a:latin typeface="Times New Roman"/>
                <a:cs typeface="Times New Roman"/>
              </a:rPr>
              <a:t>Server</a:t>
            </a:r>
            <a:r>
              <a:rPr sz="1650" spc="235" dirty="0">
                <a:latin typeface="Times New Roman"/>
                <a:cs typeface="Times New Roman"/>
              </a:rPr>
              <a:t> </a:t>
            </a:r>
            <a:r>
              <a:rPr sz="1650" dirty="0">
                <a:latin typeface="Times New Roman"/>
                <a:cs typeface="Times New Roman"/>
              </a:rPr>
              <a:t>деректер</a:t>
            </a:r>
            <a:r>
              <a:rPr sz="1650" spc="240" dirty="0">
                <a:latin typeface="Times New Roman"/>
                <a:cs typeface="Times New Roman"/>
              </a:rPr>
              <a:t> </a:t>
            </a:r>
            <a:r>
              <a:rPr sz="1650" dirty="0">
                <a:latin typeface="Times New Roman"/>
                <a:cs typeface="Times New Roman"/>
              </a:rPr>
              <a:t>тұтастығын</a:t>
            </a:r>
            <a:r>
              <a:rPr sz="1650" spc="235" dirty="0">
                <a:latin typeface="Times New Roman"/>
                <a:cs typeface="Times New Roman"/>
              </a:rPr>
              <a:t> </a:t>
            </a:r>
            <a:r>
              <a:rPr sz="1650" dirty="0">
                <a:latin typeface="Times New Roman"/>
                <a:cs typeface="Times New Roman"/>
              </a:rPr>
              <a:t>қамтамасыз</a:t>
            </a:r>
            <a:r>
              <a:rPr sz="1650" spc="235" dirty="0">
                <a:latin typeface="Times New Roman"/>
                <a:cs typeface="Times New Roman"/>
              </a:rPr>
              <a:t> </a:t>
            </a:r>
            <a:r>
              <a:rPr sz="1650" dirty="0">
                <a:latin typeface="Times New Roman"/>
                <a:cs typeface="Times New Roman"/>
              </a:rPr>
              <a:t>ету</a:t>
            </a:r>
            <a:r>
              <a:rPr sz="1650" spc="240" dirty="0">
                <a:latin typeface="Times New Roman"/>
                <a:cs typeface="Times New Roman"/>
              </a:rPr>
              <a:t> </a:t>
            </a:r>
            <a:r>
              <a:rPr sz="1650" dirty="0">
                <a:latin typeface="Times New Roman"/>
                <a:cs typeface="Times New Roman"/>
              </a:rPr>
              <a:t>үшін</a:t>
            </a:r>
            <a:r>
              <a:rPr sz="1650" spc="250" dirty="0">
                <a:latin typeface="Times New Roman"/>
                <a:cs typeface="Times New Roman"/>
              </a:rPr>
              <a:t> </a:t>
            </a:r>
            <a:r>
              <a:rPr sz="1650" b="1" dirty="0">
                <a:latin typeface="Times New Roman"/>
                <a:cs typeface="Times New Roman"/>
              </a:rPr>
              <a:t>диаграммалар</a:t>
            </a:r>
            <a:r>
              <a:rPr sz="1650" b="1" spc="240" dirty="0">
                <a:latin typeface="Times New Roman"/>
                <a:cs typeface="Times New Roman"/>
              </a:rPr>
              <a:t> </a:t>
            </a:r>
            <a:r>
              <a:rPr sz="1650" b="1" dirty="0">
                <a:latin typeface="Times New Roman"/>
                <a:cs typeface="Times New Roman"/>
              </a:rPr>
              <a:t>мен</a:t>
            </a:r>
            <a:r>
              <a:rPr sz="1650" b="1" spc="229" dirty="0">
                <a:latin typeface="Times New Roman"/>
                <a:cs typeface="Times New Roman"/>
              </a:rPr>
              <a:t> </a:t>
            </a:r>
            <a:r>
              <a:rPr sz="1650" b="1" spc="-10" dirty="0">
                <a:latin typeface="Times New Roman"/>
                <a:cs typeface="Times New Roman"/>
              </a:rPr>
              <a:t>триггерлерді</a:t>
            </a:r>
            <a:endParaRPr sz="1650">
              <a:latin typeface="Times New Roman"/>
              <a:cs typeface="Times New Roman"/>
            </a:endParaRPr>
          </a:p>
          <a:p>
            <a:pPr marL="12700">
              <a:lnSpc>
                <a:spcPts val="1885"/>
              </a:lnSpc>
            </a:pPr>
            <a:r>
              <a:rPr sz="1650" spc="-10" dirty="0">
                <a:latin typeface="Times New Roman"/>
                <a:cs typeface="Times New Roman"/>
              </a:rPr>
              <a:t>пайдаланады.</a:t>
            </a:r>
            <a:endParaRPr sz="165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365299"/>
            <a:ext cx="8354695" cy="3277235"/>
          </a:xfrm>
          <a:prstGeom prst="rect">
            <a:avLst/>
          </a:prstGeom>
        </p:spPr>
        <p:txBody>
          <a:bodyPr vert="horz" wrap="square" lIns="0" tIns="10795" rIns="0" bIns="0" rtlCol="0">
            <a:spAutoFit/>
          </a:bodyPr>
          <a:lstStyle/>
          <a:p>
            <a:pPr marL="12700" marR="5080" algn="just">
              <a:lnSpc>
                <a:spcPts val="2330"/>
              </a:lnSpc>
              <a:spcBef>
                <a:spcPts val="85"/>
              </a:spcBef>
            </a:pPr>
            <a:r>
              <a:rPr sz="1850" dirty="0">
                <a:latin typeface="Microsoft Sans Serif"/>
                <a:cs typeface="Microsoft Sans Serif"/>
              </a:rPr>
              <a:t>Пайдаланушы</a:t>
            </a:r>
            <a:r>
              <a:rPr sz="1850" spc="185" dirty="0">
                <a:latin typeface="Microsoft Sans Serif"/>
                <a:cs typeface="Microsoft Sans Serif"/>
              </a:rPr>
              <a:t> </a:t>
            </a:r>
            <a:r>
              <a:rPr sz="1850" dirty="0">
                <a:latin typeface="Microsoft Sans Serif"/>
                <a:cs typeface="Microsoft Sans Serif"/>
              </a:rPr>
              <a:t>жою</a:t>
            </a:r>
            <a:r>
              <a:rPr sz="1850" spc="185" dirty="0">
                <a:latin typeface="Microsoft Sans Serif"/>
                <a:cs typeface="Microsoft Sans Serif"/>
              </a:rPr>
              <a:t> </a:t>
            </a:r>
            <a:r>
              <a:rPr sz="1850" dirty="0">
                <a:latin typeface="Microsoft Sans Serif"/>
                <a:cs typeface="Microsoft Sans Serif"/>
              </a:rPr>
              <a:t>əрекетін</a:t>
            </a:r>
            <a:r>
              <a:rPr sz="1850" spc="185" dirty="0">
                <a:latin typeface="Microsoft Sans Serif"/>
                <a:cs typeface="Microsoft Sans Serif"/>
              </a:rPr>
              <a:t> </a:t>
            </a:r>
            <a:r>
              <a:rPr sz="1850" dirty="0">
                <a:latin typeface="Microsoft Sans Serif"/>
                <a:cs typeface="Microsoft Sans Serif"/>
              </a:rPr>
              <a:t>орындаған</a:t>
            </a:r>
            <a:r>
              <a:rPr sz="1850" spc="185" dirty="0">
                <a:latin typeface="Microsoft Sans Serif"/>
                <a:cs typeface="Microsoft Sans Serif"/>
              </a:rPr>
              <a:t> </a:t>
            </a:r>
            <a:r>
              <a:rPr sz="1850" dirty="0">
                <a:latin typeface="Microsoft Sans Serif"/>
                <a:cs typeface="Microsoft Sans Serif"/>
              </a:rPr>
              <a:t>кезде,</a:t>
            </a:r>
            <a:r>
              <a:rPr sz="1850" spc="190" dirty="0">
                <a:latin typeface="Microsoft Sans Serif"/>
                <a:cs typeface="Microsoft Sans Serif"/>
              </a:rPr>
              <a:t> </a:t>
            </a:r>
            <a:r>
              <a:rPr sz="1850" dirty="0">
                <a:latin typeface="Microsoft Sans Serif"/>
                <a:cs typeface="Microsoft Sans Serif"/>
              </a:rPr>
              <a:t>пайдаланушы</a:t>
            </a:r>
            <a:r>
              <a:rPr sz="1850" spc="185" dirty="0">
                <a:latin typeface="Microsoft Sans Serif"/>
                <a:cs typeface="Microsoft Sans Serif"/>
              </a:rPr>
              <a:t> </a:t>
            </a:r>
            <a:r>
              <a:rPr sz="1850" spc="-10" dirty="0">
                <a:latin typeface="Microsoft Sans Serif"/>
                <a:cs typeface="Microsoft Sans Serif"/>
              </a:rPr>
              <a:t>дерекқордан </a:t>
            </a:r>
            <a:r>
              <a:rPr sz="1850" dirty="0">
                <a:latin typeface="Microsoft Sans Serif"/>
                <a:cs typeface="Microsoft Sans Serif"/>
              </a:rPr>
              <a:t>деректер</a:t>
            </a:r>
            <a:r>
              <a:rPr sz="1850" spc="40" dirty="0">
                <a:latin typeface="Microsoft Sans Serif"/>
                <a:cs typeface="Microsoft Sans Serif"/>
              </a:rPr>
              <a:t>  </a:t>
            </a:r>
            <a:r>
              <a:rPr sz="1850" dirty="0">
                <a:latin typeface="Microsoft Sans Serif"/>
                <a:cs typeface="Microsoft Sans Serif"/>
              </a:rPr>
              <a:t>жазбасын</a:t>
            </a:r>
            <a:r>
              <a:rPr sz="1850" spc="45" dirty="0">
                <a:latin typeface="Microsoft Sans Serif"/>
                <a:cs typeface="Microsoft Sans Serif"/>
              </a:rPr>
              <a:t>  </a:t>
            </a:r>
            <a:r>
              <a:rPr sz="1850" dirty="0">
                <a:latin typeface="Microsoft Sans Serif"/>
                <a:cs typeface="Microsoft Sans Serif"/>
              </a:rPr>
              <a:t>жоя</a:t>
            </a:r>
            <a:r>
              <a:rPr sz="1850" spc="40" dirty="0">
                <a:latin typeface="Microsoft Sans Serif"/>
                <a:cs typeface="Microsoft Sans Serif"/>
              </a:rPr>
              <a:t>  </a:t>
            </a:r>
            <a:r>
              <a:rPr sz="1850" dirty="0">
                <a:latin typeface="Microsoft Sans Serif"/>
                <a:cs typeface="Microsoft Sans Serif"/>
              </a:rPr>
              <a:t>алатындай</a:t>
            </a:r>
            <a:r>
              <a:rPr sz="1850" spc="45" dirty="0">
                <a:latin typeface="Microsoft Sans Serif"/>
                <a:cs typeface="Microsoft Sans Serif"/>
              </a:rPr>
              <a:t>  </a:t>
            </a:r>
            <a:r>
              <a:rPr sz="1850" dirty="0">
                <a:latin typeface="Microsoft Sans Serif"/>
                <a:cs typeface="Microsoft Sans Serif"/>
              </a:rPr>
              <a:t>жою</a:t>
            </a:r>
            <a:r>
              <a:rPr sz="1850" spc="40" dirty="0">
                <a:latin typeface="Microsoft Sans Serif"/>
                <a:cs typeface="Microsoft Sans Serif"/>
              </a:rPr>
              <a:t>  </a:t>
            </a:r>
            <a:r>
              <a:rPr sz="1850" dirty="0">
                <a:latin typeface="Microsoft Sans Serif"/>
                <a:cs typeface="Microsoft Sans Serif"/>
              </a:rPr>
              <a:t>триггері</a:t>
            </a:r>
            <a:r>
              <a:rPr sz="1850" spc="45" dirty="0">
                <a:latin typeface="Microsoft Sans Serif"/>
                <a:cs typeface="Microsoft Sans Serif"/>
              </a:rPr>
              <a:t>  </a:t>
            </a:r>
            <a:r>
              <a:rPr sz="1850" dirty="0">
                <a:latin typeface="Microsoft Sans Serif"/>
                <a:cs typeface="Microsoft Sans Serif"/>
              </a:rPr>
              <a:t>іске</a:t>
            </a:r>
            <a:r>
              <a:rPr sz="1850" spc="40" dirty="0">
                <a:latin typeface="Microsoft Sans Serif"/>
                <a:cs typeface="Microsoft Sans Serif"/>
              </a:rPr>
              <a:t>  </a:t>
            </a:r>
            <a:r>
              <a:rPr sz="1850" dirty="0">
                <a:latin typeface="Microsoft Sans Serif"/>
                <a:cs typeface="Microsoft Sans Serif"/>
              </a:rPr>
              <a:t>қосылады.</a:t>
            </a:r>
            <a:r>
              <a:rPr sz="1850" spc="45" dirty="0">
                <a:latin typeface="Microsoft Sans Serif"/>
                <a:cs typeface="Microsoft Sans Serif"/>
              </a:rPr>
              <a:t>  </a:t>
            </a:r>
            <a:r>
              <a:rPr sz="1850" spc="-25" dirty="0">
                <a:latin typeface="Microsoft Sans Serif"/>
                <a:cs typeface="Microsoft Sans Serif"/>
              </a:rPr>
              <a:t>Жою </a:t>
            </a:r>
            <a:r>
              <a:rPr sz="1850" dirty="0">
                <a:latin typeface="Microsoft Sans Serif"/>
                <a:cs typeface="Microsoft Sans Serif"/>
              </a:rPr>
              <a:t>триггері</a:t>
            </a:r>
            <a:r>
              <a:rPr sz="1850" spc="450" dirty="0">
                <a:latin typeface="Microsoft Sans Serif"/>
                <a:cs typeface="Microsoft Sans Serif"/>
              </a:rPr>
              <a:t> </a:t>
            </a:r>
            <a:r>
              <a:rPr sz="1850" dirty="0">
                <a:latin typeface="Microsoft Sans Serif"/>
                <a:cs typeface="Microsoft Sans Serif"/>
              </a:rPr>
              <a:t>іске</a:t>
            </a:r>
            <a:r>
              <a:rPr sz="1850" spc="455" dirty="0">
                <a:latin typeface="Microsoft Sans Serif"/>
                <a:cs typeface="Microsoft Sans Serif"/>
              </a:rPr>
              <a:t> </a:t>
            </a:r>
            <a:r>
              <a:rPr sz="1850" dirty="0">
                <a:latin typeface="Microsoft Sans Serif"/>
                <a:cs typeface="Microsoft Sans Serif"/>
              </a:rPr>
              <a:t>қосылғаннан</a:t>
            </a:r>
            <a:r>
              <a:rPr sz="1850" spc="455" dirty="0">
                <a:latin typeface="Microsoft Sans Serif"/>
                <a:cs typeface="Microsoft Sans Serif"/>
              </a:rPr>
              <a:t> </a:t>
            </a:r>
            <a:r>
              <a:rPr sz="1850" dirty="0">
                <a:latin typeface="Microsoft Sans Serif"/>
                <a:cs typeface="Microsoft Sans Serif"/>
              </a:rPr>
              <a:t>кейін</a:t>
            </a:r>
            <a:r>
              <a:rPr sz="1850" spc="455" dirty="0">
                <a:latin typeface="Microsoft Sans Serif"/>
                <a:cs typeface="Microsoft Sans Serif"/>
              </a:rPr>
              <a:t> </a:t>
            </a:r>
            <a:r>
              <a:rPr sz="1850" dirty="0">
                <a:latin typeface="Microsoft Sans Serif"/>
                <a:cs typeface="Microsoft Sans Serif"/>
              </a:rPr>
              <a:t>пайдаланушы</a:t>
            </a:r>
            <a:r>
              <a:rPr sz="1850" spc="455" dirty="0">
                <a:latin typeface="Microsoft Sans Serif"/>
                <a:cs typeface="Microsoft Sans Serif"/>
              </a:rPr>
              <a:t> </a:t>
            </a:r>
            <a:r>
              <a:rPr sz="1850" dirty="0">
                <a:latin typeface="Microsoft Sans Serif"/>
                <a:cs typeface="Microsoft Sans Serif"/>
              </a:rPr>
              <a:t>жойған</a:t>
            </a:r>
            <a:r>
              <a:rPr sz="1850" spc="450" dirty="0">
                <a:latin typeface="Microsoft Sans Serif"/>
                <a:cs typeface="Microsoft Sans Serif"/>
              </a:rPr>
              <a:t> </a:t>
            </a:r>
            <a:r>
              <a:rPr sz="1850" dirty="0">
                <a:latin typeface="Microsoft Sans Serif"/>
                <a:cs typeface="Microsoft Sans Serif"/>
              </a:rPr>
              <a:t>жазба</a:t>
            </a:r>
            <a:r>
              <a:rPr sz="1850" spc="455" dirty="0">
                <a:latin typeface="Microsoft Sans Serif"/>
                <a:cs typeface="Microsoft Sans Serif"/>
              </a:rPr>
              <a:t> </a:t>
            </a:r>
            <a:r>
              <a:rPr sz="1850" spc="-10" dirty="0">
                <a:latin typeface="Microsoft Sans Serif"/>
                <a:cs typeface="Microsoft Sans Serif"/>
              </a:rPr>
              <a:t>қашықтағы </a:t>
            </a:r>
            <a:r>
              <a:rPr sz="1850" spc="-20" dirty="0">
                <a:latin typeface="Microsoft Sans Serif"/>
                <a:cs typeface="Microsoft Sans Serif"/>
              </a:rPr>
              <a:t>кестеге</a:t>
            </a:r>
            <a:r>
              <a:rPr sz="1850" spc="-60" dirty="0">
                <a:latin typeface="Microsoft Sans Serif"/>
                <a:cs typeface="Microsoft Sans Serif"/>
              </a:rPr>
              <a:t> </a:t>
            </a:r>
            <a:r>
              <a:rPr sz="1850" spc="-20" dirty="0">
                <a:latin typeface="Microsoft Sans Serif"/>
                <a:cs typeface="Microsoft Sans Serif"/>
              </a:rPr>
              <a:t>қосылады,</a:t>
            </a:r>
            <a:r>
              <a:rPr sz="1850" spc="-60" dirty="0">
                <a:latin typeface="Microsoft Sans Serif"/>
                <a:cs typeface="Microsoft Sans Serif"/>
              </a:rPr>
              <a:t> </a:t>
            </a:r>
            <a:r>
              <a:rPr sz="1850" spc="-30" dirty="0">
                <a:latin typeface="Microsoft Sans Serif"/>
                <a:cs typeface="Microsoft Sans Serif"/>
              </a:rPr>
              <a:t>бастапқы</a:t>
            </a:r>
            <a:r>
              <a:rPr sz="1850" spc="-60" dirty="0">
                <a:latin typeface="Microsoft Sans Serif"/>
                <a:cs typeface="Microsoft Sans Serif"/>
              </a:rPr>
              <a:t> </a:t>
            </a:r>
            <a:r>
              <a:rPr sz="1850" spc="-20" dirty="0">
                <a:latin typeface="Microsoft Sans Serif"/>
                <a:cs typeface="Microsoft Sans Serif"/>
              </a:rPr>
              <a:t>кестенің</a:t>
            </a:r>
            <a:r>
              <a:rPr sz="1850" spc="-55" dirty="0">
                <a:latin typeface="Microsoft Sans Serif"/>
                <a:cs typeface="Microsoft Sans Serif"/>
              </a:rPr>
              <a:t> </a:t>
            </a:r>
            <a:r>
              <a:rPr sz="1850" dirty="0">
                <a:latin typeface="Microsoft Sans Serif"/>
                <a:cs typeface="Microsoft Sans Serif"/>
              </a:rPr>
              <a:t>сəйкес</a:t>
            </a:r>
            <a:r>
              <a:rPr sz="1850" spc="-55" dirty="0">
                <a:latin typeface="Microsoft Sans Serif"/>
                <a:cs typeface="Microsoft Sans Serif"/>
              </a:rPr>
              <a:t> </a:t>
            </a:r>
            <a:r>
              <a:rPr sz="1850" spc="-30" dirty="0">
                <a:latin typeface="Microsoft Sans Serif"/>
                <a:cs typeface="Microsoft Sans Serif"/>
              </a:rPr>
              <a:t>жазбасы</a:t>
            </a:r>
            <a:r>
              <a:rPr sz="1850" spc="-60" dirty="0">
                <a:latin typeface="Microsoft Sans Serif"/>
                <a:cs typeface="Microsoft Sans Serif"/>
              </a:rPr>
              <a:t> </a:t>
            </a:r>
            <a:r>
              <a:rPr sz="1850" spc="-10" dirty="0">
                <a:latin typeface="Microsoft Sans Serif"/>
                <a:cs typeface="Microsoft Sans Serif"/>
              </a:rPr>
              <a:t>жойылады.</a:t>
            </a:r>
            <a:endParaRPr sz="1850">
              <a:latin typeface="Microsoft Sans Serif"/>
              <a:cs typeface="Microsoft Sans Serif"/>
            </a:endParaRPr>
          </a:p>
          <a:p>
            <a:pPr>
              <a:lnSpc>
                <a:spcPct val="100000"/>
              </a:lnSpc>
            </a:pPr>
            <a:endParaRPr sz="1850">
              <a:latin typeface="Microsoft Sans Serif"/>
              <a:cs typeface="Microsoft Sans Serif"/>
            </a:endParaRPr>
          </a:p>
          <a:p>
            <a:pPr>
              <a:lnSpc>
                <a:spcPct val="100000"/>
              </a:lnSpc>
              <a:spcBef>
                <a:spcPts val="450"/>
              </a:spcBef>
            </a:pPr>
            <a:endParaRPr sz="1850">
              <a:latin typeface="Microsoft Sans Serif"/>
              <a:cs typeface="Microsoft Sans Serif"/>
            </a:endParaRPr>
          </a:p>
          <a:p>
            <a:pPr marL="12700" marR="15875" algn="just">
              <a:lnSpc>
                <a:spcPct val="105000"/>
              </a:lnSpc>
              <a:spcBef>
                <a:spcPts val="5"/>
              </a:spcBef>
            </a:pPr>
            <a:r>
              <a:rPr sz="1850" dirty="0">
                <a:latin typeface="Microsoft Sans Serif"/>
                <a:cs typeface="Microsoft Sans Serif"/>
              </a:rPr>
              <a:t>Жаңарту</a:t>
            </a:r>
            <a:r>
              <a:rPr sz="1850" spc="-5" dirty="0">
                <a:latin typeface="Microsoft Sans Serif"/>
                <a:cs typeface="Microsoft Sans Serif"/>
              </a:rPr>
              <a:t> </a:t>
            </a:r>
            <a:r>
              <a:rPr sz="1850" dirty="0">
                <a:latin typeface="Microsoft Sans Serif"/>
                <a:cs typeface="Microsoft Sans Serif"/>
              </a:rPr>
              <a:t>триггері пайдаланушы</a:t>
            </a:r>
            <a:r>
              <a:rPr sz="1850" spc="-5" dirty="0">
                <a:latin typeface="Microsoft Sans Serif"/>
                <a:cs typeface="Microsoft Sans Serif"/>
              </a:rPr>
              <a:t> </a:t>
            </a:r>
            <a:r>
              <a:rPr sz="1850" spc="-10" dirty="0">
                <a:latin typeface="Microsoft Sans Serif"/>
                <a:cs typeface="Microsoft Sans Serif"/>
              </a:rPr>
              <a:t>көрсетілген</a:t>
            </a:r>
            <a:r>
              <a:rPr sz="1850" dirty="0">
                <a:latin typeface="Microsoft Sans Serif"/>
                <a:cs typeface="Microsoft Sans Serif"/>
              </a:rPr>
              <a:t> кестеде</a:t>
            </a:r>
            <a:r>
              <a:rPr sz="1850" spc="-5" dirty="0">
                <a:latin typeface="Microsoft Sans Serif"/>
                <a:cs typeface="Microsoft Sans Serif"/>
              </a:rPr>
              <a:t> </a:t>
            </a:r>
            <a:r>
              <a:rPr sz="1850" dirty="0">
                <a:latin typeface="Microsoft Sans Serif"/>
                <a:cs typeface="Microsoft Sans Serif"/>
              </a:rPr>
              <a:t>жаңарту </a:t>
            </a:r>
            <a:r>
              <a:rPr sz="1850" spc="-10" dirty="0">
                <a:latin typeface="Microsoft Sans Serif"/>
                <a:cs typeface="Microsoft Sans Serif"/>
              </a:rPr>
              <a:t>мəлімдемесін </a:t>
            </a:r>
            <a:r>
              <a:rPr sz="1850" dirty="0">
                <a:latin typeface="Microsoft Sans Serif"/>
                <a:cs typeface="Microsoft Sans Serif"/>
              </a:rPr>
              <a:t>орындаған</a:t>
            </a:r>
            <a:r>
              <a:rPr sz="1850" spc="155" dirty="0">
                <a:latin typeface="Microsoft Sans Serif"/>
                <a:cs typeface="Microsoft Sans Serif"/>
              </a:rPr>
              <a:t>  </a:t>
            </a:r>
            <a:r>
              <a:rPr sz="1850" dirty="0">
                <a:latin typeface="Microsoft Sans Serif"/>
                <a:cs typeface="Microsoft Sans Serif"/>
              </a:rPr>
              <a:t>кезде</a:t>
            </a:r>
            <a:r>
              <a:rPr sz="1850" spc="155" dirty="0">
                <a:latin typeface="Microsoft Sans Serif"/>
                <a:cs typeface="Microsoft Sans Serif"/>
              </a:rPr>
              <a:t>  </a:t>
            </a:r>
            <a:r>
              <a:rPr sz="1850" dirty="0">
                <a:latin typeface="Microsoft Sans Serif"/>
                <a:cs typeface="Microsoft Sans Serif"/>
              </a:rPr>
              <a:t>шақырылады.</a:t>
            </a:r>
            <a:r>
              <a:rPr sz="1850" spc="155" dirty="0">
                <a:latin typeface="Microsoft Sans Serif"/>
                <a:cs typeface="Microsoft Sans Serif"/>
              </a:rPr>
              <a:t>  </a:t>
            </a:r>
            <a:r>
              <a:rPr sz="1850" dirty="0">
                <a:latin typeface="Microsoft Sans Serif"/>
                <a:cs typeface="Microsoft Sans Serif"/>
              </a:rPr>
              <a:t>Триггердің</a:t>
            </a:r>
            <a:r>
              <a:rPr sz="1850" spc="155" dirty="0">
                <a:latin typeface="Microsoft Sans Serif"/>
                <a:cs typeface="Microsoft Sans Serif"/>
              </a:rPr>
              <a:t>  </a:t>
            </a:r>
            <a:r>
              <a:rPr sz="1850" dirty="0">
                <a:latin typeface="Microsoft Sans Serif"/>
                <a:cs typeface="Microsoft Sans Serif"/>
              </a:rPr>
              <a:t>бұл</a:t>
            </a:r>
            <a:r>
              <a:rPr sz="1850" spc="160" dirty="0">
                <a:latin typeface="Microsoft Sans Serif"/>
                <a:cs typeface="Microsoft Sans Serif"/>
              </a:rPr>
              <a:t>  </a:t>
            </a:r>
            <a:r>
              <a:rPr sz="1850" dirty="0">
                <a:latin typeface="Microsoft Sans Serif"/>
                <a:cs typeface="Microsoft Sans Serif"/>
              </a:rPr>
              <a:t>түрі</a:t>
            </a:r>
            <a:r>
              <a:rPr sz="1850" spc="155" dirty="0">
                <a:latin typeface="Microsoft Sans Serif"/>
                <a:cs typeface="Microsoft Sans Serif"/>
              </a:rPr>
              <a:t>  </a:t>
            </a:r>
            <a:r>
              <a:rPr sz="1850" spc="-10" dirty="0">
                <a:latin typeface="Microsoft Sans Serif"/>
                <a:cs typeface="Microsoft Sans Serif"/>
              </a:rPr>
              <a:t>пайдаланушының </a:t>
            </a:r>
            <a:r>
              <a:rPr sz="1850" dirty="0">
                <a:latin typeface="Microsoft Sans Serif"/>
                <a:cs typeface="Microsoft Sans Serif"/>
              </a:rPr>
              <a:t>деректерді</a:t>
            </a:r>
            <a:r>
              <a:rPr sz="1850" spc="100" dirty="0">
                <a:latin typeface="Microsoft Sans Serif"/>
                <a:cs typeface="Microsoft Sans Serif"/>
              </a:rPr>
              <a:t>  </a:t>
            </a:r>
            <a:r>
              <a:rPr sz="1850" dirty="0">
                <a:latin typeface="Microsoft Sans Serif"/>
                <a:cs typeface="Microsoft Sans Serif"/>
              </a:rPr>
              <a:t>өзгертуін</a:t>
            </a:r>
            <a:r>
              <a:rPr sz="1850" spc="105" dirty="0">
                <a:latin typeface="Microsoft Sans Serif"/>
                <a:cs typeface="Microsoft Sans Serif"/>
              </a:rPr>
              <a:t>  </a:t>
            </a:r>
            <a:r>
              <a:rPr sz="1850" dirty="0">
                <a:latin typeface="Microsoft Sans Serif"/>
                <a:cs typeface="Microsoft Sans Serif"/>
              </a:rPr>
              <a:t>шектеу</a:t>
            </a:r>
            <a:r>
              <a:rPr sz="1850" spc="105" dirty="0">
                <a:latin typeface="Microsoft Sans Serif"/>
                <a:cs typeface="Microsoft Sans Serif"/>
              </a:rPr>
              <a:t>  </a:t>
            </a:r>
            <a:r>
              <a:rPr sz="1850" dirty="0">
                <a:latin typeface="Microsoft Sans Serif"/>
                <a:cs typeface="Microsoft Sans Serif"/>
              </a:rPr>
              <a:t>үшін</a:t>
            </a:r>
            <a:r>
              <a:rPr sz="1850" spc="100" dirty="0">
                <a:latin typeface="Microsoft Sans Serif"/>
                <a:cs typeface="Microsoft Sans Serif"/>
              </a:rPr>
              <a:t>  </a:t>
            </a:r>
            <a:r>
              <a:rPr sz="1850" dirty="0">
                <a:latin typeface="Microsoft Sans Serif"/>
                <a:cs typeface="Microsoft Sans Serif"/>
              </a:rPr>
              <a:t>қолданылады.</a:t>
            </a:r>
            <a:r>
              <a:rPr sz="1850" spc="105" dirty="0">
                <a:latin typeface="Microsoft Sans Serif"/>
                <a:cs typeface="Microsoft Sans Serif"/>
              </a:rPr>
              <a:t>  </a:t>
            </a:r>
            <a:r>
              <a:rPr sz="1850" dirty="0">
                <a:latin typeface="Microsoft Sans Serif"/>
                <a:cs typeface="Microsoft Sans Serif"/>
              </a:rPr>
              <a:t>Жаңарту</a:t>
            </a:r>
            <a:r>
              <a:rPr sz="1850" spc="105" dirty="0">
                <a:latin typeface="Microsoft Sans Serif"/>
                <a:cs typeface="Microsoft Sans Serif"/>
              </a:rPr>
              <a:t>  </a:t>
            </a:r>
            <a:r>
              <a:rPr sz="1850" dirty="0">
                <a:latin typeface="Microsoft Sans Serif"/>
                <a:cs typeface="Microsoft Sans Serif"/>
              </a:rPr>
              <a:t>триггері</a:t>
            </a:r>
            <a:r>
              <a:rPr sz="1850" spc="100" dirty="0">
                <a:latin typeface="Microsoft Sans Serif"/>
                <a:cs typeface="Microsoft Sans Serif"/>
              </a:rPr>
              <a:t>  </a:t>
            </a:r>
            <a:r>
              <a:rPr sz="1850" spc="-25" dirty="0">
                <a:latin typeface="Microsoft Sans Serif"/>
                <a:cs typeface="Microsoft Sans Serif"/>
              </a:rPr>
              <a:t>екі </a:t>
            </a:r>
            <a:r>
              <a:rPr sz="1850" dirty="0">
                <a:latin typeface="Microsoft Sans Serif"/>
                <a:cs typeface="Microsoft Sans Serif"/>
              </a:rPr>
              <a:t>əрекетті</a:t>
            </a:r>
            <a:r>
              <a:rPr sz="1850" spc="65" dirty="0">
                <a:latin typeface="Microsoft Sans Serif"/>
                <a:cs typeface="Microsoft Sans Serif"/>
              </a:rPr>
              <a:t>  </a:t>
            </a:r>
            <a:r>
              <a:rPr sz="1850" dirty="0">
                <a:latin typeface="Microsoft Sans Serif"/>
                <a:cs typeface="Microsoft Sans Serif"/>
              </a:rPr>
              <a:t>орындай</a:t>
            </a:r>
            <a:r>
              <a:rPr sz="1850" spc="70" dirty="0">
                <a:latin typeface="Microsoft Sans Serif"/>
                <a:cs typeface="Microsoft Sans Serif"/>
              </a:rPr>
              <a:t>  </a:t>
            </a:r>
            <a:r>
              <a:rPr sz="1850" dirty="0">
                <a:latin typeface="Microsoft Sans Serif"/>
                <a:cs typeface="Microsoft Sans Serif"/>
              </a:rPr>
              <a:t>алады:</a:t>
            </a:r>
            <a:r>
              <a:rPr sz="1850" spc="70" dirty="0">
                <a:latin typeface="Microsoft Sans Serif"/>
                <a:cs typeface="Microsoft Sans Serif"/>
              </a:rPr>
              <a:t>  </a:t>
            </a:r>
            <a:r>
              <a:rPr sz="1850" dirty="0">
                <a:latin typeface="Microsoft Sans Serif"/>
                <a:cs typeface="Microsoft Sans Serif"/>
              </a:rPr>
              <a:t>жаңартуға</a:t>
            </a:r>
            <a:r>
              <a:rPr sz="1850" spc="70" dirty="0">
                <a:latin typeface="Microsoft Sans Serif"/>
                <a:cs typeface="Microsoft Sans Serif"/>
              </a:rPr>
              <a:t>  </a:t>
            </a:r>
            <a:r>
              <a:rPr sz="1850" dirty="0">
                <a:latin typeface="Microsoft Sans Serif"/>
                <a:cs typeface="Microsoft Sans Serif"/>
              </a:rPr>
              <a:t>дейінгі</a:t>
            </a:r>
            <a:r>
              <a:rPr sz="1850" spc="70" dirty="0">
                <a:latin typeface="Microsoft Sans Serif"/>
                <a:cs typeface="Microsoft Sans Serif"/>
              </a:rPr>
              <a:t>  </a:t>
            </a:r>
            <a:r>
              <a:rPr sz="1850" dirty="0">
                <a:latin typeface="Microsoft Sans Serif"/>
                <a:cs typeface="Microsoft Sans Serif"/>
              </a:rPr>
              <a:t>жазба</a:t>
            </a:r>
            <a:r>
              <a:rPr sz="1850" spc="70" dirty="0">
                <a:latin typeface="Microsoft Sans Serif"/>
                <a:cs typeface="Microsoft Sans Serif"/>
              </a:rPr>
              <a:t>  </a:t>
            </a:r>
            <a:r>
              <a:rPr sz="1850" dirty="0">
                <a:latin typeface="Microsoft Sans Serif"/>
                <a:cs typeface="Microsoft Sans Serif"/>
              </a:rPr>
              <a:t>қашықтағы</a:t>
            </a:r>
            <a:r>
              <a:rPr sz="1850" spc="70" dirty="0">
                <a:latin typeface="Microsoft Sans Serif"/>
                <a:cs typeface="Microsoft Sans Serif"/>
              </a:rPr>
              <a:t>  </a:t>
            </a:r>
            <a:r>
              <a:rPr sz="1850" spc="-10" dirty="0">
                <a:latin typeface="Microsoft Sans Serif"/>
                <a:cs typeface="Microsoft Sans Serif"/>
              </a:rPr>
              <a:t>кестеде </a:t>
            </a:r>
            <a:r>
              <a:rPr sz="1850" spc="-20" dirty="0">
                <a:latin typeface="Microsoft Sans Serif"/>
                <a:cs typeface="Microsoft Sans Serif"/>
              </a:rPr>
              <a:t>сақталады</a:t>
            </a:r>
            <a:r>
              <a:rPr sz="1850" spc="-60" dirty="0">
                <a:latin typeface="Microsoft Sans Serif"/>
                <a:cs typeface="Microsoft Sans Serif"/>
              </a:rPr>
              <a:t> </a:t>
            </a:r>
            <a:r>
              <a:rPr sz="1850" dirty="0">
                <a:latin typeface="Microsoft Sans Serif"/>
                <a:cs typeface="Microsoft Sans Serif"/>
              </a:rPr>
              <a:t>жəне</a:t>
            </a:r>
            <a:r>
              <a:rPr sz="1850" spc="-45" dirty="0">
                <a:latin typeface="Microsoft Sans Serif"/>
                <a:cs typeface="Microsoft Sans Serif"/>
              </a:rPr>
              <a:t> </a:t>
            </a:r>
            <a:r>
              <a:rPr sz="1850" spc="-20" dirty="0">
                <a:latin typeface="Microsoft Sans Serif"/>
                <a:cs typeface="Microsoft Sans Serif"/>
              </a:rPr>
              <a:t>жаңартылған</a:t>
            </a:r>
            <a:r>
              <a:rPr sz="1850" spc="-40" dirty="0">
                <a:latin typeface="Microsoft Sans Serif"/>
                <a:cs typeface="Microsoft Sans Serif"/>
              </a:rPr>
              <a:t> </a:t>
            </a:r>
            <a:r>
              <a:rPr sz="1850" spc="-45" dirty="0">
                <a:latin typeface="Microsoft Sans Serif"/>
                <a:cs typeface="Microsoft Sans Serif"/>
              </a:rPr>
              <a:t>жазба </a:t>
            </a:r>
            <a:r>
              <a:rPr sz="1850" spc="-25" dirty="0">
                <a:latin typeface="Microsoft Sans Serif"/>
                <a:cs typeface="Microsoft Sans Serif"/>
              </a:rPr>
              <a:t>кірістірілген</a:t>
            </a:r>
            <a:r>
              <a:rPr sz="1850" spc="-45" dirty="0">
                <a:latin typeface="Microsoft Sans Serif"/>
                <a:cs typeface="Microsoft Sans Serif"/>
              </a:rPr>
              <a:t> </a:t>
            </a:r>
            <a:r>
              <a:rPr sz="1850" spc="-10" dirty="0">
                <a:latin typeface="Microsoft Sans Serif"/>
                <a:cs typeface="Microsoft Sans Serif"/>
              </a:rPr>
              <a:t>кестеде</a:t>
            </a:r>
            <a:r>
              <a:rPr sz="1850" spc="-40" dirty="0">
                <a:latin typeface="Microsoft Sans Serif"/>
                <a:cs typeface="Microsoft Sans Serif"/>
              </a:rPr>
              <a:t> </a:t>
            </a:r>
            <a:r>
              <a:rPr sz="1850" spc="-10" dirty="0">
                <a:latin typeface="Microsoft Sans Serif"/>
                <a:cs typeface="Microsoft Sans Serif"/>
              </a:rPr>
              <a:t>сақталады.</a:t>
            </a:r>
            <a:endParaRPr sz="1850">
              <a:latin typeface="Microsoft Sans Serif"/>
              <a:cs typeface="Microsoft Sans Serif"/>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725" y="278973"/>
            <a:ext cx="3512820" cy="409575"/>
          </a:xfrm>
          <a:prstGeom prst="rect">
            <a:avLst/>
          </a:prstGeom>
        </p:spPr>
        <p:txBody>
          <a:bodyPr vert="horz" wrap="square" lIns="0" tIns="15240" rIns="0" bIns="0" rtlCol="0">
            <a:spAutoFit/>
          </a:bodyPr>
          <a:lstStyle/>
          <a:p>
            <a:pPr marL="12700">
              <a:lnSpc>
                <a:spcPct val="100000"/>
              </a:lnSpc>
              <a:spcBef>
                <a:spcPts val="120"/>
              </a:spcBef>
            </a:pPr>
            <a:r>
              <a:rPr spc="-20" dirty="0"/>
              <a:t>Кірістірілген</a:t>
            </a:r>
            <a:r>
              <a:rPr spc="-55" dirty="0"/>
              <a:t> </a:t>
            </a:r>
            <a:r>
              <a:rPr spc="-10" dirty="0"/>
              <a:t>триггерлер</a:t>
            </a:r>
          </a:p>
        </p:txBody>
      </p:sp>
      <p:sp>
        <p:nvSpPr>
          <p:cNvPr id="3" name="object 3"/>
          <p:cNvSpPr txBox="1"/>
          <p:nvPr/>
        </p:nvSpPr>
        <p:spPr>
          <a:xfrm>
            <a:off x="384725" y="847264"/>
            <a:ext cx="8348345" cy="3768725"/>
          </a:xfrm>
          <a:prstGeom prst="rect">
            <a:avLst/>
          </a:prstGeom>
        </p:spPr>
        <p:txBody>
          <a:bodyPr vert="horz" wrap="square" lIns="0" tIns="29209" rIns="0" bIns="0" rtlCol="0">
            <a:spAutoFit/>
          </a:bodyPr>
          <a:lstStyle/>
          <a:p>
            <a:pPr marL="12700" marR="10795" algn="just">
              <a:lnSpc>
                <a:spcPts val="1760"/>
              </a:lnSpc>
              <a:spcBef>
                <a:spcPts val="229"/>
              </a:spcBef>
            </a:pPr>
            <a:r>
              <a:rPr sz="1550" dirty="0">
                <a:solidFill>
                  <a:srgbClr val="4F4F4F"/>
                </a:solidFill>
                <a:latin typeface="Microsoft Sans Serif"/>
                <a:cs typeface="Microsoft Sans Serif"/>
              </a:rPr>
              <a:t>Егер</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операция</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орындалып</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жатқанда</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басқа</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триггерді</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шақырса,</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содан</a:t>
            </a:r>
            <a:r>
              <a:rPr sz="1550" spc="175" dirty="0">
                <a:solidFill>
                  <a:srgbClr val="4F4F4F"/>
                </a:solidFill>
                <a:latin typeface="Microsoft Sans Serif"/>
                <a:cs typeface="Microsoft Sans Serif"/>
              </a:rPr>
              <a:t> </a:t>
            </a:r>
            <a:r>
              <a:rPr sz="1550" dirty="0">
                <a:solidFill>
                  <a:srgbClr val="4F4F4F"/>
                </a:solidFill>
                <a:latin typeface="Microsoft Sans Serif"/>
                <a:cs typeface="Microsoft Sans Serif"/>
              </a:rPr>
              <a:t>кейін</a:t>
            </a:r>
            <a:r>
              <a:rPr sz="1550" spc="175" dirty="0">
                <a:solidFill>
                  <a:srgbClr val="4F4F4F"/>
                </a:solidFill>
                <a:latin typeface="Microsoft Sans Serif"/>
                <a:cs typeface="Microsoft Sans Serif"/>
              </a:rPr>
              <a:t> </a:t>
            </a:r>
            <a:r>
              <a:rPr sz="1550" spc="-25" dirty="0">
                <a:solidFill>
                  <a:srgbClr val="4F4F4F"/>
                </a:solidFill>
                <a:latin typeface="Microsoft Sans Serif"/>
                <a:cs typeface="Microsoft Sans Serif"/>
              </a:rPr>
              <a:t>бұл </a:t>
            </a:r>
            <a:r>
              <a:rPr sz="1550" dirty="0">
                <a:solidFill>
                  <a:srgbClr val="4F4F4F"/>
                </a:solidFill>
                <a:latin typeface="Microsoft Sans Serif"/>
                <a:cs typeface="Microsoft Sans Serif"/>
              </a:rPr>
              <a:t>триггер</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келесі</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триггерді</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шақырса,</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онда</a:t>
            </a:r>
            <a:r>
              <a:rPr sz="1550" spc="10" dirty="0">
                <a:solidFill>
                  <a:srgbClr val="4F4F4F"/>
                </a:solidFill>
                <a:latin typeface="Microsoft Sans Serif"/>
                <a:cs typeface="Microsoft Sans Serif"/>
              </a:rPr>
              <a:t> </a:t>
            </a:r>
            <a:r>
              <a:rPr sz="1550" spc="-10" dirty="0">
                <a:solidFill>
                  <a:srgbClr val="4F4F4F"/>
                </a:solidFill>
                <a:latin typeface="Microsoft Sans Serif"/>
                <a:cs typeface="Microsoft Sans Serif"/>
              </a:rPr>
              <a:t>кірістірілген</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a:t>
            </a:r>
            <a:r>
              <a:rPr sz="1550" spc="5" dirty="0">
                <a:solidFill>
                  <a:srgbClr val="4F4F4F"/>
                </a:solidFill>
                <a:latin typeface="Microsoft Sans Serif"/>
                <a:cs typeface="Microsoft Sans Serif"/>
              </a:rPr>
              <a:t> </a:t>
            </a:r>
            <a:r>
              <a:rPr sz="1550" spc="-10" dirty="0">
                <a:solidFill>
                  <a:srgbClr val="4F4F4F"/>
                </a:solidFill>
                <a:latin typeface="Microsoft Sans Serif"/>
                <a:cs typeface="Microsoft Sans Serif"/>
              </a:rPr>
              <a:t>қалыптасады.</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Орнату</a:t>
            </a:r>
            <a:r>
              <a:rPr sz="1550" spc="5" dirty="0">
                <a:solidFill>
                  <a:srgbClr val="4F4F4F"/>
                </a:solidFill>
                <a:latin typeface="Microsoft Sans Serif"/>
                <a:cs typeface="Microsoft Sans Serif"/>
              </a:rPr>
              <a:t> </a:t>
            </a:r>
            <a:r>
              <a:rPr sz="1550" spc="-10" dirty="0">
                <a:solidFill>
                  <a:srgbClr val="4F4F4F"/>
                </a:solidFill>
                <a:latin typeface="Microsoft Sans Serif"/>
                <a:cs typeface="Microsoft Sans Serif"/>
              </a:rPr>
              <a:t>кезінде </a:t>
            </a:r>
            <a:r>
              <a:rPr sz="1550" dirty="0">
                <a:solidFill>
                  <a:srgbClr val="4F4F4F"/>
                </a:solidFill>
                <a:latin typeface="Microsoft Sans Serif"/>
                <a:cs typeface="Microsoft Sans Serif"/>
              </a:rPr>
              <a:t>кірістірілген</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триггерлер</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қосылады,</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бірақ</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кірістірілген</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триггерлерді</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өшіру</a:t>
            </a:r>
            <a:r>
              <a:rPr sz="1550" spc="30" dirty="0">
                <a:solidFill>
                  <a:srgbClr val="4F4F4F"/>
                </a:solidFill>
                <a:latin typeface="Microsoft Sans Serif"/>
                <a:cs typeface="Microsoft Sans Serif"/>
              </a:rPr>
              <a:t> </a:t>
            </a:r>
            <a:r>
              <a:rPr sz="1550" dirty="0">
                <a:solidFill>
                  <a:srgbClr val="4F4F4F"/>
                </a:solidFill>
                <a:latin typeface="Microsoft Sans Serif"/>
                <a:cs typeface="Microsoft Sans Serif"/>
              </a:rPr>
              <a:t>жəне</a:t>
            </a:r>
            <a:r>
              <a:rPr sz="1550" spc="25" dirty="0">
                <a:solidFill>
                  <a:srgbClr val="4F4F4F"/>
                </a:solidFill>
                <a:latin typeface="Microsoft Sans Serif"/>
                <a:cs typeface="Microsoft Sans Serif"/>
              </a:rPr>
              <a:t> </a:t>
            </a:r>
            <a:r>
              <a:rPr sz="1550" dirty="0">
                <a:solidFill>
                  <a:srgbClr val="4F4F4F"/>
                </a:solidFill>
                <a:latin typeface="Microsoft Sans Serif"/>
                <a:cs typeface="Microsoft Sans Serif"/>
              </a:rPr>
              <a:t>қайта</a:t>
            </a:r>
            <a:r>
              <a:rPr sz="1550" spc="25" dirty="0">
                <a:solidFill>
                  <a:srgbClr val="4F4F4F"/>
                </a:solidFill>
                <a:latin typeface="Microsoft Sans Serif"/>
                <a:cs typeface="Microsoft Sans Serif"/>
              </a:rPr>
              <a:t> </a:t>
            </a:r>
            <a:r>
              <a:rPr sz="1550" spc="-20" dirty="0">
                <a:solidFill>
                  <a:srgbClr val="4F4F4F"/>
                </a:solidFill>
                <a:latin typeface="Microsoft Sans Serif"/>
                <a:cs typeface="Microsoft Sans Serif"/>
              </a:rPr>
              <a:t>қосу </a:t>
            </a:r>
            <a:r>
              <a:rPr sz="1550" dirty="0">
                <a:solidFill>
                  <a:srgbClr val="4F4F4F"/>
                </a:solidFill>
                <a:latin typeface="Microsoft Sans Serif"/>
                <a:cs typeface="Microsoft Sans Serif"/>
              </a:rPr>
              <a:t>үшін</a:t>
            </a:r>
            <a:r>
              <a:rPr sz="1550" spc="-30" dirty="0">
                <a:solidFill>
                  <a:srgbClr val="4F4F4F"/>
                </a:solidFill>
                <a:latin typeface="Microsoft Sans Serif"/>
                <a:cs typeface="Microsoft Sans Serif"/>
              </a:rPr>
              <a:t> </a:t>
            </a:r>
            <a:r>
              <a:rPr sz="1550" spc="-10" dirty="0">
                <a:solidFill>
                  <a:srgbClr val="4F4F4F"/>
                </a:solidFill>
                <a:latin typeface="Microsoft Sans Serif"/>
                <a:cs typeface="Microsoft Sans Serif"/>
              </a:rPr>
              <a:t>sp_configure</a:t>
            </a:r>
            <a:r>
              <a:rPr sz="1550" spc="-25" dirty="0">
                <a:solidFill>
                  <a:srgbClr val="4F4F4F"/>
                </a:solidFill>
                <a:latin typeface="Microsoft Sans Serif"/>
                <a:cs typeface="Microsoft Sans Serif"/>
              </a:rPr>
              <a:t> </a:t>
            </a:r>
            <a:r>
              <a:rPr sz="1550" spc="-20" dirty="0">
                <a:solidFill>
                  <a:srgbClr val="4F4F4F"/>
                </a:solidFill>
                <a:latin typeface="Microsoft Sans Serif"/>
                <a:cs typeface="Microsoft Sans Serif"/>
              </a:rPr>
              <a:t>жүйесінің</a:t>
            </a:r>
            <a:r>
              <a:rPr sz="1550" spc="-30" dirty="0">
                <a:solidFill>
                  <a:srgbClr val="4F4F4F"/>
                </a:solidFill>
                <a:latin typeface="Microsoft Sans Serif"/>
                <a:cs typeface="Microsoft Sans Serif"/>
              </a:rPr>
              <a:t> </a:t>
            </a:r>
            <a:r>
              <a:rPr sz="1550" spc="-25" dirty="0">
                <a:solidFill>
                  <a:srgbClr val="4F4F4F"/>
                </a:solidFill>
                <a:latin typeface="Microsoft Sans Serif"/>
                <a:cs typeface="Microsoft Sans Serif"/>
              </a:rPr>
              <a:t>сақталған </a:t>
            </a:r>
            <a:r>
              <a:rPr sz="1550" spc="-20" dirty="0">
                <a:solidFill>
                  <a:srgbClr val="4F4F4F"/>
                </a:solidFill>
                <a:latin typeface="Microsoft Sans Serif"/>
                <a:cs typeface="Microsoft Sans Serif"/>
              </a:rPr>
              <a:t>процедурасын</a:t>
            </a:r>
            <a:r>
              <a:rPr sz="1550" spc="-30" dirty="0">
                <a:solidFill>
                  <a:srgbClr val="4F4F4F"/>
                </a:solidFill>
                <a:latin typeface="Microsoft Sans Serif"/>
                <a:cs typeface="Microsoft Sans Serif"/>
              </a:rPr>
              <a:t> </a:t>
            </a:r>
            <a:r>
              <a:rPr sz="1550" spc="-10" dirty="0">
                <a:solidFill>
                  <a:srgbClr val="4F4F4F"/>
                </a:solidFill>
                <a:latin typeface="Microsoft Sans Serif"/>
                <a:cs typeface="Microsoft Sans Serif"/>
              </a:rPr>
              <a:t>пайдалануға</a:t>
            </a:r>
            <a:r>
              <a:rPr sz="1550" spc="-25" dirty="0">
                <a:solidFill>
                  <a:srgbClr val="4F4F4F"/>
                </a:solidFill>
                <a:latin typeface="Microsoft Sans Serif"/>
                <a:cs typeface="Microsoft Sans Serif"/>
              </a:rPr>
              <a:t> </a:t>
            </a:r>
            <a:r>
              <a:rPr sz="1550" spc="-10" dirty="0">
                <a:solidFill>
                  <a:srgbClr val="4F4F4F"/>
                </a:solidFill>
                <a:latin typeface="Microsoft Sans Serif"/>
                <a:cs typeface="Microsoft Sans Serif"/>
              </a:rPr>
              <a:t>болады.</a:t>
            </a:r>
            <a:endParaRPr sz="1550">
              <a:latin typeface="Microsoft Sans Serif"/>
              <a:cs typeface="Microsoft Sans Serif"/>
            </a:endParaRPr>
          </a:p>
          <a:p>
            <a:pPr marL="12700" marR="13335" indent="54610" algn="just">
              <a:lnSpc>
                <a:spcPts val="1760"/>
              </a:lnSpc>
              <a:spcBef>
                <a:spcPts val="1185"/>
              </a:spcBef>
            </a:pPr>
            <a:r>
              <a:rPr sz="1550" spc="-25" dirty="0">
                <a:solidFill>
                  <a:srgbClr val="4F4F4F"/>
                </a:solidFill>
                <a:latin typeface="Microsoft Sans Serif"/>
                <a:cs typeface="Microsoft Sans Serif"/>
              </a:rPr>
              <a:t>Кірістірілген</a:t>
            </a:r>
            <a:r>
              <a:rPr sz="1550" spc="-40" dirty="0">
                <a:solidFill>
                  <a:srgbClr val="4F4F4F"/>
                </a:solidFill>
                <a:latin typeface="Microsoft Sans Serif"/>
                <a:cs typeface="Microsoft Sans Serif"/>
              </a:rPr>
              <a:t> </a:t>
            </a:r>
            <a:r>
              <a:rPr sz="1550" spc="-20" dirty="0">
                <a:solidFill>
                  <a:srgbClr val="4F4F4F"/>
                </a:solidFill>
                <a:latin typeface="Microsoft Sans Serif"/>
                <a:cs typeface="Microsoft Sans Serif"/>
              </a:rPr>
              <a:t>триггерлер</a:t>
            </a:r>
            <a:r>
              <a:rPr sz="1550" spc="-40" dirty="0">
                <a:solidFill>
                  <a:srgbClr val="4F4F4F"/>
                </a:solidFill>
                <a:latin typeface="Microsoft Sans Serif"/>
                <a:cs typeface="Microsoft Sans Serif"/>
              </a:rPr>
              <a:t> </a:t>
            </a:r>
            <a:r>
              <a:rPr sz="1550" spc="-25" dirty="0">
                <a:solidFill>
                  <a:srgbClr val="4F4F4F"/>
                </a:solidFill>
                <a:latin typeface="Microsoft Sans Serif"/>
                <a:cs typeface="Microsoft Sans Serif"/>
              </a:rPr>
              <a:t>сақина</a:t>
            </a:r>
            <a:r>
              <a:rPr sz="1550" spc="-40" dirty="0">
                <a:solidFill>
                  <a:srgbClr val="4F4F4F"/>
                </a:solidFill>
                <a:latin typeface="Microsoft Sans Serif"/>
                <a:cs typeface="Microsoft Sans Serif"/>
              </a:rPr>
              <a:t> </a:t>
            </a:r>
            <a:r>
              <a:rPr sz="1550" spc="-25" dirty="0">
                <a:solidFill>
                  <a:srgbClr val="4F4F4F"/>
                </a:solidFill>
                <a:latin typeface="Microsoft Sans Serif"/>
                <a:cs typeface="Microsoft Sans Serif"/>
              </a:rPr>
              <a:t>жасаудың</a:t>
            </a:r>
            <a:r>
              <a:rPr sz="1550" spc="-35" dirty="0">
                <a:solidFill>
                  <a:srgbClr val="4F4F4F"/>
                </a:solidFill>
                <a:latin typeface="Microsoft Sans Serif"/>
                <a:cs typeface="Microsoft Sans Serif"/>
              </a:rPr>
              <a:t> </a:t>
            </a:r>
            <a:r>
              <a:rPr sz="1550" spc="-45" dirty="0">
                <a:solidFill>
                  <a:srgbClr val="4F4F4F"/>
                </a:solidFill>
                <a:latin typeface="Microsoft Sans Serif"/>
                <a:cs typeface="Microsoft Sans Serif"/>
              </a:rPr>
              <a:t>қажеті</a:t>
            </a:r>
            <a:r>
              <a:rPr sz="1550" spc="-40" dirty="0">
                <a:solidFill>
                  <a:srgbClr val="4F4F4F"/>
                </a:solidFill>
                <a:latin typeface="Microsoft Sans Serif"/>
                <a:cs typeface="Microsoft Sans Serif"/>
              </a:rPr>
              <a:t> </a:t>
            </a:r>
            <a:r>
              <a:rPr sz="1550" spc="-45" dirty="0">
                <a:solidFill>
                  <a:srgbClr val="4F4F4F"/>
                </a:solidFill>
                <a:latin typeface="Microsoft Sans Serif"/>
                <a:cs typeface="Microsoft Sans Serif"/>
              </a:rPr>
              <a:t>жоқ,</a:t>
            </a:r>
            <a:r>
              <a:rPr sz="1550" spc="-40" dirty="0">
                <a:solidFill>
                  <a:srgbClr val="4F4F4F"/>
                </a:solidFill>
                <a:latin typeface="Microsoft Sans Serif"/>
                <a:cs typeface="Microsoft Sans Serif"/>
              </a:rPr>
              <a:t> </a:t>
            </a:r>
            <a:r>
              <a:rPr sz="1550" dirty="0">
                <a:solidFill>
                  <a:srgbClr val="4F4F4F"/>
                </a:solidFill>
                <a:latin typeface="Microsoft Sans Serif"/>
                <a:cs typeface="Microsoft Sans Serif"/>
              </a:rPr>
              <a:t>олар</a:t>
            </a:r>
            <a:r>
              <a:rPr sz="1550" spc="-40" dirty="0">
                <a:solidFill>
                  <a:srgbClr val="4F4F4F"/>
                </a:solidFill>
                <a:latin typeface="Microsoft Sans Serif"/>
                <a:cs typeface="Microsoft Sans Serif"/>
              </a:rPr>
              <a:t> </a:t>
            </a:r>
            <a:r>
              <a:rPr sz="1550" spc="-20" dirty="0">
                <a:solidFill>
                  <a:srgbClr val="4F4F4F"/>
                </a:solidFill>
                <a:latin typeface="Microsoft Sans Serif"/>
                <a:cs typeface="Microsoft Sans Serif"/>
              </a:rPr>
              <a:t>T1-&gt;T2-</a:t>
            </a:r>
            <a:r>
              <a:rPr sz="1550" dirty="0">
                <a:solidFill>
                  <a:srgbClr val="4F4F4F"/>
                </a:solidFill>
                <a:latin typeface="Microsoft Sans Serif"/>
                <a:cs typeface="Microsoft Sans Serif"/>
              </a:rPr>
              <a:t>&gt;T3...</a:t>
            </a:r>
            <a:r>
              <a:rPr sz="1550" spc="-45" dirty="0">
                <a:solidFill>
                  <a:srgbClr val="4F4F4F"/>
                </a:solidFill>
                <a:latin typeface="Microsoft Sans Serif"/>
                <a:cs typeface="Microsoft Sans Serif"/>
              </a:rPr>
              <a:t> </a:t>
            </a:r>
            <a:r>
              <a:rPr sz="1550" spc="-10" dirty="0">
                <a:solidFill>
                  <a:srgbClr val="4F4F4F"/>
                </a:solidFill>
                <a:latin typeface="Microsoft Sans Serif"/>
                <a:cs typeface="Microsoft Sans Serif"/>
              </a:rPr>
              <a:t>іске</a:t>
            </a:r>
            <a:r>
              <a:rPr sz="1550" spc="-35" dirty="0">
                <a:solidFill>
                  <a:srgbClr val="4F4F4F"/>
                </a:solidFill>
                <a:latin typeface="Microsoft Sans Serif"/>
                <a:cs typeface="Microsoft Sans Serif"/>
              </a:rPr>
              <a:t> </a:t>
            </a:r>
            <a:r>
              <a:rPr sz="1550" spc="-20" dirty="0">
                <a:solidFill>
                  <a:srgbClr val="4F4F4F"/>
                </a:solidFill>
                <a:latin typeface="Microsoft Sans Serif"/>
                <a:cs typeface="Microsoft Sans Serif"/>
              </a:rPr>
              <a:t>қосуы</a:t>
            </a:r>
            <a:r>
              <a:rPr sz="1550" spc="-45" dirty="0">
                <a:solidFill>
                  <a:srgbClr val="4F4F4F"/>
                </a:solidFill>
                <a:latin typeface="Microsoft Sans Serif"/>
                <a:cs typeface="Microsoft Sans Serif"/>
              </a:rPr>
              <a:t> </a:t>
            </a:r>
            <a:r>
              <a:rPr sz="1550" spc="-10" dirty="0">
                <a:solidFill>
                  <a:srgbClr val="4F4F4F"/>
                </a:solidFill>
                <a:latin typeface="Microsoft Sans Serif"/>
                <a:cs typeface="Microsoft Sans Serif"/>
              </a:rPr>
              <a:t>мүмкін, </a:t>
            </a:r>
            <a:r>
              <a:rPr sz="1550" dirty="0">
                <a:solidFill>
                  <a:srgbClr val="4F4F4F"/>
                </a:solidFill>
                <a:latin typeface="Microsoft Sans Serif"/>
                <a:cs typeface="Microsoft Sans Serif"/>
              </a:rPr>
              <a:t>осылайша</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ол</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жануды</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жалғастыра</a:t>
            </a:r>
            <a:r>
              <a:rPr sz="1550" spc="250" dirty="0">
                <a:solidFill>
                  <a:srgbClr val="4F4F4F"/>
                </a:solidFill>
                <a:latin typeface="Microsoft Sans Serif"/>
                <a:cs typeface="Microsoft Sans Serif"/>
              </a:rPr>
              <a:t> </a:t>
            </a:r>
            <a:r>
              <a:rPr sz="1550" dirty="0">
                <a:solidFill>
                  <a:srgbClr val="4F4F4F"/>
                </a:solidFill>
                <a:latin typeface="Microsoft Sans Serif"/>
                <a:cs typeface="Microsoft Sans Serif"/>
              </a:rPr>
              <a:t>береді</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жəне</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максималды</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рұқсат</a:t>
            </a:r>
            <a:r>
              <a:rPr sz="1550" spc="250" dirty="0">
                <a:solidFill>
                  <a:srgbClr val="4F4F4F"/>
                </a:solidFill>
                <a:latin typeface="Microsoft Sans Serif"/>
                <a:cs typeface="Microsoft Sans Serif"/>
              </a:rPr>
              <a:t> </a:t>
            </a:r>
            <a:r>
              <a:rPr sz="1550" dirty="0">
                <a:solidFill>
                  <a:srgbClr val="4F4F4F"/>
                </a:solidFill>
                <a:latin typeface="Microsoft Sans Serif"/>
                <a:cs typeface="Microsoft Sans Serif"/>
              </a:rPr>
              <a:t>етілген</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ұя</a:t>
            </a:r>
            <a:r>
              <a:rPr sz="1550" spc="245" dirty="0">
                <a:solidFill>
                  <a:srgbClr val="4F4F4F"/>
                </a:solidFill>
                <a:latin typeface="Microsoft Sans Serif"/>
                <a:cs typeface="Microsoft Sans Serif"/>
              </a:rPr>
              <a:t> </a:t>
            </a:r>
            <a:r>
              <a:rPr sz="1550" dirty="0">
                <a:solidFill>
                  <a:srgbClr val="4F4F4F"/>
                </a:solidFill>
                <a:latin typeface="Microsoft Sans Serif"/>
                <a:cs typeface="Microsoft Sans Serif"/>
              </a:rPr>
              <a:t>салу</a:t>
            </a:r>
            <a:r>
              <a:rPr sz="1550" spc="245" dirty="0">
                <a:solidFill>
                  <a:srgbClr val="4F4F4F"/>
                </a:solidFill>
                <a:latin typeface="Microsoft Sans Serif"/>
                <a:cs typeface="Microsoft Sans Serif"/>
              </a:rPr>
              <a:t> </a:t>
            </a:r>
            <a:r>
              <a:rPr sz="1550" spc="-25" dirty="0">
                <a:solidFill>
                  <a:srgbClr val="4F4F4F"/>
                </a:solidFill>
                <a:latin typeface="Microsoft Sans Serif"/>
                <a:cs typeface="Microsoft Sans Serif"/>
              </a:rPr>
              <a:t>32 қабат.</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Тіркемелер</a:t>
            </a:r>
            <a:r>
              <a:rPr sz="1550" spc="55" dirty="0">
                <a:solidFill>
                  <a:srgbClr val="4F4F4F"/>
                </a:solidFill>
                <a:latin typeface="Microsoft Sans Serif"/>
                <a:cs typeface="Microsoft Sans Serif"/>
              </a:rPr>
              <a:t> </a:t>
            </a:r>
            <a:r>
              <a:rPr sz="1550" dirty="0">
                <a:solidFill>
                  <a:srgbClr val="4F4F4F"/>
                </a:solidFill>
                <a:latin typeface="Microsoft Sans Serif"/>
                <a:cs typeface="Microsoft Sans Serif"/>
              </a:rPr>
              <a:t>саны</a:t>
            </a:r>
            <a:r>
              <a:rPr sz="1550" spc="55" dirty="0">
                <a:solidFill>
                  <a:srgbClr val="4F4F4F"/>
                </a:solidFill>
                <a:latin typeface="Microsoft Sans Serif"/>
                <a:cs typeface="Microsoft Sans Serif"/>
              </a:rPr>
              <a:t> </a:t>
            </a:r>
            <a:r>
              <a:rPr sz="1550" dirty="0">
                <a:solidFill>
                  <a:srgbClr val="4F4F4F"/>
                </a:solidFill>
                <a:latin typeface="Microsoft Sans Serif"/>
                <a:cs typeface="Microsoft Sans Serif"/>
              </a:rPr>
              <a:t>шектен</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асып</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кетсе,</a:t>
            </a:r>
            <a:r>
              <a:rPr sz="1550" spc="5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a:t>
            </a:r>
            <a:r>
              <a:rPr sz="1550" spc="55" dirty="0">
                <a:solidFill>
                  <a:srgbClr val="4F4F4F"/>
                </a:solidFill>
                <a:latin typeface="Microsoft Sans Serif"/>
                <a:cs typeface="Microsoft Sans Serif"/>
              </a:rPr>
              <a:t> </a:t>
            </a:r>
            <a:r>
              <a:rPr sz="1550" dirty="0">
                <a:solidFill>
                  <a:srgbClr val="4F4F4F"/>
                </a:solidFill>
                <a:latin typeface="Microsoft Sans Serif"/>
                <a:cs typeface="Microsoft Sans Serif"/>
              </a:rPr>
              <a:t>тоқтатылады</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жəне</a:t>
            </a:r>
            <a:r>
              <a:rPr sz="1550" spc="60" dirty="0">
                <a:solidFill>
                  <a:srgbClr val="4F4F4F"/>
                </a:solidFill>
                <a:latin typeface="Microsoft Sans Serif"/>
                <a:cs typeface="Microsoft Sans Serif"/>
              </a:rPr>
              <a:t> </a:t>
            </a:r>
            <a:r>
              <a:rPr sz="1550" dirty="0">
                <a:solidFill>
                  <a:srgbClr val="4F4F4F"/>
                </a:solidFill>
                <a:latin typeface="Microsoft Sans Serif"/>
                <a:cs typeface="Microsoft Sans Serif"/>
              </a:rPr>
              <a:t>бүкіл</a:t>
            </a:r>
            <a:r>
              <a:rPr sz="1550" spc="50" dirty="0">
                <a:solidFill>
                  <a:srgbClr val="4F4F4F"/>
                </a:solidFill>
                <a:latin typeface="Microsoft Sans Serif"/>
                <a:cs typeface="Microsoft Sans Serif"/>
              </a:rPr>
              <a:t> </a:t>
            </a:r>
            <a:r>
              <a:rPr sz="1550" spc="-10" dirty="0">
                <a:solidFill>
                  <a:srgbClr val="4F4F4F"/>
                </a:solidFill>
                <a:latin typeface="Microsoft Sans Serif"/>
                <a:cs typeface="Microsoft Sans Serif"/>
              </a:rPr>
              <a:t>транзакция </a:t>
            </a:r>
            <a:r>
              <a:rPr sz="1550" dirty="0">
                <a:solidFill>
                  <a:srgbClr val="4F4F4F"/>
                </a:solidFill>
                <a:latin typeface="Microsoft Sans Serif"/>
                <a:cs typeface="Microsoft Sans Serif"/>
              </a:rPr>
              <a:t>кері</a:t>
            </a:r>
            <a:r>
              <a:rPr sz="1550" spc="-5" dirty="0">
                <a:solidFill>
                  <a:srgbClr val="4F4F4F"/>
                </a:solidFill>
                <a:latin typeface="Microsoft Sans Serif"/>
                <a:cs typeface="Microsoft Sans Serif"/>
              </a:rPr>
              <a:t> </a:t>
            </a:r>
            <a:r>
              <a:rPr sz="1550" spc="-10" dirty="0">
                <a:solidFill>
                  <a:srgbClr val="4F4F4F"/>
                </a:solidFill>
                <a:latin typeface="Microsoft Sans Serif"/>
                <a:cs typeface="Microsoft Sans Serif"/>
              </a:rPr>
              <a:t>қайтарылады.</a:t>
            </a:r>
            <a:r>
              <a:rPr sz="1550" spc="-5" dirty="0">
                <a:solidFill>
                  <a:srgbClr val="4F4F4F"/>
                </a:solidFill>
                <a:latin typeface="Microsoft Sans Serif"/>
                <a:cs typeface="Microsoft Sans Serif"/>
              </a:rPr>
              <a:t> </a:t>
            </a:r>
            <a:r>
              <a:rPr sz="1550" spc="-10" dirty="0">
                <a:solidFill>
                  <a:srgbClr val="4F4F4F"/>
                </a:solidFill>
                <a:latin typeface="Microsoft Sans Serif"/>
                <a:cs typeface="Microsoft Sans Serif"/>
              </a:rPr>
              <a:t>Кірістірілген</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триггерлерді пайдалану</a:t>
            </a:r>
            <a:r>
              <a:rPr sz="1550" spc="-5" dirty="0">
                <a:solidFill>
                  <a:srgbClr val="4F4F4F"/>
                </a:solidFill>
                <a:latin typeface="Microsoft Sans Serif"/>
                <a:cs typeface="Microsoft Sans Serif"/>
              </a:rPr>
              <a:t> </a:t>
            </a:r>
            <a:r>
              <a:rPr sz="1550" dirty="0">
                <a:solidFill>
                  <a:srgbClr val="4F4F4F"/>
                </a:solidFill>
                <a:latin typeface="Microsoft Sans Serif"/>
                <a:cs typeface="Microsoft Sans Serif"/>
              </a:rPr>
              <a:t>кезінде келесі</a:t>
            </a:r>
            <a:r>
              <a:rPr sz="1550" spc="-5" dirty="0">
                <a:solidFill>
                  <a:srgbClr val="4F4F4F"/>
                </a:solidFill>
                <a:latin typeface="Microsoft Sans Serif"/>
                <a:cs typeface="Microsoft Sans Serif"/>
              </a:rPr>
              <a:t> </a:t>
            </a:r>
            <a:r>
              <a:rPr sz="1550" spc="-10" dirty="0">
                <a:solidFill>
                  <a:srgbClr val="4F4F4F"/>
                </a:solidFill>
                <a:latin typeface="Microsoft Sans Serif"/>
                <a:cs typeface="Microsoft Sans Serif"/>
              </a:rPr>
              <a:t>тармақтарға</a:t>
            </a:r>
            <a:r>
              <a:rPr sz="1550" dirty="0">
                <a:solidFill>
                  <a:srgbClr val="4F4F4F"/>
                </a:solidFill>
                <a:latin typeface="Microsoft Sans Serif"/>
                <a:cs typeface="Microsoft Sans Serif"/>
              </a:rPr>
              <a:t> </a:t>
            </a:r>
            <a:r>
              <a:rPr sz="1550" spc="-10" dirty="0">
                <a:solidFill>
                  <a:srgbClr val="4F4F4F"/>
                </a:solidFill>
                <a:latin typeface="Microsoft Sans Serif"/>
                <a:cs typeface="Microsoft Sans Serif"/>
              </a:rPr>
              <a:t>назар аударыңыз:</a:t>
            </a:r>
            <a:endParaRPr sz="1550">
              <a:latin typeface="Microsoft Sans Serif"/>
              <a:cs typeface="Microsoft Sans Serif"/>
            </a:endParaRPr>
          </a:p>
          <a:p>
            <a:pPr marL="228600" indent="-215900">
              <a:lnSpc>
                <a:spcPct val="100000"/>
              </a:lnSpc>
              <a:spcBef>
                <a:spcPts val="1035"/>
              </a:spcBef>
              <a:buAutoNum type="arabicPeriod"/>
              <a:tabLst>
                <a:tab pos="228600" algn="l"/>
              </a:tabLst>
            </a:pPr>
            <a:r>
              <a:rPr sz="1550" spc="-25" dirty="0">
                <a:solidFill>
                  <a:srgbClr val="4F4F4F"/>
                </a:solidFill>
                <a:latin typeface="Microsoft Sans Serif"/>
                <a:cs typeface="Microsoft Sans Serif"/>
              </a:rPr>
              <a:t>Əдепкі</a:t>
            </a:r>
            <a:r>
              <a:rPr sz="1550" spc="-45" dirty="0">
                <a:solidFill>
                  <a:srgbClr val="4F4F4F"/>
                </a:solidFill>
                <a:latin typeface="Microsoft Sans Serif"/>
                <a:cs typeface="Microsoft Sans Serif"/>
              </a:rPr>
              <a:t> </a:t>
            </a:r>
            <a:r>
              <a:rPr sz="1550" dirty="0">
                <a:solidFill>
                  <a:srgbClr val="4F4F4F"/>
                </a:solidFill>
                <a:latin typeface="Microsoft Sans Serif"/>
                <a:cs typeface="Microsoft Sans Serif"/>
              </a:rPr>
              <a:t>бойынша</a:t>
            </a:r>
            <a:r>
              <a:rPr sz="1550" spc="-45" dirty="0">
                <a:solidFill>
                  <a:srgbClr val="4F4F4F"/>
                </a:solidFill>
                <a:latin typeface="Microsoft Sans Serif"/>
                <a:cs typeface="Microsoft Sans Serif"/>
              </a:rPr>
              <a:t> </a:t>
            </a:r>
            <a:r>
              <a:rPr sz="1550" spc="-25" dirty="0">
                <a:solidFill>
                  <a:srgbClr val="4F4F4F"/>
                </a:solidFill>
                <a:latin typeface="Microsoft Sans Serif"/>
                <a:cs typeface="Microsoft Sans Serif"/>
              </a:rPr>
              <a:t>кірістірілген</a:t>
            </a:r>
            <a:r>
              <a:rPr sz="1550" spc="-45" dirty="0">
                <a:solidFill>
                  <a:srgbClr val="4F4F4F"/>
                </a:solidFill>
                <a:latin typeface="Microsoft Sans Serif"/>
                <a:cs typeface="Microsoft Sans Serif"/>
              </a:rPr>
              <a:t> </a:t>
            </a:r>
            <a:r>
              <a:rPr sz="1550" spc="-20" dirty="0">
                <a:solidFill>
                  <a:srgbClr val="4F4F4F"/>
                </a:solidFill>
                <a:latin typeface="Microsoft Sans Serif"/>
                <a:cs typeface="Microsoft Sans Serif"/>
              </a:rPr>
              <a:t>триггерді</a:t>
            </a:r>
            <a:r>
              <a:rPr sz="1550" spc="-45" dirty="0">
                <a:solidFill>
                  <a:srgbClr val="4F4F4F"/>
                </a:solidFill>
                <a:latin typeface="Microsoft Sans Serif"/>
                <a:cs typeface="Microsoft Sans Serif"/>
              </a:rPr>
              <a:t> </a:t>
            </a:r>
            <a:r>
              <a:rPr sz="1550" spc="-20" dirty="0">
                <a:solidFill>
                  <a:srgbClr val="4F4F4F"/>
                </a:solidFill>
                <a:latin typeface="Microsoft Sans Serif"/>
                <a:cs typeface="Microsoft Sans Serif"/>
              </a:rPr>
              <a:t>конфигурациялау</a:t>
            </a:r>
            <a:r>
              <a:rPr sz="1550" spc="-45" dirty="0">
                <a:solidFill>
                  <a:srgbClr val="4F4F4F"/>
                </a:solidFill>
                <a:latin typeface="Microsoft Sans Serif"/>
                <a:cs typeface="Microsoft Sans Serif"/>
              </a:rPr>
              <a:t> </a:t>
            </a:r>
            <a:r>
              <a:rPr sz="1550" dirty="0">
                <a:solidFill>
                  <a:srgbClr val="4F4F4F"/>
                </a:solidFill>
                <a:latin typeface="Microsoft Sans Serif"/>
                <a:cs typeface="Microsoft Sans Serif"/>
              </a:rPr>
              <a:t>опциясы</a:t>
            </a:r>
            <a:r>
              <a:rPr sz="1550" spc="-45" dirty="0">
                <a:solidFill>
                  <a:srgbClr val="4F4F4F"/>
                </a:solidFill>
                <a:latin typeface="Microsoft Sans Serif"/>
                <a:cs typeface="Microsoft Sans Serif"/>
              </a:rPr>
              <a:t> </a:t>
            </a:r>
            <a:r>
              <a:rPr sz="1550" spc="-10" dirty="0">
                <a:solidFill>
                  <a:srgbClr val="4F4F4F"/>
                </a:solidFill>
                <a:latin typeface="Microsoft Sans Serif"/>
                <a:cs typeface="Microsoft Sans Serif"/>
              </a:rPr>
              <a:t>қосылады.</a:t>
            </a:r>
            <a:endParaRPr sz="1550">
              <a:latin typeface="Microsoft Sans Serif"/>
              <a:cs typeface="Microsoft Sans Serif"/>
            </a:endParaRPr>
          </a:p>
          <a:p>
            <a:pPr marL="228600" indent="-215900">
              <a:lnSpc>
                <a:spcPct val="100000"/>
              </a:lnSpc>
              <a:spcBef>
                <a:spcPts val="1095"/>
              </a:spcBef>
              <a:buAutoNum type="arabicPeriod"/>
              <a:tabLst>
                <a:tab pos="228600" algn="l"/>
              </a:tabLst>
            </a:pPr>
            <a:r>
              <a:rPr sz="1550" dirty="0">
                <a:solidFill>
                  <a:srgbClr val="4F4F4F"/>
                </a:solidFill>
                <a:latin typeface="Microsoft Sans Serif"/>
                <a:cs typeface="Microsoft Sans Serif"/>
              </a:rPr>
              <a:t>Бір</a:t>
            </a:r>
            <a:r>
              <a:rPr sz="1550" spc="-50" dirty="0">
                <a:solidFill>
                  <a:srgbClr val="4F4F4F"/>
                </a:solidFill>
                <a:latin typeface="Microsoft Sans Serif"/>
                <a:cs typeface="Microsoft Sans Serif"/>
              </a:rPr>
              <a:t> </a:t>
            </a:r>
            <a:r>
              <a:rPr sz="1550" spc="-10" dirty="0">
                <a:solidFill>
                  <a:srgbClr val="4F4F4F"/>
                </a:solidFill>
                <a:latin typeface="Microsoft Sans Serif"/>
                <a:cs typeface="Microsoft Sans Serif"/>
              </a:rPr>
              <a:t>триггер</a:t>
            </a:r>
            <a:r>
              <a:rPr sz="1550" spc="-50" dirty="0">
                <a:solidFill>
                  <a:srgbClr val="4F4F4F"/>
                </a:solidFill>
                <a:latin typeface="Microsoft Sans Serif"/>
                <a:cs typeface="Microsoft Sans Serif"/>
              </a:rPr>
              <a:t> </a:t>
            </a:r>
            <a:r>
              <a:rPr sz="1550" spc="-20" dirty="0">
                <a:solidFill>
                  <a:srgbClr val="4F4F4F"/>
                </a:solidFill>
                <a:latin typeface="Microsoft Sans Serif"/>
                <a:cs typeface="Microsoft Sans Serif"/>
              </a:rPr>
              <a:t>транзакциясында</a:t>
            </a:r>
            <a:r>
              <a:rPr sz="1550" spc="-50" dirty="0">
                <a:solidFill>
                  <a:srgbClr val="4F4F4F"/>
                </a:solidFill>
                <a:latin typeface="Microsoft Sans Serif"/>
                <a:cs typeface="Microsoft Sans Serif"/>
              </a:rPr>
              <a:t> </a:t>
            </a:r>
            <a:r>
              <a:rPr sz="1550" spc="-25" dirty="0">
                <a:solidFill>
                  <a:srgbClr val="4F4F4F"/>
                </a:solidFill>
                <a:latin typeface="Microsoft Sans Serif"/>
                <a:cs typeface="Microsoft Sans Serif"/>
              </a:rPr>
              <a:t>кірістірілген</a:t>
            </a:r>
            <a:r>
              <a:rPr sz="1550" spc="-50" dirty="0">
                <a:solidFill>
                  <a:srgbClr val="4F4F4F"/>
                </a:solidFill>
                <a:latin typeface="Microsoft Sans Serif"/>
                <a:cs typeface="Microsoft Sans Serif"/>
              </a:rPr>
              <a:t> </a:t>
            </a:r>
            <a:r>
              <a:rPr sz="1550" spc="-20" dirty="0">
                <a:solidFill>
                  <a:srgbClr val="4F4F4F"/>
                </a:solidFill>
                <a:latin typeface="Microsoft Sans Serif"/>
                <a:cs typeface="Microsoft Sans Serif"/>
              </a:rPr>
              <a:t>триггерді</a:t>
            </a:r>
            <a:r>
              <a:rPr sz="1550" spc="-50" dirty="0">
                <a:solidFill>
                  <a:srgbClr val="4F4F4F"/>
                </a:solidFill>
                <a:latin typeface="Microsoft Sans Serif"/>
                <a:cs typeface="Microsoft Sans Serif"/>
              </a:rPr>
              <a:t> </a:t>
            </a:r>
            <a:r>
              <a:rPr sz="1550" spc="-10" dirty="0">
                <a:solidFill>
                  <a:srgbClr val="4F4F4F"/>
                </a:solidFill>
                <a:latin typeface="Microsoft Sans Serif"/>
                <a:cs typeface="Microsoft Sans Serif"/>
              </a:rPr>
              <a:t>екі</a:t>
            </a:r>
            <a:r>
              <a:rPr sz="1550" spc="-45" dirty="0">
                <a:solidFill>
                  <a:srgbClr val="4F4F4F"/>
                </a:solidFill>
                <a:latin typeface="Microsoft Sans Serif"/>
                <a:cs typeface="Microsoft Sans Serif"/>
              </a:rPr>
              <a:t> </a:t>
            </a:r>
            <a:r>
              <a:rPr sz="1550" dirty="0">
                <a:solidFill>
                  <a:srgbClr val="4F4F4F"/>
                </a:solidFill>
                <a:latin typeface="Microsoft Sans Serif"/>
                <a:cs typeface="Microsoft Sans Serif"/>
              </a:rPr>
              <a:t>рет</a:t>
            </a:r>
            <a:r>
              <a:rPr sz="1550" spc="-50" dirty="0">
                <a:solidFill>
                  <a:srgbClr val="4F4F4F"/>
                </a:solidFill>
                <a:latin typeface="Microsoft Sans Serif"/>
                <a:cs typeface="Microsoft Sans Serif"/>
              </a:rPr>
              <a:t> </a:t>
            </a:r>
            <a:r>
              <a:rPr sz="1550" spc="-10" dirty="0">
                <a:solidFill>
                  <a:srgbClr val="4F4F4F"/>
                </a:solidFill>
                <a:latin typeface="Microsoft Sans Serif"/>
                <a:cs typeface="Microsoft Sans Serif"/>
              </a:rPr>
              <a:t>іске</a:t>
            </a:r>
            <a:r>
              <a:rPr sz="1550" spc="-50" dirty="0">
                <a:solidFill>
                  <a:srgbClr val="4F4F4F"/>
                </a:solidFill>
                <a:latin typeface="Microsoft Sans Serif"/>
                <a:cs typeface="Microsoft Sans Serif"/>
              </a:rPr>
              <a:t> </a:t>
            </a:r>
            <a:r>
              <a:rPr sz="1550" spc="-30" dirty="0">
                <a:solidFill>
                  <a:srgbClr val="4F4F4F"/>
                </a:solidFill>
                <a:latin typeface="Microsoft Sans Serif"/>
                <a:cs typeface="Microsoft Sans Serif"/>
              </a:rPr>
              <a:t>қосу</a:t>
            </a:r>
            <a:r>
              <a:rPr sz="1550" spc="-50" dirty="0">
                <a:solidFill>
                  <a:srgbClr val="4F4F4F"/>
                </a:solidFill>
                <a:latin typeface="Microsoft Sans Serif"/>
                <a:cs typeface="Microsoft Sans Serif"/>
              </a:rPr>
              <a:t> </a:t>
            </a:r>
            <a:r>
              <a:rPr sz="1550" spc="-35" dirty="0">
                <a:solidFill>
                  <a:srgbClr val="4F4F4F"/>
                </a:solidFill>
                <a:latin typeface="Microsoft Sans Serif"/>
                <a:cs typeface="Microsoft Sans Serif"/>
              </a:rPr>
              <a:t>мүмкін</a:t>
            </a:r>
            <a:r>
              <a:rPr sz="1550" spc="-50" dirty="0">
                <a:solidFill>
                  <a:srgbClr val="4F4F4F"/>
                </a:solidFill>
                <a:latin typeface="Microsoft Sans Serif"/>
                <a:cs typeface="Microsoft Sans Serif"/>
              </a:rPr>
              <a:t> </a:t>
            </a:r>
            <a:r>
              <a:rPr sz="1550" spc="-10" dirty="0">
                <a:solidFill>
                  <a:srgbClr val="4F4F4F"/>
                </a:solidFill>
                <a:latin typeface="Microsoft Sans Serif"/>
                <a:cs typeface="Microsoft Sans Serif"/>
              </a:rPr>
              <a:t>емес.</a:t>
            </a:r>
            <a:endParaRPr sz="1550">
              <a:latin typeface="Microsoft Sans Serif"/>
              <a:cs typeface="Microsoft Sans Serif"/>
            </a:endParaRPr>
          </a:p>
          <a:p>
            <a:pPr marL="12700" marR="5080" indent="311150" algn="just">
              <a:lnSpc>
                <a:spcPts val="1760"/>
              </a:lnSpc>
              <a:spcBef>
                <a:spcPts val="1235"/>
              </a:spcBef>
              <a:buAutoNum type="arabicPeriod"/>
              <a:tabLst>
                <a:tab pos="323850" algn="l"/>
              </a:tabLst>
            </a:pPr>
            <a:r>
              <a:rPr sz="1550" dirty="0">
                <a:solidFill>
                  <a:srgbClr val="4F4F4F"/>
                </a:solidFill>
                <a:latin typeface="Microsoft Sans Serif"/>
                <a:cs typeface="Microsoft Sans Serif"/>
              </a:rPr>
              <a:t>Триггер</a:t>
            </a:r>
            <a:r>
              <a:rPr sz="1550" spc="470" dirty="0">
                <a:solidFill>
                  <a:srgbClr val="4F4F4F"/>
                </a:solidFill>
                <a:latin typeface="Microsoft Sans Serif"/>
                <a:cs typeface="Microsoft Sans Serif"/>
              </a:rPr>
              <a:t> </a:t>
            </a:r>
            <a:r>
              <a:rPr sz="1550" dirty="0">
                <a:solidFill>
                  <a:srgbClr val="4F4F4F"/>
                </a:solidFill>
                <a:latin typeface="Microsoft Sans Serif"/>
                <a:cs typeface="Microsoft Sans Serif"/>
              </a:rPr>
              <a:t>транзакция</a:t>
            </a:r>
            <a:r>
              <a:rPr sz="1550" spc="470" dirty="0">
                <a:solidFill>
                  <a:srgbClr val="4F4F4F"/>
                </a:solidFill>
                <a:latin typeface="Microsoft Sans Serif"/>
                <a:cs typeface="Microsoft Sans Serif"/>
              </a:rPr>
              <a:t> </a:t>
            </a:r>
            <a:r>
              <a:rPr sz="1550" dirty="0">
                <a:solidFill>
                  <a:srgbClr val="4F4F4F"/>
                </a:solidFill>
                <a:latin typeface="Microsoft Sans Serif"/>
                <a:cs typeface="Microsoft Sans Serif"/>
              </a:rPr>
              <a:t>болғандықтан,</a:t>
            </a:r>
            <a:r>
              <a:rPr sz="1550" spc="470" dirty="0">
                <a:solidFill>
                  <a:srgbClr val="4F4F4F"/>
                </a:solidFill>
                <a:latin typeface="Microsoft Sans Serif"/>
                <a:cs typeface="Microsoft Sans Serif"/>
              </a:rPr>
              <a:t> </a:t>
            </a:r>
            <a:r>
              <a:rPr sz="1550" dirty="0">
                <a:solidFill>
                  <a:srgbClr val="4F4F4F"/>
                </a:solidFill>
                <a:latin typeface="Microsoft Sans Serif"/>
                <a:cs typeface="Microsoft Sans Serif"/>
              </a:rPr>
              <a:t>кірістірілген</a:t>
            </a:r>
            <a:r>
              <a:rPr sz="1550" spc="470" dirty="0">
                <a:solidFill>
                  <a:srgbClr val="4F4F4F"/>
                </a:solidFill>
                <a:latin typeface="Microsoft Sans Serif"/>
                <a:cs typeface="Microsoft Sans Serif"/>
              </a:rPr>
              <a:t> </a:t>
            </a:r>
            <a:r>
              <a:rPr sz="1550" dirty="0">
                <a:solidFill>
                  <a:srgbClr val="4F4F4F"/>
                </a:solidFill>
                <a:latin typeface="Microsoft Sans Serif"/>
                <a:cs typeface="Microsoft Sans Serif"/>
              </a:rPr>
              <a:t>триггерлер</a:t>
            </a:r>
            <a:r>
              <a:rPr sz="1550" spc="470" dirty="0">
                <a:solidFill>
                  <a:srgbClr val="4F4F4F"/>
                </a:solidFill>
                <a:latin typeface="Microsoft Sans Serif"/>
                <a:cs typeface="Microsoft Sans Serif"/>
              </a:rPr>
              <a:t> </a:t>
            </a:r>
            <a:r>
              <a:rPr sz="1550" dirty="0">
                <a:solidFill>
                  <a:srgbClr val="4F4F4F"/>
                </a:solidFill>
                <a:latin typeface="Microsoft Sans Serif"/>
                <a:cs typeface="Microsoft Sans Serif"/>
              </a:rPr>
              <a:t>қатарының</a:t>
            </a:r>
            <a:r>
              <a:rPr sz="1550" spc="475" dirty="0">
                <a:solidFill>
                  <a:srgbClr val="4F4F4F"/>
                </a:solidFill>
                <a:latin typeface="Microsoft Sans Serif"/>
                <a:cs typeface="Microsoft Sans Serif"/>
              </a:rPr>
              <a:t> </a:t>
            </a:r>
            <a:r>
              <a:rPr sz="1550" dirty="0">
                <a:solidFill>
                  <a:srgbClr val="4F4F4F"/>
                </a:solidFill>
                <a:latin typeface="Microsoft Sans Serif"/>
                <a:cs typeface="Microsoft Sans Serif"/>
              </a:rPr>
              <a:t>кез</a:t>
            </a:r>
            <a:r>
              <a:rPr sz="1550" spc="470" dirty="0">
                <a:solidFill>
                  <a:srgbClr val="4F4F4F"/>
                </a:solidFill>
                <a:latin typeface="Microsoft Sans Serif"/>
                <a:cs typeface="Microsoft Sans Serif"/>
              </a:rPr>
              <a:t> </a:t>
            </a:r>
            <a:r>
              <a:rPr sz="1550" spc="-10" dirty="0">
                <a:solidFill>
                  <a:srgbClr val="4F4F4F"/>
                </a:solidFill>
                <a:latin typeface="Microsoft Sans Serif"/>
                <a:cs typeface="Microsoft Sans Serif"/>
              </a:rPr>
              <a:t>келген деңгейінде</a:t>
            </a:r>
            <a:r>
              <a:rPr sz="1550" spc="-55" dirty="0">
                <a:solidFill>
                  <a:srgbClr val="4F4F4F"/>
                </a:solidFill>
                <a:latin typeface="Microsoft Sans Serif"/>
                <a:cs typeface="Microsoft Sans Serif"/>
              </a:rPr>
              <a:t> </a:t>
            </a:r>
            <a:r>
              <a:rPr sz="1550" spc="-40" dirty="0">
                <a:solidFill>
                  <a:srgbClr val="4F4F4F"/>
                </a:solidFill>
                <a:latin typeface="Microsoft Sans Serif"/>
                <a:cs typeface="Microsoft Sans Serif"/>
              </a:rPr>
              <a:t>қате</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орын</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алса,</a:t>
            </a:r>
            <a:r>
              <a:rPr sz="1550" spc="-55" dirty="0">
                <a:solidFill>
                  <a:srgbClr val="4F4F4F"/>
                </a:solidFill>
                <a:latin typeface="Microsoft Sans Serif"/>
                <a:cs typeface="Microsoft Sans Serif"/>
              </a:rPr>
              <a:t> </a:t>
            </a:r>
            <a:r>
              <a:rPr sz="1550" dirty="0">
                <a:solidFill>
                  <a:srgbClr val="4F4F4F"/>
                </a:solidFill>
                <a:latin typeface="Microsoft Sans Serif"/>
                <a:cs typeface="Microsoft Sans Serif"/>
              </a:rPr>
              <a:t>бүкіл</a:t>
            </a:r>
            <a:r>
              <a:rPr sz="1550" spc="-50" dirty="0">
                <a:solidFill>
                  <a:srgbClr val="4F4F4F"/>
                </a:solidFill>
                <a:latin typeface="Microsoft Sans Serif"/>
                <a:cs typeface="Microsoft Sans Serif"/>
              </a:rPr>
              <a:t> </a:t>
            </a:r>
            <a:r>
              <a:rPr sz="1550" spc="-20" dirty="0">
                <a:solidFill>
                  <a:srgbClr val="4F4F4F"/>
                </a:solidFill>
                <a:latin typeface="Microsoft Sans Serif"/>
                <a:cs typeface="Microsoft Sans Serif"/>
              </a:rPr>
              <a:t>транзакция</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кері</a:t>
            </a:r>
            <a:r>
              <a:rPr sz="1550" spc="-55" dirty="0">
                <a:solidFill>
                  <a:srgbClr val="4F4F4F"/>
                </a:solidFill>
                <a:latin typeface="Microsoft Sans Serif"/>
                <a:cs typeface="Microsoft Sans Serif"/>
              </a:rPr>
              <a:t> </a:t>
            </a:r>
            <a:r>
              <a:rPr sz="1550" spc="-20" dirty="0">
                <a:solidFill>
                  <a:srgbClr val="4F4F4F"/>
                </a:solidFill>
                <a:latin typeface="Microsoft Sans Serif"/>
                <a:cs typeface="Microsoft Sans Serif"/>
              </a:rPr>
              <a:t>қайтарылады</a:t>
            </a:r>
            <a:r>
              <a:rPr sz="1550" spc="-50" dirty="0">
                <a:solidFill>
                  <a:srgbClr val="4F4F4F"/>
                </a:solidFill>
                <a:latin typeface="Microsoft Sans Serif"/>
                <a:cs typeface="Microsoft Sans Serif"/>
              </a:rPr>
              <a:t> </a:t>
            </a:r>
            <a:r>
              <a:rPr sz="1550" dirty="0">
                <a:solidFill>
                  <a:srgbClr val="4F4F4F"/>
                </a:solidFill>
                <a:latin typeface="Microsoft Sans Serif"/>
                <a:cs typeface="Microsoft Sans Serif"/>
              </a:rPr>
              <a:t>жəне</a:t>
            </a:r>
            <a:r>
              <a:rPr sz="1550" spc="-50" dirty="0">
                <a:solidFill>
                  <a:srgbClr val="4F4F4F"/>
                </a:solidFill>
                <a:latin typeface="Microsoft Sans Serif"/>
                <a:cs typeface="Microsoft Sans Serif"/>
              </a:rPr>
              <a:t> </a:t>
            </a:r>
            <a:r>
              <a:rPr sz="1550" spc="-30" dirty="0">
                <a:solidFill>
                  <a:srgbClr val="4F4F4F"/>
                </a:solidFill>
                <a:latin typeface="Microsoft Sans Serif"/>
                <a:cs typeface="Microsoft Sans Serif"/>
              </a:rPr>
              <a:t>барлық</a:t>
            </a:r>
            <a:r>
              <a:rPr sz="1550" spc="-55" dirty="0">
                <a:solidFill>
                  <a:srgbClr val="4F4F4F"/>
                </a:solidFill>
                <a:latin typeface="Microsoft Sans Serif"/>
                <a:cs typeface="Microsoft Sans Serif"/>
              </a:rPr>
              <a:t> </a:t>
            </a:r>
            <a:r>
              <a:rPr sz="1550" spc="-10" dirty="0">
                <a:solidFill>
                  <a:srgbClr val="4F4F4F"/>
                </a:solidFill>
                <a:latin typeface="Microsoft Sans Serif"/>
                <a:cs typeface="Microsoft Sans Serif"/>
              </a:rPr>
              <a:t>деректер</a:t>
            </a:r>
            <a:r>
              <a:rPr sz="1550" spc="-50" dirty="0">
                <a:solidFill>
                  <a:srgbClr val="4F4F4F"/>
                </a:solidFill>
                <a:latin typeface="Microsoft Sans Serif"/>
                <a:cs typeface="Microsoft Sans Serif"/>
              </a:rPr>
              <a:t> </a:t>
            </a:r>
            <a:r>
              <a:rPr sz="1550" spc="-20" dirty="0">
                <a:solidFill>
                  <a:srgbClr val="4F4F4F"/>
                </a:solidFill>
                <a:latin typeface="Microsoft Sans Serif"/>
                <a:cs typeface="Microsoft Sans Serif"/>
              </a:rPr>
              <a:t>кері </a:t>
            </a:r>
            <a:r>
              <a:rPr sz="1550" spc="-10" dirty="0">
                <a:solidFill>
                  <a:srgbClr val="4F4F4F"/>
                </a:solidFill>
                <a:latin typeface="Microsoft Sans Serif"/>
                <a:cs typeface="Microsoft Sans Serif"/>
              </a:rPr>
              <a:t>қайтарылады.</a:t>
            </a:r>
            <a:endParaRPr sz="1550">
              <a:latin typeface="Microsoft Sans Serif"/>
              <a:cs typeface="Microsoft Sans Serif"/>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725" y="344460"/>
            <a:ext cx="8209280" cy="1391285"/>
          </a:xfrm>
          <a:prstGeom prst="rect">
            <a:avLst/>
          </a:prstGeom>
        </p:spPr>
        <p:txBody>
          <a:bodyPr vert="horz" wrap="square" lIns="0" tIns="12700" rIns="0" bIns="0" rtlCol="0">
            <a:spAutoFit/>
          </a:bodyPr>
          <a:lstStyle/>
          <a:p>
            <a:pPr marL="12700" marR="5080">
              <a:lnSpc>
                <a:spcPct val="140000"/>
              </a:lnSpc>
              <a:spcBef>
                <a:spcPts val="100"/>
              </a:spcBef>
            </a:pPr>
            <a:r>
              <a:rPr sz="1600" spc="-10" dirty="0">
                <a:solidFill>
                  <a:srgbClr val="4F4F4F"/>
                </a:solidFill>
              </a:rPr>
              <a:t>Кірістірілу</a:t>
            </a:r>
            <a:r>
              <a:rPr sz="1600" spc="-35" dirty="0">
                <a:solidFill>
                  <a:srgbClr val="4F4F4F"/>
                </a:solidFill>
              </a:rPr>
              <a:t> </a:t>
            </a:r>
            <a:r>
              <a:rPr sz="1600" spc="-10" dirty="0">
                <a:solidFill>
                  <a:srgbClr val="4F4F4F"/>
                </a:solidFill>
              </a:rPr>
              <a:t>бүкіл</a:t>
            </a:r>
            <a:r>
              <a:rPr sz="1600" spc="-30" dirty="0">
                <a:solidFill>
                  <a:srgbClr val="4F4F4F"/>
                </a:solidFill>
              </a:rPr>
              <a:t> </a:t>
            </a:r>
            <a:r>
              <a:rPr sz="1600" spc="-35" dirty="0">
                <a:solidFill>
                  <a:srgbClr val="4F4F4F"/>
                </a:solidFill>
              </a:rPr>
              <a:t>дерекқордың</a:t>
            </a:r>
            <a:r>
              <a:rPr sz="1600" spc="-30" dirty="0">
                <a:solidFill>
                  <a:srgbClr val="4F4F4F"/>
                </a:solidFill>
              </a:rPr>
              <a:t> </a:t>
            </a:r>
            <a:r>
              <a:rPr sz="1600" spc="-10" dirty="0">
                <a:solidFill>
                  <a:srgbClr val="4F4F4F"/>
                </a:solidFill>
              </a:rPr>
              <a:t>тұтастығын</a:t>
            </a:r>
            <a:r>
              <a:rPr sz="1600" spc="-30" dirty="0">
                <a:solidFill>
                  <a:srgbClr val="4F4F4F"/>
                </a:solidFill>
              </a:rPr>
              <a:t> </a:t>
            </a:r>
            <a:r>
              <a:rPr sz="1600" spc="-20" dirty="0">
                <a:solidFill>
                  <a:srgbClr val="4F4F4F"/>
                </a:solidFill>
              </a:rPr>
              <a:t>сақтау</a:t>
            </a:r>
            <a:r>
              <a:rPr sz="1600" spc="-30" dirty="0">
                <a:solidFill>
                  <a:srgbClr val="4F4F4F"/>
                </a:solidFill>
              </a:rPr>
              <a:t> </a:t>
            </a:r>
            <a:r>
              <a:rPr sz="1600" dirty="0">
                <a:solidFill>
                  <a:srgbClr val="4F4F4F"/>
                </a:solidFill>
              </a:rPr>
              <a:t>үшін</a:t>
            </a:r>
            <a:r>
              <a:rPr sz="1600" spc="-30" dirty="0">
                <a:solidFill>
                  <a:srgbClr val="4F4F4F"/>
                </a:solidFill>
              </a:rPr>
              <a:t> </a:t>
            </a:r>
            <a:r>
              <a:rPr sz="1600" spc="-10" dirty="0">
                <a:solidFill>
                  <a:srgbClr val="4F4F4F"/>
                </a:solidFill>
              </a:rPr>
              <a:t>пайдаланылатын</a:t>
            </a:r>
            <a:r>
              <a:rPr sz="1600" spc="-30" dirty="0">
                <a:solidFill>
                  <a:srgbClr val="4F4F4F"/>
                </a:solidFill>
              </a:rPr>
              <a:t> </a:t>
            </a:r>
            <a:r>
              <a:rPr sz="1600" spc="-10" dirty="0">
                <a:solidFill>
                  <a:srgbClr val="4F4F4F"/>
                </a:solidFill>
              </a:rPr>
              <a:t>маңызды </a:t>
            </a:r>
            <a:r>
              <a:rPr sz="1600" spc="-40" dirty="0">
                <a:solidFill>
                  <a:srgbClr val="4F4F4F"/>
                </a:solidFill>
              </a:rPr>
              <a:t>мүмкіндік</a:t>
            </a:r>
            <a:r>
              <a:rPr sz="1600" spc="-45" dirty="0">
                <a:solidFill>
                  <a:srgbClr val="4F4F4F"/>
                </a:solidFill>
              </a:rPr>
              <a:t> </a:t>
            </a:r>
            <a:r>
              <a:rPr sz="1600" dirty="0">
                <a:solidFill>
                  <a:srgbClr val="4F4F4F"/>
                </a:solidFill>
              </a:rPr>
              <a:t>болып</a:t>
            </a:r>
            <a:r>
              <a:rPr sz="1600" spc="-45" dirty="0">
                <a:solidFill>
                  <a:srgbClr val="4F4F4F"/>
                </a:solidFill>
              </a:rPr>
              <a:t> </a:t>
            </a:r>
            <a:r>
              <a:rPr sz="1600" dirty="0">
                <a:solidFill>
                  <a:srgbClr val="4F4F4F"/>
                </a:solidFill>
              </a:rPr>
              <a:t>табылады,</a:t>
            </a:r>
            <a:r>
              <a:rPr sz="1600" spc="-45" dirty="0">
                <a:solidFill>
                  <a:srgbClr val="4F4F4F"/>
                </a:solidFill>
              </a:rPr>
              <a:t> </a:t>
            </a:r>
            <a:r>
              <a:rPr sz="1600" spc="-20" dirty="0">
                <a:solidFill>
                  <a:srgbClr val="4F4F4F"/>
                </a:solidFill>
              </a:rPr>
              <a:t>бірақ</a:t>
            </a:r>
            <a:r>
              <a:rPr sz="1600" spc="-45" dirty="0">
                <a:solidFill>
                  <a:srgbClr val="4F4F4F"/>
                </a:solidFill>
              </a:rPr>
              <a:t> </a:t>
            </a:r>
            <a:r>
              <a:rPr sz="1600" spc="-10" dirty="0">
                <a:solidFill>
                  <a:srgbClr val="4F4F4F"/>
                </a:solidFill>
              </a:rPr>
              <a:t>кейде</a:t>
            </a:r>
            <a:r>
              <a:rPr sz="1600" spc="-45" dirty="0">
                <a:solidFill>
                  <a:srgbClr val="4F4F4F"/>
                </a:solidFill>
              </a:rPr>
              <a:t> </a:t>
            </a:r>
            <a:r>
              <a:rPr sz="1600" spc="-20" dirty="0">
                <a:solidFill>
                  <a:srgbClr val="4F4F4F"/>
                </a:solidFill>
              </a:rPr>
              <a:t>кірістіруді</a:t>
            </a:r>
            <a:r>
              <a:rPr sz="1600" spc="-40" dirty="0">
                <a:solidFill>
                  <a:srgbClr val="4F4F4F"/>
                </a:solidFill>
              </a:rPr>
              <a:t> </a:t>
            </a:r>
            <a:r>
              <a:rPr sz="1600" dirty="0">
                <a:solidFill>
                  <a:srgbClr val="4F4F4F"/>
                </a:solidFill>
              </a:rPr>
              <a:t>өшіру</a:t>
            </a:r>
            <a:r>
              <a:rPr sz="1600" spc="-45" dirty="0">
                <a:solidFill>
                  <a:srgbClr val="4F4F4F"/>
                </a:solidFill>
              </a:rPr>
              <a:t> </a:t>
            </a:r>
            <a:r>
              <a:rPr sz="1600" spc="-55" dirty="0">
                <a:solidFill>
                  <a:srgbClr val="4F4F4F"/>
                </a:solidFill>
              </a:rPr>
              <a:t>қажет</a:t>
            </a:r>
            <a:r>
              <a:rPr sz="1600" spc="-45" dirty="0">
                <a:solidFill>
                  <a:srgbClr val="4F4F4F"/>
                </a:solidFill>
              </a:rPr>
              <a:t> </a:t>
            </a:r>
            <a:r>
              <a:rPr sz="1600" dirty="0">
                <a:solidFill>
                  <a:srgbClr val="4F4F4F"/>
                </a:solidFill>
              </a:rPr>
              <a:t>болуы</a:t>
            </a:r>
            <a:r>
              <a:rPr sz="1600" spc="-45" dirty="0">
                <a:solidFill>
                  <a:srgbClr val="4F4F4F"/>
                </a:solidFill>
              </a:rPr>
              <a:t> </a:t>
            </a:r>
            <a:r>
              <a:rPr sz="1600" spc="-10" dirty="0">
                <a:solidFill>
                  <a:srgbClr val="4F4F4F"/>
                </a:solidFill>
              </a:rPr>
              <a:t>мүмкін.Егер </a:t>
            </a:r>
            <a:r>
              <a:rPr sz="1600" spc="-20" dirty="0">
                <a:solidFill>
                  <a:srgbClr val="4F4F4F"/>
                </a:solidFill>
              </a:rPr>
              <a:t>кірістіру</a:t>
            </a:r>
            <a:r>
              <a:rPr sz="1600" spc="-40" dirty="0">
                <a:solidFill>
                  <a:srgbClr val="4F4F4F"/>
                </a:solidFill>
              </a:rPr>
              <a:t> </a:t>
            </a:r>
            <a:r>
              <a:rPr sz="1600" dirty="0">
                <a:solidFill>
                  <a:srgbClr val="4F4F4F"/>
                </a:solidFill>
              </a:rPr>
              <a:t>өшірілсе,</a:t>
            </a:r>
            <a:r>
              <a:rPr sz="1600" spc="-40" dirty="0">
                <a:solidFill>
                  <a:srgbClr val="4F4F4F"/>
                </a:solidFill>
              </a:rPr>
              <a:t> </a:t>
            </a:r>
            <a:r>
              <a:rPr sz="1600" spc="-10" dirty="0">
                <a:solidFill>
                  <a:srgbClr val="4F4F4F"/>
                </a:solidFill>
              </a:rPr>
              <a:t>триггерді</a:t>
            </a:r>
            <a:r>
              <a:rPr sz="1600" spc="-35" dirty="0">
                <a:solidFill>
                  <a:srgbClr val="4F4F4F"/>
                </a:solidFill>
              </a:rPr>
              <a:t> </a:t>
            </a:r>
            <a:r>
              <a:rPr sz="1600" spc="-20" dirty="0">
                <a:solidFill>
                  <a:srgbClr val="4F4F4F"/>
                </a:solidFill>
              </a:rPr>
              <a:t>енгізуді</a:t>
            </a:r>
            <a:r>
              <a:rPr sz="1600" spc="-40" dirty="0">
                <a:solidFill>
                  <a:srgbClr val="4F4F4F"/>
                </a:solidFill>
              </a:rPr>
              <a:t> </a:t>
            </a:r>
            <a:r>
              <a:rPr sz="1600" spc="-20" dirty="0">
                <a:solidFill>
                  <a:srgbClr val="4F4F4F"/>
                </a:solidFill>
              </a:rPr>
              <a:t>өзгерту</a:t>
            </a:r>
            <a:r>
              <a:rPr sz="1600" spc="-35" dirty="0">
                <a:solidFill>
                  <a:srgbClr val="4F4F4F"/>
                </a:solidFill>
              </a:rPr>
              <a:t> </a:t>
            </a:r>
            <a:r>
              <a:rPr sz="1600" dirty="0">
                <a:solidFill>
                  <a:srgbClr val="4F4F4F"/>
                </a:solidFill>
              </a:rPr>
              <a:t>бұдан</a:t>
            </a:r>
            <a:r>
              <a:rPr sz="1600" spc="-40" dirty="0">
                <a:solidFill>
                  <a:srgbClr val="4F4F4F"/>
                </a:solidFill>
              </a:rPr>
              <a:t> </a:t>
            </a:r>
            <a:r>
              <a:rPr sz="1600" dirty="0">
                <a:solidFill>
                  <a:srgbClr val="4F4F4F"/>
                </a:solidFill>
              </a:rPr>
              <a:t>былай</a:t>
            </a:r>
            <a:r>
              <a:rPr sz="1600" spc="-35" dirty="0">
                <a:solidFill>
                  <a:srgbClr val="4F4F4F"/>
                </a:solidFill>
              </a:rPr>
              <a:t> </a:t>
            </a:r>
            <a:r>
              <a:rPr sz="1600" spc="-20" dirty="0">
                <a:solidFill>
                  <a:srgbClr val="4F4F4F"/>
                </a:solidFill>
              </a:rPr>
              <a:t>кестеде</a:t>
            </a:r>
            <a:r>
              <a:rPr sz="1600" spc="-40" dirty="0">
                <a:solidFill>
                  <a:srgbClr val="4F4F4F"/>
                </a:solidFill>
              </a:rPr>
              <a:t> </a:t>
            </a:r>
            <a:r>
              <a:rPr sz="1600" spc="-10" dirty="0">
                <a:solidFill>
                  <a:srgbClr val="4F4F4F"/>
                </a:solidFill>
              </a:rPr>
              <a:t>ешқандай </a:t>
            </a:r>
            <a:r>
              <a:rPr sz="1600" spc="-20" dirty="0">
                <a:solidFill>
                  <a:srgbClr val="4F4F4F"/>
                </a:solidFill>
              </a:rPr>
              <a:t>триггерлерді</a:t>
            </a:r>
            <a:r>
              <a:rPr sz="1600" spc="-35" dirty="0">
                <a:solidFill>
                  <a:srgbClr val="4F4F4F"/>
                </a:solidFill>
              </a:rPr>
              <a:t> </a:t>
            </a:r>
            <a:r>
              <a:rPr sz="1600" dirty="0">
                <a:solidFill>
                  <a:srgbClr val="4F4F4F"/>
                </a:solidFill>
              </a:rPr>
              <a:t>іске</a:t>
            </a:r>
            <a:r>
              <a:rPr sz="1600" spc="-35" dirty="0">
                <a:solidFill>
                  <a:srgbClr val="4F4F4F"/>
                </a:solidFill>
              </a:rPr>
              <a:t> </a:t>
            </a:r>
            <a:r>
              <a:rPr sz="1600" spc="-25" dirty="0">
                <a:solidFill>
                  <a:srgbClr val="4F4F4F"/>
                </a:solidFill>
              </a:rPr>
              <a:t>қоспайды.</a:t>
            </a:r>
            <a:r>
              <a:rPr sz="1600" spc="-35" dirty="0">
                <a:solidFill>
                  <a:srgbClr val="4F4F4F"/>
                </a:solidFill>
              </a:rPr>
              <a:t> </a:t>
            </a:r>
            <a:r>
              <a:rPr sz="1600" spc="-25" dirty="0">
                <a:solidFill>
                  <a:srgbClr val="4F4F4F"/>
                </a:solidFill>
              </a:rPr>
              <a:t>Келесі</a:t>
            </a:r>
            <a:r>
              <a:rPr sz="1600" spc="-35" dirty="0">
                <a:solidFill>
                  <a:srgbClr val="4F4F4F"/>
                </a:solidFill>
              </a:rPr>
              <a:t> </a:t>
            </a:r>
            <a:r>
              <a:rPr sz="1600" spc="-10" dirty="0">
                <a:solidFill>
                  <a:srgbClr val="4F4F4F"/>
                </a:solidFill>
              </a:rPr>
              <a:t>жағдайларда</a:t>
            </a:r>
            <a:r>
              <a:rPr sz="1600" spc="-30" dirty="0">
                <a:solidFill>
                  <a:srgbClr val="4F4F4F"/>
                </a:solidFill>
              </a:rPr>
              <a:t> </a:t>
            </a:r>
            <a:r>
              <a:rPr sz="1600" spc="-20" dirty="0">
                <a:solidFill>
                  <a:srgbClr val="4F4F4F"/>
                </a:solidFill>
              </a:rPr>
              <a:t>кірістірілген</a:t>
            </a:r>
            <a:r>
              <a:rPr sz="1600" spc="-35" dirty="0">
                <a:solidFill>
                  <a:srgbClr val="4F4F4F"/>
                </a:solidFill>
              </a:rPr>
              <a:t> </a:t>
            </a:r>
            <a:r>
              <a:rPr sz="1600" spc="-20" dirty="0">
                <a:solidFill>
                  <a:srgbClr val="4F4F4F"/>
                </a:solidFill>
              </a:rPr>
              <a:t>триггерлерді</a:t>
            </a:r>
            <a:r>
              <a:rPr sz="1600" spc="-35" dirty="0">
                <a:solidFill>
                  <a:srgbClr val="4F4F4F"/>
                </a:solidFill>
              </a:rPr>
              <a:t> </a:t>
            </a:r>
            <a:r>
              <a:rPr sz="1600" dirty="0">
                <a:solidFill>
                  <a:srgbClr val="4F4F4F"/>
                </a:solidFill>
              </a:rPr>
              <a:t>өшіру</a:t>
            </a:r>
            <a:r>
              <a:rPr sz="1600" spc="-35" dirty="0">
                <a:solidFill>
                  <a:srgbClr val="4F4F4F"/>
                </a:solidFill>
              </a:rPr>
              <a:t> </a:t>
            </a:r>
            <a:r>
              <a:rPr sz="1600" spc="-10" dirty="0">
                <a:solidFill>
                  <a:srgbClr val="4F4F4F"/>
                </a:solidFill>
              </a:rPr>
              <a:t>керек:</a:t>
            </a:r>
            <a:endParaRPr sz="1600"/>
          </a:p>
        </p:txBody>
      </p:sp>
      <p:sp>
        <p:nvSpPr>
          <p:cNvPr id="3" name="object 3"/>
          <p:cNvSpPr txBox="1"/>
          <p:nvPr/>
        </p:nvSpPr>
        <p:spPr>
          <a:xfrm>
            <a:off x="795421" y="2167164"/>
            <a:ext cx="7894955" cy="2415540"/>
          </a:xfrm>
          <a:prstGeom prst="rect">
            <a:avLst/>
          </a:prstGeom>
        </p:spPr>
        <p:txBody>
          <a:bodyPr vert="horz" wrap="square" lIns="0" tIns="12700" rIns="0" bIns="0" rtlCol="0">
            <a:spAutoFit/>
          </a:bodyPr>
          <a:lstStyle/>
          <a:p>
            <a:pPr marL="363855" marR="553085" indent="-351790">
              <a:lnSpc>
                <a:spcPct val="140000"/>
              </a:lnSpc>
              <a:spcBef>
                <a:spcPts val="100"/>
              </a:spcBef>
              <a:buClr>
                <a:srgbClr val="222222"/>
              </a:buClr>
              <a:buChar char="●"/>
              <a:tabLst>
                <a:tab pos="363855" algn="l"/>
              </a:tabLst>
            </a:pPr>
            <a:r>
              <a:rPr sz="1600" spc="-25" dirty="0">
                <a:solidFill>
                  <a:srgbClr val="4F4F4F"/>
                </a:solidFill>
                <a:latin typeface="Microsoft Sans Serif"/>
                <a:cs typeface="Microsoft Sans Serif"/>
              </a:rPr>
              <a:t>Кірістірілген</a:t>
            </a:r>
            <a:r>
              <a:rPr sz="1600" spc="-60" dirty="0">
                <a:solidFill>
                  <a:srgbClr val="4F4F4F"/>
                </a:solidFill>
                <a:latin typeface="Microsoft Sans Serif"/>
                <a:cs typeface="Microsoft Sans Serif"/>
              </a:rPr>
              <a:t> </a:t>
            </a:r>
            <a:r>
              <a:rPr sz="1600" dirty="0">
                <a:solidFill>
                  <a:srgbClr val="4F4F4F"/>
                </a:solidFill>
                <a:latin typeface="Microsoft Sans Serif"/>
                <a:cs typeface="Microsoft Sans Serif"/>
              </a:rPr>
              <a:t>іске</a:t>
            </a:r>
            <a:r>
              <a:rPr sz="1600" spc="-55" dirty="0">
                <a:solidFill>
                  <a:srgbClr val="4F4F4F"/>
                </a:solidFill>
                <a:latin typeface="Microsoft Sans Serif"/>
                <a:cs typeface="Microsoft Sans Serif"/>
              </a:rPr>
              <a:t> </a:t>
            </a:r>
            <a:r>
              <a:rPr sz="1600" spc="-20" dirty="0">
                <a:solidFill>
                  <a:srgbClr val="4F4F4F"/>
                </a:solidFill>
                <a:latin typeface="Microsoft Sans Serif"/>
                <a:cs typeface="Microsoft Sans Serif"/>
              </a:rPr>
              <a:t>қосу</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күрделі</a:t>
            </a:r>
            <a:r>
              <a:rPr sz="1600" spc="-55" dirty="0">
                <a:solidFill>
                  <a:srgbClr val="4F4F4F"/>
                </a:solidFill>
                <a:latin typeface="Microsoft Sans Serif"/>
                <a:cs typeface="Microsoft Sans Serif"/>
              </a:rPr>
              <a:t> </a:t>
            </a:r>
            <a:r>
              <a:rPr sz="1600" dirty="0">
                <a:solidFill>
                  <a:srgbClr val="4F4F4F"/>
                </a:solidFill>
                <a:latin typeface="Microsoft Sans Serif"/>
                <a:cs typeface="Microsoft Sans Serif"/>
              </a:rPr>
              <a:t>жəне</a:t>
            </a:r>
            <a:r>
              <a:rPr sz="1600" spc="-55" dirty="0">
                <a:solidFill>
                  <a:srgbClr val="4F4F4F"/>
                </a:solidFill>
                <a:latin typeface="Microsoft Sans Serif"/>
                <a:cs typeface="Microsoft Sans Serif"/>
              </a:rPr>
              <a:t> </a:t>
            </a:r>
            <a:r>
              <a:rPr sz="1600" spc="-20" dirty="0">
                <a:solidFill>
                  <a:srgbClr val="4F4F4F"/>
                </a:solidFill>
                <a:latin typeface="Microsoft Sans Serif"/>
                <a:cs typeface="Microsoft Sans Serif"/>
              </a:rPr>
              <a:t>теориялық</a:t>
            </a:r>
            <a:r>
              <a:rPr sz="1600" spc="-55" dirty="0">
                <a:solidFill>
                  <a:srgbClr val="4F4F4F"/>
                </a:solidFill>
                <a:latin typeface="Microsoft Sans Serif"/>
                <a:cs typeface="Microsoft Sans Serif"/>
              </a:rPr>
              <a:t> </a:t>
            </a:r>
            <a:r>
              <a:rPr sz="1600" spc="-10" dirty="0">
                <a:solidFill>
                  <a:srgbClr val="4F4F4F"/>
                </a:solidFill>
                <a:latin typeface="Microsoft Sans Serif"/>
                <a:cs typeface="Microsoft Sans Serif"/>
              </a:rPr>
              <a:t>дизайнды</a:t>
            </a:r>
            <a:r>
              <a:rPr sz="1600" spc="-50" dirty="0">
                <a:solidFill>
                  <a:srgbClr val="4F4F4F"/>
                </a:solidFill>
                <a:latin typeface="Microsoft Sans Serif"/>
                <a:cs typeface="Microsoft Sans Serif"/>
              </a:rPr>
              <a:t> </a:t>
            </a:r>
            <a:r>
              <a:rPr sz="1600" spc="-55" dirty="0">
                <a:solidFill>
                  <a:srgbClr val="4F4F4F"/>
                </a:solidFill>
                <a:latin typeface="Microsoft Sans Serif"/>
                <a:cs typeface="Microsoft Sans Serif"/>
              </a:rPr>
              <a:t>қажет </a:t>
            </a:r>
            <a:r>
              <a:rPr sz="1600" spc="-10" dirty="0">
                <a:solidFill>
                  <a:srgbClr val="4F4F4F"/>
                </a:solidFill>
                <a:latin typeface="Microsoft Sans Serif"/>
                <a:cs typeface="Microsoft Sans Serif"/>
              </a:rPr>
              <a:t>етеді</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жəне каскадты</a:t>
            </a:r>
            <a:r>
              <a:rPr sz="1600" spc="-50" dirty="0">
                <a:solidFill>
                  <a:srgbClr val="4F4F4F"/>
                </a:solidFill>
                <a:latin typeface="Microsoft Sans Serif"/>
                <a:cs typeface="Microsoft Sans Serif"/>
              </a:rPr>
              <a:t> </a:t>
            </a:r>
            <a:r>
              <a:rPr sz="1600" spc="-10" dirty="0">
                <a:solidFill>
                  <a:srgbClr val="4F4F4F"/>
                </a:solidFill>
                <a:latin typeface="Microsoft Sans Serif"/>
                <a:cs typeface="Microsoft Sans Serif"/>
              </a:rPr>
              <a:t>модификациялар</a:t>
            </a:r>
            <a:r>
              <a:rPr sz="1600" spc="-50" dirty="0">
                <a:solidFill>
                  <a:srgbClr val="4F4F4F"/>
                </a:solidFill>
                <a:latin typeface="Microsoft Sans Serif"/>
                <a:cs typeface="Microsoft Sans Serif"/>
              </a:rPr>
              <a:t> </a:t>
            </a:r>
            <a:r>
              <a:rPr sz="1600" spc="-10" dirty="0">
                <a:solidFill>
                  <a:srgbClr val="4F4F4F"/>
                </a:solidFill>
                <a:latin typeface="Microsoft Sans Serif"/>
                <a:cs typeface="Microsoft Sans Serif"/>
              </a:rPr>
              <a:t>пайдаланушы</a:t>
            </a:r>
            <a:r>
              <a:rPr sz="1600" spc="-50" dirty="0">
                <a:solidFill>
                  <a:srgbClr val="4F4F4F"/>
                </a:solidFill>
                <a:latin typeface="Microsoft Sans Serif"/>
                <a:cs typeface="Microsoft Sans Serif"/>
              </a:rPr>
              <a:t> </a:t>
            </a:r>
            <a:r>
              <a:rPr sz="1600" spc="-40" dirty="0">
                <a:solidFill>
                  <a:srgbClr val="4F4F4F"/>
                </a:solidFill>
                <a:latin typeface="Microsoft Sans Serif"/>
                <a:cs typeface="Microsoft Sans Serif"/>
              </a:rPr>
              <a:t>қосқысы</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келмейтін</a:t>
            </a:r>
            <a:r>
              <a:rPr sz="1600" spc="-50" dirty="0">
                <a:solidFill>
                  <a:srgbClr val="4F4F4F"/>
                </a:solidFill>
                <a:latin typeface="Microsoft Sans Serif"/>
                <a:cs typeface="Microsoft Sans Serif"/>
              </a:rPr>
              <a:t> </a:t>
            </a:r>
            <a:r>
              <a:rPr sz="1600" spc="-10" dirty="0">
                <a:solidFill>
                  <a:srgbClr val="4F4F4F"/>
                </a:solidFill>
                <a:latin typeface="Microsoft Sans Serif"/>
                <a:cs typeface="Microsoft Sans Serif"/>
              </a:rPr>
              <a:t>деректерді </a:t>
            </a:r>
            <a:r>
              <a:rPr sz="1600" spc="-25" dirty="0">
                <a:solidFill>
                  <a:srgbClr val="4F4F4F"/>
                </a:solidFill>
                <a:latin typeface="Microsoft Sans Serif"/>
                <a:cs typeface="Microsoft Sans Serif"/>
              </a:rPr>
              <a:t>өзгерте</a:t>
            </a:r>
            <a:r>
              <a:rPr sz="1600" spc="-40" dirty="0">
                <a:solidFill>
                  <a:srgbClr val="4F4F4F"/>
                </a:solidFill>
                <a:latin typeface="Microsoft Sans Serif"/>
                <a:cs typeface="Microsoft Sans Serif"/>
              </a:rPr>
              <a:t> </a:t>
            </a:r>
            <a:r>
              <a:rPr sz="1600" spc="-10" dirty="0">
                <a:solidFill>
                  <a:srgbClr val="4F4F4F"/>
                </a:solidFill>
                <a:latin typeface="Microsoft Sans Serif"/>
                <a:cs typeface="Microsoft Sans Serif"/>
              </a:rPr>
              <a:t>алады.</a:t>
            </a:r>
            <a:endParaRPr sz="1600">
              <a:latin typeface="Microsoft Sans Serif"/>
              <a:cs typeface="Microsoft Sans Serif"/>
            </a:endParaRPr>
          </a:p>
          <a:p>
            <a:pPr marL="363855" marR="5080" indent="-351790">
              <a:lnSpc>
                <a:spcPct val="140000"/>
              </a:lnSpc>
              <a:buClr>
                <a:srgbClr val="222222"/>
              </a:buClr>
              <a:buChar char="●"/>
              <a:tabLst>
                <a:tab pos="363855" algn="l"/>
              </a:tabLst>
            </a:pPr>
            <a:r>
              <a:rPr sz="1600" spc="-25" dirty="0">
                <a:solidFill>
                  <a:srgbClr val="4F4F4F"/>
                </a:solidFill>
                <a:latin typeface="Microsoft Sans Serif"/>
                <a:cs typeface="Microsoft Sans Serif"/>
              </a:rPr>
              <a:t>Кірістірілген</a:t>
            </a:r>
            <a:r>
              <a:rPr sz="1600" spc="-40" dirty="0">
                <a:solidFill>
                  <a:srgbClr val="4F4F4F"/>
                </a:solidFill>
                <a:latin typeface="Microsoft Sans Serif"/>
                <a:cs typeface="Microsoft Sans Serif"/>
              </a:rPr>
              <a:t> </a:t>
            </a:r>
            <a:r>
              <a:rPr sz="1600" spc="-10" dirty="0">
                <a:solidFill>
                  <a:srgbClr val="4F4F4F"/>
                </a:solidFill>
                <a:latin typeface="Microsoft Sans Serif"/>
                <a:cs typeface="Microsoft Sans Serif"/>
              </a:rPr>
              <a:t>триггерлер</a:t>
            </a:r>
            <a:r>
              <a:rPr sz="1600" spc="-40" dirty="0">
                <a:solidFill>
                  <a:srgbClr val="4F4F4F"/>
                </a:solidFill>
                <a:latin typeface="Microsoft Sans Serif"/>
                <a:cs typeface="Microsoft Sans Serif"/>
              </a:rPr>
              <a:t> </a:t>
            </a:r>
            <a:r>
              <a:rPr sz="1600" spc="-10" dirty="0">
                <a:solidFill>
                  <a:srgbClr val="4F4F4F"/>
                </a:solidFill>
                <a:latin typeface="Microsoft Sans Serif"/>
                <a:cs typeface="Microsoft Sans Serif"/>
              </a:rPr>
              <a:t>сериясының</a:t>
            </a:r>
            <a:r>
              <a:rPr sz="1600" spc="-40" dirty="0">
                <a:solidFill>
                  <a:srgbClr val="4F4F4F"/>
                </a:solidFill>
                <a:latin typeface="Microsoft Sans Serif"/>
                <a:cs typeface="Microsoft Sans Serif"/>
              </a:rPr>
              <a:t> кез </a:t>
            </a:r>
            <a:r>
              <a:rPr sz="1600" spc="-25" dirty="0">
                <a:solidFill>
                  <a:srgbClr val="4F4F4F"/>
                </a:solidFill>
                <a:latin typeface="Microsoft Sans Serif"/>
                <a:cs typeface="Microsoft Sans Serif"/>
              </a:rPr>
              <a:t>келген</a:t>
            </a:r>
            <a:r>
              <a:rPr sz="1600" spc="-40" dirty="0">
                <a:solidFill>
                  <a:srgbClr val="4F4F4F"/>
                </a:solidFill>
                <a:latin typeface="Microsoft Sans Serif"/>
                <a:cs typeface="Microsoft Sans Serif"/>
              </a:rPr>
              <a:t> </a:t>
            </a:r>
            <a:r>
              <a:rPr sz="1600" spc="-20" dirty="0">
                <a:solidFill>
                  <a:srgbClr val="4F4F4F"/>
                </a:solidFill>
                <a:latin typeface="Microsoft Sans Serif"/>
                <a:cs typeface="Microsoft Sans Serif"/>
              </a:rPr>
              <a:t>нүктесінде</a:t>
            </a:r>
            <a:r>
              <a:rPr sz="1600" spc="-35" dirty="0">
                <a:solidFill>
                  <a:srgbClr val="4F4F4F"/>
                </a:solidFill>
                <a:latin typeface="Microsoft Sans Serif"/>
                <a:cs typeface="Microsoft Sans Serif"/>
              </a:rPr>
              <a:t> </a:t>
            </a:r>
            <a:r>
              <a:rPr sz="1600" spc="-20" dirty="0">
                <a:solidFill>
                  <a:srgbClr val="4F4F4F"/>
                </a:solidFill>
                <a:latin typeface="Microsoft Sans Serif"/>
                <a:cs typeface="Microsoft Sans Serif"/>
              </a:rPr>
              <a:t>уақытты</a:t>
            </a:r>
            <a:r>
              <a:rPr sz="1600" spc="-40" dirty="0">
                <a:solidFill>
                  <a:srgbClr val="4F4F4F"/>
                </a:solidFill>
                <a:latin typeface="Microsoft Sans Serif"/>
                <a:cs typeface="Microsoft Sans Serif"/>
              </a:rPr>
              <a:t> </a:t>
            </a:r>
            <a:r>
              <a:rPr sz="1600" spc="-10" dirty="0">
                <a:solidFill>
                  <a:srgbClr val="4F4F4F"/>
                </a:solidFill>
                <a:latin typeface="Microsoft Sans Serif"/>
                <a:cs typeface="Microsoft Sans Serif"/>
              </a:rPr>
              <a:t>өзгерту </a:t>
            </a:r>
            <a:r>
              <a:rPr sz="1600" spc="-20" dirty="0">
                <a:solidFill>
                  <a:srgbClr val="4F4F4F"/>
                </a:solidFill>
                <a:latin typeface="Microsoft Sans Serif"/>
                <a:cs typeface="Microsoft Sans Serif"/>
              </a:rPr>
              <a:t>əрекеттері</a:t>
            </a:r>
            <a:r>
              <a:rPr sz="1600" spc="-50" dirty="0">
                <a:solidFill>
                  <a:srgbClr val="4F4F4F"/>
                </a:solidFill>
                <a:latin typeface="Microsoft Sans Serif"/>
                <a:cs typeface="Microsoft Sans Serif"/>
              </a:rPr>
              <a:t> </a:t>
            </a:r>
            <a:r>
              <a:rPr sz="1600" spc="-10" dirty="0">
                <a:solidFill>
                  <a:srgbClr val="4F4F4F"/>
                </a:solidFill>
                <a:latin typeface="Microsoft Sans Serif"/>
                <a:cs typeface="Microsoft Sans Serif"/>
              </a:rPr>
              <a:t>кейбір</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триггерлерді</a:t>
            </a:r>
            <a:r>
              <a:rPr sz="1600" spc="-45" dirty="0">
                <a:solidFill>
                  <a:srgbClr val="4F4F4F"/>
                </a:solidFill>
                <a:latin typeface="Microsoft Sans Serif"/>
                <a:cs typeface="Microsoft Sans Serif"/>
              </a:rPr>
              <a:t> </a:t>
            </a:r>
            <a:r>
              <a:rPr sz="1600" dirty="0">
                <a:solidFill>
                  <a:srgbClr val="4F4F4F"/>
                </a:solidFill>
                <a:latin typeface="Microsoft Sans Serif"/>
                <a:cs typeface="Microsoft Sans Serif"/>
              </a:rPr>
              <a:t>іске</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қосады.</a:t>
            </a:r>
            <a:r>
              <a:rPr sz="1600" spc="-45" dirty="0">
                <a:solidFill>
                  <a:srgbClr val="4F4F4F"/>
                </a:solidFill>
                <a:latin typeface="Microsoft Sans Serif"/>
                <a:cs typeface="Microsoft Sans Serif"/>
              </a:rPr>
              <a:t> </a:t>
            </a:r>
            <a:r>
              <a:rPr sz="1600" spc="-30" dirty="0">
                <a:solidFill>
                  <a:srgbClr val="4F4F4F"/>
                </a:solidFill>
                <a:latin typeface="Microsoft Sans Serif"/>
                <a:cs typeface="Microsoft Sans Serif"/>
              </a:rPr>
              <a:t>Деректер</a:t>
            </a:r>
            <a:r>
              <a:rPr sz="1600" spc="-50" dirty="0">
                <a:solidFill>
                  <a:srgbClr val="4F4F4F"/>
                </a:solidFill>
                <a:latin typeface="Microsoft Sans Serif"/>
                <a:cs typeface="Microsoft Sans Serif"/>
              </a:rPr>
              <a:t> </a:t>
            </a:r>
            <a:r>
              <a:rPr sz="1600" spc="-10" dirty="0">
                <a:solidFill>
                  <a:srgbClr val="4F4F4F"/>
                </a:solidFill>
                <a:latin typeface="Microsoft Sans Serif"/>
                <a:cs typeface="Microsoft Sans Serif"/>
              </a:rPr>
              <a:t>базасы</a:t>
            </a:r>
            <a:r>
              <a:rPr sz="1600" spc="-45" dirty="0">
                <a:solidFill>
                  <a:srgbClr val="4F4F4F"/>
                </a:solidFill>
                <a:latin typeface="Microsoft Sans Serif"/>
                <a:cs typeface="Microsoft Sans Serif"/>
              </a:rPr>
              <a:t> </a:t>
            </a:r>
            <a:r>
              <a:rPr sz="1600" dirty="0">
                <a:solidFill>
                  <a:srgbClr val="4F4F4F"/>
                </a:solidFill>
                <a:latin typeface="Microsoft Sans Serif"/>
                <a:cs typeface="Microsoft Sans Serif"/>
              </a:rPr>
              <a:t>осы</a:t>
            </a:r>
            <a:r>
              <a:rPr sz="1600" spc="-50" dirty="0">
                <a:solidFill>
                  <a:srgbClr val="4F4F4F"/>
                </a:solidFill>
                <a:latin typeface="Microsoft Sans Serif"/>
                <a:cs typeface="Microsoft Sans Serif"/>
              </a:rPr>
              <a:t> </a:t>
            </a:r>
            <a:r>
              <a:rPr sz="1600" spc="-20" dirty="0">
                <a:solidFill>
                  <a:srgbClr val="4F4F4F"/>
                </a:solidFill>
                <a:latin typeface="Microsoft Sans Serif"/>
                <a:cs typeface="Microsoft Sans Serif"/>
              </a:rPr>
              <a:t>уақытта</a:t>
            </a:r>
            <a:r>
              <a:rPr sz="1600" spc="-45" dirty="0">
                <a:solidFill>
                  <a:srgbClr val="4F4F4F"/>
                </a:solidFill>
                <a:latin typeface="Microsoft Sans Serif"/>
                <a:cs typeface="Microsoft Sans Serif"/>
              </a:rPr>
              <a:t> </a:t>
            </a:r>
            <a:r>
              <a:rPr sz="1600" spc="-10" dirty="0">
                <a:solidFill>
                  <a:srgbClr val="4F4F4F"/>
                </a:solidFill>
                <a:latin typeface="Microsoft Sans Serif"/>
                <a:cs typeface="Microsoft Sans Serif"/>
              </a:rPr>
              <a:t>күшті </a:t>
            </a:r>
            <a:r>
              <a:rPr sz="1600" spc="-35" dirty="0">
                <a:solidFill>
                  <a:srgbClr val="4F4F4F"/>
                </a:solidFill>
                <a:latin typeface="Microsoft Sans Serif"/>
                <a:cs typeface="Microsoft Sans Serif"/>
              </a:rPr>
              <a:t>қорғауды қамтамасыз </a:t>
            </a:r>
            <a:r>
              <a:rPr sz="1600" spc="-20" dirty="0">
                <a:solidFill>
                  <a:srgbClr val="4F4F4F"/>
                </a:solidFill>
                <a:latin typeface="Microsoft Sans Serif"/>
                <a:cs typeface="Microsoft Sans Serif"/>
              </a:rPr>
              <a:t>еткенімен,</a:t>
            </a:r>
            <a:r>
              <a:rPr sz="1600" spc="-35" dirty="0">
                <a:solidFill>
                  <a:srgbClr val="4F4F4F"/>
                </a:solidFill>
                <a:latin typeface="Microsoft Sans Serif"/>
                <a:cs typeface="Microsoft Sans Serif"/>
              </a:rPr>
              <a:t> </a:t>
            </a:r>
            <a:r>
              <a:rPr sz="1600" spc="-10" dirty="0">
                <a:solidFill>
                  <a:srgbClr val="4F4F4F"/>
                </a:solidFill>
                <a:latin typeface="Microsoft Sans Serif"/>
                <a:cs typeface="Microsoft Sans Serif"/>
              </a:rPr>
              <a:t>кесте</a:t>
            </a:r>
            <a:r>
              <a:rPr sz="1600" spc="-35" dirty="0">
                <a:solidFill>
                  <a:srgbClr val="4F4F4F"/>
                </a:solidFill>
                <a:latin typeface="Microsoft Sans Serif"/>
                <a:cs typeface="Microsoft Sans Serif"/>
              </a:rPr>
              <a:t> </a:t>
            </a:r>
            <a:r>
              <a:rPr sz="1600" spc="-10" dirty="0">
                <a:solidFill>
                  <a:srgbClr val="4F4F4F"/>
                </a:solidFill>
                <a:latin typeface="Microsoft Sans Serif"/>
                <a:cs typeface="Microsoft Sans Serif"/>
              </a:rPr>
              <a:t>белгілі</a:t>
            </a:r>
            <a:r>
              <a:rPr sz="1600" spc="-30" dirty="0">
                <a:solidFill>
                  <a:srgbClr val="4F4F4F"/>
                </a:solidFill>
                <a:latin typeface="Microsoft Sans Serif"/>
                <a:cs typeface="Microsoft Sans Serif"/>
              </a:rPr>
              <a:t> </a:t>
            </a:r>
            <a:r>
              <a:rPr sz="1600" dirty="0">
                <a:solidFill>
                  <a:srgbClr val="4F4F4F"/>
                </a:solidFill>
                <a:latin typeface="Microsoft Sans Serif"/>
                <a:cs typeface="Microsoft Sans Serif"/>
              </a:rPr>
              <a:t>бір</a:t>
            </a:r>
            <a:r>
              <a:rPr sz="1600" spc="-35" dirty="0">
                <a:solidFill>
                  <a:srgbClr val="4F4F4F"/>
                </a:solidFill>
                <a:latin typeface="Microsoft Sans Serif"/>
                <a:cs typeface="Microsoft Sans Serif"/>
              </a:rPr>
              <a:t> </a:t>
            </a:r>
            <a:r>
              <a:rPr sz="1600" dirty="0">
                <a:solidFill>
                  <a:srgbClr val="4F4F4F"/>
                </a:solidFill>
                <a:latin typeface="Microsoft Sans Serif"/>
                <a:cs typeface="Microsoft Sans Serif"/>
              </a:rPr>
              <a:t>ретпен</a:t>
            </a:r>
            <a:r>
              <a:rPr sz="1600" spc="-35" dirty="0">
                <a:solidFill>
                  <a:srgbClr val="4F4F4F"/>
                </a:solidFill>
                <a:latin typeface="Microsoft Sans Serif"/>
                <a:cs typeface="Microsoft Sans Serif"/>
              </a:rPr>
              <a:t> </a:t>
            </a:r>
            <a:r>
              <a:rPr sz="1600" spc="-20" dirty="0">
                <a:solidFill>
                  <a:srgbClr val="4F4F4F"/>
                </a:solidFill>
                <a:latin typeface="Microsoft Sans Serif"/>
                <a:cs typeface="Microsoft Sans Serif"/>
              </a:rPr>
              <a:t>жаңартылса,</a:t>
            </a:r>
            <a:r>
              <a:rPr sz="1600" spc="-35" dirty="0">
                <a:solidFill>
                  <a:srgbClr val="4F4F4F"/>
                </a:solidFill>
                <a:latin typeface="Microsoft Sans Serif"/>
                <a:cs typeface="Microsoft Sans Serif"/>
              </a:rPr>
              <a:t> </a:t>
            </a:r>
            <a:r>
              <a:rPr sz="1600" spc="-25" dirty="0">
                <a:solidFill>
                  <a:srgbClr val="4F4F4F"/>
                </a:solidFill>
                <a:latin typeface="Microsoft Sans Serif"/>
                <a:cs typeface="Microsoft Sans Serif"/>
              </a:rPr>
              <a:t>ол </a:t>
            </a:r>
            <a:r>
              <a:rPr sz="1600" spc="-10" dirty="0">
                <a:solidFill>
                  <a:srgbClr val="4F4F4F"/>
                </a:solidFill>
                <a:latin typeface="Microsoft Sans Serif"/>
                <a:cs typeface="Microsoft Sans Serif"/>
              </a:rPr>
              <a:t>проблемаларды</a:t>
            </a:r>
            <a:r>
              <a:rPr sz="1600" spc="-80" dirty="0">
                <a:solidFill>
                  <a:srgbClr val="4F4F4F"/>
                </a:solidFill>
                <a:latin typeface="Microsoft Sans Serif"/>
                <a:cs typeface="Microsoft Sans Serif"/>
              </a:rPr>
              <a:t> </a:t>
            </a:r>
            <a:r>
              <a:rPr sz="1600" spc="-10" dirty="0">
                <a:solidFill>
                  <a:srgbClr val="4F4F4F"/>
                </a:solidFill>
                <a:latin typeface="Microsoft Sans Serif"/>
                <a:cs typeface="Microsoft Sans Serif"/>
              </a:rPr>
              <a:t>тудырады.</a:t>
            </a:r>
            <a:endParaRPr sz="1600">
              <a:latin typeface="Microsoft Sans Serif"/>
              <a:cs typeface="Microsoft Sans Serif"/>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1638" rIns="0" bIns="0" rtlCol="0">
            <a:spAutoFit/>
          </a:bodyPr>
          <a:lstStyle/>
          <a:p>
            <a:pPr marL="12700">
              <a:lnSpc>
                <a:spcPct val="100000"/>
              </a:lnSpc>
              <a:spcBef>
                <a:spcPts val="120"/>
              </a:spcBef>
            </a:pPr>
            <a:r>
              <a:rPr spc="-25" dirty="0"/>
              <a:t>Рекурсия</a:t>
            </a:r>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12700" marR="5080" algn="just">
              <a:lnSpc>
                <a:spcPct val="114999"/>
              </a:lnSpc>
              <a:spcBef>
                <a:spcPts val="100"/>
              </a:spcBef>
            </a:pPr>
            <a:r>
              <a:rPr b="1" dirty="0">
                <a:latin typeface="Arial"/>
                <a:cs typeface="Arial"/>
              </a:rPr>
              <a:t>Триггердің</a:t>
            </a:r>
            <a:r>
              <a:rPr b="1" spc="295" dirty="0">
                <a:latin typeface="Arial"/>
                <a:cs typeface="Arial"/>
              </a:rPr>
              <a:t> </a:t>
            </a:r>
            <a:r>
              <a:rPr b="1" dirty="0">
                <a:latin typeface="Arial"/>
                <a:cs typeface="Arial"/>
              </a:rPr>
              <a:t>рекурсиясы</a:t>
            </a:r>
            <a:r>
              <a:rPr b="1" spc="305" dirty="0">
                <a:latin typeface="Arial"/>
                <a:cs typeface="Arial"/>
              </a:rPr>
              <a:t> </a:t>
            </a:r>
            <a:r>
              <a:rPr dirty="0"/>
              <a:t>триггердің</a:t>
            </a:r>
            <a:r>
              <a:rPr spc="320" dirty="0"/>
              <a:t> </a:t>
            </a:r>
            <a:r>
              <a:rPr dirty="0"/>
              <a:t>триггерді</a:t>
            </a:r>
            <a:r>
              <a:rPr spc="320" dirty="0"/>
              <a:t> </a:t>
            </a:r>
            <a:r>
              <a:rPr dirty="0"/>
              <a:t>ішінен</a:t>
            </a:r>
            <a:r>
              <a:rPr spc="320" dirty="0"/>
              <a:t> </a:t>
            </a:r>
            <a:r>
              <a:rPr dirty="0"/>
              <a:t>қайта</a:t>
            </a:r>
            <a:r>
              <a:rPr spc="320" dirty="0"/>
              <a:t> </a:t>
            </a:r>
            <a:r>
              <a:rPr dirty="0"/>
              <a:t>іске</a:t>
            </a:r>
            <a:r>
              <a:rPr spc="315" dirty="0"/>
              <a:t> </a:t>
            </a:r>
            <a:r>
              <a:rPr spc="-10" dirty="0"/>
              <a:t>қосуын </a:t>
            </a:r>
            <a:r>
              <a:rPr dirty="0"/>
              <a:t>білдіреді.</a:t>
            </a:r>
            <a:r>
              <a:rPr spc="-20" dirty="0"/>
              <a:t> </a:t>
            </a:r>
            <a:r>
              <a:rPr dirty="0"/>
              <a:t>Мысалы,</a:t>
            </a:r>
            <a:r>
              <a:rPr spc="-20" dirty="0"/>
              <a:t> </a:t>
            </a:r>
            <a:r>
              <a:rPr dirty="0"/>
              <a:t>жаңарту</a:t>
            </a:r>
            <a:r>
              <a:rPr spc="-15" dirty="0"/>
              <a:t> </a:t>
            </a:r>
            <a:r>
              <a:rPr dirty="0"/>
              <a:t>операциясы</a:t>
            </a:r>
            <a:r>
              <a:rPr spc="-20" dirty="0"/>
              <a:t> </a:t>
            </a:r>
            <a:r>
              <a:rPr dirty="0"/>
              <a:t>арқылы</a:t>
            </a:r>
            <a:r>
              <a:rPr spc="-20" dirty="0"/>
              <a:t> </a:t>
            </a:r>
            <a:r>
              <a:rPr dirty="0"/>
              <a:t>іске</a:t>
            </a:r>
            <a:r>
              <a:rPr spc="-15" dirty="0"/>
              <a:t> </a:t>
            </a:r>
            <a:r>
              <a:rPr spc="-10" dirty="0"/>
              <a:t>қосылған</a:t>
            </a:r>
            <a:r>
              <a:rPr spc="-15" dirty="0"/>
              <a:t> </a:t>
            </a:r>
            <a:r>
              <a:rPr spc="-10" dirty="0"/>
              <a:t>триггерде </a:t>
            </a:r>
            <a:r>
              <a:rPr dirty="0"/>
              <a:t>деректер</a:t>
            </a:r>
            <a:r>
              <a:rPr spc="475" dirty="0"/>
              <a:t> </a:t>
            </a:r>
            <a:r>
              <a:rPr dirty="0"/>
              <a:t>кестесін</a:t>
            </a:r>
            <a:r>
              <a:rPr spc="475" dirty="0"/>
              <a:t> </a:t>
            </a:r>
            <a:r>
              <a:rPr dirty="0"/>
              <a:t>жаңарту</a:t>
            </a:r>
            <a:r>
              <a:rPr spc="484" dirty="0"/>
              <a:t> </a:t>
            </a:r>
            <a:r>
              <a:rPr dirty="0"/>
              <a:t>мəлімдемесі</a:t>
            </a:r>
            <a:r>
              <a:rPr spc="475" dirty="0"/>
              <a:t> </a:t>
            </a:r>
            <a:r>
              <a:rPr dirty="0"/>
              <a:t>де</a:t>
            </a:r>
            <a:r>
              <a:rPr spc="475" dirty="0"/>
              <a:t> </a:t>
            </a:r>
            <a:r>
              <a:rPr dirty="0"/>
              <a:t>бар,</a:t>
            </a:r>
            <a:r>
              <a:rPr spc="480" dirty="0"/>
              <a:t> </a:t>
            </a:r>
            <a:r>
              <a:rPr dirty="0"/>
              <a:t>содан</a:t>
            </a:r>
            <a:r>
              <a:rPr spc="475" dirty="0"/>
              <a:t> </a:t>
            </a:r>
            <a:r>
              <a:rPr dirty="0"/>
              <a:t>кейін</a:t>
            </a:r>
            <a:r>
              <a:rPr spc="480" dirty="0"/>
              <a:t> </a:t>
            </a:r>
            <a:r>
              <a:rPr spc="-10" dirty="0"/>
              <a:t>жаңарту </a:t>
            </a:r>
            <a:r>
              <a:rPr dirty="0"/>
              <a:t>мəлімдемесі</a:t>
            </a:r>
            <a:r>
              <a:rPr spc="405" dirty="0"/>
              <a:t> </a:t>
            </a:r>
            <a:r>
              <a:rPr dirty="0"/>
              <a:t>триггердің</a:t>
            </a:r>
            <a:r>
              <a:rPr spc="405" dirty="0"/>
              <a:t> </a:t>
            </a:r>
            <a:r>
              <a:rPr dirty="0"/>
              <a:t>өзін</a:t>
            </a:r>
            <a:r>
              <a:rPr spc="405" dirty="0"/>
              <a:t> </a:t>
            </a:r>
            <a:r>
              <a:rPr dirty="0"/>
              <a:t>белсендіре</a:t>
            </a:r>
            <a:r>
              <a:rPr spc="405" dirty="0"/>
              <a:t> </a:t>
            </a:r>
            <a:r>
              <a:rPr dirty="0"/>
              <a:t>алады,</a:t>
            </a:r>
            <a:r>
              <a:rPr spc="409" dirty="0"/>
              <a:t> </a:t>
            </a:r>
            <a:r>
              <a:rPr dirty="0"/>
              <a:t>əрине,</a:t>
            </a:r>
            <a:r>
              <a:rPr spc="405" dirty="0"/>
              <a:t> </a:t>
            </a:r>
            <a:r>
              <a:rPr dirty="0"/>
              <a:t>осы</a:t>
            </a:r>
            <a:r>
              <a:rPr spc="405" dirty="0"/>
              <a:t> </a:t>
            </a:r>
            <a:r>
              <a:rPr spc="-10" dirty="0"/>
              <a:t>рекурсивті </a:t>
            </a:r>
            <a:r>
              <a:rPr dirty="0"/>
              <a:t>триггерде</a:t>
            </a:r>
            <a:r>
              <a:rPr spc="295" dirty="0"/>
              <a:t> </a:t>
            </a:r>
            <a:r>
              <a:rPr dirty="0"/>
              <a:t>пайымдау</a:t>
            </a:r>
            <a:r>
              <a:rPr spc="295" dirty="0"/>
              <a:t> </a:t>
            </a:r>
            <a:r>
              <a:rPr dirty="0"/>
              <a:t>мəлімдемесі</a:t>
            </a:r>
            <a:r>
              <a:rPr spc="300" dirty="0"/>
              <a:t> </a:t>
            </a:r>
            <a:r>
              <a:rPr dirty="0"/>
              <a:t>болады:</a:t>
            </a:r>
            <a:r>
              <a:rPr spc="295" dirty="0"/>
              <a:t> </a:t>
            </a:r>
            <a:r>
              <a:rPr dirty="0"/>
              <a:t>тек</a:t>
            </a:r>
            <a:r>
              <a:rPr spc="300" dirty="0"/>
              <a:t> </a:t>
            </a:r>
            <a:r>
              <a:rPr dirty="0"/>
              <a:t>белгілі</a:t>
            </a:r>
            <a:r>
              <a:rPr spc="295" dirty="0"/>
              <a:t> </a:t>
            </a:r>
            <a:r>
              <a:rPr dirty="0"/>
              <a:t>бір</a:t>
            </a:r>
            <a:r>
              <a:rPr spc="295" dirty="0"/>
              <a:t> </a:t>
            </a:r>
            <a:r>
              <a:rPr spc="-10" dirty="0"/>
              <a:t>жағдайларда </a:t>
            </a:r>
            <a:r>
              <a:rPr dirty="0"/>
              <a:t>ғана</a:t>
            </a:r>
            <a:r>
              <a:rPr spc="100" dirty="0"/>
              <a:t> </a:t>
            </a:r>
            <a:r>
              <a:rPr dirty="0"/>
              <a:t>T_SQL</a:t>
            </a:r>
            <a:r>
              <a:rPr spc="55" dirty="0"/>
              <a:t> </a:t>
            </a:r>
            <a:r>
              <a:rPr dirty="0"/>
              <a:t>операторы</a:t>
            </a:r>
            <a:r>
              <a:rPr spc="105" dirty="0"/>
              <a:t> </a:t>
            </a:r>
            <a:r>
              <a:rPr dirty="0"/>
              <a:t>орындалады,</a:t>
            </a:r>
            <a:r>
              <a:rPr spc="105" dirty="0"/>
              <a:t> </a:t>
            </a:r>
            <a:r>
              <a:rPr dirty="0"/>
              <a:t>əйтпесе</a:t>
            </a:r>
            <a:r>
              <a:rPr spc="105" dirty="0"/>
              <a:t> </a:t>
            </a:r>
            <a:r>
              <a:rPr dirty="0"/>
              <a:t>ол</a:t>
            </a:r>
            <a:r>
              <a:rPr spc="105" dirty="0"/>
              <a:t> </a:t>
            </a:r>
            <a:r>
              <a:rPr spc="-10" dirty="0"/>
              <a:t>қоңыраулардың</a:t>
            </a:r>
            <a:r>
              <a:rPr spc="100" dirty="0"/>
              <a:t> </a:t>
            </a:r>
            <a:r>
              <a:rPr spc="-10" dirty="0"/>
              <a:t>шексіз цикліне</a:t>
            </a:r>
            <a:r>
              <a:rPr spc="-80" dirty="0"/>
              <a:t> </a:t>
            </a:r>
            <a:r>
              <a:rPr spc="-10" dirty="0"/>
              <a:t>айналады.</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40400"/>
              </a:lnSpc>
              <a:spcBef>
                <a:spcPts val="100"/>
              </a:spcBef>
            </a:pPr>
            <a:r>
              <a:rPr sz="1450" dirty="0">
                <a:solidFill>
                  <a:srgbClr val="4F4F4F"/>
                </a:solidFill>
              </a:rPr>
              <a:t>SqlServer</a:t>
            </a:r>
            <a:r>
              <a:rPr sz="1450" spc="315" dirty="0">
                <a:solidFill>
                  <a:srgbClr val="4F4F4F"/>
                </a:solidFill>
              </a:rPr>
              <a:t> </a:t>
            </a:r>
            <a:r>
              <a:rPr sz="1450" dirty="0">
                <a:solidFill>
                  <a:srgbClr val="4F4F4F"/>
                </a:solidFill>
              </a:rPr>
              <a:t>жүйесінде</a:t>
            </a:r>
            <a:r>
              <a:rPr sz="1450" spc="315" dirty="0">
                <a:solidFill>
                  <a:srgbClr val="4F4F4F"/>
                </a:solidFill>
              </a:rPr>
              <a:t> </a:t>
            </a:r>
            <a:r>
              <a:rPr sz="1450" dirty="0">
                <a:solidFill>
                  <a:srgbClr val="4F4F4F"/>
                </a:solidFill>
              </a:rPr>
              <a:t>рекурсивті</a:t>
            </a:r>
            <a:r>
              <a:rPr sz="1450" spc="315" dirty="0">
                <a:solidFill>
                  <a:srgbClr val="4F4F4F"/>
                </a:solidFill>
              </a:rPr>
              <a:t> </a:t>
            </a:r>
            <a:r>
              <a:rPr sz="1450" spc="-10" dirty="0">
                <a:solidFill>
                  <a:srgbClr val="4F4F4F"/>
                </a:solidFill>
              </a:rPr>
              <a:t>триггерлердің</a:t>
            </a:r>
            <a:r>
              <a:rPr sz="1450" spc="315" dirty="0">
                <a:solidFill>
                  <a:srgbClr val="4F4F4F"/>
                </a:solidFill>
              </a:rPr>
              <a:t> </a:t>
            </a:r>
            <a:r>
              <a:rPr sz="1450" dirty="0">
                <a:solidFill>
                  <a:srgbClr val="4F4F4F"/>
                </a:solidFill>
              </a:rPr>
              <a:t>екі</a:t>
            </a:r>
            <a:r>
              <a:rPr sz="1450" spc="315" dirty="0">
                <a:solidFill>
                  <a:srgbClr val="4F4F4F"/>
                </a:solidFill>
              </a:rPr>
              <a:t> </a:t>
            </a:r>
            <a:r>
              <a:rPr sz="1450" dirty="0">
                <a:solidFill>
                  <a:srgbClr val="4F4F4F"/>
                </a:solidFill>
              </a:rPr>
              <a:t>түрі</a:t>
            </a:r>
            <a:r>
              <a:rPr sz="1450" spc="315" dirty="0">
                <a:solidFill>
                  <a:srgbClr val="4F4F4F"/>
                </a:solidFill>
              </a:rPr>
              <a:t> </a:t>
            </a:r>
            <a:r>
              <a:rPr sz="1450" dirty="0">
                <a:solidFill>
                  <a:srgbClr val="4F4F4F"/>
                </a:solidFill>
              </a:rPr>
              <a:t>бар:</a:t>
            </a:r>
            <a:r>
              <a:rPr sz="1450" spc="320" dirty="0">
                <a:solidFill>
                  <a:srgbClr val="4F4F4F"/>
                </a:solidFill>
              </a:rPr>
              <a:t> </a:t>
            </a:r>
            <a:r>
              <a:rPr sz="1450" b="1" dirty="0">
                <a:solidFill>
                  <a:srgbClr val="4F4F4F"/>
                </a:solidFill>
                <a:latin typeface="Arial"/>
                <a:cs typeface="Arial"/>
              </a:rPr>
              <a:t>тікелей</a:t>
            </a:r>
            <a:r>
              <a:rPr sz="1450" b="1" spc="295" dirty="0">
                <a:solidFill>
                  <a:srgbClr val="4F4F4F"/>
                </a:solidFill>
                <a:latin typeface="Arial"/>
                <a:cs typeface="Arial"/>
              </a:rPr>
              <a:t> </a:t>
            </a:r>
            <a:r>
              <a:rPr sz="1450" b="1" dirty="0">
                <a:solidFill>
                  <a:srgbClr val="4F4F4F"/>
                </a:solidFill>
                <a:latin typeface="Arial"/>
                <a:cs typeface="Arial"/>
              </a:rPr>
              <a:t>рекурсия</a:t>
            </a:r>
            <a:r>
              <a:rPr sz="1450" b="1" spc="290" dirty="0">
                <a:solidFill>
                  <a:srgbClr val="4F4F4F"/>
                </a:solidFill>
                <a:latin typeface="Arial"/>
                <a:cs typeface="Arial"/>
              </a:rPr>
              <a:t> </a:t>
            </a:r>
            <a:r>
              <a:rPr sz="1450" b="1" dirty="0">
                <a:solidFill>
                  <a:srgbClr val="4F4F4F"/>
                </a:solidFill>
                <a:latin typeface="Arial"/>
                <a:cs typeface="Arial"/>
              </a:rPr>
              <a:t>жəне</a:t>
            </a:r>
            <a:r>
              <a:rPr sz="1450" b="1" spc="300" dirty="0">
                <a:solidFill>
                  <a:srgbClr val="4F4F4F"/>
                </a:solidFill>
                <a:latin typeface="Arial"/>
                <a:cs typeface="Arial"/>
              </a:rPr>
              <a:t> </a:t>
            </a:r>
            <a:r>
              <a:rPr sz="1450" b="1" spc="-10" dirty="0">
                <a:solidFill>
                  <a:srgbClr val="4F4F4F"/>
                </a:solidFill>
                <a:latin typeface="Arial"/>
                <a:cs typeface="Arial"/>
              </a:rPr>
              <a:t>жанама рекурсия.</a:t>
            </a:r>
            <a:endParaRPr sz="1450">
              <a:latin typeface="Arial"/>
              <a:cs typeface="Arial"/>
            </a:endParaRPr>
          </a:p>
        </p:txBody>
      </p:sp>
      <p:sp>
        <p:nvSpPr>
          <p:cNvPr id="3" name="object 3"/>
          <p:cNvSpPr txBox="1"/>
          <p:nvPr/>
        </p:nvSpPr>
        <p:spPr>
          <a:xfrm>
            <a:off x="806657" y="1386524"/>
            <a:ext cx="7948295" cy="1576705"/>
          </a:xfrm>
          <a:prstGeom prst="rect">
            <a:avLst/>
          </a:prstGeom>
        </p:spPr>
        <p:txBody>
          <a:bodyPr vert="horz" wrap="square" lIns="0" tIns="12700" rIns="0" bIns="0" rtlCol="0">
            <a:spAutoFit/>
          </a:bodyPr>
          <a:lstStyle/>
          <a:p>
            <a:pPr marL="352425" marR="5080" indent="-340360" algn="just">
              <a:lnSpc>
                <a:spcPct val="140400"/>
              </a:lnSpc>
              <a:spcBef>
                <a:spcPts val="100"/>
              </a:spcBef>
              <a:buClr>
                <a:srgbClr val="222222"/>
              </a:buClr>
              <a:buFont typeface="Microsoft Sans Serif"/>
              <a:buChar char="●"/>
              <a:tabLst>
                <a:tab pos="352425" algn="l"/>
              </a:tabLst>
            </a:pPr>
            <a:r>
              <a:rPr sz="1450" b="1" dirty="0">
                <a:solidFill>
                  <a:srgbClr val="4F4F4F"/>
                </a:solidFill>
                <a:latin typeface="Arial"/>
                <a:cs typeface="Arial"/>
              </a:rPr>
              <a:t>Тікелей</a:t>
            </a:r>
            <a:r>
              <a:rPr sz="1450" b="1" spc="-70" dirty="0">
                <a:solidFill>
                  <a:srgbClr val="4F4F4F"/>
                </a:solidFill>
                <a:latin typeface="Arial"/>
                <a:cs typeface="Arial"/>
              </a:rPr>
              <a:t> </a:t>
            </a:r>
            <a:r>
              <a:rPr sz="1450" b="1" dirty="0">
                <a:solidFill>
                  <a:srgbClr val="4F4F4F"/>
                </a:solidFill>
                <a:latin typeface="Arial"/>
                <a:cs typeface="Arial"/>
              </a:rPr>
              <a:t>рекурсия:</a:t>
            </a:r>
            <a:r>
              <a:rPr sz="1450" b="1" spc="-70" dirty="0">
                <a:solidFill>
                  <a:srgbClr val="4F4F4F"/>
                </a:solidFill>
                <a:latin typeface="Arial"/>
                <a:cs typeface="Arial"/>
              </a:rPr>
              <a:t> </a:t>
            </a:r>
            <a:r>
              <a:rPr sz="1450" dirty="0">
                <a:solidFill>
                  <a:srgbClr val="4F4F4F"/>
                </a:solidFill>
                <a:latin typeface="Microsoft Sans Serif"/>
                <a:cs typeface="Microsoft Sans Serif"/>
              </a:rPr>
              <a:t>триггер</a:t>
            </a:r>
            <a:r>
              <a:rPr sz="1450" spc="-50" dirty="0">
                <a:solidFill>
                  <a:srgbClr val="4F4F4F"/>
                </a:solidFill>
                <a:latin typeface="Microsoft Sans Serif"/>
                <a:cs typeface="Microsoft Sans Serif"/>
              </a:rPr>
              <a:t> </a:t>
            </a:r>
            <a:r>
              <a:rPr sz="1450" dirty="0">
                <a:solidFill>
                  <a:srgbClr val="4F4F4F"/>
                </a:solidFill>
                <a:latin typeface="Microsoft Sans Serif"/>
                <a:cs typeface="Microsoft Sans Serif"/>
              </a:rPr>
              <a:t>іске</a:t>
            </a:r>
            <a:r>
              <a:rPr sz="1450" spc="-50" dirty="0">
                <a:solidFill>
                  <a:srgbClr val="4F4F4F"/>
                </a:solidFill>
                <a:latin typeface="Microsoft Sans Serif"/>
                <a:cs typeface="Microsoft Sans Serif"/>
              </a:rPr>
              <a:t> </a:t>
            </a:r>
            <a:r>
              <a:rPr sz="1450" spc="-10" dirty="0">
                <a:solidFill>
                  <a:srgbClr val="4F4F4F"/>
                </a:solidFill>
                <a:latin typeface="Microsoft Sans Serif"/>
                <a:cs typeface="Microsoft Sans Serif"/>
              </a:rPr>
              <a:t>қосылғаннан</a:t>
            </a:r>
            <a:r>
              <a:rPr sz="1450" spc="-50" dirty="0">
                <a:solidFill>
                  <a:srgbClr val="4F4F4F"/>
                </a:solidFill>
                <a:latin typeface="Microsoft Sans Serif"/>
                <a:cs typeface="Microsoft Sans Serif"/>
              </a:rPr>
              <a:t> </a:t>
            </a:r>
            <a:r>
              <a:rPr sz="1450" dirty="0">
                <a:solidFill>
                  <a:srgbClr val="4F4F4F"/>
                </a:solidFill>
                <a:latin typeface="Microsoft Sans Serif"/>
                <a:cs typeface="Microsoft Sans Serif"/>
              </a:rPr>
              <a:t>кейін</a:t>
            </a:r>
            <a:r>
              <a:rPr sz="1450" spc="-50" dirty="0">
                <a:solidFill>
                  <a:srgbClr val="4F4F4F"/>
                </a:solidFill>
                <a:latin typeface="Microsoft Sans Serif"/>
                <a:cs typeface="Microsoft Sans Serif"/>
              </a:rPr>
              <a:t> </a:t>
            </a:r>
            <a:r>
              <a:rPr sz="1450" dirty="0">
                <a:solidFill>
                  <a:srgbClr val="4F4F4F"/>
                </a:solidFill>
                <a:latin typeface="Microsoft Sans Serif"/>
                <a:cs typeface="Microsoft Sans Serif"/>
              </a:rPr>
              <a:t>жəне</a:t>
            </a:r>
            <a:r>
              <a:rPr sz="1450" spc="-50" dirty="0">
                <a:solidFill>
                  <a:srgbClr val="4F4F4F"/>
                </a:solidFill>
                <a:latin typeface="Microsoft Sans Serif"/>
                <a:cs typeface="Microsoft Sans Serif"/>
              </a:rPr>
              <a:t> </a:t>
            </a:r>
            <a:r>
              <a:rPr sz="1450" dirty="0">
                <a:solidFill>
                  <a:srgbClr val="4F4F4F"/>
                </a:solidFill>
                <a:latin typeface="Microsoft Sans Serif"/>
                <a:cs typeface="Microsoft Sans Serif"/>
              </a:rPr>
              <a:t>операция</a:t>
            </a:r>
            <a:r>
              <a:rPr sz="1450" spc="-50" dirty="0">
                <a:solidFill>
                  <a:srgbClr val="4F4F4F"/>
                </a:solidFill>
                <a:latin typeface="Microsoft Sans Serif"/>
                <a:cs typeface="Microsoft Sans Serif"/>
              </a:rPr>
              <a:t> </a:t>
            </a:r>
            <a:r>
              <a:rPr sz="1450" spc="-10" dirty="0">
                <a:solidFill>
                  <a:srgbClr val="4F4F4F"/>
                </a:solidFill>
                <a:latin typeface="Microsoft Sans Serif"/>
                <a:cs typeface="Microsoft Sans Serif"/>
              </a:rPr>
              <a:t>орындалғаннан</a:t>
            </a:r>
            <a:r>
              <a:rPr sz="1450" spc="-50" dirty="0">
                <a:solidFill>
                  <a:srgbClr val="4F4F4F"/>
                </a:solidFill>
                <a:latin typeface="Microsoft Sans Serif"/>
                <a:cs typeface="Microsoft Sans Serif"/>
              </a:rPr>
              <a:t> </a:t>
            </a:r>
            <a:r>
              <a:rPr sz="1450" spc="-10" dirty="0">
                <a:solidFill>
                  <a:srgbClr val="4F4F4F"/>
                </a:solidFill>
                <a:latin typeface="Microsoft Sans Serif"/>
                <a:cs typeface="Microsoft Sans Serif"/>
              </a:rPr>
              <a:t>кейін </a:t>
            </a:r>
            <a:r>
              <a:rPr sz="1450" dirty="0">
                <a:solidFill>
                  <a:srgbClr val="4F4F4F"/>
                </a:solidFill>
                <a:latin typeface="Microsoft Sans Serif"/>
                <a:cs typeface="Microsoft Sans Serif"/>
              </a:rPr>
              <a:t>операция</a:t>
            </a:r>
            <a:r>
              <a:rPr sz="1450" spc="-75" dirty="0">
                <a:solidFill>
                  <a:srgbClr val="4F4F4F"/>
                </a:solidFill>
                <a:latin typeface="Microsoft Sans Serif"/>
                <a:cs typeface="Microsoft Sans Serif"/>
              </a:rPr>
              <a:t> </a:t>
            </a:r>
            <a:r>
              <a:rPr sz="1450" spc="-10" dirty="0">
                <a:solidFill>
                  <a:srgbClr val="4F4F4F"/>
                </a:solidFill>
                <a:latin typeface="Microsoft Sans Serif"/>
                <a:cs typeface="Microsoft Sans Serif"/>
              </a:rPr>
              <a:t>триггер</a:t>
            </a:r>
            <a:r>
              <a:rPr sz="1450" spc="-70" dirty="0">
                <a:solidFill>
                  <a:srgbClr val="4F4F4F"/>
                </a:solidFill>
                <a:latin typeface="Microsoft Sans Serif"/>
                <a:cs typeface="Microsoft Sans Serif"/>
              </a:rPr>
              <a:t> </a:t>
            </a:r>
            <a:r>
              <a:rPr sz="1450" spc="-20" dirty="0">
                <a:solidFill>
                  <a:srgbClr val="4F4F4F"/>
                </a:solidFill>
                <a:latin typeface="Microsoft Sans Serif"/>
                <a:cs typeface="Microsoft Sans Serif"/>
              </a:rPr>
              <a:t>арқылы</a:t>
            </a:r>
            <a:r>
              <a:rPr sz="1450" spc="-70" dirty="0">
                <a:solidFill>
                  <a:srgbClr val="4F4F4F"/>
                </a:solidFill>
                <a:latin typeface="Microsoft Sans Serif"/>
                <a:cs typeface="Microsoft Sans Serif"/>
              </a:rPr>
              <a:t> </a:t>
            </a:r>
            <a:r>
              <a:rPr sz="1450" spc="-20" dirty="0">
                <a:solidFill>
                  <a:srgbClr val="4F4F4F"/>
                </a:solidFill>
                <a:latin typeface="Microsoft Sans Serif"/>
                <a:cs typeface="Microsoft Sans Serif"/>
              </a:rPr>
              <a:t>қайта</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іске</a:t>
            </a:r>
            <a:r>
              <a:rPr sz="1450" spc="-70" dirty="0">
                <a:solidFill>
                  <a:srgbClr val="4F4F4F"/>
                </a:solidFill>
                <a:latin typeface="Microsoft Sans Serif"/>
                <a:cs typeface="Microsoft Sans Serif"/>
              </a:rPr>
              <a:t> </a:t>
            </a:r>
            <a:r>
              <a:rPr sz="1450" spc="-10" dirty="0">
                <a:solidFill>
                  <a:srgbClr val="4F4F4F"/>
                </a:solidFill>
                <a:latin typeface="Microsoft Sans Serif"/>
                <a:cs typeface="Microsoft Sans Serif"/>
              </a:rPr>
              <a:t>қосылады.</a:t>
            </a:r>
            <a:endParaRPr sz="1450">
              <a:latin typeface="Microsoft Sans Serif"/>
              <a:cs typeface="Microsoft Sans Serif"/>
            </a:endParaRPr>
          </a:p>
          <a:p>
            <a:pPr marL="352425" marR="19050" indent="-340360" algn="just">
              <a:lnSpc>
                <a:spcPct val="140400"/>
              </a:lnSpc>
              <a:buClr>
                <a:srgbClr val="222222"/>
              </a:buClr>
              <a:buFont typeface="Microsoft Sans Serif"/>
              <a:buChar char="●"/>
              <a:tabLst>
                <a:tab pos="352425" algn="l"/>
              </a:tabLst>
            </a:pPr>
            <a:r>
              <a:rPr sz="1450" b="1" dirty="0">
                <a:solidFill>
                  <a:srgbClr val="4F4F4F"/>
                </a:solidFill>
                <a:latin typeface="Arial"/>
                <a:cs typeface="Arial"/>
              </a:rPr>
              <a:t>Жанама</a:t>
            </a:r>
            <a:r>
              <a:rPr sz="1450" b="1" spc="440" dirty="0">
                <a:solidFill>
                  <a:srgbClr val="4F4F4F"/>
                </a:solidFill>
                <a:latin typeface="Arial"/>
                <a:cs typeface="Arial"/>
              </a:rPr>
              <a:t> </a:t>
            </a:r>
            <a:r>
              <a:rPr sz="1450" b="1" dirty="0">
                <a:solidFill>
                  <a:srgbClr val="4F4F4F"/>
                </a:solidFill>
                <a:latin typeface="Arial"/>
                <a:cs typeface="Arial"/>
              </a:rPr>
              <a:t>рекурсия:</a:t>
            </a:r>
            <a:r>
              <a:rPr sz="1450" b="1" spc="434" dirty="0">
                <a:solidFill>
                  <a:srgbClr val="4F4F4F"/>
                </a:solidFill>
                <a:latin typeface="Arial"/>
                <a:cs typeface="Arial"/>
              </a:rPr>
              <a:t> </a:t>
            </a:r>
            <a:r>
              <a:rPr sz="1450" dirty="0">
                <a:solidFill>
                  <a:srgbClr val="4F4F4F"/>
                </a:solidFill>
                <a:latin typeface="Microsoft Sans Serif"/>
                <a:cs typeface="Microsoft Sans Serif"/>
              </a:rPr>
              <a:t>Триггер</a:t>
            </a:r>
            <a:r>
              <a:rPr sz="1450" spc="459" dirty="0">
                <a:solidFill>
                  <a:srgbClr val="4F4F4F"/>
                </a:solidFill>
                <a:latin typeface="Microsoft Sans Serif"/>
                <a:cs typeface="Microsoft Sans Serif"/>
              </a:rPr>
              <a:t> </a:t>
            </a:r>
            <a:r>
              <a:rPr sz="1450" dirty="0">
                <a:solidFill>
                  <a:srgbClr val="4F4F4F"/>
                </a:solidFill>
                <a:latin typeface="Microsoft Sans Serif"/>
                <a:cs typeface="Microsoft Sans Serif"/>
              </a:rPr>
              <a:t>іске</a:t>
            </a:r>
            <a:r>
              <a:rPr sz="1450" spc="465" dirty="0">
                <a:solidFill>
                  <a:srgbClr val="4F4F4F"/>
                </a:solidFill>
                <a:latin typeface="Microsoft Sans Serif"/>
                <a:cs typeface="Microsoft Sans Serif"/>
              </a:rPr>
              <a:t> </a:t>
            </a:r>
            <a:r>
              <a:rPr sz="1450" dirty="0">
                <a:solidFill>
                  <a:srgbClr val="4F4F4F"/>
                </a:solidFill>
                <a:latin typeface="Microsoft Sans Serif"/>
                <a:cs typeface="Microsoft Sans Serif"/>
              </a:rPr>
              <a:t>қосылады</a:t>
            </a:r>
            <a:r>
              <a:rPr sz="1450" spc="455" dirty="0">
                <a:solidFill>
                  <a:srgbClr val="4F4F4F"/>
                </a:solidFill>
                <a:latin typeface="Microsoft Sans Serif"/>
                <a:cs typeface="Microsoft Sans Serif"/>
              </a:rPr>
              <a:t> </a:t>
            </a:r>
            <a:r>
              <a:rPr sz="1450" dirty="0">
                <a:solidFill>
                  <a:srgbClr val="4F4F4F"/>
                </a:solidFill>
                <a:latin typeface="Microsoft Sans Serif"/>
                <a:cs typeface="Microsoft Sans Serif"/>
              </a:rPr>
              <a:t>жəне</a:t>
            </a:r>
            <a:r>
              <a:rPr sz="1450" spc="459" dirty="0">
                <a:solidFill>
                  <a:srgbClr val="4F4F4F"/>
                </a:solidFill>
                <a:latin typeface="Microsoft Sans Serif"/>
                <a:cs typeface="Microsoft Sans Serif"/>
              </a:rPr>
              <a:t> </a:t>
            </a:r>
            <a:r>
              <a:rPr sz="1450" dirty="0">
                <a:solidFill>
                  <a:srgbClr val="4F4F4F"/>
                </a:solidFill>
                <a:latin typeface="Microsoft Sans Serif"/>
                <a:cs typeface="Microsoft Sans Serif"/>
              </a:rPr>
              <a:t>операцияны</a:t>
            </a:r>
            <a:r>
              <a:rPr sz="1450" spc="455" dirty="0">
                <a:solidFill>
                  <a:srgbClr val="4F4F4F"/>
                </a:solidFill>
                <a:latin typeface="Microsoft Sans Serif"/>
                <a:cs typeface="Microsoft Sans Serif"/>
              </a:rPr>
              <a:t> </a:t>
            </a:r>
            <a:r>
              <a:rPr sz="1450" dirty="0">
                <a:solidFill>
                  <a:srgbClr val="4F4F4F"/>
                </a:solidFill>
                <a:latin typeface="Microsoft Sans Serif"/>
                <a:cs typeface="Microsoft Sans Serif"/>
              </a:rPr>
              <a:t>орындайды,</a:t>
            </a:r>
            <a:r>
              <a:rPr sz="1450" spc="455" dirty="0">
                <a:solidFill>
                  <a:srgbClr val="4F4F4F"/>
                </a:solidFill>
                <a:latin typeface="Microsoft Sans Serif"/>
                <a:cs typeface="Microsoft Sans Serif"/>
              </a:rPr>
              <a:t> </a:t>
            </a:r>
            <a:r>
              <a:rPr sz="1450" dirty="0">
                <a:solidFill>
                  <a:srgbClr val="4F4F4F"/>
                </a:solidFill>
                <a:latin typeface="Microsoft Sans Serif"/>
                <a:cs typeface="Microsoft Sans Serif"/>
              </a:rPr>
              <a:t>бұл</a:t>
            </a:r>
            <a:r>
              <a:rPr sz="1450" spc="465" dirty="0">
                <a:solidFill>
                  <a:srgbClr val="4F4F4F"/>
                </a:solidFill>
                <a:latin typeface="Microsoft Sans Serif"/>
                <a:cs typeface="Microsoft Sans Serif"/>
              </a:rPr>
              <a:t> </a:t>
            </a:r>
            <a:r>
              <a:rPr sz="1450" spc="-25" dirty="0">
                <a:solidFill>
                  <a:srgbClr val="4F4F4F"/>
                </a:solidFill>
                <a:latin typeface="Microsoft Sans Serif"/>
                <a:cs typeface="Microsoft Sans Serif"/>
              </a:rPr>
              <a:t>өз </a:t>
            </a:r>
            <a:r>
              <a:rPr sz="1450" dirty="0">
                <a:solidFill>
                  <a:srgbClr val="4F4F4F"/>
                </a:solidFill>
                <a:latin typeface="Microsoft Sans Serif"/>
                <a:cs typeface="Microsoft Sans Serif"/>
              </a:rPr>
              <a:t>кезегінде</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триггердің</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басқа</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кестеде</a:t>
            </a:r>
            <a:r>
              <a:rPr sz="1450" spc="75" dirty="0">
                <a:solidFill>
                  <a:srgbClr val="4F4F4F"/>
                </a:solidFill>
                <a:latin typeface="Microsoft Sans Serif"/>
                <a:cs typeface="Microsoft Sans Serif"/>
              </a:rPr>
              <a:t> </a:t>
            </a:r>
            <a:r>
              <a:rPr sz="1450" dirty="0">
                <a:solidFill>
                  <a:srgbClr val="4F4F4F"/>
                </a:solidFill>
                <a:latin typeface="Microsoft Sans Serif"/>
                <a:cs typeface="Microsoft Sans Serif"/>
              </a:rPr>
              <a:t>іске</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қосылуын</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тудырады.</a:t>
            </a:r>
            <a:r>
              <a:rPr sz="1450" spc="75" dirty="0">
                <a:solidFill>
                  <a:srgbClr val="4F4F4F"/>
                </a:solidFill>
                <a:latin typeface="Microsoft Sans Serif"/>
                <a:cs typeface="Microsoft Sans Serif"/>
              </a:rPr>
              <a:t> </a:t>
            </a:r>
            <a:r>
              <a:rPr sz="1450" dirty="0">
                <a:solidFill>
                  <a:srgbClr val="4F4F4F"/>
                </a:solidFill>
                <a:latin typeface="Microsoft Sans Serif"/>
                <a:cs typeface="Microsoft Sans Serif"/>
              </a:rPr>
              <a:t>Екінші</a:t>
            </a:r>
            <a:r>
              <a:rPr sz="1450" spc="70" dirty="0">
                <a:solidFill>
                  <a:srgbClr val="4F4F4F"/>
                </a:solidFill>
                <a:latin typeface="Microsoft Sans Serif"/>
                <a:cs typeface="Microsoft Sans Serif"/>
              </a:rPr>
              <a:t> </a:t>
            </a:r>
            <a:r>
              <a:rPr sz="1450" dirty="0">
                <a:solidFill>
                  <a:srgbClr val="4F4F4F"/>
                </a:solidFill>
                <a:latin typeface="Microsoft Sans Serif"/>
                <a:cs typeface="Microsoft Sans Serif"/>
              </a:rPr>
              <a:t>триггер</a:t>
            </a:r>
            <a:r>
              <a:rPr sz="1450" spc="70" dirty="0">
                <a:solidFill>
                  <a:srgbClr val="4F4F4F"/>
                </a:solidFill>
                <a:latin typeface="Microsoft Sans Serif"/>
                <a:cs typeface="Microsoft Sans Serif"/>
              </a:rPr>
              <a:t> </a:t>
            </a:r>
            <a:r>
              <a:rPr sz="1450" spc="-10" dirty="0">
                <a:solidFill>
                  <a:srgbClr val="4F4F4F"/>
                </a:solidFill>
                <a:latin typeface="Microsoft Sans Serif"/>
                <a:cs typeface="Microsoft Sans Serif"/>
              </a:rPr>
              <a:t>бастапқы кестені</a:t>
            </a:r>
            <a:r>
              <a:rPr sz="1450" spc="-35" dirty="0">
                <a:solidFill>
                  <a:srgbClr val="4F4F4F"/>
                </a:solidFill>
                <a:latin typeface="Microsoft Sans Serif"/>
                <a:cs typeface="Microsoft Sans Serif"/>
              </a:rPr>
              <a:t> </a:t>
            </a:r>
            <a:r>
              <a:rPr sz="1450" spc="-20" dirty="0">
                <a:solidFill>
                  <a:srgbClr val="4F4F4F"/>
                </a:solidFill>
                <a:latin typeface="Microsoft Sans Serif"/>
                <a:cs typeface="Microsoft Sans Serif"/>
              </a:rPr>
              <a:t>жаңартуға</a:t>
            </a:r>
            <a:r>
              <a:rPr sz="1450" spc="-35" dirty="0">
                <a:solidFill>
                  <a:srgbClr val="4F4F4F"/>
                </a:solidFill>
                <a:latin typeface="Microsoft Sans Serif"/>
                <a:cs typeface="Microsoft Sans Serif"/>
              </a:rPr>
              <a:t> </a:t>
            </a:r>
            <a:r>
              <a:rPr sz="1450" spc="-20" dirty="0">
                <a:solidFill>
                  <a:srgbClr val="4F4F4F"/>
                </a:solidFill>
                <a:latin typeface="Microsoft Sans Serif"/>
                <a:cs typeface="Microsoft Sans Serif"/>
              </a:rPr>
              <a:t>əкеледі,</a:t>
            </a:r>
            <a:r>
              <a:rPr sz="1450" spc="-30" dirty="0">
                <a:solidFill>
                  <a:srgbClr val="4F4F4F"/>
                </a:solidFill>
                <a:latin typeface="Microsoft Sans Serif"/>
                <a:cs typeface="Microsoft Sans Serif"/>
              </a:rPr>
              <a:t> </a:t>
            </a:r>
            <a:r>
              <a:rPr sz="1450" dirty="0">
                <a:solidFill>
                  <a:srgbClr val="4F4F4F"/>
                </a:solidFill>
                <a:latin typeface="Microsoft Sans Serif"/>
                <a:cs typeface="Microsoft Sans Serif"/>
              </a:rPr>
              <a:t>осылайша</a:t>
            </a:r>
            <a:r>
              <a:rPr sz="1450" spc="-35" dirty="0">
                <a:solidFill>
                  <a:srgbClr val="4F4F4F"/>
                </a:solidFill>
                <a:latin typeface="Microsoft Sans Serif"/>
                <a:cs typeface="Microsoft Sans Serif"/>
              </a:rPr>
              <a:t> </a:t>
            </a:r>
            <a:r>
              <a:rPr sz="1450" dirty="0">
                <a:solidFill>
                  <a:srgbClr val="4F4F4F"/>
                </a:solidFill>
                <a:latin typeface="Microsoft Sans Serif"/>
                <a:cs typeface="Microsoft Sans Serif"/>
              </a:rPr>
              <a:t>бірінші</a:t>
            </a:r>
            <a:r>
              <a:rPr sz="1450" spc="-35" dirty="0">
                <a:solidFill>
                  <a:srgbClr val="4F4F4F"/>
                </a:solidFill>
                <a:latin typeface="Microsoft Sans Serif"/>
                <a:cs typeface="Microsoft Sans Serif"/>
              </a:rPr>
              <a:t> </a:t>
            </a:r>
            <a:r>
              <a:rPr sz="1450" spc="-20" dirty="0">
                <a:solidFill>
                  <a:srgbClr val="4F4F4F"/>
                </a:solidFill>
                <a:latin typeface="Microsoft Sans Serif"/>
                <a:cs typeface="Microsoft Sans Serif"/>
              </a:rPr>
              <a:t>триггерді</a:t>
            </a:r>
            <a:r>
              <a:rPr sz="1450" spc="-30" dirty="0">
                <a:solidFill>
                  <a:srgbClr val="4F4F4F"/>
                </a:solidFill>
                <a:latin typeface="Microsoft Sans Serif"/>
                <a:cs typeface="Microsoft Sans Serif"/>
              </a:rPr>
              <a:t> </a:t>
            </a:r>
            <a:r>
              <a:rPr sz="1450" spc="-20" dirty="0">
                <a:solidFill>
                  <a:srgbClr val="4F4F4F"/>
                </a:solidFill>
                <a:latin typeface="Microsoft Sans Serif"/>
                <a:cs typeface="Microsoft Sans Serif"/>
              </a:rPr>
              <a:t>қайта</a:t>
            </a:r>
            <a:r>
              <a:rPr sz="1450" spc="-35" dirty="0">
                <a:solidFill>
                  <a:srgbClr val="4F4F4F"/>
                </a:solidFill>
                <a:latin typeface="Microsoft Sans Serif"/>
                <a:cs typeface="Microsoft Sans Serif"/>
              </a:rPr>
              <a:t> </a:t>
            </a:r>
            <a:r>
              <a:rPr sz="1450" spc="-10" dirty="0">
                <a:solidFill>
                  <a:srgbClr val="4F4F4F"/>
                </a:solidFill>
                <a:latin typeface="Microsoft Sans Serif"/>
                <a:cs typeface="Microsoft Sans Serif"/>
              </a:rPr>
              <a:t>шақырады.</a:t>
            </a:r>
            <a:endParaRPr sz="1450">
              <a:latin typeface="Microsoft Sans Serif"/>
              <a:cs typeface="Microsoft Sans Serif"/>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322338"/>
            <a:ext cx="8336280" cy="2108835"/>
          </a:xfrm>
          <a:prstGeom prst="rect">
            <a:avLst/>
          </a:prstGeom>
        </p:spPr>
        <p:txBody>
          <a:bodyPr vert="horz" wrap="square" lIns="0" tIns="12700" rIns="0" bIns="0" rtlCol="0">
            <a:spAutoFit/>
          </a:bodyPr>
          <a:lstStyle/>
          <a:p>
            <a:pPr marL="12700">
              <a:lnSpc>
                <a:spcPct val="100000"/>
              </a:lnSpc>
              <a:spcBef>
                <a:spcPts val="100"/>
              </a:spcBef>
            </a:pPr>
            <a:r>
              <a:rPr sz="1400" dirty="0">
                <a:solidFill>
                  <a:srgbClr val="4F4F4F"/>
                </a:solidFill>
                <a:latin typeface="Microsoft Sans Serif"/>
                <a:cs typeface="Microsoft Sans Serif"/>
              </a:rPr>
              <a:t>Мысал</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ретінде</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мынаны</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түсіндіріп</a:t>
            </a:r>
            <a:r>
              <a:rPr sz="1400" spc="30" dirty="0">
                <a:solidFill>
                  <a:srgbClr val="4F4F4F"/>
                </a:solidFill>
                <a:latin typeface="Microsoft Sans Serif"/>
                <a:cs typeface="Microsoft Sans Serif"/>
              </a:rPr>
              <a:t> </a:t>
            </a:r>
            <a:r>
              <a:rPr sz="1400" spc="-20" dirty="0">
                <a:solidFill>
                  <a:srgbClr val="4F4F4F"/>
                </a:solidFill>
                <a:latin typeface="Microsoft Sans Serif"/>
                <a:cs typeface="Microsoft Sans Serif"/>
              </a:rPr>
              <a:t>көрейік:</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егер</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T1</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жəне</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T2</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атаулары</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бар</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1</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жəне</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2</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кестелер</a:t>
            </a:r>
            <a:r>
              <a:rPr sz="1400" spc="30" dirty="0">
                <a:solidFill>
                  <a:srgbClr val="4F4F4F"/>
                </a:solidFill>
                <a:latin typeface="Microsoft Sans Serif"/>
                <a:cs typeface="Microsoft Sans Serif"/>
              </a:rPr>
              <a:t> </a:t>
            </a:r>
            <a:r>
              <a:rPr sz="1400" spc="-10" dirty="0">
                <a:solidFill>
                  <a:srgbClr val="4F4F4F"/>
                </a:solidFill>
                <a:latin typeface="Microsoft Sans Serif"/>
                <a:cs typeface="Microsoft Sans Serif"/>
              </a:rPr>
              <a:t>болса,</a:t>
            </a:r>
            <a:endParaRPr sz="1400">
              <a:latin typeface="Microsoft Sans Serif"/>
              <a:cs typeface="Microsoft Sans Serif"/>
            </a:endParaRPr>
          </a:p>
          <a:p>
            <a:pPr marL="12700">
              <a:lnSpc>
                <a:spcPct val="100000"/>
              </a:lnSpc>
              <a:spcBef>
                <a:spcPts val="1050"/>
              </a:spcBef>
            </a:pPr>
            <a:r>
              <a:rPr sz="1400" spc="-10" dirty="0">
                <a:solidFill>
                  <a:srgbClr val="4F4F4F"/>
                </a:solidFill>
                <a:latin typeface="Microsoft Sans Serif"/>
                <a:cs typeface="Microsoft Sans Serif"/>
              </a:rPr>
              <a:t>сəйкесінше</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T1</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жəне</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T2</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бойынша</a:t>
            </a:r>
            <a:r>
              <a:rPr sz="1400" spc="-25" dirty="0">
                <a:solidFill>
                  <a:srgbClr val="4F4F4F"/>
                </a:solidFill>
                <a:latin typeface="Microsoft Sans Serif"/>
                <a:cs typeface="Microsoft Sans Serif"/>
              </a:rPr>
              <a:t> </a:t>
            </a:r>
            <a:r>
              <a:rPr sz="1400" dirty="0">
                <a:solidFill>
                  <a:srgbClr val="4F4F4F"/>
                </a:solidFill>
                <a:latin typeface="Microsoft Sans Serif"/>
                <a:cs typeface="Microsoft Sans Serif"/>
              </a:rPr>
              <a:t>G1</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жəне</a:t>
            </a:r>
            <a:r>
              <a:rPr sz="1400" spc="-30" dirty="0">
                <a:solidFill>
                  <a:srgbClr val="4F4F4F"/>
                </a:solidFill>
                <a:latin typeface="Microsoft Sans Serif"/>
                <a:cs typeface="Microsoft Sans Serif"/>
              </a:rPr>
              <a:t> </a:t>
            </a:r>
            <a:r>
              <a:rPr sz="1400" dirty="0">
                <a:solidFill>
                  <a:srgbClr val="4F4F4F"/>
                </a:solidFill>
                <a:latin typeface="Microsoft Sans Serif"/>
                <a:cs typeface="Microsoft Sans Serif"/>
              </a:rPr>
              <a:t>G2</a:t>
            </a:r>
            <a:r>
              <a:rPr sz="1400" spc="-25" dirty="0">
                <a:solidFill>
                  <a:srgbClr val="4F4F4F"/>
                </a:solidFill>
                <a:latin typeface="Microsoft Sans Serif"/>
                <a:cs typeface="Microsoft Sans Serif"/>
              </a:rPr>
              <a:t> </a:t>
            </a:r>
            <a:r>
              <a:rPr sz="1400" spc="-10" dirty="0">
                <a:solidFill>
                  <a:srgbClr val="4F4F4F"/>
                </a:solidFill>
                <a:latin typeface="Microsoft Sans Serif"/>
                <a:cs typeface="Microsoft Sans Serif"/>
              </a:rPr>
              <a:t>триггерлері</a:t>
            </a:r>
            <a:r>
              <a:rPr sz="1400" spc="-30" dirty="0">
                <a:solidFill>
                  <a:srgbClr val="4F4F4F"/>
                </a:solidFill>
                <a:latin typeface="Microsoft Sans Serif"/>
                <a:cs typeface="Microsoft Sans Serif"/>
              </a:rPr>
              <a:t> </a:t>
            </a:r>
            <a:r>
              <a:rPr sz="1400" spc="-10" dirty="0">
                <a:solidFill>
                  <a:srgbClr val="4F4F4F"/>
                </a:solidFill>
                <a:latin typeface="Microsoft Sans Serif"/>
                <a:cs typeface="Microsoft Sans Serif"/>
              </a:rPr>
              <a:t>болады.</a:t>
            </a:r>
            <a:endParaRPr sz="1400">
              <a:latin typeface="Microsoft Sans Serif"/>
              <a:cs typeface="Microsoft Sans Serif"/>
            </a:endParaRPr>
          </a:p>
          <a:p>
            <a:pPr marL="774700" marR="549910" indent="-336550">
              <a:lnSpc>
                <a:spcPct val="160000"/>
              </a:lnSpc>
              <a:spcBef>
                <a:spcPts val="1240"/>
              </a:spcBef>
              <a:buChar char="●"/>
              <a:tabLst>
                <a:tab pos="774700" algn="l"/>
              </a:tabLst>
            </a:pPr>
            <a:r>
              <a:rPr sz="1400" dirty="0">
                <a:solidFill>
                  <a:srgbClr val="222222"/>
                </a:solidFill>
                <a:latin typeface="Microsoft Sans Serif"/>
                <a:cs typeface="Microsoft Sans Serif"/>
              </a:rPr>
              <a:t>Жанама</a:t>
            </a:r>
            <a:r>
              <a:rPr sz="1400" spc="-25" dirty="0">
                <a:solidFill>
                  <a:srgbClr val="222222"/>
                </a:solidFill>
                <a:latin typeface="Microsoft Sans Serif"/>
                <a:cs typeface="Microsoft Sans Serif"/>
              </a:rPr>
              <a:t> </a:t>
            </a:r>
            <a:r>
              <a:rPr sz="1400" spc="-10" dirty="0">
                <a:solidFill>
                  <a:srgbClr val="222222"/>
                </a:solidFill>
                <a:latin typeface="Microsoft Sans Serif"/>
                <a:cs typeface="Microsoft Sans Serif"/>
              </a:rPr>
              <a:t>рекурсия:</a:t>
            </a:r>
            <a:r>
              <a:rPr sz="1400" spc="-25" dirty="0">
                <a:solidFill>
                  <a:srgbClr val="222222"/>
                </a:solidFill>
                <a:latin typeface="Microsoft Sans Serif"/>
                <a:cs typeface="Microsoft Sans Serif"/>
              </a:rPr>
              <a:t> </a:t>
            </a:r>
            <a:r>
              <a:rPr sz="1400" spc="-20" dirty="0">
                <a:solidFill>
                  <a:srgbClr val="222222"/>
                </a:solidFill>
                <a:latin typeface="Microsoft Sans Serif"/>
                <a:cs typeface="Microsoft Sans Serif"/>
              </a:rPr>
              <a:t>T1-</a:t>
            </a:r>
            <a:r>
              <a:rPr sz="1400" dirty="0">
                <a:solidFill>
                  <a:srgbClr val="222222"/>
                </a:solidFill>
                <a:latin typeface="Microsoft Sans Serif"/>
                <a:cs typeface="Microsoft Sans Serif"/>
              </a:rPr>
              <a:t>дегі</a:t>
            </a:r>
            <a:r>
              <a:rPr sz="1400" spc="-25" dirty="0">
                <a:solidFill>
                  <a:srgbClr val="222222"/>
                </a:solidFill>
                <a:latin typeface="Microsoft Sans Serif"/>
                <a:cs typeface="Microsoft Sans Serif"/>
              </a:rPr>
              <a:t> </a:t>
            </a:r>
            <a:r>
              <a:rPr sz="1400" dirty="0">
                <a:solidFill>
                  <a:srgbClr val="222222"/>
                </a:solidFill>
                <a:latin typeface="Microsoft Sans Serif"/>
                <a:cs typeface="Microsoft Sans Serif"/>
              </a:rPr>
              <a:t>операция</a:t>
            </a:r>
            <a:r>
              <a:rPr sz="1400" spc="-20" dirty="0">
                <a:solidFill>
                  <a:srgbClr val="222222"/>
                </a:solidFill>
                <a:latin typeface="Microsoft Sans Serif"/>
                <a:cs typeface="Microsoft Sans Serif"/>
              </a:rPr>
              <a:t> </a:t>
            </a:r>
            <a:r>
              <a:rPr sz="1400" spc="-10" dirty="0">
                <a:solidFill>
                  <a:srgbClr val="222222"/>
                </a:solidFill>
                <a:latin typeface="Microsoft Sans Serif"/>
                <a:cs typeface="Microsoft Sans Serif"/>
              </a:rPr>
              <a:t>G1іске</a:t>
            </a:r>
            <a:r>
              <a:rPr sz="1400" spc="-25" dirty="0">
                <a:solidFill>
                  <a:srgbClr val="222222"/>
                </a:solidFill>
                <a:latin typeface="Microsoft Sans Serif"/>
                <a:cs typeface="Microsoft Sans Serif"/>
              </a:rPr>
              <a:t> </a:t>
            </a:r>
            <a:r>
              <a:rPr sz="1400" spc="-20" dirty="0">
                <a:solidFill>
                  <a:srgbClr val="222222"/>
                </a:solidFill>
                <a:latin typeface="Microsoft Sans Serif"/>
                <a:cs typeface="Microsoft Sans Serif"/>
              </a:rPr>
              <a:t>қосады,</a:t>
            </a:r>
            <a:r>
              <a:rPr sz="1400" spc="-25" dirty="0">
                <a:solidFill>
                  <a:srgbClr val="222222"/>
                </a:solidFill>
                <a:latin typeface="Microsoft Sans Serif"/>
                <a:cs typeface="Microsoft Sans Serif"/>
              </a:rPr>
              <a:t> </a:t>
            </a:r>
            <a:r>
              <a:rPr sz="1400" dirty="0">
                <a:solidFill>
                  <a:srgbClr val="222222"/>
                </a:solidFill>
                <a:latin typeface="Microsoft Sans Serif"/>
                <a:cs typeface="Microsoft Sans Serif"/>
              </a:rPr>
              <a:t>G1</a:t>
            </a:r>
            <a:r>
              <a:rPr sz="1400" spc="-20" dirty="0">
                <a:solidFill>
                  <a:srgbClr val="222222"/>
                </a:solidFill>
                <a:latin typeface="Microsoft Sans Serif"/>
                <a:cs typeface="Microsoft Sans Serif"/>
              </a:rPr>
              <a:t> </a:t>
            </a:r>
            <a:r>
              <a:rPr sz="1400" dirty="0">
                <a:solidFill>
                  <a:srgbClr val="222222"/>
                </a:solidFill>
                <a:latin typeface="Microsoft Sans Serif"/>
                <a:cs typeface="Microsoft Sans Serif"/>
              </a:rPr>
              <a:t>операция</a:t>
            </a:r>
            <a:r>
              <a:rPr sz="1400" spc="-25" dirty="0">
                <a:solidFill>
                  <a:srgbClr val="222222"/>
                </a:solidFill>
                <a:latin typeface="Microsoft Sans Serif"/>
                <a:cs typeface="Microsoft Sans Serif"/>
              </a:rPr>
              <a:t> </a:t>
            </a:r>
            <a:r>
              <a:rPr sz="1400" dirty="0">
                <a:solidFill>
                  <a:srgbClr val="222222"/>
                </a:solidFill>
                <a:latin typeface="Microsoft Sans Serif"/>
                <a:cs typeface="Microsoft Sans Serif"/>
              </a:rPr>
              <a:t>на</a:t>
            </a:r>
            <a:r>
              <a:rPr sz="1400" spc="-20" dirty="0">
                <a:solidFill>
                  <a:srgbClr val="222222"/>
                </a:solidFill>
                <a:latin typeface="Microsoft Sans Serif"/>
                <a:cs typeface="Microsoft Sans Serif"/>
              </a:rPr>
              <a:t> </a:t>
            </a:r>
            <a:r>
              <a:rPr sz="1400" spc="-10" dirty="0">
                <a:solidFill>
                  <a:srgbClr val="222222"/>
                </a:solidFill>
                <a:latin typeface="Microsoft Sans Serif"/>
                <a:cs typeface="Microsoft Sans Serif"/>
              </a:rPr>
              <a:t>T2-</a:t>
            </a:r>
            <a:r>
              <a:rPr sz="1400" dirty="0">
                <a:solidFill>
                  <a:srgbClr val="222222"/>
                </a:solidFill>
                <a:latin typeface="Microsoft Sans Serif"/>
                <a:cs typeface="Microsoft Sans Serif"/>
              </a:rPr>
              <a:t>де</a:t>
            </a:r>
            <a:r>
              <a:rPr sz="1400" spc="-25" dirty="0">
                <a:solidFill>
                  <a:srgbClr val="222222"/>
                </a:solidFill>
                <a:latin typeface="Microsoft Sans Serif"/>
                <a:cs typeface="Microsoft Sans Serif"/>
              </a:rPr>
              <a:t> </a:t>
            </a:r>
            <a:r>
              <a:rPr sz="1400" spc="-20" dirty="0">
                <a:solidFill>
                  <a:srgbClr val="222222"/>
                </a:solidFill>
                <a:latin typeface="Microsoft Sans Serif"/>
                <a:cs typeface="Microsoft Sans Serif"/>
              </a:rPr>
              <a:t>G2-</a:t>
            </a:r>
            <a:r>
              <a:rPr sz="1400" dirty="0">
                <a:solidFill>
                  <a:srgbClr val="222222"/>
                </a:solidFill>
                <a:latin typeface="Microsoft Sans Serif"/>
                <a:cs typeface="Microsoft Sans Serif"/>
              </a:rPr>
              <a:t>ні</a:t>
            </a:r>
            <a:r>
              <a:rPr sz="1400" spc="-20" dirty="0">
                <a:solidFill>
                  <a:srgbClr val="222222"/>
                </a:solidFill>
                <a:latin typeface="Microsoft Sans Serif"/>
                <a:cs typeface="Microsoft Sans Serif"/>
              </a:rPr>
              <a:t> іске </a:t>
            </a:r>
            <a:r>
              <a:rPr sz="1400" dirty="0">
                <a:solidFill>
                  <a:srgbClr val="222222"/>
                </a:solidFill>
                <a:latin typeface="Microsoft Sans Serif"/>
                <a:cs typeface="Microsoft Sans Serif"/>
              </a:rPr>
              <a:t>қосады,</a:t>
            </a:r>
            <a:r>
              <a:rPr sz="1400" spc="325" dirty="0">
                <a:solidFill>
                  <a:srgbClr val="222222"/>
                </a:solidFill>
                <a:latin typeface="Microsoft Sans Serif"/>
                <a:cs typeface="Microsoft Sans Serif"/>
              </a:rPr>
              <a:t> </a:t>
            </a:r>
            <a:r>
              <a:rPr sz="1400" dirty="0">
                <a:solidFill>
                  <a:srgbClr val="222222"/>
                </a:solidFill>
                <a:latin typeface="Microsoft Sans Serif"/>
                <a:cs typeface="Microsoft Sans Serif"/>
              </a:rPr>
              <a:t>операция</a:t>
            </a:r>
            <a:r>
              <a:rPr sz="1400" spc="-20" dirty="0">
                <a:solidFill>
                  <a:srgbClr val="222222"/>
                </a:solidFill>
                <a:latin typeface="Microsoft Sans Serif"/>
                <a:cs typeface="Microsoft Sans Serif"/>
              </a:rPr>
              <a:t> </a:t>
            </a:r>
            <a:r>
              <a:rPr sz="1400" dirty="0">
                <a:solidFill>
                  <a:srgbClr val="222222"/>
                </a:solidFill>
                <a:latin typeface="Microsoft Sans Serif"/>
                <a:cs typeface="Microsoft Sans Serif"/>
              </a:rPr>
              <a:t>G2</a:t>
            </a:r>
            <a:r>
              <a:rPr sz="1400" spc="-25" dirty="0">
                <a:solidFill>
                  <a:srgbClr val="222222"/>
                </a:solidFill>
                <a:latin typeface="Microsoft Sans Serif"/>
                <a:cs typeface="Microsoft Sans Serif"/>
              </a:rPr>
              <a:t> </a:t>
            </a:r>
            <a:r>
              <a:rPr sz="1400" spc="-10" dirty="0">
                <a:solidFill>
                  <a:srgbClr val="222222"/>
                </a:solidFill>
                <a:latin typeface="Microsoft Sans Serif"/>
                <a:cs typeface="Microsoft Sans Serif"/>
              </a:rPr>
              <a:t>Т1-</a:t>
            </a:r>
            <a:r>
              <a:rPr sz="1400" dirty="0">
                <a:solidFill>
                  <a:srgbClr val="222222"/>
                </a:solidFill>
                <a:latin typeface="Microsoft Sans Serif"/>
                <a:cs typeface="Microsoft Sans Serif"/>
              </a:rPr>
              <a:t>де</a:t>
            </a:r>
            <a:r>
              <a:rPr sz="1400" spc="-20" dirty="0">
                <a:solidFill>
                  <a:srgbClr val="222222"/>
                </a:solidFill>
                <a:latin typeface="Microsoft Sans Serif"/>
                <a:cs typeface="Microsoft Sans Serif"/>
              </a:rPr>
              <a:t> </a:t>
            </a:r>
            <a:r>
              <a:rPr sz="1400" dirty="0">
                <a:solidFill>
                  <a:srgbClr val="222222"/>
                </a:solidFill>
                <a:latin typeface="Microsoft Sans Serif"/>
                <a:cs typeface="Microsoft Sans Serif"/>
              </a:rPr>
              <a:t>тағы</a:t>
            </a:r>
            <a:r>
              <a:rPr sz="1400" spc="325" dirty="0">
                <a:solidFill>
                  <a:srgbClr val="222222"/>
                </a:solidFill>
                <a:latin typeface="Microsoft Sans Serif"/>
                <a:cs typeface="Microsoft Sans Serif"/>
              </a:rPr>
              <a:t> </a:t>
            </a:r>
            <a:r>
              <a:rPr sz="1400" spc="-20" dirty="0">
                <a:solidFill>
                  <a:srgbClr val="222222"/>
                </a:solidFill>
                <a:latin typeface="Microsoft Sans Serif"/>
                <a:cs typeface="Microsoft Sans Serif"/>
              </a:rPr>
              <a:t>G1-</a:t>
            </a:r>
            <a:r>
              <a:rPr sz="1400" dirty="0">
                <a:solidFill>
                  <a:srgbClr val="222222"/>
                </a:solidFill>
                <a:latin typeface="Microsoft Sans Serif"/>
                <a:cs typeface="Microsoft Sans Serif"/>
              </a:rPr>
              <a:t>ді</a:t>
            </a:r>
            <a:r>
              <a:rPr sz="1400" spc="-20" dirty="0">
                <a:solidFill>
                  <a:srgbClr val="222222"/>
                </a:solidFill>
                <a:latin typeface="Microsoft Sans Serif"/>
                <a:cs typeface="Microsoft Sans Serif"/>
              </a:rPr>
              <a:t> шақырады</a:t>
            </a:r>
            <a:r>
              <a:rPr sz="1400" spc="-30" dirty="0">
                <a:solidFill>
                  <a:srgbClr val="222222"/>
                </a:solidFill>
                <a:latin typeface="Microsoft Sans Serif"/>
                <a:cs typeface="Microsoft Sans Serif"/>
              </a:rPr>
              <a:t> </a:t>
            </a:r>
            <a:r>
              <a:rPr sz="1400" spc="-25" dirty="0">
                <a:solidFill>
                  <a:srgbClr val="222222"/>
                </a:solidFill>
                <a:latin typeface="Microsoft Sans Serif"/>
                <a:cs typeface="Microsoft Sans Serif"/>
              </a:rPr>
              <a:t>...</a:t>
            </a:r>
            <a:endParaRPr sz="1400">
              <a:latin typeface="Microsoft Sans Serif"/>
              <a:cs typeface="Microsoft Sans Serif"/>
            </a:endParaRPr>
          </a:p>
          <a:p>
            <a:pPr marL="774700" marR="64769" indent="-336550">
              <a:lnSpc>
                <a:spcPct val="160000"/>
              </a:lnSpc>
              <a:buChar char="●"/>
              <a:tabLst>
                <a:tab pos="774700" algn="l"/>
              </a:tabLst>
            </a:pPr>
            <a:r>
              <a:rPr sz="1400" spc="-20" dirty="0">
                <a:solidFill>
                  <a:srgbClr val="222222"/>
                </a:solidFill>
                <a:latin typeface="Microsoft Sans Serif"/>
                <a:cs typeface="Microsoft Sans Serif"/>
              </a:rPr>
              <a:t>Тікелей</a:t>
            </a:r>
            <a:r>
              <a:rPr sz="1400" spc="-30" dirty="0">
                <a:solidFill>
                  <a:srgbClr val="222222"/>
                </a:solidFill>
                <a:latin typeface="Microsoft Sans Serif"/>
                <a:cs typeface="Microsoft Sans Serif"/>
              </a:rPr>
              <a:t> </a:t>
            </a:r>
            <a:r>
              <a:rPr sz="1400" spc="-10" dirty="0">
                <a:solidFill>
                  <a:srgbClr val="222222"/>
                </a:solidFill>
                <a:latin typeface="Microsoft Sans Serif"/>
                <a:cs typeface="Microsoft Sans Serif"/>
              </a:rPr>
              <a:t>рекурсия:</a:t>
            </a:r>
            <a:r>
              <a:rPr sz="1400" spc="-35" dirty="0">
                <a:solidFill>
                  <a:srgbClr val="222222"/>
                </a:solidFill>
                <a:latin typeface="Microsoft Sans Serif"/>
                <a:cs typeface="Microsoft Sans Serif"/>
              </a:rPr>
              <a:t> </a:t>
            </a:r>
            <a:r>
              <a:rPr sz="1400" spc="-20" dirty="0">
                <a:solidFill>
                  <a:srgbClr val="222222"/>
                </a:solidFill>
                <a:latin typeface="Microsoft Sans Serif"/>
                <a:cs typeface="Microsoft Sans Serif"/>
              </a:rPr>
              <a:t>G1-</a:t>
            </a:r>
            <a:r>
              <a:rPr sz="1400" dirty="0">
                <a:solidFill>
                  <a:srgbClr val="222222"/>
                </a:solidFill>
                <a:latin typeface="Microsoft Sans Serif"/>
                <a:cs typeface="Microsoft Sans Serif"/>
              </a:rPr>
              <a:t>ді</a:t>
            </a:r>
            <a:r>
              <a:rPr sz="1400" spc="-30" dirty="0">
                <a:solidFill>
                  <a:srgbClr val="222222"/>
                </a:solidFill>
                <a:latin typeface="Microsoft Sans Serif"/>
                <a:cs typeface="Microsoft Sans Serif"/>
              </a:rPr>
              <a:t> </a:t>
            </a:r>
            <a:r>
              <a:rPr sz="1400" dirty="0">
                <a:solidFill>
                  <a:srgbClr val="222222"/>
                </a:solidFill>
                <a:latin typeface="Microsoft Sans Serif"/>
                <a:cs typeface="Microsoft Sans Serif"/>
              </a:rPr>
              <a:t>іске</a:t>
            </a:r>
            <a:r>
              <a:rPr sz="1400" spc="-30" dirty="0">
                <a:solidFill>
                  <a:srgbClr val="222222"/>
                </a:solidFill>
                <a:latin typeface="Microsoft Sans Serif"/>
                <a:cs typeface="Microsoft Sans Serif"/>
              </a:rPr>
              <a:t> </a:t>
            </a:r>
            <a:r>
              <a:rPr sz="1400" spc="-20" dirty="0">
                <a:solidFill>
                  <a:srgbClr val="222222"/>
                </a:solidFill>
                <a:latin typeface="Microsoft Sans Serif"/>
                <a:cs typeface="Microsoft Sans Serif"/>
              </a:rPr>
              <a:t>қосу</a:t>
            </a:r>
            <a:r>
              <a:rPr sz="1400" spc="-30" dirty="0">
                <a:solidFill>
                  <a:srgbClr val="222222"/>
                </a:solidFill>
                <a:latin typeface="Microsoft Sans Serif"/>
                <a:cs typeface="Microsoft Sans Serif"/>
              </a:rPr>
              <a:t> </a:t>
            </a:r>
            <a:r>
              <a:rPr sz="1400" dirty="0">
                <a:solidFill>
                  <a:srgbClr val="222222"/>
                </a:solidFill>
                <a:latin typeface="Microsoft Sans Serif"/>
                <a:cs typeface="Microsoft Sans Serif"/>
              </a:rPr>
              <a:t>үшін</a:t>
            </a:r>
            <a:r>
              <a:rPr sz="1400" spc="-25" dirty="0">
                <a:solidFill>
                  <a:srgbClr val="222222"/>
                </a:solidFill>
                <a:latin typeface="Microsoft Sans Serif"/>
                <a:cs typeface="Microsoft Sans Serif"/>
              </a:rPr>
              <a:t> </a:t>
            </a:r>
            <a:r>
              <a:rPr sz="1400" dirty="0">
                <a:solidFill>
                  <a:srgbClr val="222222"/>
                </a:solidFill>
                <a:latin typeface="Microsoft Sans Serif"/>
                <a:cs typeface="Microsoft Sans Serif"/>
              </a:rPr>
              <a:t>T1</a:t>
            </a:r>
            <a:r>
              <a:rPr sz="1400" spc="-30" dirty="0">
                <a:solidFill>
                  <a:srgbClr val="222222"/>
                </a:solidFill>
                <a:latin typeface="Microsoft Sans Serif"/>
                <a:cs typeface="Microsoft Sans Serif"/>
              </a:rPr>
              <a:t> </a:t>
            </a:r>
            <a:r>
              <a:rPr sz="1400" spc="-10" dirty="0">
                <a:solidFill>
                  <a:srgbClr val="222222"/>
                </a:solidFill>
                <a:latin typeface="Microsoft Sans Serif"/>
                <a:cs typeface="Microsoft Sans Serif"/>
              </a:rPr>
              <a:t>пайдаланыңыз,</a:t>
            </a:r>
            <a:r>
              <a:rPr sz="1400" spc="-35" dirty="0">
                <a:solidFill>
                  <a:srgbClr val="222222"/>
                </a:solidFill>
                <a:latin typeface="Microsoft Sans Serif"/>
                <a:cs typeface="Microsoft Sans Serif"/>
              </a:rPr>
              <a:t> </a:t>
            </a:r>
            <a:r>
              <a:rPr sz="1400" dirty="0">
                <a:solidFill>
                  <a:srgbClr val="222222"/>
                </a:solidFill>
                <a:latin typeface="Microsoft Sans Serif"/>
                <a:cs typeface="Microsoft Sans Serif"/>
              </a:rPr>
              <a:t>ал</a:t>
            </a:r>
            <a:r>
              <a:rPr sz="1400" spc="-30" dirty="0">
                <a:solidFill>
                  <a:srgbClr val="222222"/>
                </a:solidFill>
                <a:latin typeface="Microsoft Sans Serif"/>
                <a:cs typeface="Microsoft Sans Serif"/>
              </a:rPr>
              <a:t> </a:t>
            </a:r>
            <a:r>
              <a:rPr sz="1400" spc="-20" dirty="0">
                <a:solidFill>
                  <a:srgbClr val="222222"/>
                </a:solidFill>
                <a:latin typeface="Microsoft Sans Serif"/>
                <a:cs typeface="Microsoft Sans Serif"/>
              </a:rPr>
              <a:t>G1-</a:t>
            </a:r>
            <a:r>
              <a:rPr sz="1400" dirty="0">
                <a:solidFill>
                  <a:srgbClr val="222222"/>
                </a:solidFill>
                <a:latin typeface="Microsoft Sans Serif"/>
                <a:cs typeface="Microsoft Sans Serif"/>
              </a:rPr>
              <a:t>ді</a:t>
            </a:r>
            <a:r>
              <a:rPr sz="1400" spc="-30" dirty="0">
                <a:solidFill>
                  <a:srgbClr val="222222"/>
                </a:solidFill>
                <a:latin typeface="Microsoft Sans Serif"/>
                <a:cs typeface="Microsoft Sans Serif"/>
              </a:rPr>
              <a:t> </a:t>
            </a:r>
            <a:r>
              <a:rPr sz="1400" spc="-20" dirty="0">
                <a:solidFill>
                  <a:srgbClr val="222222"/>
                </a:solidFill>
                <a:latin typeface="Microsoft Sans Serif"/>
                <a:cs typeface="Microsoft Sans Serif"/>
              </a:rPr>
              <a:t>қайта</a:t>
            </a:r>
            <a:r>
              <a:rPr sz="1400" spc="-25" dirty="0">
                <a:solidFill>
                  <a:srgbClr val="222222"/>
                </a:solidFill>
                <a:latin typeface="Microsoft Sans Serif"/>
                <a:cs typeface="Microsoft Sans Serif"/>
              </a:rPr>
              <a:t> </a:t>
            </a:r>
            <a:r>
              <a:rPr sz="1400" dirty="0">
                <a:solidFill>
                  <a:srgbClr val="222222"/>
                </a:solidFill>
                <a:latin typeface="Microsoft Sans Serif"/>
                <a:cs typeface="Microsoft Sans Serif"/>
              </a:rPr>
              <a:t>іске</a:t>
            </a:r>
            <a:r>
              <a:rPr sz="1400" spc="-30" dirty="0">
                <a:solidFill>
                  <a:srgbClr val="222222"/>
                </a:solidFill>
                <a:latin typeface="Microsoft Sans Serif"/>
                <a:cs typeface="Microsoft Sans Serif"/>
              </a:rPr>
              <a:t> </a:t>
            </a:r>
            <a:r>
              <a:rPr sz="1400" spc="-20" dirty="0">
                <a:solidFill>
                  <a:srgbClr val="222222"/>
                </a:solidFill>
                <a:latin typeface="Microsoft Sans Serif"/>
                <a:cs typeface="Microsoft Sans Serif"/>
              </a:rPr>
              <a:t>қосу</a:t>
            </a:r>
            <a:r>
              <a:rPr sz="1400" spc="-30" dirty="0">
                <a:solidFill>
                  <a:srgbClr val="222222"/>
                </a:solidFill>
                <a:latin typeface="Microsoft Sans Serif"/>
                <a:cs typeface="Microsoft Sans Serif"/>
              </a:rPr>
              <a:t> </a:t>
            </a:r>
            <a:r>
              <a:rPr sz="1400" dirty="0">
                <a:solidFill>
                  <a:srgbClr val="222222"/>
                </a:solidFill>
                <a:latin typeface="Microsoft Sans Serif"/>
                <a:cs typeface="Microsoft Sans Serif"/>
              </a:rPr>
              <a:t>үшін</a:t>
            </a:r>
            <a:r>
              <a:rPr sz="1400" spc="-30" dirty="0">
                <a:solidFill>
                  <a:srgbClr val="222222"/>
                </a:solidFill>
                <a:latin typeface="Microsoft Sans Serif"/>
                <a:cs typeface="Microsoft Sans Serif"/>
              </a:rPr>
              <a:t> </a:t>
            </a:r>
            <a:r>
              <a:rPr sz="1400" spc="-25" dirty="0">
                <a:solidFill>
                  <a:srgbClr val="222222"/>
                </a:solidFill>
                <a:latin typeface="Microsoft Sans Serif"/>
                <a:cs typeface="Microsoft Sans Serif"/>
              </a:rPr>
              <a:t>G1- </a:t>
            </a:r>
            <a:r>
              <a:rPr sz="1400" dirty="0">
                <a:solidFill>
                  <a:srgbClr val="222222"/>
                </a:solidFill>
                <a:latin typeface="Microsoft Sans Serif"/>
                <a:cs typeface="Microsoft Sans Serif"/>
              </a:rPr>
              <a:t>ден </a:t>
            </a:r>
            <a:r>
              <a:rPr sz="1400" spc="-20" dirty="0">
                <a:solidFill>
                  <a:srgbClr val="222222"/>
                </a:solidFill>
                <a:latin typeface="Microsoft Sans Serif"/>
                <a:cs typeface="Microsoft Sans Serif"/>
              </a:rPr>
              <a:t>T1-</a:t>
            </a:r>
            <a:r>
              <a:rPr sz="1400" dirty="0">
                <a:solidFill>
                  <a:srgbClr val="222222"/>
                </a:solidFill>
                <a:latin typeface="Microsoft Sans Serif"/>
                <a:cs typeface="Microsoft Sans Serif"/>
              </a:rPr>
              <a:t>ге </a:t>
            </a:r>
            <a:r>
              <a:rPr sz="1400" spc="-10" dirty="0">
                <a:solidFill>
                  <a:srgbClr val="222222"/>
                </a:solidFill>
                <a:latin typeface="Microsoft Sans Serif"/>
                <a:cs typeface="Microsoft Sans Serif"/>
              </a:rPr>
              <a:t>дейін...</a:t>
            </a:r>
            <a:endParaRPr sz="1400">
              <a:latin typeface="Microsoft Sans Serif"/>
              <a:cs typeface="Microsoft Sans Serif"/>
            </a:endParaRPr>
          </a:p>
        </p:txBody>
      </p:sp>
      <p:sp>
        <p:nvSpPr>
          <p:cNvPr id="3" name="object 3"/>
          <p:cNvSpPr txBox="1"/>
          <p:nvPr/>
        </p:nvSpPr>
        <p:spPr>
          <a:xfrm>
            <a:off x="384725" y="2990861"/>
            <a:ext cx="8350250" cy="1339215"/>
          </a:xfrm>
          <a:prstGeom prst="rect">
            <a:avLst/>
          </a:prstGeom>
        </p:spPr>
        <p:txBody>
          <a:bodyPr vert="horz" wrap="square" lIns="0" tIns="12700" rIns="0" bIns="0" rtlCol="0">
            <a:spAutoFit/>
          </a:bodyPr>
          <a:lstStyle/>
          <a:p>
            <a:pPr marL="12700">
              <a:lnSpc>
                <a:spcPct val="100000"/>
              </a:lnSpc>
              <a:spcBef>
                <a:spcPts val="100"/>
              </a:spcBef>
            </a:pPr>
            <a:r>
              <a:rPr sz="1400" spc="-20" dirty="0">
                <a:solidFill>
                  <a:srgbClr val="222222"/>
                </a:solidFill>
                <a:latin typeface="Microsoft Sans Serif"/>
                <a:cs typeface="Microsoft Sans Serif"/>
              </a:rPr>
              <a:t>Тікелей</a:t>
            </a:r>
            <a:r>
              <a:rPr sz="1400" spc="-40" dirty="0">
                <a:solidFill>
                  <a:srgbClr val="222222"/>
                </a:solidFill>
                <a:latin typeface="Microsoft Sans Serif"/>
                <a:cs typeface="Microsoft Sans Serif"/>
              </a:rPr>
              <a:t> </a:t>
            </a:r>
            <a:r>
              <a:rPr sz="1400" spc="-10" dirty="0">
                <a:solidFill>
                  <a:srgbClr val="222222"/>
                </a:solidFill>
                <a:latin typeface="Microsoft Sans Serif"/>
                <a:cs typeface="Microsoft Sans Serif"/>
              </a:rPr>
              <a:t>рекурсия</a:t>
            </a:r>
            <a:r>
              <a:rPr sz="1400" spc="-40" dirty="0">
                <a:solidFill>
                  <a:srgbClr val="222222"/>
                </a:solidFill>
                <a:latin typeface="Microsoft Sans Serif"/>
                <a:cs typeface="Microsoft Sans Serif"/>
              </a:rPr>
              <a:t> </a:t>
            </a:r>
            <a:r>
              <a:rPr sz="1400" spc="-10" dirty="0">
                <a:solidFill>
                  <a:srgbClr val="222222"/>
                </a:solidFill>
                <a:latin typeface="Microsoft Sans Serif"/>
                <a:cs typeface="Microsoft Sans Serif"/>
              </a:rPr>
              <a:t>орнату:</a:t>
            </a:r>
            <a:endParaRPr sz="1400">
              <a:latin typeface="Microsoft Sans Serif"/>
              <a:cs typeface="Microsoft Sans Serif"/>
            </a:endParaRPr>
          </a:p>
          <a:p>
            <a:pPr>
              <a:lnSpc>
                <a:spcPct val="100000"/>
              </a:lnSpc>
              <a:spcBef>
                <a:spcPts val="20"/>
              </a:spcBef>
            </a:pPr>
            <a:endParaRPr sz="1400">
              <a:latin typeface="Microsoft Sans Serif"/>
              <a:cs typeface="Microsoft Sans Serif"/>
            </a:endParaRPr>
          </a:p>
          <a:p>
            <a:pPr marL="774065" indent="-335915">
              <a:lnSpc>
                <a:spcPct val="100000"/>
              </a:lnSpc>
              <a:buChar char="●"/>
              <a:tabLst>
                <a:tab pos="774065" algn="l"/>
              </a:tabLst>
            </a:pPr>
            <a:r>
              <a:rPr sz="1400" spc="-25" dirty="0">
                <a:solidFill>
                  <a:srgbClr val="222222"/>
                </a:solidFill>
                <a:latin typeface="Microsoft Sans Serif"/>
                <a:cs typeface="Microsoft Sans Serif"/>
              </a:rPr>
              <a:t>Əдепкі</a:t>
            </a:r>
            <a:r>
              <a:rPr sz="1400" spc="-45" dirty="0">
                <a:solidFill>
                  <a:srgbClr val="222222"/>
                </a:solidFill>
                <a:latin typeface="Microsoft Sans Serif"/>
                <a:cs typeface="Microsoft Sans Serif"/>
              </a:rPr>
              <a:t> </a:t>
            </a:r>
            <a:r>
              <a:rPr sz="1400" dirty="0">
                <a:solidFill>
                  <a:srgbClr val="222222"/>
                </a:solidFill>
                <a:latin typeface="Microsoft Sans Serif"/>
                <a:cs typeface="Microsoft Sans Serif"/>
              </a:rPr>
              <a:t>бойынша,</a:t>
            </a:r>
            <a:r>
              <a:rPr sz="1400" spc="-45" dirty="0">
                <a:solidFill>
                  <a:srgbClr val="222222"/>
                </a:solidFill>
                <a:latin typeface="Microsoft Sans Serif"/>
                <a:cs typeface="Microsoft Sans Serif"/>
              </a:rPr>
              <a:t> </a:t>
            </a:r>
            <a:r>
              <a:rPr sz="1400" spc="-10" dirty="0">
                <a:solidFill>
                  <a:srgbClr val="222222"/>
                </a:solidFill>
                <a:latin typeface="Microsoft Sans Serif"/>
                <a:cs typeface="Microsoft Sans Serif"/>
              </a:rPr>
              <a:t>тікелей</a:t>
            </a:r>
            <a:r>
              <a:rPr sz="1400" spc="-40" dirty="0">
                <a:solidFill>
                  <a:srgbClr val="222222"/>
                </a:solidFill>
                <a:latin typeface="Microsoft Sans Serif"/>
                <a:cs typeface="Microsoft Sans Serif"/>
              </a:rPr>
              <a:t> </a:t>
            </a:r>
            <a:r>
              <a:rPr sz="1400" spc="-10" dirty="0">
                <a:solidFill>
                  <a:srgbClr val="222222"/>
                </a:solidFill>
                <a:latin typeface="Microsoft Sans Serif"/>
                <a:cs typeface="Microsoft Sans Serif"/>
              </a:rPr>
              <a:t>рекурсия</a:t>
            </a:r>
            <a:r>
              <a:rPr sz="1400" spc="-45" dirty="0">
                <a:solidFill>
                  <a:srgbClr val="222222"/>
                </a:solidFill>
                <a:latin typeface="Microsoft Sans Serif"/>
                <a:cs typeface="Microsoft Sans Serif"/>
              </a:rPr>
              <a:t> </a:t>
            </a:r>
            <a:r>
              <a:rPr sz="1400" spc="-10" dirty="0">
                <a:solidFill>
                  <a:srgbClr val="222222"/>
                </a:solidFill>
                <a:latin typeface="Microsoft Sans Serif"/>
                <a:cs typeface="Microsoft Sans Serif"/>
              </a:rPr>
              <a:t>өшірілген,</a:t>
            </a:r>
            <a:r>
              <a:rPr sz="1400" spc="-45" dirty="0">
                <a:solidFill>
                  <a:srgbClr val="222222"/>
                </a:solidFill>
                <a:latin typeface="Microsoft Sans Serif"/>
                <a:cs typeface="Microsoft Sans Serif"/>
              </a:rPr>
              <a:t> </a:t>
            </a:r>
            <a:r>
              <a:rPr sz="1400" dirty="0">
                <a:solidFill>
                  <a:srgbClr val="222222"/>
                </a:solidFill>
                <a:latin typeface="Microsoft Sans Serif"/>
                <a:cs typeface="Microsoft Sans Serif"/>
              </a:rPr>
              <a:t>оны</a:t>
            </a:r>
            <a:r>
              <a:rPr sz="1400" spc="-45" dirty="0">
                <a:solidFill>
                  <a:srgbClr val="222222"/>
                </a:solidFill>
                <a:latin typeface="Microsoft Sans Serif"/>
                <a:cs typeface="Microsoft Sans Serif"/>
              </a:rPr>
              <a:t> </a:t>
            </a:r>
            <a:r>
              <a:rPr sz="1400" spc="-25" dirty="0">
                <a:solidFill>
                  <a:srgbClr val="222222"/>
                </a:solidFill>
                <a:latin typeface="Microsoft Sans Serif"/>
                <a:cs typeface="Microsoft Sans Serif"/>
              </a:rPr>
              <a:t>қосудың</a:t>
            </a:r>
            <a:r>
              <a:rPr sz="1400" spc="-40" dirty="0">
                <a:solidFill>
                  <a:srgbClr val="222222"/>
                </a:solidFill>
                <a:latin typeface="Microsoft Sans Serif"/>
                <a:cs typeface="Microsoft Sans Serif"/>
              </a:rPr>
              <a:t> </a:t>
            </a:r>
            <a:r>
              <a:rPr sz="1400" spc="-10" dirty="0">
                <a:solidFill>
                  <a:srgbClr val="222222"/>
                </a:solidFill>
                <a:latin typeface="Microsoft Sans Serif"/>
                <a:cs typeface="Microsoft Sans Serif"/>
              </a:rPr>
              <a:t>екі</a:t>
            </a:r>
            <a:r>
              <a:rPr sz="1400" spc="-45" dirty="0">
                <a:solidFill>
                  <a:srgbClr val="222222"/>
                </a:solidFill>
                <a:latin typeface="Microsoft Sans Serif"/>
                <a:cs typeface="Microsoft Sans Serif"/>
              </a:rPr>
              <a:t> </a:t>
            </a:r>
            <a:r>
              <a:rPr sz="1400" dirty="0">
                <a:solidFill>
                  <a:srgbClr val="222222"/>
                </a:solidFill>
                <a:latin typeface="Microsoft Sans Serif"/>
                <a:cs typeface="Microsoft Sans Serif"/>
              </a:rPr>
              <a:t>жолы</a:t>
            </a:r>
            <a:r>
              <a:rPr sz="1400" spc="-45" dirty="0">
                <a:solidFill>
                  <a:srgbClr val="222222"/>
                </a:solidFill>
                <a:latin typeface="Microsoft Sans Serif"/>
                <a:cs typeface="Microsoft Sans Serif"/>
              </a:rPr>
              <a:t> </a:t>
            </a:r>
            <a:r>
              <a:rPr sz="1400" spc="-20" dirty="0">
                <a:solidFill>
                  <a:srgbClr val="222222"/>
                </a:solidFill>
                <a:latin typeface="Microsoft Sans Serif"/>
                <a:cs typeface="Microsoft Sans Serif"/>
              </a:rPr>
              <a:t>бар:</a:t>
            </a:r>
            <a:endParaRPr sz="1400">
              <a:latin typeface="Microsoft Sans Serif"/>
              <a:cs typeface="Microsoft Sans Serif"/>
            </a:endParaRPr>
          </a:p>
          <a:p>
            <a:pPr marL="774065" indent="-335915">
              <a:lnSpc>
                <a:spcPct val="100000"/>
              </a:lnSpc>
              <a:spcBef>
                <a:spcPts val="1010"/>
              </a:spcBef>
              <a:buChar char="●"/>
              <a:tabLst>
                <a:tab pos="774065" algn="l"/>
              </a:tabLst>
            </a:pPr>
            <a:r>
              <a:rPr sz="1400" spc="-40" dirty="0">
                <a:solidFill>
                  <a:srgbClr val="222222"/>
                </a:solidFill>
                <a:latin typeface="Microsoft Sans Serif"/>
                <a:cs typeface="Microsoft Sans Serif"/>
              </a:rPr>
              <a:t>T-</a:t>
            </a:r>
            <a:r>
              <a:rPr sz="1400" dirty="0">
                <a:solidFill>
                  <a:srgbClr val="222222"/>
                </a:solidFill>
                <a:latin typeface="Microsoft Sans Serif"/>
                <a:cs typeface="Microsoft Sans Serif"/>
              </a:rPr>
              <a:t>SQL:exec</a:t>
            </a:r>
            <a:r>
              <a:rPr sz="1400" spc="-30" dirty="0">
                <a:solidFill>
                  <a:srgbClr val="222222"/>
                </a:solidFill>
                <a:latin typeface="Microsoft Sans Serif"/>
                <a:cs typeface="Microsoft Sans Serif"/>
              </a:rPr>
              <a:t> </a:t>
            </a:r>
            <a:r>
              <a:rPr sz="1400" dirty="0">
                <a:solidFill>
                  <a:srgbClr val="222222"/>
                </a:solidFill>
                <a:latin typeface="Microsoft Sans Serif"/>
                <a:cs typeface="Microsoft Sans Serif"/>
              </a:rPr>
              <a:t>sp_dboption</a:t>
            </a:r>
            <a:r>
              <a:rPr sz="1400" spc="-30" dirty="0">
                <a:solidFill>
                  <a:srgbClr val="222222"/>
                </a:solidFill>
                <a:latin typeface="Microsoft Sans Serif"/>
                <a:cs typeface="Microsoft Sans Serif"/>
              </a:rPr>
              <a:t> </a:t>
            </a:r>
            <a:r>
              <a:rPr sz="1400" dirty="0">
                <a:solidFill>
                  <a:srgbClr val="222222"/>
                </a:solidFill>
                <a:latin typeface="Microsoft Sans Serif"/>
                <a:cs typeface="Microsoft Sans Serif"/>
              </a:rPr>
              <a:t>'dbName',</a:t>
            </a:r>
            <a:r>
              <a:rPr sz="1400" spc="-35" dirty="0">
                <a:solidFill>
                  <a:srgbClr val="222222"/>
                </a:solidFill>
                <a:latin typeface="Microsoft Sans Serif"/>
                <a:cs typeface="Microsoft Sans Serif"/>
              </a:rPr>
              <a:t> </a:t>
            </a:r>
            <a:r>
              <a:rPr sz="1400" spc="-10" dirty="0">
                <a:solidFill>
                  <a:srgbClr val="222222"/>
                </a:solidFill>
                <a:latin typeface="Microsoft Sans Serif"/>
                <a:cs typeface="Microsoft Sans Serif"/>
              </a:rPr>
              <a:t>'рекурсивті</a:t>
            </a:r>
            <a:r>
              <a:rPr sz="1400" spc="-30" dirty="0">
                <a:solidFill>
                  <a:srgbClr val="222222"/>
                </a:solidFill>
                <a:latin typeface="Microsoft Sans Serif"/>
                <a:cs typeface="Microsoft Sans Serif"/>
              </a:rPr>
              <a:t> </a:t>
            </a:r>
            <a:r>
              <a:rPr sz="1400" spc="-10" dirty="0">
                <a:solidFill>
                  <a:srgbClr val="222222"/>
                </a:solidFill>
                <a:latin typeface="Microsoft Sans Serif"/>
                <a:cs typeface="Microsoft Sans Serif"/>
              </a:rPr>
              <a:t>триггерлер',</a:t>
            </a:r>
            <a:r>
              <a:rPr sz="1400" spc="-35" dirty="0">
                <a:solidFill>
                  <a:srgbClr val="222222"/>
                </a:solidFill>
                <a:latin typeface="Microsoft Sans Serif"/>
                <a:cs typeface="Microsoft Sans Serif"/>
              </a:rPr>
              <a:t> </a:t>
            </a:r>
            <a:r>
              <a:rPr sz="1400" spc="-20" dirty="0">
                <a:solidFill>
                  <a:srgbClr val="222222"/>
                </a:solidFill>
                <a:latin typeface="Microsoft Sans Serif"/>
                <a:cs typeface="Microsoft Sans Serif"/>
              </a:rPr>
              <a:t>шын</a:t>
            </a:r>
            <a:r>
              <a:rPr sz="1400" spc="-20" dirty="0">
                <a:solidFill>
                  <a:srgbClr val="222222"/>
                </a:solidFill>
                <a:latin typeface="MS PGothic"/>
                <a:cs typeface="MS PGothic"/>
              </a:rPr>
              <a:t>；</a:t>
            </a:r>
            <a:endParaRPr sz="1400">
              <a:latin typeface="MS PGothic"/>
              <a:cs typeface="MS PGothic"/>
            </a:endParaRPr>
          </a:p>
          <a:p>
            <a:pPr marL="774065" indent="-335915">
              <a:lnSpc>
                <a:spcPct val="100000"/>
              </a:lnSpc>
              <a:spcBef>
                <a:spcPts val="1010"/>
              </a:spcBef>
              <a:buChar char="●"/>
              <a:tabLst>
                <a:tab pos="774065" algn="l"/>
              </a:tabLst>
            </a:pPr>
            <a:r>
              <a:rPr sz="1400" dirty="0">
                <a:solidFill>
                  <a:srgbClr val="222222"/>
                </a:solidFill>
                <a:latin typeface="Microsoft Sans Serif"/>
                <a:cs typeface="Microsoft Sans Serif"/>
              </a:rPr>
              <a:t>EM:</a:t>
            </a:r>
            <a:r>
              <a:rPr sz="1400" spc="-5" dirty="0">
                <a:solidFill>
                  <a:srgbClr val="222222"/>
                </a:solidFill>
                <a:latin typeface="Microsoft Sans Serif"/>
                <a:cs typeface="Microsoft Sans Serif"/>
              </a:rPr>
              <a:t> </a:t>
            </a:r>
            <a:r>
              <a:rPr sz="1400" spc="-45" dirty="0">
                <a:solidFill>
                  <a:srgbClr val="222222"/>
                </a:solidFill>
                <a:latin typeface="Microsoft Sans Serif"/>
                <a:cs typeface="Microsoft Sans Serif"/>
              </a:rPr>
              <a:t>Дерекқор-</a:t>
            </a:r>
            <a:r>
              <a:rPr sz="1400" spc="-35" dirty="0">
                <a:solidFill>
                  <a:srgbClr val="222222"/>
                </a:solidFill>
                <a:latin typeface="Microsoft Sans Serif"/>
                <a:cs typeface="Microsoft Sans Serif"/>
              </a:rPr>
              <a:t>&gt;Сипаттар-</a:t>
            </a:r>
            <a:r>
              <a:rPr sz="1400" spc="-10" dirty="0">
                <a:solidFill>
                  <a:srgbClr val="222222"/>
                </a:solidFill>
                <a:latin typeface="Microsoft Sans Serif"/>
                <a:cs typeface="Microsoft Sans Serif"/>
              </a:rPr>
              <a:t>&gt;Параметрлер</a:t>
            </a:r>
            <a:r>
              <a:rPr sz="1400" dirty="0">
                <a:solidFill>
                  <a:srgbClr val="222222"/>
                </a:solidFill>
                <a:latin typeface="Microsoft Sans Serif"/>
                <a:cs typeface="Microsoft Sans Serif"/>
              </a:rPr>
              <a:t> тармағын</a:t>
            </a:r>
            <a:r>
              <a:rPr sz="1400" spc="5" dirty="0">
                <a:solidFill>
                  <a:srgbClr val="222222"/>
                </a:solidFill>
                <a:latin typeface="Microsoft Sans Serif"/>
                <a:cs typeface="Microsoft Sans Serif"/>
              </a:rPr>
              <a:t> </a:t>
            </a:r>
            <a:r>
              <a:rPr sz="1400" spc="-10" dirty="0">
                <a:solidFill>
                  <a:srgbClr val="222222"/>
                </a:solidFill>
                <a:latin typeface="Microsoft Sans Serif"/>
                <a:cs typeface="Microsoft Sans Serif"/>
              </a:rPr>
              <a:t>тінтуірдің</a:t>
            </a:r>
            <a:r>
              <a:rPr sz="1400" dirty="0">
                <a:solidFill>
                  <a:srgbClr val="222222"/>
                </a:solidFill>
                <a:latin typeface="Microsoft Sans Serif"/>
                <a:cs typeface="Microsoft Sans Serif"/>
              </a:rPr>
              <a:t> оң </a:t>
            </a:r>
            <a:r>
              <a:rPr sz="1400" spc="-60" dirty="0">
                <a:solidFill>
                  <a:srgbClr val="222222"/>
                </a:solidFill>
                <a:latin typeface="Microsoft Sans Serif"/>
                <a:cs typeface="Microsoft Sans Serif"/>
              </a:rPr>
              <a:t>жақ</a:t>
            </a:r>
            <a:r>
              <a:rPr sz="1400" spc="5" dirty="0">
                <a:solidFill>
                  <a:srgbClr val="222222"/>
                </a:solidFill>
                <a:latin typeface="Microsoft Sans Serif"/>
                <a:cs typeface="Microsoft Sans Serif"/>
              </a:rPr>
              <a:t> </a:t>
            </a:r>
            <a:r>
              <a:rPr sz="1400" spc="-20" dirty="0">
                <a:solidFill>
                  <a:srgbClr val="222222"/>
                </a:solidFill>
                <a:latin typeface="Microsoft Sans Serif"/>
                <a:cs typeface="Microsoft Sans Serif"/>
              </a:rPr>
              <a:t>түймешігімен</a:t>
            </a:r>
            <a:r>
              <a:rPr sz="1400" spc="-5" dirty="0">
                <a:solidFill>
                  <a:srgbClr val="222222"/>
                </a:solidFill>
                <a:latin typeface="Microsoft Sans Serif"/>
                <a:cs typeface="Microsoft Sans Serif"/>
              </a:rPr>
              <a:t> </a:t>
            </a:r>
            <a:r>
              <a:rPr sz="1400" spc="-10" dirty="0">
                <a:solidFill>
                  <a:srgbClr val="222222"/>
                </a:solidFill>
                <a:latin typeface="Microsoft Sans Serif"/>
                <a:cs typeface="Microsoft Sans Serif"/>
              </a:rPr>
              <a:t>басыңыз.</a:t>
            </a:r>
            <a:endParaRPr sz="1400">
              <a:latin typeface="Microsoft Sans Serif"/>
              <a:cs typeface="Microsoft Sans Serif"/>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1638" rIns="0" bIns="0" rtlCol="0">
            <a:spAutoFit/>
          </a:bodyPr>
          <a:lstStyle/>
          <a:p>
            <a:pPr marL="12700">
              <a:lnSpc>
                <a:spcPct val="100000"/>
              </a:lnSpc>
              <a:spcBef>
                <a:spcPts val="120"/>
              </a:spcBef>
            </a:pPr>
            <a:r>
              <a:rPr spc="-10" dirty="0"/>
              <a:t>Мысал</a:t>
            </a:r>
          </a:p>
        </p:txBody>
      </p:sp>
      <p:sp>
        <p:nvSpPr>
          <p:cNvPr id="3" name="object 3"/>
          <p:cNvSpPr txBox="1"/>
          <p:nvPr/>
        </p:nvSpPr>
        <p:spPr>
          <a:xfrm>
            <a:off x="384725" y="1197097"/>
            <a:ext cx="7497445" cy="2083435"/>
          </a:xfrm>
          <a:prstGeom prst="rect">
            <a:avLst/>
          </a:prstGeom>
        </p:spPr>
        <p:txBody>
          <a:bodyPr vert="horz" wrap="square" lIns="0" tIns="12700" rIns="0" bIns="0" rtlCol="0">
            <a:spAutoFit/>
          </a:bodyPr>
          <a:lstStyle/>
          <a:p>
            <a:pPr marL="12700" marR="5080">
              <a:lnSpc>
                <a:spcPct val="109100"/>
              </a:lnSpc>
              <a:spcBef>
                <a:spcPts val="100"/>
              </a:spcBef>
            </a:pPr>
            <a:r>
              <a:rPr sz="1500" dirty="0">
                <a:latin typeface="Microsoft Sans Serif"/>
                <a:cs typeface="Microsoft Sans Serif"/>
              </a:rPr>
              <a:t>Мысал:</a:t>
            </a:r>
            <a:r>
              <a:rPr sz="1500" spc="-50" dirty="0">
                <a:latin typeface="Microsoft Sans Serif"/>
                <a:cs typeface="Microsoft Sans Serif"/>
              </a:rPr>
              <a:t> </a:t>
            </a:r>
            <a:r>
              <a:rPr sz="1500" spc="-10" dirty="0">
                <a:latin typeface="Microsoft Sans Serif"/>
                <a:cs typeface="Microsoft Sans Serif"/>
              </a:rPr>
              <a:t>«Студенттер»</a:t>
            </a:r>
            <a:r>
              <a:rPr sz="1500" spc="-45" dirty="0">
                <a:latin typeface="Microsoft Sans Serif"/>
                <a:cs typeface="Microsoft Sans Serif"/>
              </a:rPr>
              <a:t> </a:t>
            </a:r>
            <a:r>
              <a:rPr sz="1500" spc="-10" dirty="0">
                <a:latin typeface="Microsoft Sans Serif"/>
                <a:cs typeface="Microsoft Sans Serif"/>
              </a:rPr>
              <a:t>кестесіне</a:t>
            </a:r>
            <a:r>
              <a:rPr sz="1500" spc="-45" dirty="0">
                <a:latin typeface="Microsoft Sans Serif"/>
                <a:cs typeface="Microsoft Sans Serif"/>
              </a:rPr>
              <a:t> </a:t>
            </a:r>
            <a:r>
              <a:rPr sz="1500" spc="-10" dirty="0">
                <a:latin typeface="Microsoft Sans Serif"/>
                <a:cs typeface="Microsoft Sans Serif"/>
              </a:rPr>
              <a:t>жаңа</a:t>
            </a:r>
            <a:r>
              <a:rPr sz="1500" spc="-45" dirty="0">
                <a:latin typeface="Microsoft Sans Serif"/>
                <a:cs typeface="Microsoft Sans Serif"/>
              </a:rPr>
              <a:t> </a:t>
            </a:r>
            <a:r>
              <a:rPr sz="1500" spc="-35" dirty="0">
                <a:latin typeface="Microsoft Sans Serif"/>
                <a:cs typeface="Microsoft Sans Serif"/>
              </a:rPr>
              <a:t>жазба</a:t>
            </a:r>
            <a:r>
              <a:rPr sz="1500" spc="-45" dirty="0">
                <a:latin typeface="Microsoft Sans Serif"/>
                <a:cs typeface="Microsoft Sans Serif"/>
              </a:rPr>
              <a:t> </a:t>
            </a:r>
            <a:r>
              <a:rPr sz="1500" spc="-20" dirty="0">
                <a:latin typeface="Microsoft Sans Serif"/>
                <a:cs typeface="Microsoft Sans Serif"/>
              </a:rPr>
              <a:t>қосылғанда</a:t>
            </a:r>
            <a:r>
              <a:rPr sz="1500" spc="-45" dirty="0">
                <a:latin typeface="Microsoft Sans Serif"/>
                <a:cs typeface="Microsoft Sans Serif"/>
              </a:rPr>
              <a:t> </a:t>
            </a:r>
            <a:r>
              <a:rPr sz="1500" spc="-10" dirty="0">
                <a:latin typeface="Microsoft Sans Serif"/>
                <a:cs typeface="Microsoft Sans Serif"/>
              </a:rPr>
              <a:t>«Жазба</a:t>
            </a:r>
            <a:r>
              <a:rPr sz="1500" spc="-45" dirty="0">
                <a:latin typeface="Microsoft Sans Serif"/>
                <a:cs typeface="Microsoft Sans Serif"/>
              </a:rPr>
              <a:t> </a:t>
            </a:r>
            <a:r>
              <a:rPr sz="1500" spc="-10" dirty="0">
                <a:latin typeface="Microsoft Sans Serif"/>
                <a:cs typeface="Microsoft Sans Serif"/>
              </a:rPr>
              <a:t>қосылды»</a:t>
            </a:r>
            <a:r>
              <a:rPr sz="1500" spc="-45" dirty="0">
                <a:latin typeface="Microsoft Sans Serif"/>
                <a:cs typeface="Microsoft Sans Serif"/>
              </a:rPr>
              <a:t> </a:t>
            </a:r>
            <a:r>
              <a:rPr sz="1500" spc="-10" dirty="0">
                <a:latin typeface="Microsoft Sans Serif"/>
                <a:cs typeface="Microsoft Sans Serif"/>
              </a:rPr>
              <a:t>хабарын </a:t>
            </a:r>
            <a:r>
              <a:rPr sz="1500" spc="-25" dirty="0">
                <a:latin typeface="Microsoft Sans Serif"/>
                <a:cs typeface="Microsoft Sans Serif"/>
              </a:rPr>
              <a:t>көрсететін</a:t>
            </a:r>
            <a:r>
              <a:rPr sz="1500" spc="-50" dirty="0">
                <a:latin typeface="Microsoft Sans Serif"/>
                <a:cs typeface="Microsoft Sans Serif"/>
              </a:rPr>
              <a:t> </a:t>
            </a:r>
            <a:r>
              <a:rPr sz="1500" spc="-25" dirty="0">
                <a:latin typeface="Microsoft Sans Serif"/>
                <a:cs typeface="Microsoft Sans Serif"/>
              </a:rPr>
              <a:t>«Қосу»</a:t>
            </a:r>
            <a:r>
              <a:rPr sz="1500" spc="-50" dirty="0">
                <a:latin typeface="Microsoft Sans Serif"/>
                <a:cs typeface="Microsoft Sans Serif"/>
              </a:rPr>
              <a:t> </a:t>
            </a:r>
            <a:r>
              <a:rPr sz="1500" spc="-10" dirty="0">
                <a:latin typeface="Microsoft Sans Serif"/>
                <a:cs typeface="Microsoft Sans Serif"/>
              </a:rPr>
              <a:t>триггерін</a:t>
            </a:r>
            <a:r>
              <a:rPr sz="1500" spc="-45" dirty="0">
                <a:latin typeface="Microsoft Sans Serif"/>
                <a:cs typeface="Microsoft Sans Serif"/>
              </a:rPr>
              <a:t> </a:t>
            </a:r>
            <a:r>
              <a:rPr sz="1500" spc="-10" dirty="0">
                <a:latin typeface="Microsoft Sans Serif"/>
                <a:cs typeface="Microsoft Sans Serif"/>
              </a:rPr>
              <a:t>жасайық</a:t>
            </a:r>
            <a:endParaRPr sz="1500">
              <a:latin typeface="Microsoft Sans Serif"/>
              <a:cs typeface="Microsoft Sans Serif"/>
            </a:endParaRPr>
          </a:p>
          <a:p>
            <a:pPr marL="12700">
              <a:lnSpc>
                <a:spcPct val="100000"/>
              </a:lnSpc>
              <a:spcBef>
                <a:spcPts val="660"/>
              </a:spcBef>
            </a:pPr>
            <a:r>
              <a:rPr sz="1500" spc="-20" dirty="0">
                <a:solidFill>
                  <a:srgbClr val="8B0000"/>
                </a:solidFill>
                <a:latin typeface="Microsoft Sans Serif"/>
                <a:cs typeface="Microsoft Sans Serif"/>
              </a:rPr>
              <a:t>CREATE</a:t>
            </a:r>
            <a:r>
              <a:rPr sz="1500" spc="-55" dirty="0">
                <a:solidFill>
                  <a:srgbClr val="8B0000"/>
                </a:solidFill>
                <a:latin typeface="Microsoft Sans Serif"/>
                <a:cs typeface="Microsoft Sans Serif"/>
              </a:rPr>
              <a:t> </a:t>
            </a:r>
            <a:r>
              <a:rPr sz="1500" dirty="0">
                <a:solidFill>
                  <a:srgbClr val="8B0000"/>
                </a:solidFill>
                <a:latin typeface="Microsoft Sans Serif"/>
                <a:cs typeface="Microsoft Sans Serif"/>
              </a:rPr>
              <a:t>TRIGGER</a:t>
            </a:r>
            <a:r>
              <a:rPr sz="1500" spc="-25" dirty="0">
                <a:solidFill>
                  <a:srgbClr val="8B0000"/>
                </a:solidFill>
                <a:latin typeface="Microsoft Sans Serif"/>
                <a:cs typeface="Microsoft Sans Serif"/>
              </a:rPr>
              <a:t> </a:t>
            </a:r>
            <a:r>
              <a:rPr sz="1500" spc="-10" dirty="0">
                <a:solidFill>
                  <a:srgbClr val="8B0000"/>
                </a:solidFill>
                <a:latin typeface="Microsoft Sans Serif"/>
                <a:cs typeface="Microsoft Sans Serif"/>
              </a:rPr>
              <a:t>Добавление</a:t>
            </a:r>
            <a:endParaRPr sz="1500">
              <a:latin typeface="Microsoft Sans Serif"/>
              <a:cs typeface="Microsoft Sans Serif"/>
            </a:endParaRPr>
          </a:p>
          <a:p>
            <a:pPr marL="12700">
              <a:lnSpc>
                <a:spcPct val="100000"/>
              </a:lnSpc>
              <a:spcBef>
                <a:spcPts val="1470"/>
              </a:spcBef>
            </a:pPr>
            <a:r>
              <a:rPr sz="1500" dirty="0">
                <a:solidFill>
                  <a:srgbClr val="8B0000"/>
                </a:solidFill>
                <a:latin typeface="Microsoft Sans Serif"/>
                <a:cs typeface="Microsoft Sans Serif"/>
              </a:rPr>
              <a:t>ON </a:t>
            </a:r>
            <a:r>
              <a:rPr sz="1500" spc="-10" dirty="0">
                <a:solidFill>
                  <a:srgbClr val="8B0000"/>
                </a:solidFill>
                <a:latin typeface="Microsoft Sans Serif"/>
                <a:cs typeface="Microsoft Sans Serif"/>
              </a:rPr>
              <a:t>Студенты</a:t>
            </a:r>
            <a:endParaRPr sz="1500">
              <a:latin typeface="Microsoft Sans Serif"/>
              <a:cs typeface="Microsoft Sans Serif"/>
            </a:endParaRPr>
          </a:p>
          <a:p>
            <a:pPr marL="12700">
              <a:lnSpc>
                <a:spcPct val="100000"/>
              </a:lnSpc>
              <a:spcBef>
                <a:spcPts val="1470"/>
              </a:spcBef>
            </a:pPr>
            <a:r>
              <a:rPr sz="1500" dirty="0">
                <a:solidFill>
                  <a:srgbClr val="8B0000"/>
                </a:solidFill>
                <a:latin typeface="Microsoft Sans Serif"/>
                <a:cs typeface="Microsoft Sans Serif"/>
              </a:rPr>
              <a:t>FOR</a:t>
            </a:r>
            <a:r>
              <a:rPr sz="1500" spc="-85" dirty="0">
                <a:solidFill>
                  <a:srgbClr val="8B0000"/>
                </a:solidFill>
                <a:latin typeface="Microsoft Sans Serif"/>
                <a:cs typeface="Microsoft Sans Serif"/>
              </a:rPr>
              <a:t> </a:t>
            </a:r>
            <a:r>
              <a:rPr sz="1500" dirty="0">
                <a:solidFill>
                  <a:srgbClr val="8B0000"/>
                </a:solidFill>
                <a:latin typeface="Microsoft Sans Serif"/>
                <a:cs typeface="Microsoft Sans Serif"/>
              </a:rPr>
              <a:t>AFTER </a:t>
            </a:r>
            <a:r>
              <a:rPr sz="1500" spc="-10" dirty="0">
                <a:solidFill>
                  <a:srgbClr val="8B0000"/>
                </a:solidFill>
                <a:latin typeface="Microsoft Sans Serif"/>
                <a:cs typeface="Microsoft Sans Serif"/>
              </a:rPr>
              <a:t>INSERT</a:t>
            </a:r>
            <a:endParaRPr sz="1500">
              <a:latin typeface="Microsoft Sans Serif"/>
              <a:cs typeface="Microsoft Sans Serif"/>
            </a:endParaRPr>
          </a:p>
          <a:p>
            <a:pPr marL="114300">
              <a:lnSpc>
                <a:spcPct val="100000"/>
              </a:lnSpc>
              <a:spcBef>
                <a:spcPts val="1470"/>
              </a:spcBef>
            </a:pPr>
            <a:r>
              <a:rPr sz="1500" dirty="0">
                <a:solidFill>
                  <a:srgbClr val="8B0000"/>
                </a:solidFill>
                <a:latin typeface="Microsoft Sans Serif"/>
                <a:cs typeface="Microsoft Sans Serif"/>
              </a:rPr>
              <a:t>AS</a:t>
            </a:r>
            <a:r>
              <a:rPr sz="1500" spc="-20" dirty="0">
                <a:solidFill>
                  <a:srgbClr val="8B0000"/>
                </a:solidFill>
                <a:latin typeface="Microsoft Sans Serif"/>
                <a:cs typeface="Microsoft Sans Serif"/>
              </a:rPr>
              <a:t> </a:t>
            </a:r>
            <a:r>
              <a:rPr sz="1500" dirty="0">
                <a:solidFill>
                  <a:srgbClr val="8B0000"/>
                </a:solidFill>
                <a:latin typeface="Microsoft Sans Serif"/>
                <a:cs typeface="Microsoft Sans Serif"/>
              </a:rPr>
              <a:t>PRINT</a:t>
            </a:r>
            <a:r>
              <a:rPr sz="1500" spc="-40" dirty="0">
                <a:solidFill>
                  <a:srgbClr val="8B0000"/>
                </a:solidFill>
                <a:latin typeface="Microsoft Sans Serif"/>
                <a:cs typeface="Microsoft Sans Serif"/>
              </a:rPr>
              <a:t> </a:t>
            </a:r>
            <a:r>
              <a:rPr sz="1500" spc="-10" dirty="0">
                <a:solidFill>
                  <a:srgbClr val="8B0000"/>
                </a:solidFill>
                <a:latin typeface="Microsoft Sans Serif"/>
                <a:cs typeface="Microsoft Sans Serif"/>
              </a:rPr>
              <a:t>'Запись</a:t>
            </a:r>
            <a:r>
              <a:rPr sz="1500" spc="-20" dirty="0">
                <a:solidFill>
                  <a:srgbClr val="8B0000"/>
                </a:solidFill>
                <a:latin typeface="Microsoft Sans Serif"/>
                <a:cs typeface="Microsoft Sans Serif"/>
              </a:rPr>
              <a:t> </a:t>
            </a:r>
            <a:r>
              <a:rPr sz="1500" spc="-10" dirty="0">
                <a:solidFill>
                  <a:srgbClr val="8B0000"/>
                </a:solidFill>
                <a:latin typeface="Microsoft Sans Serif"/>
                <a:cs typeface="Microsoft Sans Serif"/>
              </a:rPr>
              <a:t>добавлена'</a:t>
            </a:r>
            <a:endParaRPr sz="1500">
              <a:latin typeface="Microsoft Sans Serif"/>
              <a:cs typeface="Microsoft Sans Serif"/>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1197097"/>
            <a:ext cx="7343140" cy="2083435"/>
          </a:xfrm>
          <a:prstGeom prst="rect">
            <a:avLst/>
          </a:prstGeom>
        </p:spPr>
        <p:txBody>
          <a:bodyPr vert="horz" wrap="square" lIns="0" tIns="12700" rIns="0" bIns="0" rtlCol="0">
            <a:spAutoFit/>
          </a:bodyPr>
          <a:lstStyle/>
          <a:p>
            <a:pPr marL="12700" marR="5080">
              <a:lnSpc>
                <a:spcPct val="109100"/>
              </a:lnSpc>
              <a:spcBef>
                <a:spcPts val="100"/>
              </a:spcBef>
            </a:pPr>
            <a:r>
              <a:rPr sz="1500" dirty="0">
                <a:latin typeface="Verdana"/>
                <a:cs typeface="Verdana"/>
              </a:rPr>
              <a:t>Мысал:</a:t>
            </a:r>
            <a:r>
              <a:rPr sz="1500" spc="-55" dirty="0">
                <a:latin typeface="Verdana"/>
                <a:cs typeface="Verdana"/>
              </a:rPr>
              <a:t> </a:t>
            </a:r>
            <a:r>
              <a:rPr sz="1500" spc="-10" dirty="0">
                <a:latin typeface="Verdana"/>
                <a:cs typeface="Verdana"/>
              </a:rPr>
              <a:t>«Студенттер»</a:t>
            </a:r>
            <a:r>
              <a:rPr sz="1500" spc="-55" dirty="0">
                <a:latin typeface="Verdana"/>
                <a:cs typeface="Verdana"/>
              </a:rPr>
              <a:t> </a:t>
            </a:r>
            <a:r>
              <a:rPr sz="1500" dirty="0">
                <a:latin typeface="Verdana"/>
                <a:cs typeface="Verdana"/>
              </a:rPr>
              <a:t>кестесіндегі</a:t>
            </a:r>
            <a:r>
              <a:rPr sz="1500" spc="-50" dirty="0">
                <a:latin typeface="Verdana"/>
                <a:cs typeface="Verdana"/>
              </a:rPr>
              <a:t> </a:t>
            </a:r>
            <a:r>
              <a:rPr sz="1500" dirty="0">
                <a:latin typeface="Verdana"/>
                <a:cs typeface="Verdana"/>
              </a:rPr>
              <a:t>жазба</a:t>
            </a:r>
            <a:r>
              <a:rPr sz="1500" spc="-55" dirty="0">
                <a:latin typeface="Verdana"/>
                <a:cs typeface="Verdana"/>
              </a:rPr>
              <a:t> </a:t>
            </a:r>
            <a:r>
              <a:rPr sz="1500" dirty="0">
                <a:latin typeface="Verdana"/>
                <a:cs typeface="Verdana"/>
              </a:rPr>
              <a:t>өзгерген</a:t>
            </a:r>
            <a:r>
              <a:rPr sz="1500" spc="-55" dirty="0">
                <a:latin typeface="Verdana"/>
                <a:cs typeface="Verdana"/>
              </a:rPr>
              <a:t> </a:t>
            </a:r>
            <a:r>
              <a:rPr sz="1500" dirty="0">
                <a:latin typeface="Verdana"/>
                <a:cs typeface="Verdana"/>
              </a:rPr>
              <a:t>кезде</a:t>
            </a:r>
            <a:r>
              <a:rPr sz="1500" spc="-50" dirty="0">
                <a:latin typeface="Verdana"/>
                <a:cs typeface="Verdana"/>
              </a:rPr>
              <a:t> </a:t>
            </a:r>
            <a:r>
              <a:rPr sz="1500" dirty="0">
                <a:latin typeface="Verdana"/>
                <a:cs typeface="Verdana"/>
              </a:rPr>
              <a:t>экранда</a:t>
            </a:r>
            <a:r>
              <a:rPr sz="1500" spc="-55" dirty="0">
                <a:latin typeface="Verdana"/>
                <a:cs typeface="Verdana"/>
              </a:rPr>
              <a:t> </a:t>
            </a:r>
            <a:r>
              <a:rPr sz="1500" spc="-10" dirty="0">
                <a:latin typeface="Verdana"/>
                <a:cs typeface="Verdana"/>
              </a:rPr>
              <a:t>«Жазба өзгертілді»</a:t>
            </a:r>
            <a:r>
              <a:rPr sz="1500" spc="-60" dirty="0">
                <a:latin typeface="Verdana"/>
                <a:cs typeface="Verdana"/>
              </a:rPr>
              <a:t> </a:t>
            </a:r>
            <a:r>
              <a:rPr sz="1500" dirty="0">
                <a:latin typeface="Verdana"/>
                <a:cs typeface="Verdana"/>
              </a:rPr>
              <a:t>хабарын</a:t>
            </a:r>
            <a:r>
              <a:rPr sz="1500" spc="-55" dirty="0">
                <a:latin typeface="Verdana"/>
                <a:cs typeface="Verdana"/>
              </a:rPr>
              <a:t> </a:t>
            </a:r>
            <a:r>
              <a:rPr sz="1500" dirty="0">
                <a:latin typeface="Verdana"/>
                <a:cs typeface="Verdana"/>
              </a:rPr>
              <a:t>көрсететін</a:t>
            </a:r>
            <a:r>
              <a:rPr sz="1500" spc="-55" dirty="0">
                <a:latin typeface="Verdana"/>
                <a:cs typeface="Verdana"/>
              </a:rPr>
              <a:t> </a:t>
            </a:r>
            <a:r>
              <a:rPr sz="1500" dirty="0">
                <a:latin typeface="Verdana"/>
                <a:cs typeface="Verdana"/>
              </a:rPr>
              <a:t>«Өзгерту»</a:t>
            </a:r>
            <a:r>
              <a:rPr sz="1500" spc="-55" dirty="0">
                <a:latin typeface="Verdana"/>
                <a:cs typeface="Verdana"/>
              </a:rPr>
              <a:t> </a:t>
            </a:r>
            <a:r>
              <a:rPr sz="1500" dirty="0">
                <a:latin typeface="Verdana"/>
                <a:cs typeface="Verdana"/>
              </a:rPr>
              <a:t>триггерін</a:t>
            </a:r>
            <a:r>
              <a:rPr sz="1500" spc="-55" dirty="0">
                <a:latin typeface="Verdana"/>
                <a:cs typeface="Verdana"/>
              </a:rPr>
              <a:t> </a:t>
            </a:r>
            <a:r>
              <a:rPr sz="1500" spc="-10" dirty="0">
                <a:latin typeface="Verdana"/>
                <a:cs typeface="Verdana"/>
              </a:rPr>
              <a:t>жасайды</a:t>
            </a:r>
            <a:endParaRPr sz="1500">
              <a:latin typeface="Verdana"/>
              <a:cs typeface="Verdana"/>
            </a:endParaRPr>
          </a:p>
          <a:p>
            <a:pPr marL="12700">
              <a:lnSpc>
                <a:spcPct val="100000"/>
              </a:lnSpc>
              <a:spcBef>
                <a:spcPts val="660"/>
              </a:spcBef>
            </a:pPr>
            <a:r>
              <a:rPr sz="1500" dirty="0">
                <a:solidFill>
                  <a:srgbClr val="8B0000"/>
                </a:solidFill>
                <a:latin typeface="Courier New"/>
                <a:cs typeface="Courier New"/>
              </a:rPr>
              <a:t>CREATE</a:t>
            </a:r>
            <a:r>
              <a:rPr sz="1500" spc="-35" dirty="0">
                <a:solidFill>
                  <a:srgbClr val="8B0000"/>
                </a:solidFill>
                <a:latin typeface="Courier New"/>
                <a:cs typeface="Courier New"/>
              </a:rPr>
              <a:t> </a:t>
            </a:r>
            <a:r>
              <a:rPr sz="1500" dirty="0">
                <a:solidFill>
                  <a:srgbClr val="8B0000"/>
                </a:solidFill>
                <a:latin typeface="Courier New"/>
                <a:cs typeface="Courier New"/>
              </a:rPr>
              <a:t>TRIGGER</a:t>
            </a:r>
            <a:r>
              <a:rPr sz="1500" spc="-30" dirty="0">
                <a:solidFill>
                  <a:srgbClr val="8B0000"/>
                </a:solidFill>
                <a:latin typeface="Courier New"/>
                <a:cs typeface="Courier New"/>
              </a:rPr>
              <a:t> </a:t>
            </a:r>
            <a:r>
              <a:rPr sz="1500" spc="-10" dirty="0">
                <a:solidFill>
                  <a:srgbClr val="8B0000"/>
                </a:solidFill>
                <a:latin typeface="Courier New"/>
                <a:cs typeface="Courier New"/>
              </a:rPr>
              <a:t>Изменение</a:t>
            </a:r>
            <a:endParaRPr sz="1500">
              <a:latin typeface="Courier New"/>
              <a:cs typeface="Courier New"/>
            </a:endParaRPr>
          </a:p>
          <a:p>
            <a:pPr marL="12700">
              <a:lnSpc>
                <a:spcPct val="100000"/>
              </a:lnSpc>
              <a:spcBef>
                <a:spcPts val="1470"/>
              </a:spcBef>
            </a:pPr>
            <a:r>
              <a:rPr sz="1500" dirty="0">
                <a:solidFill>
                  <a:srgbClr val="8B0000"/>
                </a:solidFill>
                <a:latin typeface="Courier New"/>
                <a:cs typeface="Courier New"/>
              </a:rPr>
              <a:t>ON</a:t>
            </a:r>
            <a:r>
              <a:rPr sz="1500" spc="-10" dirty="0">
                <a:solidFill>
                  <a:srgbClr val="8B0000"/>
                </a:solidFill>
                <a:latin typeface="Courier New"/>
                <a:cs typeface="Courier New"/>
              </a:rPr>
              <a:t> Студенты</a:t>
            </a:r>
            <a:endParaRPr sz="1500">
              <a:latin typeface="Courier New"/>
              <a:cs typeface="Courier New"/>
            </a:endParaRPr>
          </a:p>
          <a:p>
            <a:pPr marL="12700">
              <a:lnSpc>
                <a:spcPct val="100000"/>
              </a:lnSpc>
              <a:spcBef>
                <a:spcPts val="1470"/>
              </a:spcBef>
            </a:pPr>
            <a:r>
              <a:rPr sz="1500" dirty="0">
                <a:solidFill>
                  <a:srgbClr val="8B0000"/>
                </a:solidFill>
                <a:latin typeface="Courier New"/>
                <a:cs typeface="Courier New"/>
              </a:rPr>
              <a:t>FOR</a:t>
            </a:r>
            <a:r>
              <a:rPr sz="1500" spc="-20" dirty="0">
                <a:solidFill>
                  <a:srgbClr val="8B0000"/>
                </a:solidFill>
                <a:latin typeface="Courier New"/>
                <a:cs typeface="Courier New"/>
              </a:rPr>
              <a:t> </a:t>
            </a:r>
            <a:r>
              <a:rPr sz="1500" dirty="0">
                <a:solidFill>
                  <a:srgbClr val="8B0000"/>
                </a:solidFill>
                <a:latin typeface="Courier New"/>
                <a:cs typeface="Courier New"/>
              </a:rPr>
              <a:t>AFTER</a:t>
            </a:r>
            <a:r>
              <a:rPr sz="1500" spc="-20" dirty="0">
                <a:solidFill>
                  <a:srgbClr val="8B0000"/>
                </a:solidFill>
                <a:latin typeface="Courier New"/>
                <a:cs typeface="Courier New"/>
              </a:rPr>
              <a:t> </a:t>
            </a:r>
            <a:r>
              <a:rPr sz="1500" spc="-10" dirty="0">
                <a:solidFill>
                  <a:srgbClr val="8B0000"/>
                </a:solidFill>
                <a:latin typeface="Courier New"/>
                <a:cs typeface="Courier New"/>
              </a:rPr>
              <a:t>UPDATE</a:t>
            </a:r>
            <a:endParaRPr sz="1500">
              <a:latin typeface="Courier New"/>
              <a:cs typeface="Courier New"/>
            </a:endParaRPr>
          </a:p>
          <a:p>
            <a:pPr marL="114300">
              <a:lnSpc>
                <a:spcPct val="100000"/>
              </a:lnSpc>
              <a:spcBef>
                <a:spcPts val="1470"/>
              </a:spcBef>
            </a:pPr>
            <a:r>
              <a:rPr sz="1500" dirty="0">
                <a:solidFill>
                  <a:srgbClr val="8B0000"/>
                </a:solidFill>
                <a:latin typeface="Courier New"/>
                <a:cs typeface="Courier New"/>
              </a:rPr>
              <a:t>AS</a:t>
            </a:r>
            <a:r>
              <a:rPr sz="1500" spc="-35" dirty="0">
                <a:solidFill>
                  <a:srgbClr val="8B0000"/>
                </a:solidFill>
                <a:latin typeface="Courier New"/>
                <a:cs typeface="Courier New"/>
              </a:rPr>
              <a:t> </a:t>
            </a:r>
            <a:r>
              <a:rPr sz="1500" dirty="0">
                <a:solidFill>
                  <a:srgbClr val="8B0000"/>
                </a:solidFill>
                <a:latin typeface="Courier New"/>
                <a:cs typeface="Courier New"/>
              </a:rPr>
              <a:t>PRINT</a:t>
            </a:r>
            <a:r>
              <a:rPr sz="1500" spc="-25" dirty="0">
                <a:solidFill>
                  <a:srgbClr val="8B0000"/>
                </a:solidFill>
                <a:latin typeface="Courier New"/>
                <a:cs typeface="Courier New"/>
              </a:rPr>
              <a:t> </a:t>
            </a:r>
            <a:r>
              <a:rPr sz="1500" dirty="0">
                <a:solidFill>
                  <a:srgbClr val="8B0000"/>
                </a:solidFill>
                <a:latin typeface="Courier New"/>
                <a:cs typeface="Courier New"/>
              </a:rPr>
              <a:t>'Запись</a:t>
            </a:r>
            <a:r>
              <a:rPr sz="1500" spc="-20" dirty="0">
                <a:solidFill>
                  <a:srgbClr val="8B0000"/>
                </a:solidFill>
                <a:latin typeface="Courier New"/>
                <a:cs typeface="Courier New"/>
              </a:rPr>
              <a:t> </a:t>
            </a:r>
            <a:r>
              <a:rPr sz="1500" spc="-10" dirty="0">
                <a:solidFill>
                  <a:srgbClr val="8B0000"/>
                </a:solidFill>
                <a:latin typeface="Courier New"/>
                <a:cs typeface="Courier New"/>
              </a:rPr>
              <a:t>изменена'</a:t>
            </a:r>
            <a:endParaRPr sz="1500">
              <a:latin typeface="Courier New"/>
              <a:cs typeface="Courier New"/>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725" y="143248"/>
            <a:ext cx="1589405" cy="409575"/>
          </a:xfrm>
          <a:prstGeom prst="rect">
            <a:avLst/>
          </a:prstGeom>
        </p:spPr>
        <p:txBody>
          <a:bodyPr vert="horz" wrap="square" lIns="0" tIns="15240" rIns="0" bIns="0" rtlCol="0">
            <a:spAutoFit/>
          </a:bodyPr>
          <a:lstStyle/>
          <a:p>
            <a:pPr marL="12700">
              <a:lnSpc>
                <a:spcPct val="100000"/>
              </a:lnSpc>
              <a:spcBef>
                <a:spcPts val="120"/>
              </a:spcBef>
            </a:pPr>
            <a:r>
              <a:rPr spc="-10" dirty="0"/>
              <a:t>Мысалдар</a:t>
            </a:r>
          </a:p>
        </p:txBody>
      </p:sp>
      <p:sp>
        <p:nvSpPr>
          <p:cNvPr id="3" name="object 3"/>
          <p:cNvSpPr txBox="1"/>
          <p:nvPr/>
        </p:nvSpPr>
        <p:spPr>
          <a:xfrm>
            <a:off x="448225" y="698666"/>
            <a:ext cx="3308350" cy="2320925"/>
          </a:xfrm>
          <a:prstGeom prst="rect">
            <a:avLst/>
          </a:prstGeom>
        </p:spPr>
        <p:txBody>
          <a:bodyPr vert="horz" wrap="square" lIns="0" tIns="12065" rIns="0" bIns="0" rtlCol="0">
            <a:spAutoFit/>
          </a:bodyPr>
          <a:lstStyle/>
          <a:p>
            <a:pPr marL="12700" marR="1428750">
              <a:lnSpc>
                <a:spcPct val="114100"/>
              </a:lnSpc>
              <a:spcBef>
                <a:spcPts val="95"/>
              </a:spcBef>
            </a:pPr>
            <a:r>
              <a:rPr sz="1200" dirty="0">
                <a:latin typeface="Consolas"/>
                <a:cs typeface="Consolas"/>
              </a:rPr>
              <a:t>CREATE</a:t>
            </a:r>
            <a:r>
              <a:rPr sz="1200" spc="-30" dirty="0">
                <a:latin typeface="Consolas"/>
                <a:cs typeface="Consolas"/>
              </a:rPr>
              <a:t> </a:t>
            </a:r>
            <a:r>
              <a:rPr sz="1200" dirty="0">
                <a:latin typeface="Consolas"/>
                <a:cs typeface="Consolas"/>
              </a:rPr>
              <a:t>DATABASE</a:t>
            </a:r>
            <a:r>
              <a:rPr sz="1200" spc="-30" dirty="0">
                <a:latin typeface="Consolas"/>
                <a:cs typeface="Consolas"/>
              </a:rPr>
              <a:t> </a:t>
            </a:r>
            <a:r>
              <a:rPr sz="1200" spc="-10" dirty="0">
                <a:latin typeface="Consolas"/>
                <a:cs typeface="Consolas"/>
              </a:rPr>
              <a:t>prods; </a:t>
            </a:r>
            <a:r>
              <a:rPr sz="1200" spc="-25" dirty="0">
                <a:latin typeface="Consolas"/>
                <a:cs typeface="Consolas"/>
              </a:rPr>
              <a:t>GO</a:t>
            </a:r>
            <a:endParaRPr sz="1200">
              <a:latin typeface="Consolas"/>
              <a:cs typeface="Consolas"/>
            </a:endParaRPr>
          </a:p>
          <a:p>
            <a:pPr marL="12700">
              <a:lnSpc>
                <a:spcPct val="100000"/>
              </a:lnSpc>
              <a:spcBef>
                <a:spcPts val="204"/>
              </a:spcBef>
            </a:pPr>
            <a:r>
              <a:rPr sz="1200" dirty="0">
                <a:latin typeface="Consolas"/>
                <a:cs typeface="Consolas"/>
              </a:rPr>
              <a:t>USE</a:t>
            </a:r>
            <a:r>
              <a:rPr sz="1200" spc="-10" dirty="0">
                <a:latin typeface="Consolas"/>
                <a:cs typeface="Consolas"/>
              </a:rPr>
              <a:t> prods;</a:t>
            </a:r>
            <a:endParaRPr sz="1200">
              <a:latin typeface="Consolas"/>
              <a:cs typeface="Consolas"/>
            </a:endParaRPr>
          </a:p>
          <a:p>
            <a:pPr marL="12700" marR="1513205">
              <a:lnSpc>
                <a:spcPct val="114100"/>
              </a:lnSpc>
            </a:pPr>
            <a:r>
              <a:rPr sz="1200" dirty="0">
                <a:latin typeface="Consolas"/>
                <a:cs typeface="Consolas"/>
              </a:rPr>
              <a:t>CREATE</a:t>
            </a:r>
            <a:r>
              <a:rPr sz="1200" spc="-25" dirty="0">
                <a:latin typeface="Consolas"/>
                <a:cs typeface="Consolas"/>
              </a:rPr>
              <a:t> </a:t>
            </a:r>
            <a:r>
              <a:rPr sz="1200" dirty="0">
                <a:latin typeface="Consolas"/>
                <a:cs typeface="Consolas"/>
              </a:rPr>
              <a:t>TABLE</a:t>
            </a:r>
            <a:r>
              <a:rPr sz="1200" spc="-20" dirty="0">
                <a:latin typeface="Consolas"/>
                <a:cs typeface="Consolas"/>
              </a:rPr>
              <a:t> </a:t>
            </a:r>
            <a:r>
              <a:rPr sz="1200" spc="-10" dirty="0">
                <a:latin typeface="Consolas"/>
                <a:cs typeface="Consolas"/>
              </a:rPr>
              <a:t>Products </a:t>
            </a:r>
            <a:r>
              <a:rPr sz="1200" spc="-50" dirty="0">
                <a:latin typeface="Consolas"/>
                <a:cs typeface="Consolas"/>
              </a:rPr>
              <a:t>(</a:t>
            </a:r>
            <a:endParaRPr sz="1200">
              <a:latin typeface="Consolas"/>
              <a:cs typeface="Consolas"/>
            </a:endParaRPr>
          </a:p>
          <a:p>
            <a:pPr marL="350520" marR="76835">
              <a:lnSpc>
                <a:spcPct val="114100"/>
              </a:lnSpc>
            </a:pPr>
            <a:r>
              <a:rPr sz="1200" dirty="0">
                <a:latin typeface="Consolas"/>
                <a:cs typeface="Consolas"/>
              </a:rPr>
              <a:t>Id</a:t>
            </a:r>
            <a:r>
              <a:rPr sz="1200" spc="-20" dirty="0">
                <a:latin typeface="Consolas"/>
                <a:cs typeface="Consolas"/>
              </a:rPr>
              <a:t> </a:t>
            </a:r>
            <a:r>
              <a:rPr sz="1200" dirty="0">
                <a:latin typeface="Consolas"/>
                <a:cs typeface="Consolas"/>
              </a:rPr>
              <a:t>INT</a:t>
            </a:r>
            <a:r>
              <a:rPr sz="1200" spc="-20" dirty="0">
                <a:latin typeface="Consolas"/>
                <a:cs typeface="Consolas"/>
              </a:rPr>
              <a:t> </a:t>
            </a:r>
            <a:r>
              <a:rPr sz="1200" dirty="0">
                <a:latin typeface="Consolas"/>
                <a:cs typeface="Consolas"/>
              </a:rPr>
              <a:t>IDENTITY</a:t>
            </a:r>
            <a:r>
              <a:rPr sz="1200" spc="-20" dirty="0">
                <a:latin typeface="Consolas"/>
                <a:cs typeface="Consolas"/>
              </a:rPr>
              <a:t> </a:t>
            </a:r>
            <a:r>
              <a:rPr sz="1200" dirty="0">
                <a:latin typeface="Consolas"/>
                <a:cs typeface="Consolas"/>
              </a:rPr>
              <a:t>PRIMARY</a:t>
            </a:r>
            <a:r>
              <a:rPr sz="1200" spc="-20" dirty="0">
                <a:latin typeface="Consolas"/>
                <a:cs typeface="Consolas"/>
              </a:rPr>
              <a:t> KEY, </a:t>
            </a:r>
            <a:r>
              <a:rPr sz="1200" dirty="0">
                <a:latin typeface="Consolas"/>
                <a:cs typeface="Consolas"/>
              </a:rPr>
              <a:t>ProductName</a:t>
            </a:r>
            <a:r>
              <a:rPr sz="1200" spc="-40" dirty="0">
                <a:latin typeface="Consolas"/>
                <a:cs typeface="Consolas"/>
              </a:rPr>
              <a:t> </a:t>
            </a:r>
            <a:r>
              <a:rPr sz="1200" dirty="0">
                <a:latin typeface="Consolas"/>
                <a:cs typeface="Consolas"/>
              </a:rPr>
              <a:t>NVARCHAR(30)</a:t>
            </a:r>
            <a:r>
              <a:rPr sz="1200" spc="-40" dirty="0">
                <a:latin typeface="Consolas"/>
                <a:cs typeface="Consolas"/>
              </a:rPr>
              <a:t> </a:t>
            </a:r>
            <a:r>
              <a:rPr sz="1200" dirty="0">
                <a:latin typeface="Consolas"/>
                <a:cs typeface="Consolas"/>
              </a:rPr>
              <a:t>NOT</a:t>
            </a:r>
            <a:r>
              <a:rPr sz="1200" spc="-35" dirty="0">
                <a:latin typeface="Consolas"/>
                <a:cs typeface="Consolas"/>
              </a:rPr>
              <a:t> </a:t>
            </a:r>
            <a:r>
              <a:rPr sz="1200" spc="-10" dirty="0">
                <a:latin typeface="Consolas"/>
                <a:cs typeface="Consolas"/>
              </a:rPr>
              <a:t>NULL,</a:t>
            </a:r>
            <a:endParaRPr sz="1200">
              <a:latin typeface="Consolas"/>
              <a:cs typeface="Consolas"/>
            </a:endParaRPr>
          </a:p>
          <a:p>
            <a:pPr marL="350520">
              <a:lnSpc>
                <a:spcPct val="114100"/>
              </a:lnSpc>
            </a:pPr>
            <a:r>
              <a:rPr sz="1200" dirty="0">
                <a:latin typeface="Consolas"/>
                <a:cs typeface="Consolas"/>
              </a:rPr>
              <a:t>Manufacturer</a:t>
            </a:r>
            <a:r>
              <a:rPr sz="1200" spc="-40" dirty="0">
                <a:latin typeface="Consolas"/>
                <a:cs typeface="Consolas"/>
              </a:rPr>
              <a:t> </a:t>
            </a:r>
            <a:r>
              <a:rPr sz="1200" dirty="0">
                <a:latin typeface="Consolas"/>
                <a:cs typeface="Consolas"/>
              </a:rPr>
              <a:t>NVARCHAR(20)</a:t>
            </a:r>
            <a:r>
              <a:rPr sz="1200" spc="-40" dirty="0">
                <a:latin typeface="Consolas"/>
                <a:cs typeface="Consolas"/>
              </a:rPr>
              <a:t> </a:t>
            </a:r>
            <a:r>
              <a:rPr sz="1200" dirty="0">
                <a:latin typeface="Consolas"/>
                <a:cs typeface="Consolas"/>
              </a:rPr>
              <a:t>NOT</a:t>
            </a:r>
            <a:r>
              <a:rPr sz="1200" spc="-40" dirty="0">
                <a:latin typeface="Consolas"/>
                <a:cs typeface="Consolas"/>
              </a:rPr>
              <a:t> </a:t>
            </a:r>
            <a:r>
              <a:rPr sz="1200" spc="-10" dirty="0">
                <a:latin typeface="Consolas"/>
                <a:cs typeface="Consolas"/>
              </a:rPr>
              <a:t>NULL, </a:t>
            </a:r>
            <a:r>
              <a:rPr sz="1200" dirty="0">
                <a:latin typeface="Consolas"/>
                <a:cs typeface="Consolas"/>
              </a:rPr>
              <a:t>Price</a:t>
            </a:r>
            <a:r>
              <a:rPr sz="1200" spc="-20" dirty="0">
                <a:latin typeface="Consolas"/>
                <a:cs typeface="Consolas"/>
              </a:rPr>
              <a:t> </a:t>
            </a:r>
            <a:r>
              <a:rPr sz="1200" dirty="0">
                <a:latin typeface="Consolas"/>
                <a:cs typeface="Consolas"/>
              </a:rPr>
              <a:t>MONEY</a:t>
            </a:r>
            <a:r>
              <a:rPr sz="1200" spc="-15" dirty="0">
                <a:latin typeface="Consolas"/>
                <a:cs typeface="Consolas"/>
              </a:rPr>
              <a:t> </a:t>
            </a:r>
            <a:r>
              <a:rPr sz="1200" dirty="0">
                <a:latin typeface="Consolas"/>
                <a:cs typeface="Consolas"/>
              </a:rPr>
              <a:t>NOT</a:t>
            </a:r>
            <a:r>
              <a:rPr sz="1200" spc="-15" dirty="0">
                <a:latin typeface="Consolas"/>
                <a:cs typeface="Consolas"/>
              </a:rPr>
              <a:t> </a:t>
            </a:r>
            <a:r>
              <a:rPr sz="1200" spc="-10" dirty="0">
                <a:latin typeface="Consolas"/>
                <a:cs typeface="Consolas"/>
              </a:rPr>
              <a:t>NULL,</a:t>
            </a:r>
            <a:endParaRPr sz="1200">
              <a:latin typeface="Consolas"/>
              <a:cs typeface="Consolas"/>
            </a:endParaRPr>
          </a:p>
          <a:p>
            <a:pPr marL="350520">
              <a:lnSpc>
                <a:spcPct val="100000"/>
              </a:lnSpc>
              <a:spcBef>
                <a:spcPts val="200"/>
              </a:spcBef>
            </a:pPr>
            <a:r>
              <a:rPr sz="1200" dirty="0">
                <a:latin typeface="Consolas"/>
                <a:cs typeface="Consolas"/>
              </a:rPr>
              <a:t>IsDeleted</a:t>
            </a:r>
            <a:r>
              <a:rPr sz="1200" spc="-25" dirty="0">
                <a:latin typeface="Consolas"/>
                <a:cs typeface="Consolas"/>
              </a:rPr>
              <a:t> </a:t>
            </a:r>
            <a:r>
              <a:rPr sz="1200" dirty="0">
                <a:latin typeface="Consolas"/>
                <a:cs typeface="Consolas"/>
              </a:rPr>
              <a:t>BIT</a:t>
            </a:r>
            <a:r>
              <a:rPr sz="1200" spc="-25" dirty="0">
                <a:latin typeface="Consolas"/>
                <a:cs typeface="Consolas"/>
              </a:rPr>
              <a:t> </a:t>
            </a:r>
            <a:r>
              <a:rPr sz="1200" spc="-20" dirty="0">
                <a:latin typeface="Consolas"/>
                <a:cs typeface="Consolas"/>
              </a:rPr>
              <a:t>NULL</a:t>
            </a:r>
            <a:endParaRPr sz="1200">
              <a:latin typeface="Consolas"/>
              <a:cs typeface="Consolas"/>
            </a:endParaRPr>
          </a:p>
          <a:p>
            <a:pPr marL="12700">
              <a:lnSpc>
                <a:spcPct val="100000"/>
              </a:lnSpc>
              <a:spcBef>
                <a:spcPts val="204"/>
              </a:spcBef>
            </a:pPr>
            <a:r>
              <a:rPr sz="1200" spc="-25" dirty="0">
                <a:latin typeface="Consolas"/>
                <a:cs typeface="Consolas"/>
              </a:rPr>
              <a:t>);</a:t>
            </a:r>
            <a:endParaRPr sz="1200">
              <a:latin typeface="Consolas"/>
              <a:cs typeface="Consolas"/>
            </a:endParaRPr>
          </a:p>
        </p:txBody>
      </p:sp>
      <p:graphicFrame>
        <p:nvGraphicFramePr>
          <p:cNvPr id="4" name="object 4"/>
          <p:cNvGraphicFramePr>
            <a:graphicFrameLocks noGrp="1"/>
          </p:cNvGraphicFramePr>
          <p:nvPr/>
        </p:nvGraphicFramePr>
        <p:xfrm>
          <a:off x="397425" y="3404755"/>
          <a:ext cx="3710305" cy="1083310"/>
        </p:xfrm>
        <a:graphic>
          <a:graphicData uri="http://schemas.openxmlformats.org/drawingml/2006/table">
            <a:tbl>
              <a:tblPr firstRow="1" bandRow="1">
                <a:tableStyleId>{2D5ABB26-0587-4C30-8999-92F81FD0307C}</a:tableStyleId>
              </a:tblPr>
              <a:tblGrid>
                <a:gridCol w="2337435">
                  <a:extLst>
                    <a:ext uri="{9D8B030D-6E8A-4147-A177-3AD203B41FA5}">
                      <a16:colId xmlns:a16="http://schemas.microsoft.com/office/drawing/2014/main" val="20000"/>
                    </a:ext>
                  </a:extLst>
                </a:gridCol>
                <a:gridCol w="564514">
                  <a:extLst>
                    <a:ext uri="{9D8B030D-6E8A-4147-A177-3AD203B41FA5}">
                      <a16:colId xmlns:a16="http://schemas.microsoft.com/office/drawing/2014/main" val="20001"/>
                    </a:ext>
                  </a:extLst>
                </a:gridCol>
                <a:gridCol w="204469">
                  <a:extLst>
                    <a:ext uri="{9D8B030D-6E8A-4147-A177-3AD203B41FA5}">
                      <a16:colId xmlns:a16="http://schemas.microsoft.com/office/drawing/2014/main" val="20002"/>
                    </a:ext>
                  </a:extLst>
                </a:gridCol>
                <a:gridCol w="506095">
                  <a:extLst>
                    <a:ext uri="{9D8B030D-6E8A-4147-A177-3AD203B41FA5}">
                      <a16:colId xmlns:a16="http://schemas.microsoft.com/office/drawing/2014/main" val="20003"/>
                    </a:ext>
                  </a:extLst>
                </a:gridCol>
              </a:tblGrid>
              <a:tr h="204470">
                <a:tc gridSpan="3">
                  <a:txBody>
                    <a:bodyPr/>
                    <a:lstStyle/>
                    <a:p>
                      <a:pPr>
                        <a:lnSpc>
                          <a:spcPts val="1405"/>
                        </a:lnSpc>
                      </a:pPr>
                      <a:r>
                        <a:rPr sz="1200" dirty="0">
                          <a:latin typeface="Verdana"/>
                          <a:cs typeface="Verdana"/>
                        </a:rPr>
                        <a:t>Мұнда</a:t>
                      </a:r>
                      <a:r>
                        <a:rPr sz="1200" spc="-30" dirty="0">
                          <a:latin typeface="Verdana"/>
                          <a:cs typeface="Verdana"/>
                        </a:rPr>
                        <a:t> </a:t>
                      </a:r>
                      <a:r>
                        <a:rPr sz="1200" dirty="0">
                          <a:latin typeface="Verdana"/>
                          <a:cs typeface="Verdana"/>
                        </a:rPr>
                        <a:t>кестеде</a:t>
                      </a:r>
                      <a:r>
                        <a:rPr sz="1200" spc="-30" dirty="0">
                          <a:latin typeface="Verdana"/>
                          <a:cs typeface="Verdana"/>
                        </a:rPr>
                        <a:t> </a:t>
                      </a:r>
                      <a:r>
                        <a:rPr sz="1200" dirty="0">
                          <a:latin typeface="Verdana"/>
                          <a:cs typeface="Verdana"/>
                        </a:rPr>
                        <a:t>жазбаның</a:t>
                      </a:r>
                      <a:r>
                        <a:rPr sz="1200" spc="-25" dirty="0">
                          <a:latin typeface="Verdana"/>
                          <a:cs typeface="Verdana"/>
                        </a:rPr>
                        <a:t> </a:t>
                      </a:r>
                      <a:r>
                        <a:rPr sz="1200" spc="-10" dirty="0">
                          <a:latin typeface="Verdana"/>
                          <a:cs typeface="Verdana"/>
                        </a:rPr>
                        <a:t>жойылғанын</a:t>
                      </a:r>
                      <a:endParaRPr sz="1200">
                        <a:latin typeface="Verdana"/>
                        <a:cs typeface="Verdana"/>
                      </a:endParaRPr>
                    </a:p>
                  </a:txBody>
                  <a:tcPr marL="0" marR="0" marT="0" marB="0">
                    <a:lnB w="57150">
                      <a:solidFill>
                        <a:srgbClr val="FFFFFF"/>
                      </a:solidFill>
                      <a:prstDash val="solid"/>
                    </a:lnB>
                    <a:solidFill>
                      <a:srgbClr val="F6F6FA"/>
                    </a:solidFill>
                  </a:tcPr>
                </a:tc>
                <a:tc hMerge="1">
                  <a:txBody>
                    <a:bodyPr/>
                    <a:lstStyle/>
                    <a:p>
                      <a:endParaRPr/>
                    </a:p>
                  </a:txBody>
                  <a:tcPr marL="0" marR="0" marT="0" marB="0"/>
                </a:tc>
                <a:tc hMerge="1">
                  <a:txBody>
                    <a:bodyPr/>
                    <a:lstStyle/>
                    <a:p>
                      <a:endParaRPr/>
                    </a:p>
                  </a:txBody>
                  <a:tcPr marL="0" marR="0" marT="0" marB="0"/>
                </a:tc>
                <a:tc>
                  <a:txBody>
                    <a:bodyPr/>
                    <a:lstStyle/>
                    <a:p>
                      <a:pPr marR="21590">
                        <a:lnSpc>
                          <a:spcPct val="100000"/>
                        </a:lnSpc>
                      </a:pPr>
                      <a:endParaRPr sz="1100">
                        <a:latin typeface="Times New Roman"/>
                        <a:cs typeface="Times New Roman"/>
                      </a:endParaRPr>
                    </a:p>
                  </a:txBody>
                  <a:tcPr marL="0" marR="0" marT="0" marB="0">
                    <a:lnB w="57150">
                      <a:solidFill>
                        <a:srgbClr val="FFFFFF"/>
                      </a:solidFill>
                      <a:prstDash val="solid"/>
                    </a:lnB>
                  </a:tcPr>
                </a:tc>
                <a:extLst>
                  <a:ext uri="{0D108BD9-81ED-4DB2-BD59-A6C34878D82A}">
                    <a16:rowId xmlns:a16="http://schemas.microsoft.com/office/drawing/2014/main" val="10000"/>
                  </a:ext>
                </a:extLst>
              </a:tr>
              <a:tr h="224790">
                <a:tc gridSpan="4">
                  <a:txBody>
                    <a:bodyPr/>
                    <a:lstStyle/>
                    <a:p>
                      <a:pPr>
                        <a:lnSpc>
                          <a:spcPct val="100000"/>
                        </a:lnSpc>
                        <a:spcBef>
                          <a:spcPts val="120"/>
                        </a:spcBef>
                      </a:pPr>
                      <a:r>
                        <a:rPr sz="1200" dirty="0">
                          <a:latin typeface="Verdana"/>
                          <a:cs typeface="Verdana"/>
                        </a:rPr>
                        <a:t>көрсететін IsDeleted бағаны</a:t>
                      </a:r>
                      <a:r>
                        <a:rPr sz="1200" spc="5" dirty="0">
                          <a:latin typeface="Verdana"/>
                          <a:cs typeface="Verdana"/>
                        </a:rPr>
                        <a:t> </a:t>
                      </a:r>
                      <a:r>
                        <a:rPr sz="1200" dirty="0">
                          <a:latin typeface="Verdana"/>
                          <a:cs typeface="Verdana"/>
                        </a:rPr>
                        <a:t>бар. Яғни,</a:t>
                      </a:r>
                      <a:r>
                        <a:rPr sz="1200" spc="5" dirty="0">
                          <a:latin typeface="Verdana"/>
                          <a:cs typeface="Verdana"/>
                        </a:rPr>
                        <a:t> </a:t>
                      </a:r>
                      <a:r>
                        <a:rPr sz="1200" spc="-10" dirty="0">
                          <a:latin typeface="Verdana"/>
                          <a:cs typeface="Verdana"/>
                        </a:rPr>
                        <a:t>бүкіл</a:t>
                      </a:r>
                      <a:endParaRPr sz="1200">
                        <a:latin typeface="Verdana"/>
                        <a:cs typeface="Verdana"/>
                      </a:endParaRPr>
                    </a:p>
                  </a:txBody>
                  <a:tcPr marL="0" marR="0" marT="15240" marB="0">
                    <a:lnT w="57150">
                      <a:solidFill>
                        <a:srgbClr val="FFFFFF"/>
                      </a:solidFill>
                      <a:prstDash val="solid"/>
                    </a:lnT>
                    <a:lnB w="57150">
                      <a:solidFill>
                        <a:srgbClr val="FFFFFF"/>
                      </a:solidFill>
                      <a:prstDash val="solid"/>
                    </a:lnB>
                    <a:solidFill>
                      <a:srgbClr val="F6F6FA"/>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224790">
                <a:tc gridSpan="2">
                  <a:txBody>
                    <a:bodyPr/>
                    <a:lstStyle/>
                    <a:p>
                      <a:pPr>
                        <a:lnSpc>
                          <a:spcPct val="100000"/>
                        </a:lnSpc>
                        <a:spcBef>
                          <a:spcPts val="120"/>
                        </a:spcBef>
                      </a:pPr>
                      <a:r>
                        <a:rPr sz="1200" dirty="0">
                          <a:latin typeface="Verdana"/>
                          <a:cs typeface="Verdana"/>
                        </a:rPr>
                        <a:t>дерекқорды</a:t>
                      </a:r>
                      <a:r>
                        <a:rPr sz="1200" spc="-30" dirty="0">
                          <a:latin typeface="Verdana"/>
                          <a:cs typeface="Verdana"/>
                        </a:rPr>
                        <a:t> </a:t>
                      </a:r>
                      <a:r>
                        <a:rPr sz="1200" dirty="0">
                          <a:latin typeface="Verdana"/>
                          <a:cs typeface="Verdana"/>
                        </a:rPr>
                        <a:t>қатты</a:t>
                      </a:r>
                      <a:r>
                        <a:rPr sz="1200" spc="-30" dirty="0">
                          <a:latin typeface="Verdana"/>
                          <a:cs typeface="Verdana"/>
                        </a:rPr>
                        <a:t> </a:t>
                      </a:r>
                      <a:r>
                        <a:rPr sz="1200" dirty="0">
                          <a:latin typeface="Verdana"/>
                          <a:cs typeface="Verdana"/>
                        </a:rPr>
                        <a:t>жоюдың</a:t>
                      </a:r>
                      <a:r>
                        <a:rPr sz="1200" spc="-30" dirty="0">
                          <a:latin typeface="Verdana"/>
                          <a:cs typeface="Verdana"/>
                        </a:rPr>
                        <a:t> </a:t>
                      </a:r>
                      <a:r>
                        <a:rPr sz="1200" spc="-10" dirty="0">
                          <a:latin typeface="Verdana"/>
                          <a:cs typeface="Verdana"/>
                        </a:rPr>
                        <a:t>орнына,</a:t>
                      </a:r>
                      <a:endParaRPr sz="1200">
                        <a:latin typeface="Verdana"/>
                        <a:cs typeface="Verdana"/>
                      </a:endParaRPr>
                    </a:p>
                  </a:txBody>
                  <a:tcPr marL="0" marR="0" marT="15240" marB="0">
                    <a:lnT w="57150">
                      <a:solidFill>
                        <a:srgbClr val="FFFFFF"/>
                      </a:solidFill>
                      <a:prstDash val="solid"/>
                    </a:lnT>
                    <a:lnB w="57150">
                      <a:solidFill>
                        <a:srgbClr val="FFFFFF"/>
                      </a:solidFill>
                      <a:prstDash val="solid"/>
                    </a:lnB>
                    <a:solidFill>
                      <a:srgbClr val="F6F6FA"/>
                    </a:solidFill>
                  </a:tcPr>
                </a:tc>
                <a:tc hMerge="1">
                  <a:txBody>
                    <a:bodyPr/>
                    <a:lstStyle/>
                    <a:p>
                      <a:endParaRPr/>
                    </a:p>
                  </a:txBody>
                  <a:tcPr marL="0" marR="0" marT="0" marB="0"/>
                </a:tc>
                <a:tc gridSpan="2">
                  <a:txBody>
                    <a:bodyPr/>
                    <a:lstStyle/>
                    <a:p>
                      <a:pPr marR="21590">
                        <a:lnSpc>
                          <a:spcPct val="100000"/>
                        </a:lnSpc>
                      </a:pPr>
                      <a:endParaRPr sz="1100">
                        <a:latin typeface="Times New Roman"/>
                        <a:cs typeface="Times New Roman"/>
                      </a:endParaRPr>
                    </a:p>
                  </a:txBody>
                  <a:tcPr marL="0" marR="0" marT="0" marB="0">
                    <a:lnT w="57150">
                      <a:solidFill>
                        <a:srgbClr val="FFFFFF"/>
                      </a:solidFill>
                      <a:prstDash val="solid"/>
                    </a:lnT>
                    <a:lnB w="57150">
                      <a:solidFill>
                        <a:srgbClr val="FFFFFF"/>
                      </a:solidFill>
                      <a:prstDash val="solid"/>
                    </a:lnB>
                  </a:tcPr>
                </a:tc>
                <a:tc hMerge="1">
                  <a:txBody>
                    <a:bodyPr/>
                    <a:lstStyle/>
                    <a:p>
                      <a:endParaRPr/>
                    </a:p>
                  </a:txBody>
                  <a:tcPr marL="0" marR="0" marT="0" marB="0"/>
                </a:tc>
                <a:extLst>
                  <a:ext uri="{0D108BD9-81ED-4DB2-BD59-A6C34878D82A}">
                    <a16:rowId xmlns:a16="http://schemas.microsoft.com/office/drawing/2014/main" val="10002"/>
                  </a:ext>
                </a:extLst>
              </a:tr>
              <a:tr h="224790">
                <a:tc gridSpan="4">
                  <a:txBody>
                    <a:bodyPr/>
                    <a:lstStyle/>
                    <a:p>
                      <a:pPr marR="21590">
                        <a:lnSpc>
                          <a:spcPct val="100000"/>
                        </a:lnSpc>
                        <a:spcBef>
                          <a:spcPts val="120"/>
                        </a:spcBef>
                      </a:pPr>
                      <a:r>
                        <a:rPr sz="1200" dirty="0">
                          <a:latin typeface="Verdana"/>
                          <a:cs typeface="Verdana"/>
                        </a:rPr>
                        <a:t>дерекқордағы</a:t>
                      </a:r>
                      <a:r>
                        <a:rPr sz="1200" spc="-45" dirty="0">
                          <a:latin typeface="Verdana"/>
                          <a:cs typeface="Verdana"/>
                        </a:rPr>
                        <a:t> </a:t>
                      </a:r>
                      <a:r>
                        <a:rPr sz="1200" dirty="0">
                          <a:latin typeface="Verdana"/>
                          <a:cs typeface="Verdana"/>
                        </a:rPr>
                        <a:t>жазбаны</a:t>
                      </a:r>
                      <a:r>
                        <a:rPr sz="1200" spc="-45" dirty="0">
                          <a:latin typeface="Verdana"/>
                          <a:cs typeface="Verdana"/>
                        </a:rPr>
                        <a:t> </a:t>
                      </a:r>
                      <a:r>
                        <a:rPr sz="1200" dirty="0">
                          <a:latin typeface="Verdana"/>
                          <a:cs typeface="Verdana"/>
                        </a:rPr>
                        <a:t>қалдыратын</a:t>
                      </a:r>
                      <a:r>
                        <a:rPr sz="1200" spc="-40" dirty="0">
                          <a:latin typeface="Verdana"/>
                          <a:cs typeface="Verdana"/>
                        </a:rPr>
                        <a:t> </a:t>
                      </a:r>
                      <a:r>
                        <a:rPr sz="1200" spc="-10" dirty="0">
                          <a:latin typeface="Verdana"/>
                          <a:cs typeface="Verdana"/>
                        </a:rPr>
                        <a:t>жұмсақ</a:t>
                      </a:r>
                      <a:endParaRPr sz="1200">
                        <a:latin typeface="Verdana"/>
                        <a:cs typeface="Verdana"/>
                      </a:endParaRPr>
                    </a:p>
                  </a:txBody>
                  <a:tcPr marL="0" marR="0" marT="15240" marB="0">
                    <a:lnT w="57150">
                      <a:solidFill>
                        <a:srgbClr val="FFFFFF"/>
                      </a:solidFill>
                      <a:prstDash val="solid"/>
                    </a:lnT>
                    <a:lnB w="57150">
                      <a:solidFill>
                        <a:srgbClr val="FFFFFF"/>
                      </a:solidFill>
                      <a:prstDash val="solid"/>
                    </a:lnB>
                    <a:solidFill>
                      <a:srgbClr val="F6F6FA"/>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204470">
                <a:tc>
                  <a:txBody>
                    <a:bodyPr/>
                    <a:lstStyle/>
                    <a:p>
                      <a:pPr>
                        <a:lnSpc>
                          <a:spcPts val="1390"/>
                        </a:lnSpc>
                        <a:spcBef>
                          <a:spcPts val="120"/>
                        </a:spcBef>
                      </a:pPr>
                      <a:r>
                        <a:rPr sz="1200" dirty="0">
                          <a:latin typeface="Verdana"/>
                          <a:cs typeface="Verdana"/>
                        </a:rPr>
                        <a:t>жоюды</a:t>
                      </a:r>
                      <a:r>
                        <a:rPr sz="1200" spc="5" dirty="0">
                          <a:latin typeface="Verdana"/>
                          <a:cs typeface="Verdana"/>
                        </a:rPr>
                        <a:t> </a:t>
                      </a:r>
                      <a:r>
                        <a:rPr sz="1200" dirty="0">
                          <a:latin typeface="Verdana"/>
                          <a:cs typeface="Verdana"/>
                        </a:rPr>
                        <a:t>орындағымыз</a:t>
                      </a:r>
                      <a:r>
                        <a:rPr sz="1200" spc="10" dirty="0">
                          <a:latin typeface="Verdana"/>
                          <a:cs typeface="Verdana"/>
                        </a:rPr>
                        <a:t> </a:t>
                      </a:r>
                      <a:r>
                        <a:rPr sz="1200" spc="-10" dirty="0">
                          <a:latin typeface="Verdana"/>
                          <a:cs typeface="Verdana"/>
                        </a:rPr>
                        <a:t>келеді.</a:t>
                      </a:r>
                      <a:endParaRPr sz="1200">
                        <a:latin typeface="Verdana"/>
                        <a:cs typeface="Verdana"/>
                      </a:endParaRPr>
                    </a:p>
                  </a:txBody>
                  <a:tcPr marL="0" marR="0" marT="15240" marB="0">
                    <a:lnT w="57150">
                      <a:solidFill>
                        <a:srgbClr val="FFFFFF"/>
                      </a:solidFill>
                      <a:prstDash val="solid"/>
                    </a:lnT>
                    <a:solidFill>
                      <a:srgbClr val="F6F6FA"/>
                    </a:solidFill>
                  </a:tcPr>
                </a:tc>
                <a:tc gridSpan="3">
                  <a:txBody>
                    <a:bodyPr/>
                    <a:lstStyle/>
                    <a:p>
                      <a:pPr marR="21590">
                        <a:lnSpc>
                          <a:spcPct val="100000"/>
                        </a:lnSpc>
                      </a:pPr>
                      <a:endParaRPr sz="1100">
                        <a:latin typeface="Times New Roman"/>
                        <a:cs typeface="Times New Roman"/>
                      </a:endParaRPr>
                    </a:p>
                  </a:txBody>
                  <a:tcPr marL="0" marR="0" marT="0" marB="0">
                    <a:lnT w="57150">
                      <a:solidFill>
                        <a:srgbClr val="FFFFFF"/>
                      </a:solidFill>
                      <a:prstDash val="solid"/>
                    </a:lnT>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bl>
          </a:graphicData>
        </a:graphic>
      </p:graphicFrame>
      <p:sp>
        <p:nvSpPr>
          <p:cNvPr id="5" name="object 5"/>
          <p:cNvSpPr txBox="1"/>
          <p:nvPr/>
        </p:nvSpPr>
        <p:spPr>
          <a:xfrm>
            <a:off x="4918125" y="741450"/>
            <a:ext cx="243459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Жазбаны</a:t>
            </a:r>
            <a:r>
              <a:rPr sz="1000" spc="-45" dirty="0">
                <a:latin typeface="Verdana"/>
                <a:cs typeface="Verdana"/>
              </a:rPr>
              <a:t> </a:t>
            </a:r>
            <a:r>
              <a:rPr sz="1000" dirty="0">
                <a:latin typeface="Verdana"/>
                <a:cs typeface="Verdana"/>
              </a:rPr>
              <a:t>жою</a:t>
            </a:r>
            <a:r>
              <a:rPr sz="1000" spc="-40" dirty="0">
                <a:latin typeface="Verdana"/>
                <a:cs typeface="Verdana"/>
              </a:rPr>
              <a:t> </a:t>
            </a:r>
            <a:r>
              <a:rPr sz="1000" spc="-10" dirty="0">
                <a:latin typeface="Verdana"/>
                <a:cs typeface="Verdana"/>
              </a:rPr>
              <a:t>триггерін</a:t>
            </a:r>
            <a:r>
              <a:rPr sz="1000" spc="-40" dirty="0">
                <a:latin typeface="Verdana"/>
                <a:cs typeface="Verdana"/>
              </a:rPr>
              <a:t> </a:t>
            </a:r>
            <a:r>
              <a:rPr sz="1000" spc="-10" dirty="0">
                <a:latin typeface="Verdana"/>
                <a:cs typeface="Verdana"/>
              </a:rPr>
              <a:t>анықтайық:</a:t>
            </a:r>
            <a:endParaRPr sz="1000">
              <a:latin typeface="Verdana"/>
              <a:cs typeface="Verdana"/>
            </a:endParaRPr>
          </a:p>
        </p:txBody>
      </p:sp>
      <p:sp>
        <p:nvSpPr>
          <p:cNvPr id="6" name="object 6"/>
          <p:cNvSpPr txBox="1"/>
          <p:nvPr/>
        </p:nvSpPr>
        <p:spPr>
          <a:xfrm>
            <a:off x="4968925" y="1016577"/>
            <a:ext cx="2396490" cy="1849120"/>
          </a:xfrm>
          <a:prstGeom prst="rect">
            <a:avLst/>
          </a:prstGeom>
        </p:spPr>
        <p:txBody>
          <a:bodyPr vert="horz" wrap="square" lIns="0" tIns="12700" rIns="0" bIns="0" rtlCol="0">
            <a:spAutoFit/>
          </a:bodyPr>
          <a:lstStyle/>
          <a:p>
            <a:pPr marL="12700" marR="1748155">
              <a:lnSpc>
                <a:spcPct val="133000"/>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prods </a:t>
            </a:r>
            <a:r>
              <a:rPr sz="1000" spc="-25" dirty="0">
                <a:latin typeface="Consolas"/>
                <a:cs typeface="Consolas"/>
              </a:rPr>
              <a:t>GO</a:t>
            </a:r>
            <a:endParaRPr sz="1000">
              <a:latin typeface="Consolas"/>
              <a:cs typeface="Consolas"/>
            </a:endParaRPr>
          </a:p>
          <a:p>
            <a:pPr marL="12700" marR="283845">
              <a:lnSpc>
                <a:spcPct val="133000"/>
              </a:lnSpc>
            </a:pPr>
            <a:r>
              <a:rPr sz="1000" dirty="0">
                <a:latin typeface="Consolas"/>
                <a:cs typeface="Consolas"/>
              </a:rPr>
              <a:t>CREATE</a:t>
            </a:r>
            <a:r>
              <a:rPr sz="1000" spc="-70" dirty="0">
                <a:latin typeface="Consolas"/>
                <a:cs typeface="Consolas"/>
              </a:rPr>
              <a:t> </a:t>
            </a:r>
            <a:r>
              <a:rPr sz="1000" dirty="0">
                <a:latin typeface="Consolas"/>
                <a:cs typeface="Consolas"/>
              </a:rPr>
              <a:t>TRIGGER</a:t>
            </a:r>
            <a:r>
              <a:rPr sz="1000" spc="-70" dirty="0">
                <a:latin typeface="Consolas"/>
                <a:cs typeface="Consolas"/>
              </a:rPr>
              <a:t> </a:t>
            </a:r>
            <a:r>
              <a:rPr sz="1000" spc="-10" dirty="0">
                <a:latin typeface="Consolas"/>
                <a:cs typeface="Consolas"/>
              </a:rPr>
              <a:t>products_delete </a:t>
            </a:r>
            <a:r>
              <a:rPr sz="1000" dirty="0">
                <a:latin typeface="Consolas"/>
                <a:cs typeface="Consolas"/>
              </a:rPr>
              <a:t>ON</a:t>
            </a:r>
            <a:r>
              <a:rPr sz="1000" spc="-25" dirty="0">
                <a:latin typeface="Consolas"/>
                <a:cs typeface="Consolas"/>
              </a:rPr>
              <a:t> </a:t>
            </a:r>
            <a:r>
              <a:rPr sz="1000" spc="-10" dirty="0">
                <a:latin typeface="Consolas"/>
                <a:cs typeface="Consolas"/>
              </a:rPr>
              <a:t>Products</a:t>
            </a:r>
            <a:endParaRPr sz="1000">
              <a:latin typeface="Consolas"/>
              <a:cs typeface="Consolas"/>
            </a:endParaRPr>
          </a:p>
          <a:p>
            <a:pPr marL="12700" marR="1189990">
              <a:lnSpc>
                <a:spcPct val="133000"/>
              </a:lnSpc>
            </a:pPr>
            <a:r>
              <a:rPr sz="1000" dirty="0">
                <a:latin typeface="Consolas"/>
                <a:cs typeface="Consolas"/>
              </a:rPr>
              <a:t>INSTEAD</a:t>
            </a:r>
            <a:r>
              <a:rPr sz="1000" spc="-50" dirty="0">
                <a:latin typeface="Consolas"/>
                <a:cs typeface="Consolas"/>
              </a:rPr>
              <a:t> </a:t>
            </a:r>
            <a:r>
              <a:rPr sz="1000" dirty="0">
                <a:latin typeface="Consolas"/>
                <a:cs typeface="Consolas"/>
              </a:rPr>
              <a:t>OF</a:t>
            </a:r>
            <a:r>
              <a:rPr sz="1000" spc="-45" dirty="0">
                <a:latin typeface="Consolas"/>
                <a:cs typeface="Consolas"/>
              </a:rPr>
              <a:t> </a:t>
            </a:r>
            <a:r>
              <a:rPr sz="1000" spc="-10" dirty="0">
                <a:latin typeface="Consolas"/>
                <a:cs typeface="Consolas"/>
              </a:rPr>
              <a:t>DELETE </a:t>
            </a:r>
            <a:r>
              <a:rPr sz="1000" spc="-25" dirty="0">
                <a:latin typeface="Consolas"/>
                <a:cs typeface="Consolas"/>
              </a:rPr>
              <a:t>AS</a:t>
            </a:r>
            <a:endParaRPr sz="1000">
              <a:latin typeface="Consolas"/>
              <a:cs typeface="Consolas"/>
            </a:endParaRPr>
          </a:p>
          <a:p>
            <a:pPr marL="12700" marR="1189990">
              <a:lnSpc>
                <a:spcPct val="133000"/>
              </a:lnSpc>
            </a:pPr>
            <a:r>
              <a:rPr sz="1000" dirty="0">
                <a:latin typeface="Consolas"/>
                <a:cs typeface="Consolas"/>
              </a:rPr>
              <a:t>UPDATE</a:t>
            </a:r>
            <a:r>
              <a:rPr sz="1000" spc="-65" dirty="0">
                <a:latin typeface="Consolas"/>
                <a:cs typeface="Consolas"/>
              </a:rPr>
              <a:t> </a:t>
            </a:r>
            <a:r>
              <a:rPr sz="1000" spc="-10" dirty="0">
                <a:latin typeface="Consolas"/>
                <a:cs typeface="Consolas"/>
              </a:rPr>
              <a:t>Products </a:t>
            </a:r>
            <a:r>
              <a:rPr sz="1000" dirty="0">
                <a:latin typeface="Consolas"/>
                <a:cs typeface="Consolas"/>
              </a:rPr>
              <a:t>SET</a:t>
            </a:r>
            <a:r>
              <a:rPr sz="1000" spc="-50" dirty="0">
                <a:latin typeface="Consolas"/>
                <a:cs typeface="Consolas"/>
              </a:rPr>
              <a:t> </a:t>
            </a:r>
            <a:r>
              <a:rPr sz="1000" dirty="0">
                <a:latin typeface="Consolas"/>
                <a:cs typeface="Consolas"/>
              </a:rPr>
              <a:t>IsDeleted</a:t>
            </a:r>
            <a:r>
              <a:rPr sz="1000" spc="-45" dirty="0">
                <a:latin typeface="Consolas"/>
                <a:cs typeface="Consolas"/>
              </a:rPr>
              <a:t> </a:t>
            </a:r>
            <a:r>
              <a:rPr sz="1000" dirty="0">
                <a:latin typeface="Consolas"/>
                <a:cs typeface="Consolas"/>
              </a:rPr>
              <a:t>=</a:t>
            </a:r>
            <a:r>
              <a:rPr sz="1000" spc="-45" dirty="0">
                <a:latin typeface="Consolas"/>
                <a:cs typeface="Consolas"/>
              </a:rPr>
              <a:t> </a:t>
            </a:r>
            <a:r>
              <a:rPr sz="1000" spc="-50" dirty="0">
                <a:latin typeface="Consolas"/>
                <a:cs typeface="Consolas"/>
              </a:rPr>
              <a:t>1</a:t>
            </a:r>
            <a:endParaRPr sz="1000">
              <a:latin typeface="Consolas"/>
              <a:cs typeface="Consolas"/>
            </a:endParaRPr>
          </a:p>
          <a:p>
            <a:pPr marL="12700">
              <a:lnSpc>
                <a:spcPct val="100000"/>
              </a:lnSpc>
              <a:spcBef>
                <a:spcPts val="390"/>
              </a:spcBef>
            </a:pPr>
            <a:r>
              <a:rPr sz="1000" dirty="0">
                <a:latin typeface="Consolas"/>
                <a:cs typeface="Consolas"/>
              </a:rPr>
              <a:t>WHERE</a:t>
            </a:r>
            <a:r>
              <a:rPr sz="1000" spc="-45" dirty="0">
                <a:latin typeface="Consolas"/>
                <a:cs typeface="Consolas"/>
              </a:rPr>
              <a:t> </a:t>
            </a:r>
            <a:r>
              <a:rPr sz="1000" dirty="0">
                <a:latin typeface="Consolas"/>
                <a:cs typeface="Consolas"/>
              </a:rPr>
              <a:t>ID</a:t>
            </a:r>
            <a:r>
              <a:rPr sz="1000" spc="-45" dirty="0">
                <a:latin typeface="Consolas"/>
                <a:cs typeface="Consolas"/>
              </a:rPr>
              <a:t> </a:t>
            </a:r>
            <a:r>
              <a:rPr sz="1000" dirty="0">
                <a:latin typeface="Consolas"/>
                <a:cs typeface="Consolas"/>
              </a:rPr>
              <a:t>=(SELECT</a:t>
            </a:r>
            <a:r>
              <a:rPr sz="1000" spc="-45" dirty="0">
                <a:latin typeface="Consolas"/>
                <a:cs typeface="Consolas"/>
              </a:rPr>
              <a:t> </a:t>
            </a:r>
            <a:r>
              <a:rPr sz="1000" dirty="0">
                <a:latin typeface="Consolas"/>
                <a:cs typeface="Consolas"/>
              </a:rPr>
              <a:t>Id</a:t>
            </a:r>
            <a:r>
              <a:rPr sz="1000" spc="-45" dirty="0">
                <a:latin typeface="Consolas"/>
                <a:cs typeface="Consolas"/>
              </a:rPr>
              <a:t> </a:t>
            </a:r>
            <a:r>
              <a:rPr sz="1000" dirty="0">
                <a:latin typeface="Consolas"/>
                <a:cs typeface="Consolas"/>
              </a:rPr>
              <a:t>FROM</a:t>
            </a:r>
            <a:r>
              <a:rPr sz="1000" spc="-45" dirty="0">
                <a:latin typeface="Consolas"/>
                <a:cs typeface="Consolas"/>
              </a:rPr>
              <a:t> </a:t>
            </a:r>
            <a:r>
              <a:rPr sz="1000" spc="-10" dirty="0">
                <a:latin typeface="Consolas"/>
                <a:cs typeface="Consolas"/>
              </a:rPr>
              <a:t>deleted)</a:t>
            </a:r>
            <a:endParaRPr sz="1000">
              <a:latin typeface="Consolas"/>
              <a:cs typeface="Consola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48225" y="445044"/>
            <a:ext cx="722630" cy="177800"/>
          </a:xfrm>
          <a:prstGeom prst="rect">
            <a:avLst/>
          </a:prstGeom>
        </p:spPr>
        <p:txBody>
          <a:bodyPr vert="horz" wrap="square" lIns="0" tIns="12700" rIns="0" bIns="0" rtlCol="0">
            <a:spAutoFit/>
          </a:bodyPr>
          <a:lstStyle/>
          <a:p>
            <a:pPr marL="12700">
              <a:lnSpc>
                <a:spcPct val="100000"/>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prods;</a:t>
            </a:r>
            <a:endParaRPr sz="1000">
              <a:latin typeface="Consolas"/>
              <a:cs typeface="Consolas"/>
            </a:endParaRPr>
          </a:p>
        </p:txBody>
      </p:sp>
      <p:sp>
        <p:nvSpPr>
          <p:cNvPr id="3" name="object 3"/>
          <p:cNvSpPr txBox="1"/>
          <p:nvPr/>
        </p:nvSpPr>
        <p:spPr>
          <a:xfrm>
            <a:off x="448225" y="800067"/>
            <a:ext cx="3302635" cy="1849120"/>
          </a:xfrm>
          <a:prstGeom prst="rect">
            <a:avLst/>
          </a:prstGeom>
        </p:spPr>
        <p:txBody>
          <a:bodyPr vert="horz" wrap="square" lIns="0" tIns="12700" rIns="0" bIns="0" rtlCol="0">
            <a:spAutoFit/>
          </a:bodyPr>
          <a:lstStyle/>
          <a:p>
            <a:pPr marL="12700" marR="5080">
              <a:lnSpc>
                <a:spcPct val="133000"/>
              </a:lnSpc>
              <a:spcBef>
                <a:spcPts val="100"/>
              </a:spcBef>
            </a:pPr>
            <a:r>
              <a:rPr sz="1000" dirty="0">
                <a:latin typeface="Consolas"/>
                <a:cs typeface="Consolas"/>
              </a:rPr>
              <a:t>INSERT</a:t>
            </a:r>
            <a:r>
              <a:rPr sz="1000" spc="-40" dirty="0">
                <a:latin typeface="Consolas"/>
                <a:cs typeface="Consolas"/>
              </a:rPr>
              <a:t> </a:t>
            </a:r>
            <a:r>
              <a:rPr sz="1000" dirty="0">
                <a:latin typeface="Consolas"/>
                <a:cs typeface="Consolas"/>
              </a:rPr>
              <a:t>INTO</a:t>
            </a:r>
            <a:r>
              <a:rPr sz="1000" spc="-40" dirty="0">
                <a:latin typeface="Consolas"/>
                <a:cs typeface="Consolas"/>
              </a:rPr>
              <a:t> </a:t>
            </a:r>
            <a:r>
              <a:rPr sz="1000" spc="-10" dirty="0">
                <a:latin typeface="Consolas"/>
                <a:cs typeface="Consolas"/>
              </a:rPr>
              <a:t>Products(ProductName,</a:t>
            </a:r>
            <a:r>
              <a:rPr sz="1000" spc="-40" dirty="0">
                <a:latin typeface="Consolas"/>
                <a:cs typeface="Consolas"/>
              </a:rPr>
              <a:t> </a:t>
            </a:r>
            <a:r>
              <a:rPr sz="1000" spc="-10" dirty="0">
                <a:latin typeface="Consolas"/>
                <a:cs typeface="Consolas"/>
              </a:rPr>
              <a:t>Manufacturer, Price)</a:t>
            </a:r>
            <a:endParaRPr sz="1000">
              <a:latin typeface="Consolas"/>
              <a:cs typeface="Consolas"/>
            </a:endParaRPr>
          </a:p>
          <a:p>
            <a:pPr marL="12700">
              <a:lnSpc>
                <a:spcPct val="100000"/>
              </a:lnSpc>
              <a:spcBef>
                <a:spcPts val="395"/>
              </a:spcBef>
            </a:pPr>
            <a:r>
              <a:rPr sz="1000" dirty="0">
                <a:latin typeface="Consolas"/>
                <a:cs typeface="Consolas"/>
              </a:rPr>
              <a:t>VALUES</a:t>
            </a:r>
            <a:r>
              <a:rPr sz="1000" spc="-70" dirty="0">
                <a:latin typeface="Consolas"/>
                <a:cs typeface="Consolas"/>
              </a:rPr>
              <a:t> </a:t>
            </a:r>
            <a:r>
              <a:rPr sz="1000" dirty="0">
                <a:latin typeface="Consolas"/>
                <a:cs typeface="Consolas"/>
              </a:rPr>
              <a:t>('iPhone</a:t>
            </a:r>
            <a:r>
              <a:rPr sz="1000" spc="-65" dirty="0">
                <a:latin typeface="Consolas"/>
                <a:cs typeface="Consolas"/>
              </a:rPr>
              <a:t> </a:t>
            </a:r>
            <a:r>
              <a:rPr sz="1000" dirty="0">
                <a:latin typeface="Consolas"/>
                <a:cs typeface="Consolas"/>
              </a:rPr>
              <a:t>X',</a:t>
            </a:r>
            <a:r>
              <a:rPr sz="1000" spc="-65" dirty="0">
                <a:latin typeface="Consolas"/>
                <a:cs typeface="Consolas"/>
              </a:rPr>
              <a:t> </a:t>
            </a:r>
            <a:r>
              <a:rPr sz="1000" dirty="0">
                <a:latin typeface="Consolas"/>
                <a:cs typeface="Consolas"/>
              </a:rPr>
              <a:t>'Apple',</a:t>
            </a:r>
            <a:r>
              <a:rPr sz="1000" spc="-65" dirty="0">
                <a:latin typeface="Consolas"/>
                <a:cs typeface="Consolas"/>
              </a:rPr>
              <a:t> </a:t>
            </a:r>
            <a:r>
              <a:rPr sz="1000" spc="-10" dirty="0">
                <a:latin typeface="Consolas"/>
                <a:cs typeface="Consolas"/>
              </a:rPr>
              <a:t>79000),</a:t>
            </a:r>
            <a:endParaRPr sz="1000">
              <a:latin typeface="Consolas"/>
              <a:cs typeface="Consolas"/>
            </a:endParaRPr>
          </a:p>
          <a:p>
            <a:pPr marL="12700">
              <a:lnSpc>
                <a:spcPct val="100000"/>
              </a:lnSpc>
              <a:spcBef>
                <a:spcPts val="395"/>
              </a:spcBef>
            </a:pPr>
            <a:r>
              <a:rPr sz="1000" dirty="0">
                <a:latin typeface="Consolas"/>
                <a:cs typeface="Consolas"/>
              </a:rPr>
              <a:t>('Pixel</a:t>
            </a:r>
            <a:r>
              <a:rPr sz="1000" spc="-70" dirty="0">
                <a:latin typeface="Consolas"/>
                <a:cs typeface="Consolas"/>
              </a:rPr>
              <a:t> </a:t>
            </a:r>
            <a:r>
              <a:rPr sz="1000" dirty="0">
                <a:latin typeface="Consolas"/>
                <a:cs typeface="Consolas"/>
              </a:rPr>
              <a:t>2',</a:t>
            </a:r>
            <a:r>
              <a:rPr sz="1000" spc="-65" dirty="0">
                <a:latin typeface="Consolas"/>
                <a:cs typeface="Consolas"/>
              </a:rPr>
              <a:t> </a:t>
            </a:r>
            <a:r>
              <a:rPr sz="1000" dirty="0">
                <a:latin typeface="Consolas"/>
                <a:cs typeface="Consolas"/>
              </a:rPr>
              <a:t>'Google',</a:t>
            </a:r>
            <a:r>
              <a:rPr sz="1000" spc="-65" dirty="0">
                <a:latin typeface="Consolas"/>
                <a:cs typeface="Consolas"/>
              </a:rPr>
              <a:t> </a:t>
            </a:r>
            <a:r>
              <a:rPr sz="1000" spc="-10" dirty="0">
                <a:latin typeface="Consolas"/>
                <a:cs typeface="Consolas"/>
              </a:rPr>
              <a:t>60000);</a:t>
            </a:r>
            <a:endParaRPr sz="1000">
              <a:latin typeface="Consolas"/>
              <a:cs typeface="Consolas"/>
            </a:endParaRPr>
          </a:p>
          <a:p>
            <a:pPr>
              <a:lnSpc>
                <a:spcPct val="100000"/>
              </a:lnSpc>
              <a:spcBef>
                <a:spcPts val="819"/>
              </a:spcBef>
            </a:pPr>
            <a:endParaRPr sz="1000">
              <a:latin typeface="Consolas"/>
              <a:cs typeface="Consolas"/>
            </a:endParaRPr>
          </a:p>
          <a:p>
            <a:pPr marL="12700">
              <a:lnSpc>
                <a:spcPct val="100000"/>
              </a:lnSpc>
            </a:pPr>
            <a:r>
              <a:rPr sz="1000" dirty="0">
                <a:latin typeface="Consolas"/>
                <a:cs typeface="Consolas"/>
              </a:rPr>
              <a:t>DELETE</a:t>
            </a:r>
            <a:r>
              <a:rPr sz="1000" spc="-65" dirty="0">
                <a:latin typeface="Consolas"/>
                <a:cs typeface="Consolas"/>
              </a:rPr>
              <a:t> </a:t>
            </a:r>
            <a:r>
              <a:rPr sz="1000" dirty="0">
                <a:latin typeface="Consolas"/>
                <a:cs typeface="Consolas"/>
              </a:rPr>
              <a:t>FROM</a:t>
            </a:r>
            <a:r>
              <a:rPr sz="1000" spc="-50" dirty="0">
                <a:latin typeface="Consolas"/>
                <a:cs typeface="Consolas"/>
              </a:rPr>
              <a:t> </a:t>
            </a:r>
            <a:r>
              <a:rPr sz="1000" spc="-10" dirty="0">
                <a:latin typeface="Consolas"/>
                <a:cs typeface="Consolas"/>
              </a:rPr>
              <a:t>Products</a:t>
            </a:r>
            <a:endParaRPr sz="1000">
              <a:latin typeface="Consolas"/>
              <a:cs typeface="Consolas"/>
            </a:endParaRPr>
          </a:p>
          <a:p>
            <a:pPr marL="12700">
              <a:lnSpc>
                <a:spcPct val="100000"/>
              </a:lnSpc>
              <a:spcBef>
                <a:spcPts val="395"/>
              </a:spcBef>
            </a:pPr>
            <a:r>
              <a:rPr sz="1000" dirty="0">
                <a:latin typeface="Consolas"/>
                <a:cs typeface="Consolas"/>
              </a:rPr>
              <a:t>WHERE</a:t>
            </a:r>
            <a:r>
              <a:rPr sz="1000" spc="-35" dirty="0">
                <a:latin typeface="Consolas"/>
                <a:cs typeface="Consolas"/>
              </a:rPr>
              <a:t> </a:t>
            </a:r>
            <a:r>
              <a:rPr sz="1000" spc="-10" dirty="0">
                <a:latin typeface="Consolas"/>
                <a:cs typeface="Consolas"/>
              </a:rPr>
              <a:t>ProductName='Pixel</a:t>
            </a:r>
            <a:r>
              <a:rPr sz="1000" spc="-30" dirty="0">
                <a:latin typeface="Consolas"/>
                <a:cs typeface="Consolas"/>
              </a:rPr>
              <a:t> </a:t>
            </a:r>
            <a:r>
              <a:rPr sz="1000" spc="-25" dirty="0">
                <a:latin typeface="Consolas"/>
                <a:cs typeface="Consolas"/>
              </a:rPr>
              <a:t>2';</a:t>
            </a:r>
            <a:endParaRPr sz="1000">
              <a:latin typeface="Consolas"/>
              <a:cs typeface="Consolas"/>
            </a:endParaRPr>
          </a:p>
          <a:p>
            <a:pPr>
              <a:lnSpc>
                <a:spcPct val="100000"/>
              </a:lnSpc>
              <a:spcBef>
                <a:spcPts val="819"/>
              </a:spcBef>
            </a:pPr>
            <a:endParaRPr sz="1000">
              <a:latin typeface="Consolas"/>
              <a:cs typeface="Consolas"/>
            </a:endParaRPr>
          </a:p>
          <a:p>
            <a:pPr marL="12700">
              <a:lnSpc>
                <a:spcPct val="100000"/>
              </a:lnSpc>
            </a:pPr>
            <a:r>
              <a:rPr sz="1000" dirty="0">
                <a:latin typeface="Consolas"/>
                <a:cs typeface="Consolas"/>
              </a:rPr>
              <a:t>SELECT</a:t>
            </a:r>
            <a:r>
              <a:rPr sz="1000" spc="-40" dirty="0">
                <a:latin typeface="Consolas"/>
                <a:cs typeface="Consolas"/>
              </a:rPr>
              <a:t> </a:t>
            </a:r>
            <a:r>
              <a:rPr sz="1000" dirty="0">
                <a:latin typeface="Consolas"/>
                <a:cs typeface="Consolas"/>
              </a:rPr>
              <a:t>*</a:t>
            </a:r>
            <a:r>
              <a:rPr sz="1000" spc="-40" dirty="0">
                <a:latin typeface="Consolas"/>
                <a:cs typeface="Consolas"/>
              </a:rPr>
              <a:t> </a:t>
            </a:r>
            <a:r>
              <a:rPr sz="1000" dirty="0">
                <a:latin typeface="Consolas"/>
                <a:cs typeface="Consolas"/>
              </a:rPr>
              <a:t>FROM</a:t>
            </a:r>
            <a:r>
              <a:rPr sz="1000" spc="-40" dirty="0">
                <a:latin typeface="Consolas"/>
                <a:cs typeface="Consolas"/>
              </a:rPr>
              <a:t> </a:t>
            </a:r>
            <a:r>
              <a:rPr sz="1000" spc="-10" dirty="0">
                <a:latin typeface="Consolas"/>
                <a:cs typeface="Consolas"/>
              </a:rPr>
              <a:t>Products;</a:t>
            </a:r>
            <a:endParaRPr sz="1000">
              <a:latin typeface="Consolas"/>
              <a:cs typeface="Consolas"/>
            </a:endParaRPr>
          </a:p>
        </p:txBody>
      </p:sp>
      <p:sp>
        <p:nvSpPr>
          <p:cNvPr id="4" name="object 4"/>
          <p:cNvSpPr txBox="1"/>
          <p:nvPr/>
        </p:nvSpPr>
        <p:spPr>
          <a:xfrm>
            <a:off x="4521499" y="462700"/>
            <a:ext cx="3777615" cy="17526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Осылайша,</a:t>
            </a:r>
            <a:r>
              <a:rPr sz="1000" spc="-35" dirty="0">
                <a:latin typeface="Verdana"/>
                <a:cs typeface="Verdana"/>
              </a:rPr>
              <a:t> </a:t>
            </a:r>
            <a:r>
              <a:rPr sz="1000" spc="-10" dirty="0">
                <a:latin typeface="Verdana"/>
                <a:cs typeface="Verdana"/>
              </a:rPr>
              <a:t>жойылған</a:t>
            </a:r>
            <a:r>
              <a:rPr sz="1000" spc="-35" dirty="0">
                <a:latin typeface="Verdana"/>
                <a:cs typeface="Verdana"/>
              </a:rPr>
              <a:t> </a:t>
            </a:r>
            <a:r>
              <a:rPr sz="1000" dirty="0">
                <a:latin typeface="Verdana"/>
                <a:cs typeface="Verdana"/>
              </a:rPr>
              <a:t>жазбалар</a:t>
            </a:r>
            <a:r>
              <a:rPr sz="1000" spc="-35" dirty="0">
                <a:latin typeface="Verdana"/>
                <a:cs typeface="Verdana"/>
              </a:rPr>
              <a:t> </a:t>
            </a:r>
            <a:r>
              <a:rPr sz="1000" dirty="0">
                <a:latin typeface="Verdana"/>
                <a:cs typeface="Verdana"/>
              </a:rPr>
              <a:t>іс</a:t>
            </a:r>
            <a:r>
              <a:rPr sz="1000" spc="-35" dirty="0">
                <a:latin typeface="Verdana"/>
                <a:cs typeface="Verdana"/>
              </a:rPr>
              <a:t> </a:t>
            </a:r>
            <a:r>
              <a:rPr sz="1000" dirty="0">
                <a:latin typeface="Verdana"/>
                <a:cs typeface="Verdana"/>
              </a:rPr>
              <a:t>жүзінде</a:t>
            </a:r>
            <a:r>
              <a:rPr sz="1000" spc="-35" dirty="0">
                <a:latin typeface="Verdana"/>
                <a:cs typeface="Verdana"/>
              </a:rPr>
              <a:t> </a:t>
            </a:r>
            <a:r>
              <a:rPr sz="1000" spc="-10" dirty="0">
                <a:latin typeface="Verdana"/>
                <a:cs typeface="Verdana"/>
              </a:rPr>
              <a:t>жойылмайды,</a:t>
            </a:r>
            <a:endParaRPr sz="1000">
              <a:latin typeface="Verdana"/>
              <a:cs typeface="Verdana"/>
            </a:endParaRPr>
          </a:p>
        </p:txBody>
      </p:sp>
      <p:sp>
        <p:nvSpPr>
          <p:cNvPr id="5" name="object 5"/>
          <p:cNvSpPr txBox="1"/>
          <p:nvPr/>
        </p:nvSpPr>
        <p:spPr>
          <a:xfrm>
            <a:off x="4521499" y="637959"/>
            <a:ext cx="304292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оларда</a:t>
            </a:r>
            <a:r>
              <a:rPr sz="1000" spc="-45" dirty="0">
                <a:latin typeface="Verdana"/>
                <a:cs typeface="Verdana"/>
              </a:rPr>
              <a:t> </a:t>
            </a:r>
            <a:r>
              <a:rPr sz="1000" dirty="0">
                <a:latin typeface="Verdana"/>
                <a:cs typeface="Verdana"/>
              </a:rPr>
              <a:t>тек</a:t>
            </a:r>
            <a:r>
              <a:rPr sz="1000" spc="-40" dirty="0">
                <a:latin typeface="Verdana"/>
                <a:cs typeface="Verdana"/>
              </a:rPr>
              <a:t> </a:t>
            </a:r>
            <a:r>
              <a:rPr sz="1000" dirty="0">
                <a:latin typeface="Verdana"/>
                <a:cs typeface="Verdana"/>
              </a:rPr>
              <a:t>IsDeleted</a:t>
            </a:r>
            <a:r>
              <a:rPr sz="1000" spc="-40" dirty="0">
                <a:latin typeface="Verdana"/>
                <a:cs typeface="Verdana"/>
              </a:rPr>
              <a:t> </a:t>
            </a:r>
            <a:r>
              <a:rPr sz="1000" spc="-10" dirty="0">
                <a:latin typeface="Verdana"/>
                <a:cs typeface="Verdana"/>
              </a:rPr>
              <a:t>бағандары</a:t>
            </a:r>
            <a:r>
              <a:rPr sz="1000" spc="-40" dirty="0">
                <a:latin typeface="Verdana"/>
                <a:cs typeface="Verdana"/>
              </a:rPr>
              <a:t> </a:t>
            </a:r>
            <a:r>
              <a:rPr sz="1000" spc="-10" dirty="0">
                <a:latin typeface="Verdana"/>
                <a:cs typeface="Verdana"/>
              </a:rPr>
              <a:t>орнатылады:</a:t>
            </a:r>
            <a:endParaRPr sz="1000">
              <a:latin typeface="Verdana"/>
              <a:cs typeface="Verdana"/>
            </a:endParaRPr>
          </a:p>
        </p:txBody>
      </p:sp>
      <p:pic>
        <p:nvPicPr>
          <p:cNvPr id="6" name="object 6"/>
          <p:cNvPicPr/>
          <p:nvPr/>
        </p:nvPicPr>
        <p:blipFill>
          <a:blip r:embed="rId2" cstate="print"/>
          <a:stretch>
            <a:fillRect/>
          </a:stretch>
        </p:blipFill>
        <p:spPr>
          <a:xfrm>
            <a:off x="3966976" y="1816149"/>
            <a:ext cx="4783624" cy="266699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1191417"/>
            <a:ext cx="8365490" cy="2483485"/>
          </a:xfrm>
          <a:prstGeom prst="rect">
            <a:avLst/>
          </a:prstGeom>
        </p:spPr>
        <p:txBody>
          <a:bodyPr vert="horz" wrap="square" lIns="0" tIns="12700" rIns="0" bIns="0" rtlCol="0">
            <a:spAutoFit/>
          </a:bodyPr>
          <a:lstStyle/>
          <a:p>
            <a:pPr marL="12700" marR="5080" algn="just">
              <a:lnSpc>
                <a:spcPct val="109100"/>
              </a:lnSpc>
              <a:spcBef>
                <a:spcPts val="100"/>
              </a:spcBef>
            </a:pPr>
            <a:r>
              <a:rPr sz="1800" b="1" dirty="0">
                <a:latin typeface="Times New Roman"/>
                <a:cs typeface="Times New Roman"/>
              </a:rPr>
              <a:t>Диаграммалар</a:t>
            </a:r>
            <a:r>
              <a:rPr sz="1800" b="1" spc="65" dirty="0">
                <a:latin typeface="Times New Roman"/>
                <a:cs typeface="Times New Roman"/>
              </a:rPr>
              <a:t> </a:t>
            </a:r>
            <a:r>
              <a:rPr sz="1800" dirty="0">
                <a:latin typeface="Times New Roman"/>
                <a:cs typeface="Times New Roman"/>
              </a:rPr>
              <a:t>–</a:t>
            </a:r>
            <a:r>
              <a:rPr sz="1800" spc="70" dirty="0">
                <a:latin typeface="Times New Roman"/>
                <a:cs typeface="Times New Roman"/>
              </a:rPr>
              <a:t> </a:t>
            </a:r>
            <a:r>
              <a:rPr sz="1800" dirty="0">
                <a:latin typeface="Times New Roman"/>
                <a:cs typeface="Times New Roman"/>
              </a:rPr>
              <a:t>қосымша</a:t>
            </a:r>
            <a:r>
              <a:rPr sz="1800" spc="60" dirty="0">
                <a:latin typeface="Times New Roman"/>
                <a:cs typeface="Times New Roman"/>
              </a:rPr>
              <a:t> </a:t>
            </a:r>
            <a:r>
              <a:rPr sz="1800" dirty="0">
                <a:latin typeface="Times New Roman"/>
                <a:cs typeface="Times New Roman"/>
              </a:rPr>
              <a:t>кестелерде</a:t>
            </a:r>
            <a:r>
              <a:rPr sz="1800" spc="65" dirty="0">
                <a:latin typeface="Times New Roman"/>
                <a:cs typeface="Times New Roman"/>
              </a:rPr>
              <a:t> </a:t>
            </a:r>
            <a:r>
              <a:rPr sz="1800" dirty="0">
                <a:latin typeface="Times New Roman"/>
                <a:cs typeface="Times New Roman"/>
              </a:rPr>
              <a:t>олармен</a:t>
            </a:r>
            <a:r>
              <a:rPr sz="1800" spc="60" dirty="0">
                <a:latin typeface="Times New Roman"/>
                <a:cs typeface="Times New Roman"/>
              </a:rPr>
              <a:t> </a:t>
            </a:r>
            <a:r>
              <a:rPr sz="1800" dirty="0">
                <a:latin typeface="Times New Roman"/>
                <a:cs typeface="Times New Roman"/>
              </a:rPr>
              <a:t>байланысты</a:t>
            </a:r>
            <a:r>
              <a:rPr sz="1800" spc="65" dirty="0">
                <a:latin typeface="Times New Roman"/>
                <a:cs typeface="Times New Roman"/>
              </a:rPr>
              <a:t> </a:t>
            </a:r>
            <a:r>
              <a:rPr sz="1800" dirty="0">
                <a:latin typeface="Times New Roman"/>
                <a:cs typeface="Times New Roman"/>
              </a:rPr>
              <a:t>жазбалар</a:t>
            </a:r>
            <a:r>
              <a:rPr sz="1800" spc="70" dirty="0">
                <a:latin typeface="Times New Roman"/>
                <a:cs typeface="Times New Roman"/>
              </a:rPr>
              <a:t> </a:t>
            </a:r>
            <a:r>
              <a:rPr sz="1800" dirty="0">
                <a:latin typeface="Times New Roman"/>
                <a:cs typeface="Times New Roman"/>
              </a:rPr>
              <a:t>болса,</a:t>
            </a:r>
            <a:r>
              <a:rPr sz="1800" spc="65" dirty="0">
                <a:latin typeface="Times New Roman"/>
                <a:cs typeface="Times New Roman"/>
              </a:rPr>
              <a:t> </a:t>
            </a:r>
            <a:r>
              <a:rPr sz="1800" spc="-10" dirty="0">
                <a:latin typeface="Times New Roman"/>
                <a:cs typeface="Times New Roman"/>
              </a:rPr>
              <a:t>негізгі </a:t>
            </a:r>
            <a:r>
              <a:rPr sz="1800" dirty="0">
                <a:latin typeface="Times New Roman"/>
                <a:cs typeface="Times New Roman"/>
              </a:rPr>
              <a:t>кестелерден</a:t>
            </a:r>
            <a:r>
              <a:rPr sz="1800" spc="400" dirty="0">
                <a:latin typeface="Times New Roman"/>
                <a:cs typeface="Times New Roman"/>
              </a:rPr>
              <a:t> </a:t>
            </a:r>
            <a:r>
              <a:rPr sz="1800" dirty="0">
                <a:latin typeface="Times New Roman"/>
                <a:cs typeface="Times New Roman"/>
              </a:rPr>
              <a:t>жазбаларды</a:t>
            </a:r>
            <a:r>
              <a:rPr sz="1800" spc="405" dirty="0">
                <a:latin typeface="Times New Roman"/>
                <a:cs typeface="Times New Roman"/>
              </a:rPr>
              <a:t> </a:t>
            </a:r>
            <a:r>
              <a:rPr sz="1800" dirty="0">
                <a:latin typeface="Times New Roman"/>
                <a:cs typeface="Times New Roman"/>
              </a:rPr>
              <a:t>жоюды</a:t>
            </a:r>
            <a:r>
              <a:rPr sz="1800" spc="400" dirty="0">
                <a:latin typeface="Times New Roman"/>
                <a:cs typeface="Times New Roman"/>
              </a:rPr>
              <a:t> </a:t>
            </a:r>
            <a:r>
              <a:rPr sz="1800" dirty="0">
                <a:latin typeface="Times New Roman"/>
                <a:cs typeface="Times New Roman"/>
              </a:rPr>
              <a:t>блоктайтын</a:t>
            </a:r>
            <a:r>
              <a:rPr sz="1800" spc="405" dirty="0">
                <a:latin typeface="Times New Roman"/>
                <a:cs typeface="Times New Roman"/>
              </a:rPr>
              <a:t> </a:t>
            </a:r>
            <a:r>
              <a:rPr sz="1800" dirty="0">
                <a:latin typeface="Times New Roman"/>
                <a:cs typeface="Times New Roman"/>
              </a:rPr>
              <a:t>дерекқор</a:t>
            </a:r>
            <a:r>
              <a:rPr sz="1800" spc="405" dirty="0">
                <a:latin typeface="Times New Roman"/>
                <a:cs typeface="Times New Roman"/>
              </a:rPr>
              <a:t> </a:t>
            </a:r>
            <a:r>
              <a:rPr sz="1800" dirty="0">
                <a:latin typeface="Times New Roman"/>
                <a:cs typeface="Times New Roman"/>
              </a:rPr>
              <a:t>құрамдастары.</a:t>
            </a:r>
            <a:r>
              <a:rPr sz="1800" spc="400" dirty="0">
                <a:latin typeface="Times New Roman"/>
                <a:cs typeface="Times New Roman"/>
              </a:rPr>
              <a:t> </a:t>
            </a:r>
            <a:r>
              <a:rPr sz="1800" spc="-10" dirty="0">
                <a:latin typeface="Times New Roman"/>
                <a:cs typeface="Times New Roman"/>
              </a:rPr>
              <a:t>Сондықтан </a:t>
            </a:r>
            <a:r>
              <a:rPr sz="1800" dirty="0">
                <a:latin typeface="Times New Roman"/>
                <a:cs typeface="Times New Roman"/>
              </a:rPr>
              <a:t>диаграммалар</a:t>
            </a:r>
            <a:r>
              <a:rPr sz="1800" spc="-75" dirty="0">
                <a:latin typeface="Times New Roman"/>
                <a:cs typeface="Times New Roman"/>
              </a:rPr>
              <a:t> </a:t>
            </a:r>
            <a:r>
              <a:rPr sz="1800" dirty="0">
                <a:latin typeface="Times New Roman"/>
                <a:cs typeface="Times New Roman"/>
              </a:rPr>
              <a:t>деректер</a:t>
            </a:r>
            <a:r>
              <a:rPr sz="1800" spc="-70" dirty="0">
                <a:latin typeface="Times New Roman"/>
                <a:cs typeface="Times New Roman"/>
              </a:rPr>
              <a:t> </a:t>
            </a:r>
            <a:r>
              <a:rPr sz="1800" dirty="0">
                <a:latin typeface="Times New Roman"/>
                <a:cs typeface="Times New Roman"/>
              </a:rPr>
              <a:t>тұтастығын</a:t>
            </a:r>
            <a:r>
              <a:rPr sz="1800" spc="-75" dirty="0">
                <a:latin typeface="Times New Roman"/>
                <a:cs typeface="Times New Roman"/>
              </a:rPr>
              <a:t> </a:t>
            </a:r>
            <a:r>
              <a:rPr sz="1800" spc="-20" dirty="0">
                <a:latin typeface="Times New Roman"/>
                <a:cs typeface="Times New Roman"/>
              </a:rPr>
              <a:t>бұзуды</a:t>
            </a:r>
            <a:r>
              <a:rPr sz="1800" spc="-75" dirty="0">
                <a:latin typeface="Times New Roman"/>
                <a:cs typeface="Times New Roman"/>
              </a:rPr>
              <a:t> </a:t>
            </a:r>
            <a:r>
              <a:rPr sz="1800" spc="-10" dirty="0">
                <a:latin typeface="Times New Roman"/>
                <a:cs typeface="Times New Roman"/>
              </a:rPr>
              <a:t>болдырмайды.</a:t>
            </a:r>
            <a:endParaRPr sz="1800">
              <a:latin typeface="Times New Roman"/>
              <a:cs typeface="Times New Roman"/>
            </a:endParaRPr>
          </a:p>
          <a:p>
            <a:pPr marL="12700" marR="20320" algn="just">
              <a:lnSpc>
                <a:spcPct val="109100"/>
              </a:lnSpc>
              <a:spcBef>
                <a:spcPts val="500"/>
              </a:spcBef>
            </a:pPr>
            <a:r>
              <a:rPr sz="1800" b="1" dirty="0">
                <a:latin typeface="Times New Roman"/>
                <a:cs typeface="Times New Roman"/>
              </a:rPr>
              <a:t>Триггерлер</a:t>
            </a:r>
            <a:r>
              <a:rPr sz="1800" b="1" spc="250" dirty="0">
                <a:latin typeface="Times New Roman"/>
                <a:cs typeface="Times New Roman"/>
              </a:rPr>
              <a:t> </a:t>
            </a:r>
            <a:r>
              <a:rPr sz="1800" dirty="0">
                <a:latin typeface="Times New Roman"/>
                <a:cs typeface="Times New Roman"/>
              </a:rPr>
              <a:t>Visual</a:t>
            </a:r>
            <a:r>
              <a:rPr sz="1800" spc="275" dirty="0">
                <a:latin typeface="Times New Roman"/>
                <a:cs typeface="Times New Roman"/>
              </a:rPr>
              <a:t> </a:t>
            </a:r>
            <a:r>
              <a:rPr sz="1800" dirty="0">
                <a:latin typeface="Times New Roman"/>
                <a:cs typeface="Times New Roman"/>
              </a:rPr>
              <a:t>Basic</a:t>
            </a:r>
            <a:r>
              <a:rPr sz="1800" spc="275" dirty="0">
                <a:latin typeface="Times New Roman"/>
                <a:cs typeface="Times New Roman"/>
              </a:rPr>
              <a:t> </a:t>
            </a:r>
            <a:r>
              <a:rPr sz="1800" dirty="0">
                <a:latin typeface="Times New Roman"/>
                <a:cs typeface="Times New Roman"/>
              </a:rPr>
              <a:t>бағдарламасындағы</a:t>
            </a:r>
            <a:r>
              <a:rPr sz="1800" spc="275" dirty="0">
                <a:latin typeface="Times New Roman"/>
                <a:cs typeface="Times New Roman"/>
              </a:rPr>
              <a:t> </a:t>
            </a:r>
            <a:r>
              <a:rPr sz="1800" dirty="0">
                <a:latin typeface="Times New Roman"/>
                <a:cs typeface="Times New Roman"/>
              </a:rPr>
              <a:t>оқиғаларды</a:t>
            </a:r>
            <a:r>
              <a:rPr sz="1800" spc="275" dirty="0">
                <a:latin typeface="Times New Roman"/>
                <a:cs typeface="Times New Roman"/>
              </a:rPr>
              <a:t> </a:t>
            </a:r>
            <a:r>
              <a:rPr sz="1800" dirty="0">
                <a:latin typeface="Times New Roman"/>
                <a:cs typeface="Times New Roman"/>
              </a:rPr>
              <a:t>өңдеу</a:t>
            </a:r>
            <a:r>
              <a:rPr sz="1800" spc="280" dirty="0">
                <a:latin typeface="Times New Roman"/>
                <a:cs typeface="Times New Roman"/>
              </a:rPr>
              <a:t> </a:t>
            </a:r>
            <a:r>
              <a:rPr sz="1800" spc="-10" dirty="0">
                <a:latin typeface="Times New Roman"/>
                <a:cs typeface="Times New Roman"/>
              </a:rPr>
              <a:t>процедураларына </a:t>
            </a:r>
            <a:r>
              <a:rPr sz="1800" dirty="0">
                <a:latin typeface="Times New Roman"/>
                <a:cs typeface="Times New Roman"/>
              </a:rPr>
              <a:t>ұқсас.</a:t>
            </a:r>
            <a:r>
              <a:rPr sz="1800" spc="100" dirty="0">
                <a:latin typeface="Times New Roman"/>
                <a:cs typeface="Times New Roman"/>
              </a:rPr>
              <a:t>  </a:t>
            </a:r>
            <a:r>
              <a:rPr sz="1800" dirty="0">
                <a:latin typeface="Times New Roman"/>
                <a:cs typeface="Times New Roman"/>
              </a:rPr>
              <a:t>Яғни,</a:t>
            </a:r>
            <a:r>
              <a:rPr sz="1800" spc="100" dirty="0">
                <a:latin typeface="Times New Roman"/>
                <a:cs typeface="Times New Roman"/>
              </a:rPr>
              <a:t>  </a:t>
            </a:r>
            <a:r>
              <a:rPr sz="1800" dirty="0">
                <a:latin typeface="Times New Roman"/>
                <a:cs typeface="Times New Roman"/>
              </a:rPr>
              <a:t>кестеде</a:t>
            </a:r>
            <a:r>
              <a:rPr sz="1800" spc="95" dirty="0">
                <a:latin typeface="Times New Roman"/>
                <a:cs typeface="Times New Roman"/>
              </a:rPr>
              <a:t>  </a:t>
            </a:r>
            <a:r>
              <a:rPr sz="1800" dirty="0">
                <a:latin typeface="Times New Roman"/>
                <a:cs typeface="Times New Roman"/>
              </a:rPr>
              <a:t>қандай</a:t>
            </a:r>
            <a:r>
              <a:rPr sz="1800" spc="100" dirty="0">
                <a:latin typeface="Times New Roman"/>
                <a:cs typeface="Times New Roman"/>
              </a:rPr>
              <a:t>  </a:t>
            </a:r>
            <a:r>
              <a:rPr sz="1800" dirty="0">
                <a:latin typeface="Times New Roman"/>
                <a:cs typeface="Times New Roman"/>
              </a:rPr>
              <a:t>да</a:t>
            </a:r>
            <a:r>
              <a:rPr sz="1800" spc="100" dirty="0">
                <a:latin typeface="Times New Roman"/>
                <a:cs typeface="Times New Roman"/>
              </a:rPr>
              <a:t>  </a:t>
            </a:r>
            <a:r>
              <a:rPr sz="1800" dirty="0">
                <a:latin typeface="Times New Roman"/>
                <a:cs typeface="Times New Roman"/>
              </a:rPr>
              <a:t>бір</a:t>
            </a:r>
            <a:r>
              <a:rPr sz="1800" spc="100" dirty="0">
                <a:latin typeface="Times New Roman"/>
                <a:cs typeface="Times New Roman"/>
              </a:rPr>
              <a:t>  </a:t>
            </a:r>
            <a:r>
              <a:rPr sz="1800" dirty="0">
                <a:latin typeface="Times New Roman"/>
                <a:cs typeface="Times New Roman"/>
              </a:rPr>
              <a:t>əрекеттер</a:t>
            </a:r>
            <a:r>
              <a:rPr sz="1800" spc="100" dirty="0">
                <a:latin typeface="Times New Roman"/>
                <a:cs typeface="Times New Roman"/>
              </a:rPr>
              <a:t>  </a:t>
            </a:r>
            <a:r>
              <a:rPr sz="1800" dirty="0">
                <a:latin typeface="Times New Roman"/>
                <a:cs typeface="Times New Roman"/>
              </a:rPr>
              <a:t>болса,</a:t>
            </a:r>
            <a:r>
              <a:rPr sz="1800" spc="100" dirty="0">
                <a:latin typeface="Times New Roman"/>
                <a:cs typeface="Times New Roman"/>
              </a:rPr>
              <a:t>  </a:t>
            </a:r>
            <a:r>
              <a:rPr sz="1800" dirty="0">
                <a:latin typeface="Times New Roman"/>
                <a:cs typeface="Times New Roman"/>
              </a:rPr>
              <a:t>олар</a:t>
            </a:r>
            <a:r>
              <a:rPr sz="1800" spc="100" dirty="0">
                <a:latin typeface="Times New Roman"/>
                <a:cs typeface="Times New Roman"/>
              </a:rPr>
              <a:t>  </a:t>
            </a:r>
            <a:r>
              <a:rPr sz="1800" dirty="0">
                <a:latin typeface="Times New Roman"/>
                <a:cs typeface="Times New Roman"/>
              </a:rPr>
              <a:t>SQL</a:t>
            </a:r>
            <a:r>
              <a:rPr sz="1800" spc="70" dirty="0">
                <a:latin typeface="Times New Roman"/>
                <a:cs typeface="Times New Roman"/>
              </a:rPr>
              <a:t>  </a:t>
            </a:r>
            <a:r>
              <a:rPr sz="1800" spc="-10" dirty="0">
                <a:latin typeface="Times New Roman"/>
                <a:cs typeface="Times New Roman"/>
              </a:rPr>
              <a:t>командаларын </a:t>
            </a:r>
            <a:r>
              <a:rPr sz="1800" dirty="0">
                <a:latin typeface="Times New Roman"/>
                <a:cs typeface="Times New Roman"/>
              </a:rPr>
              <a:t>орындайды</a:t>
            </a:r>
            <a:r>
              <a:rPr sz="1800" spc="360" dirty="0">
                <a:latin typeface="Times New Roman"/>
                <a:cs typeface="Times New Roman"/>
              </a:rPr>
              <a:t>  </a:t>
            </a:r>
            <a:r>
              <a:rPr sz="1800" dirty="0">
                <a:latin typeface="Times New Roman"/>
                <a:cs typeface="Times New Roman"/>
              </a:rPr>
              <a:t>(Мысалы:</a:t>
            </a:r>
            <a:r>
              <a:rPr sz="1800" spc="360" dirty="0">
                <a:latin typeface="Times New Roman"/>
                <a:cs typeface="Times New Roman"/>
              </a:rPr>
              <a:t>  </a:t>
            </a:r>
            <a:r>
              <a:rPr sz="1800" dirty="0">
                <a:latin typeface="Times New Roman"/>
                <a:cs typeface="Times New Roman"/>
              </a:rPr>
              <a:t>жазбаларды</a:t>
            </a:r>
            <a:r>
              <a:rPr sz="1800" spc="360" dirty="0">
                <a:latin typeface="Times New Roman"/>
                <a:cs typeface="Times New Roman"/>
              </a:rPr>
              <a:t>  </a:t>
            </a:r>
            <a:r>
              <a:rPr sz="1800" dirty="0">
                <a:latin typeface="Times New Roman"/>
                <a:cs typeface="Times New Roman"/>
              </a:rPr>
              <a:t>қосу,</a:t>
            </a:r>
            <a:r>
              <a:rPr sz="1800" spc="360" dirty="0">
                <a:latin typeface="Times New Roman"/>
                <a:cs typeface="Times New Roman"/>
              </a:rPr>
              <a:t>  </a:t>
            </a:r>
            <a:r>
              <a:rPr sz="1800" dirty="0">
                <a:latin typeface="Times New Roman"/>
                <a:cs typeface="Times New Roman"/>
              </a:rPr>
              <a:t>өзгерту</a:t>
            </a:r>
            <a:r>
              <a:rPr sz="1800" spc="360" dirty="0">
                <a:latin typeface="Times New Roman"/>
                <a:cs typeface="Times New Roman"/>
              </a:rPr>
              <a:t>  </a:t>
            </a:r>
            <a:r>
              <a:rPr sz="1800" dirty="0">
                <a:latin typeface="Times New Roman"/>
                <a:cs typeface="Times New Roman"/>
              </a:rPr>
              <a:t>немесе</a:t>
            </a:r>
            <a:r>
              <a:rPr sz="1800" spc="360" dirty="0">
                <a:latin typeface="Times New Roman"/>
                <a:cs typeface="Times New Roman"/>
              </a:rPr>
              <a:t>  </a:t>
            </a:r>
            <a:r>
              <a:rPr sz="1800" dirty="0">
                <a:latin typeface="Times New Roman"/>
                <a:cs typeface="Times New Roman"/>
              </a:rPr>
              <a:t>жою).</a:t>
            </a:r>
            <a:r>
              <a:rPr sz="1800" spc="360" dirty="0">
                <a:latin typeface="Times New Roman"/>
                <a:cs typeface="Times New Roman"/>
              </a:rPr>
              <a:t>  </a:t>
            </a:r>
            <a:r>
              <a:rPr sz="1800" spc="-10" dirty="0">
                <a:latin typeface="Times New Roman"/>
                <a:cs typeface="Times New Roman"/>
              </a:rPr>
              <a:t>Триггерлер </a:t>
            </a:r>
            <a:r>
              <a:rPr sz="1800" dirty="0">
                <a:latin typeface="Times New Roman"/>
                <a:cs typeface="Times New Roman"/>
              </a:rPr>
              <a:t>байланысты</a:t>
            </a:r>
            <a:r>
              <a:rPr sz="1800" spc="135" dirty="0">
                <a:latin typeface="Times New Roman"/>
                <a:cs typeface="Times New Roman"/>
              </a:rPr>
              <a:t> </a:t>
            </a:r>
            <a:r>
              <a:rPr sz="1800" dirty="0">
                <a:latin typeface="Times New Roman"/>
                <a:cs typeface="Times New Roman"/>
              </a:rPr>
              <a:t>жазба</a:t>
            </a:r>
            <a:r>
              <a:rPr sz="1800" spc="140" dirty="0">
                <a:latin typeface="Times New Roman"/>
                <a:cs typeface="Times New Roman"/>
              </a:rPr>
              <a:t> </a:t>
            </a:r>
            <a:r>
              <a:rPr sz="1800" dirty="0">
                <a:latin typeface="Times New Roman"/>
                <a:cs typeface="Times New Roman"/>
              </a:rPr>
              <a:t>негізгі</a:t>
            </a:r>
            <a:r>
              <a:rPr sz="1800" spc="140" dirty="0">
                <a:latin typeface="Times New Roman"/>
                <a:cs typeface="Times New Roman"/>
              </a:rPr>
              <a:t> </a:t>
            </a:r>
            <a:r>
              <a:rPr sz="1800" dirty="0">
                <a:latin typeface="Times New Roman"/>
                <a:cs typeface="Times New Roman"/>
              </a:rPr>
              <a:t>кестеден</a:t>
            </a:r>
            <a:r>
              <a:rPr sz="1800" spc="140" dirty="0">
                <a:latin typeface="Times New Roman"/>
                <a:cs typeface="Times New Roman"/>
              </a:rPr>
              <a:t> </a:t>
            </a:r>
            <a:r>
              <a:rPr sz="1800" dirty="0">
                <a:latin typeface="Times New Roman"/>
                <a:cs typeface="Times New Roman"/>
              </a:rPr>
              <a:t>жойылған</a:t>
            </a:r>
            <a:r>
              <a:rPr sz="1800" spc="135" dirty="0">
                <a:latin typeface="Times New Roman"/>
                <a:cs typeface="Times New Roman"/>
              </a:rPr>
              <a:t> </a:t>
            </a:r>
            <a:r>
              <a:rPr sz="1800" dirty="0">
                <a:latin typeface="Times New Roman"/>
                <a:cs typeface="Times New Roman"/>
              </a:rPr>
              <a:t>кезде</a:t>
            </a:r>
            <a:r>
              <a:rPr sz="1800" spc="140" dirty="0">
                <a:latin typeface="Times New Roman"/>
                <a:cs typeface="Times New Roman"/>
              </a:rPr>
              <a:t> </a:t>
            </a:r>
            <a:r>
              <a:rPr sz="1800" dirty="0">
                <a:latin typeface="Times New Roman"/>
                <a:cs typeface="Times New Roman"/>
              </a:rPr>
              <a:t>қосымша</a:t>
            </a:r>
            <a:r>
              <a:rPr sz="1800" spc="140" dirty="0">
                <a:latin typeface="Times New Roman"/>
                <a:cs typeface="Times New Roman"/>
              </a:rPr>
              <a:t> </a:t>
            </a:r>
            <a:r>
              <a:rPr sz="1800" dirty="0">
                <a:latin typeface="Times New Roman"/>
                <a:cs typeface="Times New Roman"/>
              </a:rPr>
              <a:t>кестеден</a:t>
            </a:r>
            <a:r>
              <a:rPr sz="1800" spc="140" dirty="0">
                <a:latin typeface="Times New Roman"/>
                <a:cs typeface="Times New Roman"/>
              </a:rPr>
              <a:t> </a:t>
            </a:r>
            <a:r>
              <a:rPr sz="1800" spc="-10" dirty="0">
                <a:latin typeface="Times New Roman"/>
                <a:cs typeface="Times New Roman"/>
              </a:rPr>
              <a:t>жазбаларды </a:t>
            </a:r>
            <a:r>
              <a:rPr sz="1800" spc="-25" dirty="0">
                <a:latin typeface="Times New Roman"/>
                <a:cs typeface="Times New Roman"/>
              </a:rPr>
              <a:t>автоматты</a:t>
            </a:r>
            <a:r>
              <a:rPr sz="1800" spc="-55" dirty="0">
                <a:latin typeface="Times New Roman"/>
                <a:cs typeface="Times New Roman"/>
              </a:rPr>
              <a:t> </a:t>
            </a:r>
            <a:r>
              <a:rPr sz="1800" dirty="0">
                <a:latin typeface="Times New Roman"/>
                <a:cs typeface="Times New Roman"/>
              </a:rPr>
              <a:t>түрде</a:t>
            </a:r>
            <a:r>
              <a:rPr sz="1800" spc="-45" dirty="0">
                <a:latin typeface="Times New Roman"/>
                <a:cs typeface="Times New Roman"/>
              </a:rPr>
              <a:t> </a:t>
            </a:r>
            <a:r>
              <a:rPr sz="1800" dirty="0">
                <a:latin typeface="Times New Roman"/>
                <a:cs typeface="Times New Roman"/>
              </a:rPr>
              <a:t>жою</a:t>
            </a:r>
            <a:r>
              <a:rPr sz="1800" spc="-40" dirty="0">
                <a:latin typeface="Times New Roman"/>
                <a:cs typeface="Times New Roman"/>
              </a:rPr>
              <a:t> </a:t>
            </a:r>
            <a:r>
              <a:rPr sz="1800" dirty="0">
                <a:latin typeface="Times New Roman"/>
                <a:cs typeface="Times New Roman"/>
              </a:rPr>
              <a:t>үшін</a:t>
            </a:r>
            <a:r>
              <a:rPr sz="1800" spc="-45" dirty="0">
                <a:latin typeface="Times New Roman"/>
                <a:cs typeface="Times New Roman"/>
              </a:rPr>
              <a:t> </a:t>
            </a:r>
            <a:r>
              <a:rPr sz="1800" spc="-10" dirty="0">
                <a:latin typeface="Times New Roman"/>
                <a:cs typeface="Times New Roman"/>
              </a:rPr>
              <a:t>пайдаланылуы</a:t>
            </a:r>
            <a:r>
              <a:rPr sz="1800" spc="-40" dirty="0">
                <a:latin typeface="Times New Roman"/>
                <a:cs typeface="Times New Roman"/>
              </a:rPr>
              <a:t> </a:t>
            </a:r>
            <a:r>
              <a:rPr sz="1800" spc="-10" dirty="0">
                <a:latin typeface="Times New Roman"/>
                <a:cs typeface="Times New Roman"/>
              </a:rPr>
              <a:t>мүмкін.</a:t>
            </a:r>
            <a:endParaRPr sz="1800">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60925" y="168547"/>
            <a:ext cx="1882775" cy="836294"/>
          </a:xfrm>
          <a:prstGeom prst="rect">
            <a:avLst/>
          </a:prstGeom>
        </p:spPr>
        <p:txBody>
          <a:bodyPr vert="horz" wrap="square" lIns="0" tIns="12700" rIns="0" bIns="0" rtlCol="0">
            <a:spAutoFit/>
          </a:bodyPr>
          <a:lstStyle/>
          <a:p>
            <a:pPr>
              <a:lnSpc>
                <a:spcPct val="133000"/>
              </a:lnSpc>
              <a:spcBef>
                <a:spcPts val="100"/>
              </a:spcBef>
            </a:pPr>
            <a:r>
              <a:rPr sz="1000" dirty="0">
                <a:solidFill>
                  <a:srgbClr val="0000FF"/>
                </a:solidFill>
                <a:latin typeface="Consolas"/>
                <a:cs typeface="Consolas"/>
              </a:rPr>
              <a:t>CREATE</a:t>
            </a:r>
            <a:r>
              <a:rPr sz="1000" spc="-75" dirty="0">
                <a:solidFill>
                  <a:srgbClr val="0000FF"/>
                </a:solidFill>
                <a:latin typeface="Consolas"/>
                <a:cs typeface="Consolas"/>
              </a:rPr>
              <a:t> </a:t>
            </a:r>
            <a:r>
              <a:rPr sz="1000" dirty="0">
                <a:solidFill>
                  <a:srgbClr val="0000FF"/>
                </a:solidFill>
                <a:latin typeface="Consolas"/>
                <a:cs typeface="Consolas"/>
              </a:rPr>
              <a:t>DATABASE</a:t>
            </a:r>
            <a:r>
              <a:rPr sz="1000" spc="-75" dirty="0">
                <a:solidFill>
                  <a:srgbClr val="0000FF"/>
                </a:solidFill>
                <a:latin typeface="Consolas"/>
                <a:cs typeface="Consolas"/>
              </a:rPr>
              <a:t> </a:t>
            </a:r>
            <a:r>
              <a:rPr sz="1000" spc="-10" dirty="0">
                <a:solidFill>
                  <a:srgbClr val="0000FF"/>
                </a:solidFill>
                <a:latin typeface="Consolas"/>
                <a:cs typeface="Consolas"/>
              </a:rPr>
              <a:t>productsdb; </a:t>
            </a:r>
            <a:r>
              <a:rPr sz="1000" spc="-25" dirty="0">
                <a:solidFill>
                  <a:srgbClr val="0000FF"/>
                </a:solidFill>
                <a:latin typeface="Consolas"/>
                <a:cs typeface="Consolas"/>
              </a:rPr>
              <a:t>GO</a:t>
            </a:r>
            <a:endParaRPr sz="1000">
              <a:latin typeface="Consolas"/>
              <a:cs typeface="Consolas"/>
            </a:endParaRPr>
          </a:p>
          <a:p>
            <a:pPr marR="410209">
              <a:lnSpc>
                <a:spcPct val="133000"/>
              </a:lnSpc>
            </a:pPr>
            <a:r>
              <a:rPr sz="1000" dirty="0">
                <a:solidFill>
                  <a:srgbClr val="0000FF"/>
                </a:solidFill>
                <a:latin typeface="Consolas"/>
                <a:cs typeface="Consolas"/>
              </a:rPr>
              <a:t>USE</a:t>
            </a:r>
            <a:r>
              <a:rPr sz="1000" spc="-35" dirty="0">
                <a:solidFill>
                  <a:srgbClr val="0000FF"/>
                </a:solidFill>
                <a:latin typeface="Consolas"/>
                <a:cs typeface="Consolas"/>
              </a:rPr>
              <a:t> </a:t>
            </a:r>
            <a:r>
              <a:rPr sz="1000" spc="-10" dirty="0">
                <a:solidFill>
                  <a:srgbClr val="0000FF"/>
                </a:solidFill>
                <a:latin typeface="Consolas"/>
                <a:cs typeface="Consolas"/>
              </a:rPr>
              <a:t>productsdb; </a:t>
            </a:r>
            <a:r>
              <a:rPr sz="1000" dirty="0">
                <a:solidFill>
                  <a:srgbClr val="0000FF"/>
                </a:solidFill>
                <a:latin typeface="Consolas"/>
                <a:cs typeface="Consolas"/>
              </a:rPr>
              <a:t>CREATE</a:t>
            </a:r>
            <a:r>
              <a:rPr sz="1000" spc="-60" dirty="0">
                <a:solidFill>
                  <a:srgbClr val="0000FF"/>
                </a:solidFill>
                <a:latin typeface="Consolas"/>
                <a:cs typeface="Consolas"/>
              </a:rPr>
              <a:t> </a:t>
            </a:r>
            <a:r>
              <a:rPr sz="1000" dirty="0">
                <a:solidFill>
                  <a:srgbClr val="0000FF"/>
                </a:solidFill>
                <a:latin typeface="Consolas"/>
                <a:cs typeface="Consolas"/>
              </a:rPr>
              <a:t>TABLE</a:t>
            </a:r>
            <a:r>
              <a:rPr sz="1000" spc="-60" dirty="0">
                <a:solidFill>
                  <a:srgbClr val="0000FF"/>
                </a:solidFill>
                <a:latin typeface="Consolas"/>
                <a:cs typeface="Consolas"/>
              </a:rPr>
              <a:t> </a:t>
            </a:r>
            <a:r>
              <a:rPr sz="1000" spc="-10" dirty="0">
                <a:solidFill>
                  <a:srgbClr val="0000FF"/>
                </a:solidFill>
                <a:latin typeface="Consolas"/>
                <a:cs typeface="Consolas"/>
              </a:rPr>
              <a:t>Products</a:t>
            </a:r>
            <a:endParaRPr sz="1000">
              <a:latin typeface="Consolas"/>
              <a:cs typeface="Consolas"/>
            </a:endParaRPr>
          </a:p>
        </p:txBody>
      </p:sp>
      <p:sp>
        <p:nvSpPr>
          <p:cNvPr id="3" name="object 3"/>
          <p:cNvSpPr txBox="1"/>
          <p:nvPr/>
        </p:nvSpPr>
        <p:spPr>
          <a:xfrm>
            <a:off x="460925" y="1029260"/>
            <a:ext cx="69850" cy="177800"/>
          </a:xfrm>
          <a:prstGeom prst="rect">
            <a:avLst/>
          </a:prstGeom>
        </p:spPr>
        <p:txBody>
          <a:bodyPr vert="horz" wrap="square" lIns="0" tIns="12700" rIns="0" bIns="0" rtlCol="0">
            <a:spAutoFit/>
          </a:bodyPr>
          <a:lstStyle/>
          <a:p>
            <a:pPr>
              <a:lnSpc>
                <a:spcPct val="100000"/>
              </a:lnSpc>
              <a:spcBef>
                <a:spcPts val="100"/>
              </a:spcBef>
            </a:pPr>
            <a:r>
              <a:rPr sz="1000" spc="-50" dirty="0">
                <a:solidFill>
                  <a:srgbClr val="0000FF"/>
                </a:solidFill>
                <a:latin typeface="Consolas"/>
                <a:cs typeface="Consolas"/>
              </a:rPr>
              <a:t>(</a:t>
            </a:r>
            <a:endParaRPr sz="1000">
              <a:latin typeface="Consolas"/>
              <a:cs typeface="Consolas"/>
            </a:endParaRPr>
          </a:p>
        </p:txBody>
      </p:sp>
      <p:sp>
        <p:nvSpPr>
          <p:cNvPr id="4" name="object 4"/>
          <p:cNvSpPr txBox="1"/>
          <p:nvPr/>
        </p:nvSpPr>
        <p:spPr>
          <a:xfrm>
            <a:off x="460925" y="1181660"/>
            <a:ext cx="2719705" cy="1443990"/>
          </a:xfrm>
          <a:prstGeom prst="rect">
            <a:avLst/>
          </a:prstGeom>
        </p:spPr>
        <p:txBody>
          <a:bodyPr vert="horz" wrap="square" lIns="0" tIns="12700" rIns="0" bIns="0" rtlCol="0">
            <a:spAutoFit/>
          </a:bodyPr>
          <a:lstStyle/>
          <a:p>
            <a:pPr marL="278765" marR="61594">
              <a:lnSpc>
                <a:spcPct val="133000"/>
              </a:lnSpc>
              <a:spcBef>
                <a:spcPts val="100"/>
              </a:spcBef>
            </a:pPr>
            <a:r>
              <a:rPr sz="1000" dirty="0">
                <a:solidFill>
                  <a:srgbClr val="0000FF"/>
                </a:solidFill>
                <a:latin typeface="Consolas"/>
                <a:cs typeface="Consolas"/>
              </a:rPr>
              <a:t>Id</a:t>
            </a:r>
            <a:r>
              <a:rPr sz="1000" spc="-55" dirty="0">
                <a:solidFill>
                  <a:srgbClr val="0000FF"/>
                </a:solidFill>
                <a:latin typeface="Consolas"/>
                <a:cs typeface="Consolas"/>
              </a:rPr>
              <a:t> </a:t>
            </a:r>
            <a:r>
              <a:rPr sz="1000" dirty="0">
                <a:solidFill>
                  <a:srgbClr val="0000FF"/>
                </a:solidFill>
                <a:latin typeface="Consolas"/>
                <a:cs typeface="Consolas"/>
              </a:rPr>
              <a:t>INT</a:t>
            </a:r>
            <a:r>
              <a:rPr sz="1000" spc="-50" dirty="0">
                <a:solidFill>
                  <a:srgbClr val="0000FF"/>
                </a:solidFill>
                <a:latin typeface="Consolas"/>
                <a:cs typeface="Consolas"/>
              </a:rPr>
              <a:t> </a:t>
            </a:r>
            <a:r>
              <a:rPr sz="1000" dirty="0">
                <a:solidFill>
                  <a:srgbClr val="0000FF"/>
                </a:solidFill>
                <a:latin typeface="Consolas"/>
                <a:cs typeface="Consolas"/>
              </a:rPr>
              <a:t>IDENTITY</a:t>
            </a:r>
            <a:r>
              <a:rPr sz="1000" spc="-55" dirty="0">
                <a:solidFill>
                  <a:srgbClr val="0000FF"/>
                </a:solidFill>
                <a:latin typeface="Consolas"/>
                <a:cs typeface="Consolas"/>
              </a:rPr>
              <a:t> </a:t>
            </a:r>
            <a:r>
              <a:rPr sz="1000" dirty="0">
                <a:solidFill>
                  <a:srgbClr val="0000FF"/>
                </a:solidFill>
                <a:latin typeface="Consolas"/>
                <a:cs typeface="Consolas"/>
              </a:rPr>
              <a:t>PRIMARY</a:t>
            </a:r>
            <a:r>
              <a:rPr sz="1000" spc="-50" dirty="0">
                <a:solidFill>
                  <a:srgbClr val="0000FF"/>
                </a:solidFill>
                <a:latin typeface="Consolas"/>
                <a:cs typeface="Consolas"/>
              </a:rPr>
              <a:t> </a:t>
            </a:r>
            <a:r>
              <a:rPr sz="1000" spc="-20" dirty="0">
                <a:solidFill>
                  <a:srgbClr val="0000FF"/>
                </a:solidFill>
                <a:latin typeface="Consolas"/>
                <a:cs typeface="Consolas"/>
              </a:rPr>
              <a:t>KEY, </a:t>
            </a:r>
            <a:r>
              <a:rPr sz="1000" dirty="0">
                <a:solidFill>
                  <a:srgbClr val="0000FF"/>
                </a:solidFill>
                <a:latin typeface="Consolas"/>
                <a:cs typeface="Consolas"/>
              </a:rPr>
              <a:t>ProductName</a:t>
            </a:r>
            <a:r>
              <a:rPr sz="1000" spc="-95" dirty="0">
                <a:solidFill>
                  <a:srgbClr val="0000FF"/>
                </a:solidFill>
                <a:latin typeface="Consolas"/>
                <a:cs typeface="Consolas"/>
              </a:rPr>
              <a:t> </a:t>
            </a:r>
            <a:r>
              <a:rPr sz="1000" dirty="0">
                <a:solidFill>
                  <a:srgbClr val="0000FF"/>
                </a:solidFill>
                <a:latin typeface="Consolas"/>
                <a:cs typeface="Consolas"/>
              </a:rPr>
              <a:t>NVARCHAR(30)</a:t>
            </a:r>
            <a:r>
              <a:rPr sz="1000" spc="-90" dirty="0">
                <a:solidFill>
                  <a:srgbClr val="0000FF"/>
                </a:solidFill>
                <a:latin typeface="Consolas"/>
                <a:cs typeface="Consolas"/>
              </a:rPr>
              <a:t> </a:t>
            </a:r>
            <a:r>
              <a:rPr sz="1000" dirty="0">
                <a:solidFill>
                  <a:srgbClr val="0000FF"/>
                </a:solidFill>
                <a:latin typeface="Consolas"/>
                <a:cs typeface="Consolas"/>
              </a:rPr>
              <a:t>NOT</a:t>
            </a:r>
            <a:r>
              <a:rPr sz="1000" spc="-90" dirty="0">
                <a:solidFill>
                  <a:srgbClr val="0000FF"/>
                </a:solidFill>
                <a:latin typeface="Consolas"/>
                <a:cs typeface="Consolas"/>
              </a:rPr>
              <a:t> </a:t>
            </a:r>
            <a:r>
              <a:rPr sz="1000" spc="-10" dirty="0">
                <a:solidFill>
                  <a:srgbClr val="0000FF"/>
                </a:solidFill>
                <a:latin typeface="Consolas"/>
                <a:cs typeface="Consolas"/>
              </a:rPr>
              <a:t>NULL,</a:t>
            </a:r>
            <a:endParaRPr sz="1000">
              <a:latin typeface="Consolas"/>
              <a:cs typeface="Consolas"/>
            </a:endParaRPr>
          </a:p>
          <a:p>
            <a:pPr marL="278765">
              <a:lnSpc>
                <a:spcPct val="133000"/>
              </a:lnSpc>
            </a:pPr>
            <a:r>
              <a:rPr sz="1000" dirty="0">
                <a:solidFill>
                  <a:srgbClr val="0000FF"/>
                </a:solidFill>
                <a:latin typeface="Consolas"/>
                <a:cs typeface="Consolas"/>
              </a:rPr>
              <a:t>Manufacturer</a:t>
            </a:r>
            <a:r>
              <a:rPr sz="1000" spc="-95" dirty="0">
                <a:solidFill>
                  <a:srgbClr val="0000FF"/>
                </a:solidFill>
                <a:latin typeface="Consolas"/>
                <a:cs typeface="Consolas"/>
              </a:rPr>
              <a:t> </a:t>
            </a:r>
            <a:r>
              <a:rPr sz="1000" dirty="0">
                <a:solidFill>
                  <a:srgbClr val="0000FF"/>
                </a:solidFill>
                <a:latin typeface="Consolas"/>
                <a:cs typeface="Consolas"/>
              </a:rPr>
              <a:t>NVARCHAR(20)</a:t>
            </a:r>
            <a:r>
              <a:rPr sz="1000" spc="-95" dirty="0">
                <a:solidFill>
                  <a:srgbClr val="0000FF"/>
                </a:solidFill>
                <a:latin typeface="Consolas"/>
                <a:cs typeface="Consolas"/>
              </a:rPr>
              <a:t> </a:t>
            </a:r>
            <a:r>
              <a:rPr sz="1000" dirty="0">
                <a:solidFill>
                  <a:srgbClr val="0000FF"/>
                </a:solidFill>
                <a:latin typeface="Consolas"/>
                <a:cs typeface="Consolas"/>
              </a:rPr>
              <a:t>NOT</a:t>
            </a:r>
            <a:r>
              <a:rPr sz="1000" spc="-95" dirty="0">
                <a:solidFill>
                  <a:srgbClr val="0000FF"/>
                </a:solidFill>
                <a:latin typeface="Consolas"/>
                <a:cs typeface="Consolas"/>
              </a:rPr>
              <a:t> </a:t>
            </a:r>
            <a:r>
              <a:rPr sz="1000" spc="-10" dirty="0">
                <a:solidFill>
                  <a:srgbClr val="0000FF"/>
                </a:solidFill>
                <a:latin typeface="Consolas"/>
                <a:cs typeface="Consolas"/>
              </a:rPr>
              <a:t>NULL, </a:t>
            </a:r>
            <a:r>
              <a:rPr sz="1000" dirty="0">
                <a:solidFill>
                  <a:srgbClr val="0000FF"/>
                </a:solidFill>
                <a:latin typeface="Consolas"/>
                <a:cs typeface="Consolas"/>
              </a:rPr>
              <a:t>ProductCount</a:t>
            </a:r>
            <a:r>
              <a:rPr sz="1000" spc="-80" dirty="0">
                <a:solidFill>
                  <a:srgbClr val="0000FF"/>
                </a:solidFill>
                <a:latin typeface="Consolas"/>
                <a:cs typeface="Consolas"/>
              </a:rPr>
              <a:t> </a:t>
            </a:r>
            <a:r>
              <a:rPr sz="1000" dirty="0">
                <a:solidFill>
                  <a:srgbClr val="0000FF"/>
                </a:solidFill>
                <a:latin typeface="Consolas"/>
                <a:cs typeface="Consolas"/>
              </a:rPr>
              <a:t>INT</a:t>
            </a:r>
            <a:r>
              <a:rPr sz="1000" spc="-75" dirty="0">
                <a:solidFill>
                  <a:srgbClr val="0000FF"/>
                </a:solidFill>
                <a:latin typeface="Consolas"/>
                <a:cs typeface="Consolas"/>
              </a:rPr>
              <a:t> </a:t>
            </a:r>
            <a:r>
              <a:rPr sz="1000" dirty="0">
                <a:solidFill>
                  <a:srgbClr val="0000FF"/>
                </a:solidFill>
                <a:latin typeface="Consolas"/>
                <a:cs typeface="Consolas"/>
              </a:rPr>
              <a:t>DEFAULT</a:t>
            </a:r>
            <a:r>
              <a:rPr sz="1000" spc="-80" dirty="0">
                <a:solidFill>
                  <a:srgbClr val="0000FF"/>
                </a:solidFill>
                <a:latin typeface="Consolas"/>
                <a:cs typeface="Consolas"/>
              </a:rPr>
              <a:t> </a:t>
            </a:r>
            <a:r>
              <a:rPr sz="1000" spc="-25" dirty="0">
                <a:solidFill>
                  <a:srgbClr val="0000FF"/>
                </a:solidFill>
                <a:latin typeface="Consolas"/>
                <a:cs typeface="Consolas"/>
              </a:rPr>
              <a:t>0,</a:t>
            </a:r>
            <a:endParaRPr sz="1000">
              <a:latin typeface="Consolas"/>
              <a:cs typeface="Consolas"/>
            </a:endParaRPr>
          </a:p>
          <a:p>
            <a:pPr marL="278765">
              <a:lnSpc>
                <a:spcPct val="100000"/>
              </a:lnSpc>
              <a:spcBef>
                <a:spcPts val="395"/>
              </a:spcBef>
            </a:pPr>
            <a:r>
              <a:rPr sz="1000" dirty="0">
                <a:solidFill>
                  <a:srgbClr val="0000FF"/>
                </a:solidFill>
                <a:latin typeface="Consolas"/>
                <a:cs typeface="Consolas"/>
              </a:rPr>
              <a:t>Price</a:t>
            </a:r>
            <a:r>
              <a:rPr sz="1000" spc="-50" dirty="0">
                <a:solidFill>
                  <a:srgbClr val="0000FF"/>
                </a:solidFill>
                <a:latin typeface="Consolas"/>
                <a:cs typeface="Consolas"/>
              </a:rPr>
              <a:t> </a:t>
            </a:r>
            <a:r>
              <a:rPr sz="1000" dirty="0">
                <a:solidFill>
                  <a:srgbClr val="0000FF"/>
                </a:solidFill>
                <a:latin typeface="Consolas"/>
                <a:cs typeface="Consolas"/>
              </a:rPr>
              <a:t>MONEY</a:t>
            </a:r>
            <a:r>
              <a:rPr sz="1000" spc="-45" dirty="0">
                <a:solidFill>
                  <a:srgbClr val="0000FF"/>
                </a:solidFill>
                <a:latin typeface="Consolas"/>
                <a:cs typeface="Consolas"/>
              </a:rPr>
              <a:t> </a:t>
            </a:r>
            <a:r>
              <a:rPr sz="1000" dirty="0">
                <a:solidFill>
                  <a:srgbClr val="0000FF"/>
                </a:solidFill>
                <a:latin typeface="Consolas"/>
                <a:cs typeface="Consolas"/>
              </a:rPr>
              <a:t>NOT</a:t>
            </a:r>
            <a:r>
              <a:rPr sz="1000" spc="-45" dirty="0">
                <a:solidFill>
                  <a:srgbClr val="0000FF"/>
                </a:solidFill>
                <a:latin typeface="Consolas"/>
                <a:cs typeface="Consolas"/>
              </a:rPr>
              <a:t> </a:t>
            </a:r>
            <a:r>
              <a:rPr sz="1000" spc="-20" dirty="0">
                <a:solidFill>
                  <a:srgbClr val="0000FF"/>
                </a:solidFill>
                <a:latin typeface="Consolas"/>
                <a:cs typeface="Consolas"/>
              </a:rPr>
              <a:t>NULL</a:t>
            </a:r>
            <a:endParaRPr sz="1000">
              <a:latin typeface="Consolas"/>
              <a:cs typeface="Consolas"/>
            </a:endParaRPr>
          </a:p>
          <a:p>
            <a:pPr>
              <a:lnSpc>
                <a:spcPct val="100000"/>
              </a:lnSpc>
              <a:spcBef>
                <a:spcPts val="395"/>
              </a:spcBef>
            </a:pPr>
            <a:r>
              <a:rPr sz="1000" spc="-25" dirty="0">
                <a:solidFill>
                  <a:srgbClr val="0000FF"/>
                </a:solidFill>
                <a:latin typeface="Consolas"/>
                <a:cs typeface="Consolas"/>
              </a:rPr>
              <a:t>);</a:t>
            </a:r>
            <a:endParaRPr sz="1000">
              <a:latin typeface="Consolas"/>
              <a:cs typeface="Consolas"/>
            </a:endParaRPr>
          </a:p>
          <a:p>
            <a:pPr>
              <a:lnSpc>
                <a:spcPct val="100000"/>
              </a:lnSpc>
              <a:spcBef>
                <a:spcPts val="395"/>
              </a:spcBef>
            </a:pPr>
            <a:r>
              <a:rPr sz="1000" dirty="0">
                <a:solidFill>
                  <a:srgbClr val="0000FF"/>
                </a:solidFill>
                <a:latin typeface="Consolas"/>
                <a:cs typeface="Consolas"/>
              </a:rPr>
              <a:t>CREATE</a:t>
            </a:r>
            <a:r>
              <a:rPr sz="1000" spc="-60" dirty="0">
                <a:solidFill>
                  <a:srgbClr val="0000FF"/>
                </a:solidFill>
                <a:latin typeface="Consolas"/>
                <a:cs typeface="Consolas"/>
              </a:rPr>
              <a:t> </a:t>
            </a:r>
            <a:r>
              <a:rPr sz="1000" dirty="0">
                <a:solidFill>
                  <a:srgbClr val="0000FF"/>
                </a:solidFill>
                <a:latin typeface="Consolas"/>
                <a:cs typeface="Consolas"/>
              </a:rPr>
              <a:t>TABLE</a:t>
            </a:r>
            <a:r>
              <a:rPr sz="1000" spc="-60" dirty="0">
                <a:solidFill>
                  <a:srgbClr val="0000FF"/>
                </a:solidFill>
                <a:latin typeface="Consolas"/>
                <a:cs typeface="Consolas"/>
              </a:rPr>
              <a:t> </a:t>
            </a:r>
            <a:r>
              <a:rPr sz="1000" spc="-10" dirty="0">
                <a:solidFill>
                  <a:srgbClr val="0000FF"/>
                </a:solidFill>
                <a:latin typeface="Consolas"/>
                <a:cs typeface="Consolas"/>
              </a:rPr>
              <a:t>History</a:t>
            </a:r>
            <a:endParaRPr sz="1000">
              <a:latin typeface="Consolas"/>
              <a:cs typeface="Consolas"/>
            </a:endParaRPr>
          </a:p>
        </p:txBody>
      </p:sp>
      <p:sp>
        <p:nvSpPr>
          <p:cNvPr id="5" name="object 5"/>
          <p:cNvSpPr txBox="1"/>
          <p:nvPr/>
        </p:nvSpPr>
        <p:spPr>
          <a:xfrm>
            <a:off x="460925" y="2650241"/>
            <a:ext cx="69850" cy="177800"/>
          </a:xfrm>
          <a:prstGeom prst="rect">
            <a:avLst/>
          </a:prstGeom>
        </p:spPr>
        <p:txBody>
          <a:bodyPr vert="horz" wrap="square" lIns="0" tIns="12700" rIns="0" bIns="0" rtlCol="0">
            <a:spAutoFit/>
          </a:bodyPr>
          <a:lstStyle/>
          <a:p>
            <a:pPr>
              <a:lnSpc>
                <a:spcPct val="100000"/>
              </a:lnSpc>
              <a:spcBef>
                <a:spcPts val="100"/>
              </a:spcBef>
            </a:pPr>
            <a:r>
              <a:rPr sz="1000" spc="-50" dirty="0">
                <a:solidFill>
                  <a:srgbClr val="0000FF"/>
                </a:solidFill>
                <a:latin typeface="Consolas"/>
                <a:cs typeface="Consolas"/>
              </a:rPr>
              <a:t>(</a:t>
            </a:r>
            <a:endParaRPr sz="1000">
              <a:latin typeface="Consolas"/>
              <a:cs typeface="Consolas"/>
            </a:endParaRPr>
          </a:p>
        </p:txBody>
      </p:sp>
      <p:sp>
        <p:nvSpPr>
          <p:cNvPr id="6" name="object 6"/>
          <p:cNvSpPr txBox="1"/>
          <p:nvPr/>
        </p:nvSpPr>
        <p:spPr>
          <a:xfrm>
            <a:off x="460925" y="2802641"/>
            <a:ext cx="3416935" cy="1038860"/>
          </a:xfrm>
          <a:prstGeom prst="rect">
            <a:avLst/>
          </a:prstGeom>
        </p:spPr>
        <p:txBody>
          <a:bodyPr vert="horz" wrap="square" lIns="0" tIns="62865" rIns="0" bIns="0" rtlCol="0">
            <a:spAutoFit/>
          </a:bodyPr>
          <a:lstStyle/>
          <a:p>
            <a:pPr marL="278765">
              <a:lnSpc>
                <a:spcPct val="100000"/>
              </a:lnSpc>
              <a:spcBef>
                <a:spcPts val="495"/>
              </a:spcBef>
            </a:pPr>
            <a:r>
              <a:rPr sz="1000" dirty="0">
                <a:solidFill>
                  <a:srgbClr val="0000FF"/>
                </a:solidFill>
                <a:latin typeface="Consolas"/>
                <a:cs typeface="Consolas"/>
              </a:rPr>
              <a:t>Id</a:t>
            </a:r>
            <a:r>
              <a:rPr sz="1000" spc="-55" dirty="0">
                <a:solidFill>
                  <a:srgbClr val="0000FF"/>
                </a:solidFill>
                <a:latin typeface="Consolas"/>
                <a:cs typeface="Consolas"/>
              </a:rPr>
              <a:t> </a:t>
            </a:r>
            <a:r>
              <a:rPr sz="1000" dirty="0">
                <a:solidFill>
                  <a:srgbClr val="0000FF"/>
                </a:solidFill>
                <a:latin typeface="Consolas"/>
                <a:cs typeface="Consolas"/>
              </a:rPr>
              <a:t>INT</a:t>
            </a:r>
            <a:r>
              <a:rPr sz="1000" spc="-50" dirty="0">
                <a:solidFill>
                  <a:srgbClr val="0000FF"/>
                </a:solidFill>
                <a:latin typeface="Consolas"/>
                <a:cs typeface="Consolas"/>
              </a:rPr>
              <a:t> </a:t>
            </a:r>
            <a:r>
              <a:rPr sz="1000" dirty="0">
                <a:solidFill>
                  <a:srgbClr val="0000FF"/>
                </a:solidFill>
                <a:latin typeface="Consolas"/>
                <a:cs typeface="Consolas"/>
              </a:rPr>
              <a:t>IDENTITY</a:t>
            </a:r>
            <a:r>
              <a:rPr sz="1000" spc="-55" dirty="0">
                <a:solidFill>
                  <a:srgbClr val="0000FF"/>
                </a:solidFill>
                <a:latin typeface="Consolas"/>
                <a:cs typeface="Consolas"/>
              </a:rPr>
              <a:t> </a:t>
            </a:r>
            <a:r>
              <a:rPr sz="1000" dirty="0">
                <a:solidFill>
                  <a:srgbClr val="0000FF"/>
                </a:solidFill>
                <a:latin typeface="Consolas"/>
                <a:cs typeface="Consolas"/>
              </a:rPr>
              <a:t>PRIMARY</a:t>
            </a:r>
            <a:r>
              <a:rPr sz="1000" spc="-50" dirty="0">
                <a:solidFill>
                  <a:srgbClr val="0000FF"/>
                </a:solidFill>
                <a:latin typeface="Consolas"/>
                <a:cs typeface="Consolas"/>
              </a:rPr>
              <a:t> </a:t>
            </a:r>
            <a:r>
              <a:rPr sz="1000" spc="-20" dirty="0">
                <a:solidFill>
                  <a:srgbClr val="0000FF"/>
                </a:solidFill>
                <a:latin typeface="Consolas"/>
                <a:cs typeface="Consolas"/>
              </a:rPr>
              <a:t>KEY,</a:t>
            </a:r>
            <a:endParaRPr sz="1000">
              <a:latin typeface="Consolas"/>
              <a:cs typeface="Consolas"/>
            </a:endParaRPr>
          </a:p>
          <a:p>
            <a:pPr marL="278765">
              <a:lnSpc>
                <a:spcPct val="100000"/>
              </a:lnSpc>
              <a:spcBef>
                <a:spcPts val="395"/>
              </a:spcBef>
            </a:pPr>
            <a:r>
              <a:rPr sz="1000" dirty="0">
                <a:solidFill>
                  <a:srgbClr val="0000FF"/>
                </a:solidFill>
                <a:latin typeface="Consolas"/>
                <a:cs typeface="Consolas"/>
              </a:rPr>
              <a:t>ProductId</a:t>
            </a:r>
            <a:r>
              <a:rPr sz="1000" spc="-55" dirty="0">
                <a:solidFill>
                  <a:srgbClr val="0000FF"/>
                </a:solidFill>
                <a:latin typeface="Consolas"/>
                <a:cs typeface="Consolas"/>
              </a:rPr>
              <a:t> </a:t>
            </a:r>
            <a:r>
              <a:rPr sz="1000" dirty="0">
                <a:solidFill>
                  <a:srgbClr val="0000FF"/>
                </a:solidFill>
                <a:latin typeface="Consolas"/>
                <a:cs typeface="Consolas"/>
              </a:rPr>
              <a:t>INT</a:t>
            </a:r>
            <a:r>
              <a:rPr sz="1000" spc="-50" dirty="0">
                <a:solidFill>
                  <a:srgbClr val="0000FF"/>
                </a:solidFill>
                <a:latin typeface="Consolas"/>
                <a:cs typeface="Consolas"/>
              </a:rPr>
              <a:t> </a:t>
            </a:r>
            <a:r>
              <a:rPr sz="1000" dirty="0">
                <a:solidFill>
                  <a:srgbClr val="0000FF"/>
                </a:solidFill>
                <a:latin typeface="Consolas"/>
                <a:cs typeface="Consolas"/>
              </a:rPr>
              <a:t>NOT</a:t>
            </a:r>
            <a:r>
              <a:rPr sz="1000" spc="-55" dirty="0">
                <a:solidFill>
                  <a:srgbClr val="0000FF"/>
                </a:solidFill>
                <a:latin typeface="Consolas"/>
                <a:cs typeface="Consolas"/>
              </a:rPr>
              <a:t> </a:t>
            </a:r>
            <a:r>
              <a:rPr sz="1000" spc="-10" dirty="0">
                <a:solidFill>
                  <a:srgbClr val="0000FF"/>
                </a:solidFill>
                <a:latin typeface="Consolas"/>
                <a:cs typeface="Consolas"/>
              </a:rPr>
              <a:t>NULL,</a:t>
            </a:r>
            <a:endParaRPr sz="1000">
              <a:latin typeface="Consolas"/>
              <a:cs typeface="Consolas"/>
            </a:endParaRPr>
          </a:p>
          <a:p>
            <a:pPr marL="278765">
              <a:lnSpc>
                <a:spcPct val="100000"/>
              </a:lnSpc>
              <a:spcBef>
                <a:spcPts val="395"/>
              </a:spcBef>
            </a:pPr>
            <a:r>
              <a:rPr sz="1000" dirty="0">
                <a:solidFill>
                  <a:srgbClr val="0000FF"/>
                </a:solidFill>
                <a:latin typeface="Consolas"/>
                <a:cs typeface="Consolas"/>
              </a:rPr>
              <a:t>Operation</a:t>
            </a:r>
            <a:r>
              <a:rPr sz="1000" spc="-90" dirty="0">
                <a:solidFill>
                  <a:srgbClr val="0000FF"/>
                </a:solidFill>
                <a:latin typeface="Consolas"/>
                <a:cs typeface="Consolas"/>
              </a:rPr>
              <a:t> </a:t>
            </a:r>
            <a:r>
              <a:rPr sz="1000" dirty="0">
                <a:solidFill>
                  <a:srgbClr val="0000FF"/>
                </a:solidFill>
                <a:latin typeface="Consolas"/>
                <a:cs typeface="Consolas"/>
              </a:rPr>
              <a:t>NVARCHAR(200)</a:t>
            </a:r>
            <a:r>
              <a:rPr sz="1000" spc="-85" dirty="0">
                <a:solidFill>
                  <a:srgbClr val="0000FF"/>
                </a:solidFill>
                <a:latin typeface="Consolas"/>
                <a:cs typeface="Consolas"/>
              </a:rPr>
              <a:t> </a:t>
            </a:r>
            <a:r>
              <a:rPr sz="1000" dirty="0">
                <a:solidFill>
                  <a:srgbClr val="0000FF"/>
                </a:solidFill>
                <a:latin typeface="Consolas"/>
                <a:cs typeface="Consolas"/>
              </a:rPr>
              <a:t>NOT</a:t>
            </a:r>
            <a:r>
              <a:rPr sz="1000" spc="-90" dirty="0">
                <a:solidFill>
                  <a:srgbClr val="0000FF"/>
                </a:solidFill>
                <a:latin typeface="Consolas"/>
                <a:cs typeface="Consolas"/>
              </a:rPr>
              <a:t> </a:t>
            </a:r>
            <a:r>
              <a:rPr sz="1000" spc="-10" dirty="0">
                <a:solidFill>
                  <a:srgbClr val="0000FF"/>
                </a:solidFill>
                <a:latin typeface="Consolas"/>
                <a:cs typeface="Consolas"/>
              </a:rPr>
              <a:t>NULL,</a:t>
            </a:r>
            <a:endParaRPr sz="1000">
              <a:latin typeface="Consolas"/>
              <a:cs typeface="Consolas"/>
            </a:endParaRPr>
          </a:p>
          <a:p>
            <a:pPr marL="278765">
              <a:lnSpc>
                <a:spcPct val="100000"/>
              </a:lnSpc>
              <a:spcBef>
                <a:spcPts val="395"/>
              </a:spcBef>
            </a:pPr>
            <a:r>
              <a:rPr sz="1000" dirty="0">
                <a:solidFill>
                  <a:srgbClr val="0000FF"/>
                </a:solidFill>
                <a:latin typeface="Consolas"/>
                <a:cs typeface="Consolas"/>
              </a:rPr>
              <a:t>CreateAt</a:t>
            </a:r>
            <a:r>
              <a:rPr sz="1000" spc="-75" dirty="0">
                <a:solidFill>
                  <a:srgbClr val="0000FF"/>
                </a:solidFill>
                <a:latin typeface="Consolas"/>
                <a:cs typeface="Consolas"/>
              </a:rPr>
              <a:t> </a:t>
            </a:r>
            <a:r>
              <a:rPr sz="1000" dirty="0">
                <a:solidFill>
                  <a:srgbClr val="0000FF"/>
                </a:solidFill>
                <a:latin typeface="Consolas"/>
                <a:cs typeface="Consolas"/>
              </a:rPr>
              <a:t>DATETIME</a:t>
            </a:r>
            <a:r>
              <a:rPr sz="1000" spc="-65" dirty="0">
                <a:solidFill>
                  <a:srgbClr val="0000FF"/>
                </a:solidFill>
                <a:latin typeface="Consolas"/>
                <a:cs typeface="Consolas"/>
              </a:rPr>
              <a:t> </a:t>
            </a:r>
            <a:r>
              <a:rPr sz="1000" dirty="0">
                <a:solidFill>
                  <a:srgbClr val="0000FF"/>
                </a:solidFill>
                <a:latin typeface="Consolas"/>
                <a:cs typeface="Consolas"/>
              </a:rPr>
              <a:t>NOT</a:t>
            </a:r>
            <a:r>
              <a:rPr sz="1000" spc="-60" dirty="0">
                <a:solidFill>
                  <a:srgbClr val="0000FF"/>
                </a:solidFill>
                <a:latin typeface="Consolas"/>
                <a:cs typeface="Consolas"/>
              </a:rPr>
              <a:t> </a:t>
            </a:r>
            <a:r>
              <a:rPr sz="1000" dirty="0">
                <a:solidFill>
                  <a:srgbClr val="0000FF"/>
                </a:solidFill>
                <a:latin typeface="Consolas"/>
                <a:cs typeface="Consolas"/>
              </a:rPr>
              <a:t>NULL</a:t>
            </a:r>
            <a:r>
              <a:rPr sz="1000" spc="-65" dirty="0">
                <a:solidFill>
                  <a:srgbClr val="0000FF"/>
                </a:solidFill>
                <a:latin typeface="Consolas"/>
                <a:cs typeface="Consolas"/>
              </a:rPr>
              <a:t> </a:t>
            </a:r>
            <a:r>
              <a:rPr sz="1000" dirty="0">
                <a:solidFill>
                  <a:srgbClr val="0000FF"/>
                </a:solidFill>
                <a:latin typeface="Consolas"/>
                <a:cs typeface="Consolas"/>
              </a:rPr>
              <a:t>DEFAULT</a:t>
            </a:r>
            <a:r>
              <a:rPr sz="1000" spc="-60" dirty="0">
                <a:solidFill>
                  <a:srgbClr val="0000FF"/>
                </a:solidFill>
                <a:latin typeface="Consolas"/>
                <a:cs typeface="Consolas"/>
              </a:rPr>
              <a:t> </a:t>
            </a:r>
            <a:r>
              <a:rPr sz="1000" spc="-10" dirty="0">
                <a:solidFill>
                  <a:srgbClr val="0000FF"/>
                </a:solidFill>
                <a:latin typeface="Consolas"/>
                <a:cs typeface="Consolas"/>
              </a:rPr>
              <a:t>GETDATE(),</a:t>
            </a:r>
            <a:endParaRPr sz="1000">
              <a:latin typeface="Consolas"/>
              <a:cs typeface="Consolas"/>
            </a:endParaRPr>
          </a:p>
          <a:p>
            <a:pPr>
              <a:lnSpc>
                <a:spcPct val="100000"/>
              </a:lnSpc>
              <a:spcBef>
                <a:spcPts val="395"/>
              </a:spcBef>
            </a:pPr>
            <a:r>
              <a:rPr sz="1000" spc="-25" dirty="0">
                <a:solidFill>
                  <a:srgbClr val="0000FF"/>
                </a:solidFill>
                <a:latin typeface="Consolas"/>
                <a:cs typeface="Consolas"/>
              </a:rPr>
              <a:t>);</a:t>
            </a:r>
            <a:endParaRPr sz="1000">
              <a:latin typeface="Consolas"/>
              <a:cs typeface="Consolas"/>
            </a:endParaRPr>
          </a:p>
        </p:txBody>
      </p:sp>
      <p:sp>
        <p:nvSpPr>
          <p:cNvPr id="7" name="object 7"/>
          <p:cNvSpPr txBox="1">
            <a:spLocks noGrp="1"/>
          </p:cNvSpPr>
          <p:nvPr>
            <p:ph type="title"/>
          </p:nvPr>
        </p:nvSpPr>
        <p:spPr>
          <a:xfrm>
            <a:off x="4233700" y="236500"/>
            <a:ext cx="447040" cy="198120"/>
          </a:xfrm>
          <a:prstGeom prst="rect">
            <a:avLst/>
          </a:prstGeom>
          <a:solidFill>
            <a:srgbClr val="F6F6FA"/>
          </a:solidFill>
        </p:spPr>
        <p:txBody>
          <a:bodyPr vert="horz" wrap="square" lIns="0" tIns="0" rIns="0" bIns="0" rtlCol="0">
            <a:spAutoFit/>
          </a:bodyPr>
          <a:lstStyle/>
          <a:p>
            <a:pPr>
              <a:lnSpc>
                <a:spcPts val="1510"/>
              </a:lnSpc>
            </a:pPr>
            <a:r>
              <a:rPr sz="1300" b="1" spc="-20" dirty="0">
                <a:latin typeface="Verdana"/>
                <a:cs typeface="Verdana"/>
              </a:rPr>
              <a:t>Қосу</a:t>
            </a:r>
            <a:endParaRPr sz="1300">
              <a:latin typeface="Verdana"/>
              <a:cs typeface="Verdana"/>
            </a:endParaRPr>
          </a:p>
        </p:txBody>
      </p:sp>
      <p:sp>
        <p:nvSpPr>
          <p:cNvPr id="8" name="object 8"/>
          <p:cNvSpPr txBox="1"/>
          <p:nvPr/>
        </p:nvSpPr>
        <p:spPr>
          <a:xfrm>
            <a:off x="4233700" y="571525"/>
            <a:ext cx="410527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Триггерге</a:t>
            </a:r>
            <a:r>
              <a:rPr sz="1000" spc="-25" dirty="0">
                <a:latin typeface="Verdana"/>
                <a:cs typeface="Verdana"/>
              </a:rPr>
              <a:t> </a:t>
            </a:r>
            <a:r>
              <a:rPr sz="1000" spc="-10" dirty="0">
                <a:latin typeface="Verdana"/>
                <a:cs typeface="Verdana"/>
              </a:rPr>
              <a:t>деректерді</a:t>
            </a:r>
            <a:r>
              <a:rPr sz="1000" spc="-20" dirty="0">
                <a:latin typeface="Verdana"/>
                <a:cs typeface="Verdana"/>
              </a:rPr>
              <a:t> </a:t>
            </a:r>
            <a:r>
              <a:rPr sz="1000" spc="-10" dirty="0">
                <a:latin typeface="Verdana"/>
                <a:cs typeface="Verdana"/>
              </a:rPr>
              <a:t>қосқанда</a:t>
            </a:r>
            <a:r>
              <a:rPr sz="1000" spc="-25" dirty="0">
                <a:latin typeface="Verdana"/>
                <a:cs typeface="Verdana"/>
              </a:rPr>
              <a:t> </a:t>
            </a:r>
            <a:r>
              <a:rPr sz="1000" dirty="0">
                <a:latin typeface="Verdana"/>
                <a:cs typeface="Verdana"/>
              </a:rPr>
              <a:t>(INSERT</a:t>
            </a:r>
            <a:r>
              <a:rPr sz="1000" spc="-20" dirty="0">
                <a:latin typeface="Verdana"/>
                <a:cs typeface="Verdana"/>
              </a:rPr>
              <a:t> </a:t>
            </a:r>
            <a:r>
              <a:rPr sz="1000" spc="-10" dirty="0">
                <a:latin typeface="Verdana"/>
                <a:cs typeface="Verdana"/>
              </a:rPr>
              <a:t>командасын</a:t>
            </a:r>
            <a:r>
              <a:rPr sz="1000" spc="-25" dirty="0">
                <a:latin typeface="Verdana"/>
                <a:cs typeface="Verdana"/>
              </a:rPr>
              <a:t> </a:t>
            </a:r>
            <a:r>
              <a:rPr sz="1000" spc="-10" dirty="0">
                <a:latin typeface="Verdana"/>
                <a:cs typeface="Verdana"/>
              </a:rPr>
              <a:t>орындау</a:t>
            </a:r>
            <a:endParaRPr sz="1000">
              <a:latin typeface="Verdana"/>
              <a:cs typeface="Verdana"/>
            </a:endParaRPr>
          </a:p>
        </p:txBody>
      </p:sp>
      <p:sp>
        <p:nvSpPr>
          <p:cNvPr id="9" name="object 9"/>
          <p:cNvSpPr txBox="1"/>
          <p:nvPr/>
        </p:nvSpPr>
        <p:spPr>
          <a:xfrm>
            <a:off x="4233700" y="772416"/>
            <a:ext cx="428625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кезінде)</a:t>
            </a:r>
            <a:r>
              <a:rPr sz="1000" spc="-25" dirty="0">
                <a:latin typeface="Verdana"/>
                <a:cs typeface="Verdana"/>
              </a:rPr>
              <a:t> </a:t>
            </a:r>
            <a:r>
              <a:rPr sz="1000" dirty="0">
                <a:latin typeface="Verdana"/>
                <a:cs typeface="Verdana"/>
              </a:rPr>
              <a:t>біз</a:t>
            </a:r>
            <a:r>
              <a:rPr sz="1000" spc="-25" dirty="0">
                <a:latin typeface="Verdana"/>
                <a:cs typeface="Verdana"/>
              </a:rPr>
              <a:t> </a:t>
            </a:r>
            <a:r>
              <a:rPr sz="1000" spc="-10" dirty="0">
                <a:latin typeface="Verdana"/>
                <a:cs typeface="Verdana"/>
              </a:rPr>
              <a:t>қосылған</a:t>
            </a:r>
            <a:r>
              <a:rPr sz="1000" spc="-20" dirty="0">
                <a:latin typeface="Verdana"/>
                <a:cs typeface="Verdana"/>
              </a:rPr>
              <a:t> </a:t>
            </a:r>
            <a:r>
              <a:rPr sz="1000" spc="-10" dirty="0">
                <a:latin typeface="Verdana"/>
                <a:cs typeface="Verdana"/>
              </a:rPr>
              <a:t>деректерді</a:t>
            </a:r>
            <a:r>
              <a:rPr sz="1000" spc="-25" dirty="0">
                <a:latin typeface="Verdana"/>
                <a:cs typeface="Verdana"/>
              </a:rPr>
              <a:t> </a:t>
            </a:r>
            <a:r>
              <a:rPr sz="1000" spc="-10" dirty="0">
                <a:latin typeface="Verdana"/>
                <a:cs typeface="Verdana"/>
              </a:rPr>
              <a:t>INSERTED</a:t>
            </a:r>
            <a:r>
              <a:rPr sz="1000" spc="-20" dirty="0">
                <a:latin typeface="Verdana"/>
                <a:cs typeface="Verdana"/>
              </a:rPr>
              <a:t> </a:t>
            </a:r>
            <a:r>
              <a:rPr sz="1000" spc="-10" dirty="0">
                <a:latin typeface="Verdana"/>
                <a:cs typeface="Verdana"/>
              </a:rPr>
              <a:t>виртуалды</a:t>
            </a:r>
            <a:r>
              <a:rPr sz="1000" spc="-25" dirty="0">
                <a:latin typeface="Verdana"/>
                <a:cs typeface="Verdana"/>
              </a:rPr>
              <a:t> </a:t>
            </a:r>
            <a:r>
              <a:rPr sz="1000" spc="-10" dirty="0">
                <a:latin typeface="Verdana"/>
                <a:cs typeface="Verdana"/>
              </a:rPr>
              <a:t>кестеден</a:t>
            </a:r>
            <a:endParaRPr sz="1000">
              <a:latin typeface="Verdana"/>
              <a:cs typeface="Verdana"/>
            </a:endParaRPr>
          </a:p>
        </p:txBody>
      </p:sp>
      <p:sp>
        <p:nvSpPr>
          <p:cNvPr id="10" name="object 10"/>
          <p:cNvSpPr txBox="1"/>
          <p:nvPr/>
        </p:nvSpPr>
        <p:spPr>
          <a:xfrm>
            <a:off x="4233700" y="973307"/>
            <a:ext cx="809625"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ала</a:t>
            </a:r>
            <a:r>
              <a:rPr sz="1000" spc="-35" dirty="0">
                <a:latin typeface="Verdana"/>
                <a:cs typeface="Verdana"/>
              </a:rPr>
              <a:t> </a:t>
            </a:r>
            <a:r>
              <a:rPr sz="1000" spc="-10" dirty="0">
                <a:latin typeface="Verdana"/>
                <a:cs typeface="Verdana"/>
              </a:rPr>
              <a:t>аламыз.</a:t>
            </a:r>
            <a:endParaRPr sz="1000">
              <a:latin typeface="Verdana"/>
              <a:cs typeface="Verdana"/>
            </a:endParaRPr>
          </a:p>
        </p:txBody>
      </p:sp>
      <p:sp>
        <p:nvSpPr>
          <p:cNvPr id="11" name="object 11"/>
          <p:cNvSpPr txBox="1"/>
          <p:nvPr/>
        </p:nvSpPr>
        <p:spPr>
          <a:xfrm>
            <a:off x="4233700" y="1301198"/>
            <a:ext cx="3589654"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Қосқаннан</a:t>
            </a:r>
            <a:r>
              <a:rPr sz="1000" spc="-30" dirty="0">
                <a:latin typeface="Verdana"/>
                <a:cs typeface="Verdana"/>
              </a:rPr>
              <a:t> </a:t>
            </a:r>
            <a:r>
              <a:rPr sz="1000" dirty="0">
                <a:latin typeface="Verdana"/>
                <a:cs typeface="Verdana"/>
              </a:rPr>
              <a:t>кейін</a:t>
            </a:r>
            <a:r>
              <a:rPr sz="1000" spc="-25" dirty="0">
                <a:latin typeface="Verdana"/>
                <a:cs typeface="Verdana"/>
              </a:rPr>
              <a:t> </a:t>
            </a:r>
            <a:r>
              <a:rPr sz="1000" dirty="0">
                <a:latin typeface="Verdana"/>
                <a:cs typeface="Verdana"/>
              </a:rPr>
              <a:t>іске</a:t>
            </a:r>
            <a:r>
              <a:rPr sz="1000" spc="-25" dirty="0">
                <a:latin typeface="Verdana"/>
                <a:cs typeface="Verdana"/>
              </a:rPr>
              <a:t> </a:t>
            </a:r>
            <a:r>
              <a:rPr sz="1000" spc="-10" dirty="0">
                <a:latin typeface="Verdana"/>
                <a:cs typeface="Verdana"/>
              </a:rPr>
              <a:t>қосылатын</a:t>
            </a:r>
            <a:r>
              <a:rPr sz="1000" spc="-25" dirty="0">
                <a:latin typeface="Verdana"/>
                <a:cs typeface="Verdana"/>
              </a:rPr>
              <a:t> </a:t>
            </a:r>
            <a:r>
              <a:rPr sz="1000" spc="-10" dirty="0">
                <a:latin typeface="Verdana"/>
                <a:cs typeface="Verdana"/>
              </a:rPr>
              <a:t>триггерді</a:t>
            </a:r>
            <a:r>
              <a:rPr sz="1000" spc="-25" dirty="0">
                <a:latin typeface="Verdana"/>
                <a:cs typeface="Verdana"/>
              </a:rPr>
              <a:t> </a:t>
            </a:r>
            <a:r>
              <a:rPr sz="1000" spc="-10" dirty="0">
                <a:latin typeface="Verdana"/>
                <a:cs typeface="Verdana"/>
              </a:rPr>
              <a:t>анықтайық</a:t>
            </a:r>
            <a:endParaRPr sz="1000">
              <a:latin typeface="Verdana"/>
              <a:cs typeface="Verdana"/>
            </a:endParaRPr>
          </a:p>
        </p:txBody>
      </p:sp>
      <p:sp>
        <p:nvSpPr>
          <p:cNvPr id="12" name="object 12"/>
          <p:cNvSpPr txBox="1"/>
          <p:nvPr/>
        </p:nvSpPr>
        <p:spPr>
          <a:xfrm>
            <a:off x="4284500" y="1576327"/>
            <a:ext cx="3239770" cy="1899285"/>
          </a:xfrm>
          <a:prstGeom prst="rect">
            <a:avLst/>
          </a:prstGeom>
        </p:spPr>
        <p:txBody>
          <a:bodyPr vert="horz" wrap="square" lIns="0" tIns="12700" rIns="0" bIns="0" rtlCol="0">
            <a:spAutoFit/>
          </a:bodyPr>
          <a:lstStyle/>
          <a:p>
            <a:pPr marL="12700" marR="2242820">
              <a:lnSpc>
                <a:spcPct val="123000"/>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productsdb </a:t>
            </a:r>
            <a:r>
              <a:rPr sz="1000" spc="-25" dirty="0">
                <a:latin typeface="Consolas"/>
                <a:cs typeface="Consolas"/>
              </a:rPr>
              <a:t>GO</a:t>
            </a:r>
            <a:endParaRPr sz="1000">
              <a:latin typeface="Consolas"/>
              <a:cs typeface="Consolas"/>
            </a:endParaRPr>
          </a:p>
          <a:p>
            <a:pPr marL="12700">
              <a:lnSpc>
                <a:spcPct val="100000"/>
              </a:lnSpc>
              <a:spcBef>
                <a:spcPts val="275"/>
              </a:spcBef>
            </a:pPr>
            <a:r>
              <a:rPr sz="1000" dirty="0">
                <a:latin typeface="Consolas"/>
                <a:cs typeface="Consolas"/>
              </a:rPr>
              <a:t>CREATE</a:t>
            </a:r>
            <a:r>
              <a:rPr sz="1000" spc="-70" dirty="0">
                <a:latin typeface="Consolas"/>
                <a:cs typeface="Consolas"/>
              </a:rPr>
              <a:t> </a:t>
            </a:r>
            <a:r>
              <a:rPr sz="1000" dirty="0">
                <a:latin typeface="Consolas"/>
                <a:cs typeface="Consolas"/>
              </a:rPr>
              <a:t>TRIGGER</a:t>
            </a:r>
            <a:r>
              <a:rPr sz="1000" spc="-70" dirty="0">
                <a:latin typeface="Consolas"/>
                <a:cs typeface="Consolas"/>
              </a:rPr>
              <a:t> </a:t>
            </a:r>
            <a:r>
              <a:rPr sz="1000" spc="-10" dirty="0">
                <a:latin typeface="Consolas"/>
                <a:cs typeface="Consolas"/>
              </a:rPr>
              <a:t>Products_INSERT</a:t>
            </a:r>
            <a:endParaRPr sz="1000">
              <a:latin typeface="Consolas"/>
              <a:cs typeface="Consolas"/>
            </a:endParaRPr>
          </a:p>
          <a:p>
            <a:pPr marL="12700" marR="2382520">
              <a:lnSpc>
                <a:spcPct val="123000"/>
              </a:lnSpc>
            </a:pPr>
            <a:r>
              <a:rPr sz="1000" dirty="0">
                <a:latin typeface="Consolas"/>
                <a:cs typeface="Consolas"/>
              </a:rPr>
              <a:t>ON</a:t>
            </a:r>
            <a:r>
              <a:rPr sz="1000" spc="-25" dirty="0">
                <a:latin typeface="Consolas"/>
                <a:cs typeface="Consolas"/>
              </a:rPr>
              <a:t> </a:t>
            </a:r>
            <a:r>
              <a:rPr sz="1000" spc="-10" dirty="0">
                <a:latin typeface="Consolas"/>
                <a:cs typeface="Consolas"/>
              </a:rPr>
              <a:t>Products </a:t>
            </a:r>
            <a:r>
              <a:rPr sz="1000" dirty="0">
                <a:latin typeface="Consolas"/>
                <a:cs typeface="Consolas"/>
              </a:rPr>
              <a:t>AFTER</a:t>
            </a:r>
            <a:r>
              <a:rPr sz="1000" spc="-55" dirty="0">
                <a:latin typeface="Consolas"/>
                <a:cs typeface="Consolas"/>
              </a:rPr>
              <a:t> </a:t>
            </a:r>
            <a:r>
              <a:rPr sz="1000" spc="-10" dirty="0">
                <a:latin typeface="Consolas"/>
                <a:cs typeface="Consolas"/>
              </a:rPr>
              <a:t>INSERT </a:t>
            </a:r>
            <a:r>
              <a:rPr sz="1000" spc="-25" dirty="0">
                <a:latin typeface="Consolas"/>
                <a:cs typeface="Consolas"/>
              </a:rPr>
              <a:t>AS</a:t>
            </a:r>
            <a:endParaRPr sz="1000">
              <a:latin typeface="Consolas"/>
              <a:cs typeface="Consolas"/>
            </a:endParaRPr>
          </a:p>
          <a:p>
            <a:pPr marL="12700" marR="5080">
              <a:lnSpc>
                <a:spcPct val="123000"/>
              </a:lnSpc>
            </a:pPr>
            <a:r>
              <a:rPr sz="1000" dirty="0">
                <a:latin typeface="Consolas"/>
                <a:cs typeface="Consolas"/>
              </a:rPr>
              <a:t>INSERT</a:t>
            </a:r>
            <a:r>
              <a:rPr sz="1000" spc="-75" dirty="0">
                <a:latin typeface="Consolas"/>
                <a:cs typeface="Consolas"/>
              </a:rPr>
              <a:t> </a:t>
            </a:r>
            <a:r>
              <a:rPr sz="1000" dirty="0">
                <a:latin typeface="Consolas"/>
                <a:cs typeface="Consolas"/>
              </a:rPr>
              <a:t>INTO</a:t>
            </a:r>
            <a:r>
              <a:rPr sz="1000" spc="-75" dirty="0">
                <a:latin typeface="Consolas"/>
                <a:cs typeface="Consolas"/>
              </a:rPr>
              <a:t> </a:t>
            </a:r>
            <a:r>
              <a:rPr sz="1000" dirty="0">
                <a:latin typeface="Consolas"/>
                <a:cs typeface="Consolas"/>
              </a:rPr>
              <a:t>History</a:t>
            </a:r>
            <a:r>
              <a:rPr sz="1000" spc="-75" dirty="0">
                <a:latin typeface="Consolas"/>
                <a:cs typeface="Consolas"/>
              </a:rPr>
              <a:t> </a:t>
            </a:r>
            <a:r>
              <a:rPr sz="1000" dirty="0">
                <a:latin typeface="Consolas"/>
                <a:cs typeface="Consolas"/>
              </a:rPr>
              <a:t>(ProductId,</a:t>
            </a:r>
            <a:r>
              <a:rPr sz="1000" spc="-70" dirty="0">
                <a:latin typeface="Consolas"/>
                <a:cs typeface="Consolas"/>
              </a:rPr>
              <a:t> </a:t>
            </a:r>
            <a:r>
              <a:rPr sz="1000" spc="-10" dirty="0">
                <a:latin typeface="Consolas"/>
                <a:cs typeface="Consolas"/>
              </a:rPr>
              <a:t>Operation) </a:t>
            </a:r>
            <a:r>
              <a:rPr sz="1000" dirty="0">
                <a:latin typeface="Consolas"/>
                <a:cs typeface="Consolas"/>
              </a:rPr>
              <a:t>SELECT</a:t>
            </a:r>
            <a:r>
              <a:rPr sz="1000" spc="-55" dirty="0">
                <a:latin typeface="Consolas"/>
                <a:cs typeface="Consolas"/>
              </a:rPr>
              <a:t> </a:t>
            </a:r>
            <a:r>
              <a:rPr sz="1000" dirty="0">
                <a:latin typeface="Consolas"/>
                <a:cs typeface="Consolas"/>
              </a:rPr>
              <a:t>Id,</a:t>
            </a:r>
            <a:r>
              <a:rPr sz="1000" spc="-50" dirty="0">
                <a:latin typeface="Consolas"/>
                <a:cs typeface="Consolas"/>
              </a:rPr>
              <a:t> </a:t>
            </a:r>
            <a:r>
              <a:rPr sz="1000" dirty="0">
                <a:latin typeface="Consolas"/>
                <a:cs typeface="Consolas"/>
              </a:rPr>
              <a:t>'</a:t>
            </a:r>
            <a:r>
              <a:rPr sz="1000" dirty="0">
                <a:latin typeface="Microsoft Sans Serif"/>
                <a:cs typeface="Microsoft Sans Serif"/>
              </a:rPr>
              <a:t>Добавлен</a:t>
            </a:r>
            <a:r>
              <a:rPr sz="1000" spc="229" dirty="0">
                <a:latin typeface="Microsoft Sans Serif"/>
                <a:cs typeface="Microsoft Sans Serif"/>
              </a:rPr>
              <a:t> </a:t>
            </a:r>
            <a:r>
              <a:rPr sz="1000" dirty="0">
                <a:latin typeface="Microsoft Sans Serif"/>
                <a:cs typeface="Microsoft Sans Serif"/>
              </a:rPr>
              <a:t>товар</a:t>
            </a:r>
            <a:r>
              <a:rPr sz="1000" spc="229" dirty="0">
                <a:latin typeface="Microsoft Sans Serif"/>
                <a:cs typeface="Microsoft Sans Serif"/>
              </a:rPr>
              <a:t> </a:t>
            </a:r>
            <a:r>
              <a:rPr sz="1000" dirty="0">
                <a:latin typeface="Consolas"/>
                <a:cs typeface="Consolas"/>
              </a:rPr>
              <a:t>'</a:t>
            </a:r>
            <a:r>
              <a:rPr sz="1000" spc="-50" dirty="0">
                <a:latin typeface="Consolas"/>
                <a:cs typeface="Consolas"/>
              </a:rPr>
              <a:t> </a:t>
            </a:r>
            <a:r>
              <a:rPr sz="1000" dirty="0">
                <a:latin typeface="Consolas"/>
                <a:cs typeface="Consolas"/>
              </a:rPr>
              <a:t>+</a:t>
            </a:r>
            <a:r>
              <a:rPr sz="1000" spc="-55" dirty="0">
                <a:latin typeface="Consolas"/>
                <a:cs typeface="Consolas"/>
              </a:rPr>
              <a:t> </a:t>
            </a:r>
            <a:r>
              <a:rPr sz="1000" dirty="0">
                <a:latin typeface="Consolas"/>
                <a:cs typeface="Consolas"/>
              </a:rPr>
              <a:t>ProductName</a:t>
            </a:r>
            <a:r>
              <a:rPr sz="1000" spc="-50" dirty="0">
                <a:latin typeface="Consolas"/>
                <a:cs typeface="Consolas"/>
              </a:rPr>
              <a:t> </a:t>
            </a:r>
            <a:r>
              <a:rPr sz="1000" dirty="0">
                <a:latin typeface="Consolas"/>
                <a:cs typeface="Consolas"/>
              </a:rPr>
              <a:t>+</a:t>
            </a:r>
            <a:r>
              <a:rPr sz="1000" spc="-50" dirty="0">
                <a:latin typeface="Consolas"/>
                <a:cs typeface="Consolas"/>
              </a:rPr>
              <a:t> ' </a:t>
            </a:r>
            <a:r>
              <a:rPr sz="1000" spc="-10" dirty="0">
                <a:latin typeface="Consolas"/>
                <a:cs typeface="Consolas"/>
              </a:rPr>
              <a:t>Manufacturer</a:t>
            </a:r>
            <a:endParaRPr sz="1000">
              <a:latin typeface="Consolas"/>
              <a:cs typeface="Consolas"/>
            </a:endParaRPr>
          </a:p>
          <a:p>
            <a:pPr marL="12700">
              <a:lnSpc>
                <a:spcPct val="100000"/>
              </a:lnSpc>
              <a:spcBef>
                <a:spcPts val="275"/>
              </a:spcBef>
            </a:pPr>
            <a:r>
              <a:rPr sz="1000" dirty="0">
                <a:latin typeface="Consolas"/>
                <a:cs typeface="Consolas"/>
              </a:rPr>
              <a:t>FROM</a:t>
            </a:r>
            <a:r>
              <a:rPr sz="1000" spc="-45" dirty="0">
                <a:latin typeface="Consolas"/>
                <a:cs typeface="Consolas"/>
              </a:rPr>
              <a:t> </a:t>
            </a:r>
            <a:r>
              <a:rPr sz="1000" spc="-10" dirty="0">
                <a:latin typeface="Consolas"/>
                <a:cs typeface="Consolas"/>
              </a:rPr>
              <a:t>INSERTED</a:t>
            </a:r>
            <a:endParaRPr sz="1000">
              <a:latin typeface="Consolas"/>
              <a:cs typeface="Consolas"/>
            </a:endParaRPr>
          </a:p>
        </p:txBody>
      </p:sp>
      <p:sp>
        <p:nvSpPr>
          <p:cNvPr id="13" name="object 13"/>
          <p:cNvSpPr txBox="1"/>
          <p:nvPr/>
        </p:nvSpPr>
        <p:spPr>
          <a:xfrm>
            <a:off x="7709493" y="2922988"/>
            <a:ext cx="708660" cy="177800"/>
          </a:xfrm>
          <a:prstGeom prst="rect">
            <a:avLst/>
          </a:prstGeom>
        </p:spPr>
        <p:txBody>
          <a:bodyPr vert="horz" wrap="square" lIns="0" tIns="12700" rIns="0" bIns="0" rtlCol="0">
            <a:spAutoFit/>
          </a:bodyPr>
          <a:lstStyle/>
          <a:p>
            <a:pPr marL="12700">
              <a:lnSpc>
                <a:spcPct val="100000"/>
              </a:lnSpc>
              <a:spcBef>
                <a:spcPts val="100"/>
              </a:spcBef>
            </a:pPr>
            <a:r>
              <a:rPr sz="1000" dirty="0">
                <a:latin typeface="Microsoft Sans Serif"/>
                <a:cs typeface="Microsoft Sans Serif"/>
              </a:rPr>
              <a:t>фирма</a:t>
            </a:r>
            <a:r>
              <a:rPr sz="1000" spc="245" dirty="0">
                <a:latin typeface="Microsoft Sans Serif"/>
                <a:cs typeface="Microsoft Sans Serif"/>
              </a:rPr>
              <a:t> </a:t>
            </a:r>
            <a:r>
              <a:rPr sz="1000" dirty="0">
                <a:latin typeface="Consolas"/>
                <a:cs typeface="Consolas"/>
              </a:rPr>
              <a:t>'</a:t>
            </a:r>
            <a:r>
              <a:rPr sz="1000" spc="-35" dirty="0">
                <a:latin typeface="Consolas"/>
                <a:cs typeface="Consolas"/>
              </a:rPr>
              <a:t> </a:t>
            </a:r>
            <a:r>
              <a:rPr sz="1000" spc="-50" dirty="0">
                <a:latin typeface="Consolas"/>
                <a:cs typeface="Consolas"/>
              </a:rPr>
              <a:t>+</a:t>
            </a:r>
            <a:endParaRPr sz="1000">
              <a:latin typeface="Consolas"/>
              <a:cs typeface="Consolas"/>
            </a:endParaRPr>
          </a:p>
        </p:txBody>
      </p:sp>
      <p:sp>
        <p:nvSpPr>
          <p:cNvPr id="14" name="object 14"/>
          <p:cNvSpPr txBox="1"/>
          <p:nvPr/>
        </p:nvSpPr>
        <p:spPr>
          <a:xfrm>
            <a:off x="4297200" y="3690298"/>
            <a:ext cx="4037329"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Бұл</a:t>
            </a:r>
            <a:r>
              <a:rPr sz="1000" spc="-30" dirty="0">
                <a:latin typeface="Verdana"/>
                <a:cs typeface="Verdana"/>
              </a:rPr>
              <a:t> </a:t>
            </a:r>
            <a:r>
              <a:rPr sz="1000" dirty="0">
                <a:latin typeface="Verdana"/>
                <a:cs typeface="Verdana"/>
              </a:rPr>
              <a:t>триггер</a:t>
            </a:r>
            <a:r>
              <a:rPr sz="1000" spc="-30" dirty="0">
                <a:latin typeface="Verdana"/>
                <a:cs typeface="Verdana"/>
              </a:rPr>
              <a:t> </a:t>
            </a:r>
            <a:r>
              <a:rPr sz="1000" dirty="0">
                <a:latin typeface="Verdana"/>
                <a:cs typeface="Verdana"/>
              </a:rPr>
              <a:t>History</a:t>
            </a:r>
            <a:r>
              <a:rPr sz="1000" spc="-30" dirty="0">
                <a:latin typeface="Verdana"/>
                <a:cs typeface="Verdana"/>
              </a:rPr>
              <a:t> </a:t>
            </a:r>
            <a:r>
              <a:rPr sz="1000" spc="-10" dirty="0">
                <a:latin typeface="Verdana"/>
                <a:cs typeface="Verdana"/>
              </a:rPr>
              <a:t>кестесіне</a:t>
            </a:r>
            <a:r>
              <a:rPr sz="1000" spc="-30" dirty="0">
                <a:latin typeface="Verdana"/>
                <a:cs typeface="Verdana"/>
              </a:rPr>
              <a:t> </a:t>
            </a:r>
            <a:r>
              <a:rPr sz="1000" spc="-10" dirty="0">
                <a:latin typeface="Verdana"/>
                <a:cs typeface="Verdana"/>
              </a:rPr>
              <a:t>INSERTED</a:t>
            </a:r>
            <a:r>
              <a:rPr sz="1000" spc="-30" dirty="0">
                <a:latin typeface="Verdana"/>
                <a:cs typeface="Verdana"/>
              </a:rPr>
              <a:t> </a:t>
            </a:r>
            <a:r>
              <a:rPr sz="1000" spc="-10" dirty="0">
                <a:latin typeface="Verdana"/>
                <a:cs typeface="Verdana"/>
              </a:rPr>
              <a:t>виртуалды</a:t>
            </a:r>
            <a:r>
              <a:rPr sz="1000" spc="-30" dirty="0">
                <a:latin typeface="Verdana"/>
                <a:cs typeface="Verdana"/>
              </a:rPr>
              <a:t> </a:t>
            </a:r>
            <a:r>
              <a:rPr sz="1000" spc="-10" dirty="0">
                <a:latin typeface="Verdana"/>
                <a:cs typeface="Verdana"/>
              </a:rPr>
              <a:t>кестеден</a:t>
            </a:r>
            <a:endParaRPr sz="1000">
              <a:latin typeface="Verdana"/>
              <a:cs typeface="Verdana"/>
            </a:endParaRPr>
          </a:p>
        </p:txBody>
      </p:sp>
      <p:sp>
        <p:nvSpPr>
          <p:cNvPr id="15" name="object 15"/>
          <p:cNvSpPr txBox="1"/>
          <p:nvPr/>
        </p:nvSpPr>
        <p:spPr>
          <a:xfrm>
            <a:off x="4297200" y="3877680"/>
            <a:ext cx="3178175"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алынған</a:t>
            </a:r>
            <a:r>
              <a:rPr sz="1000" spc="-55" dirty="0">
                <a:latin typeface="Verdana"/>
                <a:cs typeface="Verdana"/>
              </a:rPr>
              <a:t> </a:t>
            </a:r>
            <a:r>
              <a:rPr sz="1000" dirty="0">
                <a:latin typeface="Verdana"/>
                <a:cs typeface="Verdana"/>
              </a:rPr>
              <a:t>өнімді</a:t>
            </a:r>
            <a:r>
              <a:rPr sz="1000" spc="-50" dirty="0">
                <a:latin typeface="Verdana"/>
                <a:cs typeface="Verdana"/>
              </a:rPr>
              <a:t> </a:t>
            </a:r>
            <a:r>
              <a:rPr sz="1000" dirty="0">
                <a:latin typeface="Verdana"/>
                <a:cs typeface="Verdana"/>
              </a:rPr>
              <a:t>қосу</a:t>
            </a:r>
            <a:r>
              <a:rPr sz="1000" spc="-50" dirty="0">
                <a:latin typeface="Verdana"/>
                <a:cs typeface="Verdana"/>
              </a:rPr>
              <a:t> </a:t>
            </a:r>
            <a:r>
              <a:rPr sz="1000" dirty="0">
                <a:latin typeface="Verdana"/>
                <a:cs typeface="Verdana"/>
              </a:rPr>
              <a:t>туралы</a:t>
            </a:r>
            <a:r>
              <a:rPr sz="1000" spc="-55" dirty="0">
                <a:latin typeface="Verdana"/>
                <a:cs typeface="Verdana"/>
              </a:rPr>
              <a:t> </a:t>
            </a:r>
            <a:r>
              <a:rPr sz="1000" spc="-10" dirty="0">
                <a:latin typeface="Verdana"/>
                <a:cs typeface="Verdana"/>
              </a:rPr>
              <a:t>деректерді</a:t>
            </a:r>
            <a:r>
              <a:rPr sz="1000" spc="-50" dirty="0">
                <a:latin typeface="Verdana"/>
                <a:cs typeface="Verdana"/>
              </a:rPr>
              <a:t> </a:t>
            </a:r>
            <a:r>
              <a:rPr sz="1000" spc="-10" dirty="0">
                <a:latin typeface="Verdana"/>
                <a:cs typeface="Verdana"/>
              </a:rPr>
              <a:t>қосады.</a:t>
            </a:r>
            <a:endParaRPr sz="1000">
              <a:latin typeface="Verdana"/>
              <a:cs typeface="Verdan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425" y="296899"/>
            <a:ext cx="3802379" cy="17526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Products</a:t>
            </a:r>
            <a:r>
              <a:rPr sz="1000" spc="-50" dirty="0">
                <a:latin typeface="Verdana"/>
                <a:cs typeface="Verdana"/>
              </a:rPr>
              <a:t> </a:t>
            </a:r>
            <a:r>
              <a:rPr sz="1000" spc="-10" dirty="0">
                <a:latin typeface="Verdana"/>
                <a:cs typeface="Verdana"/>
              </a:rPr>
              <a:t>деректерді</a:t>
            </a:r>
            <a:r>
              <a:rPr sz="1000" spc="-45" dirty="0">
                <a:latin typeface="Verdana"/>
                <a:cs typeface="Verdana"/>
              </a:rPr>
              <a:t> </a:t>
            </a:r>
            <a:r>
              <a:rPr sz="1000" dirty="0">
                <a:latin typeface="Verdana"/>
                <a:cs typeface="Verdana"/>
              </a:rPr>
              <a:t>қосып,</a:t>
            </a:r>
            <a:r>
              <a:rPr sz="1000" spc="-45" dirty="0">
                <a:latin typeface="Verdana"/>
                <a:cs typeface="Verdana"/>
              </a:rPr>
              <a:t> </a:t>
            </a:r>
            <a:r>
              <a:rPr sz="1000" dirty="0">
                <a:latin typeface="Verdana"/>
                <a:cs typeface="Verdana"/>
              </a:rPr>
              <a:t>History</a:t>
            </a:r>
            <a:r>
              <a:rPr sz="1000" spc="-50" dirty="0">
                <a:latin typeface="Verdana"/>
                <a:cs typeface="Verdana"/>
              </a:rPr>
              <a:t> </a:t>
            </a:r>
            <a:r>
              <a:rPr sz="1000" spc="-10" dirty="0">
                <a:latin typeface="Verdana"/>
                <a:cs typeface="Verdana"/>
              </a:rPr>
              <a:t>кестесінен</a:t>
            </a:r>
            <a:r>
              <a:rPr sz="1000" spc="-45" dirty="0">
                <a:latin typeface="Verdana"/>
                <a:cs typeface="Verdana"/>
              </a:rPr>
              <a:t> </a:t>
            </a:r>
            <a:r>
              <a:rPr sz="1000" spc="-10" dirty="0">
                <a:latin typeface="Verdana"/>
                <a:cs typeface="Verdana"/>
              </a:rPr>
              <a:t>деректерді</a:t>
            </a:r>
            <a:endParaRPr sz="1000">
              <a:latin typeface="Verdana"/>
              <a:cs typeface="Verdana"/>
            </a:endParaRPr>
          </a:p>
        </p:txBody>
      </p:sp>
      <p:sp>
        <p:nvSpPr>
          <p:cNvPr id="3" name="object 3"/>
          <p:cNvSpPr txBox="1"/>
          <p:nvPr/>
        </p:nvSpPr>
        <p:spPr>
          <a:xfrm>
            <a:off x="397425" y="472159"/>
            <a:ext cx="55943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алайық:</a:t>
            </a:r>
            <a:endParaRPr sz="1000">
              <a:latin typeface="Verdana"/>
              <a:cs typeface="Verdana"/>
            </a:endParaRPr>
          </a:p>
        </p:txBody>
      </p:sp>
      <p:sp>
        <p:nvSpPr>
          <p:cNvPr id="4" name="object 4"/>
          <p:cNvSpPr txBox="1"/>
          <p:nvPr/>
        </p:nvSpPr>
        <p:spPr>
          <a:xfrm>
            <a:off x="448225" y="731816"/>
            <a:ext cx="3372485" cy="1241425"/>
          </a:xfrm>
          <a:prstGeom prst="rect">
            <a:avLst/>
          </a:prstGeom>
        </p:spPr>
        <p:txBody>
          <a:bodyPr vert="horz" wrap="square" lIns="0" tIns="62865" rIns="0" bIns="0" rtlCol="0">
            <a:spAutoFit/>
          </a:bodyPr>
          <a:lstStyle/>
          <a:p>
            <a:pPr marL="12700">
              <a:lnSpc>
                <a:spcPct val="100000"/>
              </a:lnSpc>
              <a:spcBef>
                <a:spcPts val="495"/>
              </a:spcBef>
            </a:pPr>
            <a:r>
              <a:rPr sz="1000" dirty="0">
                <a:latin typeface="Consolas"/>
                <a:cs typeface="Consolas"/>
              </a:rPr>
              <a:t>USE</a:t>
            </a:r>
            <a:r>
              <a:rPr sz="1000" spc="-35" dirty="0">
                <a:latin typeface="Consolas"/>
                <a:cs typeface="Consolas"/>
              </a:rPr>
              <a:t> </a:t>
            </a:r>
            <a:r>
              <a:rPr sz="1000" spc="-10" dirty="0">
                <a:latin typeface="Consolas"/>
                <a:cs typeface="Consolas"/>
              </a:rPr>
              <a:t>productsdb;</a:t>
            </a:r>
            <a:endParaRPr sz="1000">
              <a:latin typeface="Consolas"/>
              <a:cs typeface="Consolas"/>
            </a:endParaRPr>
          </a:p>
          <a:p>
            <a:pPr marL="12700" marR="5080">
              <a:lnSpc>
                <a:spcPct val="133000"/>
              </a:lnSpc>
            </a:pPr>
            <a:r>
              <a:rPr sz="1000" dirty="0">
                <a:latin typeface="Consolas"/>
                <a:cs typeface="Consolas"/>
              </a:rPr>
              <a:t>INSERT</a:t>
            </a:r>
            <a:r>
              <a:rPr sz="1000" spc="-85" dirty="0">
                <a:latin typeface="Consolas"/>
                <a:cs typeface="Consolas"/>
              </a:rPr>
              <a:t> </a:t>
            </a:r>
            <a:r>
              <a:rPr sz="1000" dirty="0">
                <a:latin typeface="Consolas"/>
                <a:cs typeface="Consolas"/>
              </a:rPr>
              <a:t>INTO</a:t>
            </a:r>
            <a:r>
              <a:rPr sz="1000" spc="-80" dirty="0">
                <a:latin typeface="Consolas"/>
                <a:cs typeface="Consolas"/>
              </a:rPr>
              <a:t> </a:t>
            </a:r>
            <a:r>
              <a:rPr sz="1000" dirty="0">
                <a:latin typeface="Consolas"/>
                <a:cs typeface="Consolas"/>
              </a:rPr>
              <a:t>Products</a:t>
            </a:r>
            <a:r>
              <a:rPr sz="1000" spc="-80" dirty="0">
                <a:latin typeface="Consolas"/>
                <a:cs typeface="Consolas"/>
              </a:rPr>
              <a:t> </a:t>
            </a:r>
            <a:r>
              <a:rPr sz="1000" dirty="0">
                <a:latin typeface="Consolas"/>
                <a:cs typeface="Consolas"/>
              </a:rPr>
              <a:t>(ProductName,</a:t>
            </a:r>
            <a:r>
              <a:rPr sz="1000" spc="-85" dirty="0">
                <a:latin typeface="Consolas"/>
                <a:cs typeface="Consolas"/>
              </a:rPr>
              <a:t> </a:t>
            </a:r>
            <a:r>
              <a:rPr sz="1000" spc="-10" dirty="0">
                <a:latin typeface="Consolas"/>
                <a:cs typeface="Consolas"/>
              </a:rPr>
              <a:t>Manufacturer, </a:t>
            </a:r>
            <a:r>
              <a:rPr sz="1000" dirty="0">
                <a:latin typeface="Consolas"/>
                <a:cs typeface="Consolas"/>
              </a:rPr>
              <a:t>ProductCount,</a:t>
            </a:r>
            <a:r>
              <a:rPr sz="1000" spc="-140" dirty="0">
                <a:latin typeface="Consolas"/>
                <a:cs typeface="Consolas"/>
              </a:rPr>
              <a:t> </a:t>
            </a:r>
            <a:r>
              <a:rPr sz="1000" spc="-10" dirty="0">
                <a:latin typeface="Consolas"/>
                <a:cs typeface="Consolas"/>
              </a:rPr>
              <a:t>Price)</a:t>
            </a:r>
            <a:endParaRPr sz="1000">
              <a:latin typeface="Consolas"/>
              <a:cs typeface="Consolas"/>
            </a:endParaRPr>
          </a:p>
          <a:p>
            <a:pPr marL="12700">
              <a:lnSpc>
                <a:spcPct val="100000"/>
              </a:lnSpc>
              <a:spcBef>
                <a:spcPts val="395"/>
              </a:spcBef>
            </a:pPr>
            <a:r>
              <a:rPr sz="1000" spc="-10" dirty="0">
                <a:latin typeface="Consolas"/>
                <a:cs typeface="Consolas"/>
              </a:rPr>
              <a:t>VALUES('iPhone</a:t>
            </a:r>
            <a:r>
              <a:rPr sz="1000" spc="-40" dirty="0">
                <a:latin typeface="Consolas"/>
                <a:cs typeface="Consolas"/>
              </a:rPr>
              <a:t> </a:t>
            </a:r>
            <a:r>
              <a:rPr sz="1000" dirty="0">
                <a:latin typeface="Consolas"/>
                <a:cs typeface="Consolas"/>
              </a:rPr>
              <a:t>X',</a:t>
            </a:r>
            <a:r>
              <a:rPr sz="1000" spc="-35" dirty="0">
                <a:latin typeface="Consolas"/>
                <a:cs typeface="Consolas"/>
              </a:rPr>
              <a:t> </a:t>
            </a:r>
            <a:r>
              <a:rPr sz="1000" dirty="0">
                <a:latin typeface="Consolas"/>
                <a:cs typeface="Consolas"/>
              </a:rPr>
              <a:t>'Apple',</a:t>
            </a:r>
            <a:r>
              <a:rPr sz="1000" spc="-35" dirty="0">
                <a:latin typeface="Consolas"/>
                <a:cs typeface="Consolas"/>
              </a:rPr>
              <a:t> </a:t>
            </a:r>
            <a:r>
              <a:rPr sz="1000" dirty="0">
                <a:latin typeface="Consolas"/>
                <a:cs typeface="Consolas"/>
              </a:rPr>
              <a:t>2,</a:t>
            </a:r>
            <a:r>
              <a:rPr sz="1000" spc="-35" dirty="0">
                <a:latin typeface="Consolas"/>
                <a:cs typeface="Consolas"/>
              </a:rPr>
              <a:t> </a:t>
            </a:r>
            <a:r>
              <a:rPr sz="1000" spc="-10" dirty="0">
                <a:latin typeface="Consolas"/>
                <a:cs typeface="Consolas"/>
              </a:rPr>
              <a:t>79900)</a:t>
            </a:r>
            <a:endParaRPr sz="1000">
              <a:latin typeface="Consolas"/>
              <a:cs typeface="Consolas"/>
            </a:endParaRPr>
          </a:p>
          <a:p>
            <a:pPr>
              <a:lnSpc>
                <a:spcPct val="100000"/>
              </a:lnSpc>
              <a:spcBef>
                <a:spcPts val="819"/>
              </a:spcBef>
            </a:pPr>
            <a:endParaRPr sz="1000">
              <a:latin typeface="Consolas"/>
              <a:cs typeface="Consolas"/>
            </a:endParaRPr>
          </a:p>
          <a:p>
            <a:pPr marL="12700">
              <a:lnSpc>
                <a:spcPct val="100000"/>
              </a:lnSpc>
            </a:pPr>
            <a:r>
              <a:rPr sz="1000" dirty="0">
                <a:latin typeface="Consolas"/>
                <a:cs typeface="Consolas"/>
              </a:rPr>
              <a:t>SELECT</a:t>
            </a:r>
            <a:r>
              <a:rPr sz="1000" spc="-40" dirty="0">
                <a:latin typeface="Consolas"/>
                <a:cs typeface="Consolas"/>
              </a:rPr>
              <a:t> </a:t>
            </a:r>
            <a:r>
              <a:rPr sz="1000" dirty="0">
                <a:latin typeface="Consolas"/>
                <a:cs typeface="Consolas"/>
              </a:rPr>
              <a:t>*</a:t>
            </a:r>
            <a:r>
              <a:rPr sz="1000" spc="-40" dirty="0">
                <a:latin typeface="Consolas"/>
                <a:cs typeface="Consolas"/>
              </a:rPr>
              <a:t> </a:t>
            </a:r>
            <a:r>
              <a:rPr sz="1000" dirty="0">
                <a:latin typeface="Consolas"/>
                <a:cs typeface="Consolas"/>
              </a:rPr>
              <a:t>FROM</a:t>
            </a:r>
            <a:r>
              <a:rPr sz="1000" spc="-40" dirty="0">
                <a:latin typeface="Consolas"/>
                <a:cs typeface="Consolas"/>
              </a:rPr>
              <a:t> </a:t>
            </a:r>
            <a:r>
              <a:rPr sz="1000" spc="-10" dirty="0">
                <a:latin typeface="Consolas"/>
                <a:cs typeface="Consolas"/>
              </a:rPr>
              <a:t>History</a:t>
            </a:r>
            <a:endParaRPr sz="1000">
              <a:latin typeface="Consolas"/>
              <a:cs typeface="Consolas"/>
            </a:endParaRPr>
          </a:p>
        </p:txBody>
      </p:sp>
      <p:pic>
        <p:nvPicPr>
          <p:cNvPr id="5" name="object 5"/>
          <p:cNvPicPr/>
          <p:nvPr/>
        </p:nvPicPr>
        <p:blipFill>
          <a:blip r:embed="rId2" cstate="print"/>
          <a:stretch>
            <a:fillRect/>
          </a:stretch>
        </p:blipFill>
        <p:spPr>
          <a:xfrm>
            <a:off x="3505449" y="1643075"/>
            <a:ext cx="5391149" cy="2038349"/>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505248"/>
            <a:ext cx="886460" cy="409575"/>
          </a:xfrm>
          <a:prstGeom prst="rect">
            <a:avLst/>
          </a:prstGeom>
        </p:spPr>
        <p:txBody>
          <a:bodyPr vert="horz" wrap="square" lIns="0" tIns="15240" rIns="0" bIns="0" rtlCol="0">
            <a:spAutoFit/>
          </a:bodyPr>
          <a:lstStyle/>
          <a:p>
            <a:pPr marL="12700">
              <a:lnSpc>
                <a:spcPct val="100000"/>
              </a:lnSpc>
              <a:spcBef>
                <a:spcPts val="120"/>
              </a:spcBef>
            </a:pPr>
            <a:r>
              <a:rPr sz="2500" spc="-25" dirty="0">
                <a:latin typeface="Microsoft Sans Serif"/>
                <a:cs typeface="Microsoft Sans Serif"/>
              </a:rPr>
              <a:t>ЖОЮ</a:t>
            </a:r>
            <a:endParaRPr sz="2500">
              <a:latin typeface="Microsoft Sans Serif"/>
              <a:cs typeface="Microsoft Sans Serif"/>
            </a:endParaRPr>
          </a:p>
        </p:txBody>
      </p:sp>
      <p:sp>
        <p:nvSpPr>
          <p:cNvPr id="3" name="object 3"/>
          <p:cNvSpPr txBox="1"/>
          <p:nvPr/>
        </p:nvSpPr>
        <p:spPr>
          <a:xfrm>
            <a:off x="397425" y="1238200"/>
            <a:ext cx="3415665"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Жою</a:t>
            </a:r>
            <a:r>
              <a:rPr sz="1000" spc="-50" dirty="0">
                <a:latin typeface="Verdana"/>
                <a:cs typeface="Verdana"/>
              </a:rPr>
              <a:t> </a:t>
            </a:r>
            <a:r>
              <a:rPr sz="1000" dirty="0">
                <a:latin typeface="Verdana"/>
                <a:cs typeface="Verdana"/>
              </a:rPr>
              <a:t>кезінде</a:t>
            </a:r>
            <a:r>
              <a:rPr sz="1000" spc="-50" dirty="0">
                <a:latin typeface="Verdana"/>
                <a:cs typeface="Verdana"/>
              </a:rPr>
              <a:t> </a:t>
            </a:r>
            <a:r>
              <a:rPr sz="1000" dirty="0">
                <a:latin typeface="Verdana"/>
                <a:cs typeface="Verdana"/>
              </a:rPr>
              <a:t>барлық</a:t>
            </a:r>
            <a:r>
              <a:rPr sz="1000" spc="-50" dirty="0">
                <a:latin typeface="Verdana"/>
                <a:cs typeface="Verdana"/>
              </a:rPr>
              <a:t> </a:t>
            </a:r>
            <a:r>
              <a:rPr sz="1000" spc="-10" dirty="0">
                <a:latin typeface="Verdana"/>
                <a:cs typeface="Verdana"/>
              </a:rPr>
              <a:t>жойылған</a:t>
            </a:r>
            <a:r>
              <a:rPr sz="1000" spc="-50" dirty="0">
                <a:latin typeface="Verdana"/>
                <a:cs typeface="Verdana"/>
              </a:rPr>
              <a:t> </a:t>
            </a:r>
            <a:r>
              <a:rPr sz="1000" dirty="0">
                <a:latin typeface="Verdana"/>
                <a:cs typeface="Verdana"/>
              </a:rPr>
              <a:t>деректер</a:t>
            </a:r>
            <a:r>
              <a:rPr sz="1000" spc="-40" dirty="0">
                <a:latin typeface="Verdana"/>
                <a:cs typeface="Verdana"/>
              </a:rPr>
              <a:t> </a:t>
            </a:r>
            <a:r>
              <a:rPr sz="1000" b="1" spc="-10" dirty="0">
                <a:latin typeface="Verdana"/>
                <a:cs typeface="Verdana"/>
              </a:rPr>
              <a:t>DELETED</a:t>
            </a:r>
            <a:endParaRPr sz="1000">
              <a:latin typeface="Verdana"/>
              <a:cs typeface="Verdana"/>
            </a:endParaRPr>
          </a:p>
        </p:txBody>
      </p:sp>
      <p:sp>
        <p:nvSpPr>
          <p:cNvPr id="4" name="object 4"/>
          <p:cNvSpPr txBox="1"/>
          <p:nvPr/>
        </p:nvSpPr>
        <p:spPr>
          <a:xfrm>
            <a:off x="397425" y="1413460"/>
            <a:ext cx="256349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виртуалды</a:t>
            </a:r>
            <a:r>
              <a:rPr sz="1000" spc="-45" dirty="0">
                <a:latin typeface="Verdana"/>
                <a:cs typeface="Verdana"/>
              </a:rPr>
              <a:t> </a:t>
            </a:r>
            <a:r>
              <a:rPr sz="1000" dirty="0">
                <a:latin typeface="Verdana"/>
                <a:cs typeface="Verdana"/>
              </a:rPr>
              <a:t>кестеге</a:t>
            </a:r>
            <a:r>
              <a:rPr sz="1000" spc="-40" dirty="0">
                <a:latin typeface="Verdana"/>
                <a:cs typeface="Verdana"/>
              </a:rPr>
              <a:t> </a:t>
            </a:r>
            <a:r>
              <a:rPr sz="1000" spc="-10" dirty="0">
                <a:latin typeface="Verdana"/>
                <a:cs typeface="Verdana"/>
              </a:rPr>
              <a:t>орналастырылады:</a:t>
            </a:r>
            <a:endParaRPr sz="1000">
              <a:latin typeface="Verdana"/>
              <a:cs typeface="Verdana"/>
            </a:endParaRPr>
          </a:p>
        </p:txBody>
      </p:sp>
      <p:sp>
        <p:nvSpPr>
          <p:cNvPr id="5" name="object 5"/>
          <p:cNvSpPr txBox="1"/>
          <p:nvPr/>
        </p:nvSpPr>
        <p:spPr>
          <a:xfrm>
            <a:off x="448225" y="1673116"/>
            <a:ext cx="3092450" cy="2051685"/>
          </a:xfrm>
          <a:prstGeom prst="rect">
            <a:avLst/>
          </a:prstGeom>
        </p:spPr>
        <p:txBody>
          <a:bodyPr vert="horz" wrap="square" lIns="0" tIns="12700" rIns="0" bIns="0" rtlCol="0">
            <a:spAutoFit/>
          </a:bodyPr>
          <a:lstStyle/>
          <a:p>
            <a:pPr marL="12700" marR="2095500">
              <a:lnSpc>
                <a:spcPct val="133000"/>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productsdb </a:t>
            </a:r>
            <a:r>
              <a:rPr sz="1000" spc="-25" dirty="0">
                <a:latin typeface="Consolas"/>
                <a:cs typeface="Consolas"/>
              </a:rPr>
              <a:t>GO</a:t>
            </a:r>
            <a:endParaRPr sz="1000">
              <a:latin typeface="Consolas"/>
              <a:cs typeface="Consolas"/>
            </a:endParaRPr>
          </a:p>
          <a:p>
            <a:pPr marL="12700">
              <a:lnSpc>
                <a:spcPct val="100000"/>
              </a:lnSpc>
              <a:spcBef>
                <a:spcPts val="395"/>
              </a:spcBef>
            </a:pPr>
            <a:r>
              <a:rPr sz="1000" dirty="0">
                <a:latin typeface="Consolas"/>
                <a:cs typeface="Consolas"/>
              </a:rPr>
              <a:t>CREATE</a:t>
            </a:r>
            <a:r>
              <a:rPr sz="1000" spc="-70" dirty="0">
                <a:latin typeface="Consolas"/>
                <a:cs typeface="Consolas"/>
              </a:rPr>
              <a:t> </a:t>
            </a:r>
            <a:r>
              <a:rPr sz="1000" dirty="0">
                <a:latin typeface="Consolas"/>
                <a:cs typeface="Consolas"/>
              </a:rPr>
              <a:t>TRIGGER</a:t>
            </a:r>
            <a:r>
              <a:rPr sz="1000" spc="-70" dirty="0">
                <a:latin typeface="Consolas"/>
                <a:cs typeface="Consolas"/>
              </a:rPr>
              <a:t> </a:t>
            </a:r>
            <a:r>
              <a:rPr sz="1000" spc="-10" dirty="0">
                <a:latin typeface="Consolas"/>
                <a:cs typeface="Consolas"/>
              </a:rPr>
              <a:t>Products_DELETE</a:t>
            </a:r>
            <a:endParaRPr sz="1000">
              <a:latin typeface="Consolas"/>
              <a:cs typeface="Consolas"/>
            </a:endParaRPr>
          </a:p>
          <a:p>
            <a:pPr marL="12700" marR="2234565">
              <a:lnSpc>
                <a:spcPct val="133000"/>
              </a:lnSpc>
            </a:pPr>
            <a:r>
              <a:rPr sz="1000" dirty="0">
                <a:latin typeface="Consolas"/>
                <a:cs typeface="Consolas"/>
              </a:rPr>
              <a:t>ON</a:t>
            </a:r>
            <a:r>
              <a:rPr sz="1000" spc="-25" dirty="0">
                <a:latin typeface="Consolas"/>
                <a:cs typeface="Consolas"/>
              </a:rPr>
              <a:t> </a:t>
            </a:r>
            <a:r>
              <a:rPr sz="1000" spc="-10" dirty="0">
                <a:latin typeface="Consolas"/>
                <a:cs typeface="Consolas"/>
              </a:rPr>
              <a:t>Products </a:t>
            </a:r>
            <a:r>
              <a:rPr sz="1000" dirty="0">
                <a:latin typeface="Consolas"/>
                <a:cs typeface="Consolas"/>
              </a:rPr>
              <a:t>AFTER</a:t>
            </a:r>
            <a:r>
              <a:rPr sz="1000" spc="-55" dirty="0">
                <a:latin typeface="Consolas"/>
                <a:cs typeface="Consolas"/>
              </a:rPr>
              <a:t> </a:t>
            </a:r>
            <a:r>
              <a:rPr sz="1000" spc="-10" dirty="0">
                <a:latin typeface="Consolas"/>
                <a:cs typeface="Consolas"/>
              </a:rPr>
              <a:t>DELETE </a:t>
            </a:r>
            <a:r>
              <a:rPr sz="1000" spc="-25" dirty="0">
                <a:latin typeface="Consolas"/>
                <a:cs typeface="Consolas"/>
              </a:rPr>
              <a:t>AS</a:t>
            </a:r>
            <a:endParaRPr sz="1000">
              <a:latin typeface="Consolas"/>
              <a:cs typeface="Consolas"/>
            </a:endParaRPr>
          </a:p>
          <a:p>
            <a:pPr marL="12700" marR="5080">
              <a:lnSpc>
                <a:spcPct val="133000"/>
              </a:lnSpc>
            </a:pPr>
            <a:r>
              <a:rPr sz="1000" dirty="0">
                <a:latin typeface="Consolas"/>
                <a:cs typeface="Consolas"/>
              </a:rPr>
              <a:t>INSERT</a:t>
            </a:r>
            <a:r>
              <a:rPr sz="1000" spc="-75" dirty="0">
                <a:latin typeface="Consolas"/>
                <a:cs typeface="Consolas"/>
              </a:rPr>
              <a:t> </a:t>
            </a:r>
            <a:r>
              <a:rPr sz="1000" dirty="0">
                <a:latin typeface="Consolas"/>
                <a:cs typeface="Consolas"/>
              </a:rPr>
              <a:t>INTO</a:t>
            </a:r>
            <a:r>
              <a:rPr sz="1000" spc="-75" dirty="0">
                <a:latin typeface="Consolas"/>
                <a:cs typeface="Consolas"/>
              </a:rPr>
              <a:t> </a:t>
            </a:r>
            <a:r>
              <a:rPr sz="1000" dirty="0">
                <a:latin typeface="Consolas"/>
                <a:cs typeface="Consolas"/>
              </a:rPr>
              <a:t>History</a:t>
            </a:r>
            <a:r>
              <a:rPr sz="1000" spc="-75" dirty="0">
                <a:latin typeface="Consolas"/>
                <a:cs typeface="Consolas"/>
              </a:rPr>
              <a:t> </a:t>
            </a:r>
            <a:r>
              <a:rPr sz="1000" dirty="0">
                <a:latin typeface="Consolas"/>
                <a:cs typeface="Consolas"/>
              </a:rPr>
              <a:t>(ProductId,</a:t>
            </a:r>
            <a:r>
              <a:rPr sz="1000" spc="-70" dirty="0">
                <a:latin typeface="Consolas"/>
                <a:cs typeface="Consolas"/>
              </a:rPr>
              <a:t> </a:t>
            </a:r>
            <a:r>
              <a:rPr sz="1000" spc="-10" dirty="0">
                <a:latin typeface="Consolas"/>
                <a:cs typeface="Consolas"/>
              </a:rPr>
              <a:t>Operation) </a:t>
            </a:r>
            <a:r>
              <a:rPr sz="1000" dirty="0">
                <a:latin typeface="Consolas"/>
                <a:cs typeface="Consolas"/>
              </a:rPr>
              <a:t>SELECT</a:t>
            </a:r>
            <a:r>
              <a:rPr sz="1000" spc="-50" dirty="0">
                <a:latin typeface="Consolas"/>
                <a:cs typeface="Consolas"/>
              </a:rPr>
              <a:t> </a:t>
            </a:r>
            <a:r>
              <a:rPr sz="1000" dirty="0">
                <a:latin typeface="Consolas"/>
                <a:cs typeface="Consolas"/>
              </a:rPr>
              <a:t>Id,</a:t>
            </a:r>
            <a:r>
              <a:rPr sz="1000" spc="-50" dirty="0">
                <a:latin typeface="Consolas"/>
                <a:cs typeface="Consolas"/>
              </a:rPr>
              <a:t> </a:t>
            </a:r>
            <a:r>
              <a:rPr sz="1000" dirty="0">
                <a:latin typeface="Consolas"/>
                <a:cs typeface="Consolas"/>
              </a:rPr>
              <a:t>'</a:t>
            </a:r>
            <a:r>
              <a:rPr sz="1000" dirty="0">
                <a:latin typeface="Microsoft Sans Serif"/>
                <a:cs typeface="Microsoft Sans Serif"/>
              </a:rPr>
              <a:t>Удален</a:t>
            </a:r>
            <a:r>
              <a:rPr sz="1000" spc="235" dirty="0">
                <a:latin typeface="Microsoft Sans Serif"/>
                <a:cs typeface="Microsoft Sans Serif"/>
              </a:rPr>
              <a:t> </a:t>
            </a:r>
            <a:r>
              <a:rPr sz="1000" dirty="0">
                <a:latin typeface="Microsoft Sans Serif"/>
                <a:cs typeface="Microsoft Sans Serif"/>
              </a:rPr>
              <a:t>товар</a:t>
            </a:r>
            <a:r>
              <a:rPr sz="1000" spc="235" dirty="0">
                <a:latin typeface="Microsoft Sans Serif"/>
                <a:cs typeface="Microsoft Sans Serif"/>
              </a:rPr>
              <a:t> </a:t>
            </a:r>
            <a:r>
              <a:rPr sz="1000" dirty="0">
                <a:latin typeface="Consolas"/>
                <a:cs typeface="Consolas"/>
              </a:rPr>
              <a:t>'</a:t>
            </a:r>
            <a:r>
              <a:rPr sz="1000" spc="-50" dirty="0">
                <a:latin typeface="Consolas"/>
                <a:cs typeface="Consolas"/>
              </a:rPr>
              <a:t> </a:t>
            </a:r>
            <a:r>
              <a:rPr sz="1000" dirty="0">
                <a:latin typeface="Consolas"/>
                <a:cs typeface="Consolas"/>
              </a:rPr>
              <a:t>+</a:t>
            </a:r>
            <a:r>
              <a:rPr sz="1000" spc="-50" dirty="0">
                <a:latin typeface="Consolas"/>
                <a:cs typeface="Consolas"/>
              </a:rPr>
              <a:t> </a:t>
            </a:r>
            <a:r>
              <a:rPr sz="1000" dirty="0">
                <a:latin typeface="Consolas"/>
                <a:cs typeface="Consolas"/>
              </a:rPr>
              <a:t>ProductName</a:t>
            </a:r>
            <a:r>
              <a:rPr sz="1000" spc="-45" dirty="0">
                <a:latin typeface="Consolas"/>
                <a:cs typeface="Consolas"/>
              </a:rPr>
              <a:t> </a:t>
            </a:r>
            <a:r>
              <a:rPr sz="1000" dirty="0">
                <a:latin typeface="Consolas"/>
                <a:cs typeface="Consolas"/>
              </a:rPr>
              <a:t>+</a:t>
            </a:r>
            <a:r>
              <a:rPr sz="1000" spc="-50" dirty="0">
                <a:latin typeface="Consolas"/>
                <a:cs typeface="Consolas"/>
              </a:rPr>
              <a:t> ' </a:t>
            </a:r>
            <a:r>
              <a:rPr sz="1000" dirty="0">
                <a:latin typeface="Consolas"/>
                <a:cs typeface="Consolas"/>
              </a:rPr>
              <a:t>'</a:t>
            </a:r>
            <a:r>
              <a:rPr sz="1000" spc="-15" dirty="0">
                <a:latin typeface="Consolas"/>
                <a:cs typeface="Consolas"/>
              </a:rPr>
              <a:t> </a:t>
            </a:r>
            <a:r>
              <a:rPr sz="1000" dirty="0">
                <a:latin typeface="Consolas"/>
                <a:cs typeface="Consolas"/>
              </a:rPr>
              <a:t>+</a:t>
            </a:r>
            <a:r>
              <a:rPr sz="1000" spc="-10" dirty="0">
                <a:latin typeface="Consolas"/>
                <a:cs typeface="Consolas"/>
              </a:rPr>
              <a:t> Manufacturer</a:t>
            </a:r>
            <a:endParaRPr sz="1000">
              <a:latin typeface="Consolas"/>
              <a:cs typeface="Consolas"/>
            </a:endParaRPr>
          </a:p>
          <a:p>
            <a:pPr marL="12700">
              <a:lnSpc>
                <a:spcPct val="100000"/>
              </a:lnSpc>
              <a:spcBef>
                <a:spcPts val="395"/>
              </a:spcBef>
            </a:pPr>
            <a:r>
              <a:rPr sz="1000" dirty="0">
                <a:latin typeface="Consolas"/>
                <a:cs typeface="Consolas"/>
              </a:rPr>
              <a:t>FROM</a:t>
            </a:r>
            <a:r>
              <a:rPr sz="1000" spc="-45" dirty="0">
                <a:latin typeface="Consolas"/>
                <a:cs typeface="Consolas"/>
              </a:rPr>
              <a:t> </a:t>
            </a:r>
            <a:r>
              <a:rPr sz="1000" spc="-10" dirty="0">
                <a:latin typeface="Consolas"/>
                <a:cs typeface="Consolas"/>
              </a:rPr>
              <a:t>DELETED</a:t>
            </a:r>
            <a:endParaRPr sz="1000">
              <a:latin typeface="Consolas"/>
              <a:cs typeface="Consolas"/>
            </a:endParaRPr>
          </a:p>
        </p:txBody>
      </p:sp>
      <p:sp>
        <p:nvSpPr>
          <p:cNvPr id="6" name="object 6"/>
          <p:cNvSpPr txBox="1"/>
          <p:nvPr/>
        </p:nvSpPr>
        <p:spPr>
          <a:xfrm>
            <a:off x="3725685" y="3141698"/>
            <a:ext cx="429895" cy="177800"/>
          </a:xfrm>
          <a:prstGeom prst="rect">
            <a:avLst/>
          </a:prstGeom>
        </p:spPr>
        <p:txBody>
          <a:bodyPr vert="horz" wrap="square" lIns="0" tIns="12700" rIns="0" bIns="0" rtlCol="0">
            <a:spAutoFit/>
          </a:bodyPr>
          <a:lstStyle/>
          <a:p>
            <a:pPr marL="12700">
              <a:lnSpc>
                <a:spcPct val="100000"/>
              </a:lnSpc>
              <a:spcBef>
                <a:spcPts val="100"/>
              </a:spcBef>
            </a:pPr>
            <a:r>
              <a:rPr sz="1000" spc="-10" dirty="0">
                <a:latin typeface="Microsoft Sans Serif"/>
                <a:cs typeface="Microsoft Sans Serif"/>
              </a:rPr>
              <a:t>фирма</a:t>
            </a:r>
            <a:endParaRPr sz="1000">
              <a:latin typeface="Microsoft Sans Serif"/>
              <a:cs typeface="Microsoft Sans Serif"/>
            </a:endParaRPr>
          </a:p>
        </p:txBody>
      </p:sp>
      <p:sp>
        <p:nvSpPr>
          <p:cNvPr id="7" name="object 7"/>
          <p:cNvSpPr txBox="1">
            <a:spLocks noGrp="1"/>
          </p:cNvSpPr>
          <p:nvPr>
            <p:ph type="title"/>
          </p:nvPr>
        </p:nvSpPr>
        <p:spPr>
          <a:xfrm>
            <a:off x="4918125" y="530750"/>
            <a:ext cx="315087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Мұнда,</a:t>
            </a:r>
            <a:r>
              <a:rPr sz="1000" spc="-45" dirty="0">
                <a:latin typeface="Verdana"/>
                <a:cs typeface="Verdana"/>
              </a:rPr>
              <a:t> </a:t>
            </a:r>
            <a:r>
              <a:rPr sz="1000" dirty="0">
                <a:latin typeface="Verdana"/>
                <a:cs typeface="Verdana"/>
              </a:rPr>
              <a:t>алдыңғы</a:t>
            </a:r>
            <a:r>
              <a:rPr sz="1000" spc="-45" dirty="0">
                <a:latin typeface="Verdana"/>
                <a:cs typeface="Verdana"/>
              </a:rPr>
              <a:t> </a:t>
            </a:r>
            <a:r>
              <a:rPr sz="1000" dirty="0">
                <a:latin typeface="Verdana"/>
                <a:cs typeface="Verdana"/>
              </a:rPr>
              <a:t>триггер</a:t>
            </a:r>
            <a:r>
              <a:rPr sz="1000" spc="-45" dirty="0">
                <a:latin typeface="Verdana"/>
                <a:cs typeface="Verdana"/>
              </a:rPr>
              <a:t> </a:t>
            </a:r>
            <a:r>
              <a:rPr sz="1000" spc="-10" dirty="0">
                <a:latin typeface="Verdana"/>
                <a:cs typeface="Verdana"/>
              </a:rPr>
              <a:t>жағдайындағыдай,</a:t>
            </a:r>
            <a:r>
              <a:rPr sz="1000" spc="-40" dirty="0">
                <a:latin typeface="Verdana"/>
                <a:cs typeface="Verdana"/>
              </a:rPr>
              <a:t> </a:t>
            </a:r>
            <a:r>
              <a:rPr sz="1000" spc="-25" dirty="0">
                <a:latin typeface="Verdana"/>
                <a:cs typeface="Verdana"/>
              </a:rPr>
              <a:t>біз</a:t>
            </a:r>
            <a:endParaRPr sz="1000">
              <a:latin typeface="Verdana"/>
              <a:cs typeface="Verdana"/>
            </a:endParaRPr>
          </a:p>
        </p:txBody>
      </p:sp>
      <p:sp>
        <p:nvSpPr>
          <p:cNvPr id="8" name="object 8"/>
          <p:cNvSpPr txBox="1"/>
          <p:nvPr/>
        </p:nvSpPr>
        <p:spPr>
          <a:xfrm>
            <a:off x="4918125" y="746880"/>
            <a:ext cx="3627120"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жойылған</a:t>
            </a:r>
            <a:r>
              <a:rPr sz="1000" spc="-45" dirty="0">
                <a:latin typeface="Verdana"/>
                <a:cs typeface="Verdana"/>
              </a:rPr>
              <a:t> </a:t>
            </a:r>
            <a:r>
              <a:rPr sz="1000" dirty="0">
                <a:latin typeface="Verdana"/>
                <a:cs typeface="Verdana"/>
              </a:rPr>
              <a:t>өнімдер</a:t>
            </a:r>
            <a:r>
              <a:rPr sz="1000" spc="-40" dirty="0">
                <a:latin typeface="Verdana"/>
                <a:cs typeface="Verdana"/>
              </a:rPr>
              <a:t> </a:t>
            </a:r>
            <a:r>
              <a:rPr sz="1000" dirty="0">
                <a:latin typeface="Verdana"/>
                <a:cs typeface="Verdana"/>
              </a:rPr>
              <a:t>туралы</a:t>
            </a:r>
            <a:r>
              <a:rPr sz="1000" spc="-40" dirty="0">
                <a:latin typeface="Verdana"/>
                <a:cs typeface="Verdana"/>
              </a:rPr>
              <a:t> </a:t>
            </a:r>
            <a:r>
              <a:rPr sz="1000" spc="-10" dirty="0">
                <a:latin typeface="Verdana"/>
                <a:cs typeface="Verdana"/>
              </a:rPr>
              <a:t>ақпаратты</a:t>
            </a:r>
            <a:r>
              <a:rPr sz="1000" spc="-35" dirty="0">
                <a:latin typeface="Verdana"/>
                <a:cs typeface="Verdana"/>
              </a:rPr>
              <a:t> </a:t>
            </a:r>
            <a:r>
              <a:rPr sz="1000" dirty="0">
                <a:latin typeface="Verdana"/>
                <a:cs typeface="Verdana"/>
              </a:rPr>
              <a:t>History</a:t>
            </a:r>
            <a:r>
              <a:rPr sz="1000" spc="-40" dirty="0">
                <a:latin typeface="Verdana"/>
                <a:cs typeface="Verdana"/>
              </a:rPr>
              <a:t> </a:t>
            </a:r>
            <a:r>
              <a:rPr sz="1000" spc="-10" dirty="0">
                <a:latin typeface="Verdana"/>
                <a:cs typeface="Verdana"/>
              </a:rPr>
              <a:t>кестесіне</a:t>
            </a:r>
            <a:endParaRPr sz="1000">
              <a:latin typeface="Verdana"/>
              <a:cs typeface="Verdana"/>
            </a:endParaRPr>
          </a:p>
        </p:txBody>
      </p:sp>
      <p:sp>
        <p:nvSpPr>
          <p:cNvPr id="9" name="object 9"/>
          <p:cNvSpPr txBox="1"/>
          <p:nvPr/>
        </p:nvSpPr>
        <p:spPr>
          <a:xfrm>
            <a:off x="4918125" y="963011"/>
            <a:ext cx="115760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орналастырамыз.</a:t>
            </a:r>
            <a:endParaRPr sz="1000">
              <a:latin typeface="Verdana"/>
              <a:cs typeface="Verdana"/>
            </a:endParaRPr>
          </a:p>
        </p:txBody>
      </p:sp>
      <p:sp>
        <p:nvSpPr>
          <p:cNvPr id="10" name="object 10"/>
          <p:cNvSpPr txBox="1"/>
          <p:nvPr/>
        </p:nvSpPr>
        <p:spPr>
          <a:xfrm>
            <a:off x="4918125" y="1306142"/>
            <a:ext cx="2051685" cy="152400"/>
          </a:xfrm>
          <a:prstGeom prst="rect">
            <a:avLst/>
          </a:prstGeom>
          <a:solidFill>
            <a:srgbClr val="F6F6FA"/>
          </a:solidFill>
        </p:spPr>
        <p:txBody>
          <a:bodyPr vert="horz" wrap="square" lIns="0" tIns="0" rIns="0" bIns="0" rtlCol="0">
            <a:spAutoFit/>
          </a:bodyPr>
          <a:lstStyle/>
          <a:p>
            <a:pPr marL="44450">
              <a:lnSpc>
                <a:spcPts val="1160"/>
              </a:lnSpc>
            </a:pPr>
            <a:r>
              <a:rPr sz="1000" dirty="0">
                <a:latin typeface="Verdana"/>
                <a:cs typeface="Verdana"/>
              </a:rPr>
              <a:t>Жою</a:t>
            </a:r>
            <a:r>
              <a:rPr sz="1000" spc="-30" dirty="0">
                <a:latin typeface="Verdana"/>
                <a:cs typeface="Verdana"/>
              </a:rPr>
              <a:t> </a:t>
            </a:r>
            <a:r>
              <a:rPr sz="1000" spc="-10" dirty="0">
                <a:latin typeface="Verdana"/>
                <a:cs typeface="Verdana"/>
              </a:rPr>
              <a:t>командасын</a:t>
            </a:r>
            <a:r>
              <a:rPr sz="1000" spc="-25" dirty="0">
                <a:latin typeface="Verdana"/>
                <a:cs typeface="Verdana"/>
              </a:rPr>
              <a:t> </a:t>
            </a:r>
            <a:r>
              <a:rPr sz="1000" spc="-10" dirty="0">
                <a:latin typeface="Verdana"/>
                <a:cs typeface="Verdana"/>
              </a:rPr>
              <a:t>орындайық:</a:t>
            </a:r>
            <a:endParaRPr sz="1000">
              <a:latin typeface="Verdana"/>
              <a:cs typeface="Verdana"/>
            </a:endParaRPr>
          </a:p>
        </p:txBody>
      </p:sp>
      <p:sp>
        <p:nvSpPr>
          <p:cNvPr id="11" name="object 11"/>
          <p:cNvSpPr txBox="1"/>
          <p:nvPr/>
        </p:nvSpPr>
        <p:spPr>
          <a:xfrm>
            <a:off x="4968925" y="1581271"/>
            <a:ext cx="1419860" cy="633730"/>
          </a:xfrm>
          <a:prstGeom prst="rect">
            <a:avLst/>
          </a:prstGeom>
        </p:spPr>
        <p:txBody>
          <a:bodyPr vert="horz" wrap="square" lIns="0" tIns="12700" rIns="0" bIns="0" rtlCol="0">
            <a:spAutoFit/>
          </a:bodyPr>
          <a:lstStyle/>
          <a:p>
            <a:pPr marL="12700" marR="5080">
              <a:lnSpc>
                <a:spcPct val="133000"/>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productsdb; </a:t>
            </a:r>
            <a:r>
              <a:rPr sz="1000" dirty="0">
                <a:latin typeface="Consolas"/>
                <a:cs typeface="Consolas"/>
              </a:rPr>
              <a:t>DELETE</a:t>
            </a:r>
            <a:r>
              <a:rPr sz="1000" spc="-65" dirty="0">
                <a:latin typeface="Consolas"/>
                <a:cs typeface="Consolas"/>
              </a:rPr>
              <a:t> </a:t>
            </a:r>
            <a:r>
              <a:rPr sz="1000" dirty="0">
                <a:latin typeface="Consolas"/>
                <a:cs typeface="Consolas"/>
              </a:rPr>
              <a:t>FROM</a:t>
            </a:r>
            <a:r>
              <a:rPr sz="1000" spc="-50" dirty="0">
                <a:latin typeface="Consolas"/>
                <a:cs typeface="Consolas"/>
              </a:rPr>
              <a:t> </a:t>
            </a:r>
            <a:r>
              <a:rPr sz="1000" spc="-10" dirty="0">
                <a:latin typeface="Consolas"/>
                <a:cs typeface="Consolas"/>
              </a:rPr>
              <a:t>Products </a:t>
            </a:r>
            <a:r>
              <a:rPr sz="1000" dirty="0">
                <a:latin typeface="Consolas"/>
                <a:cs typeface="Consolas"/>
              </a:rPr>
              <a:t>WHERE</a:t>
            </a:r>
            <a:r>
              <a:rPr sz="1000" spc="-55" dirty="0">
                <a:latin typeface="Consolas"/>
                <a:cs typeface="Consolas"/>
              </a:rPr>
              <a:t> </a:t>
            </a:r>
            <a:r>
              <a:rPr sz="1000" spc="-20" dirty="0">
                <a:latin typeface="Consolas"/>
                <a:cs typeface="Consolas"/>
              </a:rPr>
              <a:t>Id=2</a:t>
            </a:r>
            <a:endParaRPr sz="1000">
              <a:latin typeface="Consolas"/>
              <a:cs typeface="Consolas"/>
            </a:endParaRPr>
          </a:p>
        </p:txBody>
      </p:sp>
      <p:sp>
        <p:nvSpPr>
          <p:cNvPr id="12" name="object 12"/>
          <p:cNvSpPr txBox="1"/>
          <p:nvPr/>
        </p:nvSpPr>
        <p:spPr>
          <a:xfrm>
            <a:off x="4968925" y="2441984"/>
            <a:ext cx="1489710" cy="177800"/>
          </a:xfrm>
          <a:prstGeom prst="rect">
            <a:avLst/>
          </a:prstGeom>
        </p:spPr>
        <p:txBody>
          <a:bodyPr vert="horz" wrap="square" lIns="0" tIns="12700" rIns="0" bIns="0" rtlCol="0">
            <a:spAutoFit/>
          </a:bodyPr>
          <a:lstStyle/>
          <a:p>
            <a:pPr marL="12700">
              <a:lnSpc>
                <a:spcPct val="100000"/>
              </a:lnSpc>
              <a:spcBef>
                <a:spcPts val="100"/>
              </a:spcBef>
            </a:pPr>
            <a:r>
              <a:rPr sz="1000" dirty="0">
                <a:latin typeface="Consolas"/>
                <a:cs typeface="Consolas"/>
              </a:rPr>
              <a:t>SELECT</a:t>
            </a:r>
            <a:r>
              <a:rPr sz="1000" spc="-40" dirty="0">
                <a:latin typeface="Consolas"/>
                <a:cs typeface="Consolas"/>
              </a:rPr>
              <a:t> </a:t>
            </a:r>
            <a:r>
              <a:rPr sz="1000" dirty="0">
                <a:latin typeface="Consolas"/>
                <a:cs typeface="Consolas"/>
              </a:rPr>
              <a:t>*</a:t>
            </a:r>
            <a:r>
              <a:rPr sz="1000" spc="-40" dirty="0">
                <a:latin typeface="Consolas"/>
                <a:cs typeface="Consolas"/>
              </a:rPr>
              <a:t> </a:t>
            </a:r>
            <a:r>
              <a:rPr sz="1000" dirty="0">
                <a:latin typeface="Consolas"/>
                <a:cs typeface="Consolas"/>
              </a:rPr>
              <a:t>FROM</a:t>
            </a:r>
            <a:r>
              <a:rPr sz="1000" spc="-40" dirty="0">
                <a:latin typeface="Consolas"/>
                <a:cs typeface="Consolas"/>
              </a:rPr>
              <a:t> </a:t>
            </a:r>
            <a:r>
              <a:rPr sz="1000" spc="-10" dirty="0">
                <a:latin typeface="Consolas"/>
                <a:cs typeface="Consolas"/>
              </a:rPr>
              <a:t>History</a:t>
            </a:r>
            <a:endParaRPr sz="1000">
              <a:latin typeface="Consolas"/>
              <a:cs typeface="Consolas"/>
            </a:endParaRPr>
          </a:p>
        </p:txBody>
      </p:sp>
      <p:pic>
        <p:nvPicPr>
          <p:cNvPr id="13" name="object 13"/>
          <p:cNvPicPr/>
          <p:nvPr/>
        </p:nvPicPr>
        <p:blipFill>
          <a:blip r:embed="rId2" cstate="print"/>
          <a:stretch>
            <a:fillRect/>
          </a:stretch>
        </p:blipFill>
        <p:spPr>
          <a:xfrm>
            <a:off x="4389325" y="2807475"/>
            <a:ext cx="4714874" cy="2200274"/>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725" y="203573"/>
            <a:ext cx="3193415" cy="409575"/>
          </a:xfrm>
          <a:prstGeom prst="rect">
            <a:avLst/>
          </a:prstGeom>
        </p:spPr>
        <p:txBody>
          <a:bodyPr vert="horz" wrap="square" lIns="0" tIns="15240" rIns="0" bIns="0" rtlCol="0">
            <a:spAutoFit/>
          </a:bodyPr>
          <a:lstStyle/>
          <a:p>
            <a:pPr marL="12700">
              <a:lnSpc>
                <a:spcPct val="100000"/>
              </a:lnSpc>
              <a:spcBef>
                <a:spcPts val="120"/>
              </a:spcBef>
            </a:pPr>
            <a:r>
              <a:rPr spc="-10" dirty="0"/>
              <a:t>Мəліметтерді</a:t>
            </a:r>
            <a:r>
              <a:rPr spc="-55" dirty="0"/>
              <a:t> </a:t>
            </a:r>
            <a:r>
              <a:rPr spc="-10" dirty="0"/>
              <a:t>өзгерту</a:t>
            </a:r>
          </a:p>
        </p:txBody>
      </p:sp>
      <p:sp>
        <p:nvSpPr>
          <p:cNvPr id="3" name="object 3"/>
          <p:cNvSpPr txBox="1"/>
          <p:nvPr/>
        </p:nvSpPr>
        <p:spPr>
          <a:xfrm>
            <a:off x="397425" y="930399"/>
            <a:ext cx="381952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Деректерді</a:t>
            </a:r>
            <a:r>
              <a:rPr sz="1000" spc="-65" dirty="0">
                <a:latin typeface="Verdana"/>
                <a:cs typeface="Verdana"/>
              </a:rPr>
              <a:t> </a:t>
            </a:r>
            <a:r>
              <a:rPr sz="1000" dirty="0">
                <a:latin typeface="Verdana"/>
                <a:cs typeface="Verdana"/>
              </a:rPr>
              <a:t>жаңарту</a:t>
            </a:r>
            <a:r>
              <a:rPr sz="1000" spc="-60" dirty="0">
                <a:latin typeface="Verdana"/>
                <a:cs typeface="Verdana"/>
              </a:rPr>
              <a:t> </a:t>
            </a:r>
            <a:r>
              <a:rPr sz="1000" dirty="0">
                <a:latin typeface="Verdana"/>
                <a:cs typeface="Verdana"/>
              </a:rPr>
              <a:t>триггері</a:t>
            </a:r>
            <a:r>
              <a:rPr sz="1000" spc="-65" dirty="0">
                <a:latin typeface="Verdana"/>
                <a:cs typeface="Verdana"/>
              </a:rPr>
              <a:t> </a:t>
            </a:r>
            <a:r>
              <a:rPr sz="1000" dirty="0">
                <a:latin typeface="Verdana"/>
                <a:cs typeface="Verdana"/>
              </a:rPr>
              <a:t>UPDATE</a:t>
            </a:r>
            <a:r>
              <a:rPr sz="1000" spc="-60" dirty="0">
                <a:latin typeface="Verdana"/>
                <a:cs typeface="Verdana"/>
              </a:rPr>
              <a:t> </a:t>
            </a:r>
            <a:r>
              <a:rPr sz="1000" dirty="0">
                <a:latin typeface="Verdana"/>
                <a:cs typeface="Verdana"/>
              </a:rPr>
              <a:t>әрекеті</a:t>
            </a:r>
            <a:r>
              <a:rPr sz="1000" spc="-65" dirty="0">
                <a:latin typeface="Verdana"/>
                <a:cs typeface="Verdana"/>
              </a:rPr>
              <a:t> </a:t>
            </a:r>
            <a:r>
              <a:rPr sz="1000" spc="-10" dirty="0">
                <a:latin typeface="Verdana"/>
                <a:cs typeface="Verdana"/>
              </a:rPr>
              <a:t>орындалған</a:t>
            </a:r>
            <a:endParaRPr sz="1000">
              <a:latin typeface="Verdana"/>
              <a:cs typeface="Verdana"/>
            </a:endParaRPr>
          </a:p>
        </p:txBody>
      </p:sp>
      <p:sp>
        <p:nvSpPr>
          <p:cNvPr id="4" name="object 4"/>
          <p:cNvSpPr txBox="1"/>
          <p:nvPr/>
        </p:nvSpPr>
        <p:spPr>
          <a:xfrm>
            <a:off x="397425" y="1116050"/>
            <a:ext cx="349377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кезде</a:t>
            </a:r>
            <a:r>
              <a:rPr sz="1000" spc="-30" dirty="0">
                <a:latin typeface="Verdana"/>
                <a:cs typeface="Verdana"/>
              </a:rPr>
              <a:t> </a:t>
            </a:r>
            <a:r>
              <a:rPr sz="1000" dirty="0">
                <a:latin typeface="Verdana"/>
                <a:cs typeface="Verdana"/>
              </a:rPr>
              <a:t>іске</a:t>
            </a:r>
            <a:r>
              <a:rPr sz="1000" spc="-30" dirty="0">
                <a:latin typeface="Verdana"/>
                <a:cs typeface="Verdana"/>
              </a:rPr>
              <a:t> </a:t>
            </a:r>
            <a:r>
              <a:rPr sz="1000" spc="-10" dirty="0">
                <a:latin typeface="Verdana"/>
                <a:cs typeface="Verdana"/>
              </a:rPr>
              <a:t>қосылады.</a:t>
            </a:r>
            <a:r>
              <a:rPr sz="1000" spc="-30" dirty="0">
                <a:latin typeface="Verdana"/>
                <a:cs typeface="Verdana"/>
              </a:rPr>
              <a:t> </a:t>
            </a:r>
            <a:r>
              <a:rPr sz="1000" dirty="0">
                <a:latin typeface="Verdana"/>
                <a:cs typeface="Verdana"/>
              </a:rPr>
              <a:t>Және</a:t>
            </a:r>
            <a:r>
              <a:rPr sz="1000" spc="-30" dirty="0">
                <a:latin typeface="Verdana"/>
                <a:cs typeface="Verdana"/>
              </a:rPr>
              <a:t> </a:t>
            </a:r>
            <a:r>
              <a:rPr sz="1000" dirty="0">
                <a:latin typeface="Verdana"/>
                <a:cs typeface="Verdana"/>
              </a:rPr>
              <a:t>мұндай</a:t>
            </a:r>
            <a:r>
              <a:rPr sz="1000" spc="-30" dirty="0">
                <a:latin typeface="Verdana"/>
                <a:cs typeface="Verdana"/>
              </a:rPr>
              <a:t> </a:t>
            </a:r>
            <a:r>
              <a:rPr sz="1000" spc="-10" dirty="0">
                <a:latin typeface="Verdana"/>
                <a:cs typeface="Verdana"/>
              </a:rPr>
              <a:t>триггерде</a:t>
            </a:r>
            <a:r>
              <a:rPr sz="1000" spc="-30" dirty="0">
                <a:latin typeface="Verdana"/>
                <a:cs typeface="Verdana"/>
              </a:rPr>
              <a:t> </a:t>
            </a:r>
            <a:r>
              <a:rPr sz="1000" dirty="0">
                <a:latin typeface="Verdana"/>
                <a:cs typeface="Verdana"/>
              </a:rPr>
              <a:t>біз</a:t>
            </a:r>
            <a:r>
              <a:rPr sz="1000" spc="-25" dirty="0">
                <a:latin typeface="Verdana"/>
                <a:cs typeface="Verdana"/>
              </a:rPr>
              <a:t> екі</a:t>
            </a:r>
            <a:endParaRPr sz="1000">
              <a:latin typeface="Verdana"/>
              <a:cs typeface="Verdana"/>
            </a:endParaRPr>
          </a:p>
        </p:txBody>
      </p:sp>
      <p:sp>
        <p:nvSpPr>
          <p:cNvPr id="5" name="object 5"/>
          <p:cNvSpPr txBox="1"/>
          <p:nvPr/>
        </p:nvSpPr>
        <p:spPr>
          <a:xfrm>
            <a:off x="397425" y="1301701"/>
            <a:ext cx="3764279"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виртуалды</a:t>
            </a:r>
            <a:r>
              <a:rPr sz="1000" spc="-40" dirty="0">
                <a:latin typeface="Verdana"/>
                <a:cs typeface="Verdana"/>
              </a:rPr>
              <a:t> </a:t>
            </a:r>
            <a:r>
              <a:rPr sz="1000" dirty="0">
                <a:latin typeface="Verdana"/>
                <a:cs typeface="Verdana"/>
              </a:rPr>
              <a:t>кестені</a:t>
            </a:r>
            <a:r>
              <a:rPr sz="1000" spc="-35" dirty="0">
                <a:latin typeface="Verdana"/>
                <a:cs typeface="Verdana"/>
              </a:rPr>
              <a:t> </a:t>
            </a:r>
            <a:r>
              <a:rPr sz="1000" spc="-10" dirty="0">
                <a:latin typeface="Verdana"/>
                <a:cs typeface="Verdana"/>
              </a:rPr>
              <a:t>пайдалана</a:t>
            </a:r>
            <a:r>
              <a:rPr sz="1000" spc="-35" dirty="0">
                <a:latin typeface="Verdana"/>
                <a:cs typeface="Verdana"/>
              </a:rPr>
              <a:t> </a:t>
            </a:r>
            <a:r>
              <a:rPr sz="1000" dirty="0">
                <a:latin typeface="Verdana"/>
                <a:cs typeface="Verdana"/>
              </a:rPr>
              <a:t>аламыз.</a:t>
            </a:r>
            <a:r>
              <a:rPr sz="1000" spc="-40" dirty="0">
                <a:latin typeface="Verdana"/>
                <a:cs typeface="Verdana"/>
              </a:rPr>
              <a:t> </a:t>
            </a:r>
            <a:r>
              <a:rPr sz="1000" spc="-10" dirty="0">
                <a:latin typeface="Verdana"/>
                <a:cs typeface="Verdana"/>
              </a:rPr>
              <a:t>INSERTED</a:t>
            </a:r>
            <a:r>
              <a:rPr sz="1000" spc="-35" dirty="0">
                <a:latin typeface="Verdana"/>
                <a:cs typeface="Verdana"/>
              </a:rPr>
              <a:t> </a:t>
            </a:r>
            <a:r>
              <a:rPr sz="1000" spc="-10" dirty="0">
                <a:latin typeface="Verdana"/>
                <a:cs typeface="Verdana"/>
              </a:rPr>
              <a:t>кестесі</a:t>
            </a:r>
            <a:endParaRPr sz="1000">
              <a:latin typeface="Verdana"/>
              <a:cs typeface="Verdana"/>
            </a:endParaRPr>
          </a:p>
        </p:txBody>
      </p:sp>
      <p:sp>
        <p:nvSpPr>
          <p:cNvPr id="6" name="object 6"/>
          <p:cNvSpPr txBox="1"/>
          <p:nvPr/>
        </p:nvSpPr>
        <p:spPr>
          <a:xfrm>
            <a:off x="397425" y="1487352"/>
            <a:ext cx="3756025"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жаңартудан</a:t>
            </a:r>
            <a:r>
              <a:rPr sz="1000" spc="-40" dirty="0">
                <a:latin typeface="Verdana"/>
                <a:cs typeface="Verdana"/>
              </a:rPr>
              <a:t> </a:t>
            </a:r>
            <a:r>
              <a:rPr sz="1000" dirty="0">
                <a:latin typeface="Verdana"/>
                <a:cs typeface="Verdana"/>
              </a:rPr>
              <a:t>кейінгі</a:t>
            </a:r>
            <a:r>
              <a:rPr sz="1000" spc="-40" dirty="0">
                <a:latin typeface="Verdana"/>
                <a:cs typeface="Verdana"/>
              </a:rPr>
              <a:t> </a:t>
            </a:r>
            <a:r>
              <a:rPr sz="1000" dirty="0">
                <a:latin typeface="Verdana"/>
                <a:cs typeface="Verdana"/>
              </a:rPr>
              <a:t>жол</a:t>
            </a:r>
            <a:r>
              <a:rPr sz="1000" spc="-40" dirty="0">
                <a:latin typeface="Verdana"/>
                <a:cs typeface="Verdana"/>
              </a:rPr>
              <a:t> </a:t>
            </a:r>
            <a:r>
              <a:rPr sz="1000" dirty="0">
                <a:latin typeface="Verdana"/>
                <a:cs typeface="Verdana"/>
              </a:rPr>
              <a:t>мәндерін</a:t>
            </a:r>
            <a:r>
              <a:rPr sz="1000" spc="-40" dirty="0">
                <a:latin typeface="Verdana"/>
                <a:cs typeface="Verdana"/>
              </a:rPr>
              <a:t> </a:t>
            </a:r>
            <a:r>
              <a:rPr sz="1000" spc="-10" dirty="0">
                <a:latin typeface="Verdana"/>
                <a:cs typeface="Verdana"/>
              </a:rPr>
              <a:t>сақтайды,</a:t>
            </a:r>
            <a:r>
              <a:rPr sz="1000" spc="-40" dirty="0">
                <a:latin typeface="Verdana"/>
                <a:cs typeface="Verdana"/>
              </a:rPr>
              <a:t> </a:t>
            </a:r>
            <a:r>
              <a:rPr sz="1000" dirty="0">
                <a:latin typeface="Verdana"/>
                <a:cs typeface="Verdana"/>
              </a:rPr>
              <a:t>ал</a:t>
            </a:r>
            <a:r>
              <a:rPr sz="1000" spc="-35" dirty="0">
                <a:latin typeface="Verdana"/>
                <a:cs typeface="Verdana"/>
              </a:rPr>
              <a:t> </a:t>
            </a:r>
            <a:r>
              <a:rPr sz="1000" spc="-10" dirty="0">
                <a:latin typeface="Verdana"/>
                <a:cs typeface="Verdana"/>
              </a:rPr>
              <a:t>DELETED</a:t>
            </a:r>
            <a:endParaRPr sz="1000">
              <a:latin typeface="Verdana"/>
              <a:cs typeface="Verdana"/>
            </a:endParaRPr>
          </a:p>
        </p:txBody>
      </p:sp>
      <p:sp>
        <p:nvSpPr>
          <p:cNvPr id="7" name="object 7"/>
          <p:cNvSpPr txBox="1"/>
          <p:nvPr/>
        </p:nvSpPr>
        <p:spPr>
          <a:xfrm>
            <a:off x="397425" y="1673003"/>
            <a:ext cx="348742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кестесі</a:t>
            </a:r>
            <a:r>
              <a:rPr sz="1000" spc="-45" dirty="0">
                <a:latin typeface="Verdana"/>
                <a:cs typeface="Verdana"/>
              </a:rPr>
              <a:t> </a:t>
            </a:r>
            <a:r>
              <a:rPr sz="1000" spc="-10" dirty="0">
                <a:latin typeface="Verdana"/>
                <a:cs typeface="Verdana"/>
              </a:rPr>
              <a:t>жаңартуға</a:t>
            </a:r>
            <a:r>
              <a:rPr sz="1000" spc="-40" dirty="0">
                <a:latin typeface="Verdana"/>
                <a:cs typeface="Verdana"/>
              </a:rPr>
              <a:t> </a:t>
            </a:r>
            <a:r>
              <a:rPr sz="1000" dirty="0">
                <a:latin typeface="Verdana"/>
                <a:cs typeface="Verdana"/>
              </a:rPr>
              <a:t>дейін</a:t>
            </a:r>
            <a:r>
              <a:rPr sz="1000" spc="-45" dirty="0">
                <a:latin typeface="Verdana"/>
                <a:cs typeface="Verdana"/>
              </a:rPr>
              <a:t> </a:t>
            </a:r>
            <a:r>
              <a:rPr sz="1000" dirty="0">
                <a:latin typeface="Verdana"/>
                <a:cs typeface="Verdana"/>
              </a:rPr>
              <a:t>бірдей</a:t>
            </a:r>
            <a:r>
              <a:rPr sz="1000" spc="-40" dirty="0">
                <a:latin typeface="Verdana"/>
                <a:cs typeface="Verdana"/>
              </a:rPr>
              <a:t> </a:t>
            </a:r>
            <a:r>
              <a:rPr sz="1000" spc="-10" dirty="0">
                <a:latin typeface="Verdana"/>
                <a:cs typeface="Verdana"/>
              </a:rPr>
              <a:t>жолдарды</a:t>
            </a:r>
            <a:r>
              <a:rPr sz="1000" spc="-45" dirty="0">
                <a:latin typeface="Verdana"/>
                <a:cs typeface="Verdana"/>
              </a:rPr>
              <a:t> </a:t>
            </a:r>
            <a:r>
              <a:rPr sz="1000" spc="-10" dirty="0">
                <a:latin typeface="Verdana"/>
                <a:cs typeface="Verdana"/>
              </a:rPr>
              <a:t>сақтайды.</a:t>
            </a:r>
            <a:endParaRPr sz="1000">
              <a:latin typeface="Verdana"/>
              <a:cs typeface="Verdana"/>
            </a:endParaRPr>
          </a:p>
        </p:txBody>
      </p:sp>
      <p:sp>
        <p:nvSpPr>
          <p:cNvPr id="8" name="object 8"/>
          <p:cNvSpPr txBox="1"/>
          <p:nvPr/>
        </p:nvSpPr>
        <p:spPr>
          <a:xfrm>
            <a:off x="397425" y="1985654"/>
            <a:ext cx="1897380" cy="152400"/>
          </a:xfrm>
          <a:prstGeom prst="rect">
            <a:avLst/>
          </a:prstGeom>
          <a:solidFill>
            <a:srgbClr val="F6F6FA"/>
          </a:solidFill>
        </p:spPr>
        <p:txBody>
          <a:bodyPr vert="horz" wrap="square" lIns="0" tIns="0" rIns="0" bIns="0" rtlCol="0">
            <a:spAutoFit/>
          </a:bodyPr>
          <a:lstStyle/>
          <a:p>
            <a:pPr>
              <a:lnSpc>
                <a:spcPts val="1160"/>
              </a:lnSpc>
            </a:pPr>
            <a:r>
              <a:rPr sz="1000" dirty="0">
                <a:latin typeface="Verdana"/>
                <a:cs typeface="Verdana"/>
              </a:rPr>
              <a:t>Жаңарту</a:t>
            </a:r>
            <a:r>
              <a:rPr sz="1000" spc="-45" dirty="0">
                <a:latin typeface="Verdana"/>
                <a:cs typeface="Verdana"/>
              </a:rPr>
              <a:t> </a:t>
            </a:r>
            <a:r>
              <a:rPr sz="1000" spc="-10" dirty="0">
                <a:latin typeface="Verdana"/>
                <a:cs typeface="Verdana"/>
              </a:rPr>
              <a:t>триггерін</a:t>
            </a:r>
            <a:r>
              <a:rPr sz="1000" spc="-40" dirty="0">
                <a:latin typeface="Verdana"/>
                <a:cs typeface="Verdana"/>
              </a:rPr>
              <a:t> </a:t>
            </a:r>
            <a:r>
              <a:rPr sz="1000" spc="-10" dirty="0">
                <a:latin typeface="Verdana"/>
                <a:cs typeface="Verdana"/>
              </a:rPr>
              <a:t>құрайық:</a:t>
            </a:r>
            <a:endParaRPr sz="1000">
              <a:latin typeface="Verdana"/>
              <a:cs typeface="Verdana"/>
            </a:endParaRPr>
          </a:p>
        </p:txBody>
      </p:sp>
      <p:sp>
        <p:nvSpPr>
          <p:cNvPr id="9" name="object 9"/>
          <p:cNvSpPr txBox="1"/>
          <p:nvPr/>
        </p:nvSpPr>
        <p:spPr>
          <a:xfrm>
            <a:off x="448225" y="2260783"/>
            <a:ext cx="3253740" cy="1746885"/>
          </a:xfrm>
          <a:prstGeom prst="rect">
            <a:avLst/>
          </a:prstGeom>
        </p:spPr>
        <p:txBody>
          <a:bodyPr vert="horz" wrap="square" lIns="0" tIns="12700" rIns="0" bIns="0" rtlCol="0">
            <a:spAutoFit/>
          </a:bodyPr>
          <a:lstStyle/>
          <a:p>
            <a:pPr marL="12700" marR="2256790">
              <a:lnSpc>
                <a:spcPct val="112999"/>
              </a:lnSpc>
              <a:spcBef>
                <a:spcPts val="100"/>
              </a:spcBef>
            </a:pPr>
            <a:r>
              <a:rPr sz="1000" dirty="0">
                <a:latin typeface="Consolas"/>
                <a:cs typeface="Consolas"/>
              </a:rPr>
              <a:t>USE</a:t>
            </a:r>
            <a:r>
              <a:rPr sz="1000" spc="-35" dirty="0">
                <a:latin typeface="Consolas"/>
                <a:cs typeface="Consolas"/>
              </a:rPr>
              <a:t> </a:t>
            </a:r>
            <a:r>
              <a:rPr sz="1000" spc="-10" dirty="0">
                <a:latin typeface="Consolas"/>
                <a:cs typeface="Consolas"/>
              </a:rPr>
              <a:t>productsdb </a:t>
            </a:r>
            <a:r>
              <a:rPr sz="1000" spc="-25" dirty="0">
                <a:latin typeface="Consolas"/>
                <a:cs typeface="Consolas"/>
              </a:rPr>
              <a:t>GO</a:t>
            </a:r>
            <a:endParaRPr sz="1000">
              <a:latin typeface="Consolas"/>
              <a:cs typeface="Consolas"/>
            </a:endParaRPr>
          </a:p>
          <a:p>
            <a:pPr marL="12700">
              <a:lnSpc>
                <a:spcPct val="100000"/>
              </a:lnSpc>
              <a:spcBef>
                <a:spcPts val="155"/>
              </a:spcBef>
            </a:pPr>
            <a:r>
              <a:rPr sz="1000" dirty="0">
                <a:latin typeface="Consolas"/>
                <a:cs typeface="Consolas"/>
              </a:rPr>
              <a:t>CREATE</a:t>
            </a:r>
            <a:r>
              <a:rPr sz="1000" spc="-70" dirty="0">
                <a:latin typeface="Consolas"/>
                <a:cs typeface="Consolas"/>
              </a:rPr>
              <a:t> </a:t>
            </a:r>
            <a:r>
              <a:rPr sz="1000" dirty="0">
                <a:latin typeface="Consolas"/>
                <a:cs typeface="Consolas"/>
              </a:rPr>
              <a:t>TRIGGER</a:t>
            </a:r>
            <a:r>
              <a:rPr sz="1000" spc="-70" dirty="0">
                <a:latin typeface="Consolas"/>
                <a:cs typeface="Consolas"/>
              </a:rPr>
              <a:t> </a:t>
            </a:r>
            <a:r>
              <a:rPr sz="1000" spc="-10" dirty="0">
                <a:latin typeface="Consolas"/>
                <a:cs typeface="Consolas"/>
              </a:rPr>
              <a:t>Products_UPDATE</a:t>
            </a:r>
            <a:endParaRPr sz="1000">
              <a:latin typeface="Consolas"/>
              <a:cs typeface="Consolas"/>
            </a:endParaRPr>
          </a:p>
          <a:p>
            <a:pPr marL="12700" marR="2395855">
              <a:lnSpc>
                <a:spcPct val="112999"/>
              </a:lnSpc>
            </a:pPr>
            <a:r>
              <a:rPr sz="1000" dirty="0">
                <a:latin typeface="Consolas"/>
                <a:cs typeface="Consolas"/>
              </a:rPr>
              <a:t>ON</a:t>
            </a:r>
            <a:r>
              <a:rPr sz="1000" spc="-25" dirty="0">
                <a:latin typeface="Consolas"/>
                <a:cs typeface="Consolas"/>
              </a:rPr>
              <a:t> </a:t>
            </a:r>
            <a:r>
              <a:rPr sz="1000" spc="-10" dirty="0">
                <a:latin typeface="Consolas"/>
                <a:cs typeface="Consolas"/>
              </a:rPr>
              <a:t>Products </a:t>
            </a:r>
            <a:r>
              <a:rPr sz="1000" dirty="0">
                <a:latin typeface="Consolas"/>
                <a:cs typeface="Consolas"/>
              </a:rPr>
              <a:t>AFTER</a:t>
            </a:r>
            <a:r>
              <a:rPr sz="1000" spc="-55" dirty="0">
                <a:latin typeface="Consolas"/>
                <a:cs typeface="Consolas"/>
              </a:rPr>
              <a:t> </a:t>
            </a:r>
            <a:r>
              <a:rPr sz="1000" spc="-10" dirty="0">
                <a:latin typeface="Consolas"/>
                <a:cs typeface="Consolas"/>
              </a:rPr>
              <a:t>UPDATE </a:t>
            </a:r>
            <a:r>
              <a:rPr sz="1000" spc="-25" dirty="0">
                <a:latin typeface="Consolas"/>
                <a:cs typeface="Consolas"/>
              </a:rPr>
              <a:t>AS</a:t>
            </a:r>
            <a:endParaRPr sz="1000">
              <a:latin typeface="Consolas"/>
              <a:cs typeface="Consolas"/>
            </a:endParaRPr>
          </a:p>
          <a:p>
            <a:pPr marL="12700" marR="5080">
              <a:lnSpc>
                <a:spcPct val="112999"/>
              </a:lnSpc>
            </a:pPr>
            <a:r>
              <a:rPr sz="1000" dirty="0">
                <a:latin typeface="Consolas"/>
                <a:cs typeface="Consolas"/>
              </a:rPr>
              <a:t>INSERT</a:t>
            </a:r>
            <a:r>
              <a:rPr sz="1000" spc="-75" dirty="0">
                <a:latin typeface="Consolas"/>
                <a:cs typeface="Consolas"/>
              </a:rPr>
              <a:t> </a:t>
            </a:r>
            <a:r>
              <a:rPr sz="1000" dirty="0">
                <a:latin typeface="Consolas"/>
                <a:cs typeface="Consolas"/>
              </a:rPr>
              <a:t>INTO</a:t>
            </a:r>
            <a:r>
              <a:rPr sz="1000" spc="-75" dirty="0">
                <a:latin typeface="Consolas"/>
                <a:cs typeface="Consolas"/>
              </a:rPr>
              <a:t> </a:t>
            </a:r>
            <a:r>
              <a:rPr sz="1000" dirty="0">
                <a:latin typeface="Consolas"/>
                <a:cs typeface="Consolas"/>
              </a:rPr>
              <a:t>History</a:t>
            </a:r>
            <a:r>
              <a:rPr sz="1000" spc="-75" dirty="0">
                <a:latin typeface="Consolas"/>
                <a:cs typeface="Consolas"/>
              </a:rPr>
              <a:t> </a:t>
            </a:r>
            <a:r>
              <a:rPr sz="1000" dirty="0">
                <a:latin typeface="Consolas"/>
                <a:cs typeface="Consolas"/>
              </a:rPr>
              <a:t>(ProductId,</a:t>
            </a:r>
            <a:r>
              <a:rPr sz="1000" spc="-70" dirty="0">
                <a:latin typeface="Consolas"/>
                <a:cs typeface="Consolas"/>
              </a:rPr>
              <a:t> </a:t>
            </a:r>
            <a:r>
              <a:rPr sz="1000" spc="-10" dirty="0">
                <a:latin typeface="Consolas"/>
                <a:cs typeface="Consolas"/>
              </a:rPr>
              <a:t>Operation) </a:t>
            </a:r>
            <a:r>
              <a:rPr sz="1000" dirty="0">
                <a:latin typeface="Consolas"/>
                <a:cs typeface="Consolas"/>
              </a:rPr>
              <a:t>SELECT</a:t>
            </a:r>
            <a:r>
              <a:rPr sz="1000" spc="-40" dirty="0">
                <a:latin typeface="Consolas"/>
                <a:cs typeface="Consolas"/>
              </a:rPr>
              <a:t> </a:t>
            </a:r>
            <a:r>
              <a:rPr sz="1000" dirty="0">
                <a:latin typeface="Consolas"/>
                <a:cs typeface="Consolas"/>
              </a:rPr>
              <a:t>Id,</a:t>
            </a:r>
            <a:r>
              <a:rPr sz="1000" spc="-40" dirty="0">
                <a:latin typeface="Consolas"/>
                <a:cs typeface="Consolas"/>
              </a:rPr>
              <a:t> </a:t>
            </a:r>
            <a:r>
              <a:rPr sz="1000" dirty="0">
                <a:latin typeface="Consolas"/>
                <a:cs typeface="Consolas"/>
              </a:rPr>
              <a:t>'</a:t>
            </a:r>
            <a:r>
              <a:rPr sz="1000" dirty="0">
                <a:latin typeface="Microsoft Sans Serif"/>
                <a:cs typeface="Microsoft Sans Serif"/>
              </a:rPr>
              <a:t>Обновлен</a:t>
            </a:r>
            <a:r>
              <a:rPr sz="1000" spc="240" dirty="0">
                <a:latin typeface="Microsoft Sans Serif"/>
                <a:cs typeface="Microsoft Sans Serif"/>
              </a:rPr>
              <a:t> </a:t>
            </a:r>
            <a:r>
              <a:rPr sz="1000" dirty="0">
                <a:latin typeface="Microsoft Sans Serif"/>
                <a:cs typeface="Microsoft Sans Serif"/>
              </a:rPr>
              <a:t>товар</a:t>
            </a:r>
            <a:r>
              <a:rPr sz="1000" spc="240" dirty="0">
                <a:latin typeface="Microsoft Sans Serif"/>
                <a:cs typeface="Microsoft Sans Serif"/>
              </a:rPr>
              <a:t> </a:t>
            </a:r>
            <a:r>
              <a:rPr sz="1000" dirty="0">
                <a:latin typeface="Consolas"/>
                <a:cs typeface="Consolas"/>
              </a:rPr>
              <a:t>'</a:t>
            </a:r>
            <a:r>
              <a:rPr sz="1000" spc="-40" dirty="0">
                <a:latin typeface="Consolas"/>
                <a:cs typeface="Consolas"/>
              </a:rPr>
              <a:t> </a:t>
            </a:r>
            <a:r>
              <a:rPr sz="1000" dirty="0">
                <a:latin typeface="Consolas"/>
                <a:cs typeface="Consolas"/>
              </a:rPr>
              <a:t>+</a:t>
            </a:r>
            <a:r>
              <a:rPr sz="1000" spc="-35" dirty="0">
                <a:latin typeface="Consolas"/>
                <a:cs typeface="Consolas"/>
              </a:rPr>
              <a:t> </a:t>
            </a:r>
            <a:r>
              <a:rPr sz="1000" dirty="0">
                <a:latin typeface="Consolas"/>
                <a:cs typeface="Consolas"/>
              </a:rPr>
              <a:t>ProductName</a:t>
            </a:r>
            <a:r>
              <a:rPr sz="1000" spc="-40" dirty="0">
                <a:latin typeface="Consolas"/>
                <a:cs typeface="Consolas"/>
              </a:rPr>
              <a:t> </a:t>
            </a:r>
            <a:r>
              <a:rPr sz="1000" dirty="0">
                <a:latin typeface="Consolas"/>
                <a:cs typeface="Consolas"/>
              </a:rPr>
              <a:t>+</a:t>
            </a:r>
            <a:r>
              <a:rPr sz="1000" spc="-40" dirty="0">
                <a:latin typeface="Consolas"/>
                <a:cs typeface="Consolas"/>
              </a:rPr>
              <a:t> </a:t>
            </a:r>
            <a:r>
              <a:rPr sz="1000" spc="-50" dirty="0">
                <a:latin typeface="Consolas"/>
                <a:cs typeface="Consolas"/>
              </a:rPr>
              <a:t>' </a:t>
            </a:r>
            <a:r>
              <a:rPr sz="1000" dirty="0">
                <a:latin typeface="Microsoft Sans Serif"/>
                <a:cs typeface="Microsoft Sans Serif"/>
              </a:rPr>
              <a:t>фирма</a:t>
            </a:r>
            <a:r>
              <a:rPr sz="1000" spc="250" dirty="0">
                <a:latin typeface="Microsoft Sans Serif"/>
                <a:cs typeface="Microsoft Sans Serif"/>
              </a:rPr>
              <a:t> </a:t>
            </a:r>
            <a:r>
              <a:rPr sz="1000" dirty="0">
                <a:latin typeface="Consolas"/>
                <a:cs typeface="Consolas"/>
              </a:rPr>
              <a:t>'</a:t>
            </a:r>
            <a:r>
              <a:rPr sz="1000" spc="-25" dirty="0">
                <a:latin typeface="Consolas"/>
                <a:cs typeface="Consolas"/>
              </a:rPr>
              <a:t> </a:t>
            </a:r>
            <a:r>
              <a:rPr sz="1000" dirty="0">
                <a:latin typeface="Consolas"/>
                <a:cs typeface="Consolas"/>
              </a:rPr>
              <a:t>+</a:t>
            </a:r>
            <a:r>
              <a:rPr sz="1000" spc="-25" dirty="0">
                <a:latin typeface="Consolas"/>
                <a:cs typeface="Consolas"/>
              </a:rPr>
              <a:t> </a:t>
            </a:r>
            <a:r>
              <a:rPr sz="1000" spc="-10" dirty="0">
                <a:latin typeface="Consolas"/>
                <a:cs typeface="Consolas"/>
              </a:rPr>
              <a:t>Manufacturer</a:t>
            </a:r>
            <a:endParaRPr sz="1000">
              <a:latin typeface="Consolas"/>
              <a:cs typeface="Consolas"/>
            </a:endParaRPr>
          </a:p>
          <a:p>
            <a:pPr marL="12700">
              <a:lnSpc>
                <a:spcPct val="100000"/>
              </a:lnSpc>
              <a:spcBef>
                <a:spcPts val="155"/>
              </a:spcBef>
            </a:pPr>
            <a:r>
              <a:rPr sz="1000" dirty="0">
                <a:latin typeface="Consolas"/>
                <a:cs typeface="Consolas"/>
              </a:rPr>
              <a:t>FROM</a:t>
            </a:r>
            <a:r>
              <a:rPr sz="1000" spc="-45" dirty="0">
                <a:latin typeface="Consolas"/>
                <a:cs typeface="Consolas"/>
              </a:rPr>
              <a:t> </a:t>
            </a:r>
            <a:r>
              <a:rPr sz="1000" spc="-10" dirty="0">
                <a:latin typeface="Consolas"/>
                <a:cs typeface="Consolas"/>
              </a:rPr>
              <a:t>INSERTED</a:t>
            </a:r>
            <a:endParaRPr sz="1000">
              <a:latin typeface="Consolas"/>
              <a:cs typeface="Consolas"/>
            </a:endParaRPr>
          </a:p>
        </p:txBody>
      </p:sp>
      <p:sp>
        <p:nvSpPr>
          <p:cNvPr id="10" name="object 10"/>
          <p:cNvSpPr txBox="1"/>
          <p:nvPr/>
        </p:nvSpPr>
        <p:spPr>
          <a:xfrm>
            <a:off x="4918125" y="462824"/>
            <a:ext cx="3746500" cy="152400"/>
          </a:xfrm>
          <a:prstGeom prst="rect">
            <a:avLst/>
          </a:prstGeom>
          <a:solidFill>
            <a:srgbClr val="F6F6FA"/>
          </a:solidFill>
        </p:spPr>
        <p:txBody>
          <a:bodyPr vert="horz" wrap="square" lIns="0" tIns="0" rIns="0" bIns="0" rtlCol="0">
            <a:spAutoFit/>
          </a:bodyPr>
          <a:lstStyle/>
          <a:p>
            <a:pPr>
              <a:lnSpc>
                <a:spcPts val="1160"/>
              </a:lnSpc>
            </a:pPr>
            <a:r>
              <a:rPr sz="1000" spc="-10" dirty="0">
                <a:latin typeface="Verdana"/>
                <a:cs typeface="Verdana"/>
              </a:rPr>
              <a:t>Мәліметтерді</a:t>
            </a:r>
            <a:r>
              <a:rPr sz="1000" spc="-50" dirty="0">
                <a:latin typeface="Verdana"/>
                <a:cs typeface="Verdana"/>
              </a:rPr>
              <a:t> </a:t>
            </a:r>
            <a:r>
              <a:rPr sz="1000" dirty="0">
                <a:latin typeface="Verdana"/>
                <a:cs typeface="Verdana"/>
              </a:rPr>
              <a:t>жаңарту</a:t>
            </a:r>
            <a:r>
              <a:rPr sz="1000" spc="-50" dirty="0">
                <a:latin typeface="Verdana"/>
                <a:cs typeface="Verdana"/>
              </a:rPr>
              <a:t> </a:t>
            </a:r>
            <a:r>
              <a:rPr sz="1000" dirty="0">
                <a:latin typeface="Verdana"/>
                <a:cs typeface="Verdana"/>
              </a:rPr>
              <a:t>кезінде</a:t>
            </a:r>
            <a:r>
              <a:rPr sz="1000" spc="-45" dirty="0">
                <a:latin typeface="Verdana"/>
                <a:cs typeface="Verdana"/>
              </a:rPr>
              <a:t> </a:t>
            </a:r>
            <a:r>
              <a:rPr sz="1000" dirty="0">
                <a:latin typeface="Verdana"/>
                <a:cs typeface="Verdana"/>
              </a:rPr>
              <a:t>осы</a:t>
            </a:r>
            <a:r>
              <a:rPr sz="1000" spc="-50" dirty="0">
                <a:latin typeface="Verdana"/>
                <a:cs typeface="Verdana"/>
              </a:rPr>
              <a:t> </a:t>
            </a:r>
            <a:r>
              <a:rPr sz="1000" dirty="0">
                <a:latin typeface="Verdana"/>
                <a:cs typeface="Verdana"/>
              </a:rPr>
              <a:t>триггер</a:t>
            </a:r>
            <a:r>
              <a:rPr sz="1000" spc="-45" dirty="0">
                <a:latin typeface="Verdana"/>
                <a:cs typeface="Verdana"/>
              </a:rPr>
              <a:t> </a:t>
            </a:r>
            <a:r>
              <a:rPr sz="1000" spc="-10" dirty="0">
                <a:latin typeface="Verdana"/>
                <a:cs typeface="Verdana"/>
              </a:rPr>
              <a:t>орындалады:</a:t>
            </a:r>
            <a:endParaRPr sz="1000">
              <a:latin typeface="Verdana"/>
              <a:cs typeface="Verdana"/>
            </a:endParaRPr>
          </a:p>
        </p:txBody>
      </p:sp>
      <p:pic>
        <p:nvPicPr>
          <p:cNvPr id="11" name="object 11"/>
          <p:cNvPicPr/>
          <p:nvPr/>
        </p:nvPicPr>
        <p:blipFill>
          <a:blip r:embed="rId2" cstate="print"/>
          <a:stretch>
            <a:fillRect/>
          </a:stretch>
        </p:blipFill>
        <p:spPr>
          <a:xfrm>
            <a:off x="4311600" y="1387550"/>
            <a:ext cx="4753624" cy="288109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4725" y="1178002"/>
            <a:ext cx="8361680" cy="2111375"/>
          </a:xfrm>
          <a:prstGeom prst="rect">
            <a:avLst/>
          </a:prstGeom>
        </p:spPr>
        <p:txBody>
          <a:bodyPr vert="horz" wrap="square" lIns="0" tIns="12700" rIns="0" bIns="0" rtlCol="0">
            <a:spAutoFit/>
          </a:bodyPr>
          <a:lstStyle/>
          <a:p>
            <a:pPr marL="12700" marR="5080" algn="just">
              <a:lnSpc>
                <a:spcPct val="114999"/>
              </a:lnSpc>
              <a:spcBef>
                <a:spcPts val="100"/>
              </a:spcBef>
            </a:pPr>
            <a:r>
              <a:rPr sz="1700" b="1" dirty="0">
                <a:solidFill>
                  <a:srgbClr val="4F4F4F"/>
                </a:solidFill>
                <a:latin typeface="Times New Roman"/>
                <a:cs typeface="Times New Roman"/>
              </a:rPr>
              <a:t>Триггер</a:t>
            </a:r>
            <a:r>
              <a:rPr sz="1700" b="1" spc="70" dirty="0">
                <a:solidFill>
                  <a:srgbClr val="4F4F4F"/>
                </a:solidFill>
                <a:latin typeface="Times New Roman"/>
                <a:cs typeface="Times New Roman"/>
              </a:rPr>
              <a:t> </a:t>
            </a:r>
            <a:r>
              <a:rPr sz="1700" b="1" dirty="0">
                <a:solidFill>
                  <a:srgbClr val="4F4F4F"/>
                </a:solidFill>
                <a:latin typeface="Times New Roman"/>
                <a:cs typeface="Times New Roman"/>
              </a:rPr>
              <a:t>(triggers)</a:t>
            </a:r>
            <a:r>
              <a:rPr sz="1700" b="1" spc="70" dirty="0">
                <a:solidFill>
                  <a:srgbClr val="4F4F4F"/>
                </a:solidFill>
                <a:latin typeface="Times New Roman"/>
                <a:cs typeface="Times New Roman"/>
              </a:rPr>
              <a:t> </a:t>
            </a:r>
            <a:r>
              <a:rPr sz="1700" dirty="0">
                <a:solidFill>
                  <a:srgbClr val="4F4F4F"/>
                </a:solidFill>
                <a:latin typeface="Times New Roman"/>
                <a:cs typeface="Times New Roman"/>
              </a:rPr>
              <a:t>-</a:t>
            </a:r>
            <a:r>
              <a:rPr sz="1700" spc="70" dirty="0">
                <a:solidFill>
                  <a:srgbClr val="4F4F4F"/>
                </a:solidFill>
                <a:latin typeface="Times New Roman"/>
                <a:cs typeface="Times New Roman"/>
              </a:rPr>
              <a:t> </a:t>
            </a:r>
            <a:r>
              <a:rPr sz="1700" dirty="0">
                <a:solidFill>
                  <a:srgbClr val="4F4F4F"/>
                </a:solidFill>
                <a:latin typeface="Times New Roman"/>
                <a:cs typeface="Times New Roman"/>
              </a:rPr>
              <a:t>бұл</a:t>
            </a:r>
            <a:r>
              <a:rPr sz="1700" spc="70" dirty="0">
                <a:solidFill>
                  <a:srgbClr val="4F4F4F"/>
                </a:solidFill>
                <a:latin typeface="Times New Roman"/>
                <a:cs typeface="Times New Roman"/>
              </a:rPr>
              <a:t> </a:t>
            </a:r>
            <a:r>
              <a:rPr sz="1700" dirty="0">
                <a:solidFill>
                  <a:srgbClr val="4F4F4F"/>
                </a:solidFill>
                <a:latin typeface="Times New Roman"/>
                <a:cs typeface="Times New Roman"/>
              </a:rPr>
              <a:t>деректердің</a:t>
            </a:r>
            <a:r>
              <a:rPr sz="1700" spc="75" dirty="0">
                <a:solidFill>
                  <a:srgbClr val="4F4F4F"/>
                </a:solidFill>
                <a:latin typeface="Times New Roman"/>
                <a:cs typeface="Times New Roman"/>
              </a:rPr>
              <a:t> </a:t>
            </a:r>
            <a:r>
              <a:rPr sz="1700" dirty="0">
                <a:solidFill>
                  <a:srgbClr val="4F4F4F"/>
                </a:solidFill>
                <a:latin typeface="Times New Roman"/>
                <a:cs typeface="Times New Roman"/>
              </a:rPr>
              <a:t>тұтастығын</a:t>
            </a:r>
            <a:r>
              <a:rPr sz="1700" spc="70" dirty="0">
                <a:solidFill>
                  <a:srgbClr val="4F4F4F"/>
                </a:solidFill>
                <a:latin typeface="Times New Roman"/>
                <a:cs typeface="Times New Roman"/>
              </a:rPr>
              <a:t> </a:t>
            </a:r>
            <a:r>
              <a:rPr sz="1700" dirty="0">
                <a:solidFill>
                  <a:srgbClr val="4F4F4F"/>
                </a:solidFill>
                <a:latin typeface="Times New Roman"/>
                <a:cs typeface="Times New Roman"/>
              </a:rPr>
              <a:t>қамтамасыз</a:t>
            </a:r>
            <a:r>
              <a:rPr sz="1700" spc="70" dirty="0">
                <a:solidFill>
                  <a:srgbClr val="4F4F4F"/>
                </a:solidFill>
                <a:latin typeface="Times New Roman"/>
                <a:cs typeface="Times New Roman"/>
              </a:rPr>
              <a:t> </a:t>
            </a:r>
            <a:r>
              <a:rPr sz="1700" dirty="0">
                <a:solidFill>
                  <a:srgbClr val="4F4F4F"/>
                </a:solidFill>
                <a:latin typeface="Times New Roman"/>
                <a:cs typeface="Times New Roman"/>
              </a:rPr>
              <a:t>ету</a:t>
            </a:r>
            <a:r>
              <a:rPr sz="1700" spc="70" dirty="0">
                <a:solidFill>
                  <a:srgbClr val="4F4F4F"/>
                </a:solidFill>
                <a:latin typeface="Times New Roman"/>
                <a:cs typeface="Times New Roman"/>
              </a:rPr>
              <a:t> </a:t>
            </a:r>
            <a:r>
              <a:rPr sz="1700" dirty="0">
                <a:solidFill>
                  <a:srgbClr val="4F4F4F"/>
                </a:solidFill>
                <a:latin typeface="Times New Roman"/>
                <a:cs typeface="Times New Roman"/>
              </a:rPr>
              <a:t>үшін</a:t>
            </a:r>
            <a:r>
              <a:rPr sz="1700" spc="75" dirty="0">
                <a:solidFill>
                  <a:srgbClr val="4F4F4F"/>
                </a:solidFill>
                <a:latin typeface="Times New Roman"/>
                <a:cs typeface="Times New Roman"/>
              </a:rPr>
              <a:t> </a:t>
            </a:r>
            <a:r>
              <a:rPr sz="1700" spc="-10" dirty="0">
                <a:solidFill>
                  <a:srgbClr val="4F4F4F"/>
                </a:solidFill>
                <a:latin typeface="Times New Roman"/>
                <a:cs typeface="Times New Roman"/>
              </a:rPr>
              <a:t>бағдарламашылар </a:t>
            </a:r>
            <a:r>
              <a:rPr sz="1700" dirty="0">
                <a:solidFill>
                  <a:srgbClr val="4F4F4F"/>
                </a:solidFill>
                <a:latin typeface="Times New Roman"/>
                <a:cs typeface="Times New Roman"/>
              </a:rPr>
              <a:t>мен</a:t>
            </a:r>
            <a:r>
              <a:rPr sz="1700" spc="125" dirty="0">
                <a:solidFill>
                  <a:srgbClr val="4F4F4F"/>
                </a:solidFill>
                <a:latin typeface="Times New Roman"/>
                <a:cs typeface="Times New Roman"/>
              </a:rPr>
              <a:t>  </a:t>
            </a:r>
            <a:r>
              <a:rPr sz="1700" dirty="0">
                <a:solidFill>
                  <a:srgbClr val="4F4F4F"/>
                </a:solidFill>
                <a:latin typeface="Times New Roman"/>
                <a:cs typeface="Times New Roman"/>
              </a:rPr>
              <a:t>деректер</a:t>
            </a:r>
            <a:r>
              <a:rPr sz="1700" spc="130" dirty="0">
                <a:solidFill>
                  <a:srgbClr val="4F4F4F"/>
                </a:solidFill>
                <a:latin typeface="Times New Roman"/>
                <a:cs typeface="Times New Roman"/>
              </a:rPr>
              <a:t>  </a:t>
            </a:r>
            <a:r>
              <a:rPr sz="1700" dirty="0">
                <a:solidFill>
                  <a:srgbClr val="4F4F4F"/>
                </a:solidFill>
                <a:latin typeface="Times New Roman"/>
                <a:cs typeface="Times New Roman"/>
              </a:rPr>
              <a:t>талдаушыларына</a:t>
            </a:r>
            <a:r>
              <a:rPr sz="1700" spc="130" dirty="0">
                <a:solidFill>
                  <a:srgbClr val="4F4F4F"/>
                </a:solidFill>
                <a:latin typeface="Times New Roman"/>
                <a:cs typeface="Times New Roman"/>
              </a:rPr>
              <a:t>  </a:t>
            </a:r>
            <a:r>
              <a:rPr sz="1700" dirty="0">
                <a:solidFill>
                  <a:srgbClr val="4F4F4F"/>
                </a:solidFill>
                <a:latin typeface="Times New Roman"/>
                <a:cs typeface="Times New Roman"/>
              </a:rPr>
              <a:t>SQL</a:t>
            </a:r>
            <a:r>
              <a:rPr sz="1700" spc="95" dirty="0">
                <a:solidFill>
                  <a:srgbClr val="4F4F4F"/>
                </a:solidFill>
                <a:latin typeface="Times New Roman"/>
                <a:cs typeface="Times New Roman"/>
              </a:rPr>
              <a:t>  </a:t>
            </a:r>
            <a:r>
              <a:rPr sz="1700" dirty="0">
                <a:solidFill>
                  <a:srgbClr val="4F4F4F"/>
                </a:solidFill>
                <a:latin typeface="Times New Roman"/>
                <a:cs typeface="Times New Roman"/>
              </a:rPr>
              <a:t>Server</a:t>
            </a:r>
            <a:r>
              <a:rPr sz="1700" spc="130" dirty="0">
                <a:solidFill>
                  <a:srgbClr val="4F4F4F"/>
                </a:solidFill>
                <a:latin typeface="Times New Roman"/>
                <a:cs typeface="Times New Roman"/>
              </a:rPr>
              <a:t>  </a:t>
            </a:r>
            <a:r>
              <a:rPr sz="1700" dirty="0">
                <a:solidFill>
                  <a:srgbClr val="4F4F4F"/>
                </a:solidFill>
                <a:latin typeface="Times New Roman"/>
                <a:cs typeface="Times New Roman"/>
              </a:rPr>
              <a:t>ұсынған</a:t>
            </a:r>
            <a:r>
              <a:rPr sz="1700" spc="130" dirty="0">
                <a:solidFill>
                  <a:srgbClr val="4F4F4F"/>
                </a:solidFill>
                <a:latin typeface="Times New Roman"/>
                <a:cs typeface="Times New Roman"/>
              </a:rPr>
              <a:t>  </a:t>
            </a:r>
            <a:r>
              <a:rPr sz="1700" dirty="0">
                <a:solidFill>
                  <a:srgbClr val="4F4F4F"/>
                </a:solidFill>
                <a:latin typeface="Times New Roman"/>
                <a:cs typeface="Times New Roman"/>
              </a:rPr>
              <a:t>əдіс.</a:t>
            </a:r>
            <a:r>
              <a:rPr sz="1700" spc="130" dirty="0">
                <a:solidFill>
                  <a:srgbClr val="4F4F4F"/>
                </a:solidFill>
                <a:latin typeface="Times New Roman"/>
                <a:cs typeface="Times New Roman"/>
              </a:rPr>
              <a:t>  </a:t>
            </a:r>
            <a:r>
              <a:rPr sz="1700" dirty="0">
                <a:solidFill>
                  <a:srgbClr val="4F4F4F"/>
                </a:solidFill>
                <a:latin typeface="Times New Roman"/>
                <a:cs typeface="Times New Roman"/>
              </a:rPr>
              <a:t>Бұл</a:t>
            </a:r>
            <a:r>
              <a:rPr sz="1700" spc="130" dirty="0">
                <a:solidFill>
                  <a:srgbClr val="4F4F4F"/>
                </a:solidFill>
                <a:latin typeface="Times New Roman"/>
                <a:cs typeface="Times New Roman"/>
              </a:rPr>
              <a:t>  </a:t>
            </a:r>
            <a:r>
              <a:rPr sz="1700" dirty="0">
                <a:solidFill>
                  <a:srgbClr val="4F4F4F"/>
                </a:solidFill>
                <a:latin typeface="Times New Roman"/>
                <a:cs typeface="Times New Roman"/>
              </a:rPr>
              <a:t>кесте</a:t>
            </a:r>
            <a:r>
              <a:rPr sz="1700" spc="130" dirty="0">
                <a:solidFill>
                  <a:srgbClr val="4F4F4F"/>
                </a:solidFill>
                <a:latin typeface="Times New Roman"/>
                <a:cs typeface="Times New Roman"/>
              </a:rPr>
              <a:t>  </a:t>
            </a:r>
            <a:r>
              <a:rPr sz="1700" spc="-10" dirty="0">
                <a:solidFill>
                  <a:srgbClr val="4F4F4F"/>
                </a:solidFill>
                <a:latin typeface="Times New Roman"/>
                <a:cs typeface="Times New Roman"/>
              </a:rPr>
              <a:t>оқиғаларымен </a:t>
            </a:r>
            <a:r>
              <a:rPr sz="1700" dirty="0">
                <a:solidFill>
                  <a:srgbClr val="4F4F4F"/>
                </a:solidFill>
                <a:latin typeface="Times New Roman"/>
                <a:cs typeface="Times New Roman"/>
              </a:rPr>
              <a:t>байланысты</a:t>
            </a:r>
            <a:r>
              <a:rPr sz="1700" spc="135" dirty="0">
                <a:solidFill>
                  <a:srgbClr val="4F4F4F"/>
                </a:solidFill>
                <a:latin typeface="Times New Roman"/>
                <a:cs typeface="Times New Roman"/>
              </a:rPr>
              <a:t> </a:t>
            </a:r>
            <a:r>
              <a:rPr sz="1700" dirty="0">
                <a:solidFill>
                  <a:srgbClr val="4F4F4F"/>
                </a:solidFill>
                <a:latin typeface="Times New Roman"/>
                <a:cs typeface="Times New Roman"/>
              </a:rPr>
              <a:t>арнайы</a:t>
            </a:r>
            <a:r>
              <a:rPr sz="1700" spc="135" dirty="0">
                <a:solidFill>
                  <a:srgbClr val="4F4F4F"/>
                </a:solidFill>
                <a:latin typeface="Times New Roman"/>
                <a:cs typeface="Times New Roman"/>
              </a:rPr>
              <a:t> </a:t>
            </a:r>
            <a:r>
              <a:rPr sz="1700" dirty="0">
                <a:solidFill>
                  <a:srgbClr val="4F4F4F"/>
                </a:solidFill>
                <a:latin typeface="Times New Roman"/>
                <a:cs typeface="Times New Roman"/>
              </a:rPr>
              <a:t>сақталатын</a:t>
            </a:r>
            <a:r>
              <a:rPr sz="1700" spc="140" dirty="0">
                <a:solidFill>
                  <a:srgbClr val="4F4F4F"/>
                </a:solidFill>
                <a:latin typeface="Times New Roman"/>
                <a:cs typeface="Times New Roman"/>
              </a:rPr>
              <a:t> </a:t>
            </a:r>
            <a:r>
              <a:rPr sz="1700" dirty="0">
                <a:solidFill>
                  <a:srgbClr val="4F4F4F"/>
                </a:solidFill>
                <a:latin typeface="Times New Roman"/>
                <a:cs typeface="Times New Roman"/>
              </a:rPr>
              <a:t>процедура.</a:t>
            </a:r>
            <a:r>
              <a:rPr sz="1700" spc="135" dirty="0">
                <a:solidFill>
                  <a:srgbClr val="4F4F4F"/>
                </a:solidFill>
                <a:latin typeface="Times New Roman"/>
                <a:cs typeface="Times New Roman"/>
              </a:rPr>
              <a:t> </a:t>
            </a:r>
            <a:r>
              <a:rPr sz="1700" dirty="0">
                <a:solidFill>
                  <a:srgbClr val="4F4F4F"/>
                </a:solidFill>
                <a:latin typeface="Times New Roman"/>
                <a:cs typeface="Times New Roman"/>
              </a:rPr>
              <a:t>Оның</a:t>
            </a:r>
            <a:r>
              <a:rPr sz="1700" spc="135" dirty="0">
                <a:solidFill>
                  <a:srgbClr val="4F4F4F"/>
                </a:solidFill>
                <a:latin typeface="Times New Roman"/>
                <a:cs typeface="Times New Roman"/>
              </a:rPr>
              <a:t> </a:t>
            </a:r>
            <a:r>
              <a:rPr sz="1700" dirty="0">
                <a:solidFill>
                  <a:srgbClr val="4F4F4F"/>
                </a:solidFill>
                <a:latin typeface="Times New Roman"/>
                <a:cs typeface="Times New Roman"/>
              </a:rPr>
              <a:t>орындалуын</a:t>
            </a:r>
            <a:r>
              <a:rPr sz="1700" spc="140" dirty="0">
                <a:solidFill>
                  <a:srgbClr val="4F4F4F"/>
                </a:solidFill>
                <a:latin typeface="Times New Roman"/>
                <a:cs typeface="Times New Roman"/>
              </a:rPr>
              <a:t> </a:t>
            </a:r>
            <a:r>
              <a:rPr sz="1700" dirty="0">
                <a:solidFill>
                  <a:srgbClr val="4F4F4F"/>
                </a:solidFill>
                <a:latin typeface="Times New Roman"/>
                <a:cs typeface="Times New Roman"/>
              </a:rPr>
              <a:t>бағдарлама</a:t>
            </a:r>
            <a:r>
              <a:rPr sz="1700" spc="135" dirty="0">
                <a:solidFill>
                  <a:srgbClr val="4F4F4F"/>
                </a:solidFill>
                <a:latin typeface="Times New Roman"/>
                <a:cs typeface="Times New Roman"/>
              </a:rPr>
              <a:t> </a:t>
            </a:r>
            <a:r>
              <a:rPr sz="1700" spc="-10" dirty="0">
                <a:solidFill>
                  <a:srgbClr val="4F4F4F"/>
                </a:solidFill>
                <a:latin typeface="Times New Roman"/>
                <a:cs typeface="Times New Roman"/>
              </a:rPr>
              <a:t>шақырмайды </a:t>
            </a:r>
            <a:r>
              <a:rPr sz="1700" dirty="0">
                <a:solidFill>
                  <a:srgbClr val="4F4F4F"/>
                </a:solidFill>
                <a:latin typeface="Times New Roman"/>
                <a:cs typeface="Times New Roman"/>
              </a:rPr>
              <a:t>жəне</a:t>
            </a:r>
            <a:r>
              <a:rPr sz="1700" spc="490" dirty="0">
                <a:solidFill>
                  <a:srgbClr val="4F4F4F"/>
                </a:solidFill>
                <a:latin typeface="Times New Roman"/>
                <a:cs typeface="Times New Roman"/>
              </a:rPr>
              <a:t> </a:t>
            </a:r>
            <a:r>
              <a:rPr sz="1700" dirty="0">
                <a:solidFill>
                  <a:srgbClr val="4F4F4F"/>
                </a:solidFill>
                <a:latin typeface="Times New Roman"/>
                <a:cs typeface="Times New Roman"/>
              </a:rPr>
              <a:t>қолмен</a:t>
            </a:r>
            <a:r>
              <a:rPr sz="1700" spc="35" dirty="0">
                <a:solidFill>
                  <a:srgbClr val="4F4F4F"/>
                </a:solidFill>
                <a:latin typeface="Times New Roman"/>
                <a:cs typeface="Times New Roman"/>
              </a:rPr>
              <a:t>  </a:t>
            </a:r>
            <a:r>
              <a:rPr sz="1700" dirty="0">
                <a:solidFill>
                  <a:srgbClr val="4F4F4F"/>
                </a:solidFill>
                <a:latin typeface="Times New Roman"/>
                <a:cs typeface="Times New Roman"/>
              </a:rPr>
              <a:t>іске</a:t>
            </a:r>
            <a:r>
              <a:rPr sz="1700" spc="495" dirty="0">
                <a:solidFill>
                  <a:srgbClr val="4F4F4F"/>
                </a:solidFill>
                <a:latin typeface="Times New Roman"/>
                <a:cs typeface="Times New Roman"/>
              </a:rPr>
              <a:t> </a:t>
            </a:r>
            <a:r>
              <a:rPr sz="1700" dirty="0">
                <a:solidFill>
                  <a:srgbClr val="4F4F4F"/>
                </a:solidFill>
                <a:latin typeface="Times New Roman"/>
                <a:cs typeface="Times New Roman"/>
              </a:rPr>
              <a:t>қосылмайды.</a:t>
            </a:r>
            <a:r>
              <a:rPr sz="1700" spc="35" dirty="0">
                <a:solidFill>
                  <a:srgbClr val="4F4F4F"/>
                </a:solidFill>
                <a:latin typeface="Times New Roman"/>
                <a:cs typeface="Times New Roman"/>
              </a:rPr>
              <a:t>  </a:t>
            </a:r>
            <a:r>
              <a:rPr sz="1700" dirty="0">
                <a:solidFill>
                  <a:srgbClr val="4F4F4F"/>
                </a:solidFill>
                <a:latin typeface="Times New Roman"/>
                <a:cs typeface="Times New Roman"/>
              </a:rPr>
              <a:t>Оның</a:t>
            </a:r>
            <a:r>
              <a:rPr sz="1700" spc="35" dirty="0">
                <a:solidFill>
                  <a:srgbClr val="4F4F4F"/>
                </a:solidFill>
                <a:latin typeface="Times New Roman"/>
                <a:cs typeface="Times New Roman"/>
              </a:rPr>
              <a:t>  </a:t>
            </a:r>
            <a:r>
              <a:rPr sz="1700" dirty="0">
                <a:solidFill>
                  <a:srgbClr val="4F4F4F"/>
                </a:solidFill>
                <a:latin typeface="Times New Roman"/>
                <a:cs typeface="Times New Roman"/>
              </a:rPr>
              <a:t>орнына,</a:t>
            </a:r>
            <a:r>
              <a:rPr sz="1700" spc="40" dirty="0">
                <a:solidFill>
                  <a:srgbClr val="4F4F4F"/>
                </a:solidFill>
                <a:latin typeface="Times New Roman"/>
                <a:cs typeface="Times New Roman"/>
              </a:rPr>
              <a:t>  </a:t>
            </a:r>
            <a:r>
              <a:rPr sz="1700" dirty="0">
                <a:solidFill>
                  <a:srgbClr val="4F4F4F"/>
                </a:solidFill>
                <a:latin typeface="Times New Roman"/>
                <a:cs typeface="Times New Roman"/>
              </a:rPr>
              <a:t>ол</a:t>
            </a:r>
            <a:r>
              <a:rPr sz="1700" spc="495" dirty="0">
                <a:solidFill>
                  <a:srgbClr val="4F4F4F"/>
                </a:solidFill>
                <a:latin typeface="Times New Roman"/>
                <a:cs typeface="Times New Roman"/>
              </a:rPr>
              <a:t> </a:t>
            </a:r>
            <a:r>
              <a:rPr sz="1700" dirty="0">
                <a:solidFill>
                  <a:srgbClr val="4F4F4F"/>
                </a:solidFill>
                <a:latin typeface="Times New Roman"/>
                <a:cs typeface="Times New Roman"/>
              </a:rPr>
              <a:t>кестені</a:t>
            </a:r>
            <a:r>
              <a:rPr sz="1700" spc="495" dirty="0">
                <a:solidFill>
                  <a:srgbClr val="4F4F4F"/>
                </a:solidFill>
                <a:latin typeface="Times New Roman"/>
                <a:cs typeface="Times New Roman"/>
              </a:rPr>
              <a:t> </a:t>
            </a:r>
            <a:r>
              <a:rPr sz="1700" dirty="0">
                <a:solidFill>
                  <a:srgbClr val="4F4F4F"/>
                </a:solidFill>
                <a:latin typeface="Times New Roman"/>
                <a:cs typeface="Times New Roman"/>
              </a:rPr>
              <a:t>басқарғанда</a:t>
            </a:r>
            <a:r>
              <a:rPr sz="1700" spc="490" dirty="0">
                <a:solidFill>
                  <a:srgbClr val="4F4F4F"/>
                </a:solidFill>
                <a:latin typeface="Times New Roman"/>
                <a:cs typeface="Times New Roman"/>
              </a:rPr>
              <a:t> </a:t>
            </a:r>
            <a:r>
              <a:rPr sz="1700" dirty="0">
                <a:solidFill>
                  <a:srgbClr val="4F4F4F"/>
                </a:solidFill>
                <a:latin typeface="Times New Roman"/>
                <a:cs typeface="Times New Roman"/>
              </a:rPr>
              <a:t>(енгізу,</a:t>
            </a:r>
            <a:r>
              <a:rPr sz="1700" spc="35" dirty="0">
                <a:solidFill>
                  <a:srgbClr val="4F4F4F"/>
                </a:solidFill>
                <a:latin typeface="Times New Roman"/>
                <a:cs typeface="Times New Roman"/>
              </a:rPr>
              <a:t>  </a:t>
            </a:r>
            <a:r>
              <a:rPr sz="1700" spc="-20" dirty="0">
                <a:solidFill>
                  <a:srgbClr val="4F4F4F"/>
                </a:solidFill>
                <a:latin typeface="Times New Roman"/>
                <a:cs typeface="Times New Roman"/>
              </a:rPr>
              <a:t>жою, </a:t>
            </a:r>
            <a:r>
              <a:rPr sz="1700" dirty="0">
                <a:solidFill>
                  <a:srgbClr val="4F4F4F"/>
                </a:solidFill>
                <a:latin typeface="Times New Roman"/>
                <a:cs typeface="Times New Roman"/>
              </a:rPr>
              <a:t>жаңарту)</a:t>
            </a:r>
            <a:r>
              <a:rPr sz="1700" spc="370" dirty="0">
                <a:solidFill>
                  <a:srgbClr val="4F4F4F"/>
                </a:solidFill>
                <a:latin typeface="Times New Roman"/>
                <a:cs typeface="Times New Roman"/>
              </a:rPr>
              <a:t> </a:t>
            </a:r>
            <a:r>
              <a:rPr sz="1700" dirty="0">
                <a:solidFill>
                  <a:srgbClr val="4F4F4F"/>
                </a:solidFill>
                <a:latin typeface="Times New Roman"/>
                <a:cs typeface="Times New Roman"/>
              </a:rPr>
              <a:t>іске</a:t>
            </a:r>
            <a:r>
              <a:rPr sz="1700" spc="375" dirty="0">
                <a:solidFill>
                  <a:srgbClr val="4F4F4F"/>
                </a:solidFill>
                <a:latin typeface="Times New Roman"/>
                <a:cs typeface="Times New Roman"/>
              </a:rPr>
              <a:t> </a:t>
            </a:r>
            <a:r>
              <a:rPr sz="1700" dirty="0">
                <a:solidFill>
                  <a:srgbClr val="4F4F4F"/>
                </a:solidFill>
                <a:latin typeface="Times New Roman"/>
                <a:cs typeface="Times New Roman"/>
              </a:rPr>
              <a:t>қосылатын</a:t>
            </a:r>
            <a:r>
              <a:rPr sz="1700" spc="370" dirty="0">
                <a:solidFill>
                  <a:srgbClr val="4F4F4F"/>
                </a:solidFill>
                <a:latin typeface="Times New Roman"/>
                <a:cs typeface="Times New Roman"/>
              </a:rPr>
              <a:t> </a:t>
            </a:r>
            <a:r>
              <a:rPr sz="1700" dirty="0">
                <a:solidFill>
                  <a:srgbClr val="4F4F4F"/>
                </a:solidFill>
                <a:latin typeface="Times New Roman"/>
                <a:cs typeface="Times New Roman"/>
              </a:rPr>
              <a:t>оқиға</a:t>
            </a:r>
            <a:r>
              <a:rPr sz="1700" spc="375" dirty="0">
                <a:solidFill>
                  <a:srgbClr val="4F4F4F"/>
                </a:solidFill>
                <a:latin typeface="Times New Roman"/>
                <a:cs typeface="Times New Roman"/>
              </a:rPr>
              <a:t> </a:t>
            </a:r>
            <a:r>
              <a:rPr sz="1700" dirty="0">
                <a:solidFill>
                  <a:srgbClr val="4F4F4F"/>
                </a:solidFill>
                <a:latin typeface="Times New Roman"/>
                <a:cs typeface="Times New Roman"/>
              </a:rPr>
              <a:t>арқылы</a:t>
            </a:r>
            <a:r>
              <a:rPr sz="1700" spc="365" dirty="0">
                <a:solidFill>
                  <a:srgbClr val="4F4F4F"/>
                </a:solidFill>
                <a:latin typeface="Times New Roman"/>
                <a:cs typeface="Times New Roman"/>
              </a:rPr>
              <a:t> </a:t>
            </a:r>
            <a:r>
              <a:rPr sz="1700" dirty="0">
                <a:solidFill>
                  <a:srgbClr val="4F4F4F"/>
                </a:solidFill>
                <a:latin typeface="Times New Roman"/>
                <a:cs typeface="Times New Roman"/>
              </a:rPr>
              <a:t>іске</a:t>
            </a:r>
            <a:r>
              <a:rPr sz="1700" spc="375" dirty="0">
                <a:solidFill>
                  <a:srgbClr val="4F4F4F"/>
                </a:solidFill>
                <a:latin typeface="Times New Roman"/>
                <a:cs typeface="Times New Roman"/>
              </a:rPr>
              <a:t> </a:t>
            </a:r>
            <a:r>
              <a:rPr sz="1700" dirty="0">
                <a:solidFill>
                  <a:srgbClr val="4F4F4F"/>
                </a:solidFill>
                <a:latin typeface="Times New Roman"/>
                <a:cs typeface="Times New Roman"/>
              </a:rPr>
              <a:t>қосылады.</a:t>
            </a:r>
            <a:r>
              <a:rPr sz="1700" spc="370" dirty="0">
                <a:solidFill>
                  <a:srgbClr val="4F4F4F"/>
                </a:solidFill>
                <a:latin typeface="Times New Roman"/>
                <a:cs typeface="Times New Roman"/>
              </a:rPr>
              <a:t> </a:t>
            </a:r>
            <a:r>
              <a:rPr sz="1700" dirty="0">
                <a:solidFill>
                  <a:srgbClr val="4F4F4F"/>
                </a:solidFill>
                <a:latin typeface="Times New Roman"/>
                <a:cs typeface="Times New Roman"/>
              </a:rPr>
              <a:t>Триггерлер</a:t>
            </a:r>
            <a:r>
              <a:rPr sz="1700" spc="375" dirty="0">
                <a:solidFill>
                  <a:srgbClr val="4F4F4F"/>
                </a:solidFill>
                <a:latin typeface="Times New Roman"/>
                <a:cs typeface="Times New Roman"/>
              </a:rPr>
              <a:t> </a:t>
            </a:r>
            <a:r>
              <a:rPr sz="1700" dirty="0">
                <a:solidFill>
                  <a:srgbClr val="4F4F4F"/>
                </a:solidFill>
                <a:latin typeface="Times New Roman"/>
                <a:cs typeface="Times New Roman"/>
              </a:rPr>
              <a:t>көбінесе</a:t>
            </a:r>
            <a:r>
              <a:rPr sz="1700" spc="370" dirty="0">
                <a:solidFill>
                  <a:srgbClr val="4F4F4F"/>
                </a:solidFill>
                <a:latin typeface="Times New Roman"/>
                <a:cs typeface="Times New Roman"/>
              </a:rPr>
              <a:t> </a:t>
            </a:r>
            <a:r>
              <a:rPr sz="1700" spc="-10" dirty="0">
                <a:solidFill>
                  <a:srgbClr val="4F4F4F"/>
                </a:solidFill>
                <a:latin typeface="Times New Roman"/>
                <a:cs typeface="Times New Roman"/>
              </a:rPr>
              <a:t>деректер </a:t>
            </a:r>
            <a:r>
              <a:rPr sz="1700" dirty="0">
                <a:solidFill>
                  <a:srgbClr val="4F4F4F"/>
                </a:solidFill>
                <a:latin typeface="Times New Roman"/>
                <a:cs typeface="Times New Roman"/>
              </a:rPr>
              <a:t>тұтастығына</a:t>
            </a:r>
            <a:r>
              <a:rPr sz="1700" spc="290" dirty="0">
                <a:solidFill>
                  <a:srgbClr val="4F4F4F"/>
                </a:solidFill>
                <a:latin typeface="Times New Roman"/>
                <a:cs typeface="Times New Roman"/>
              </a:rPr>
              <a:t> </a:t>
            </a:r>
            <a:r>
              <a:rPr sz="1700" dirty="0">
                <a:solidFill>
                  <a:srgbClr val="4F4F4F"/>
                </a:solidFill>
                <a:latin typeface="Times New Roman"/>
                <a:cs typeface="Times New Roman"/>
              </a:rPr>
              <a:t>шектеулер</a:t>
            </a:r>
            <a:r>
              <a:rPr sz="1700" spc="300" dirty="0">
                <a:solidFill>
                  <a:srgbClr val="4F4F4F"/>
                </a:solidFill>
                <a:latin typeface="Times New Roman"/>
                <a:cs typeface="Times New Roman"/>
              </a:rPr>
              <a:t> </a:t>
            </a:r>
            <a:r>
              <a:rPr sz="1700" dirty="0">
                <a:solidFill>
                  <a:srgbClr val="4F4F4F"/>
                </a:solidFill>
                <a:latin typeface="Times New Roman"/>
                <a:cs typeface="Times New Roman"/>
              </a:rPr>
              <a:t>мен</a:t>
            </a:r>
            <a:r>
              <a:rPr sz="1700" spc="295" dirty="0">
                <a:solidFill>
                  <a:srgbClr val="4F4F4F"/>
                </a:solidFill>
                <a:latin typeface="Times New Roman"/>
                <a:cs typeface="Times New Roman"/>
              </a:rPr>
              <a:t> </a:t>
            </a:r>
            <a:r>
              <a:rPr sz="1700" dirty="0">
                <a:solidFill>
                  <a:srgbClr val="4F4F4F"/>
                </a:solidFill>
                <a:latin typeface="Times New Roman"/>
                <a:cs typeface="Times New Roman"/>
              </a:rPr>
              <a:t>бизнес</a:t>
            </a:r>
            <a:r>
              <a:rPr sz="1700" spc="295" dirty="0">
                <a:solidFill>
                  <a:srgbClr val="4F4F4F"/>
                </a:solidFill>
                <a:latin typeface="Times New Roman"/>
                <a:cs typeface="Times New Roman"/>
              </a:rPr>
              <a:t> </a:t>
            </a:r>
            <a:r>
              <a:rPr sz="1700" dirty="0">
                <a:solidFill>
                  <a:srgbClr val="4F4F4F"/>
                </a:solidFill>
                <a:latin typeface="Times New Roman"/>
                <a:cs typeface="Times New Roman"/>
              </a:rPr>
              <a:t>ережелерін</a:t>
            </a:r>
            <a:r>
              <a:rPr sz="1700" spc="295" dirty="0">
                <a:solidFill>
                  <a:srgbClr val="4F4F4F"/>
                </a:solidFill>
                <a:latin typeface="Times New Roman"/>
                <a:cs typeface="Times New Roman"/>
              </a:rPr>
              <a:t> </a:t>
            </a:r>
            <a:r>
              <a:rPr sz="1700" dirty="0">
                <a:solidFill>
                  <a:srgbClr val="4F4F4F"/>
                </a:solidFill>
                <a:latin typeface="Times New Roman"/>
                <a:cs typeface="Times New Roman"/>
              </a:rPr>
              <a:t>енгізу</a:t>
            </a:r>
            <a:r>
              <a:rPr sz="1700" spc="300" dirty="0">
                <a:solidFill>
                  <a:srgbClr val="4F4F4F"/>
                </a:solidFill>
                <a:latin typeface="Times New Roman"/>
                <a:cs typeface="Times New Roman"/>
              </a:rPr>
              <a:t> </a:t>
            </a:r>
            <a:r>
              <a:rPr sz="1700" dirty="0">
                <a:solidFill>
                  <a:srgbClr val="4F4F4F"/>
                </a:solidFill>
                <a:latin typeface="Times New Roman"/>
                <a:cs typeface="Times New Roman"/>
              </a:rPr>
              <a:t>үшін</a:t>
            </a:r>
            <a:r>
              <a:rPr sz="1700" spc="290" dirty="0">
                <a:solidFill>
                  <a:srgbClr val="4F4F4F"/>
                </a:solidFill>
                <a:latin typeface="Times New Roman"/>
                <a:cs typeface="Times New Roman"/>
              </a:rPr>
              <a:t> </a:t>
            </a:r>
            <a:r>
              <a:rPr sz="1700" dirty="0">
                <a:solidFill>
                  <a:srgbClr val="4F4F4F"/>
                </a:solidFill>
                <a:latin typeface="Times New Roman"/>
                <a:cs typeface="Times New Roman"/>
              </a:rPr>
              <a:t>пайдаланылады.</a:t>
            </a:r>
            <a:r>
              <a:rPr sz="1700" spc="300" dirty="0">
                <a:solidFill>
                  <a:srgbClr val="4F4F4F"/>
                </a:solidFill>
                <a:latin typeface="Times New Roman"/>
                <a:cs typeface="Times New Roman"/>
              </a:rPr>
              <a:t> </a:t>
            </a:r>
            <a:r>
              <a:rPr sz="1700" spc="-10" dirty="0">
                <a:solidFill>
                  <a:srgbClr val="4F4F4F"/>
                </a:solidFill>
                <a:latin typeface="Times New Roman"/>
                <a:cs typeface="Times New Roman"/>
              </a:rPr>
              <a:t>Триггерді </a:t>
            </a:r>
            <a:r>
              <a:rPr sz="1700" dirty="0">
                <a:solidFill>
                  <a:srgbClr val="4F4F4F"/>
                </a:solidFill>
                <a:latin typeface="Times New Roman"/>
                <a:cs typeface="Times New Roman"/>
              </a:rPr>
              <a:t>DBA_TRIGGERS,</a:t>
            </a:r>
            <a:r>
              <a:rPr sz="1700" spc="-40" dirty="0">
                <a:solidFill>
                  <a:srgbClr val="4F4F4F"/>
                </a:solidFill>
                <a:latin typeface="Times New Roman"/>
                <a:cs typeface="Times New Roman"/>
              </a:rPr>
              <a:t> </a:t>
            </a:r>
            <a:r>
              <a:rPr sz="1700" spc="-10" dirty="0">
                <a:solidFill>
                  <a:srgbClr val="4F4F4F"/>
                </a:solidFill>
                <a:latin typeface="Times New Roman"/>
                <a:cs typeface="Times New Roman"/>
              </a:rPr>
              <a:t>USER_TRIGGERS</a:t>
            </a:r>
            <a:r>
              <a:rPr sz="1700" spc="-45" dirty="0">
                <a:solidFill>
                  <a:srgbClr val="4F4F4F"/>
                </a:solidFill>
                <a:latin typeface="Times New Roman"/>
                <a:cs typeface="Times New Roman"/>
              </a:rPr>
              <a:t> </a:t>
            </a:r>
            <a:r>
              <a:rPr sz="1700" dirty="0">
                <a:solidFill>
                  <a:srgbClr val="4F4F4F"/>
                </a:solidFill>
                <a:latin typeface="Times New Roman"/>
                <a:cs typeface="Times New Roman"/>
              </a:rPr>
              <a:t>деректер</a:t>
            </a:r>
            <a:r>
              <a:rPr sz="1700" spc="-35" dirty="0">
                <a:solidFill>
                  <a:srgbClr val="4F4F4F"/>
                </a:solidFill>
                <a:latin typeface="Times New Roman"/>
                <a:cs typeface="Times New Roman"/>
              </a:rPr>
              <a:t> </a:t>
            </a:r>
            <a:r>
              <a:rPr sz="1700" spc="-10" dirty="0">
                <a:solidFill>
                  <a:srgbClr val="4F4F4F"/>
                </a:solidFill>
                <a:latin typeface="Times New Roman"/>
                <a:cs typeface="Times New Roman"/>
              </a:rPr>
              <a:t>сөздігінде</a:t>
            </a:r>
            <a:r>
              <a:rPr sz="1700" spc="-45" dirty="0">
                <a:solidFill>
                  <a:srgbClr val="4F4F4F"/>
                </a:solidFill>
                <a:latin typeface="Times New Roman"/>
                <a:cs typeface="Times New Roman"/>
              </a:rPr>
              <a:t> </a:t>
            </a:r>
            <a:r>
              <a:rPr sz="1700" dirty="0">
                <a:solidFill>
                  <a:srgbClr val="4F4F4F"/>
                </a:solidFill>
                <a:latin typeface="Times New Roman"/>
                <a:cs typeface="Times New Roman"/>
              </a:rPr>
              <a:t>табуға</a:t>
            </a:r>
            <a:r>
              <a:rPr sz="1700" spc="-45" dirty="0">
                <a:solidFill>
                  <a:srgbClr val="4F4F4F"/>
                </a:solidFill>
                <a:latin typeface="Times New Roman"/>
                <a:cs typeface="Times New Roman"/>
              </a:rPr>
              <a:t> </a:t>
            </a:r>
            <a:r>
              <a:rPr sz="1700" spc="-10" dirty="0">
                <a:solidFill>
                  <a:srgbClr val="4F4F4F"/>
                </a:solidFill>
                <a:latin typeface="Times New Roman"/>
                <a:cs typeface="Times New Roman"/>
              </a:rPr>
              <a:t>болады.</a:t>
            </a:r>
            <a:endParaRPr sz="17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2248" rIns="0" bIns="0" rtlCol="0">
            <a:spAutoFit/>
          </a:bodyPr>
          <a:lstStyle/>
          <a:p>
            <a:pPr marL="12700">
              <a:lnSpc>
                <a:spcPct val="100000"/>
              </a:lnSpc>
              <a:spcBef>
                <a:spcPts val="100"/>
              </a:spcBef>
            </a:pPr>
            <a:r>
              <a:rPr sz="1900" b="1" spc="-20" dirty="0">
                <a:solidFill>
                  <a:srgbClr val="4F4F4F"/>
                </a:solidFill>
                <a:latin typeface="Arial"/>
                <a:cs typeface="Arial"/>
              </a:rPr>
              <a:t>Триггерлер</a:t>
            </a:r>
            <a:r>
              <a:rPr sz="1900" b="1" spc="-50" dirty="0">
                <a:solidFill>
                  <a:srgbClr val="4F4F4F"/>
                </a:solidFill>
                <a:latin typeface="Arial"/>
                <a:cs typeface="Arial"/>
              </a:rPr>
              <a:t> </a:t>
            </a:r>
            <a:r>
              <a:rPr sz="1900" b="1" dirty="0">
                <a:solidFill>
                  <a:srgbClr val="4F4F4F"/>
                </a:solidFill>
                <a:latin typeface="Arial"/>
                <a:cs typeface="Arial"/>
              </a:rPr>
              <a:t>мен</a:t>
            </a:r>
            <a:r>
              <a:rPr sz="1900" b="1" spc="-50" dirty="0">
                <a:solidFill>
                  <a:srgbClr val="4F4F4F"/>
                </a:solidFill>
                <a:latin typeface="Arial"/>
                <a:cs typeface="Arial"/>
              </a:rPr>
              <a:t> </a:t>
            </a:r>
            <a:r>
              <a:rPr sz="1900" b="1" dirty="0">
                <a:solidFill>
                  <a:srgbClr val="4F4F4F"/>
                </a:solidFill>
                <a:latin typeface="Arial"/>
                <a:cs typeface="Arial"/>
              </a:rPr>
              <a:t>сақталатын</a:t>
            </a:r>
            <a:r>
              <a:rPr sz="1900" b="1" spc="-50" dirty="0">
                <a:solidFill>
                  <a:srgbClr val="4F4F4F"/>
                </a:solidFill>
                <a:latin typeface="Arial"/>
                <a:cs typeface="Arial"/>
              </a:rPr>
              <a:t> </a:t>
            </a:r>
            <a:r>
              <a:rPr sz="1900" b="1" spc="-10" dirty="0">
                <a:solidFill>
                  <a:srgbClr val="4F4F4F"/>
                </a:solidFill>
                <a:latin typeface="Arial"/>
                <a:cs typeface="Arial"/>
              </a:rPr>
              <a:t>процедуралардың</a:t>
            </a:r>
            <a:r>
              <a:rPr sz="1900" b="1" spc="-45" dirty="0">
                <a:solidFill>
                  <a:srgbClr val="4F4F4F"/>
                </a:solidFill>
                <a:latin typeface="Arial"/>
                <a:cs typeface="Arial"/>
              </a:rPr>
              <a:t> </a:t>
            </a:r>
            <a:r>
              <a:rPr sz="1900" b="1" spc="-10" dirty="0">
                <a:solidFill>
                  <a:srgbClr val="4F4F4F"/>
                </a:solidFill>
                <a:latin typeface="Arial"/>
                <a:cs typeface="Arial"/>
              </a:rPr>
              <a:t>айырмашылығы:</a:t>
            </a:r>
            <a:endParaRPr sz="1900">
              <a:latin typeface="Arial"/>
              <a:cs typeface="Arial"/>
            </a:endParaRPr>
          </a:p>
        </p:txBody>
      </p:sp>
      <p:sp>
        <p:nvSpPr>
          <p:cNvPr id="3" name="object 3"/>
          <p:cNvSpPr txBox="1"/>
          <p:nvPr/>
        </p:nvSpPr>
        <p:spPr>
          <a:xfrm>
            <a:off x="384725" y="1175208"/>
            <a:ext cx="8345170" cy="1602740"/>
          </a:xfrm>
          <a:prstGeom prst="rect">
            <a:avLst/>
          </a:prstGeom>
        </p:spPr>
        <p:txBody>
          <a:bodyPr vert="horz" wrap="square" lIns="0" tIns="12700" rIns="0" bIns="0" rtlCol="0">
            <a:spAutoFit/>
          </a:bodyPr>
          <a:lstStyle/>
          <a:p>
            <a:pPr marL="12700" marR="5080" algn="just">
              <a:lnSpc>
                <a:spcPct val="114999"/>
              </a:lnSpc>
              <a:spcBef>
                <a:spcPts val="100"/>
              </a:spcBef>
            </a:pPr>
            <a:r>
              <a:rPr sz="1800" dirty="0">
                <a:solidFill>
                  <a:srgbClr val="4F4F4F"/>
                </a:solidFill>
                <a:latin typeface="Times New Roman"/>
                <a:cs typeface="Times New Roman"/>
              </a:rPr>
              <a:t>Триггерлер</a:t>
            </a:r>
            <a:r>
              <a:rPr sz="1800" spc="290" dirty="0">
                <a:solidFill>
                  <a:srgbClr val="4F4F4F"/>
                </a:solidFill>
                <a:latin typeface="Times New Roman"/>
                <a:cs typeface="Times New Roman"/>
              </a:rPr>
              <a:t> </a:t>
            </a:r>
            <a:r>
              <a:rPr sz="1800" dirty="0">
                <a:solidFill>
                  <a:srgbClr val="4F4F4F"/>
                </a:solidFill>
                <a:latin typeface="Times New Roman"/>
                <a:cs typeface="Times New Roman"/>
              </a:rPr>
              <a:t>мен</a:t>
            </a:r>
            <a:r>
              <a:rPr sz="1800" spc="285" dirty="0">
                <a:solidFill>
                  <a:srgbClr val="4F4F4F"/>
                </a:solidFill>
                <a:latin typeface="Times New Roman"/>
                <a:cs typeface="Times New Roman"/>
              </a:rPr>
              <a:t> </a:t>
            </a:r>
            <a:r>
              <a:rPr sz="1800" dirty="0">
                <a:solidFill>
                  <a:srgbClr val="4F4F4F"/>
                </a:solidFill>
                <a:latin typeface="Times New Roman"/>
                <a:cs typeface="Times New Roman"/>
              </a:rPr>
              <a:t>сақталатын</a:t>
            </a:r>
            <a:r>
              <a:rPr sz="1800" spc="285" dirty="0">
                <a:solidFill>
                  <a:srgbClr val="4F4F4F"/>
                </a:solidFill>
                <a:latin typeface="Times New Roman"/>
                <a:cs typeface="Times New Roman"/>
              </a:rPr>
              <a:t> </a:t>
            </a:r>
            <a:r>
              <a:rPr sz="1800" dirty="0">
                <a:solidFill>
                  <a:srgbClr val="4F4F4F"/>
                </a:solidFill>
                <a:latin typeface="Times New Roman"/>
                <a:cs typeface="Times New Roman"/>
              </a:rPr>
              <a:t>процедуралардың</a:t>
            </a:r>
            <a:r>
              <a:rPr sz="1800" spc="285" dirty="0">
                <a:solidFill>
                  <a:srgbClr val="4F4F4F"/>
                </a:solidFill>
                <a:latin typeface="Times New Roman"/>
                <a:cs typeface="Times New Roman"/>
              </a:rPr>
              <a:t> </a:t>
            </a:r>
            <a:r>
              <a:rPr sz="1800" dirty="0">
                <a:solidFill>
                  <a:srgbClr val="4F4F4F"/>
                </a:solidFill>
                <a:latin typeface="Times New Roman"/>
                <a:cs typeface="Times New Roman"/>
              </a:rPr>
              <a:t>айырмашылығы</a:t>
            </a:r>
            <a:r>
              <a:rPr sz="1800" spc="285" dirty="0">
                <a:solidFill>
                  <a:srgbClr val="4F4F4F"/>
                </a:solidFill>
                <a:latin typeface="Times New Roman"/>
                <a:cs typeface="Times New Roman"/>
              </a:rPr>
              <a:t> </a:t>
            </a:r>
            <a:r>
              <a:rPr sz="1800" dirty="0">
                <a:solidFill>
                  <a:srgbClr val="4F4F4F"/>
                </a:solidFill>
                <a:latin typeface="Times New Roman"/>
                <a:cs typeface="Times New Roman"/>
              </a:rPr>
              <a:t>олардың</a:t>
            </a:r>
            <a:r>
              <a:rPr sz="1800" spc="285" dirty="0">
                <a:solidFill>
                  <a:srgbClr val="4F4F4F"/>
                </a:solidFill>
                <a:latin typeface="Times New Roman"/>
                <a:cs typeface="Times New Roman"/>
              </a:rPr>
              <a:t> </a:t>
            </a:r>
            <a:r>
              <a:rPr sz="1800" spc="-10" dirty="0">
                <a:solidFill>
                  <a:srgbClr val="4F4F4F"/>
                </a:solidFill>
                <a:latin typeface="Times New Roman"/>
                <a:cs typeface="Times New Roman"/>
              </a:rPr>
              <a:t>орындалу </a:t>
            </a:r>
            <a:r>
              <a:rPr sz="1800" dirty="0">
                <a:solidFill>
                  <a:srgbClr val="4F4F4F"/>
                </a:solidFill>
                <a:latin typeface="Times New Roman"/>
                <a:cs typeface="Times New Roman"/>
              </a:rPr>
              <a:t>жолында.</a:t>
            </a:r>
            <a:r>
              <a:rPr sz="1800" spc="409" dirty="0">
                <a:solidFill>
                  <a:srgbClr val="4F4F4F"/>
                </a:solidFill>
                <a:latin typeface="Times New Roman"/>
                <a:cs typeface="Times New Roman"/>
              </a:rPr>
              <a:t> </a:t>
            </a:r>
            <a:r>
              <a:rPr sz="1800" dirty="0">
                <a:solidFill>
                  <a:srgbClr val="4F4F4F"/>
                </a:solidFill>
                <a:latin typeface="Times New Roman"/>
                <a:cs typeface="Times New Roman"/>
              </a:rPr>
              <a:t>Триггерлер</a:t>
            </a:r>
            <a:r>
              <a:rPr sz="1800" spc="409" dirty="0">
                <a:solidFill>
                  <a:srgbClr val="4F4F4F"/>
                </a:solidFill>
                <a:latin typeface="Times New Roman"/>
                <a:cs typeface="Times New Roman"/>
              </a:rPr>
              <a:t> </a:t>
            </a:r>
            <a:r>
              <a:rPr sz="1800" dirty="0">
                <a:solidFill>
                  <a:srgbClr val="4F4F4F"/>
                </a:solidFill>
                <a:latin typeface="Times New Roman"/>
                <a:cs typeface="Times New Roman"/>
              </a:rPr>
              <a:t>EXECUTE</a:t>
            </a:r>
            <a:r>
              <a:rPr sz="1800" spc="415" dirty="0">
                <a:solidFill>
                  <a:srgbClr val="4F4F4F"/>
                </a:solidFill>
                <a:latin typeface="Times New Roman"/>
                <a:cs typeface="Times New Roman"/>
              </a:rPr>
              <a:t> </a:t>
            </a:r>
            <a:r>
              <a:rPr sz="1800" dirty="0">
                <a:solidFill>
                  <a:srgbClr val="4F4F4F"/>
                </a:solidFill>
                <a:latin typeface="Times New Roman"/>
                <a:cs typeface="Times New Roman"/>
              </a:rPr>
              <a:t>мəлімдемелеріне</a:t>
            </a:r>
            <a:r>
              <a:rPr sz="1800" spc="409" dirty="0">
                <a:solidFill>
                  <a:srgbClr val="4F4F4F"/>
                </a:solidFill>
                <a:latin typeface="Times New Roman"/>
                <a:cs typeface="Times New Roman"/>
              </a:rPr>
              <a:t> </a:t>
            </a:r>
            <a:r>
              <a:rPr sz="1800" dirty="0">
                <a:solidFill>
                  <a:srgbClr val="4F4F4F"/>
                </a:solidFill>
                <a:latin typeface="Times New Roman"/>
                <a:cs typeface="Times New Roman"/>
              </a:rPr>
              <a:t>қоңырау</a:t>
            </a:r>
            <a:r>
              <a:rPr sz="1800" spc="415" dirty="0">
                <a:solidFill>
                  <a:srgbClr val="4F4F4F"/>
                </a:solidFill>
                <a:latin typeface="Times New Roman"/>
                <a:cs typeface="Times New Roman"/>
              </a:rPr>
              <a:t> </a:t>
            </a:r>
            <a:r>
              <a:rPr sz="1800" dirty="0">
                <a:solidFill>
                  <a:srgbClr val="4F4F4F"/>
                </a:solidFill>
                <a:latin typeface="Times New Roman"/>
                <a:cs typeface="Times New Roman"/>
              </a:rPr>
              <a:t>шала</a:t>
            </a:r>
            <a:r>
              <a:rPr sz="1800" spc="409" dirty="0">
                <a:solidFill>
                  <a:srgbClr val="4F4F4F"/>
                </a:solidFill>
                <a:latin typeface="Times New Roman"/>
                <a:cs typeface="Times New Roman"/>
              </a:rPr>
              <a:t> </a:t>
            </a:r>
            <a:r>
              <a:rPr sz="1800" dirty="0">
                <a:solidFill>
                  <a:srgbClr val="4F4F4F"/>
                </a:solidFill>
                <a:latin typeface="Times New Roman"/>
                <a:cs typeface="Times New Roman"/>
              </a:rPr>
              <a:t>алмайды,</a:t>
            </a:r>
            <a:r>
              <a:rPr sz="1800" spc="409" dirty="0">
                <a:solidFill>
                  <a:srgbClr val="4F4F4F"/>
                </a:solidFill>
                <a:latin typeface="Times New Roman"/>
                <a:cs typeface="Times New Roman"/>
              </a:rPr>
              <a:t> </a:t>
            </a:r>
            <a:r>
              <a:rPr sz="1800" spc="-10" dirty="0">
                <a:solidFill>
                  <a:srgbClr val="4F4F4F"/>
                </a:solidFill>
                <a:latin typeface="Times New Roman"/>
                <a:cs typeface="Times New Roman"/>
              </a:rPr>
              <a:t>бірақ </a:t>
            </a:r>
            <a:r>
              <a:rPr sz="1800" dirty="0">
                <a:solidFill>
                  <a:srgbClr val="4F4F4F"/>
                </a:solidFill>
                <a:latin typeface="Times New Roman"/>
                <a:cs typeface="Times New Roman"/>
              </a:rPr>
              <a:t>пайдаланушылар</a:t>
            </a:r>
            <a:r>
              <a:rPr sz="1800" spc="45" dirty="0">
                <a:solidFill>
                  <a:srgbClr val="4F4F4F"/>
                </a:solidFill>
                <a:latin typeface="Times New Roman"/>
                <a:cs typeface="Times New Roman"/>
              </a:rPr>
              <a:t>  </a:t>
            </a:r>
            <a:r>
              <a:rPr sz="1800" spc="-25" dirty="0">
                <a:solidFill>
                  <a:srgbClr val="4F4F4F"/>
                </a:solidFill>
                <a:latin typeface="Times New Roman"/>
                <a:cs typeface="Times New Roman"/>
              </a:rPr>
              <a:t>Transact-</a:t>
            </a:r>
            <a:r>
              <a:rPr sz="1800" dirty="0">
                <a:solidFill>
                  <a:srgbClr val="4F4F4F"/>
                </a:solidFill>
                <a:latin typeface="Times New Roman"/>
                <a:cs typeface="Times New Roman"/>
              </a:rPr>
              <a:t>SQL</a:t>
            </a:r>
            <a:r>
              <a:rPr sz="1800" spc="480" dirty="0">
                <a:solidFill>
                  <a:srgbClr val="4F4F4F"/>
                </a:solidFill>
                <a:latin typeface="Times New Roman"/>
                <a:cs typeface="Times New Roman"/>
              </a:rPr>
              <a:t> </a:t>
            </a:r>
            <a:r>
              <a:rPr sz="1800" dirty="0">
                <a:solidFill>
                  <a:srgbClr val="4F4F4F"/>
                </a:solidFill>
                <a:latin typeface="Times New Roman"/>
                <a:cs typeface="Times New Roman"/>
              </a:rPr>
              <a:t>мəлімдемелерін</a:t>
            </a:r>
            <a:r>
              <a:rPr sz="1800" spc="45" dirty="0">
                <a:solidFill>
                  <a:srgbClr val="4F4F4F"/>
                </a:solidFill>
                <a:latin typeface="Times New Roman"/>
                <a:cs typeface="Times New Roman"/>
              </a:rPr>
              <a:t>  </a:t>
            </a:r>
            <a:r>
              <a:rPr sz="1800" dirty="0">
                <a:solidFill>
                  <a:srgbClr val="4F4F4F"/>
                </a:solidFill>
                <a:latin typeface="Times New Roman"/>
                <a:cs typeface="Times New Roman"/>
              </a:rPr>
              <a:t>орындаған</a:t>
            </a:r>
            <a:r>
              <a:rPr sz="1800" spc="45" dirty="0">
                <a:solidFill>
                  <a:srgbClr val="4F4F4F"/>
                </a:solidFill>
                <a:latin typeface="Times New Roman"/>
                <a:cs typeface="Times New Roman"/>
              </a:rPr>
              <a:t>  </a:t>
            </a:r>
            <a:r>
              <a:rPr sz="1800" dirty="0">
                <a:solidFill>
                  <a:srgbClr val="4F4F4F"/>
                </a:solidFill>
                <a:latin typeface="Times New Roman"/>
                <a:cs typeface="Times New Roman"/>
              </a:rPr>
              <a:t>кезде</a:t>
            </a:r>
            <a:r>
              <a:rPr sz="1800" spc="50" dirty="0">
                <a:solidFill>
                  <a:srgbClr val="4F4F4F"/>
                </a:solidFill>
                <a:latin typeface="Times New Roman"/>
                <a:cs typeface="Times New Roman"/>
              </a:rPr>
              <a:t>  </a:t>
            </a:r>
            <a:r>
              <a:rPr sz="1800" dirty="0">
                <a:solidFill>
                  <a:srgbClr val="4F4F4F"/>
                </a:solidFill>
                <a:latin typeface="Times New Roman"/>
                <a:cs typeface="Times New Roman"/>
              </a:rPr>
              <a:t>олар</a:t>
            </a:r>
            <a:r>
              <a:rPr sz="1800" spc="45" dirty="0">
                <a:solidFill>
                  <a:srgbClr val="4F4F4F"/>
                </a:solidFill>
                <a:latin typeface="Times New Roman"/>
                <a:cs typeface="Times New Roman"/>
              </a:rPr>
              <a:t>  </a:t>
            </a:r>
            <a:r>
              <a:rPr sz="1800" spc="-10" dirty="0">
                <a:solidFill>
                  <a:srgbClr val="4F4F4F"/>
                </a:solidFill>
                <a:latin typeface="Times New Roman"/>
                <a:cs typeface="Times New Roman"/>
              </a:rPr>
              <a:t>автоматты </a:t>
            </a:r>
            <a:r>
              <a:rPr sz="1800" dirty="0">
                <a:solidFill>
                  <a:srgbClr val="4F4F4F"/>
                </a:solidFill>
                <a:latin typeface="Times New Roman"/>
                <a:cs typeface="Times New Roman"/>
              </a:rPr>
              <a:t>түрде</a:t>
            </a:r>
            <a:r>
              <a:rPr sz="1800" spc="240" dirty="0">
                <a:solidFill>
                  <a:srgbClr val="4F4F4F"/>
                </a:solidFill>
                <a:latin typeface="Times New Roman"/>
                <a:cs typeface="Times New Roman"/>
              </a:rPr>
              <a:t>   </a:t>
            </a:r>
            <a:r>
              <a:rPr sz="1800" dirty="0">
                <a:solidFill>
                  <a:srgbClr val="4F4F4F"/>
                </a:solidFill>
                <a:latin typeface="Times New Roman"/>
                <a:cs typeface="Times New Roman"/>
              </a:rPr>
              <a:t>орындауды</a:t>
            </a:r>
            <a:r>
              <a:rPr sz="1800" spc="240" dirty="0">
                <a:solidFill>
                  <a:srgbClr val="4F4F4F"/>
                </a:solidFill>
                <a:latin typeface="Times New Roman"/>
                <a:cs typeface="Times New Roman"/>
              </a:rPr>
              <a:t>   </a:t>
            </a:r>
            <a:r>
              <a:rPr sz="1800" dirty="0">
                <a:solidFill>
                  <a:srgbClr val="4F4F4F"/>
                </a:solidFill>
                <a:latin typeface="Times New Roman"/>
                <a:cs typeface="Times New Roman"/>
              </a:rPr>
              <a:t>бастайды.</a:t>
            </a:r>
            <a:r>
              <a:rPr sz="1800" spc="245" dirty="0">
                <a:solidFill>
                  <a:srgbClr val="4F4F4F"/>
                </a:solidFill>
                <a:latin typeface="Times New Roman"/>
                <a:cs typeface="Times New Roman"/>
              </a:rPr>
              <a:t>   </a:t>
            </a:r>
            <a:r>
              <a:rPr sz="1800" dirty="0">
                <a:solidFill>
                  <a:srgbClr val="4F4F4F"/>
                </a:solidFill>
                <a:latin typeface="Times New Roman"/>
                <a:cs typeface="Times New Roman"/>
              </a:rPr>
              <a:t>Сақталған</a:t>
            </a:r>
            <a:r>
              <a:rPr sz="1800" spc="240" dirty="0">
                <a:solidFill>
                  <a:srgbClr val="4F4F4F"/>
                </a:solidFill>
                <a:latin typeface="Times New Roman"/>
                <a:cs typeface="Times New Roman"/>
              </a:rPr>
              <a:t>   </a:t>
            </a:r>
            <a:r>
              <a:rPr sz="1800" dirty="0">
                <a:solidFill>
                  <a:srgbClr val="4F4F4F"/>
                </a:solidFill>
                <a:latin typeface="Times New Roman"/>
                <a:cs typeface="Times New Roman"/>
              </a:rPr>
              <a:t>процедуралар</a:t>
            </a:r>
            <a:r>
              <a:rPr sz="1800" spc="245" dirty="0">
                <a:solidFill>
                  <a:srgbClr val="4F4F4F"/>
                </a:solidFill>
                <a:latin typeface="Times New Roman"/>
                <a:cs typeface="Times New Roman"/>
              </a:rPr>
              <a:t>   </a:t>
            </a:r>
            <a:r>
              <a:rPr sz="1800" spc="-10" dirty="0">
                <a:solidFill>
                  <a:srgbClr val="4F4F4F"/>
                </a:solidFill>
                <a:latin typeface="Times New Roman"/>
                <a:cs typeface="Times New Roman"/>
              </a:rPr>
              <a:t>пайдаланушыларды, қолданбаларды</a:t>
            </a:r>
            <a:r>
              <a:rPr sz="1800" spc="-35" dirty="0">
                <a:solidFill>
                  <a:srgbClr val="4F4F4F"/>
                </a:solidFill>
                <a:latin typeface="Times New Roman"/>
                <a:cs typeface="Times New Roman"/>
              </a:rPr>
              <a:t> </a:t>
            </a:r>
            <a:r>
              <a:rPr sz="1800" dirty="0">
                <a:solidFill>
                  <a:srgbClr val="4F4F4F"/>
                </a:solidFill>
                <a:latin typeface="Times New Roman"/>
                <a:cs typeface="Times New Roman"/>
              </a:rPr>
              <a:t>немесе</a:t>
            </a:r>
            <a:r>
              <a:rPr sz="1800" spc="-30" dirty="0">
                <a:solidFill>
                  <a:srgbClr val="4F4F4F"/>
                </a:solidFill>
                <a:latin typeface="Times New Roman"/>
                <a:cs typeface="Times New Roman"/>
              </a:rPr>
              <a:t> </a:t>
            </a:r>
            <a:r>
              <a:rPr sz="1800" spc="-10" dirty="0">
                <a:solidFill>
                  <a:srgbClr val="4F4F4F"/>
                </a:solidFill>
                <a:latin typeface="Times New Roman"/>
                <a:cs typeface="Times New Roman"/>
              </a:rPr>
              <a:t>триггерлерді</a:t>
            </a:r>
            <a:r>
              <a:rPr sz="1800" spc="-30" dirty="0">
                <a:solidFill>
                  <a:srgbClr val="4F4F4F"/>
                </a:solidFill>
                <a:latin typeface="Times New Roman"/>
                <a:cs typeface="Times New Roman"/>
              </a:rPr>
              <a:t> </a:t>
            </a:r>
            <a:r>
              <a:rPr sz="1800" dirty="0">
                <a:solidFill>
                  <a:srgbClr val="4F4F4F"/>
                </a:solidFill>
                <a:latin typeface="Times New Roman"/>
                <a:cs typeface="Times New Roman"/>
              </a:rPr>
              <a:t>нақты</a:t>
            </a:r>
            <a:r>
              <a:rPr sz="1800" spc="-35" dirty="0">
                <a:solidFill>
                  <a:srgbClr val="4F4F4F"/>
                </a:solidFill>
                <a:latin typeface="Times New Roman"/>
                <a:cs typeface="Times New Roman"/>
              </a:rPr>
              <a:t> </a:t>
            </a:r>
            <a:r>
              <a:rPr sz="1800" dirty="0">
                <a:solidFill>
                  <a:srgbClr val="4F4F4F"/>
                </a:solidFill>
                <a:latin typeface="Times New Roman"/>
                <a:cs typeface="Times New Roman"/>
              </a:rPr>
              <a:t>шақыру</a:t>
            </a:r>
            <a:r>
              <a:rPr sz="1800" spc="-25" dirty="0">
                <a:solidFill>
                  <a:srgbClr val="4F4F4F"/>
                </a:solidFill>
                <a:latin typeface="Times New Roman"/>
                <a:cs typeface="Times New Roman"/>
              </a:rPr>
              <a:t> </a:t>
            </a:r>
            <a:r>
              <a:rPr sz="1800" dirty="0">
                <a:solidFill>
                  <a:srgbClr val="4F4F4F"/>
                </a:solidFill>
                <a:latin typeface="Times New Roman"/>
                <a:cs typeface="Times New Roman"/>
              </a:rPr>
              <a:t>жəне</a:t>
            </a:r>
            <a:r>
              <a:rPr sz="1800" spc="-30" dirty="0">
                <a:solidFill>
                  <a:srgbClr val="4F4F4F"/>
                </a:solidFill>
                <a:latin typeface="Times New Roman"/>
                <a:cs typeface="Times New Roman"/>
              </a:rPr>
              <a:t> </a:t>
            </a:r>
            <a:r>
              <a:rPr sz="1800" spc="-20" dirty="0">
                <a:solidFill>
                  <a:srgbClr val="4F4F4F"/>
                </a:solidFill>
                <a:latin typeface="Times New Roman"/>
                <a:cs typeface="Times New Roman"/>
              </a:rPr>
              <a:t>орындауды</a:t>
            </a:r>
            <a:r>
              <a:rPr sz="1800" spc="-35" dirty="0">
                <a:solidFill>
                  <a:srgbClr val="4F4F4F"/>
                </a:solidFill>
                <a:latin typeface="Times New Roman"/>
                <a:cs typeface="Times New Roman"/>
              </a:rPr>
              <a:t> </a:t>
            </a:r>
            <a:r>
              <a:rPr sz="1800" dirty="0">
                <a:solidFill>
                  <a:srgbClr val="4F4F4F"/>
                </a:solidFill>
                <a:latin typeface="Times New Roman"/>
                <a:cs typeface="Times New Roman"/>
              </a:rPr>
              <a:t>талап</a:t>
            </a:r>
            <a:r>
              <a:rPr sz="1800" spc="-30" dirty="0">
                <a:solidFill>
                  <a:srgbClr val="4F4F4F"/>
                </a:solidFill>
                <a:latin typeface="Times New Roman"/>
                <a:cs typeface="Times New Roman"/>
              </a:rPr>
              <a:t> </a:t>
            </a:r>
            <a:r>
              <a:rPr sz="1800" spc="-10" dirty="0">
                <a:solidFill>
                  <a:srgbClr val="4F4F4F"/>
                </a:solidFill>
                <a:latin typeface="Times New Roman"/>
                <a:cs typeface="Times New Roman"/>
              </a:rPr>
              <a:t>етеді.</a:t>
            </a:r>
            <a:endParaRPr sz="18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6211" rIns="0" bIns="0" rtlCol="0">
            <a:spAutoFit/>
          </a:bodyPr>
          <a:lstStyle/>
          <a:p>
            <a:pPr marL="12700">
              <a:lnSpc>
                <a:spcPct val="100000"/>
              </a:lnSpc>
              <a:spcBef>
                <a:spcPts val="120"/>
              </a:spcBef>
            </a:pPr>
            <a:r>
              <a:rPr sz="1600" b="1" dirty="0">
                <a:solidFill>
                  <a:srgbClr val="4F4F4F"/>
                </a:solidFill>
                <a:latin typeface="Arial"/>
                <a:cs typeface="Arial"/>
              </a:rPr>
              <a:t>Триггерлердің</a:t>
            </a:r>
            <a:r>
              <a:rPr sz="1600" b="1" spc="-100" dirty="0">
                <a:solidFill>
                  <a:srgbClr val="4F4F4F"/>
                </a:solidFill>
                <a:latin typeface="Arial"/>
                <a:cs typeface="Arial"/>
              </a:rPr>
              <a:t> </a:t>
            </a:r>
            <a:r>
              <a:rPr sz="1600" b="1" spc="-10" dirty="0">
                <a:solidFill>
                  <a:srgbClr val="4F4F4F"/>
                </a:solidFill>
                <a:latin typeface="Arial"/>
                <a:cs typeface="Arial"/>
              </a:rPr>
              <a:t>артықшылығы</a:t>
            </a:r>
            <a:endParaRPr sz="1600">
              <a:latin typeface="Arial"/>
              <a:cs typeface="Arial"/>
            </a:endParaRPr>
          </a:p>
        </p:txBody>
      </p:sp>
      <p:sp>
        <p:nvSpPr>
          <p:cNvPr id="3" name="object 3"/>
          <p:cNvSpPr txBox="1"/>
          <p:nvPr/>
        </p:nvSpPr>
        <p:spPr>
          <a:xfrm>
            <a:off x="384725" y="1080847"/>
            <a:ext cx="8318500" cy="1363345"/>
          </a:xfrm>
          <a:prstGeom prst="rect">
            <a:avLst/>
          </a:prstGeom>
        </p:spPr>
        <p:txBody>
          <a:bodyPr vert="horz" wrap="square" lIns="0" tIns="12700" rIns="0" bIns="0" rtlCol="0">
            <a:spAutoFit/>
          </a:bodyPr>
          <a:lstStyle/>
          <a:p>
            <a:pPr marL="12700" marR="5080" indent="264795">
              <a:lnSpc>
                <a:spcPct val="152500"/>
              </a:lnSpc>
              <a:spcBef>
                <a:spcPts val="100"/>
              </a:spcBef>
              <a:buAutoNum type="arabicPeriod"/>
              <a:tabLst>
                <a:tab pos="277495" algn="l"/>
              </a:tabLst>
            </a:pPr>
            <a:r>
              <a:rPr sz="1700" dirty="0">
                <a:solidFill>
                  <a:srgbClr val="4F4F4F"/>
                </a:solidFill>
                <a:latin typeface="Times New Roman"/>
                <a:cs typeface="Times New Roman"/>
              </a:rPr>
              <a:t>Триггер</a:t>
            </a:r>
            <a:r>
              <a:rPr sz="1700" spc="305" dirty="0">
                <a:solidFill>
                  <a:srgbClr val="4F4F4F"/>
                </a:solidFill>
                <a:latin typeface="Times New Roman"/>
                <a:cs typeface="Times New Roman"/>
              </a:rPr>
              <a:t> </a:t>
            </a:r>
            <a:r>
              <a:rPr sz="1700" dirty="0">
                <a:solidFill>
                  <a:srgbClr val="4F4F4F"/>
                </a:solidFill>
                <a:latin typeface="Times New Roman"/>
                <a:cs typeface="Times New Roman"/>
              </a:rPr>
              <a:t>автоматты.</a:t>
            </a:r>
            <a:r>
              <a:rPr sz="1700" spc="305" dirty="0">
                <a:solidFill>
                  <a:srgbClr val="4F4F4F"/>
                </a:solidFill>
                <a:latin typeface="Times New Roman"/>
                <a:cs typeface="Times New Roman"/>
              </a:rPr>
              <a:t> </a:t>
            </a:r>
            <a:r>
              <a:rPr sz="1700" dirty="0">
                <a:solidFill>
                  <a:srgbClr val="4F4F4F"/>
                </a:solidFill>
                <a:latin typeface="Times New Roman"/>
                <a:cs typeface="Times New Roman"/>
              </a:rPr>
              <a:t>Ол</a:t>
            </a:r>
            <a:r>
              <a:rPr sz="1700" spc="305" dirty="0">
                <a:solidFill>
                  <a:srgbClr val="4F4F4F"/>
                </a:solidFill>
                <a:latin typeface="Times New Roman"/>
                <a:cs typeface="Times New Roman"/>
              </a:rPr>
              <a:t> </a:t>
            </a:r>
            <a:r>
              <a:rPr sz="1700" dirty="0">
                <a:solidFill>
                  <a:srgbClr val="4F4F4F"/>
                </a:solidFill>
                <a:latin typeface="Times New Roman"/>
                <a:cs typeface="Times New Roman"/>
              </a:rPr>
              <a:t>кесте</a:t>
            </a:r>
            <a:r>
              <a:rPr sz="1700" spc="305" dirty="0">
                <a:solidFill>
                  <a:srgbClr val="4F4F4F"/>
                </a:solidFill>
                <a:latin typeface="Times New Roman"/>
                <a:cs typeface="Times New Roman"/>
              </a:rPr>
              <a:t> </a:t>
            </a:r>
            <a:r>
              <a:rPr sz="1700" dirty="0">
                <a:solidFill>
                  <a:srgbClr val="4F4F4F"/>
                </a:solidFill>
                <a:latin typeface="Times New Roman"/>
                <a:cs typeface="Times New Roman"/>
              </a:rPr>
              <a:t>деректеріне</a:t>
            </a:r>
            <a:r>
              <a:rPr sz="1700" spc="305" dirty="0">
                <a:solidFill>
                  <a:srgbClr val="4F4F4F"/>
                </a:solidFill>
                <a:latin typeface="Times New Roman"/>
                <a:cs typeface="Times New Roman"/>
              </a:rPr>
              <a:t> </a:t>
            </a:r>
            <a:r>
              <a:rPr sz="1700" dirty="0">
                <a:solidFill>
                  <a:srgbClr val="4F4F4F"/>
                </a:solidFill>
                <a:latin typeface="Times New Roman"/>
                <a:cs typeface="Times New Roman"/>
              </a:rPr>
              <a:t>кез</a:t>
            </a:r>
            <a:r>
              <a:rPr sz="1700" spc="305" dirty="0">
                <a:solidFill>
                  <a:srgbClr val="4F4F4F"/>
                </a:solidFill>
                <a:latin typeface="Times New Roman"/>
                <a:cs typeface="Times New Roman"/>
              </a:rPr>
              <a:t> </a:t>
            </a:r>
            <a:r>
              <a:rPr sz="1700" dirty="0">
                <a:solidFill>
                  <a:srgbClr val="4F4F4F"/>
                </a:solidFill>
                <a:latin typeface="Times New Roman"/>
                <a:cs typeface="Times New Roman"/>
              </a:rPr>
              <a:t>келген</a:t>
            </a:r>
            <a:r>
              <a:rPr sz="1700" spc="305" dirty="0">
                <a:solidFill>
                  <a:srgbClr val="4F4F4F"/>
                </a:solidFill>
                <a:latin typeface="Times New Roman"/>
                <a:cs typeface="Times New Roman"/>
              </a:rPr>
              <a:t> </a:t>
            </a:r>
            <a:r>
              <a:rPr sz="1700" dirty="0">
                <a:solidFill>
                  <a:srgbClr val="4F4F4F"/>
                </a:solidFill>
                <a:latin typeface="Times New Roman"/>
                <a:cs typeface="Times New Roman"/>
              </a:rPr>
              <a:t>өзгерістер</a:t>
            </a:r>
            <a:r>
              <a:rPr sz="1700" spc="305" dirty="0">
                <a:solidFill>
                  <a:srgbClr val="4F4F4F"/>
                </a:solidFill>
                <a:latin typeface="Times New Roman"/>
                <a:cs typeface="Times New Roman"/>
              </a:rPr>
              <a:t> </a:t>
            </a:r>
            <a:r>
              <a:rPr sz="1700" dirty="0">
                <a:solidFill>
                  <a:srgbClr val="4F4F4F"/>
                </a:solidFill>
                <a:latin typeface="Times New Roman"/>
                <a:cs typeface="Times New Roman"/>
              </a:rPr>
              <a:t>енгізілгеннен</a:t>
            </a:r>
            <a:r>
              <a:rPr sz="1700" spc="305" dirty="0">
                <a:solidFill>
                  <a:srgbClr val="4F4F4F"/>
                </a:solidFill>
                <a:latin typeface="Times New Roman"/>
                <a:cs typeface="Times New Roman"/>
              </a:rPr>
              <a:t> </a:t>
            </a:r>
            <a:r>
              <a:rPr sz="1700" spc="-10" dirty="0">
                <a:solidFill>
                  <a:srgbClr val="4F4F4F"/>
                </a:solidFill>
                <a:latin typeface="Times New Roman"/>
                <a:cs typeface="Times New Roman"/>
              </a:rPr>
              <a:t>кейін </a:t>
            </a:r>
            <a:r>
              <a:rPr sz="1700" dirty="0">
                <a:solidFill>
                  <a:srgbClr val="4F4F4F"/>
                </a:solidFill>
                <a:latin typeface="Times New Roman"/>
                <a:cs typeface="Times New Roman"/>
              </a:rPr>
              <a:t>бірден</a:t>
            </a:r>
            <a:r>
              <a:rPr sz="1700" spc="-65" dirty="0">
                <a:solidFill>
                  <a:srgbClr val="4F4F4F"/>
                </a:solidFill>
                <a:latin typeface="Times New Roman"/>
                <a:cs typeface="Times New Roman"/>
              </a:rPr>
              <a:t> </a:t>
            </a:r>
            <a:r>
              <a:rPr sz="1700" dirty="0">
                <a:solidFill>
                  <a:srgbClr val="4F4F4F"/>
                </a:solidFill>
                <a:latin typeface="Times New Roman"/>
                <a:cs typeface="Times New Roman"/>
              </a:rPr>
              <a:t>іске</a:t>
            </a:r>
            <a:r>
              <a:rPr sz="1700" spc="-60" dirty="0">
                <a:solidFill>
                  <a:srgbClr val="4F4F4F"/>
                </a:solidFill>
                <a:latin typeface="Times New Roman"/>
                <a:cs typeface="Times New Roman"/>
              </a:rPr>
              <a:t> </a:t>
            </a:r>
            <a:r>
              <a:rPr sz="1700" spc="-10" dirty="0">
                <a:solidFill>
                  <a:srgbClr val="4F4F4F"/>
                </a:solidFill>
                <a:latin typeface="Times New Roman"/>
                <a:cs typeface="Times New Roman"/>
              </a:rPr>
              <a:t>қосылады.</a:t>
            </a:r>
            <a:endParaRPr sz="1700">
              <a:latin typeface="Times New Roman"/>
              <a:cs typeface="Times New Roman"/>
            </a:endParaRPr>
          </a:p>
          <a:p>
            <a:pPr>
              <a:lnSpc>
                <a:spcPct val="100000"/>
              </a:lnSpc>
              <a:spcBef>
                <a:spcPts val="315"/>
              </a:spcBef>
              <a:buClr>
                <a:srgbClr val="4F4F4F"/>
              </a:buClr>
              <a:buFont typeface="Times New Roman"/>
              <a:buAutoNum type="arabicPeriod"/>
            </a:pPr>
            <a:endParaRPr sz="1700">
              <a:latin typeface="Times New Roman"/>
              <a:cs typeface="Times New Roman"/>
            </a:endParaRPr>
          </a:p>
          <a:p>
            <a:pPr marL="228600" indent="-215900">
              <a:lnSpc>
                <a:spcPct val="100000"/>
              </a:lnSpc>
              <a:buAutoNum type="arabicPeriod"/>
              <a:tabLst>
                <a:tab pos="228600" algn="l"/>
              </a:tabLst>
            </a:pPr>
            <a:r>
              <a:rPr sz="1700" spc="-10" dirty="0">
                <a:solidFill>
                  <a:srgbClr val="4F4F4F"/>
                </a:solidFill>
                <a:latin typeface="Times New Roman"/>
                <a:cs typeface="Times New Roman"/>
              </a:rPr>
              <a:t>Триггерлер</a:t>
            </a:r>
            <a:r>
              <a:rPr sz="1700" spc="-50" dirty="0">
                <a:solidFill>
                  <a:srgbClr val="4F4F4F"/>
                </a:solidFill>
                <a:latin typeface="Times New Roman"/>
                <a:cs typeface="Times New Roman"/>
              </a:rPr>
              <a:t> </a:t>
            </a:r>
            <a:r>
              <a:rPr sz="1700" dirty="0">
                <a:solidFill>
                  <a:srgbClr val="4F4F4F"/>
                </a:solidFill>
                <a:latin typeface="Times New Roman"/>
                <a:cs typeface="Times New Roman"/>
              </a:rPr>
              <a:t>дерекқордағы</a:t>
            </a:r>
            <a:r>
              <a:rPr sz="1700" spc="-50" dirty="0">
                <a:solidFill>
                  <a:srgbClr val="4F4F4F"/>
                </a:solidFill>
                <a:latin typeface="Times New Roman"/>
                <a:cs typeface="Times New Roman"/>
              </a:rPr>
              <a:t> </a:t>
            </a:r>
            <a:r>
              <a:rPr sz="1700" dirty="0">
                <a:solidFill>
                  <a:srgbClr val="4F4F4F"/>
                </a:solidFill>
                <a:latin typeface="Times New Roman"/>
                <a:cs typeface="Times New Roman"/>
              </a:rPr>
              <a:t>қатысты</a:t>
            </a:r>
            <a:r>
              <a:rPr sz="1700" spc="-55" dirty="0">
                <a:solidFill>
                  <a:srgbClr val="4F4F4F"/>
                </a:solidFill>
                <a:latin typeface="Times New Roman"/>
                <a:cs typeface="Times New Roman"/>
              </a:rPr>
              <a:t> </a:t>
            </a:r>
            <a:r>
              <a:rPr sz="1700" dirty="0">
                <a:solidFill>
                  <a:srgbClr val="4F4F4F"/>
                </a:solidFill>
                <a:latin typeface="Times New Roman"/>
                <a:cs typeface="Times New Roman"/>
              </a:rPr>
              <a:t>кестелер</a:t>
            </a:r>
            <a:r>
              <a:rPr sz="1700" spc="-45" dirty="0">
                <a:solidFill>
                  <a:srgbClr val="4F4F4F"/>
                </a:solidFill>
                <a:latin typeface="Times New Roman"/>
                <a:cs typeface="Times New Roman"/>
              </a:rPr>
              <a:t> </a:t>
            </a:r>
            <a:r>
              <a:rPr sz="1700" dirty="0">
                <a:solidFill>
                  <a:srgbClr val="4F4F4F"/>
                </a:solidFill>
                <a:latin typeface="Times New Roman"/>
                <a:cs typeface="Times New Roman"/>
              </a:rPr>
              <a:t>арқылы</a:t>
            </a:r>
            <a:r>
              <a:rPr sz="1700" spc="-55" dirty="0">
                <a:solidFill>
                  <a:srgbClr val="4F4F4F"/>
                </a:solidFill>
                <a:latin typeface="Times New Roman"/>
                <a:cs typeface="Times New Roman"/>
              </a:rPr>
              <a:t> </a:t>
            </a:r>
            <a:r>
              <a:rPr sz="1700" dirty="0">
                <a:solidFill>
                  <a:srgbClr val="4F4F4F"/>
                </a:solidFill>
                <a:latin typeface="Times New Roman"/>
                <a:cs typeface="Times New Roman"/>
              </a:rPr>
              <a:t>каскадты</a:t>
            </a:r>
            <a:r>
              <a:rPr sz="1700" spc="-50" dirty="0">
                <a:solidFill>
                  <a:srgbClr val="4F4F4F"/>
                </a:solidFill>
                <a:latin typeface="Times New Roman"/>
                <a:cs typeface="Times New Roman"/>
              </a:rPr>
              <a:t> </a:t>
            </a:r>
            <a:r>
              <a:rPr sz="1700" dirty="0">
                <a:solidFill>
                  <a:srgbClr val="4F4F4F"/>
                </a:solidFill>
                <a:latin typeface="Times New Roman"/>
                <a:cs typeface="Times New Roman"/>
              </a:rPr>
              <a:t>болуы</a:t>
            </a:r>
            <a:r>
              <a:rPr sz="1700" spc="-55" dirty="0">
                <a:solidFill>
                  <a:srgbClr val="4F4F4F"/>
                </a:solidFill>
                <a:latin typeface="Times New Roman"/>
                <a:cs typeface="Times New Roman"/>
              </a:rPr>
              <a:t> </a:t>
            </a:r>
            <a:r>
              <a:rPr sz="1700" spc="-10" dirty="0">
                <a:solidFill>
                  <a:srgbClr val="4F4F4F"/>
                </a:solidFill>
                <a:latin typeface="Times New Roman"/>
                <a:cs typeface="Times New Roman"/>
              </a:rPr>
              <a:t>мүмкін.</a:t>
            </a:r>
            <a:endParaRPr sz="1700">
              <a:latin typeface="Times New Roman"/>
              <a:cs typeface="Times New Roman"/>
            </a:endParaRPr>
          </a:p>
        </p:txBody>
      </p:sp>
      <p:sp>
        <p:nvSpPr>
          <p:cNvPr id="4" name="object 4"/>
          <p:cNvSpPr txBox="1"/>
          <p:nvPr/>
        </p:nvSpPr>
        <p:spPr>
          <a:xfrm>
            <a:off x="7167662" y="2570937"/>
            <a:ext cx="1569720" cy="815975"/>
          </a:xfrm>
          <a:prstGeom prst="rect">
            <a:avLst/>
          </a:prstGeom>
        </p:spPr>
        <p:txBody>
          <a:bodyPr vert="horz" wrap="square" lIns="0" tIns="12700" rIns="0" bIns="0" rtlCol="0">
            <a:spAutoFit/>
          </a:bodyPr>
          <a:lstStyle/>
          <a:p>
            <a:pPr marL="12700" marR="5080" indent="130175">
              <a:lnSpc>
                <a:spcPct val="152500"/>
              </a:lnSpc>
              <a:spcBef>
                <a:spcPts val="100"/>
              </a:spcBef>
            </a:pPr>
            <a:r>
              <a:rPr sz="1700" spc="-10" dirty="0">
                <a:solidFill>
                  <a:srgbClr val="4F4F4F"/>
                </a:solidFill>
                <a:latin typeface="Times New Roman"/>
                <a:cs typeface="Times New Roman"/>
              </a:rPr>
              <a:t>шектеулерімен айырмашылығы,</a:t>
            </a:r>
            <a:endParaRPr sz="1700">
              <a:latin typeface="Times New Roman"/>
              <a:cs typeface="Times New Roman"/>
            </a:endParaRPr>
          </a:p>
        </p:txBody>
      </p:sp>
      <p:sp>
        <p:nvSpPr>
          <p:cNvPr id="5" name="object 5"/>
          <p:cNvSpPr txBox="1"/>
          <p:nvPr/>
        </p:nvSpPr>
        <p:spPr>
          <a:xfrm>
            <a:off x="384725" y="2570937"/>
            <a:ext cx="6783705" cy="1210945"/>
          </a:xfrm>
          <a:prstGeom prst="rect">
            <a:avLst/>
          </a:prstGeom>
        </p:spPr>
        <p:txBody>
          <a:bodyPr vert="horz" wrap="square" lIns="0" tIns="12700" rIns="0" bIns="0" rtlCol="0">
            <a:spAutoFit/>
          </a:bodyPr>
          <a:lstStyle/>
          <a:p>
            <a:pPr marL="12700" marR="5080">
              <a:lnSpc>
                <a:spcPct val="152500"/>
              </a:lnSpc>
              <a:spcBef>
                <a:spcPts val="100"/>
              </a:spcBef>
              <a:tabLst>
                <a:tab pos="330200" algn="l"/>
                <a:tab pos="1377315" algn="l"/>
                <a:tab pos="1809114" algn="l"/>
                <a:tab pos="2552700" algn="l"/>
                <a:tab pos="2954020" algn="l"/>
                <a:tab pos="3546475" algn="l"/>
                <a:tab pos="4244975" algn="l"/>
                <a:tab pos="4429125" algn="l"/>
                <a:tab pos="4924425" algn="l"/>
                <a:tab pos="5213350" algn="l"/>
                <a:tab pos="6038850" algn="l"/>
              </a:tabLst>
            </a:pPr>
            <a:r>
              <a:rPr sz="1700" spc="-25" dirty="0">
                <a:solidFill>
                  <a:srgbClr val="4F4F4F"/>
                </a:solidFill>
                <a:latin typeface="Times New Roman"/>
                <a:cs typeface="Times New Roman"/>
              </a:rPr>
              <a:t>3.</a:t>
            </a:r>
            <a:r>
              <a:rPr sz="1700" dirty="0">
                <a:solidFill>
                  <a:srgbClr val="4F4F4F"/>
                </a:solidFill>
                <a:latin typeface="Times New Roman"/>
                <a:cs typeface="Times New Roman"/>
              </a:rPr>
              <a:t>	</a:t>
            </a:r>
            <a:r>
              <a:rPr sz="1700" spc="-10" dirty="0">
                <a:solidFill>
                  <a:srgbClr val="4F4F4F"/>
                </a:solidFill>
                <a:latin typeface="Times New Roman"/>
                <a:cs typeface="Times New Roman"/>
              </a:rPr>
              <a:t>Триггерді</a:t>
            </a:r>
            <a:r>
              <a:rPr sz="1700" dirty="0">
                <a:solidFill>
                  <a:srgbClr val="4F4F4F"/>
                </a:solidFill>
                <a:latin typeface="Times New Roman"/>
                <a:cs typeface="Times New Roman"/>
              </a:rPr>
              <a:t>	</a:t>
            </a:r>
            <a:r>
              <a:rPr sz="1700" spc="-10" dirty="0">
                <a:solidFill>
                  <a:srgbClr val="4F4F4F"/>
                </a:solidFill>
                <a:latin typeface="Times New Roman"/>
                <a:cs typeface="Times New Roman"/>
              </a:rPr>
              <a:t>мəжбүрлеп</a:t>
            </a:r>
            <a:r>
              <a:rPr sz="1700" dirty="0">
                <a:solidFill>
                  <a:srgbClr val="4F4F4F"/>
                </a:solidFill>
                <a:latin typeface="Times New Roman"/>
                <a:cs typeface="Times New Roman"/>
              </a:rPr>
              <a:t>	</a:t>
            </a:r>
            <a:r>
              <a:rPr sz="1700" spc="-10" dirty="0">
                <a:solidFill>
                  <a:srgbClr val="4F4F4F"/>
                </a:solidFill>
                <a:latin typeface="Times New Roman"/>
                <a:cs typeface="Times New Roman"/>
              </a:rPr>
              <a:t>шектеуге</a:t>
            </a:r>
            <a:r>
              <a:rPr sz="1700" dirty="0">
                <a:solidFill>
                  <a:srgbClr val="4F4F4F"/>
                </a:solidFill>
                <a:latin typeface="Times New Roman"/>
                <a:cs typeface="Times New Roman"/>
              </a:rPr>
              <a:t>	</a:t>
            </a:r>
            <a:r>
              <a:rPr sz="1700" spc="-10" dirty="0">
                <a:solidFill>
                  <a:srgbClr val="4F4F4F"/>
                </a:solidFill>
                <a:latin typeface="Times New Roman"/>
                <a:cs typeface="Times New Roman"/>
              </a:rPr>
              <a:t>болады.</a:t>
            </a:r>
            <a:r>
              <a:rPr sz="1700" dirty="0">
                <a:solidFill>
                  <a:srgbClr val="4F4F4F"/>
                </a:solidFill>
                <a:latin typeface="Times New Roman"/>
                <a:cs typeface="Times New Roman"/>
              </a:rPr>
              <a:t>	</a:t>
            </a:r>
            <a:r>
              <a:rPr sz="1700" spc="-25" dirty="0">
                <a:solidFill>
                  <a:srgbClr val="4F4F4F"/>
                </a:solidFill>
                <a:latin typeface="Times New Roman"/>
                <a:cs typeface="Times New Roman"/>
              </a:rPr>
              <a:t>Бұл</a:t>
            </a:r>
            <a:r>
              <a:rPr sz="1700" dirty="0">
                <a:solidFill>
                  <a:srgbClr val="4F4F4F"/>
                </a:solidFill>
                <a:latin typeface="Times New Roman"/>
                <a:cs typeface="Times New Roman"/>
              </a:rPr>
              <a:t>	</a:t>
            </a:r>
            <a:r>
              <a:rPr sz="1700" spc="-10" dirty="0">
                <a:solidFill>
                  <a:srgbClr val="4F4F4F"/>
                </a:solidFill>
                <a:latin typeface="Times New Roman"/>
                <a:cs typeface="Times New Roman"/>
              </a:rPr>
              <a:t>шектеулер</a:t>
            </a:r>
            <a:r>
              <a:rPr sz="1700" dirty="0">
                <a:solidFill>
                  <a:srgbClr val="4F4F4F"/>
                </a:solidFill>
                <a:latin typeface="Times New Roman"/>
                <a:cs typeface="Times New Roman"/>
              </a:rPr>
              <a:t>	</a:t>
            </a:r>
            <a:r>
              <a:rPr sz="1700" spc="-10" dirty="0">
                <a:solidFill>
                  <a:srgbClr val="4F4F4F"/>
                </a:solidFill>
                <a:latin typeface="Times New Roman"/>
                <a:cs typeface="Times New Roman"/>
              </a:rPr>
              <a:t>CHECK анықталғандарға</a:t>
            </a:r>
            <a:r>
              <a:rPr sz="1700" dirty="0">
                <a:solidFill>
                  <a:srgbClr val="4F4F4F"/>
                </a:solidFill>
                <a:latin typeface="Times New Roman"/>
                <a:cs typeface="Times New Roman"/>
              </a:rPr>
              <a:t>	</a:t>
            </a:r>
            <a:r>
              <a:rPr sz="1700" spc="-10" dirty="0">
                <a:solidFill>
                  <a:srgbClr val="4F4F4F"/>
                </a:solidFill>
                <a:latin typeface="Times New Roman"/>
                <a:cs typeface="Times New Roman"/>
              </a:rPr>
              <a:t>қарағанда</a:t>
            </a:r>
            <a:r>
              <a:rPr sz="1700" dirty="0">
                <a:solidFill>
                  <a:srgbClr val="4F4F4F"/>
                </a:solidFill>
                <a:latin typeface="Times New Roman"/>
                <a:cs typeface="Times New Roman"/>
              </a:rPr>
              <a:t>	</a:t>
            </a:r>
            <a:r>
              <a:rPr sz="1700" spc="-10" dirty="0">
                <a:solidFill>
                  <a:srgbClr val="4F4F4F"/>
                </a:solidFill>
                <a:latin typeface="Times New Roman"/>
                <a:cs typeface="Times New Roman"/>
              </a:rPr>
              <a:t>күрделірек.</a:t>
            </a:r>
            <a:r>
              <a:rPr sz="1700" dirty="0">
                <a:solidFill>
                  <a:srgbClr val="4F4F4F"/>
                </a:solidFill>
                <a:latin typeface="Times New Roman"/>
                <a:cs typeface="Times New Roman"/>
              </a:rPr>
              <a:t>	</a:t>
            </a:r>
            <a:r>
              <a:rPr sz="1700" spc="-10" dirty="0">
                <a:solidFill>
                  <a:srgbClr val="4F4F4F"/>
                </a:solidFill>
                <a:latin typeface="Times New Roman"/>
                <a:cs typeface="Times New Roman"/>
              </a:rPr>
              <a:t>CHECK</a:t>
            </a:r>
            <a:r>
              <a:rPr sz="1700" dirty="0">
                <a:solidFill>
                  <a:srgbClr val="4F4F4F"/>
                </a:solidFill>
                <a:latin typeface="Times New Roman"/>
                <a:cs typeface="Times New Roman"/>
              </a:rPr>
              <a:t>	</a:t>
            </a:r>
            <a:r>
              <a:rPr sz="1700" spc="-10" dirty="0">
                <a:solidFill>
                  <a:srgbClr val="4F4F4F"/>
                </a:solidFill>
                <a:latin typeface="Times New Roman"/>
                <a:cs typeface="Times New Roman"/>
              </a:rPr>
              <a:t>шектеулерінен </a:t>
            </a:r>
            <a:r>
              <a:rPr sz="1700" dirty="0">
                <a:solidFill>
                  <a:srgbClr val="4F4F4F"/>
                </a:solidFill>
                <a:latin typeface="Times New Roman"/>
                <a:cs typeface="Times New Roman"/>
              </a:rPr>
              <a:t>триггерлер</a:t>
            </a:r>
            <a:r>
              <a:rPr sz="1700" spc="-40" dirty="0">
                <a:solidFill>
                  <a:srgbClr val="4F4F4F"/>
                </a:solidFill>
                <a:latin typeface="Times New Roman"/>
                <a:cs typeface="Times New Roman"/>
              </a:rPr>
              <a:t> </a:t>
            </a:r>
            <a:r>
              <a:rPr sz="1700" dirty="0">
                <a:solidFill>
                  <a:srgbClr val="4F4F4F"/>
                </a:solidFill>
                <a:latin typeface="Times New Roman"/>
                <a:cs typeface="Times New Roman"/>
              </a:rPr>
              <a:t>басқа</a:t>
            </a:r>
            <a:r>
              <a:rPr sz="1700" spc="-40" dirty="0">
                <a:solidFill>
                  <a:srgbClr val="4F4F4F"/>
                </a:solidFill>
                <a:latin typeface="Times New Roman"/>
                <a:cs typeface="Times New Roman"/>
              </a:rPr>
              <a:t> </a:t>
            </a:r>
            <a:r>
              <a:rPr sz="1700" dirty="0">
                <a:solidFill>
                  <a:srgbClr val="4F4F4F"/>
                </a:solidFill>
                <a:latin typeface="Times New Roman"/>
                <a:cs typeface="Times New Roman"/>
              </a:rPr>
              <a:t>кестелердегі</a:t>
            </a:r>
            <a:r>
              <a:rPr sz="1700" spc="-45" dirty="0">
                <a:solidFill>
                  <a:srgbClr val="4F4F4F"/>
                </a:solidFill>
                <a:latin typeface="Times New Roman"/>
                <a:cs typeface="Times New Roman"/>
              </a:rPr>
              <a:t> </a:t>
            </a:r>
            <a:r>
              <a:rPr sz="1700" dirty="0">
                <a:solidFill>
                  <a:srgbClr val="4F4F4F"/>
                </a:solidFill>
                <a:latin typeface="Times New Roman"/>
                <a:cs typeface="Times New Roman"/>
              </a:rPr>
              <a:t>бағандарға</a:t>
            </a:r>
            <a:r>
              <a:rPr sz="1700" spc="-40" dirty="0">
                <a:solidFill>
                  <a:srgbClr val="4F4F4F"/>
                </a:solidFill>
                <a:latin typeface="Times New Roman"/>
                <a:cs typeface="Times New Roman"/>
              </a:rPr>
              <a:t> </a:t>
            </a:r>
            <a:r>
              <a:rPr sz="1700" dirty="0">
                <a:solidFill>
                  <a:srgbClr val="4F4F4F"/>
                </a:solidFill>
                <a:latin typeface="Times New Roman"/>
                <a:cs typeface="Times New Roman"/>
              </a:rPr>
              <a:t>сілтеме</a:t>
            </a:r>
            <a:r>
              <a:rPr sz="1700" spc="-40" dirty="0">
                <a:solidFill>
                  <a:srgbClr val="4F4F4F"/>
                </a:solidFill>
                <a:latin typeface="Times New Roman"/>
                <a:cs typeface="Times New Roman"/>
              </a:rPr>
              <a:t> </a:t>
            </a:r>
            <a:r>
              <a:rPr sz="1700" dirty="0">
                <a:solidFill>
                  <a:srgbClr val="4F4F4F"/>
                </a:solidFill>
                <a:latin typeface="Times New Roman"/>
                <a:cs typeface="Times New Roman"/>
              </a:rPr>
              <a:t>жасай</a:t>
            </a:r>
            <a:r>
              <a:rPr sz="1700" spc="-45" dirty="0">
                <a:solidFill>
                  <a:srgbClr val="4F4F4F"/>
                </a:solidFill>
                <a:latin typeface="Times New Roman"/>
                <a:cs typeface="Times New Roman"/>
              </a:rPr>
              <a:t> </a:t>
            </a:r>
            <a:r>
              <a:rPr sz="1700" spc="-10" dirty="0">
                <a:solidFill>
                  <a:srgbClr val="4F4F4F"/>
                </a:solidFill>
                <a:latin typeface="Times New Roman"/>
                <a:cs typeface="Times New Roman"/>
              </a:rPr>
              <a:t>алады.</a:t>
            </a:r>
            <a:endParaRPr sz="17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9149" y="132745"/>
            <a:ext cx="1301750" cy="272415"/>
          </a:xfrm>
          <a:prstGeom prst="rect">
            <a:avLst/>
          </a:prstGeom>
        </p:spPr>
        <p:txBody>
          <a:bodyPr vert="horz" wrap="square" lIns="0" tIns="15240" rIns="0" bIns="0" rtlCol="0">
            <a:spAutoFit/>
          </a:bodyPr>
          <a:lstStyle/>
          <a:p>
            <a:pPr marL="12700">
              <a:lnSpc>
                <a:spcPct val="100000"/>
              </a:lnSpc>
              <a:spcBef>
                <a:spcPts val="120"/>
              </a:spcBef>
            </a:pPr>
            <a:r>
              <a:rPr sz="1600" b="1" dirty="0">
                <a:solidFill>
                  <a:srgbClr val="4F4F4F"/>
                </a:solidFill>
                <a:latin typeface="Arial"/>
                <a:cs typeface="Arial"/>
              </a:rPr>
              <a:t>Триггер</a:t>
            </a:r>
            <a:r>
              <a:rPr sz="1600" b="1" spc="-30" dirty="0">
                <a:solidFill>
                  <a:srgbClr val="4F4F4F"/>
                </a:solidFill>
                <a:latin typeface="Arial"/>
                <a:cs typeface="Arial"/>
              </a:rPr>
              <a:t> </a:t>
            </a:r>
            <a:r>
              <a:rPr sz="1600" b="1" spc="-20" dirty="0">
                <a:solidFill>
                  <a:srgbClr val="4F4F4F"/>
                </a:solidFill>
                <a:latin typeface="Arial"/>
                <a:cs typeface="Arial"/>
              </a:rPr>
              <a:t>рөлі</a:t>
            </a:r>
            <a:endParaRPr sz="1600">
              <a:latin typeface="Arial"/>
              <a:cs typeface="Arial"/>
            </a:endParaRPr>
          </a:p>
        </p:txBody>
      </p:sp>
      <p:sp>
        <p:nvSpPr>
          <p:cNvPr id="3" name="object 3"/>
          <p:cNvSpPr txBox="1"/>
          <p:nvPr/>
        </p:nvSpPr>
        <p:spPr>
          <a:xfrm>
            <a:off x="384725" y="563662"/>
            <a:ext cx="8341995" cy="2585720"/>
          </a:xfrm>
          <a:prstGeom prst="rect">
            <a:avLst/>
          </a:prstGeom>
        </p:spPr>
        <p:txBody>
          <a:bodyPr vert="horz" wrap="square" lIns="0" tIns="12700" rIns="0" bIns="0" rtlCol="0">
            <a:spAutoFit/>
          </a:bodyPr>
          <a:lstStyle/>
          <a:p>
            <a:pPr marL="12700" marR="5080">
              <a:lnSpc>
                <a:spcPct val="100000"/>
              </a:lnSpc>
              <a:spcBef>
                <a:spcPts val="100"/>
              </a:spcBef>
            </a:pPr>
            <a:r>
              <a:rPr sz="1400" spc="-10" dirty="0">
                <a:solidFill>
                  <a:srgbClr val="4F4F4F"/>
                </a:solidFill>
                <a:latin typeface="Times New Roman"/>
                <a:cs typeface="Times New Roman"/>
              </a:rPr>
              <a:t>Триггердің</a:t>
            </a:r>
            <a:r>
              <a:rPr sz="1400" spc="-50" dirty="0">
                <a:solidFill>
                  <a:srgbClr val="4F4F4F"/>
                </a:solidFill>
                <a:latin typeface="Times New Roman"/>
                <a:cs typeface="Times New Roman"/>
              </a:rPr>
              <a:t> </a:t>
            </a:r>
            <a:r>
              <a:rPr sz="1400" dirty="0">
                <a:solidFill>
                  <a:srgbClr val="4F4F4F"/>
                </a:solidFill>
                <a:latin typeface="Times New Roman"/>
                <a:cs typeface="Times New Roman"/>
              </a:rPr>
              <a:t>негізгі</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функциясы</a:t>
            </a:r>
            <a:r>
              <a:rPr sz="1400" spc="-50" dirty="0">
                <a:solidFill>
                  <a:srgbClr val="4F4F4F"/>
                </a:solidFill>
                <a:latin typeface="Times New Roman"/>
                <a:cs typeface="Times New Roman"/>
              </a:rPr>
              <a:t> </a:t>
            </a:r>
            <a:r>
              <a:rPr sz="1400" dirty="0">
                <a:solidFill>
                  <a:srgbClr val="4F4F4F"/>
                </a:solidFill>
                <a:latin typeface="Times New Roman"/>
                <a:cs typeface="Times New Roman"/>
              </a:rPr>
              <a:t>оның</a:t>
            </a:r>
            <a:r>
              <a:rPr sz="1400" spc="-45" dirty="0">
                <a:solidFill>
                  <a:srgbClr val="4F4F4F"/>
                </a:solidFill>
                <a:latin typeface="Times New Roman"/>
                <a:cs typeface="Times New Roman"/>
              </a:rPr>
              <a:t> </a:t>
            </a:r>
            <a:r>
              <a:rPr sz="1400" dirty="0">
                <a:solidFill>
                  <a:srgbClr val="4F4F4F"/>
                </a:solidFill>
                <a:latin typeface="Times New Roman"/>
                <a:cs typeface="Times New Roman"/>
              </a:rPr>
              <a:t>күрделі</a:t>
            </a:r>
            <a:r>
              <a:rPr sz="1400" spc="-50" dirty="0">
                <a:solidFill>
                  <a:srgbClr val="4F4F4F"/>
                </a:solidFill>
                <a:latin typeface="Times New Roman"/>
                <a:cs typeface="Times New Roman"/>
              </a:rPr>
              <a:t> </a:t>
            </a:r>
            <a:r>
              <a:rPr sz="1400" dirty="0">
                <a:solidFill>
                  <a:srgbClr val="4F4F4F"/>
                </a:solidFill>
                <a:latin typeface="Times New Roman"/>
                <a:cs typeface="Times New Roman"/>
              </a:rPr>
              <a:t>анықтамалық</a:t>
            </a:r>
            <a:r>
              <a:rPr sz="1400" spc="-50" dirty="0">
                <a:solidFill>
                  <a:srgbClr val="4F4F4F"/>
                </a:solidFill>
                <a:latin typeface="Times New Roman"/>
                <a:cs typeface="Times New Roman"/>
              </a:rPr>
              <a:t> </a:t>
            </a:r>
            <a:r>
              <a:rPr sz="1400" dirty="0">
                <a:solidFill>
                  <a:srgbClr val="4F4F4F"/>
                </a:solidFill>
                <a:latin typeface="Times New Roman"/>
                <a:cs typeface="Times New Roman"/>
              </a:rPr>
              <a:t>тұтастықты</a:t>
            </a:r>
            <a:r>
              <a:rPr sz="1400" spc="-45" dirty="0">
                <a:solidFill>
                  <a:srgbClr val="4F4F4F"/>
                </a:solidFill>
                <a:latin typeface="Times New Roman"/>
                <a:cs typeface="Times New Roman"/>
              </a:rPr>
              <a:t> </a:t>
            </a:r>
            <a:r>
              <a:rPr sz="1400" dirty="0">
                <a:solidFill>
                  <a:srgbClr val="4F4F4F"/>
                </a:solidFill>
                <a:latin typeface="Times New Roman"/>
                <a:cs typeface="Times New Roman"/>
              </a:rPr>
              <a:t>жəне</a:t>
            </a:r>
            <a:r>
              <a:rPr sz="1400" spc="-50" dirty="0">
                <a:solidFill>
                  <a:srgbClr val="4F4F4F"/>
                </a:solidFill>
                <a:latin typeface="Times New Roman"/>
                <a:cs typeface="Times New Roman"/>
              </a:rPr>
              <a:t> </a:t>
            </a:r>
            <a:r>
              <a:rPr sz="1400" dirty="0">
                <a:solidFill>
                  <a:srgbClr val="4F4F4F"/>
                </a:solidFill>
                <a:latin typeface="Times New Roman"/>
                <a:cs typeface="Times New Roman"/>
              </a:rPr>
              <a:t>бастапқы</a:t>
            </a:r>
            <a:r>
              <a:rPr sz="1400" spc="-50" dirty="0">
                <a:solidFill>
                  <a:srgbClr val="4F4F4F"/>
                </a:solidFill>
                <a:latin typeface="Times New Roman"/>
                <a:cs typeface="Times New Roman"/>
              </a:rPr>
              <a:t> </a:t>
            </a:r>
            <a:r>
              <a:rPr sz="1400" dirty="0">
                <a:solidFill>
                  <a:srgbClr val="4F4F4F"/>
                </a:solidFill>
                <a:latin typeface="Times New Roman"/>
                <a:cs typeface="Times New Roman"/>
              </a:rPr>
              <a:t>кілтпен</a:t>
            </a:r>
            <a:r>
              <a:rPr sz="1400" spc="-45" dirty="0">
                <a:solidFill>
                  <a:srgbClr val="4F4F4F"/>
                </a:solidFill>
                <a:latin typeface="Times New Roman"/>
                <a:cs typeface="Times New Roman"/>
              </a:rPr>
              <a:t> </a:t>
            </a:r>
            <a:r>
              <a:rPr sz="1400" dirty="0">
                <a:solidFill>
                  <a:srgbClr val="4F4F4F"/>
                </a:solidFill>
                <a:latin typeface="Times New Roman"/>
                <a:cs typeface="Times New Roman"/>
              </a:rPr>
              <a:t>жəне</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сыртқы </a:t>
            </a:r>
            <a:r>
              <a:rPr sz="1400" dirty="0">
                <a:solidFill>
                  <a:srgbClr val="4F4F4F"/>
                </a:solidFill>
                <a:latin typeface="Times New Roman"/>
                <a:cs typeface="Times New Roman"/>
              </a:rPr>
              <a:t>кілтпен</a:t>
            </a:r>
            <a:r>
              <a:rPr sz="1400" spc="-50" dirty="0">
                <a:solidFill>
                  <a:srgbClr val="4F4F4F"/>
                </a:solidFill>
                <a:latin typeface="Times New Roman"/>
                <a:cs typeface="Times New Roman"/>
              </a:rPr>
              <a:t> </a:t>
            </a:r>
            <a:r>
              <a:rPr sz="1400" dirty="0">
                <a:solidFill>
                  <a:srgbClr val="4F4F4F"/>
                </a:solidFill>
                <a:latin typeface="Times New Roman"/>
                <a:cs typeface="Times New Roman"/>
              </a:rPr>
              <a:t>кепілдік</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берілмейтін</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деректер</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сəйкестігін</a:t>
            </a:r>
            <a:r>
              <a:rPr sz="1400" spc="-50" dirty="0">
                <a:solidFill>
                  <a:srgbClr val="4F4F4F"/>
                </a:solidFill>
                <a:latin typeface="Times New Roman"/>
                <a:cs typeface="Times New Roman"/>
              </a:rPr>
              <a:t> </a:t>
            </a:r>
            <a:r>
              <a:rPr sz="1400" dirty="0">
                <a:solidFill>
                  <a:srgbClr val="4F4F4F"/>
                </a:solidFill>
                <a:latin typeface="Times New Roman"/>
                <a:cs typeface="Times New Roman"/>
              </a:rPr>
              <a:t>қамтамасыз</a:t>
            </a:r>
            <a:r>
              <a:rPr sz="1400" spc="-45" dirty="0">
                <a:solidFill>
                  <a:srgbClr val="4F4F4F"/>
                </a:solidFill>
                <a:latin typeface="Times New Roman"/>
                <a:cs typeface="Times New Roman"/>
              </a:rPr>
              <a:t> </a:t>
            </a:r>
            <a:r>
              <a:rPr sz="1400" dirty="0">
                <a:solidFill>
                  <a:srgbClr val="4F4F4F"/>
                </a:solidFill>
                <a:latin typeface="Times New Roman"/>
                <a:cs typeface="Times New Roman"/>
              </a:rPr>
              <a:t>ете</a:t>
            </a:r>
            <a:r>
              <a:rPr sz="1400" spc="-45" dirty="0">
                <a:solidFill>
                  <a:srgbClr val="4F4F4F"/>
                </a:solidFill>
                <a:latin typeface="Times New Roman"/>
                <a:cs typeface="Times New Roman"/>
              </a:rPr>
              <a:t> </a:t>
            </a:r>
            <a:r>
              <a:rPr sz="1400" dirty="0">
                <a:solidFill>
                  <a:srgbClr val="4F4F4F"/>
                </a:solidFill>
                <a:latin typeface="Times New Roman"/>
                <a:cs typeface="Times New Roman"/>
              </a:rPr>
              <a:t>алады</a:t>
            </a:r>
            <a:r>
              <a:rPr sz="1400" spc="-50" dirty="0">
                <a:solidFill>
                  <a:srgbClr val="4F4F4F"/>
                </a:solidFill>
                <a:latin typeface="Times New Roman"/>
                <a:cs typeface="Times New Roman"/>
              </a:rPr>
              <a:t> </a:t>
            </a:r>
            <a:r>
              <a:rPr sz="1400" dirty="0">
                <a:solidFill>
                  <a:srgbClr val="4F4F4F"/>
                </a:solidFill>
                <a:latin typeface="Times New Roman"/>
                <a:cs typeface="Times New Roman"/>
              </a:rPr>
              <a:t>жəне</a:t>
            </a:r>
            <a:r>
              <a:rPr sz="1400" spc="-45" dirty="0">
                <a:solidFill>
                  <a:srgbClr val="4F4F4F"/>
                </a:solidFill>
                <a:latin typeface="Times New Roman"/>
                <a:cs typeface="Times New Roman"/>
              </a:rPr>
              <a:t> </a:t>
            </a:r>
            <a:r>
              <a:rPr sz="1400" dirty="0">
                <a:solidFill>
                  <a:srgbClr val="4F4F4F"/>
                </a:solidFill>
                <a:latin typeface="Times New Roman"/>
                <a:cs typeface="Times New Roman"/>
              </a:rPr>
              <a:t>CHECK</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шектеулерінен күрделірек</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деректерді</a:t>
            </a:r>
            <a:r>
              <a:rPr sz="1400" spc="-45" dirty="0">
                <a:solidFill>
                  <a:srgbClr val="4F4F4F"/>
                </a:solidFill>
                <a:latin typeface="Times New Roman"/>
                <a:cs typeface="Times New Roman"/>
              </a:rPr>
              <a:t> </a:t>
            </a:r>
            <a:r>
              <a:rPr sz="1400" dirty="0">
                <a:solidFill>
                  <a:srgbClr val="4F4F4F"/>
                </a:solidFill>
                <a:latin typeface="Times New Roman"/>
                <a:cs typeface="Times New Roman"/>
              </a:rPr>
              <a:t>жақсарту</a:t>
            </a:r>
            <a:r>
              <a:rPr sz="1400" spc="-35" dirty="0">
                <a:solidFill>
                  <a:srgbClr val="4F4F4F"/>
                </a:solidFill>
                <a:latin typeface="Times New Roman"/>
                <a:cs typeface="Times New Roman"/>
              </a:rPr>
              <a:t> </a:t>
            </a:r>
            <a:r>
              <a:rPr sz="1400" dirty="0">
                <a:solidFill>
                  <a:srgbClr val="4F4F4F"/>
                </a:solidFill>
                <a:latin typeface="Times New Roman"/>
                <a:cs typeface="Times New Roman"/>
              </a:rPr>
              <a:t>үшін</a:t>
            </a:r>
            <a:r>
              <a:rPr sz="1400" spc="-45" dirty="0">
                <a:solidFill>
                  <a:srgbClr val="4F4F4F"/>
                </a:solidFill>
                <a:latin typeface="Times New Roman"/>
                <a:cs typeface="Times New Roman"/>
              </a:rPr>
              <a:t> </a:t>
            </a:r>
            <a:r>
              <a:rPr sz="1400" dirty="0">
                <a:solidFill>
                  <a:srgbClr val="4F4F4F"/>
                </a:solidFill>
                <a:latin typeface="Times New Roman"/>
                <a:cs typeface="Times New Roman"/>
              </a:rPr>
              <a:t>дерекқордағы</a:t>
            </a:r>
            <a:r>
              <a:rPr sz="1400" spc="-45" dirty="0">
                <a:solidFill>
                  <a:srgbClr val="4F4F4F"/>
                </a:solidFill>
                <a:latin typeface="Times New Roman"/>
                <a:cs typeface="Times New Roman"/>
              </a:rPr>
              <a:t> </a:t>
            </a:r>
            <a:r>
              <a:rPr sz="1400" dirty="0">
                <a:solidFill>
                  <a:srgbClr val="4F4F4F"/>
                </a:solidFill>
                <a:latin typeface="Times New Roman"/>
                <a:cs typeface="Times New Roman"/>
              </a:rPr>
              <a:t>қатысты</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кестелерге</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каскадты</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өзгертулер</a:t>
            </a:r>
            <a:r>
              <a:rPr sz="1400" spc="-40" dirty="0">
                <a:solidFill>
                  <a:srgbClr val="4F4F4F"/>
                </a:solidFill>
                <a:latin typeface="Times New Roman"/>
                <a:cs typeface="Times New Roman"/>
              </a:rPr>
              <a:t> </a:t>
            </a:r>
            <a:r>
              <a:rPr sz="1400" dirty="0">
                <a:solidFill>
                  <a:srgbClr val="4F4F4F"/>
                </a:solidFill>
                <a:latin typeface="Times New Roman"/>
                <a:cs typeface="Times New Roman"/>
              </a:rPr>
              <a:t>жасай</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алады. </a:t>
            </a:r>
            <a:r>
              <a:rPr sz="1400" spc="-20" dirty="0">
                <a:solidFill>
                  <a:srgbClr val="4F4F4F"/>
                </a:solidFill>
                <a:latin typeface="Times New Roman"/>
                <a:cs typeface="Times New Roman"/>
              </a:rPr>
              <a:t>Толық</a:t>
            </a:r>
            <a:r>
              <a:rPr sz="1400" spc="-45" dirty="0">
                <a:solidFill>
                  <a:srgbClr val="4F4F4F"/>
                </a:solidFill>
                <a:latin typeface="Times New Roman"/>
                <a:cs typeface="Times New Roman"/>
              </a:rPr>
              <a:t> </a:t>
            </a:r>
            <a:r>
              <a:rPr sz="1400" dirty="0">
                <a:solidFill>
                  <a:srgbClr val="4F4F4F"/>
                </a:solidFill>
                <a:latin typeface="Times New Roman"/>
                <a:cs typeface="Times New Roman"/>
              </a:rPr>
              <a:t>жəне</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реттелетін</a:t>
            </a:r>
            <a:r>
              <a:rPr sz="1400" spc="-45" dirty="0">
                <a:solidFill>
                  <a:srgbClr val="4F4F4F"/>
                </a:solidFill>
                <a:latin typeface="Times New Roman"/>
                <a:cs typeface="Times New Roman"/>
              </a:rPr>
              <a:t> </a:t>
            </a:r>
            <a:r>
              <a:rPr sz="1400" dirty="0">
                <a:solidFill>
                  <a:srgbClr val="4F4F4F"/>
                </a:solidFill>
                <a:latin typeface="Times New Roman"/>
                <a:cs typeface="Times New Roman"/>
              </a:rPr>
              <a:t>қате</a:t>
            </a:r>
            <a:r>
              <a:rPr sz="1400" spc="-45" dirty="0">
                <a:solidFill>
                  <a:srgbClr val="4F4F4F"/>
                </a:solidFill>
                <a:latin typeface="Times New Roman"/>
                <a:cs typeface="Times New Roman"/>
              </a:rPr>
              <a:t> </a:t>
            </a:r>
            <a:r>
              <a:rPr sz="1400" dirty="0">
                <a:solidFill>
                  <a:srgbClr val="4F4F4F"/>
                </a:solidFill>
                <a:latin typeface="Times New Roman"/>
                <a:cs typeface="Times New Roman"/>
              </a:rPr>
              <a:t>туралы</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хабарлар.</a:t>
            </a:r>
            <a:r>
              <a:rPr sz="1400" spc="-40" dirty="0">
                <a:solidFill>
                  <a:srgbClr val="4F4F4F"/>
                </a:solidFill>
                <a:latin typeface="Times New Roman"/>
                <a:cs typeface="Times New Roman"/>
              </a:rPr>
              <a:t> </a:t>
            </a:r>
            <a:r>
              <a:rPr sz="1400" dirty="0">
                <a:solidFill>
                  <a:srgbClr val="4F4F4F"/>
                </a:solidFill>
                <a:latin typeface="Times New Roman"/>
                <a:cs typeface="Times New Roman"/>
              </a:rPr>
              <a:t>Негізгі</a:t>
            </a:r>
            <a:r>
              <a:rPr sz="1400" spc="-45" dirty="0">
                <a:solidFill>
                  <a:srgbClr val="4F4F4F"/>
                </a:solidFill>
                <a:latin typeface="Times New Roman"/>
                <a:cs typeface="Times New Roman"/>
              </a:rPr>
              <a:t> </a:t>
            </a:r>
            <a:r>
              <a:rPr sz="1400" dirty="0">
                <a:solidFill>
                  <a:srgbClr val="4F4F4F"/>
                </a:solidFill>
                <a:latin typeface="Times New Roman"/>
                <a:cs typeface="Times New Roman"/>
              </a:rPr>
              <a:t>триггер</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функциясының</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негізінен</a:t>
            </a:r>
            <a:r>
              <a:rPr sz="1400" spc="-40" dirty="0">
                <a:solidFill>
                  <a:srgbClr val="4F4F4F"/>
                </a:solidFill>
                <a:latin typeface="Times New Roman"/>
                <a:cs typeface="Times New Roman"/>
              </a:rPr>
              <a:t> </a:t>
            </a:r>
            <a:r>
              <a:rPr sz="1400" dirty="0">
                <a:solidFill>
                  <a:srgbClr val="4F4F4F"/>
                </a:solidFill>
                <a:latin typeface="Times New Roman"/>
                <a:cs typeface="Times New Roman"/>
              </a:rPr>
              <a:t>келесі</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аспектілері</a:t>
            </a:r>
            <a:r>
              <a:rPr sz="1400" spc="-30" dirty="0">
                <a:solidFill>
                  <a:srgbClr val="4F4F4F"/>
                </a:solidFill>
                <a:latin typeface="Times New Roman"/>
                <a:cs typeface="Times New Roman"/>
              </a:rPr>
              <a:t> </a:t>
            </a:r>
            <a:r>
              <a:rPr sz="1400" spc="-20" dirty="0">
                <a:solidFill>
                  <a:srgbClr val="4F4F4F"/>
                </a:solidFill>
                <a:latin typeface="Times New Roman"/>
                <a:cs typeface="Times New Roman"/>
              </a:rPr>
              <a:t>бар:</a:t>
            </a:r>
            <a:endParaRPr sz="1400">
              <a:latin typeface="Times New Roman"/>
              <a:cs typeface="Times New Roman"/>
            </a:endParaRPr>
          </a:p>
          <a:p>
            <a:pPr marL="116205" indent="-103505">
              <a:lnSpc>
                <a:spcPct val="100000"/>
              </a:lnSpc>
              <a:buChar char="-"/>
              <a:tabLst>
                <a:tab pos="116205" algn="l"/>
              </a:tabLst>
            </a:pPr>
            <a:r>
              <a:rPr sz="1400" dirty="0">
                <a:solidFill>
                  <a:srgbClr val="4F4F4F"/>
                </a:solidFill>
                <a:latin typeface="Times New Roman"/>
                <a:cs typeface="Times New Roman"/>
              </a:rPr>
              <a:t>Дерекқорлар</a:t>
            </a:r>
            <a:r>
              <a:rPr sz="1400" spc="-35" dirty="0">
                <a:solidFill>
                  <a:srgbClr val="4F4F4F"/>
                </a:solidFill>
                <a:latin typeface="Times New Roman"/>
                <a:cs typeface="Times New Roman"/>
              </a:rPr>
              <a:t> </a:t>
            </a:r>
            <a:r>
              <a:rPr sz="1400" spc="-10" dirty="0">
                <a:solidFill>
                  <a:srgbClr val="4F4F4F"/>
                </a:solidFill>
                <a:latin typeface="Times New Roman"/>
                <a:cs typeface="Times New Roman"/>
              </a:rPr>
              <a:t>арасындағы</a:t>
            </a:r>
            <a:r>
              <a:rPr sz="1400" spc="-40" dirty="0">
                <a:solidFill>
                  <a:srgbClr val="4F4F4F"/>
                </a:solidFill>
                <a:latin typeface="Times New Roman"/>
                <a:cs typeface="Times New Roman"/>
              </a:rPr>
              <a:t> </a:t>
            </a:r>
            <a:r>
              <a:rPr sz="1400" dirty="0">
                <a:solidFill>
                  <a:srgbClr val="4F4F4F"/>
                </a:solidFill>
                <a:latin typeface="Times New Roman"/>
                <a:cs typeface="Times New Roman"/>
              </a:rPr>
              <a:t>анықтамалық</a:t>
            </a:r>
            <a:r>
              <a:rPr sz="1400" spc="-40" dirty="0">
                <a:solidFill>
                  <a:srgbClr val="4F4F4F"/>
                </a:solidFill>
                <a:latin typeface="Times New Roman"/>
                <a:cs typeface="Times New Roman"/>
              </a:rPr>
              <a:t> </a:t>
            </a:r>
            <a:r>
              <a:rPr sz="1400" dirty="0">
                <a:solidFill>
                  <a:srgbClr val="4F4F4F"/>
                </a:solidFill>
                <a:latin typeface="Times New Roman"/>
                <a:cs typeface="Times New Roman"/>
              </a:rPr>
              <a:t>тұтастықты</a:t>
            </a:r>
            <a:r>
              <a:rPr sz="1400" spc="-35" dirty="0">
                <a:solidFill>
                  <a:srgbClr val="4F4F4F"/>
                </a:solidFill>
                <a:latin typeface="Times New Roman"/>
                <a:cs typeface="Times New Roman"/>
              </a:rPr>
              <a:t> </a:t>
            </a:r>
            <a:r>
              <a:rPr sz="1400" dirty="0">
                <a:solidFill>
                  <a:srgbClr val="4F4F4F"/>
                </a:solidFill>
                <a:latin typeface="Times New Roman"/>
                <a:cs typeface="Times New Roman"/>
              </a:rPr>
              <a:t>қамтамасыз</a:t>
            </a:r>
            <a:r>
              <a:rPr sz="1400" spc="-35" dirty="0">
                <a:solidFill>
                  <a:srgbClr val="4F4F4F"/>
                </a:solidFill>
                <a:latin typeface="Times New Roman"/>
                <a:cs typeface="Times New Roman"/>
              </a:rPr>
              <a:t> </a:t>
            </a:r>
            <a:r>
              <a:rPr sz="1400" spc="-25" dirty="0">
                <a:solidFill>
                  <a:srgbClr val="4F4F4F"/>
                </a:solidFill>
                <a:latin typeface="Times New Roman"/>
                <a:cs typeface="Times New Roman"/>
              </a:rPr>
              <a:t>ету</a:t>
            </a:r>
            <a:endParaRPr sz="1400">
              <a:latin typeface="Times New Roman"/>
              <a:cs typeface="Times New Roman"/>
            </a:endParaRPr>
          </a:p>
          <a:p>
            <a:pPr marL="12700" marR="203200" indent="103505">
              <a:lnSpc>
                <a:spcPct val="100000"/>
              </a:lnSpc>
              <a:buChar char="-"/>
              <a:tabLst>
                <a:tab pos="116205" algn="l"/>
              </a:tabLst>
            </a:pPr>
            <a:r>
              <a:rPr sz="1400" dirty="0">
                <a:solidFill>
                  <a:srgbClr val="4F4F4F"/>
                </a:solidFill>
                <a:latin typeface="Times New Roman"/>
                <a:cs typeface="Times New Roman"/>
              </a:rPr>
              <a:t>Дерекқордағы</a:t>
            </a:r>
            <a:r>
              <a:rPr sz="1400" spc="-45" dirty="0">
                <a:solidFill>
                  <a:srgbClr val="4F4F4F"/>
                </a:solidFill>
                <a:latin typeface="Times New Roman"/>
                <a:cs typeface="Times New Roman"/>
              </a:rPr>
              <a:t> </a:t>
            </a:r>
            <a:r>
              <a:rPr sz="1400" dirty="0">
                <a:solidFill>
                  <a:srgbClr val="4F4F4F"/>
                </a:solidFill>
                <a:latin typeface="Times New Roman"/>
                <a:cs typeface="Times New Roman"/>
              </a:rPr>
              <a:t>барлық</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байланысты</a:t>
            </a:r>
            <a:r>
              <a:rPr sz="1400" spc="-45" dirty="0">
                <a:solidFill>
                  <a:srgbClr val="4F4F4F"/>
                </a:solidFill>
                <a:latin typeface="Times New Roman"/>
                <a:cs typeface="Times New Roman"/>
              </a:rPr>
              <a:t> </a:t>
            </a:r>
            <a:r>
              <a:rPr sz="1400" dirty="0">
                <a:solidFill>
                  <a:srgbClr val="4F4F4F"/>
                </a:solidFill>
                <a:latin typeface="Times New Roman"/>
                <a:cs typeface="Times New Roman"/>
              </a:rPr>
              <a:t>кестелерді</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каскадты</a:t>
            </a:r>
            <a:r>
              <a:rPr sz="1400" spc="-45" dirty="0">
                <a:solidFill>
                  <a:srgbClr val="4F4F4F"/>
                </a:solidFill>
                <a:latin typeface="Times New Roman"/>
                <a:cs typeface="Times New Roman"/>
              </a:rPr>
              <a:t> </a:t>
            </a:r>
            <a:r>
              <a:rPr sz="1400" spc="-25" dirty="0">
                <a:solidFill>
                  <a:srgbClr val="4F4F4F"/>
                </a:solidFill>
                <a:latin typeface="Times New Roman"/>
                <a:cs typeface="Times New Roman"/>
              </a:rPr>
              <a:t>өзгерту,</a:t>
            </a:r>
            <a:r>
              <a:rPr sz="1400" spc="-40" dirty="0">
                <a:solidFill>
                  <a:srgbClr val="4F4F4F"/>
                </a:solidFill>
                <a:latin typeface="Times New Roman"/>
                <a:cs typeface="Times New Roman"/>
              </a:rPr>
              <a:t> </a:t>
            </a:r>
            <a:r>
              <a:rPr sz="1400" dirty="0">
                <a:solidFill>
                  <a:srgbClr val="4F4F4F"/>
                </a:solidFill>
                <a:latin typeface="Times New Roman"/>
                <a:cs typeface="Times New Roman"/>
              </a:rPr>
              <a:t>басқа</a:t>
            </a:r>
            <a:r>
              <a:rPr sz="1400" spc="-40" dirty="0">
                <a:solidFill>
                  <a:srgbClr val="4F4F4F"/>
                </a:solidFill>
                <a:latin typeface="Times New Roman"/>
                <a:cs typeface="Times New Roman"/>
              </a:rPr>
              <a:t> </a:t>
            </a:r>
            <a:r>
              <a:rPr sz="1400" dirty="0">
                <a:solidFill>
                  <a:srgbClr val="4F4F4F"/>
                </a:solidFill>
                <a:latin typeface="Times New Roman"/>
                <a:cs typeface="Times New Roman"/>
              </a:rPr>
              <a:t>қатысты</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операцияларды</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автоматты </a:t>
            </a:r>
            <a:r>
              <a:rPr sz="1400" dirty="0">
                <a:solidFill>
                  <a:srgbClr val="4F4F4F"/>
                </a:solidFill>
                <a:latin typeface="Times New Roman"/>
                <a:cs typeface="Times New Roman"/>
              </a:rPr>
              <a:t>түрде</a:t>
            </a:r>
            <a:r>
              <a:rPr sz="1400" spc="-65" dirty="0">
                <a:solidFill>
                  <a:srgbClr val="4F4F4F"/>
                </a:solidFill>
                <a:latin typeface="Times New Roman"/>
                <a:cs typeface="Times New Roman"/>
              </a:rPr>
              <a:t> </a:t>
            </a:r>
            <a:r>
              <a:rPr sz="1400" spc="-10" dirty="0">
                <a:solidFill>
                  <a:srgbClr val="4F4F4F"/>
                </a:solidFill>
                <a:latin typeface="Times New Roman"/>
                <a:cs typeface="Times New Roman"/>
              </a:rPr>
              <a:t>бастау</a:t>
            </a:r>
            <a:endParaRPr sz="1400">
              <a:latin typeface="Times New Roman"/>
              <a:cs typeface="Times New Roman"/>
            </a:endParaRPr>
          </a:p>
          <a:p>
            <a:pPr marL="12700" marR="31750" indent="103505">
              <a:lnSpc>
                <a:spcPct val="100000"/>
              </a:lnSpc>
              <a:buChar char="-"/>
              <a:tabLst>
                <a:tab pos="116205" algn="l"/>
              </a:tabLst>
            </a:pPr>
            <a:r>
              <a:rPr sz="1400" spc="-10" dirty="0">
                <a:solidFill>
                  <a:srgbClr val="4F4F4F"/>
                </a:solidFill>
                <a:latin typeface="Times New Roman"/>
                <a:cs typeface="Times New Roman"/>
              </a:rPr>
              <a:t>Деректерді</a:t>
            </a:r>
            <a:r>
              <a:rPr sz="1400" spc="-20" dirty="0">
                <a:solidFill>
                  <a:srgbClr val="4F4F4F"/>
                </a:solidFill>
                <a:latin typeface="Times New Roman"/>
                <a:cs typeface="Times New Roman"/>
              </a:rPr>
              <a:t> </a:t>
            </a:r>
            <a:r>
              <a:rPr sz="1400" dirty="0">
                <a:solidFill>
                  <a:srgbClr val="4F4F4F"/>
                </a:solidFill>
                <a:latin typeface="Times New Roman"/>
                <a:cs typeface="Times New Roman"/>
              </a:rPr>
              <a:t>заңсыз</a:t>
            </a:r>
            <a:r>
              <a:rPr sz="1400" spc="-15" dirty="0">
                <a:solidFill>
                  <a:srgbClr val="4F4F4F"/>
                </a:solidFill>
                <a:latin typeface="Times New Roman"/>
                <a:cs typeface="Times New Roman"/>
              </a:rPr>
              <a:t> </a:t>
            </a:r>
            <a:r>
              <a:rPr sz="1400" spc="-10" dirty="0">
                <a:solidFill>
                  <a:srgbClr val="4F4F4F"/>
                </a:solidFill>
                <a:latin typeface="Times New Roman"/>
                <a:cs typeface="Times New Roman"/>
              </a:rPr>
              <a:t>өзгертуге</a:t>
            </a:r>
            <a:r>
              <a:rPr sz="1400" spc="-20" dirty="0">
                <a:solidFill>
                  <a:srgbClr val="4F4F4F"/>
                </a:solidFill>
                <a:latin typeface="Times New Roman"/>
                <a:cs typeface="Times New Roman"/>
              </a:rPr>
              <a:t> </a:t>
            </a:r>
            <a:r>
              <a:rPr sz="1400" dirty="0">
                <a:solidFill>
                  <a:srgbClr val="4F4F4F"/>
                </a:solidFill>
                <a:latin typeface="Times New Roman"/>
                <a:cs typeface="Times New Roman"/>
              </a:rPr>
              <a:t>жол</a:t>
            </a:r>
            <a:r>
              <a:rPr sz="1400" spc="-15" dirty="0">
                <a:solidFill>
                  <a:srgbClr val="4F4F4F"/>
                </a:solidFill>
                <a:latin typeface="Times New Roman"/>
                <a:cs typeface="Times New Roman"/>
              </a:rPr>
              <a:t> </a:t>
            </a:r>
            <a:r>
              <a:rPr sz="1400" spc="-10" dirty="0">
                <a:solidFill>
                  <a:srgbClr val="4F4F4F"/>
                </a:solidFill>
                <a:latin typeface="Times New Roman"/>
                <a:cs typeface="Times New Roman"/>
              </a:rPr>
              <a:t>бермеу</a:t>
            </a:r>
            <a:r>
              <a:rPr sz="1400" spc="-15" dirty="0">
                <a:solidFill>
                  <a:srgbClr val="4F4F4F"/>
                </a:solidFill>
                <a:latin typeface="Times New Roman"/>
                <a:cs typeface="Times New Roman"/>
              </a:rPr>
              <a:t> </a:t>
            </a:r>
            <a:r>
              <a:rPr sz="1400" dirty="0">
                <a:solidFill>
                  <a:srgbClr val="4F4F4F"/>
                </a:solidFill>
                <a:latin typeface="Times New Roman"/>
                <a:cs typeface="Times New Roman"/>
              </a:rPr>
              <a:t>үшін</a:t>
            </a:r>
            <a:r>
              <a:rPr sz="1400" spc="-20" dirty="0">
                <a:solidFill>
                  <a:srgbClr val="4F4F4F"/>
                </a:solidFill>
                <a:latin typeface="Times New Roman"/>
                <a:cs typeface="Times New Roman"/>
              </a:rPr>
              <a:t> </a:t>
            </a:r>
            <a:r>
              <a:rPr sz="1400" spc="-25" dirty="0">
                <a:solidFill>
                  <a:srgbClr val="4F4F4F"/>
                </a:solidFill>
                <a:latin typeface="Times New Roman"/>
                <a:cs typeface="Times New Roman"/>
              </a:rPr>
              <a:t>бақылауды</a:t>
            </a:r>
            <a:r>
              <a:rPr sz="1400" spc="-20" dirty="0">
                <a:solidFill>
                  <a:srgbClr val="4F4F4F"/>
                </a:solidFill>
                <a:latin typeface="Times New Roman"/>
                <a:cs typeface="Times New Roman"/>
              </a:rPr>
              <a:t> </a:t>
            </a:r>
            <a:r>
              <a:rPr sz="1400" spc="-25" dirty="0">
                <a:solidFill>
                  <a:srgbClr val="4F4F4F"/>
                </a:solidFill>
                <a:latin typeface="Times New Roman"/>
                <a:cs typeface="Times New Roman"/>
              </a:rPr>
              <a:t>өзгерту,</a:t>
            </a:r>
            <a:r>
              <a:rPr sz="1400" spc="-15" dirty="0">
                <a:solidFill>
                  <a:srgbClr val="4F4F4F"/>
                </a:solidFill>
                <a:latin typeface="Times New Roman"/>
                <a:cs typeface="Times New Roman"/>
              </a:rPr>
              <a:t> </a:t>
            </a:r>
            <a:r>
              <a:rPr sz="1400" dirty="0">
                <a:solidFill>
                  <a:srgbClr val="4F4F4F"/>
                </a:solidFill>
                <a:latin typeface="Times New Roman"/>
                <a:cs typeface="Times New Roman"/>
              </a:rPr>
              <a:t>заңсыз</a:t>
            </a:r>
            <a:r>
              <a:rPr sz="1400" spc="-15" dirty="0">
                <a:solidFill>
                  <a:srgbClr val="4F4F4F"/>
                </a:solidFill>
                <a:latin typeface="Times New Roman"/>
                <a:cs typeface="Times New Roman"/>
              </a:rPr>
              <a:t> </a:t>
            </a:r>
            <a:r>
              <a:rPr sz="1400" spc="-10" dirty="0">
                <a:solidFill>
                  <a:srgbClr val="4F4F4F"/>
                </a:solidFill>
                <a:latin typeface="Times New Roman"/>
                <a:cs typeface="Times New Roman"/>
              </a:rPr>
              <a:t>операцияларды</a:t>
            </a:r>
            <a:r>
              <a:rPr sz="1400" spc="-20" dirty="0">
                <a:solidFill>
                  <a:srgbClr val="4F4F4F"/>
                </a:solidFill>
                <a:latin typeface="Times New Roman"/>
                <a:cs typeface="Times New Roman"/>
              </a:rPr>
              <a:t> болдырмау</a:t>
            </a:r>
            <a:r>
              <a:rPr sz="1400" spc="-30" dirty="0">
                <a:solidFill>
                  <a:srgbClr val="4F4F4F"/>
                </a:solidFill>
                <a:latin typeface="Times New Roman"/>
                <a:cs typeface="Times New Roman"/>
              </a:rPr>
              <a:t> </a:t>
            </a:r>
            <a:r>
              <a:rPr sz="1400" spc="-10" dirty="0">
                <a:solidFill>
                  <a:srgbClr val="4F4F4F"/>
                </a:solidFill>
                <a:latin typeface="Times New Roman"/>
                <a:cs typeface="Times New Roman"/>
              </a:rPr>
              <a:t>немесе </a:t>
            </a:r>
            <a:r>
              <a:rPr sz="1400" dirty="0">
                <a:solidFill>
                  <a:srgbClr val="4F4F4F"/>
                </a:solidFill>
                <a:latin typeface="Times New Roman"/>
                <a:cs typeface="Times New Roman"/>
              </a:rPr>
              <a:t>кері</a:t>
            </a:r>
            <a:r>
              <a:rPr sz="1400" spc="-70" dirty="0">
                <a:solidFill>
                  <a:srgbClr val="4F4F4F"/>
                </a:solidFill>
                <a:latin typeface="Times New Roman"/>
                <a:cs typeface="Times New Roman"/>
              </a:rPr>
              <a:t> </a:t>
            </a:r>
            <a:r>
              <a:rPr sz="1400" spc="-10" dirty="0">
                <a:solidFill>
                  <a:srgbClr val="4F4F4F"/>
                </a:solidFill>
                <a:latin typeface="Times New Roman"/>
                <a:cs typeface="Times New Roman"/>
              </a:rPr>
              <a:t>қайтару</a:t>
            </a:r>
            <a:endParaRPr sz="1400">
              <a:latin typeface="Times New Roman"/>
              <a:cs typeface="Times New Roman"/>
            </a:endParaRPr>
          </a:p>
          <a:p>
            <a:pPr marL="12700" marR="275590" indent="103505">
              <a:lnSpc>
                <a:spcPct val="100000"/>
              </a:lnSpc>
              <a:buChar char="-"/>
              <a:tabLst>
                <a:tab pos="116205" algn="l"/>
              </a:tabLst>
            </a:pPr>
            <a:r>
              <a:rPr sz="1400" dirty="0">
                <a:solidFill>
                  <a:srgbClr val="4F4F4F"/>
                </a:solidFill>
                <a:latin typeface="Times New Roman"/>
                <a:cs typeface="Times New Roman"/>
              </a:rPr>
              <a:t>Қолданушы</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қатесітуралы</a:t>
            </a:r>
            <a:r>
              <a:rPr sz="1400" spc="-45" dirty="0">
                <a:solidFill>
                  <a:srgbClr val="4F4F4F"/>
                </a:solidFill>
                <a:latin typeface="Times New Roman"/>
                <a:cs typeface="Times New Roman"/>
              </a:rPr>
              <a:t> </a:t>
            </a:r>
            <a:r>
              <a:rPr sz="1400" dirty="0">
                <a:solidFill>
                  <a:srgbClr val="4F4F4F"/>
                </a:solidFill>
                <a:latin typeface="Times New Roman"/>
                <a:cs typeface="Times New Roman"/>
              </a:rPr>
              <a:t>хабарды</a:t>
            </a:r>
            <a:r>
              <a:rPr sz="1400" spc="-45" dirty="0">
                <a:solidFill>
                  <a:srgbClr val="4F4F4F"/>
                </a:solidFill>
                <a:latin typeface="Times New Roman"/>
                <a:cs typeface="Times New Roman"/>
              </a:rPr>
              <a:t> </a:t>
            </a:r>
            <a:r>
              <a:rPr sz="1400" dirty="0">
                <a:solidFill>
                  <a:srgbClr val="4F4F4F"/>
                </a:solidFill>
                <a:latin typeface="Times New Roman"/>
                <a:cs typeface="Times New Roman"/>
              </a:rPr>
              <a:t>қайтарады,</a:t>
            </a:r>
            <a:r>
              <a:rPr sz="1400" spc="-35" dirty="0">
                <a:solidFill>
                  <a:srgbClr val="4F4F4F"/>
                </a:solidFill>
                <a:latin typeface="Times New Roman"/>
                <a:cs typeface="Times New Roman"/>
              </a:rPr>
              <a:t> </a:t>
            </a:r>
            <a:r>
              <a:rPr sz="1400" dirty="0">
                <a:solidFill>
                  <a:srgbClr val="4F4F4F"/>
                </a:solidFill>
                <a:latin typeface="Times New Roman"/>
                <a:cs typeface="Times New Roman"/>
              </a:rPr>
              <a:t>шектеу</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ақпаратты</a:t>
            </a:r>
            <a:r>
              <a:rPr sz="1400" spc="-45" dirty="0">
                <a:solidFill>
                  <a:srgbClr val="4F4F4F"/>
                </a:solidFill>
                <a:latin typeface="Times New Roman"/>
                <a:cs typeface="Times New Roman"/>
              </a:rPr>
              <a:t> </a:t>
            </a:r>
            <a:r>
              <a:rPr sz="1400" dirty="0">
                <a:solidFill>
                  <a:srgbClr val="4F4F4F"/>
                </a:solidFill>
                <a:latin typeface="Times New Roman"/>
                <a:cs typeface="Times New Roman"/>
              </a:rPr>
              <a:t>қайтара</a:t>
            </a:r>
            <a:r>
              <a:rPr sz="1400" spc="-45" dirty="0">
                <a:solidFill>
                  <a:srgbClr val="4F4F4F"/>
                </a:solidFill>
                <a:latin typeface="Times New Roman"/>
                <a:cs typeface="Times New Roman"/>
              </a:rPr>
              <a:t> </a:t>
            </a:r>
            <a:r>
              <a:rPr sz="1400" dirty="0">
                <a:solidFill>
                  <a:srgbClr val="4F4F4F"/>
                </a:solidFill>
                <a:latin typeface="Times New Roman"/>
                <a:cs typeface="Times New Roman"/>
              </a:rPr>
              <a:t>алмайды,</a:t>
            </a:r>
            <a:r>
              <a:rPr sz="1400" spc="-35" dirty="0">
                <a:solidFill>
                  <a:srgbClr val="4F4F4F"/>
                </a:solidFill>
                <a:latin typeface="Times New Roman"/>
                <a:cs typeface="Times New Roman"/>
              </a:rPr>
              <a:t> </a:t>
            </a:r>
            <a:r>
              <a:rPr sz="1400" dirty="0">
                <a:solidFill>
                  <a:srgbClr val="4F4F4F"/>
                </a:solidFill>
                <a:latin typeface="Times New Roman"/>
                <a:cs typeface="Times New Roman"/>
              </a:rPr>
              <a:t>ал</a:t>
            </a:r>
            <a:r>
              <a:rPr sz="1400" spc="-40" dirty="0">
                <a:solidFill>
                  <a:srgbClr val="4F4F4F"/>
                </a:solidFill>
                <a:latin typeface="Times New Roman"/>
                <a:cs typeface="Times New Roman"/>
              </a:rPr>
              <a:t> </a:t>
            </a:r>
            <a:r>
              <a:rPr sz="1400" dirty="0">
                <a:solidFill>
                  <a:srgbClr val="4F4F4F"/>
                </a:solidFill>
                <a:latin typeface="Times New Roman"/>
                <a:cs typeface="Times New Roman"/>
              </a:rPr>
              <a:t>триггер</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ақпаратты </a:t>
            </a:r>
            <a:r>
              <a:rPr sz="1400" dirty="0">
                <a:solidFill>
                  <a:srgbClr val="4F4F4F"/>
                </a:solidFill>
                <a:latin typeface="Times New Roman"/>
                <a:cs typeface="Times New Roman"/>
              </a:rPr>
              <a:t>қайтара</a:t>
            </a:r>
            <a:r>
              <a:rPr sz="1400" spc="-20" dirty="0">
                <a:solidFill>
                  <a:srgbClr val="4F4F4F"/>
                </a:solidFill>
                <a:latin typeface="Times New Roman"/>
                <a:cs typeface="Times New Roman"/>
              </a:rPr>
              <a:t> </a:t>
            </a:r>
            <a:r>
              <a:rPr sz="1400" spc="-10" dirty="0">
                <a:solidFill>
                  <a:srgbClr val="4F4F4F"/>
                </a:solidFill>
                <a:latin typeface="Times New Roman"/>
                <a:cs typeface="Times New Roman"/>
              </a:rPr>
              <a:t>алады</a:t>
            </a:r>
            <a:endParaRPr sz="1400">
              <a:latin typeface="Times New Roman"/>
              <a:cs typeface="Times New Roman"/>
            </a:endParaRPr>
          </a:p>
          <a:p>
            <a:pPr marL="116205" indent="-103505">
              <a:lnSpc>
                <a:spcPct val="100000"/>
              </a:lnSpc>
              <a:buChar char="-"/>
              <a:tabLst>
                <a:tab pos="116205" algn="l"/>
              </a:tabLst>
            </a:pPr>
            <a:r>
              <a:rPr sz="1400" dirty="0">
                <a:solidFill>
                  <a:srgbClr val="4F4F4F"/>
                </a:solidFill>
                <a:latin typeface="Times New Roman"/>
                <a:cs typeface="Times New Roman"/>
              </a:rPr>
              <a:t>Триггерлер</a:t>
            </a:r>
            <a:r>
              <a:rPr sz="1400" spc="260" dirty="0">
                <a:solidFill>
                  <a:srgbClr val="4F4F4F"/>
                </a:solidFill>
                <a:latin typeface="Times New Roman"/>
                <a:cs typeface="Times New Roman"/>
              </a:rPr>
              <a:t> </a:t>
            </a:r>
            <a:r>
              <a:rPr sz="1400" dirty="0">
                <a:solidFill>
                  <a:srgbClr val="4F4F4F"/>
                </a:solidFill>
                <a:latin typeface="Times New Roman"/>
                <a:cs typeface="Times New Roman"/>
              </a:rPr>
              <a:t>сақталған</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процедураларды</a:t>
            </a:r>
            <a:r>
              <a:rPr sz="1400" spc="-50" dirty="0">
                <a:solidFill>
                  <a:srgbClr val="4F4F4F"/>
                </a:solidFill>
                <a:latin typeface="Times New Roman"/>
                <a:cs typeface="Times New Roman"/>
              </a:rPr>
              <a:t> </a:t>
            </a:r>
            <a:r>
              <a:rPr sz="1400" dirty="0">
                <a:solidFill>
                  <a:srgbClr val="4F4F4F"/>
                </a:solidFill>
                <a:latin typeface="Times New Roman"/>
                <a:cs typeface="Times New Roman"/>
              </a:rPr>
              <a:t>шақыра</a:t>
            </a:r>
            <a:r>
              <a:rPr sz="1400" spc="-50" dirty="0">
                <a:solidFill>
                  <a:srgbClr val="4F4F4F"/>
                </a:solidFill>
                <a:latin typeface="Times New Roman"/>
                <a:cs typeface="Times New Roman"/>
              </a:rPr>
              <a:t> </a:t>
            </a:r>
            <a:r>
              <a:rPr sz="1400" spc="-10" dirty="0">
                <a:solidFill>
                  <a:srgbClr val="4F4F4F"/>
                </a:solidFill>
                <a:latin typeface="Times New Roman"/>
                <a:cs typeface="Times New Roman"/>
              </a:rPr>
              <a:t>алады</a:t>
            </a:r>
            <a:endParaRPr sz="14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6211" rIns="0" bIns="0" rtlCol="0">
            <a:spAutoFit/>
          </a:bodyPr>
          <a:lstStyle/>
          <a:p>
            <a:pPr marL="12700">
              <a:lnSpc>
                <a:spcPct val="100000"/>
              </a:lnSpc>
              <a:spcBef>
                <a:spcPts val="120"/>
              </a:spcBef>
            </a:pPr>
            <a:r>
              <a:rPr sz="1600" b="1" dirty="0">
                <a:solidFill>
                  <a:srgbClr val="4F4F4F"/>
                </a:solidFill>
                <a:latin typeface="Arial"/>
                <a:cs typeface="Arial"/>
              </a:rPr>
              <a:t>Триггерлер</a:t>
            </a:r>
            <a:r>
              <a:rPr sz="1600" b="1" spc="-75" dirty="0">
                <a:solidFill>
                  <a:srgbClr val="4F4F4F"/>
                </a:solidFill>
                <a:latin typeface="Arial"/>
                <a:cs typeface="Arial"/>
              </a:rPr>
              <a:t> </a:t>
            </a:r>
            <a:r>
              <a:rPr sz="1600" b="1" spc="-10" dirty="0">
                <a:solidFill>
                  <a:srgbClr val="4F4F4F"/>
                </a:solidFill>
                <a:latin typeface="Arial"/>
                <a:cs typeface="Arial"/>
              </a:rPr>
              <a:t>классификациясы</a:t>
            </a:r>
            <a:endParaRPr sz="1600">
              <a:latin typeface="Arial"/>
              <a:cs typeface="Arial"/>
            </a:endParaRPr>
          </a:p>
        </p:txBody>
      </p:sp>
      <p:sp>
        <p:nvSpPr>
          <p:cNvPr id="3" name="object 3"/>
          <p:cNvSpPr txBox="1"/>
          <p:nvPr/>
        </p:nvSpPr>
        <p:spPr>
          <a:xfrm>
            <a:off x="384725" y="1218337"/>
            <a:ext cx="8107045" cy="2481580"/>
          </a:xfrm>
          <a:prstGeom prst="rect">
            <a:avLst/>
          </a:prstGeom>
        </p:spPr>
        <p:txBody>
          <a:bodyPr vert="horz" wrap="square" lIns="0" tIns="13970" rIns="0" bIns="0" rtlCol="0">
            <a:spAutoFit/>
          </a:bodyPr>
          <a:lstStyle/>
          <a:p>
            <a:pPr marL="12700">
              <a:lnSpc>
                <a:spcPct val="100000"/>
              </a:lnSpc>
              <a:spcBef>
                <a:spcPts val="110"/>
              </a:spcBef>
            </a:pPr>
            <a:r>
              <a:rPr sz="1400" dirty="0">
                <a:solidFill>
                  <a:srgbClr val="4F4F4F"/>
                </a:solidFill>
                <a:latin typeface="Times New Roman"/>
                <a:cs typeface="Times New Roman"/>
              </a:rPr>
              <a:t>SqlServer</a:t>
            </a:r>
            <a:r>
              <a:rPr sz="1400" spc="-25" dirty="0">
                <a:solidFill>
                  <a:srgbClr val="4F4F4F"/>
                </a:solidFill>
                <a:latin typeface="Times New Roman"/>
                <a:cs typeface="Times New Roman"/>
              </a:rPr>
              <a:t> </a:t>
            </a:r>
            <a:r>
              <a:rPr sz="1400" dirty="0">
                <a:solidFill>
                  <a:srgbClr val="4F4F4F"/>
                </a:solidFill>
                <a:latin typeface="Times New Roman"/>
                <a:cs typeface="Times New Roman"/>
              </a:rPr>
              <a:t>триггерлердің</a:t>
            </a:r>
            <a:r>
              <a:rPr sz="1400" spc="-20" dirty="0">
                <a:solidFill>
                  <a:srgbClr val="4F4F4F"/>
                </a:solidFill>
                <a:latin typeface="Times New Roman"/>
                <a:cs typeface="Times New Roman"/>
              </a:rPr>
              <a:t> </a:t>
            </a:r>
            <a:r>
              <a:rPr sz="1400" dirty="0">
                <a:solidFill>
                  <a:srgbClr val="4F4F4F"/>
                </a:solidFill>
                <a:latin typeface="Times New Roman"/>
                <a:cs typeface="Times New Roman"/>
              </a:rPr>
              <a:t>үш</a:t>
            </a:r>
            <a:r>
              <a:rPr sz="1400" spc="-20" dirty="0">
                <a:solidFill>
                  <a:srgbClr val="4F4F4F"/>
                </a:solidFill>
                <a:latin typeface="Times New Roman"/>
                <a:cs typeface="Times New Roman"/>
              </a:rPr>
              <a:t> </a:t>
            </a:r>
            <a:r>
              <a:rPr sz="1400" dirty="0">
                <a:solidFill>
                  <a:srgbClr val="4F4F4F"/>
                </a:solidFill>
                <a:latin typeface="Times New Roman"/>
                <a:cs typeface="Times New Roman"/>
              </a:rPr>
              <a:t>негізгі</a:t>
            </a:r>
            <a:r>
              <a:rPr sz="1400" spc="-20" dirty="0">
                <a:solidFill>
                  <a:srgbClr val="4F4F4F"/>
                </a:solidFill>
                <a:latin typeface="Times New Roman"/>
                <a:cs typeface="Times New Roman"/>
              </a:rPr>
              <a:t> </a:t>
            </a:r>
            <a:r>
              <a:rPr sz="1400" dirty="0">
                <a:solidFill>
                  <a:srgbClr val="4F4F4F"/>
                </a:solidFill>
                <a:latin typeface="Times New Roman"/>
                <a:cs typeface="Times New Roman"/>
              </a:rPr>
              <a:t>түрін</a:t>
            </a:r>
            <a:r>
              <a:rPr sz="1400" spc="-20" dirty="0">
                <a:solidFill>
                  <a:srgbClr val="4F4F4F"/>
                </a:solidFill>
                <a:latin typeface="Times New Roman"/>
                <a:cs typeface="Times New Roman"/>
              </a:rPr>
              <a:t> </a:t>
            </a:r>
            <a:r>
              <a:rPr sz="1400" dirty="0">
                <a:solidFill>
                  <a:srgbClr val="4F4F4F"/>
                </a:solidFill>
                <a:latin typeface="Times New Roman"/>
                <a:cs typeface="Times New Roman"/>
              </a:rPr>
              <a:t>қамтиды:</a:t>
            </a:r>
            <a:r>
              <a:rPr sz="1400" spc="-20" dirty="0">
                <a:solidFill>
                  <a:srgbClr val="4F4F4F"/>
                </a:solidFill>
                <a:latin typeface="Times New Roman"/>
                <a:cs typeface="Times New Roman"/>
              </a:rPr>
              <a:t> </a:t>
            </a:r>
            <a:r>
              <a:rPr sz="1400" dirty="0">
                <a:solidFill>
                  <a:srgbClr val="4F4F4F"/>
                </a:solidFill>
                <a:latin typeface="Times New Roman"/>
                <a:cs typeface="Times New Roman"/>
              </a:rPr>
              <a:t>DML</a:t>
            </a:r>
            <a:r>
              <a:rPr sz="1400" spc="-75" dirty="0">
                <a:solidFill>
                  <a:srgbClr val="4F4F4F"/>
                </a:solidFill>
                <a:latin typeface="Times New Roman"/>
                <a:cs typeface="Times New Roman"/>
              </a:rPr>
              <a:t> </a:t>
            </a:r>
            <a:r>
              <a:rPr sz="1400" dirty="0">
                <a:solidFill>
                  <a:srgbClr val="4F4F4F"/>
                </a:solidFill>
                <a:latin typeface="Times New Roman"/>
                <a:cs typeface="Times New Roman"/>
              </a:rPr>
              <a:t>триггері,</a:t>
            </a:r>
            <a:r>
              <a:rPr sz="1400" spc="-20" dirty="0">
                <a:solidFill>
                  <a:srgbClr val="4F4F4F"/>
                </a:solidFill>
                <a:latin typeface="Times New Roman"/>
                <a:cs typeface="Times New Roman"/>
              </a:rPr>
              <a:t> </a:t>
            </a:r>
            <a:r>
              <a:rPr sz="1400" dirty="0">
                <a:solidFill>
                  <a:srgbClr val="4F4F4F"/>
                </a:solidFill>
                <a:latin typeface="Times New Roman"/>
                <a:cs typeface="Times New Roman"/>
              </a:rPr>
              <a:t>DDL</a:t>
            </a:r>
            <a:r>
              <a:rPr sz="1400" spc="-75" dirty="0">
                <a:solidFill>
                  <a:srgbClr val="4F4F4F"/>
                </a:solidFill>
                <a:latin typeface="Times New Roman"/>
                <a:cs typeface="Times New Roman"/>
              </a:rPr>
              <a:t> </a:t>
            </a:r>
            <a:r>
              <a:rPr sz="1400" dirty="0">
                <a:solidFill>
                  <a:srgbClr val="4F4F4F"/>
                </a:solidFill>
                <a:latin typeface="Times New Roman"/>
                <a:cs typeface="Times New Roman"/>
              </a:rPr>
              <a:t>триггері</a:t>
            </a:r>
            <a:r>
              <a:rPr sz="1400" spc="-20" dirty="0">
                <a:solidFill>
                  <a:srgbClr val="4F4F4F"/>
                </a:solidFill>
                <a:latin typeface="Times New Roman"/>
                <a:cs typeface="Times New Roman"/>
              </a:rPr>
              <a:t> </a:t>
            </a:r>
            <a:r>
              <a:rPr sz="1400" dirty="0">
                <a:solidFill>
                  <a:srgbClr val="4F4F4F"/>
                </a:solidFill>
                <a:latin typeface="Times New Roman"/>
                <a:cs typeface="Times New Roman"/>
              </a:rPr>
              <a:t>жəне</a:t>
            </a:r>
            <a:r>
              <a:rPr sz="1400" spc="-20" dirty="0">
                <a:solidFill>
                  <a:srgbClr val="4F4F4F"/>
                </a:solidFill>
                <a:latin typeface="Times New Roman"/>
                <a:cs typeface="Times New Roman"/>
              </a:rPr>
              <a:t> </a:t>
            </a:r>
            <a:r>
              <a:rPr sz="1400" dirty="0">
                <a:solidFill>
                  <a:srgbClr val="4F4F4F"/>
                </a:solidFill>
                <a:latin typeface="Times New Roman"/>
                <a:cs typeface="Times New Roman"/>
              </a:rPr>
              <a:t>кіру</a:t>
            </a:r>
            <a:r>
              <a:rPr sz="1400" spc="-20" dirty="0">
                <a:solidFill>
                  <a:srgbClr val="4F4F4F"/>
                </a:solidFill>
                <a:latin typeface="Times New Roman"/>
                <a:cs typeface="Times New Roman"/>
              </a:rPr>
              <a:t> </a:t>
            </a:r>
            <a:r>
              <a:rPr sz="1400" spc="-10" dirty="0">
                <a:solidFill>
                  <a:srgbClr val="4F4F4F"/>
                </a:solidFill>
                <a:latin typeface="Times New Roman"/>
                <a:cs typeface="Times New Roman"/>
              </a:rPr>
              <a:t>триггері.</a:t>
            </a:r>
            <a:endParaRPr sz="1400">
              <a:latin typeface="Times New Roman"/>
              <a:cs typeface="Times New Roman"/>
            </a:endParaRPr>
          </a:p>
          <a:p>
            <a:pPr>
              <a:lnSpc>
                <a:spcPct val="100000"/>
              </a:lnSpc>
              <a:spcBef>
                <a:spcPts val="490"/>
              </a:spcBef>
            </a:pPr>
            <a:endParaRPr sz="1400">
              <a:latin typeface="Times New Roman"/>
              <a:cs typeface="Times New Roman"/>
            </a:endParaRPr>
          </a:p>
          <a:p>
            <a:pPr marL="145415" indent="-136525">
              <a:lnSpc>
                <a:spcPct val="100000"/>
              </a:lnSpc>
              <a:buSzPct val="92857"/>
              <a:buAutoNum type="arabicPeriod"/>
              <a:tabLst>
                <a:tab pos="145415" algn="l"/>
              </a:tabLst>
            </a:pPr>
            <a:r>
              <a:rPr sz="1400" b="1" spc="-10" dirty="0">
                <a:solidFill>
                  <a:srgbClr val="4F4F4F"/>
                </a:solidFill>
                <a:latin typeface="Times New Roman"/>
                <a:cs typeface="Times New Roman"/>
              </a:rPr>
              <a:t>DML</a:t>
            </a:r>
            <a:r>
              <a:rPr sz="1400" b="1" spc="-80" dirty="0">
                <a:solidFill>
                  <a:srgbClr val="4F4F4F"/>
                </a:solidFill>
                <a:latin typeface="Times New Roman"/>
                <a:cs typeface="Times New Roman"/>
              </a:rPr>
              <a:t> </a:t>
            </a:r>
            <a:r>
              <a:rPr sz="1400" b="1" dirty="0">
                <a:solidFill>
                  <a:srgbClr val="4F4F4F"/>
                </a:solidFill>
                <a:latin typeface="Times New Roman"/>
                <a:cs typeface="Times New Roman"/>
              </a:rPr>
              <a:t>(Деректерді</a:t>
            </a:r>
            <a:r>
              <a:rPr sz="1400" b="1" spc="-40" dirty="0">
                <a:solidFill>
                  <a:srgbClr val="4F4F4F"/>
                </a:solidFill>
                <a:latin typeface="Times New Roman"/>
                <a:cs typeface="Times New Roman"/>
              </a:rPr>
              <a:t> </a:t>
            </a:r>
            <a:r>
              <a:rPr sz="1400" b="1" dirty="0">
                <a:solidFill>
                  <a:srgbClr val="4F4F4F"/>
                </a:solidFill>
                <a:latin typeface="Times New Roman"/>
                <a:cs typeface="Times New Roman"/>
              </a:rPr>
              <a:t>өңдеу</a:t>
            </a:r>
            <a:r>
              <a:rPr sz="1400" b="1" spc="-25" dirty="0">
                <a:solidFill>
                  <a:srgbClr val="4F4F4F"/>
                </a:solidFill>
                <a:latin typeface="Times New Roman"/>
                <a:cs typeface="Times New Roman"/>
              </a:rPr>
              <a:t> </a:t>
            </a:r>
            <a:r>
              <a:rPr sz="1400" b="1" spc="-10" dirty="0">
                <a:solidFill>
                  <a:srgbClr val="4F4F4F"/>
                </a:solidFill>
                <a:latin typeface="Times New Roman"/>
                <a:cs typeface="Times New Roman"/>
              </a:rPr>
              <a:t>тілі)</a:t>
            </a:r>
            <a:endParaRPr sz="1400">
              <a:latin typeface="Times New Roman"/>
              <a:cs typeface="Times New Roman"/>
            </a:endParaRPr>
          </a:p>
          <a:p>
            <a:pPr>
              <a:lnSpc>
                <a:spcPct val="100000"/>
              </a:lnSpc>
              <a:spcBef>
                <a:spcPts val="390"/>
              </a:spcBef>
              <a:buClr>
                <a:srgbClr val="4F4F4F"/>
              </a:buClr>
              <a:buFont typeface="Times New Roman"/>
              <a:buAutoNum type="arabicPeriod"/>
            </a:pPr>
            <a:endParaRPr sz="1400">
              <a:latin typeface="Times New Roman"/>
              <a:cs typeface="Times New Roman"/>
            </a:endParaRPr>
          </a:p>
          <a:p>
            <a:pPr marL="12700" marR="5080">
              <a:lnSpc>
                <a:spcPct val="105800"/>
              </a:lnSpc>
            </a:pPr>
            <a:r>
              <a:rPr sz="1400" dirty="0">
                <a:solidFill>
                  <a:srgbClr val="4F4F4F"/>
                </a:solidFill>
                <a:latin typeface="Times New Roman"/>
                <a:cs typeface="Times New Roman"/>
              </a:rPr>
              <a:t>DML</a:t>
            </a:r>
            <a:r>
              <a:rPr sz="1400" spc="-85" dirty="0">
                <a:solidFill>
                  <a:srgbClr val="4F4F4F"/>
                </a:solidFill>
                <a:latin typeface="Times New Roman"/>
                <a:cs typeface="Times New Roman"/>
              </a:rPr>
              <a:t> </a:t>
            </a:r>
            <a:r>
              <a:rPr sz="1400" dirty="0">
                <a:solidFill>
                  <a:srgbClr val="4F4F4F"/>
                </a:solidFill>
                <a:latin typeface="Times New Roman"/>
                <a:cs typeface="Times New Roman"/>
              </a:rPr>
              <a:t>триггерлері</a:t>
            </a:r>
            <a:r>
              <a:rPr sz="1400" spc="-30" dirty="0">
                <a:solidFill>
                  <a:srgbClr val="4F4F4F"/>
                </a:solidFill>
                <a:latin typeface="Times New Roman"/>
                <a:cs typeface="Times New Roman"/>
              </a:rPr>
              <a:t> </a:t>
            </a:r>
            <a:r>
              <a:rPr sz="1400" dirty="0">
                <a:solidFill>
                  <a:srgbClr val="4F4F4F"/>
                </a:solidFill>
                <a:latin typeface="Times New Roman"/>
                <a:cs typeface="Times New Roman"/>
              </a:rPr>
              <a:t>дерекқор</a:t>
            </a:r>
            <a:r>
              <a:rPr sz="1400" spc="-30" dirty="0">
                <a:solidFill>
                  <a:srgbClr val="4F4F4F"/>
                </a:solidFill>
                <a:latin typeface="Times New Roman"/>
                <a:cs typeface="Times New Roman"/>
              </a:rPr>
              <a:t> </a:t>
            </a:r>
            <a:r>
              <a:rPr sz="1400" dirty="0">
                <a:solidFill>
                  <a:srgbClr val="4F4F4F"/>
                </a:solidFill>
                <a:latin typeface="Times New Roman"/>
                <a:cs typeface="Times New Roman"/>
              </a:rPr>
              <a:t>серверінде</a:t>
            </a:r>
            <a:r>
              <a:rPr sz="1400" spc="-30" dirty="0">
                <a:solidFill>
                  <a:srgbClr val="4F4F4F"/>
                </a:solidFill>
                <a:latin typeface="Times New Roman"/>
                <a:cs typeface="Times New Roman"/>
              </a:rPr>
              <a:t> </a:t>
            </a:r>
            <a:r>
              <a:rPr sz="1400" dirty="0">
                <a:solidFill>
                  <a:srgbClr val="4F4F4F"/>
                </a:solidFill>
                <a:latin typeface="Times New Roman"/>
                <a:cs typeface="Times New Roman"/>
              </a:rPr>
              <a:t>деректерді</a:t>
            </a:r>
            <a:r>
              <a:rPr sz="1400" spc="-30" dirty="0">
                <a:solidFill>
                  <a:srgbClr val="4F4F4F"/>
                </a:solidFill>
                <a:latin typeface="Times New Roman"/>
                <a:cs typeface="Times New Roman"/>
              </a:rPr>
              <a:t> </a:t>
            </a:r>
            <a:r>
              <a:rPr sz="1400" dirty="0">
                <a:solidFill>
                  <a:srgbClr val="4F4F4F"/>
                </a:solidFill>
                <a:latin typeface="Times New Roman"/>
                <a:cs typeface="Times New Roman"/>
              </a:rPr>
              <a:t>өңдеу</a:t>
            </a:r>
            <a:r>
              <a:rPr sz="1400" spc="-30" dirty="0">
                <a:solidFill>
                  <a:srgbClr val="4F4F4F"/>
                </a:solidFill>
                <a:latin typeface="Times New Roman"/>
                <a:cs typeface="Times New Roman"/>
              </a:rPr>
              <a:t> </a:t>
            </a:r>
            <a:r>
              <a:rPr sz="1400" dirty="0">
                <a:solidFill>
                  <a:srgbClr val="4F4F4F"/>
                </a:solidFill>
                <a:latin typeface="Times New Roman"/>
                <a:cs typeface="Times New Roman"/>
              </a:rPr>
              <a:t>тілінің</a:t>
            </a:r>
            <a:r>
              <a:rPr sz="1400" spc="-30" dirty="0">
                <a:solidFill>
                  <a:srgbClr val="4F4F4F"/>
                </a:solidFill>
                <a:latin typeface="Times New Roman"/>
                <a:cs typeface="Times New Roman"/>
              </a:rPr>
              <a:t> </a:t>
            </a:r>
            <a:r>
              <a:rPr sz="1400" dirty="0">
                <a:solidFill>
                  <a:srgbClr val="4F4F4F"/>
                </a:solidFill>
                <a:latin typeface="Times New Roman"/>
                <a:cs typeface="Times New Roman"/>
              </a:rPr>
              <a:t>оқиғалары</a:t>
            </a:r>
            <a:r>
              <a:rPr sz="1400" spc="-30" dirty="0">
                <a:solidFill>
                  <a:srgbClr val="4F4F4F"/>
                </a:solidFill>
                <a:latin typeface="Times New Roman"/>
                <a:cs typeface="Times New Roman"/>
              </a:rPr>
              <a:t> </a:t>
            </a:r>
            <a:r>
              <a:rPr sz="1400" dirty="0">
                <a:solidFill>
                  <a:srgbClr val="4F4F4F"/>
                </a:solidFill>
                <a:latin typeface="Times New Roman"/>
                <a:cs typeface="Times New Roman"/>
              </a:rPr>
              <a:t>орын</a:t>
            </a:r>
            <a:r>
              <a:rPr sz="1400" spc="-30" dirty="0">
                <a:solidFill>
                  <a:srgbClr val="4F4F4F"/>
                </a:solidFill>
                <a:latin typeface="Times New Roman"/>
                <a:cs typeface="Times New Roman"/>
              </a:rPr>
              <a:t> </a:t>
            </a:r>
            <a:r>
              <a:rPr sz="1400" dirty="0">
                <a:solidFill>
                  <a:srgbClr val="4F4F4F"/>
                </a:solidFill>
                <a:latin typeface="Times New Roman"/>
                <a:cs typeface="Times New Roman"/>
              </a:rPr>
              <a:t>алған</a:t>
            </a:r>
            <a:r>
              <a:rPr sz="1400" spc="-30" dirty="0">
                <a:solidFill>
                  <a:srgbClr val="4F4F4F"/>
                </a:solidFill>
                <a:latin typeface="Times New Roman"/>
                <a:cs typeface="Times New Roman"/>
              </a:rPr>
              <a:t> </a:t>
            </a:r>
            <a:r>
              <a:rPr sz="1400" dirty="0">
                <a:solidFill>
                  <a:srgbClr val="4F4F4F"/>
                </a:solidFill>
                <a:latin typeface="Times New Roman"/>
                <a:cs typeface="Times New Roman"/>
              </a:rPr>
              <a:t>кезде</a:t>
            </a:r>
            <a:r>
              <a:rPr sz="1400" spc="-30" dirty="0">
                <a:solidFill>
                  <a:srgbClr val="4F4F4F"/>
                </a:solidFill>
                <a:latin typeface="Times New Roman"/>
                <a:cs typeface="Times New Roman"/>
              </a:rPr>
              <a:t> </a:t>
            </a:r>
            <a:r>
              <a:rPr sz="1400" spc="-10" dirty="0">
                <a:solidFill>
                  <a:srgbClr val="4F4F4F"/>
                </a:solidFill>
                <a:latin typeface="Times New Roman"/>
                <a:cs typeface="Times New Roman"/>
              </a:rPr>
              <a:t>орындалатын </a:t>
            </a:r>
            <a:r>
              <a:rPr sz="1400" dirty="0">
                <a:solidFill>
                  <a:srgbClr val="4F4F4F"/>
                </a:solidFill>
                <a:latin typeface="Times New Roman"/>
                <a:cs typeface="Times New Roman"/>
              </a:rPr>
              <a:t>нақты</a:t>
            </a:r>
            <a:r>
              <a:rPr sz="1400" spc="-30" dirty="0">
                <a:solidFill>
                  <a:srgbClr val="4F4F4F"/>
                </a:solidFill>
                <a:latin typeface="Times New Roman"/>
                <a:cs typeface="Times New Roman"/>
              </a:rPr>
              <a:t> </a:t>
            </a:r>
            <a:r>
              <a:rPr sz="1400" dirty="0">
                <a:solidFill>
                  <a:srgbClr val="4F4F4F"/>
                </a:solidFill>
                <a:latin typeface="Times New Roman"/>
                <a:cs typeface="Times New Roman"/>
              </a:rPr>
              <a:t>кестелерге</a:t>
            </a:r>
            <a:r>
              <a:rPr sz="1400" spc="-30" dirty="0">
                <a:solidFill>
                  <a:srgbClr val="4F4F4F"/>
                </a:solidFill>
                <a:latin typeface="Times New Roman"/>
                <a:cs typeface="Times New Roman"/>
              </a:rPr>
              <a:t> </a:t>
            </a:r>
            <a:r>
              <a:rPr sz="1400" dirty="0">
                <a:solidFill>
                  <a:srgbClr val="4F4F4F"/>
                </a:solidFill>
                <a:latin typeface="Times New Roman"/>
                <a:cs typeface="Times New Roman"/>
              </a:rPr>
              <a:t>немесе</a:t>
            </a:r>
            <a:r>
              <a:rPr sz="1400" spc="-30" dirty="0">
                <a:solidFill>
                  <a:srgbClr val="4F4F4F"/>
                </a:solidFill>
                <a:latin typeface="Times New Roman"/>
                <a:cs typeface="Times New Roman"/>
              </a:rPr>
              <a:t> </a:t>
            </a:r>
            <a:r>
              <a:rPr sz="1400" dirty="0">
                <a:solidFill>
                  <a:srgbClr val="4F4F4F"/>
                </a:solidFill>
                <a:latin typeface="Times New Roman"/>
                <a:cs typeface="Times New Roman"/>
              </a:rPr>
              <a:t>көріністерге</a:t>
            </a:r>
            <a:r>
              <a:rPr sz="1400" spc="-30" dirty="0">
                <a:solidFill>
                  <a:srgbClr val="4F4F4F"/>
                </a:solidFill>
                <a:latin typeface="Times New Roman"/>
                <a:cs typeface="Times New Roman"/>
              </a:rPr>
              <a:t> </a:t>
            </a:r>
            <a:r>
              <a:rPr sz="1400" dirty="0">
                <a:solidFill>
                  <a:srgbClr val="4F4F4F"/>
                </a:solidFill>
                <a:latin typeface="Times New Roman"/>
                <a:cs typeface="Times New Roman"/>
              </a:rPr>
              <a:t>тіркелген</a:t>
            </a:r>
            <a:r>
              <a:rPr sz="1400" spc="-30" dirty="0">
                <a:solidFill>
                  <a:srgbClr val="4F4F4F"/>
                </a:solidFill>
                <a:latin typeface="Times New Roman"/>
                <a:cs typeface="Times New Roman"/>
              </a:rPr>
              <a:t> </a:t>
            </a:r>
            <a:r>
              <a:rPr sz="1400" dirty="0">
                <a:solidFill>
                  <a:srgbClr val="4F4F4F"/>
                </a:solidFill>
                <a:latin typeface="Times New Roman"/>
                <a:cs typeface="Times New Roman"/>
              </a:rPr>
              <a:t>кейбір</a:t>
            </a:r>
            <a:r>
              <a:rPr sz="1400" spc="-30" dirty="0">
                <a:solidFill>
                  <a:srgbClr val="4F4F4F"/>
                </a:solidFill>
                <a:latin typeface="Times New Roman"/>
                <a:cs typeface="Times New Roman"/>
              </a:rPr>
              <a:t> </a:t>
            </a:r>
            <a:r>
              <a:rPr sz="1400" dirty="0">
                <a:solidFill>
                  <a:srgbClr val="4F4F4F"/>
                </a:solidFill>
                <a:latin typeface="Times New Roman"/>
                <a:cs typeface="Times New Roman"/>
              </a:rPr>
              <a:t>операциялық</a:t>
            </a:r>
            <a:r>
              <a:rPr sz="1400" spc="-30" dirty="0">
                <a:solidFill>
                  <a:srgbClr val="4F4F4F"/>
                </a:solidFill>
                <a:latin typeface="Times New Roman"/>
                <a:cs typeface="Times New Roman"/>
              </a:rPr>
              <a:t> </a:t>
            </a:r>
            <a:r>
              <a:rPr sz="1400" spc="-10" dirty="0">
                <a:solidFill>
                  <a:srgbClr val="4F4F4F"/>
                </a:solidFill>
                <a:latin typeface="Times New Roman"/>
                <a:cs typeface="Times New Roman"/>
              </a:rPr>
              <a:t>кодтар.</a:t>
            </a:r>
            <a:r>
              <a:rPr sz="1400" spc="-30" dirty="0">
                <a:solidFill>
                  <a:srgbClr val="4F4F4F"/>
                </a:solidFill>
                <a:latin typeface="Times New Roman"/>
                <a:cs typeface="Times New Roman"/>
              </a:rPr>
              <a:t> </a:t>
            </a:r>
            <a:r>
              <a:rPr sz="1400" dirty="0">
                <a:solidFill>
                  <a:srgbClr val="4F4F4F"/>
                </a:solidFill>
                <a:latin typeface="Times New Roman"/>
                <a:cs typeface="Times New Roman"/>
              </a:rPr>
              <a:t>SqlServer</a:t>
            </a:r>
            <a:r>
              <a:rPr sz="1400" spc="-30" dirty="0">
                <a:solidFill>
                  <a:srgbClr val="4F4F4F"/>
                </a:solidFill>
                <a:latin typeface="Times New Roman"/>
                <a:cs typeface="Times New Roman"/>
              </a:rPr>
              <a:t> </a:t>
            </a:r>
            <a:r>
              <a:rPr sz="1400" dirty="0">
                <a:solidFill>
                  <a:srgbClr val="4F4F4F"/>
                </a:solidFill>
                <a:latin typeface="Times New Roman"/>
                <a:cs typeface="Times New Roman"/>
              </a:rPr>
              <a:t>жүйесінде</a:t>
            </a:r>
            <a:r>
              <a:rPr sz="1400" spc="-30" dirty="0">
                <a:solidFill>
                  <a:srgbClr val="4F4F4F"/>
                </a:solidFill>
                <a:latin typeface="Times New Roman"/>
                <a:cs typeface="Times New Roman"/>
              </a:rPr>
              <a:t> </a:t>
            </a:r>
            <a:r>
              <a:rPr sz="1400" spc="-25" dirty="0">
                <a:solidFill>
                  <a:srgbClr val="4F4F4F"/>
                </a:solidFill>
                <a:latin typeface="Times New Roman"/>
                <a:cs typeface="Times New Roman"/>
              </a:rPr>
              <a:t>DML </a:t>
            </a:r>
            <a:r>
              <a:rPr sz="1400" dirty="0">
                <a:solidFill>
                  <a:srgbClr val="4F4F4F"/>
                </a:solidFill>
                <a:latin typeface="Times New Roman"/>
                <a:cs typeface="Times New Roman"/>
              </a:rPr>
              <a:t>триггерлерінің</a:t>
            </a:r>
            <a:r>
              <a:rPr sz="1400" spc="-30" dirty="0">
                <a:solidFill>
                  <a:srgbClr val="4F4F4F"/>
                </a:solidFill>
                <a:latin typeface="Times New Roman"/>
                <a:cs typeface="Times New Roman"/>
              </a:rPr>
              <a:t> </a:t>
            </a:r>
            <a:r>
              <a:rPr sz="1400" dirty="0">
                <a:solidFill>
                  <a:srgbClr val="4F4F4F"/>
                </a:solidFill>
                <a:latin typeface="Times New Roman"/>
                <a:cs typeface="Times New Roman"/>
              </a:rPr>
              <a:t>үш</a:t>
            </a:r>
            <a:r>
              <a:rPr sz="1400" spc="-30" dirty="0">
                <a:solidFill>
                  <a:srgbClr val="4F4F4F"/>
                </a:solidFill>
                <a:latin typeface="Times New Roman"/>
                <a:cs typeface="Times New Roman"/>
              </a:rPr>
              <a:t> </a:t>
            </a:r>
            <a:r>
              <a:rPr sz="1400" dirty="0">
                <a:solidFill>
                  <a:srgbClr val="4F4F4F"/>
                </a:solidFill>
                <a:latin typeface="Times New Roman"/>
                <a:cs typeface="Times New Roman"/>
              </a:rPr>
              <a:t>түрі</a:t>
            </a:r>
            <a:r>
              <a:rPr sz="1400" spc="-25" dirty="0">
                <a:solidFill>
                  <a:srgbClr val="4F4F4F"/>
                </a:solidFill>
                <a:latin typeface="Times New Roman"/>
                <a:cs typeface="Times New Roman"/>
              </a:rPr>
              <a:t> </a:t>
            </a:r>
            <a:r>
              <a:rPr sz="1400" spc="-20" dirty="0">
                <a:solidFill>
                  <a:srgbClr val="4F4F4F"/>
                </a:solidFill>
                <a:latin typeface="Times New Roman"/>
                <a:cs typeface="Times New Roman"/>
              </a:rPr>
              <a:t>бар:</a:t>
            </a:r>
            <a:endParaRPr sz="1400">
              <a:latin typeface="Times New Roman"/>
              <a:cs typeface="Times New Roman"/>
            </a:endParaRPr>
          </a:p>
          <a:p>
            <a:pPr marL="469265" lvl="1" indent="-362585">
              <a:lnSpc>
                <a:spcPct val="100000"/>
              </a:lnSpc>
              <a:spcBef>
                <a:spcPts val="1300"/>
              </a:spcBef>
              <a:buAutoNum type="arabicPeriod"/>
              <a:tabLst>
                <a:tab pos="469265" algn="l"/>
              </a:tabLst>
            </a:pPr>
            <a:r>
              <a:rPr sz="1400" dirty="0">
                <a:solidFill>
                  <a:srgbClr val="4F4F4F"/>
                </a:solidFill>
                <a:latin typeface="Times New Roman"/>
                <a:cs typeface="Times New Roman"/>
              </a:rPr>
              <a:t>кірістіру</a:t>
            </a:r>
            <a:r>
              <a:rPr sz="1400" spc="-40" dirty="0">
                <a:solidFill>
                  <a:srgbClr val="4F4F4F"/>
                </a:solidFill>
                <a:latin typeface="Times New Roman"/>
                <a:cs typeface="Times New Roman"/>
              </a:rPr>
              <a:t> </a:t>
            </a:r>
            <a:r>
              <a:rPr sz="1400" dirty="0">
                <a:solidFill>
                  <a:srgbClr val="4F4F4F"/>
                </a:solidFill>
                <a:latin typeface="Times New Roman"/>
                <a:cs typeface="Times New Roman"/>
              </a:rPr>
              <a:t>триггері:</a:t>
            </a:r>
            <a:r>
              <a:rPr sz="1400" spc="-40" dirty="0">
                <a:solidFill>
                  <a:srgbClr val="4F4F4F"/>
                </a:solidFill>
                <a:latin typeface="Times New Roman"/>
                <a:cs typeface="Times New Roman"/>
              </a:rPr>
              <a:t> </a:t>
            </a:r>
            <a:r>
              <a:rPr sz="1400" dirty="0">
                <a:solidFill>
                  <a:srgbClr val="4F4F4F"/>
                </a:solidFill>
                <a:latin typeface="Times New Roman"/>
                <a:cs typeface="Times New Roman"/>
              </a:rPr>
              <a:t>кестеге</a:t>
            </a:r>
            <a:r>
              <a:rPr sz="1400" spc="-40" dirty="0">
                <a:solidFill>
                  <a:srgbClr val="4F4F4F"/>
                </a:solidFill>
                <a:latin typeface="Times New Roman"/>
                <a:cs typeface="Times New Roman"/>
              </a:rPr>
              <a:t> </a:t>
            </a:r>
            <a:r>
              <a:rPr sz="1400" dirty="0">
                <a:solidFill>
                  <a:srgbClr val="4F4F4F"/>
                </a:solidFill>
                <a:latin typeface="Times New Roman"/>
                <a:cs typeface="Times New Roman"/>
              </a:rPr>
              <a:t>деректер</a:t>
            </a:r>
            <a:r>
              <a:rPr sz="1400" spc="-40" dirty="0">
                <a:solidFill>
                  <a:srgbClr val="4F4F4F"/>
                </a:solidFill>
                <a:latin typeface="Times New Roman"/>
                <a:cs typeface="Times New Roman"/>
              </a:rPr>
              <a:t> </a:t>
            </a:r>
            <a:r>
              <a:rPr sz="1400" dirty="0">
                <a:solidFill>
                  <a:srgbClr val="4F4F4F"/>
                </a:solidFill>
                <a:latin typeface="Times New Roman"/>
                <a:cs typeface="Times New Roman"/>
              </a:rPr>
              <a:t>енгізілген</a:t>
            </a:r>
            <a:r>
              <a:rPr sz="1400" spc="-40" dirty="0">
                <a:solidFill>
                  <a:srgbClr val="4F4F4F"/>
                </a:solidFill>
                <a:latin typeface="Times New Roman"/>
                <a:cs typeface="Times New Roman"/>
              </a:rPr>
              <a:t> </a:t>
            </a:r>
            <a:r>
              <a:rPr sz="1400" dirty="0">
                <a:solidFill>
                  <a:srgbClr val="4F4F4F"/>
                </a:solidFill>
                <a:latin typeface="Times New Roman"/>
                <a:cs typeface="Times New Roman"/>
              </a:rPr>
              <a:t>кезде</a:t>
            </a:r>
            <a:r>
              <a:rPr sz="1400" spc="-40" dirty="0">
                <a:solidFill>
                  <a:srgbClr val="4F4F4F"/>
                </a:solidFill>
                <a:latin typeface="Times New Roman"/>
                <a:cs typeface="Times New Roman"/>
              </a:rPr>
              <a:t> </a:t>
            </a:r>
            <a:r>
              <a:rPr sz="1400" dirty="0">
                <a:solidFill>
                  <a:srgbClr val="4F4F4F"/>
                </a:solidFill>
                <a:latin typeface="Times New Roman"/>
                <a:cs typeface="Times New Roman"/>
              </a:rPr>
              <a:t>іске</a:t>
            </a:r>
            <a:r>
              <a:rPr sz="1400" spc="-40" dirty="0">
                <a:solidFill>
                  <a:srgbClr val="4F4F4F"/>
                </a:solidFill>
                <a:latin typeface="Times New Roman"/>
                <a:cs typeface="Times New Roman"/>
              </a:rPr>
              <a:t> </a:t>
            </a:r>
            <a:r>
              <a:rPr sz="1400" spc="-10" dirty="0">
                <a:solidFill>
                  <a:srgbClr val="4F4F4F"/>
                </a:solidFill>
                <a:latin typeface="Times New Roman"/>
                <a:cs typeface="Times New Roman"/>
              </a:rPr>
              <a:t>қосылады;</a:t>
            </a:r>
            <a:endParaRPr sz="1400">
              <a:latin typeface="Times New Roman"/>
              <a:cs typeface="Times New Roman"/>
            </a:endParaRPr>
          </a:p>
          <a:p>
            <a:pPr marL="469265" lvl="1" indent="-362585">
              <a:lnSpc>
                <a:spcPct val="100000"/>
              </a:lnSpc>
              <a:spcBef>
                <a:spcPts val="95"/>
              </a:spcBef>
              <a:buAutoNum type="arabicPeriod"/>
              <a:tabLst>
                <a:tab pos="469265" algn="l"/>
              </a:tabLst>
            </a:pPr>
            <a:r>
              <a:rPr sz="1400" dirty="0">
                <a:solidFill>
                  <a:srgbClr val="4F4F4F"/>
                </a:solidFill>
                <a:latin typeface="Times New Roman"/>
                <a:cs typeface="Times New Roman"/>
              </a:rPr>
              <a:t>жою</a:t>
            </a:r>
            <a:r>
              <a:rPr sz="1400" spc="-45" dirty="0">
                <a:solidFill>
                  <a:srgbClr val="4F4F4F"/>
                </a:solidFill>
                <a:latin typeface="Times New Roman"/>
                <a:cs typeface="Times New Roman"/>
              </a:rPr>
              <a:t> </a:t>
            </a:r>
            <a:r>
              <a:rPr sz="1400" dirty="0">
                <a:solidFill>
                  <a:srgbClr val="4F4F4F"/>
                </a:solidFill>
                <a:latin typeface="Times New Roman"/>
                <a:cs typeface="Times New Roman"/>
              </a:rPr>
              <a:t>триггері:</a:t>
            </a:r>
            <a:r>
              <a:rPr sz="1400" spc="-40" dirty="0">
                <a:solidFill>
                  <a:srgbClr val="4F4F4F"/>
                </a:solidFill>
                <a:latin typeface="Times New Roman"/>
                <a:cs typeface="Times New Roman"/>
              </a:rPr>
              <a:t> </a:t>
            </a:r>
            <a:r>
              <a:rPr sz="1400" dirty="0">
                <a:solidFill>
                  <a:srgbClr val="4F4F4F"/>
                </a:solidFill>
                <a:latin typeface="Times New Roman"/>
                <a:cs typeface="Times New Roman"/>
              </a:rPr>
              <a:t>кестеден</a:t>
            </a:r>
            <a:r>
              <a:rPr sz="1400" spc="-45" dirty="0">
                <a:solidFill>
                  <a:srgbClr val="4F4F4F"/>
                </a:solidFill>
                <a:latin typeface="Times New Roman"/>
                <a:cs typeface="Times New Roman"/>
              </a:rPr>
              <a:t> </a:t>
            </a:r>
            <a:r>
              <a:rPr sz="1400" dirty="0">
                <a:solidFill>
                  <a:srgbClr val="4F4F4F"/>
                </a:solidFill>
                <a:latin typeface="Times New Roman"/>
                <a:cs typeface="Times New Roman"/>
              </a:rPr>
              <a:t>деректер</a:t>
            </a:r>
            <a:r>
              <a:rPr sz="1400" spc="-40" dirty="0">
                <a:solidFill>
                  <a:srgbClr val="4F4F4F"/>
                </a:solidFill>
                <a:latin typeface="Times New Roman"/>
                <a:cs typeface="Times New Roman"/>
              </a:rPr>
              <a:t> </a:t>
            </a:r>
            <a:r>
              <a:rPr sz="1400" dirty="0">
                <a:solidFill>
                  <a:srgbClr val="4F4F4F"/>
                </a:solidFill>
                <a:latin typeface="Times New Roman"/>
                <a:cs typeface="Times New Roman"/>
              </a:rPr>
              <a:t>жойылған</a:t>
            </a:r>
            <a:r>
              <a:rPr sz="1400" spc="-45" dirty="0">
                <a:solidFill>
                  <a:srgbClr val="4F4F4F"/>
                </a:solidFill>
                <a:latin typeface="Times New Roman"/>
                <a:cs typeface="Times New Roman"/>
              </a:rPr>
              <a:t> </a:t>
            </a:r>
            <a:r>
              <a:rPr sz="1400" dirty="0">
                <a:solidFill>
                  <a:srgbClr val="4F4F4F"/>
                </a:solidFill>
                <a:latin typeface="Times New Roman"/>
                <a:cs typeface="Times New Roman"/>
              </a:rPr>
              <a:t>кезде</a:t>
            </a:r>
            <a:r>
              <a:rPr sz="1400" spc="-40" dirty="0">
                <a:solidFill>
                  <a:srgbClr val="4F4F4F"/>
                </a:solidFill>
                <a:latin typeface="Times New Roman"/>
                <a:cs typeface="Times New Roman"/>
              </a:rPr>
              <a:t> </a:t>
            </a:r>
            <a:r>
              <a:rPr sz="1400" dirty="0">
                <a:solidFill>
                  <a:srgbClr val="4F4F4F"/>
                </a:solidFill>
                <a:latin typeface="Times New Roman"/>
                <a:cs typeface="Times New Roman"/>
              </a:rPr>
              <a:t>іске</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қосылады;</a:t>
            </a:r>
            <a:endParaRPr sz="1400">
              <a:latin typeface="Times New Roman"/>
              <a:cs typeface="Times New Roman"/>
            </a:endParaRPr>
          </a:p>
          <a:p>
            <a:pPr marL="469265" lvl="1" indent="-362585">
              <a:lnSpc>
                <a:spcPct val="100000"/>
              </a:lnSpc>
              <a:spcBef>
                <a:spcPts val="95"/>
              </a:spcBef>
              <a:buAutoNum type="arabicPeriod"/>
              <a:tabLst>
                <a:tab pos="469265" algn="l"/>
              </a:tabLst>
            </a:pPr>
            <a:r>
              <a:rPr sz="1400" dirty="0">
                <a:solidFill>
                  <a:srgbClr val="4F4F4F"/>
                </a:solidFill>
                <a:latin typeface="Times New Roman"/>
                <a:cs typeface="Times New Roman"/>
              </a:rPr>
              <a:t>Жаңарту</a:t>
            </a:r>
            <a:r>
              <a:rPr sz="1400" spc="-50" dirty="0">
                <a:solidFill>
                  <a:srgbClr val="4F4F4F"/>
                </a:solidFill>
                <a:latin typeface="Times New Roman"/>
                <a:cs typeface="Times New Roman"/>
              </a:rPr>
              <a:t> </a:t>
            </a:r>
            <a:r>
              <a:rPr sz="1400" dirty="0">
                <a:solidFill>
                  <a:srgbClr val="4F4F4F"/>
                </a:solidFill>
                <a:latin typeface="Times New Roman"/>
                <a:cs typeface="Times New Roman"/>
              </a:rPr>
              <a:t>триггері:</a:t>
            </a:r>
            <a:r>
              <a:rPr sz="1400" spc="-50" dirty="0">
                <a:solidFill>
                  <a:srgbClr val="4F4F4F"/>
                </a:solidFill>
                <a:latin typeface="Times New Roman"/>
                <a:cs typeface="Times New Roman"/>
              </a:rPr>
              <a:t> </a:t>
            </a:r>
            <a:r>
              <a:rPr sz="1400" dirty="0">
                <a:solidFill>
                  <a:srgbClr val="4F4F4F"/>
                </a:solidFill>
                <a:latin typeface="Times New Roman"/>
                <a:cs typeface="Times New Roman"/>
              </a:rPr>
              <a:t>кестедегі</a:t>
            </a:r>
            <a:r>
              <a:rPr sz="1400" spc="-50" dirty="0">
                <a:solidFill>
                  <a:srgbClr val="4F4F4F"/>
                </a:solidFill>
                <a:latin typeface="Times New Roman"/>
                <a:cs typeface="Times New Roman"/>
              </a:rPr>
              <a:t> </a:t>
            </a:r>
            <a:r>
              <a:rPr sz="1400" dirty="0">
                <a:solidFill>
                  <a:srgbClr val="4F4F4F"/>
                </a:solidFill>
                <a:latin typeface="Times New Roman"/>
                <a:cs typeface="Times New Roman"/>
              </a:rPr>
              <a:t>деректер</a:t>
            </a:r>
            <a:r>
              <a:rPr sz="1400" spc="-45" dirty="0">
                <a:solidFill>
                  <a:srgbClr val="4F4F4F"/>
                </a:solidFill>
                <a:latin typeface="Times New Roman"/>
                <a:cs typeface="Times New Roman"/>
              </a:rPr>
              <a:t> </a:t>
            </a:r>
            <a:r>
              <a:rPr sz="1400" dirty="0">
                <a:solidFill>
                  <a:srgbClr val="4F4F4F"/>
                </a:solidFill>
                <a:latin typeface="Times New Roman"/>
                <a:cs typeface="Times New Roman"/>
              </a:rPr>
              <a:t>өзгерген</a:t>
            </a:r>
            <a:r>
              <a:rPr sz="1400" spc="-50" dirty="0">
                <a:solidFill>
                  <a:srgbClr val="4F4F4F"/>
                </a:solidFill>
                <a:latin typeface="Times New Roman"/>
                <a:cs typeface="Times New Roman"/>
              </a:rPr>
              <a:t> </a:t>
            </a:r>
            <a:r>
              <a:rPr sz="1400" dirty="0">
                <a:solidFill>
                  <a:srgbClr val="4F4F4F"/>
                </a:solidFill>
                <a:latin typeface="Times New Roman"/>
                <a:cs typeface="Times New Roman"/>
              </a:rPr>
              <a:t>кезде</a:t>
            </a:r>
            <a:r>
              <a:rPr sz="1400" spc="-50" dirty="0">
                <a:solidFill>
                  <a:srgbClr val="4F4F4F"/>
                </a:solidFill>
                <a:latin typeface="Times New Roman"/>
                <a:cs typeface="Times New Roman"/>
              </a:rPr>
              <a:t> </a:t>
            </a:r>
            <a:r>
              <a:rPr sz="1400" dirty="0">
                <a:solidFill>
                  <a:srgbClr val="4F4F4F"/>
                </a:solidFill>
                <a:latin typeface="Times New Roman"/>
                <a:cs typeface="Times New Roman"/>
              </a:rPr>
              <a:t>іске</a:t>
            </a:r>
            <a:r>
              <a:rPr sz="1400" spc="-45" dirty="0">
                <a:solidFill>
                  <a:srgbClr val="4F4F4F"/>
                </a:solidFill>
                <a:latin typeface="Times New Roman"/>
                <a:cs typeface="Times New Roman"/>
              </a:rPr>
              <a:t> </a:t>
            </a:r>
            <a:r>
              <a:rPr sz="1400" spc="-10" dirty="0">
                <a:solidFill>
                  <a:srgbClr val="4F4F4F"/>
                </a:solidFill>
                <a:latin typeface="Times New Roman"/>
                <a:cs typeface="Times New Roman"/>
              </a:rPr>
              <a:t>қосылады.</a:t>
            </a:r>
            <a:endParaRPr sz="14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5652" rIns="0" bIns="0" rtlCol="0">
            <a:spAutoFit/>
          </a:bodyPr>
          <a:lstStyle/>
          <a:p>
            <a:pPr marL="12700">
              <a:lnSpc>
                <a:spcPct val="100000"/>
              </a:lnSpc>
              <a:spcBef>
                <a:spcPts val="130"/>
              </a:spcBef>
            </a:pPr>
            <a:r>
              <a:rPr sz="1950" dirty="0">
                <a:solidFill>
                  <a:srgbClr val="222222"/>
                </a:solidFill>
              </a:rPr>
              <a:t>AFTER</a:t>
            </a:r>
            <a:r>
              <a:rPr sz="1950" spc="20" dirty="0">
                <a:solidFill>
                  <a:srgbClr val="222222"/>
                </a:solidFill>
              </a:rPr>
              <a:t> </a:t>
            </a:r>
            <a:r>
              <a:rPr sz="1950" dirty="0">
                <a:solidFill>
                  <a:srgbClr val="222222"/>
                </a:solidFill>
              </a:rPr>
              <a:t>TRIGGERS</a:t>
            </a:r>
            <a:r>
              <a:rPr sz="1950" spc="60" dirty="0">
                <a:solidFill>
                  <a:srgbClr val="222222"/>
                </a:solidFill>
              </a:rPr>
              <a:t> </a:t>
            </a:r>
            <a:r>
              <a:rPr sz="1950" dirty="0">
                <a:solidFill>
                  <a:srgbClr val="222222"/>
                </a:solidFill>
              </a:rPr>
              <a:t>in</a:t>
            </a:r>
            <a:r>
              <a:rPr sz="1950" spc="65" dirty="0">
                <a:solidFill>
                  <a:srgbClr val="222222"/>
                </a:solidFill>
              </a:rPr>
              <a:t> </a:t>
            </a:r>
            <a:r>
              <a:rPr sz="1950" dirty="0">
                <a:solidFill>
                  <a:srgbClr val="222222"/>
                </a:solidFill>
              </a:rPr>
              <a:t>SQL</a:t>
            </a:r>
            <a:r>
              <a:rPr sz="1950" spc="-15" dirty="0">
                <a:solidFill>
                  <a:srgbClr val="222222"/>
                </a:solidFill>
              </a:rPr>
              <a:t> </a:t>
            </a:r>
            <a:r>
              <a:rPr sz="1950" spc="-10" dirty="0">
                <a:solidFill>
                  <a:srgbClr val="222222"/>
                </a:solidFill>
              </a:rPr>
              <a:t>Server</a:t>
            </a:r>
            <a:endParaRPr sz="195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12700" marR="5080">
              <a:lnSpc>
                <a:spcPct val="114999"/>
              </a:lnSpc>
              <a:spcBef>
                <a:spcPts val="100"/>
              </a:spcBef>
            </a:pPr>
            <a:r>
              <a:rPr sz="1800" spc="-25" dirty="0">
                <a:solidFill>
                  <a:srgbClr val="595959"/>
                </a:solidFill>
              </a:rPr>
              <a:t>SQL-</a:t>
            </a:r>
            <a:r>
              <a:rPr sz="1800" dirty="0">
                <a:solidFill>
                  <a:srgbClr val="595959"/>
                </a:solidFill>
              </a:rPr>
              <a:t>дегі</a:t>
            </a:r>
            <a:r>
              <a:rPr sz="1800" spc="415" dirty="0">
                <a:solidFill>
                  <a:srgbClr val="595959"/>
                </a:solidFill>
              </a:rPr>
              <a:t> </a:t>
            </a:r>
            <a:r>
              <a:rPr sz="1800" dirty="0">
                <a:solidFill>
                  <a:srgbClr val="595959"/>
                </a:solidFill>
              </a:rPr>
              <a:t>after/for</a:t>
            </a:r>
            <a:r>
              <a:rPr sz="1800" spc="-30" dirty="0">
                <a:solidFill>
                  <a:srgbClr val="595959"/>
                </a:solidFill>
              </a:rPr>
              <a:t> </a:t>
            </a:r>
            <a:r>
              <a:rPr sz="1800" dirty="0">
                <a:solidFill>
                  <a:srgbClr val="595959"/>
                </a:solidFill>
              </a:rPr>
              <a:t>триггерлері</a:t>
            </a:r>
            <a:r>
              <a:rPr sz="1800" spc="415" dirty="0">
                <a:solidFill>
                  <a:srgbClr val="595959"/>
                </a:solidFill>
              </a:rPr>
              <a:t> </a:t>
            </a:r>
            <a:r>
              <a:rPr sz="1800" spc="-25" dirty="0">
                <a:solidFill>
                  <a:srgbClr val="595959"/>
                </a:solidFill>
              </a:rPr>
              <a:t>INSERT,</a:t>
            </a:r>
            <a:r>
              <a:rPr sz="1800" spc="-30" dirty="0">
                <a:solidFill>
                  <a:srgbClr val="595959"/>
                </a:solidFill>
              </a:rPr>
              <a:t> </a:t>
            </a:r>
            <a:r>
              <a:rPr sz="1800" dirty="0">
                <a:solidFill>
                  <a:srgbClr val="595959"/>
                </a:solidFill>
              </a:rPr>
              <a:t>DELETE</a:t>
            </a:r>
            <a:r>
              <a:rPr sz="1800" spc="-35" dirty="0">
                <a:solidFill>
                  <a:srgbClr val="595959"/>
                </a:solidFill>
              </a:rPr>
              <a:t> </a:t>
            </a:r>
            <a:r>
              <a:rPr sz="1800" dirty="0">
                <a:solidFill>
                  <a:srgbClr val="595959"/>
                </a:solidFill>
              </a:rPr>
              <a:t>немесе</a:t>
            </a:r>
            <a:r>
              <a:rPr sz="1800" spc="415" dirty="0">
                <a:solidFill>
                  <a:srgbClr val="595959"/>
                </a:solidFill>
              </a:rPr>
              <a:t> </a:t>
            </a:r>
            <a:r>
              <a:rPr sz="1800" spc="-10" dirty="0">
                <a:solidFill>
                  <a:srgbClr val="595959"/>
                </a:solidFill>
              </a:rPr>
              <a:t>UPDATE </a:t>
            </a:r>
            <a:r>
              <a:rPr sz="1800" spc="-20" dirty="0">
                <a:solidFill>
                  <a:srgbClr val="595959"/>
                </a:solidFill>
              </a:rPr>
              <a:t>командаларынан</a:t>
            </a:r>
            <a:r>
              <a:rPr sz="1800" spc="-45" dirty="0">
                <a:solidFill>
                  <a:srgbClr val="595959"/>
                </a:solidFill>
              </a:rPr>
              <a:t> </a:t>
            </a:r>
            <a:r>
              <a:rPr sz="1800" spc="-10" dirty="0">
                <a:solidFill>
                  <a:srgbClr val="595959"/>
                </a:solidFill>
              </a:rPr>
              <a:t>кейін</a:t>
            </a:r>
            <a:r>
              <a:rPr sz="1800" spc="-45" dirty="0">
                <a:solidFill>
                  <a:srgbClr val="595959"/>
                </a:solidFill>
              </a:rPr>
              <a:t> </a:t>
            </a:r>
            <a:r>
              <a:rPr sz="1800" dirty="0">
                <a:solidFill>
                  <a:srgbClr val="595959"/>
                </a:solidFill>
              </a:rPr>
              <a:t>іске</a:t>
            </a:r>
            <a:r>
              <a:rPr sz="1800" spc="-45" dirty="0">
                <a:solidFill>
                  <a:srgbClr val="595959"/>
                </a:solidFill>
              </a:rPr>
              <a:t> </a:t>
            </a:r>
            <a:r>
              <a:rPr sz="1800" spc="-20" dirty="0">
                <a:solidFill>
                  <a:srgbClr val="595959"/>
                </a:solidFill>
              </a:rPr>
              <a:t>қосылады.</a:t>
            </a:r>
            <a:r>
              <a:rPr sz="1800" spc="-50" dirty="0">
                <a:solidFill>
                  <a:srgbClr val="595959"/>
                </a:solidFill>
              </a:rPr>
              <a:t> </a:t>
            </a:r>
            <a:r>
              <a:rPr sz="1800" dirty="0">
                <a:solidFill>
                  <a:srgbClr val="595959"/>
                </a:solidFill>
              </a:rPr>
              <a:t>Бұл</a:t>
            </a:r>
            <a:r>
              <a:rPr sz="1800" spc="-50" dirty="0">
                <a:solidFill>
                  <a:srgbClr val="595959"/>
                </a:solidFill>
              </a:rPr>
              <a:t> </a:t>
            </a:r>
            <a:r>
              <a:rPr sz="1800" dirty="0">
                <a:solidFill>
                  <a:srgbClr val="595959"/>
                </a:solidFill>
              </a:rPr>
              <a:t>ол</a:t>
            </a:r>
            <a:r>
              <a:rPr sz="1800" spc="-50" dirty="0">
                <a:solidFill>
                  <a:srgbClr val="595959"/>
                </a:solidFill>
              </a:rPr>
              <a:t> </a:t>
            </a:r>
            <a:r>
              <a:rPr sz="1800" spc="-10" dirty="0">
                <a:solidFill>
                  <a:srgbClr val="595959"/>
                </a:solidFill>
              </a:rPr>
              <a:t>жұмыс</a:t>
            </a:r>
            <a:r>
              <a:rPr sz="1800" spc="-45" dirty="0">
                <a:solidFill>
                  <a:srgbClr val="595959"/>
                </a:solidFill>
              </a:rPr>
              <a:t> </a:t>
            </a:r>
            <a:r>
              <a:rPr sz="1800" dirty="0">
                <a:solidFill>
                  <a:srgbClr val="595959"/>
                </a:solidFill>
              </a:rPr>
              <a:t>істей</a:t>
            </a:r>
            <a:r>
              <a:rPr sz="1800" spc="-50" dirty="0">
                <a:solidFill>
                  <a:srgbClr val="595959"/>
                </a:solidFill>
              </a:rPr>
              <a:t> </a:t>
            </a:r>
            <a:r>
              <a:rPr sz="1800" spc="-10" dirty="0">
                <a:solidFill>
                  <a:srgbClr val="595959"/>
                </a:solidFill>
              </a:rPr>
              <a:t>бастағанға</a:t>
            </a:r>
            <a:r>
              <a:rPr sz="1800" spc="-45" dirty="0">
                <a:solidFill>
                  <a:srgbClr val="595959"/>
                </a:solidFill>
              </a:rPr>
              <a:t> </a:t>
            </a:r>
            <a:r>
              <a:rPr sz="1800" spc="-10" dirty="0">
                <a:solidFill>
                  <a:srgbClr val="595959"/>
                </a:solidFill>
              </a:rPr>
              <a:t>дейін </a:t>
            </a:r>
            <a:r>
              <a:rPr sz="1800" spc="-35" dirty="0">
                <a:solidFill>
                  <a:srgbClr val="595959"/>
                </a:solidFill>
              </a:rPr>
              <a:t>барлық</a:t>
            </a:r>
            <a:r>
              <a:rPr sz="1800" spc="-50" dirty="0">
                <a:solidFill>
                  <a:srgbClr val="595959"/>
                </a:solidFill>
              </a:rPr>
              <a:t> </a:t>
            </a:r>
            <a:r>
              <a:rPr sz="1800" spc="-10" dirty="0">
                <a:solidFill>
                  <a:srgbClr val="595959"/>
                </a:solidFill>
              </a:rPr>
              <a:t>операциялар</a:t>
            </a:r>
            <a:r>
              <a:rPr sz="1800" spc="-45" dirty="0">
                <a:solidFill>
                  <a:srgbClr val="595959"/>
                </a:solidFill>
              </a:rPr>
              <a:t> </a:t>
            </a:r>
            <a:r>
              <a:rPr sz="1800" spc="-20" dirty="0">
                <a:solidFill>
                  <a:srgbClr val="595959"/>
                </a:solidFill>
              </a:rPr>
              <a:t>аяқталуы</a:t>
            </a:r>
            <a:r>
              <a:rPr sz="1800" spc="-50" dirty="0">
                <a:solidFill>
                  <a:srgbClr val="595959"/>
                </a:solidFill>
              </a:rPr>
              <a:t> </a:t>
            </a:r>
            <a:r>
              <a:rPr sz="1800" spc="-30" dirty="0">
                <a:solidFill>
                  <a:srgbClr val="595959"/>
                </a:solidFill>
              </a:rPr>
              <a:t>керек</a:t>
            </a:r>
            <a:r>
              <a:rPr sz="1800" spc="-50" dirty="0">
                <a:solidFill>
                  <a:srgbClr val="595959"/>
                </a:solidFill>
              </a:rPr>
              <a:t> </a:t>
            </a:r>
            <a:r>
              <a:rPr sz="1800" dirty="0">
                <a:solidFill>
                  <a:srgbClr val="595959"/>
                </a:solidFill>
              </a:rPr>
              <a:t>жəне</a:t>
            </a:r>
            <a:r>
              <a:rPr sz="1800" spc="-45" dirty="0">
                <a:solidFill>
                  <a:srgbClr val="595959"/>
                </a:solidFill>
              </a:rPr>
              <a:t> </a:t>
            </a:r>
            <a:r>
              <a:rPr sz="1800" spc="-10" dirty="0">
                <a:solidFill>
                  <a:srgbClr val="595959"/>
                </a:solidFill>
              </a:rPr>
              <a:t>оператор</a:t>
            </a:r>
            <a:r>
              <a:rPr sz="1800" spc="-45" dirty="0">
                <a:solidFill>
                  <a:srgbClr val="595959"/>
                </a:solidFill>
              </a:rPr>
              <a:t> </a:t>
            </a:r>
            <a:r>
              <a:rPr sz="1800" dirty="0">
                <a:solidFill>
                  <a:srgbClr val="595959"/>
                </a:solidFill>
              </a:rPr>
              <a:t>да</a:t>
            </a:r>
            <a:r>
              <a:rPr sz="1800" spc="-45" dirty="0">
                <a:solidFill>
                  <a:srgbClr val="595959"/>
                </a:solidFill>
              </a:rPr>
              <a:t> </a:t>
            </a:r>
            <a:r>
              <a:rPr sz="1800" spc="-25" dirty="0">
                <a:solidFill>
                  <a:srgbClr val="595959"/>
                </a:solidFill>
              </a:rPr>
              <a:t>шектеуді</a:t>
            </a:r>
            <a:r>
              <a:rPr sz="1800" spc="-45" dirty="0">
                <a:solidFill>
                  <a:srgbClr val="595959"/>
                </a:solidFill>
              </a:rPr>
              <a:t> </a:t>
            </a:r>
            <a:r>
              <a:rPr sz="1800" spc="-10" dirty="0">
                <a:solidFill>
                  <a:srgbClr val="595959"/>
                </a:solidFill>
              </a:rPr>
              <a:t>тексеруден </a:t>
            </a:r>
            <a:r>
              <a:rPr sz="1800" dirty="0">
                <a:solidFill>
                  <a:srgbClr val="595959"/>
                </a:solidFill>
              </a:rPr>
              <a:t>сəтті</a:t>
            </a:r>
            <a:r>
              <a:rPr sz="1800" spc="-40" dirty="0">
                <a:solidFill>
                  <a:srgbClr val="595959"/>
                </a:solidFill>
              </a:rPr>
              <a:t> </a:t>
            </a:r>
            <a:r>
              <a:rPr sz="1800" dirty="0">
                <a:solidFill>
                  <a:srgbClr val="595959"/>
                </a:solidFill>
              </a:rPr>
              <a:t>өтуі</a:t>
            </a:r>
            <a:r>
              <a:rPr sz="1800" spc="-40" dirty="0">
                <a:solidFill>
                  <a:srgbClr val="595959"/>
                </a:solidFill>
              </a:rPr>
              <a:t> </a:t>
            </a:r>
            <a:r>
              <a:rPr sz="1800" spc="-30" dirty="0">
                <a:solidFill>
                  <a:srgbClr val="595959"/>
                </a:solidFill>
              </a:rPr>
              <a:t>керек</a:t>
            </a:r>
            <a:r>
              <a:rPr sz="1800" spc="-40" dirty="0">
                <a:solidFill>
                  <a:srgbClr val="595959"/>
                </a:solidFill>
              </a:rPr>
              <a:t> </a:t>
            </a:r>
            <a:r>
              <a:rPr sz="1800" spc="-10" dirty="0">
                <a:solidFill>
                  <a:srgbClr val="595959"/>
                </a:solidFill>
              </a:rPr>
              <a:t>дегенді</a:t>
            </a:r>
            <a:r>
              <a:rPr sz="1800" spc="-40" dirty="0">
                <a:solidFill>
                  <a:srgbClr val="595959"/>
                </a:solidFill>
              </a:rPr>
              <a:t> </a:t>
            </a:r>
            <a:r>
              <a:rPr sz="1800" spc="-10" dirty="0">
                <a:solidFill>
                  <a:srgbClr val="595959"/>
                </a:solidFill>
              </a:rPr>
              <a:t>білдіреді.</a:t>
            </a:r>
            <a:endParaRPr sz="18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2444</Words>
  <Application>Microsoft Office PowerPoint</Application>
  <PresentationFormat>On-screen Show (16:9)</PresentationFormat>
  <Paragraphs>218</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MS PGothic</vt:lpstr>
      <vt:lpstr>Arial</vt:lpstr>
      <vt:lpstr>Consolas</vt:lpstr>
      <vt:lpstr>Courier New</vt:lpstr>
      <vt:lpstr>Microsoft Sans Serif</vt:lpstr>
      <vt:lpstr>Times New Roman</vt:lpstr>
      <vt:lpstr>Verdana</vt:lpstr>
      <vt:lpstr>Office Theme</vt:lpstr>
      <vt:lpstr>Дәріс 11</vt:lpstr>
      <vt:lpstr>Кіріспе</vt:lpstr>
      <vt:lpstr>PowerPoint Presentation</vt:lpstr>
      <vt:lpstr>PowerPoint Presentation</vt:lpstr>
      <vt:lpstr>Триггерлер мен сақталатын процедуралардың айырмашылығы:</vt:lpstr>
      <vt:lpstr>Триггерлердің артықшылығы</vt:lpstr>
      <vt:lpstr>Триггер рөлі</vt:lpstr>
      <vt:lpstr>Триггерлер классификациясы</vt:lpstr>
      <vt:lpstr>AFTER TRIGGERS in SQL Server</vt:lpstr>
      <vt:lpstr>PowerPoint Presentation</vt:lpstr>
      <vt:lpstr>PowerPoint Presentation</vt:lpstr>
      <vt:lpstr>PowerPoint Presentation</vt:lpstr>
      <vt:lpstr>PowerPoint Presentation</vt:lpstr>
      <vt:lpstr>PowerPoint Presentation</vt:lpstr>
      <vt:lpstr>CREATE TRIGGER ExampleTR ON EmployeeTR AFTER INSERT</vt:lpstr>
      <vt:lpstr>PowerPoint Presentation</vt:lpstr>
      <vt:lpstr>PowerPoint Presentation</vt:lpstr>
      <vt:lpstr>Триггерді жою</vt:lpstr>
      <vt:lpstr>Триггерді өзгерту</vt:lpstr>
      <vt:lpstr>PowerPoint Presentation</vt:lpstr>
      <vt:lpstr>Кірістірілген триггерлер</vt:lpstr>
      <vt:lpstr>Кірістірілу бүкіл дерекқордың тұтастығын сақтау үшін пайдаланылатын маңызды мүмкіндік болып табылады, бірақ кейде кірістіруді өшіру қажет болуы мүмкін.Егер кірістіру өшірілсе, триггерді енгізуді өзгерту бұдан былай кестеде ешқандай триггерлерді іске қоспайды. Келесі жағдайларда кірістірілген триггерлерді өшіру керек:</vt:lpstr>
      <vt:lpstr>Рекурсия</vt:lpstr>
      <vt:lpstr>SqlServer жүйесінде рекурсивті триггерлердің екі түрі бар: тікелей рекурсия жəне жанама рекурсия.</vt:lpstr>
      <vt:lpstr>PowerPoint Presentation</vt:lpstr>
      <vt:lpstr>Мысал</vt:lpstr>
      <vt:lpstr>PowerPoint Presentation</vt:lpstr>
      <vt:lpstr>Мысалдар</vt:lpstr>
      <vt:lpstr>PowerPoint Presentation</vt:lpstr>
      <vt:lpstr>Қосу</vt:lpstr>
      <vt:lpstr>PowerPoint Presentation</vt:lpstr>
      <vt:lpstr>Мұнда, алдыңғы триггер жағдайындағыдай, біз</vt:lpstr>
      <vt:lpstr>Мəліметтерді өзгерту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9 ДҚТ</dc:title>
  <dc:creator>Aidana Karibayeva</dc:creator>
  <cp:lastModifiedBy>Aidana Karibayeva</cp:lastModifiedBy>
  <cp:revision>1</cp:revision>
  <dcterms:created xsi:type="dcterms:W3CDTF">2024-11-11T16:24:43Z</dcterms:created>
  <dcterms:modified xsi:type="dcterms:W3CDTF">2024-11-11T16:25:38Z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