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theme/theme15.xml" ContentType="application/vnd.openxmlformats-officedocument.theme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660" r:id="rId1"/>
    <p:sldMasterId id="2147483672" r:id="rId2"/>
    <p:sldMasterId id="2147483685" r:id="rId3"/>
    <p:sldMasterId id="2147483697" r:id="rId4"/>
    <p:sldMasterId id="2147483709" r:id="rId5"/>
    <p:sldMasterId id="2147483829" r:id="rId6"/>
    <p:sldMasterId id="2147483841" r:id="rId7"/>
    <p:sldMasterId id="2147483853" r:id="rId8"/>
    <p:sldMasterId id="2147483865" r:id="rId9"/>
    <p:sldMasterId id="2147483877" r:id="rId10"/>
    <p:sldMasterId id="2147483901" r:id="rId11"/>
    <p:sldMasterId id="2147483913" r:id="rId12"/>
    <p:sldMasterId id="2147483925" r:id="rId13"/>
    <p:sldMasterId id="2147483937" r:id="rId14"/>
    <p:sldMasterId id="2147483949" r:id="rId15"/>
    <p:sldMasterId id="2147483961" r:id="rId16"/>
  </p:sldMasterIdLst>
  <p:notesMasterIdLst>
    <p:notesMasterId r:id="rId42"/>
  </p:notesMasterIdLst>
  <p:sldIdLst>
    <p:sldId id="289" r:id="rId17"/>
    <p:sldId id="318" r:id="rId18"/>
    <p:sldId id="319" r:id="rId19"/>
    <p:sldId id="320" r:id="rId20"/>
    <p:sldId id="321" r:id="rId21"/>
    <p:sldId id="279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2" r:id="rId30"/>
    <p:sldId id="303" r:id="rId31"/>
    <p:sldId id="304" r:id="rId32"/>
    <p:sldId id="305" r:id="rId33"/>
    <p:sldId id="306" r:id="rId34"/>
    <p:sldId id="323" r:id="rId35"/>
    <p:sldId id="324" r:id="rId36"/>
    <p:sldId id="325" r:id="rId37"/>
    <p:sldId id="326" r:id="rId38"/>
    <p:sldId id="327" r:id="rId39"/>
    <p:sldId id="328" r:id="rId40"/>
    <p:sldId id="316" r:id="rId41"/>
  </p:sldIdLst>
  <p:sldSz cx="9144000" cy="6858000" type="screen4x3"/>
  <p:notesSz cx="67818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ulet Maksut" initials="DM" lastIdx="2" clrIdx="0">
    <p:extLst>
      <p:ext uri="{19B8F6BF-5375-455C-9EA6-DF929625EA0E}">
        <p15:presenceInfo xmlns:p15="http://schemas.microsoft.com/office/powerpoint/2012/main" userId="Daulet Maksu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138" autoAdjust="0"/>
  </p:normalViewPr>
  <p:slideViewPr>
    <p:cSldViewPr>
      <p:cViewPr varScale="1">
        <p:scale>
          <a:sx n="59" d="100"/>
          <a:sy n="59" d="100"/>
        </p:scale>
        <p:origin x="1893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commentAuthors" Target="commentAuthor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theme" Target="theme/theme1.xml"/><Relationship Id="rId20" Type="http://schemas.openxmlformats.org/officeDocument/2006/relationships/slide" Target="slides/slide4.xml"/><Relationship Id="rId41" Type="http://schemas.openxmlformats.org/officeDocument/2006/relationships/slide" Target="slides/slide2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CB501-971D-4FBD-BA73-FF4061DA74FD}" type="datetimeFigureOut">
              <a:rPr lang="ru-RU" smtClean="0"/>
              <a:pPr/>
              <a:t>23.10.2024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EB3E4-959F-47A6-9C13-ED7A5D5E5E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85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9EB3E4-959F-47A6-9C13-ED7A5D5E5E6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61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CACD799-3ABD-4323-AA9E-641CFC0EAFFC}" type="datetime1">
              <a:rPr lang="ru-RU" smtClean="0"/>
              <a:t>23.10.2024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96076-4034-470B-9191-A1D9B99A35AC}" type="datetime1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78119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623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68209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506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271330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127053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91299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384867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45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3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EFFF1-8270-40A7-98A9-64ECF12781DC}" type="datetime1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91224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420675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6998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796287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347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712319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2439041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59370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95736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705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D1545B27-1910-4C4F-A857-CD6697D4AC1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4F6B88E7-AE2B-4F27-8121-DF789583FE2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781F6FE0-BCA8-42C5-8ED4-D8BB7CA7EF2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F4A60B26-A6CC-4A63-91DC-374BE61A62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89D1DEAB-9236-4917-9C0E-6F50AB558CC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768938DC-9C4E-450B-A855-1AB850D6B57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0562EF8B-EB0F-4324-8D08-5D802E22DB4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F5D50A4D-8D01-4ADE-97E9-ECE797E6E8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3499B11E-306C-4BCE-B99C-ED1D84F548C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8537D704-E42E-434D-A737-6C4F1470C8B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BF7A1FF-7424-4080-B561-D7D79707E4E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E72217AB-D02A-49F8-A7B7-7BD2C1477E8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0240B1E2-17DE-438F-AE3A-7B41D83DB0C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EEEB570A-4B9B-45A6-8DC2-E216F204843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entury Gothic" panose="020B0502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760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760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F421AB50-07D3-4716-B6BE-B1C64C3F80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582E8-641E-4523-816C-51FADD5E7C93}" type="datetime1">
              <a:rPr lang="ru-RU" smtClean="0"/>
              <a:t>23.10.2024</a:t>
            </a:fld>
            <a:endParaRPr lang="ru-RU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5A4E0221-48CA-4BDE-91D9-D9AB56265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D8199A2D-DD60-4886-9798-9ACDA5AEBB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F9029-1B03-4632-9E98-4ABA05D50F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158087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87366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651516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3740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4712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68478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9260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2793212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3019050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659602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351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51E0609-9A20-4639-BBAF-318DD8C457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F5A5D93-D1EF-45F3-8AA3-3F4304F0147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9BA40-6B77-4C08-AF35-2AB82BB52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3B1F86D-BC88-4387-9447-84A8C73B2D6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7DA53-A3CF-4F4D-A4A6-E896B8AD5B8A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189126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497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115446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84038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482514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358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204606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033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4138374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1704040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5816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9164A9-4377-4832-900D-AFD6CF61013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B83D78-ED41-4B92-90B6-8E0CD08D7DD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7E725-4236-4B68-B1A1-80D43A1B81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C13DABA-62DF-4921-9F1F-C3EF8A47299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1964B-F121-4186-AD48-7FB94B7F6A7C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05447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93700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491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488005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495597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459856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6604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5778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960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625008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16357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3F9AF91-D898-4817-864F-21023264190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C7EDA0-0395-4852-9BDD-EFE312049C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CACBE-D6E7-40F8-9BC8-B2D2E2BB8C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D5FF4F86-6A2B-4300-9F3F-F423164CC61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F5325-EFFC-4C71-B923-AB22396A5CBD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846463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014960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0570178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9016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89346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4851123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529997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55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286202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701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19924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AB0A89A-BBE1-4B12-BCD9-21BAED3FAA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716FE5D-5853-4F4A-821A-FE3D5D7F6AE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2CD19-2C76-4C6C-9748-334F68DD7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A8D2B7BE-2084-4B5D-A4FB-ECC24198332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49E92-183C-4FFF-8B41-8F876B4D0286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467351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2094422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3507069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19431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641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0866646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680546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30032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2725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534616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6139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DCC5B5-D232-4BC6-8895-62B489A55B0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296BB4-81CC-49DA-933F-F158A8DB12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8DF7F-EF01-4358-9DEC-DAF7F25035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02DC7AC4-E4A6-49DF-AEB4-41A8E5F2634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D3E2A-1620-4A22-93A2-00857D46C5DE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69412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41359763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2165695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9869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173149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9992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855329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103155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0851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2CDE2D7-98F9-46BA-A796-0B791B9922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1A77763-A022-4802-B1C4-CC41A31AC81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59CAB-8313-43C1-A1A8-A1C34934D9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0E02635F-D6BB-4647-B1F0-3FA05428910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1619F-B383-4C32-9729-4A51E2A74D56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845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84CA92B-6443-41FD-A785-907338AEE3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08DBA75-0F33-4EA7-96CF-5753826D0BA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97527-7E80-4D6E-A32B-91497200B8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285E21C-E522-4409-94CB-D7AEE42B212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F518F-FAE0-41D7-8F02-763D027B8D1F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87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2D222CE-1A83-4D51-B5E1-186F003C0F1B}" type="datetime1">
              <a:rPr lang="ru-RU" smtClean="0"/>
              <a:t>23.10.2024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0E1EF75-A260-4EE4-952B-5DCC9E622F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856F737-C775-4391-9F8D-5FD26ED272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30AE3-A4B2-4BEF-82DC-1171726904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6008F290-A367-4EB2-B948-D5AA8616566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BEFCB-B9CA-4DC5-9B1A-BF7464F9AF6A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6323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9EE7D69-7E19-478F-9BC4-644C7F6D3F8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00603FA-981A-4C52-AD7D-FFAC2E3D819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738C8-651E-4A2F-B39D-7CCE8815FB3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7F54AD5-FD8E-4FDB-B2D7-1A4C7CFC0D3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C9405-3EF4-4381-82D0-3F1B4F45274A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302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C82E88E-FDCA-4818-9548-D2D9B98789F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823DC75-FA24-4941-8918-7CA9DBA4DB6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20FDE-A00E-41A6-933B-2B319E883C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1BC9003-85B5-40C4-A1C0-CC81BFF0705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B2D93-AD1F-4458-ABB4-634D3E1B0589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069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A7B1A3-50CF-45C0-9DA4-212E3011764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EE38E5-B2E3-4FE1-8D9F-61CD8F4D01F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47ADD-4626-41A1-8AFD-CFC7C5F502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14DF9948-D458-4C34-83E7-F4ABD478568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1DB24-5222-455F-91FD-7782F48AF211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7247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33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0700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2026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137353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222012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19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3A42F5-0024-4C6B-AF29-C9C1EB0C271C}" type="datetime1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36663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067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65966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03749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5020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2842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56263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9508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846029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01742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ECC5A-D8B2-4E38-8458-CDE289DB9761}" type="datetime1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49520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618310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6278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4555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68336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1424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8760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1909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2444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3981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228F-FD38-4097-B87C-A11CD009C992}" type="datetime1">
              <a:rPr lang="ru-RU" smtClean="0"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5078489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90711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3563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800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97454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7755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0135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2462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3573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537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13A0A9F-6E0A-41CB-A881-CA038C87033C}" type="datetime1">
              <a:rPr lang="ru-RU" smtClean="0"/>
              <a:t>23.10.2024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053369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559724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24921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13202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7050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16409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02402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72713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235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63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4D85-E3BF-4D7B-A4D9-121F39727EE3}" type="datetime1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©Исмаилова Акмарал Газизовна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3781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5434122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2636004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060620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1271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690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213796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93881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949713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68540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7F72B1F-371E-4D18-99BD-34852B5F1C20}" type="datetime1">
              <a:rPr lang="ru-RU" smtClean="0"/>
              <a:t>23.10.2024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264132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23199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11544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3339609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50445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24234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4082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0928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471006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7FF171-832E-4869-922D-E5CB0827578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091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6895B0-F6F9-45F7-BF01-7DED4C2E23B7}" type="datetime1">
              <a:rPr lang="ru-RU" smtClean="0"/>
              <a:t>23.10.2024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/>
              <a:t>©Исмаилова Акмарал Газизовна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41ECE4-ABB2-4F96-BA92-C990E98519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717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841A6-38A9-4AE5-8EDD-77F38EA7C22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20641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DBB4C3-C6A9-43C2-9A0A-D02B284D9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39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FFF39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476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126486-76D2-4727-8BA5-732B6994B5C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00663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AC4B5-E5E4-48B6-B2DD-56C5CE6E58C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680731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0AF11-0F10-4DAA-9D79-486E59F53378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046367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869E12-1157-445D-A2DF-3F219FAA9D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396077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4F01D8-67B5-489B-A243-72DA8A8DA52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809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C5234B-A3C9-46B4-B874-77CC4591058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350906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C25F8E-C3A8-4235-BD01-EE1ACAA974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077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3.xml"/><Relationship Id="rId3" Type="http://schemas.openxmlformats.org/officeDocument/2006/relationships/slideLayout" Target="../slideLayouts/slideLayout158.xml"/><Relationship Id="rId7" Type="http://schemas.openxmlformats.org/officeDocument/2006/relationships/slideLayout" Target="../slideLayouts/slideLayout162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7.xml"/><Relationship Id="rId1" Type="http://schemas.openxmlformats.org/officeDocument/2006/relationships/slideLayout" Target="../slideLayouts/slideLayout156.xml"/><Relationship Id="rId6" Type="http://schemas.openxmlformats.org/officeDocument/2006/relationships/slideLayout" Target="../slideLayouts/slideLayout161.xml"/><Relationship Id="rId11" Type="http://schemas.openxmlformats.org/officeDocument/2006/relationships/slideLayout" Target="../slideLayouts/slideLayout166.xml"/><Relationship Id="rId5" Type="http://schemas.openxmlformats.org/officeDocument/2006/relationships/slideLayout" Target="../slideLayouts/slideLayout160.xml"/><Relationship Id="rId10" Type="http://schemas.openxmlformats.org/officeDocument/2006/relationships/slideLayout" Target="../slideLayouts/slideLayout165.xml"/><Relationship Id="rId4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164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4.xml"/><Relationship Id="rId3" Type="http://schemas.openxmlformats.org/officeDocument/2006/relationships/slideLayout" Target="../slideLayouts/slideLayout169.xml"/><Relationship Id="rId7" Type="http://schemas.openxmlformats.org/officeDocument/2006/relationships/slideLayout" Target="../slideLayouts/slideLayout173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8.xml"/><Relationship Id="rId1" Type="http://schemas.openxmlformats.org/officeDocument/2006/relationships/slideLayout" Target="../slideLayouts/slideLayout167.xml"/><Relationship Id="rId6" Type="http://schemas.openxmlformats.org/officeDocument/2006/relationships/slideLayout" Target="../slideLayouts/slideLayout172.xml"/><Relationship Id="rId11" Type="http://schemas.openxmlformats.org/officeDocument/2006/relationships/slideLayout" Target="../slideLayouts/slideLayout177.xml"/><Relationship Id="rId5" Type="http://schemas.openxmlformats.org/officeDocument/2006/relationships/slideLayout" Target="../slideLayouts/slideLayout171.xml"/><Relationship Id="rId10" Type="http://schemas.openxmlformats.org/officeDocument/2006/relationships/slideLayout" Target="../slideLayouts/slideLayout176.xml"/><Relationship Id="rId4" Type="http://schemas.openxmlformats.org/officeDocument/2006/relationships/slideLayout" Target="../slideLayouts/slideLayout170.xml"/><Relationship Id="rId9" Type="http://schemas.openxmlformats.org/officeDocument/2006/relationships/slideLayout" Target="../slideLayouts/slideLayout17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400039-C8DD-412E-B052-2AD92A17CF4E}" type="datetime1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ru-RU"/>
              <a:t>©Исмаилова Акмарал Газизовна</a:t>
            </a: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F87789-79C0-4369-89FF-5E19A7612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36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949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36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60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53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283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92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C2CBC80C-2941-49DB-B5CC-BC3E55192A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©Исмаилова Акмарал Газизовна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EDEB7B71-3882-47B4-AEF5-8BBE8CEF98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50F4BA11-B7B7-42C7-8098-606DA4CA55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4B4FAB68-1609-492C-B453-9350B4C6BE6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3D06F167-03FD-49AE-8BAB-60FAC58DE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CF694FAC-B7AE-47DF-9C87-B68F45A0D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FD538345-7507-45F2-9C25-E51DCF44A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07B9B70E-5C36-42E2-8590-E119FB117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F272CD35-977D-4C02-9BBE-64BDD7A1F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F0680A44-4CF9-4479-B8B2-1B87E963F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hlink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0EA9062F-17E5-46E7-BFCF-1C3430ACE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E066DB7A-7630-4387-82D5-F9754916D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7C229CF8-FAF7-4F29-B4F5-7BD4B6015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>
                <a:solidFill>
                  <a:schemeClr val="accent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08E5E522-FDB2-4428-A040-2A025C67F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8B0DA655-578F-4E9B-BC7B-50E97DEC55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6576" name="Rectangle 16">
            <a:extLst>
              <a:ext uri="{FF2B5EF4-FFF2-40B4-BE49-F238E27FC236}">
                <a16:creationId xmlns:a16="http://schemas.microsoft.com/office/drawing/2014/main" id="{48C927B2-13E8-4C32-B029-F27BFC2CF3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fld id="{25FD4A31-2D00-43E5-97C6-08258872A405}" type="datetime1">
              <a:rPr lang="ru-RU" smtClean="0"/>
              <a:t>23.10.2024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99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887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6854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69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988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231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569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C1BD55-643C-4204-BC5A-F5FFA5E84B7A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87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6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5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9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21C39B-038E-4CE8-BD6E-6347885C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274638"/>
            <a:ext cx="6161112" cy="77809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kk-KZ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Ә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л-Фараби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атындағы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Қазақ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ұлттық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университеті</a:t>
            </a:r>
            <a:b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2000" kern="0" cap="none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Х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имия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және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химиялық</a:t>
            </a:r>
            <a:r>
              <a:rPr kumimoji="0" lang="ru-RU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 технология </a:t>
            </a:r>
            <a:r>
              <a:rPr kumimoji="0" lang="ru-RU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факультеті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0BD90E-5A96-4146-A865-D8E252CC9F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889304" cy="5061176"/>
          </a:xfrm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kk-KZ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kk-K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Талдау әдісінде а</a:t>
            </a:r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/>
              </a:rPr>
              <a:t>налитикалық белгінің тіркелуі, градуирлеу графигі,  әдістердің метрологиялық сипаттамасы. Молекулалы абсорбциялық спектроскопия. Фотометрлік талдау әдісі. Жарықтың негізгі заңдылығы.</a:t>
            </a:r>
            <a:endParaRPr lang="ru-RU" dirty="0"/>
          </a:p>
          <a:p>
            <a:pPr marL="0" indent="0">
              <a:buNone/>
            </a:pPr>
            <a:r>
              <a:rPr lang="ru-RU" sz="2100" dirty="0"/>
              <a:t>                                                      Д</a:t>
            </a:r>
            <a:r>
              <a:rPr lang="kk-KZ" sz="2100" dirty="0"/>
              <a:t>әріскер </a:t>
            </a:r>
            <a:r>
              <a:rPr lang="ru-RU" sz="2100" dirty="0"/>
              <a:t>- Исмаилова А.Г.</a:t>
            </a:r>
          </a:p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B04AEB6-1055-4E7C-9270-B668F713163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904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068F7B-0FF3-4838-A2ED-1300AD2BB18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5384" y="116632"/>
            <a:ext cx="7983040" cy="6385920"/>
          </a:xfrm>
        </p:spPr>
        <p:txBody>
          <a:bodyPr>
            <a:normAutofit/>
          </a:bodyPr>
          <a:lstStyle/>
          <a:p>
            <a:pPr indent="450215" algn="just" eaLnBrk="0" fontAlgn="base" hangingPunct="0"/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Аналитикалық белгіні тіркеу барысында физика-химиялық талдау классикалық химиялық әдістермен салыстырмалы мынадай ерекшеліктерге ие: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eaLnBrk="0" fontAlgn="base" hangingPunct="0"/>
            <a:r>
              <a:rPr lang="kk-KZ" sz="28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- Эталон қолданып </a:t>
            </a:r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құрал-жабдықтардың  шкаласын алдын-ала калибрлеу керек. Эталон дегеніміз нақты құрамы бар (стандарттар) белгілі үлгілер. Талдаудың химиялық әдістері эталонсыз әдістер, үлгі құрамындағы компонент тікелей анықталады.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eaLnBrk="0" fontAlgn="base" hangingPunct="0"/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Қоспалардың әсерін жою үшін міндетті түрде нольдік ерітіндінің қолданылуы.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eaLnBrk="0" fontAlgn="base" hangingPunct="0"/>
            <a:r>
              <a:rPr lang="kk-KZ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Міндетті түрде нәтижені бұрмалайтын  шуыл белгісін төмендету.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EB6A340-2C89-4BBF-8024-38193AEAB26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167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073D0BFA-153F-4313-8E45-88731FBAF2D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51520" y="332656"/>
            <a:ext cx="8199064" cy="6264696"/>
          </a:xfr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B565172-31EE-414C-8501-D28F3A4928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11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9C560DC-225F-42F8-A236-831D8A96812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5384" y="260648"/>
            <a:ext cx="7983040" cy="6120680"/>
          </a:xfrm>
          <a:prstGeom prst="rect">
            <a:avLst/>
          </a:prstGeo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4479664-37F4-4158-89FF-DF3F78FEEC8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9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57B08EB-E180-4FC3-BF6D-A843BB4178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2518F817-E59E-AC73-30BE-88D72EF47D6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7544" y="260648"/>
            <a:ext cx="7920879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778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636972F-7FF9-4161-B9F2-B6403C74A37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95A56002-12C9-E448-0AC8-4EEE791A90F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55576" y="260648"/>
            <a:ext cx="7632847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907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012E4F69-D7D0-40E3-B3BD-B04FC5F2509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55576" y="404664"/>
            <a:ext cx="7488832" cy="6120680"/>
          </a:xfrm>
          <a:prstGeom prst="rect">
            <a:avLst/>
          </a:prstGeo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094B144-35D4-48B8-A66C-EA70ABC2BC5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84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19BE31-EC1B-4F37-BB96-91D09054733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859216" cy="6213304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000" spc="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Молекулалы абсорбциялық талдауды қолданыла­тын оптикалық диапазон аумағына, өлшенуіне және жарықтың монохроматтануына байланысты мынадай топтарға біріктіре­міз: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Фотометриялық әдіс – электронды спектрлер нәтижесінде қосылыстың ультракүлгін және көзге көрінетін аумақта жа­рықтың жұтылу құбылысына негізделеді. Фотометриялық әдіс үш бөлімнен тұрады: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–"/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визуальды колориметрия – зерттелетін ерітінді мен стан­дартты ерітінді түстері 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көзбен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бақылану арқылы салыс­ты­рылады;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–"/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фотоколориметрия – 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түсті ерітінді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арқылы өткен жа­рық­тың қарқындылығын фотоэлектрлік әдіспен өлшеу.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–"/>
            </a:pP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спектрофотометрия – ерітінді (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түссіз және </a:t>
            </a:r>
            <a:r>
              <a:rPr kumimoji="0" lang="kk-KZ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түсті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арқылы өткен 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қатаң моно­хроматталған</a:t>
            </a:r>
            <a:r>
              <a:rPr lang="kk-K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жарықтың қарқындылығын фотоэлектр­лік әдіспен бақылау.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kk-KZ" sz="2000" spc="1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ИҚ спектроскопия – тербелмелі спектрлер арқылы ин­фра­­қызыл аумақта жарықтың жұтылуына негізделген.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5843B8-3539-470A-94BA-091FEB43332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46584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8C75E1A-1777-3EA1-87BA-E36C41E8274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03232" cy="6069288"/>
          </a:xfrm>
        </p:spPr>
        <p:txBody>
          <a:bodyPr>
            <a:normAutofit/>
          </a:bodyPr>
          <a:lstStyle/>
          <a:p>
            <a:pPr marL="27432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Бұл әдістер жарықтың жұтылуы нәтижесінде алынған жұтылу спектрлері арқылы орындалады.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7432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	Зерттелетін бөлшектің табиғатына қарай жұтылу спектрлер </a:t>
            </a:r>
            <a:r>
              <a:rPr kumimoji="0" lang="kk-KZ" sz="2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атомды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(сызықты) және </a:t>
            </a:r>
            <a:r>
              <a:rPr kumimoji="0" lang="kk-KZ" sz="2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молекулалы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(жолақты) болады. </a:t>
            </a:r>
          </a:p>
          <a:p>
            <a:pPr marL="27432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lang="kk-KZ" sz="22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Молекулалы спектрлер айналмалы, тербелмелі және электронды болып бөлінеді, яғни молекула энергиясы осылардың қосындысынан тұрады: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7432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	Е = E</a:t>
            </a:r>
            <a:r>
              <a:rPr kumimoji="0" lang="kk-K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эл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+E</a:t>
            </a:r>
            <a:r>
              <a:rPr kumimoji="0" lang="kk-K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терб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+E</a:t>
            </a:r>
            <a:r>
              <a:rPr kumimoji="0" lang="kk-K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айн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   және де    E</a:t>
            </a:r>
            <a:r>
              <a:rPr kumimoji="0" lang="kk-K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эл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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E</a:t>
            </a:r>
            <a:r>
              <a:rPr kumimoji="0" lang="kk-K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терб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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kk-K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айн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274320" marR="0" lvl="0" indent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	Біз үшін электронды спектрлердің маңызы зор. Молекуланың энергиясының өзгерісі барлық E</a:t>
            </a:r>
            <a:r>
              <a:rPr kumimoji="0" lang="kk-K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эл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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E</a:t>
            </a:r>
            <a:r>
              <a:rPr kumimoji="0" lang="kk-K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терб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  <a:sym typeface="Symbol" panose="05050102010706020507" pitchFamily="18" charset="2"/>
              </a:rPr>
              <a:t>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kk-KZ" sz="22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айн</a:t>
            </a:r>
            <a:r>
              <a:rPr kumimoji="0" lang="kk-KZ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ауысулар арқылы орындалатындықтан алынатын электронды спектр кең жолақты болады және зерттелетін қосылыс туралы сапалық (әсіресе органикалық заттар үшін) және дәл сандық мәлімет береді. 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22E906-666E-8E85-12AF-2AC467F8A2B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801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7CE1FA4-5991-4806-B0D8-225322FCAAF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-324544" y="260648"/>
            <a:ext cx="9217024" cy="5994610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3C2AAC1-8459-4357-BCB6-1E3F460867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28514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771C0A-4C59-8612-4769-15F3A5856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kk-KZ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/>
              </a:rPr>
              <a:t>Жарықтың негізгі заңдылығы.</a:t>
            </a: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ABDFCDB-9A44-08C7-D048-84E87D47A2C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1052736"/>
            <a:ext cx="7776864" cy="5202522"/>
          </a:xfr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B845DB6-6AEA-BCB9-F31B-15AF0C40256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2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4BC31518-D5FE-7D0F-F010-C4E1DBBB8E0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7544" y="404664"/>
            <a:ext cx="7992888" cy="5850594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2D5719B-9966-B695-2BB3-F1540509BA4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3681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7FA3072E-15AE-B1BF-7463-F5EF99A6F84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476672"/>
            <a:ext cx="7776864" cy="5936256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2CB477A-285F-CF21-06D4-80F602C75D2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2991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E793484D-9354-EDD0-761C-DF6A7E47AC5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7544" y="332656"/>
            <a:ext cx="7920880" cy="5905774"/>
          </a:xfr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826F400-07C4-03A5-310F-0117F97B1DD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1797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D11D9A1-CA2C-CDD7-4EED-42E4C3218D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859216" cy="6213304"/>
          </a:xfrm>
        </p:spPr>
        <p:txBody>
          <a:bodyPr>
            <a:normAutofit fontScale="85000" lnSpcReduction="1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Бугер-Ламберт-Бер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әмбебап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Ол тек фотометрия</a:t>
            </a:r>
            <a:r>
              <a:rPr lang="kk-K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лық әдістер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абсорб­циялық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спектроскопиялық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әдістерге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 (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атомды-абсорбциялық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инфра­қы­зыл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рентгенді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іске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асады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Концентрация мен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оптика­лық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ты­ғыздық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тура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пропорционал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бол­­ған­дық­тан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жарықтың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жұтылуын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сипаттайтын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шама­лар­дың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спектрофотометрияда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аналитикалық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ретін­де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оптикалық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тығыздықты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қолдану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Бугер-Ламберт-Бер </a:t>
            </a:r>
            <a:r>
              <a:rPr lang="kk-KZ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заңын қолдану шектеулері, ауыт­қу­шы­лық түрлері</a:t>
            </a:r>
            <a:endParaRPr lang="ru-RU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Оптикалық тығыздық пен концентрация арасындағы түзу сызықты тәуелділік белгілі тұрақты қабат қалыңдығында ауыт­қушылыққа ие болады. Ауытқулардың кейбіреулері фундамен­тальды сипатқа ие, ал қалғандары – оптикалық тығыздықты өлшеу әдісімен немесе концентрацияның өзгерісі кезіндегі хи­мия­лық өзгерістермен байланысты, кейбір жағдайларда осы ауытқулардың себептерін сәйкесінше </a:t>
            </a:r>
            <a:r>
              <a:rPr lang="kk-K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аспаптық немесе химия­лық</a:t>
            </a:r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деп атайды.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0C5269-6AE6-FD2F-D1C6-6402E90478A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9285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27314B8-FDC8-E77C-F4D8-367D022E63C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859216" cy="6141296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Ауытқудың химиялық себептері. </a:t>
            </a: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Бер заңынан химиялық ауытқу молекулалардың ассоциа­циялану мен диссоциациялану немесе жұтатын заттың еріткіш­пен әрекеттесуінің нәтижесінде болуы мүмкін. Қарапайым мы­сал ретінде калий бихроматының буферленбеген ерітін­дісін­дегі тепе-теңдік орнауымен көрсетуге болады: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pt-BR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pt-BR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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2HCrO</a:t>
            </a:r>
            <a:r>
              <a:rPr lang="pt-BR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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2H</a:t>
            </a:r>
            <a:r>
              <a:rPr lang="pt-BR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+ 2CrO</a:t>
            </a:r>
            <a:r>
              <a:rPr lang="pt-BR" sz="24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endParaRPr lang="kk-KZ" sz="2400" baseline="30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димер</a:t>
            </a:r>
            <a:r>
              <a:rPr lang="pt-BR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kk-KZ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мономер</a:t>
            </a:r>
            <a:r>
              <a:rPr lang="pt-BR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kk-KZ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мономер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Ерітіндінің оптикалық тығыздығын өлшегенде берілген толқын ұзындығының мәнінде бихромат-ион мен хроматтың екі ионды формаларының молярлы жұтылу коэффициенттерінің бір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бірінен айырмашылығы жоғары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рітіндінің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жалпы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жұты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­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луы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димерлі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және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мономерлі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формалар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концентрацияларының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қатынасына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тәуелді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болады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Бұл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қатынас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сұйылту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кезінде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байқа­лады, яғни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опт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калық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тығыздық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пен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хромның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жалпы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кон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­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центрациясының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арасындағы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сызықтық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тәуелділіктен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айтар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­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лық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­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тай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ауытқ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иды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02B986-D625-6067-40A9-1E3F2C9D43A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490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BD46339-DC4F-3545-4077-175D3449746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0" y="404664"/>
            <a:ext cx="7704856" cy="5760614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5953FDE-918D-8412-5BD5-B76855D936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0929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CF070BB-4C28-43ED-8989-ABAF785AD5B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0" y="260648"/>
            <a:ext cx="7848872" cy="6120680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944903-99B9-47AC-8DAF-D3CC180A5A6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88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>
            <a:extLst>
              <a:ext uri="{FF2B5EF4-FFF2-40B4-BE49-F238E27FC236}">
                <a16:creationId xmlns:a16="http://schemas.microsoft.com/office/drawing/2014/main" id="{4B53C48B-6631-159C-69AE-CC8D47E0704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1560" y="116632"/>
            <a:ext cx="7704856" cy="6336704"/>
          </a:xfr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19AF936-B7FB-BB5A-EFF0-F5E2B62BD3C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7174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0015739-00A8-8ABE-C011-3209C9E02EA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43608" y="404664"/>
            <a:ext cx="7272808" cy="6264696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5352AF-3F59-F9F3-7FFF-38643932F1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29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B368FEC8-CC1C-BB37-177D-2C20BE15B72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39552" y="476672"/>
            <a:ext cx="7848872" cy="6048672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7BE5B6A-275F-6652-4CB0-B9807F15CD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7789-79C0-4369-89FF-5E19A7612EE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8160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2">
            <a:extLst>
              <a:ext uri="{FF2B5EF4-FFF2-40B4-BE49-F238E27FC236}">
                <a16:creationId xmlns:a16="http://schemas.microsoft.com/office/drawing/2014/main" id="{702BE158-60C3-4211-A920-596A6D8A2C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17525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r>
              <a:rPr lang="kk-KZ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Аналитикалық белгі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kk-KZ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Зерттелетін объектінің сапалық және сандық құрамы туралы мәліметті аналитикалық белгі береді. </a:t>
            </a:r>
            <a:r>
              <a:rPr lang="kk-KZ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Аналитикалық белгі </a:t>
            </a:r>
            <a:r>
              <a:rPr lang="kk-KZ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 заттар бір-бірімен әрекеттескеннен кейін көзге көрінетін </a:t>
            </a:r>
            <a:r>
              <a:rPr lang="kk-KZ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</a:t>
            </a:r>
            <a:r>
              <a:rPr lang="kk-KZ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(тұнба түзіледі, түстің өзгеруі, газ бөлінеді...). Аналитикалық белгіні көзбен де, прибормен де анықтауға болады. Мысалы: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ru-RU" alt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6E43B2A-7AC2-4573-A97B-4E97CCF2A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904507"/>
              </p:ext>
            </p:extLst>
          </p:nvPr>
        </p:nvGraphicFramePr>
        <p:xfrm>
          <a:off x="827088" y="2708275"/>
          <a:ext cx="7273925" cy="3683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8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4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6990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Аналитикалық белгі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 түрі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Аналитикалық белгінің түрі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Гравиметрия</a:t>
                      </a:r>
                      <a:endParaRPr lang="ru-RU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Гравиметриялық форманың массасы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Титриметрия</a:t>
                      </a:r>
                      <a:endParaRPr lang="ru-RU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Титрант ерітіндісінің көлемі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3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Фотометрия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Ерітіндінің қарқындалығы (оптикалық тығыздығы)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Потенциометрия</a:t>
                      </a:r>
                      <a:endParaRPr lang="ru-RU" sz="2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Электрод потенциалы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71" name="Rectangle 1">
            <a:extLst>
              <a:ext uri="{FF2B5EF4-FFF2-40B4-BE49-F238E27FC236}">
                <a16:creationId xmlns:a16="http://schemas.microsoft.com/office/drawing/2014/main" id="{CBA8B53B-1B1A-4924-A53C-7583BF427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675" y="33988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4BB1E68-272D-4F24-B0A8-ECBD0ABFEB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29BA40-6B77-4C08-AF35-2AB82BB52427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EE45632F-841C-4723-8889-6CC478B3B614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67544" y="260648"/>
            <a:ext cx="8271072" cy="6120680"/>
          </a:xfrm>
          <a:prstGeom prst="rect">
            <a:avLst/>
          </a:prstGeo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22B463F-2716-4C93-A4A4-B247C6F2F6C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97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17F703BD-40FF-46E6-9884-EB0724698DA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95536" y="404664"/>
            <a:ext cx="7992888" cy="6048672"/>
          </a:xfrm>
          <a:prstGeom prst="rect">
            <a:avLst/>
          </a:prstGeom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20D6C5F-F114-42C6-8657-C1BC96D2048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376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20657C8-A12C-48F7-9029-7743D42B11F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003232" cy="5925272"/>
          </a:xfrm>
        </p:spPr>
        <p:txBody>
          <a:bodyPr/>
          <a:lstStyle/>
          <a:p>
            <a:pPr indent="0" algn="just" eaLnBrk="0" fontAlgn="base" hangingPunct="0">
              <a:buNone/>
            </a:pPr>
            <a:r>
              <a:rPr lang="kk-KZ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kk-KZ" sz="32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</a:rPr>
              <a:t>Шын мәнге жуық аналитикалық белгі алу үшін бірнеше тәсілдер қолданылады. Сондай тәсілдің бірі зерттелетін компонентті алдын-ала бөліп алу. </a:t>
            </a:r>
          </a:p>
          <a:p>
            <a:pPr indent="0" algn="just" eaLnBrk="0" fontAlgn="base" hangingPunct="0">
              <a:buNone/>
            </a:pPr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Кедергі келтіретін белгі төмендету үшін бос үлгі (холостая проба) немесе нольдік ерітінді қолданылады</a:t>
            </a:r>
            <a:r>
              <a:rPr lang="kk-KZ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0" algn="just" eaLnBrk="0" fontAlgn="base" hangingPunct="0">
              <a:buNone/>
            </a:pPr>
            <a:r>
              <a:rPr lang="kk-KZ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Нольдік ерітінді</a:t>
            </a:r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құрамында зерттелетін компоненттен басқа ерітінділер </a:t>
            </a:r>
            <a:r>
              <a:rPr lang="kk-KZ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алынады, </a:t>
            </a:r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зерттеу әдістемесіне сәйкес орындалу керек</a:t>
            </a:r>
            <a:r>
              <a:rPr lang="kk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5B8DAA-C565-4341-BAAD-3415B386043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F87789-79C0-4369-89FF-5E19A7612EE5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488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6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8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9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0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1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2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23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3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4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4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5_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5776</TotalTime>
  <Words>781</Words>
  <Application>Microsoft Office PowerPoint</Application>
  <PresentationFormat>Экран (4:3)</PresentationFormat>
  <Paragraphs>72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16</vt:i4>
      </vt:variant>
      <vt:variant>
        <vt:lpstr>Заголовки слайдов</vt:lpstr>
      </vt:variant>
      <vt:variant>
        <vt:i4>25</vt:i4>
      </vt:variant>
    </vt:vector>
  </HeadingPairs>
  <TitlesOfParts>
    <vt:vector size="49" baseType="lpstr">
      <vt:lpstr>Arial</vt:lpstr>
      <vt:lpstr>Arial Black</vt:lpstr>
      <vt:lpstr>Calibri</vt:lpstr>
      <vt:lpstr>Century Gothic</vt:lpstr>
      <vt:lpstr>Century Schoolbook</vt:lpstr>
      <vt:lpstr>Times New Roman</vt:lpstr>
      <vt:lpstr>Wingdings</vt:lpstr>
      <vt:lpstr>Wingdings 2</vt:lpstr>
      <vt:lpstr>Эркер</vt:lpstr>
      <vt:lpstr>Пиксел</vt:lpstr>
      <vt:lpstr>1_Эркер</vt:lpstr>
      <vt:lpstr>2_Эркер</vt:lpstr>
      <vt:lpstr>3_Эркер</vt:lpstr>
      <vt:lpstr>13_Эркер</vt:lpstr>
      <vt:lpstr>4_Эркер</vt:lpstr>
      <vt:lpstr>14_Эркер</vt:lpstr>
      <vt:lpstr>15_Эркер</vt:lpstr>
      <vt:lpstr>16_Эркер</vt:lpstr>
      <vt:lpstr>18_Эркер</vt:lpstr>
      <vt:lpstr>19_Эркер</vt:lpstr>
      <vt:lpstr>20_Эркер</vt:lpstr>
      <vt:lpstr>21_Эркер</vt:lpstr>
      <vt:lpstr>22_Эркер</vt:lpstr>
      <vt:lpstr>23_Эркер</vt:lpstr>
      <vt:lpstr>Әл-Фараби атындағы Қазақ ұлттық университеті Химия және химиялық технология факультеті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Жарықтың негізгі заңдылығы.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Әль-Фараби атындағы Қазақ Ұлттық университеті Химия және химиялық технология факультеті</dc:title>
  <dc:creator>1</dc:creator>
  <cp:lastModifiedBy>Исмаилова Акмарал</cp:lastModifiedBy>
  <cp:revision>200</cp:revision>
  <dcterms:created xsi:type="dcterms:W3CDTF">2012-02-27T19:01:21Z</dcterms:created>
  <dcterms:modified xsi:type="dcterms:W3CDTF">2024-10-23T13:06:40Z</dcterms:modified>
</cp:coreProperties>
</file>