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15"/>
  </p:notesMasterIdLst>
  <p:handoutMasterIdLst>
    <p:handoutMasterId r:id="rId16"/>
  </p:handoutMasterIdLst>
  <p:sldIdLst>
    <p:sldId id="292" r:id="rId4"/>
    <p:sldId id="283" r:id="rId5"/>
    <p:sldId id="291" r:id="rId6"/>
    <p:sldId id="284" r:id="rId7"/>
    <p:sldId id="297" r:id="rId8"/>
    <p:sldId id="298" r:id="rId9"/>
    <p:sldId id="299" r:id="rId10"/>
    <p:sldId id="300" r:id="rId11"/>
    <p:sldId id="301" r:id="rId12"/>
    <p:sldId id="302" r:id="rId13"/>
    <p:sldId id="296" r:id="rId14"/>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31" autoAdjust="0"/>
  </p:normalViewPr>
  <p:slideViewPr>
    <p:cSldViewPr snapToGrid="0">
      <p:cViewPr>
        <p:scale>
          <a:sx n="75" d="100"/>
          <a:sy n="75" d="100"/>
        </p:scale>
        <p:origin x="456" y="-11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988AD4-C152-4400-B021-D604F5ED63F1}" type="doc">
      <dgm:prSet loTypeId="urn:microsoft.com/office/officeart/2005/8/layout/bProcess4" loCatId="process" qsTypeId="urn:microsoft.com/office/officeart/2005/8/quickstyle/simple1" qsCatId="simple" csTypeId="urn:microsoft.com/office/officeart/2005/8/colors/accent1_1" csCatId="accent1" phldr="1"/>
      <dgm:spPr/>
      <dgm:t>
        <a:bodyPr/>
        <a:lstStyle/>
        <a:p>
          <a:endParaRPr lang="ru-RU"/>
        </a:p>
      </dgm:t>
    </dgm:pt>
    <dgm:pt modelId="{B3C60616-4792-4B88-A6AE-7961F3065449}">
      <dgm:prSet custT="1"/>
      <dgm:spPr/>
      <dgm: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b="0" kern="0" baseline="0" dirty="0" err="1" smtClean="0">
              <a:solidFill>
                <a:schemeClr val="tx1"/>
              </a:solidFill>
            </a:rPr>
            <a:t>Бақылаулардың</a:t>
          </a:r>
          <a:r>
            <a:rPr lang="ru-RU" sz="1800" b="0" kern="0" baseline="0" dirty="0" smtClean="0">
              <a:solidFill>
                <a:schemeClr val="tx1"/>
              </a:solidFill>
            </a:rPr>
            <a:t> </a:t>
          </a:r>
          <a:r>
            <a:rPr lang="ru-RU" sz="1800" b="0" kern="0" baseline="0" dirty="0" err="1" smtClean="0">
              <a:solidFill>
                <a:schemeClr val="tx1"/>
              </a:solidFill>
            </a:rPr>
            <a:t>нақты</a:t>
          </a:r>
          <a:r>
            <a:rPr lang="ru-RU" sz="1800" b="0" kern="0" baseline="0" dirty="0" smtClean="0">
              <a:solidFill>
                <a:schemeClr val="tx1"/>
              </a:solidFill>
            </a:rPr>
            <a:t> </a:t>
          </a:r>
          <a:r>
            <a:rPr lang="ru-RU" sz="1800" b="0" kern="0" baseline="0" dirty="0" err="1" smtClean="0">
              <a:solidFill>
                <a:schemeClr val="tx1"/>
              </a:solidFill>
            </a:rPr>
            <a:t>қатарларын</a:t>
          </a:r>
          <a:r>
            <a:rPr lang="ru-RU" sz="1800" b="0" kern="0" baseline="0" dirty="0" smtClean="0">
              <a:solidFill>
                <a:schemeClr val="tx1"/>
              </a:solidFill>
            </a:rPr>
            <a:t> </a:t>
          </a:r>
          <a:r>
            <a:rPr lang="ru-RU" sz="1800" b="0" kern="0" baseline="0" dirty="0" err="1" smtClean="0">
              <a:solidFill>
                <a:schemeClr val="tx1"/>
              </a:solidFill>
            </a:rPr>
            <a:t>сипаттау</a:t>
          </a:r>
          <a:r>
            <a:rPr lang="ru-RU" sz="1800" b="0" kern="0" baseline="0" dirty="0" smtClean="0">
              <a:solidFill>
                <a:schemeClr val="tx1"/>
              </a:solidFill>
            </a:rPr>
            <a:t> </a:t>
          </a:r>
          <a:r>
            <a:rPr lang="ru-RU" sz="1800" b="0" kern="0" baseline="0" dirty="0" err="1" smtClean="0">
              <a:solidFill>
                <a:schemeClr val="tx1"/>
              </a:solidFill>
            </a:rPr>
            <a:t>үшін</a:t>
          </a:r>
          <a:r>
            <a:rPr lang="ru-RU" sz="1800" b="0" kern="0" baseline="0" dirty="0" smtClean="0">
              <a:solidFill>
                <a:schemeClr val="tx1"/>
              </a:solidFill>
            </a:rPr>
            <a:t> </a:t>
          </a:r>
          <a:r>
            <a:rPr lang="ru-RU" sz="1800" b="1" kern="0" baseline="0" dirty="0" err="1" smtClean="0">
              <a:solidFill>
                <a:schemeClr val="tx1"/>
              </a:solidFill>
            </a:rPr>
            <a:t>теориялық</a:t>
          </a:r>
          <a:r>
            <a:rPr lang="ru-RU" sz="1800" b="1" kern="0" baseline="0" dirty="0" smtClean="0">
              <a:solidFill>
                <a:schemeClr val="tx1"/>
              </a:solidFill>
            </a:rPr>
            <a:t> </a:t>
          </a:r>
          <a:r>
            <a:rPr lang="ru-RU" sz="1800" b="1" kern="0" baseline="0" dirty="0" err="1" smtClean="0">
              <a:solidFill>
                <a:schemeClr val="tx1"/>
              </a:solidFill>
            </a:rPr>
            <a:t>үлестірім</a:t>
          </a:r>
          <a:r>
            <a:rPr lang="ru-RU" sz="1800" b="1" kern="0" baseline="0" dirty="0" smtClean="0">
              <a:solidFill>
                <a:schemeClr val="tx1"/>
              </a:solidFill>
            </a:rPr>
            <a:t> </a:t>
          </a:r>
          <a:r>
            <a:rPr lang="ru-RU" sz="1800" b="1" kern="0" baseline="0" dirty="0" err="1" smtClean="0">
              <a:solidFill>
                <a:schemeClr val="tx1"/>
              </a:solidFill>
            </a:rPr>
            <a:t>заңдарын</a:t>
          </a:r>
          <a:r>
            <a:rPr lang="ru-RU" sz="1800" b="1" kern="0" baseline="0" dirty="0" smtClean="0">
              <a:solidFill>
                <a:schemeClr val="tx1"/>
              </a:solidFill>
            </a:rPr>
            <a:t>  </a:t>
          </a:r>
          <a:r>
            <a:rPr lang="ru-RU" sz="1800" b="0" kern="0" baseline="0" dirty="0" err="1" smtClean="0">
              <a:solidFill>
                <a:schemeClr val="tx1"/>
              </a:solidFill>
            </a:rPr>
            <a:t>қолдану</a:t>
          </a:r>
          <a:r>
            <a:rPr lang="ru-RU" sz="1800" b="0" kern="0" baseline="0" dirty="0" smtClean="0">
              <a:solidFill>
                <a:schemeClr val="tx1"/>
              </a:solidFill>
            </a:rPr>
            <a:t> </a:t>
          </a:r>
          <a:r>
            <a:rPr lang="ru-RU" sz="1800" b="0" kern="0" baseline="0" dirty="0" err="1" smtClean="0">
              <a:solidFill>
                <a:schemeClr val="tx1"/>
              </a:solidFill>
            </a:rPr>
            <a:t>қажет</a:t>
          </a:r>
          <a:r>
            <a:rPr lang="ru-RU" sz="1800" b="0" kern="0" baseline="0" dirty="0" smtClean="0">
              <a:solidFill>
                <a:schemeClr val="tx1"/>
              </a:solidFill>
            </a:rPr>
            <a:t>, </a:t>
          </a:r>
          <a:r>
            <a:rPr lang="ru-RU" sz="1800" b="0" kern="0" baseline="0" dirty="0" err="1" smtClean="0">
              <a:solidFill>
                <a:schemeClr val="tx1"/>
              </a:solidFill>
            </a:rPr>
            <a:t>олар</a:t>
          </a:r>
          <a:r>
            <a:rPr lang="ru-RU" sz="1800" b="0" kern="0" baseline="0" dirty="0" smtClean="0">
              <a:solidFill>
                <a:schemeClr val="tx1"/>
              </a:solidFill>
            </a:rPr>
            <a:t> </a:t>
          </a:r>
          <a:r>
            <a:rPr lang="ru-RU" sz="1800" b="0" kern="0" baseline="0" dirty="0" err="1" smtClean="0">
              <a:solidFill>
                <a:schemeClr val="tx1"/>
              </a:solidFill>
            </a:rPr>
            <a:t>әдетте</a:t>
          </a:r>
          <a:r>
            <a:rPr lang="ru-RU" sz="1800" b="0" kern="0" baseline="0" dirty="0" smtClean="0">
              <a:solidFill>
                <a:schemeClr val="tx1"/>
              </a:solidFill>
            </a:rPr>
            <a:t> </a:t>
          </a:r>
          <a:r>
            <a:rPr lang="ru-RU" sz="1800" b="0" kern="0" baseline="0" dirty="0" err="1" smtClean="0">
              <a:solidFill>
                <a:schemeClr val="tx1"/>
              </a:solidFill>
            </a:rPr>
            <a:t>аналитикалық</a:t>
          </a:r>
          <a:r>
            <a:rPr lang="ru-RU" sz="1800" b="0" kern="0" baseline="0" dirty="0" smtClean="0">
              <a:solidFill>
                <a:schemeClr val="tx1"/>
              </a:solidFill>
            </a:rPr>
            <a:t> </a:t>
          </a:r>
          <a:r>
            <a:rPr lang="ru-RU" sz="1800" b="0" kern="0" baseline="0" dirty="0" err="1" smtClean="0">
              <a:solidFill>
                <a:schemeClr val="tx1"/>
              </a:solidFill>
            </a:rPr>
            <a:t>түрде</a:t>
          </a:r>
          <a:r>
            <a:rPr lang="ru-RU" sz="1800" b="0" kern="0" baseline="0" dirty="0" smtClean="0">
              <a:solidFill>
                <a:schemeClr val="tx1"/>
              </a:solidFill>
            </a:rPr>
            <a:t> </a:t>
          </a:r>
          <a:r>
            <a:rPr lang="ru-RU" sz="1800" b="0" kern="0" baseline="0" dirty="0" err="1" smtClean="0">
              <a:solidFill>
                <a:schemeClr val="tx1"/>
              </a:solidFill>
            </a:rPr>
            <a:t>беріледі</a:t>
          </a:r>
          <a:r>
            <a:rPr lang="ru-RU" sz="1800" b="0" kern="0" baseline="0" dirty="0" smtClean="0">
              <a:solidFill>
                <a:schemeClr val="tx1"/>
              </a:solidFill>
            </a:rPr>
            <a:t>.</a:t>
          </a:r>
          <a:r>
            <a:rPr lang="ru-RU" sz="1800" kern="0" baseline="0" dirty="0" smtClean="0"/>
            <a:t> </a:t>
          </a:r>
          <a:r>
            <a:rPr lang="ru-RU" sz="1800" kern="0" baseline="0" dirty="0" err="1" smtClean="0"/>
            <a:t>Өз</a:t>
          </a:r>
          <a:r>
            <a:rPr lang="ru-RU" sz="1800" kern="0" baseline="0" dirty="0" smtClean="0"/>
            <a:t> </a:t>
          </a:r>
          <a:r>
            <a:rPr lang="ru-RU" sz="1800" kern="0" baseline="0" dirty="0" err="1" smtClean="0"/>
            <a:t>кезегінде</a:t>
          </a:r>
          <a:r>
            <a:rPr lang="ru-RU" sz="1800" kern="0" baseline="0" dirty="0" smtClean="0"/>
            <a:t>, </a:t>
          </a:r>
          <a:r>
            <a:rPr lang="ru-RU" sz="1800" kern="0" baseline="0" dirty="0" err="1" smtClean="0"/>
            <a:t>үлестірім</a:t>
          </a:r>
          <a:r>
            <a:rPr lang="ru-RU" sz="1800" kern="0" baseline="0" dirty="0" smtClean="0"/>
            <a:t> </a:t>
          </a:r>
          <a:r>
            <a:rPr lang="ru-RU" sz="1800" kern="0" baseline="0" dirty="0" err="1" smtClean="0"/>
            <a:t>заңдарын</a:t>
          </a:r>
          <a:r>
            <a:rPr lang="ru-RU" sz="1800" kern="0" baseline="0" dirty="0" smtClean="0"/>
            <a:t> </a:t>
          </a:r>
          <a:r>
            <a:rPr lang="ru-RU" sz="1800" kern="0" baseline="0" dirty="0" err="1" smtClean="0"/>
            <a:t>аналитикалық</a:t>
          </a:r>
          <a:r>
            <a:rPr lang="ru-RU" sz="1800" kern="0" baseline="0" dirty="0" smtClean="0"/>
            <a:t> </a:t>
          </a:r>
          <a:r>
            <a:rPr lang="ru-RU" sz="1800" kern="0" baseline="0" dirty="0" err="1" smtClean="0"/>
            <a:t>түрде</a:t>
          </a:r>
          <a:r>
            <a:rPr lang="ru-RU" sz="1800" kern="0" baseline="0" dirty="0" smtClean="0"/>
            <a:t> </a:t>
          </a:r>
          <a:r>
            <a:rPr lang="ru-RU" sz="1800" kern="0" baseline="0" dirty="0" err="1" smtClean="0"/>
            <a:t>ұсыну</a:t>
          </a:r>
          <a:r>
            <a:rPr lang="ru-RU" sz="1800" kern="0" baseline="0" dirty="0" smtClean="0"/>
            <a:t> </a:t>
          </a:r>
          <a:r>
            <a:rPr lang="ru-RU" sz="1800" kern="0" baseline="0" dirty="0" err="1" smtClean="0"/>
            <a:t>үшін</a:t>
          </a:r>
          <a:r>
            <a:rPr lang="ru-RU" sz="1800" kern="0" baseline="0" dirty="0" smtClean="0"/>
            <a:t> осы </a:t>
          </a:r>
          <a:r>
            <a:rPr lang="ru-RU" sz="1800" kern="0" baseline="0" dirty="0" err="1" smtClean="0"/>
            <a:t>заңның</a:t>
          </a:r>
          <a:r>
            <a:rPr lang="ru-RU" sz="1800" kern="0" baseline="0" dirty="0" smtClean="0"/>
            <a:t> </a:t>
          </a:r>
          <a:r>
            <a:rPr lang="ru-RU" sz="1800" kern="0" baseline="0" dirty="0" err="1" smtClean="0"/>
            <a:t>белгілі</a:t>
          </a:r>
          <a:r>
            <a:rPr lang="ru-RU" sz="1800" kern="0" baseline="0" dirty="0" smtClean="0"/>
            <a:t> </a:t>
          </a:r>
          <a:r>
            <a:rPr lang="ru-RU" sz="1800" kern="0" baseline="0" dirty="0" err="1" smtClean="0"/>
            <a:t>бір</a:t>
          </a:r>
          <a:r>
            <a:rPr lang="ru-RU" sz="1800" kern="0" baseline="0" dirty="0" smtClean="0"/>
            <a:t> </a:t>
          </a:r>
          <a:r>
            <a:rPr lang="ru-RU" sz="1800" kern="0" baseline="0" dirty="0" err="1" smtClean="0"/>
            <a:t>жақтарын</a:t>
          </a:r>
          <a:r>
            <a:rPr lang="ru-RU" sz="1800" kern="0" baseline="0" dirty="0" smtClean="0"/>
            <a:t> </a:t>
          </a:r>
          <a:r>
            <a:rPr lang="ru-RU" sz="1800" kern="0" baseline="0" dirty="0" err="1" smtClean="0"/>
            <a:t>сипаттай</a:t>
          </a:r>
          <a:r>
            <a:rPr lang="ru-RU" sz="1800" kern="0" baseline="0" dirty="0" smtClean="0"/>
            <a:t> </a:t>
          </a:r>
          <a:r>
            <a:rPr lang="ru-RU" sz="1800" kern="0" baseline="0" dirty="0" err="1" smtClean="0"/>
            <a:t>алатын</a:t>
          </a:r>
          <a:r>
            <a:rPr lang="ru-RU" sz="1800" kern="0" baseline="0" dirty="0" smtClean="0"/>
            <a:t> </a:t>
          </a:r>
          <a:r>
            <a:rPr lang="ru-RU" sz="1800" b="1" kern="0" baseline="0" dirty="0" err="1" smtClean="0"/>
            <a:t>кейбір</a:t>
          </a:r>
          <a:r>
            <a:rPr lang="ru-RU" sz="1800" b="1" kern="0" baseline="0" dirty="0" smtClean="0"/>
            <a:t> </a:t>
          </a:r>
          <a:r>
            <a:rPr lang="ru-RU" sz="1800" b="1" kern="0" baseline="0" dirty="0" err="1" smtClean="0"/>
            <a:t>параметрлер</a:t>
          </a:r>
          <a:r>
            <a:rPr lang="ru-RU" sz="1800" b="1" kern="0" baseline="0" dirty="0" smtClean="0"/>
            <a:t> </a:t>
          </a:r>
          <a:r>
            <a:rPr lang="ru-RU" sz="1800" b="1" kern="0" baseline="0" dirty="0" err="1" smtClean="0"/>
            <a:t>немесе</a:t>
          </a:r>
          <a:r>
            <a:rPr lang="ru-RU" sz="1800" b="1" kern="0" baseline="0" dirty="0" smtClean="0"/>
            <a:t> </a:t>
          </a:r>
          <a:r>
            <a:rPr lang="ru-RU" sz="1800" b="1" kern="0" baseline="0" dirty="0" err="1" smtClean="0"/>
            <a:t>сипаттамалар</a:t>
          </a:r>
          <a:r>
            <a:rPr lang="ru-RU" sz="1800" b="1" kern="0" baseline="0" dirty="0" smtClean="0"/>
            <a:t> </a:t>
          </a:r>
          <a:r>
            <a:rPr lang="ru-RU" sz="1800" b="0" kern="0" baseline="0" dirty="0" err="1" smtClean="0"/>
            <a:t>қажет</a:t>
          </a:r>
          <a:r>
            <a:rPr lang="ru-RU" sz="1800" b="0" kern="0" baseline="0" dirty="0" smtClean="0"/>
            <a:t>.</a:t>
          </a:r>
        </a:p>
        <a:p>
          <a:pPr algn="just" defTabSz="622300" rtl="0">
            <a:lnSpc>
              <a:spcPct val="90000"/>
            </a:lnSpc>
            <a:spcBef>
              <a:spcPct val="0"/>
            </a:spcBef>
            <a:spcAft>
              <a:spcPct val="35000"/>
            </a:spcAft>
          </a:pPr>
          <a:endParaRPr lang="ru-RU" sz="1800" b="0" kern="0" baseline="0" dirty="0">
            <a:solidFill>
              <a:schemeClr val="tx1"/>
            </a:solidFill>
          </a:endParaRPr>
        </a:p>
      </dgm:t>
    </dgm:pt>
    <dgm:pt modelId="{95C1C6CB-EC10-435B-8E63-01BA09D827BD}" type="parTrans" cxnId="{5A07A0D7-3139-4AF0-81EC-8EE10EA36F47}">
      <dgm:prSet/>
      <dgm:spPr/>
      <dgm:t>
        <a:bodyPr/>
        <a:lstStyle/>
        <a:p>
          <a:endParaRPr lang="ru-RU" sz="1400" kern="0" baseline="0"/>
        </a:p>
      </dgm:t>
    </dgm:pt>
    <dgm:pt modelId="{12818010-4000-4269-BA1E-EB3874A4AE7C}" type="sibTrans" cxnId="{5A07A0D7-3139-4AF0-81EC-8EE10EA36F47}">
      <dgm:prSet/>
      <dgm:spPr/>
      <dgm:t>
        <a:bodyPr/>
        <a:lstStyle/>
        <a:p>
          <a:endParaRPr lang="ru-RU" sz="1400" kern="0" baseline="0"/>
        </a:p>
      </dgm:t>
    </dgm:pt>
    <dgm:pt modelId="{0B593658-4475-4864-826D-E565F57CCFF1}">
      <dgm:prSet custT="1"/>
      <dgm:spPr/>
      <dgm:t>
        <a:bodyPr/>
        <a:lstStyle/>
        <a:p>
          <a:pPr algn="just" rtl="0"/>
          <a:r>
            <a:rPr lang="ru-RU" sz="1800" kern="0" baseline="0" dirty="0" err="1" smtClean="0"/>
            <a:t>Үлестірімнің</a:t>
          </a:r>
          <a:r>
            <a:rPr lang="ru-RU" sz="1800" kern="0" baseline="0" dirty="0" smtClean="0"/>
            <a:t> </a:t>
          </a:r>
          <a:r>
            <a:rPr lang="ru-RU" sz="1800" kern="0" baseline="0" dirty="0" err="1" smtClean="0"/>
            <a:t>ең</a:t>
          </a:r>
          <a:r>
            <a:rPr lang="ru-RU" sz="1800" kern="0" baseline="0" dirty="0" smtClean="0"/>
            <a:t> </a:t>
          </a:r>
          <a:r>
            <a:rPr lang="ru-RU" sz="1800" kern="0" baseline="0" dirty="0" err="1" smtClean="0"/>
            <a:t>маңызды</a:t>
          </a:r>
          <a:r>
            <a:rPr lang="ru-RU" sz="1800" kern="0" baseline="0" dirty="0" smtClean="0"/>
            <a:t> </a:t>
          </a:r>
          <a:r>
            <a:rPr lang="ru-RU" sz="1800" kern="0" baseline="0" dirty="0" err="1" smtClean="0"/>
            <a:t>ерекшеліктерін</a:t>
          </a:r>
          <a:r>
            <a:rPr lang="ru-RU" sz="1800" kern="0" baseline="0" dirty="0" smtClean="0"/>
            <a:t> </a:t>
          </a:r>
          <a:r>
            <a:rPr lang="ru-RU" sz="1800" kern="0" baseline="0" dirty="0" err="1" smtClean="0"/>
            <a:t>қысқа</a:t>
          </a:r>
          <a:r>
            <a:rPr lang="ru-RU" sz="1800" kern="0" baseline="0" dirty="0" smtClean="0"/>
            <a:t> </a:t>
          </a:r>
          <a:r>
            <a:rPr lang="ru-RU" sz="1800" kern="0" baseline="0" dirty="0" err="1" smtClean="0"/>
            <a:t>түрде</a:t>
          </a:r>
          <a:r>
            <a:rPr lang="ru-RU" sz="1800" kern="0" baseline="0" dirty="0" smtClean="0"/>
            <a:t> </a:t>
          </a:r>
          <a:r>
            <a:rPr lang="ru-RU" sz="1800" kern="0" baseline="0" dirty="0" err="1" smtClean="0"/>
            <a:t>көрсету</a:t>
          </a:r>
          <a:r>
            <a:rPr lang="ru-RU" sz="1800" kern="0" baseline="0" dirty="0" smtClean="0"/>
            <a:t> </a:t>
          </a:r>
          <a:r>
            <a:rPr lang="ru-RU" sz="1800" kern="0" baseline="0" dirty="0" err="1" smtClean="0"/>
            <a:t>мақсатында</a:t>
          </a:r>
          <a:r>
            <a:rPr lang="ru-RU" sz="1800" kern="0" baseline="0" dirty="0" smtClean="0"/>
            <a:t> </a:t>
          </a:r>
          <a:r>
            <a:rPr lang="ru-RU" sz="1800" kern="0" baseline="0" dirty="0" err="1" smtClean="0"/>
            <a:t>қолданылатын</a:t>
          </a:r>
          <a:r>
            <a:rPr lang="ru-RU" sz="1800" kern="0" baseline="0" dirty="0" smtClean="0"/>
            <a:t> </a:t>
          </a:r>
          <a:r>
            <a:rPr lang="ru-RU" sz="1800" kern="0" baseline="0" dirty="0" err="1" smtClean="0"/>
            <a:t>сипаттамалар</a:t>
          </a:r>
          <a:r>
            <a:rPr lang="ru-RU" sz="1800" kern="0" baseline="0" dirty="0" smtClean="0"/>
            <a:t> </a:t>
          </a:r>
          <a:r>
            <a:rPr lang="ru-RU" sz="1800" b="1" kern="0" baseline="0" dirty="0" err="1" smtClean="0"/>
            <a:t>кездейсоқ</a:t>
          </a:r>
          <a:r>
            <a:rPr lang="ru-RU" sz="1800" b="1" kern="0" baseline="0" dirty="0" smtClean="0"/>
            <a:t> </a:t>
          </a:r>
          <a:r>
            <a:rPr lang="ru-RU" sz="1800" b="1" kern="0" baseline="0" dirty="0" err="1" smtClean="0"/>
            <a:t>шаманың</a:t>
          </a:r>
          <a:r>
            <a:rPr lang="ru-RU" sz="1800" b="1" kern="0" baseline="0" dirty="0" smtClean="0"/>
            <a:t> </a:t>
          </a:r>
          <a:r>
            <a:rPr lang="ru-RU" sz="1800" b="1" kern="0" baseline="0" dirty="0" err="1" smtClean="0"/>
            <a:t>сандық</a:t>
          </a:r>
          <a:r>
            <a:rPr lang="ru-RU" sz="1800" b="1" kern="0" baseline="0" dirty="0" smtClean="0"/>
            <a:t> </a:t>
          </a:r>
          <a:r>
            <a:rPr lang="ru-RU" sz="1800" b="1" kern="0" baseline="0" dirty="0" err="1" smtClean="0"/>
            <a:t>сипаттамалары</a:t>
          </a:r>
          <a:r>
            <a:rPr lang="ru-RU" sz="1800" kern="0" baseline="0" dirty="0" smtClean="0"/>
            <a:t> </a:t>
          </a:r>
          <a:r>
            <a:rPr lang="ru-RU" sz="1800" kern="0" baseline="0" dirty="0" err="1" smtClean="0"/>
            <a:t>деп</a:t>
          </a:r>
          <a:r>
            <a:rPr lang="ru-RU" sz="1800" kern="0" baseline="0" dirty="0" smtClean="0"/>
            <a:t> </a:t>
          </a:r>
          <a:r>
            <a:rPr lang="ru-RU" sz="1800" kern="0" baseline="0" dirty="0" err="1" smtClean="0"/>
            <a:t>аталады</a:t>
          </a:r>
          <a:r>
            <a:rPr lang="ru-RU" sz="1800" kern="0" baseline="0" dirty="0" smtClean="0"/>
            <a:t>. </a:t>
          </a:r>
        </a:p>
        <a:p>
          <a:pPr algn="just" rtl="0"/>
          <a:r>
            <a:rPr lang="ru-RU" sz="1800" kern="0" baseline="0" dirty="0" err="1" smtClean="0"/>
            <a:t>Ықтималдықтар</a:t>
          </a:r>
          <a:r>
            <a:rPr lang="ru-RU" sz="1800" kern="0" baseline="0" dirty="0" smtClean="0"/>
            <a:t> </a:t>
          </a:r>
          <a:r>
            <a:rPr lang="ru-RU" sz="1800" kern="0" baseline="0" dirty="0" err="1" smtClean="0"/>
            <a:t>теориясы</a:t>
          </a:r>
          <a:r>
            <a:rPr lang="ru-RU" sz="1800" kern="0" baseline="0" dirty="0" smtClean="0"/>
            <a:t> мен </a:t>
          </a:r>
          <a:r>
            <a:rPr lang="ru-RU" sz="1800" kern="0" baseline="0" dirty="0" err="1" smtClean="0"/>
            <a:t>математикалық</a:t>
          </a:r>
          <a:r>
            <a:rPr lang="ru-RU" sz="1800" kern="0" baseline="0" dirty="0" smtClean="0"/>
            <a:t> </a:t>
          </a:r>
          <a:r>
            <a:rPr lang="ru-RU" sz="1800" kern="0" baseline="0" dirty="0" err="1" smtClean="0"/>
            <a:t>статистикада</a:t>
          </a:r>
          <a:r>
            <a:rPr lang="ru-RU" sz="1800" kern="0" baseline="0" dirty="0" smtClean="0"/>
            <a:t> </a:t>
          </a:r>
          <a:r>
            <a:rPr lang="ru-RU" sz="1800" kern="0" baseline="0" dirty="0" err="1" smtClean="0"/>
            <a:t>әртүрлі</a:t>
          </a:r>
          <a:r>
            <a:rPr lang="ru-RU" sz="1800" kern="0" baseline="0" dirty="0" smtClean="0"/>
            <a:t> </a:t>
          </a:r>
          <a:r>
            <a:rPr lang="ru-RU" sz="1800" kern="0" baseline="0" dirty="0" err="1" smtClean="0"/>
            <a:t>мақсаттардағы</a:t>
          </a:r>
          <a:r>
            <a:rPr lang="ru-RU" sz="1800" kern="0" baseline="0" dirty="0" smtClean="0"/>
            <a:t> </a:t>
          </a:r>
          <a:r>
            <a:rPr lang="ru-RU" sz="1800" kern="0" baseline="0" dirty="0" err="1" smtClean="0"/>
            <a:t>және</a:t>
          </a:r>
          <a:r>
            <a:rPr lang="ru-RU" sz="1800" kern="0" baseline="0" dirty="0" smtClean="0"/>
            <a:t> </a:t>
          </a:r>
          <a:r>
            <a:rPr lang="ru-RU" sz="1800" kern="0" baseline="0" dirty="0" err="1" smtClean="0"/>
            <a:t>қолданылу</a:t>
          </a:r>
          <a:r>
            <a:rPr lang="ru-RU" sz="1800" kern="0" baseline="0" dirty="0" smtClean="0"/>
            <a:t> </a:t>
          </a:r>
          <a:r>
            <a:rPr lang="ru-RU" sz="1800" kern="0" baseline="0" dirty="0" err="1" smtClean="0"/>
            <a:t>облысы</a:t>
          </a:r>
          <a:r>
            <a:rPr lang="ru-RU" sz="1800" kern="0" baseline="0" dirty="0" smtClean="0"/>
            <a:t> </a:t>
          </a:r>
          <a:r>
            <a:rPr lang="ru-RU" sz="1800" kern="0" baseline="0" dirty="0" err="1" smtClean="0"/>
            <a:t>әртүрлі</a:t>
          </a:r>
          <a:r>
            <a:rPr lang="ru-RU" sz="1800" kern="0" baseline="0" dirty="0" smtClean="0"/>
            <a:t> </a:t>
          </a:r>
          <a:r>
            <a:rPr lang="ru-RU" sz="1800" kern="0" baseline="0" dirty="0" err="1" smtClean="0"/>
            <a:t>сипаттамалар</a:t>
          </a:r>
          <a:r>
            <a:rPr lang="ru-RU" sz="1800" kern="0" baseline="0" dirty="0" smtClean="0"/>
            <a:t> </a:t>
          </a:r>
          <a:r>
            <a:rPr lang="ru-RU" sz="1800" kern="0" baseline="0" dirty="0" err="1" smtClean="0"/>
            <a:t>пайдаланады</a:t>
          </a:r>
          <a:r>
            <a:rPr lang="ru-RU" sz="1800" kern="0" baseline="0" dirty="0" smtClean="0"/>
            <a:t>. </a:t>
          </a:r>
          <a:r>
            <a:rPr lang="ru-RU" sz="1800" kern="0" baseline="0" dirty="0" err="1" smtClean="0"/>
            <a:t>Олардың</a:t>
          </a:r>
          <a:r>
            <a:rPr lang="ru-RU" sz="1800" kern="0" baseline="0" dirty="0" smtClean="0"/>
            <a:t> </a:t>
          </a:r>
          <a:r>
            <a:rPr lang="ru-RU" sz="1800" kern="0" baseline="0" dirty="0" err="1" smtClean="0"/>
            <a:t>көпшілігі</a:t>
          </a:r>
          <a:r>
            <a:rPr lang="ru-RU" sz="1800" kern="0" baseline="0" dirty="0" smtClean="0"/>
            <a:t> </a:t>
          </a:r>
          <a:r>
            <a:rPr lang="ru-RU" sz="1800" b="1" kern="0" baseline="0" dirty="0" err="1" smtClean="0"/>
            <a:t>үлестірім</a:t>
          </a:r>
          <a:r>
            <a:rPr lang="ru-RU" sz="1800" b="1" kern="0" baseline="0" dirty="0" smtClean="0"/>
            <a:t> </a:t>
          </a:r>
          <a:r>
            <a:rPr lang="ru-RU" sz="1800" b="1" kern="0" baseline="0" dirty="0" err="1" smtClean="0"/>
            <a:t>моменттері</a:t>
          </a:r>
          <a:r>
            <a:rPr lang="ru-RU" sz="1800" b="1" kern="0" baseline="0" dirty="0" smtClean="0"/>
            <a:t> </a:t>
          </a:r>
          <a:r>
            <a:rPr lang="ru-RU" sz="1800" kern="0" baseline="0" dirty="0" err="1" smtClean="0"/>
            <a:t>ұғымына</a:t>
          </a:r>
          <a:r>
            <a:rPr lang="ru-RU" sz="1800" kern="0" baseline="0" dirty="0" smtClean="0"/>
            <a:t> </a:t>
          </a:r>
          <a:r>
            <a:rPr lang="ru-RU" sz="1800" kern="0" baseline="0" dirty="0" err="1" smtClean="0"/>
            <a:t>негізделген</a:t>
          </a:r>
          <a:r>
            <a:rPr lang="ru-RU" sz="1800" kern="0" baseline="0" dirty="0" smtClean="0"/>
            <a:t>.</a:t>
          </a:r>
          <a:endParaRPr lang="ru-RU" sz="1800" b="0" kern="0" baseline="0" dirty="0"/>
        </a:p>
      </dgm:t>
    </dgm:pt>
    <dgm:pt modelId="{D285A4D4-9F2B-43E4-982A-E8F545EB56A6}" type="parTrans" cxnId="{27F4B582-C2D5-44AE-BA2B-158A0D4A5FFD}">
      <dgm:prSet/>
      <dgm:spPr/>
      <dgm:t>
        <a:bodyPr/>
        <a:lstStyle/>
        <a:p>
          <a:endParaRPr lang="ru-RU" sz="1400" kern="0" baseline="0"/>
        </a:p>
      </dgm:t>
    </dgm:pt>
    <dgm:pt modelId="{2306D05F-3A75-4A5C-8A38-1C4DA71BD357}" type="sibTrans" cxnId="{27F4B582-C2D5-44AE-BA2B-158A0D4A5FFD}">
      <dgm:prSet/>
      <dgm:spPr/>
      <dgm:t>
        <a:bodyPr/>
        <a:lstStyle/>
        <a:p>
          <a:endParaRPr lang="ru-RU" sz="1400" kern="0" baseline="0"/>
        </a:p>
      </dgm:t>
    </dgm:pt>
    <dgm:pt modelId="{8C8D85AE-491D-4E00-8692-4AAF08629A57}" type="pres">
      <dgm:prSet presAssocID="{F9988AD4-C152-4400-B021-D604F5ED63F1}" presName="Name0" presStyleCnt="0">
        <dgm:presLayoutVars>
          <dgm:dir/>
          <dgm:resizeHandles/>
        </dgm:presLayoutVars>
      </dgm:prSet>
      <dgm:spPr/>
      <dgm:t>
        <a:bodyPr/>
        <a:lstStyle/>
        <a:p>
          <a:endParaRPr lang="ru-RU"/>
        </a:p>
      </dgm:t>
    </dgm:pt>
    <dgm:pt modelId="{57D5BB48-FE48-4C40-B1E1-70460C825085}" type="pres">
      <dgm:prSet presAssocID="{B3C60616-4792-4B88-A6AE-7961F3065449}" presName="compNode" presStyleCnt="0"/>
      <dgm:spPr/>
    </dgm:pt>
    <dgm:pt modelId="{28B3F358-FDF2-4415-BD7C-4A2AEFC71893}" type="pres">
      <dgm:prSet presAssocID="{B3C60616-4792-4B88-A6AE-7961F3065449}" presName="dummyConnPt" presStyleCnt="0"/>
      <dgm:spPr/>
    </dgm:pt>
    <dgm:pt modelId="{C4E4F289-85D8-4EB6-9CD1-91D65C7AB621}" type="pres">
      <dgm:prSet presAssocID="{B3C60616-4792-4B88-A6AE-7961F3065449}" presName="node" presStyleLbl="node1" presStyleIdx="0" presStyleCnt="2" custScaleX="149295">
        <dgm:presLayoutVars>
          <dgm:bulletEnabled val="1"/>
        </dgm:presLayoutVars>
      </dgm:prSet>
      <dgm:spPr/>
      <dgm:t>
        <a:bodyPr/>
        <a:lstStyle/>
        <a:p>
          <a:endParaRPr lang="ru-RU"/>
        </a:p>
      </dgm:t>
    </dgm:pt>
    <dgm:pt modelId="{83AE1021-A60C-4881-B555-23812ECD2D6B}" type="pres">
      <dgm:prSet presAssocID="{12818010-4000-4269-BA1E-EB3874A4AE7C}" presName="sibTrans" presStyleLbl="bgSibTrans2D1" presStyleIdx="0" presStyleCnt="1" custFlipHor="1" custScaleX="25813" custLinFactY="300000" custLinFactNeighborX="35182" custLinFactNeighborY="344136"/>
      <dgm:spPr/>
      <dgm:t>
        <a:bodyPr/>
        <a:lstStyle/>
        <a:p>
          <a:endParaRPr lang="ru-RU"/>
        </a:p>
      </dgm:t>
    </dgm:pt>
    <dgm:pt modelId="{C0ADB7CB-CB86-4341-B1F7-22A00F79B052}" type="pres">
      <dgm:prSet presAssocID="{0B593658-4475-4864-826D-E565F57CCFF1}" presName="compNode" presStyleCnt="0"/>
      <dgm:spPr/>
    </dgm:pt>
    <dgm:pt modelId="{03F12C31-A06E-4940-9B04-85631C24B2B8}" type="pres">
      <dgm:prSet presAssocID="{0B593658-4475-4864-826D-E565F57CCFF1}" presName="dummyConnPt" presStyleCnt="0"/>
      <dgm:spPr/>
    </dgm:pt>
    <dgm:pt modelId="{B7EDA00D-C568-4B15-917F-11C3A6E9350D}" type="pres">
      <dgm:prSet presAssocID="{0B593658-4475-4864-826D-E565F57CCFF1}" presName="node" presStyleLbl="node1" presStyleIdx="1" presStyleCnt="2" custScaleX="148594" custScaleY="110681">
        <dgm:presLayoutVars>
          <dgm:bulletEnabled val="1"/>
        </dgm:presLayoutVars>
      </dgm:prSet>
      <dgm:spPr/>
      <dgm:t>
        <a:bodyPr/>
        <a:lstStyle/>
        <a:p>
          <a:endParaRPr lang="ru-RU"/>
        </a:p>
      </dgm:t>
    </dgm:pt>
  </dgm:ptLst>
  <dgm:cxnLst>
    <dgm:cxn modelId="{D9570B2F-8D99-4510-BC3B-57C162F1A53C}" type="presOf" srcId="{B3C60616-4792-4B88-A6AE-7961F3065449}" destId="{C4E4F289-85D8-4EB6-9CD1-91D65C7AB621}" srcOrd="0" destOrd="0" presId="urn:microsoft.com/office/officeart/2005/8/layout/bProcess4"/>
    <dgm:cxn modelId="{7E24D7EF-380F-4832-B06D-55756E2D7999}" type="presOf" srcId="{0B593658-4475-4864-826D-E565F57CCFF1}" destId="{B7EDA00D-C568-4B15-917F-11C3A6E9350D}" srcOrd="0" destOrd="0" presId="urn:microsoft.com/office/officeart/2005/8/layout/bProcess4"/>
    <dgm:cxn modelId="{27F4B582-C2D5-44AE-BA2B-158A0D4A5FFD}" srcId="{F9988AD4-C152-4400-B021-D604F5ED63F1}" destId="{0B593658-4475-4864-826D-E565F57CCFF1}" srcOrd="1" destOrd="0" parTransId="{D285A4D4-9F2B-43E4-982A-E8F545EB56A6}" sibTransId="{2306D05F-3A75-4A5C-8A38-1C4DA71BD357}"/>
    <dgm:cxn modelId="{9EA2AB65-BE3E-445D-A651-D1486E782F7A}" type="presOf" srcId="{12818010-4000-4269-BA1E-EB3874A4AE7C}" destId="{83AE1021-A60C-4881-B555-23812ECD2D6B}" srcOrd="0" destOrd="0" presId="urn:microsoft.com/office/officeart/2005/8/layout/bProcess4"/>
    <dgm:cxn modelId="{83FE3425-0C0D-403B-8C63-799F568F8704}" type="presOf" srcId="{F9988AD4-C152-4400-B021-D604F5ED63F1}" destId="{8C8D85AE-491D-4E00-8692-4AAF08629A57}" srcOrd="0" destOrd="0" presId="urn:microsoft.com/office/officeart/2005/8/layout/bProcess4"/>
    <dgm:cxn modelId="{5A07A0D7-3139-4AF0-81EC-8EE10EA36F47}" srcId="{F9988AD4-C152-4400-B021-D604F5ED63F1}" destId="{B3C60616-4792-4B88-A6AE-7961F3065449}" srcOrd="0" destOrd="0" parTransId="{95C1C6CB-EC10-435B-8E63-01BA09D827BD}" sibTransId="{12818010-4000-4269-BA1E-EB3874A4AE7C}"/>
    <dgm:cxn modelId="{AC6A5999-3BEC-41BF-9F19-BC85996FAD9B}" type="presParOf" srcId="{8C8D85AE-491D-4E00-8692-4AAF08629A57}" destId="{57D5BB48-FE48-4C40-B1E1-70460C825085}" srcOrd="0" destOrd="0" presId="urn:microsoft.com/office/officeart/2005/8/layout/bProcess4"/>
    <dgm:cxn modelId="{4ACEA721-E91D-459C-9FD2-AD76D99C10FF}" type="presParOf" srcId="{57D5BB48-FE48-4C40-B1E1-70460C825085}" destId="{28B3F358-FDF2-4415-BD7C-4A2AEFC71893}" srcOrd="0" destOrd="0" presId="urn:microsoft.com/office/officeart/2005/8/layout/bProcess4"/>
    <dgm:cxn modelId="{02D62573-883B-41A4-99CA-24127871B189}" type="presParOf" srcId="{57D5BB48-FE48-4C40-B1E1-70460C825085}" destId="{C4E4F289-85D8-4EB6-9CD1-91D65C7AB621}" srcOrd="1" destOrd="0" presId="urn:microsoft.com/office/officeart/2005/8/layout/bProcess4"/>
    <dgm:cxn modelId="{2795D40F-4394-4E1C-8FD4-255C0A0008FE}" type="presParOf" srcId="{8C8D85AE-491D-4E00-8692-4AAF08629A57}" destId="{83AE1021-A60C-4881-B555-23812ECD2D6B}" srcOrd="1" destOrd="0" presId="urn:microsoft.com/office/officeart/2005/8/layout/bProcess4"/>
    <dgm:cxn modelId="{CA0BDD8B-F595-456D-BE5C-B46D2C5F70DC}" type="presParOf" srcId="{8C8D85AE-491D-4E00-8692-4AAF08629A57}" destId="{C0ADB7CB-CB86-4341-B1F7-22A00F79B052}" srcOrd="2" destOrd="0" presId="urn:microsoft.com/office/officeart/2005/8/layout/bProcess4"/>
    <dgm:cxn modelId="{88221B35-59D3-4164-A7C9-9ABDEFE541C6}" type="presParOf" srcId="{C0ADB7CB-CB86-4341-B1F7-22A00F79B052}" destId="{03F12C31-A06E-4940-9B04-85631C24B2B8}" srcOrd="0" destOrd="0" presId="urn:microsoft.com/office/officeart/2005/8/layout/bProcess4"/>
    <dgm:cxn modelId="{D929BA1E-CD76-43A9-A082-9803E644F02F}" type="presParOf" srcId="{C0ADB7CB-CB86-4341-B1F7-22A00F79B052}" destId="{B7EDA00D-C568-4B15-917F-11C3A6E9350D}"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E1021-A60C-4881-B555-23812ECD2D6B}">
      <dsp:nvSpPr>
        <dsp:cNvPr id="0" name=""/>
        <dsp:cNvSpPr/>
      </dsp:nvSpPr>
      <dsp:spPr>
        <a:xfrm rot="16200000" flipH="1">
          <a:off x="2168548" y="3954042"/>
          <a:ext cx="695571" cy="31302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E4F289-85D8-4EB6-9CD1-91D65C7AB621}">
      <dsp:nvSpPr>
        <dsp:cNvPr id="0" name=""/>
        <dsp:cNvSpPr/>
      </dsp:nvSpPr>
      <dsp:spPr>
        <a:xfrm>
          <a:off x="3374" y="218489"/>
          <a:ext cx="5192630" cy="208686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ru-RU" sz="1800" b="0" kern="0" baseline="0" dirty="0" err="1" smtClean="0">
              <a:solidFill>
                <a:schemeClr val="tx1"/>
              </a:solidFill>
            </a:rPr>
            <a:t>Бақылаулардың</a:t>
          </a:r>
          <a:r>
            <a:rPr lang="ru-RU" sz="1800" b="0" kern="0" baseline="0" dirty="0" smtClean="0">
              <a:solidFill>
                <a:schemeClr val="tx1"/>
              </a:solidFill>
            </a:rPr>
            <a:t> </a:t>
          </a:r>
          <a:r>
            <a:rPr lang="ru-RU" sz="1800" b="0" kern="0" baseline="0" dirty="0" err="1" smtClean="0">
              <a:solidFill>
                <a:schemeClr val="tx1"/>
              </a:solidFill>
            </a:rPr>
            <a:t>нақты</a:t>
          </a:r>
          <a:r>
            <a:rPr lang="ru-RU" sz="1800" b="0" kern="0" baseline="0" dirty="0" smtClean="0">
              <a:solidFill>
                <a:schemeClr val="tx1"/>
              </a:solidFill>
            </a:rPr>
            <a:t> </a:t>
          </a:r>
          <a:r>
            <a:rPr lang="ru-RU" sz="1800" b="0" kern="0" baseline="0" dirty="0" err="1" smtClean="0">
              <a:solidFill>
                <a:schemeClr val="tx1"/>
              </a:solidFill>
            </a:rPr>
            <a:t>қатарларын</a:t>
          </a:r>
          <a:r>
            <a:rPr lang="ru-RU" sz="1800" b="0" kern="0" baseline="0" dirty="0" smtClean="0">
              <a:solidFill>
                <a:schemeClr val="tx1"/>
              </a:solidFill>
            </a:rPr>
            <a:t> </a:t>
          </a:r>
          <a:r>
            <a:rPr lang="ru-RU" sz="1800" b="0" kern="0" baseline="0" dirty="0" err="1" smtClean="0">
              <a:solidFill>
                <a:schemeClr val="tx1"/>
              </a:solidFill>
            </a:rPr>
            <a:t>сипаттау</a:t>
          </a:r>
          <a:r>
            <a:rPr lang="ru-RU" sz="1800" b="0" kern="0" baseline="0" dirty="0" smtClean="0">
              <a:solidFill>
                <a:schemeClr val="tx1"/>
              </a:solidFill>
            </a:rPr>
            <a:t> </a:t>
          </a:r>
          <a:r>
            <a:rPr lang="ru-RU" sz="1800" b="0" kern="0" baseline="0" dirty="0" err="1" smtClean="0">
              <a:solidFill>
                <a:schemeClr val="tx1"/>
              </a:solidFill>
            </a:rPr>
            <a:t>үшін</a:t>
          </a:r>
          <a:r>
            <a:rPr lang="ru-RU" sz="1800" b="0" kern="0" baseline="0" dirty="0" smtClean="0">
              <a:solidFill>
                <a:schemeClr val="tx1"/>
              </a:solidFill>
            </a:rPr>
            <a:t> </a:t>
          </a:r>
          <a:r>
            <a:rPr lang="ru-RU" sz="1800" b="1" kern="0" baseline="0" dirty="0" err="1" smtClean="0">
              <a:solidFill>
                <a:schemeClr val="tx1"/>
              </a:solidFill>
            </a:rPr>
            <a:t>теориялық</a:t>
          </a:r>
          <a:r>
            <a:rPr lang="ru-RU" sz="1800" b="1" kern="0" baseline="0" dirty="0" smtClean="0">
              <a:solidFill>
                <a:schemeClr val="tx1"/>
              </a:solidFill>
            </a:rPr>
            <a:t> </a:t>
          </a:r>
          <a:r>
            <a:rPr lang="ru-RU" sz="1800" b="1" kern="0" baseline="0" dirty="0" err="1" smtClean="0">
              <a:solidFill>
                <a:schemeClr val="tx1"/>
              </a:solidFill>
            </a:rPr>
            <a:t>үлестірім</a:t>
          </a:r>
          <a:r>
            <a:rPr lang="ru-RU" sz="1800" b="1" kern="0" baseline="0" dirty="0" smtClean="0">
              <a:solidFill>
                <a:schemeClr val="tx1"/>
              </a:solidFill>
            </a:rPr>
            <a:t> </a:t>
          </a:r>
          <a:r>
            <a:rPr lang="ru-RU" sz="1800" b="1" kern="0" baseline="0" dirty="0" err="1" smtClean="0">
              <a:solidFill>
                <a:schemeClr val="tx1"/>
              </a:solidFill>
            </a:rPr>
            <a:t>заңдарын</a:t>
          </a:r>
          <a:r>
            <a:rPr lang="ru-RU" sz="1800" b="1" kern="0" baseline="0" dirty="0" smtClean="0">
              <a:solidFill>
                <a:schemeClr val="tx1"/>
              </a:solidFill>
            </a:rPr>
            <a:t>  </a:t>
          </a:r>
          <a:r>
            <a:rPr lang="ru-RU" sz="1800" b="0" kern="0" baseline="0" dirty="0" err="1" smtClean="0">
              <a:solidFill>
                <a:schemeClr val="tx1"/>
              </a:solidFill>
            </a:rPr>
            <a:t>қолдану</a:t>
          </a:r>
          <a:r>
            <a:rPr lang="ru-RU" sz="1800" b="0" kern="0" baseline="0" dirty="0" smtClean="0">
              <a:solidFill>
                <a:schemeClr val="tx1"/>
              </a:solidFill>
            </a:rPr>
            <a:t> </a:t>
          </a:r>
          <a:r>
            <a:rPr lang="ru-RU" sz="1800" b="0" kern="0" baseline="0" dirty="0" err="1" smtClean="0">
              <a:solidFill>
                <a:schemeClr val="tx1"/>
              </a:solidFill>
            </a:rPr>
            <a:t>қажет</a:t>
          </a:r>
          <a:r>
            <a:rPr lang="ru-RU" sz="1800" b="0" kern="0" baseline="0" dirty="0" smtClean="0">
              <a:solidFill>
                <a:schemeClr val="tx1"/>
              </a:solidFill>
            </a:rPr>
            <a:t>, </a:t>
          </a:r>
          <a:r>
            <a:rPr lang="ru-RU" sz="1800" b="0" kern="0" baseline="0" dirty="0" err="1" smtClean="0">
              <a:solidFill>
                <a:schemeClr val="tx1"/>
              </a:solidFill>
            </a:rPr>
            <a:t>олар</a:t>
          </a:r>
          <a:r>
            <a:rPr lang="ru-RU" sz="1800" b="0" kern="0" baseline="0" dirty="0" smtClean="0">
              <a:solidFill>
                <a:schemeClr val="tx1"/>
              </a:solidFill>
            </a:rPr>
            <a:t> </a:t>
          </a:r>
          <a:r>
            <a:rPr lang="ru-RU" sz="1800" b="0" kern="0" baseline="0" dirty="0" err="1" smtClean="0">
              <a:solidFill>
                <a:schemeClr val="tx1"/>
              </a:solidFill>
            </a:rPr>
            <a:t>әдетте</a:t>
          </a:r>
          <a:r>
            <a:rPr lang="ru-RU" sz="1800" b="0" kern="0" baseline="0" dirty="0" smtClean="0">
              <a:solidFill>
                <a:schemeClr val="tx1"/>
              </a:solidFill>
            </a:rPr>
            <a:t> </a:t>
          </a:r>
          <a:r>
            <a:rPr lang="ru-RU" sz="1800" b="0" kern="0" baseline="0" dirty="0" err="1" smtClean="0">
              <a:solidFill>
                <a:schemeClr val="tx1"/>
              </a:solidFill>
            </a:rPr>
            <a:t>аналитикалық</a:t>
          </a:r>
          <a:r>
            <a:rPr lang="ru-RU" sz="1800" b="0" kern="0" baseline="0" dirty="0" smtClean="0">
              <a:solidFill>
                <a:schemeClr val="tx1"/>
              </a:solidFill>
            </a:rPr>
            <a:t> </a:t>
          </a:r>
          <a:r>
            <a:rPr lang="ru-RU" sz="1800" b="0" kern="0" baseline="0" dirty="0" err="1" smtClean="0">
              <a:solidFill>
                <a:schemeClr val="tx1"/>
              </a:solidFill>
            </a:rPr>
            <a:t>түрде</a:t>
          </a:r>
          <a:r>
            <a:rPr lang="ru-RU" sz="1800" b="0" kern="0" baseline="0" dirty="0" smtClean="0">
              <a:solidFill>
                <a:schemeClr val="tx1"/>
              </a:solidFill>
            </a:rPr>
            <a:t> </a:t>
          </a:r>
          <a:r>
            <a:rPr lang="ru-RU" sz="1800" b="0" kern="0" baseline="0" dirty="0" err="1" smtClean="0">
              <a:solidFill>
                <a:schemeClr val="tx1"/>
              </a:solidFill>
            </a:rPr>
            <a:t>беріледі</a:t>
          </a:r>
          <a:r>
            <a:rPr lang="ru-RU" sz="1800" b="0" kern="0" baseline="0" dirty="0" smtClean="0">
              <a:solidFill>
                <a:schemeClr val="tx1"/>
              </a:solidFill>
            </a:rPr>
            <a:t>.</a:t>
          </a:r>
          <a:r>
            <a:rPr lang="ru-RU" sz="1800" kern="0" baseline="0" dirty="0" smtClean="0"/>
            <a:t> </a:t>
          </a:r>
          <a:r>
            <a:rPr lang="ru-RU" sz="1800" kern="0" baseline="0" dirty="0" err="1" smtClean="0"/>
            <a:t>Өз</a:t>
          </a:r>
          <a:r>
            <a:rPr lang="ru-RU" sz="1800" kern="0" baseline="0" dirty="0" smtClean="0"/>
            <a:t> </a:t>
          </a:r>
          <a:r>
            <a:rPr lang="ru-RU" sz="1800" kern="0" baseline="0" dirty="0" err="1" smtClean="0"/>
            <a:t>кезегінде</a:t>
          </a:r>
          <a:r>
            <a:rPr lang="ru-RU" sz="1800" kern="0" baseline="0" dirty="0" smtClean="0"/>
            <a:t>, </a:t>
          </a:r>
          <a:r>
            <a:rPr lang="ru-RU" sz="1800" kern="0" baseline="0" dirty="0" err="1" smtClean="0"/>
            <a:t>үлестірім</a:t>
          </a:r>
          <a:r>
            <a:rPr lang="ru-RU" sz="1800" kern="0" baseline="0" dirty="0" smtClean="0"/>
            <a:t> </a:t>
          </a:r>
          <a:r>
            <a:rPr lang="ru-RU" sz="1800" kern="0" baseline="0" dirty="0" err="1" smtClean="0"/>
            <a:t>заңдарын</a:t>
          </a:r>
          <a:r>
            <a:rPr lang="ru-RU" sz="1800" kern="0" baseline="0" dirty="0" smtClean="0"/>
            <a:t> </a:t>
          </a:r>
          <a:r>
            <a:rPr lang="ru-RU" sz="1800" kern="0" baseline="0" dirty="0" err="1" smtClean="0"/>
            <a:t>аналитикалық</a:t>
          </a:r>
          <a:r>
            <a:rPr lang="ru-RU" sz="1800" kern="0" baseline="0" dirty="0" smtClean="0"/>
            <a:t> </a:t>
          </a:r>
          <a:r>
            <a:rPr lang="ru-RU" sz="1800" kern="0" baseline="0" dirty="0" err="1" smtClean="0"/>
            <a:t>түрде</a:t>
          </a:r>
          <a:r>
            <a:rPr lang="ru-RU" sz="1800" kern="0" baseline="0" dirty="0" smtClean="0"/>
            <a:t> </a:t>
          </a:r>
          <a:r>
            <a:rPr lang="ru-RU" sz="1800" kern="0" baseline="0" dirty="0" err="1" smtClean="0"/>
            <a:t>ұсыну</a:t>
          </a:r>
          <a:r>
            <a:rPr lang="ru-RU" sz="1800" kern="0" baseline="0" dirty="0" smtClean="0"/>
            <a:t> </a:t>
          </a:r>
          <a:r>
            <a:rPr lang="ru-RU" sz="1800" kern="0" baseline="0" dirty="0" err="1" smtClean="0"/>
            <a:t>үшін</a:t>
          </a:r>
          <a:r>
            <a:rPr lang="ru-RU" sz="1800" kern="0" baseline="0" dirty="0" smtClean="0"/>
            <a:t> осы </a:t>
          </a:r>
          <a:r>
            <a:rPr lang="ru-RU" sz="1800" kern="0" baseline="0" dirty="0" err="1" smtClean="0"/>
            <a:t>заңның</a:t>
          </a:r>
          <a:r>
            <a:rPr lang="ru-RU" sz="1800" kern="0" baseline="0" dirty="0" smtClean="0"/>
            <a:t> </a:t>
          </a:r>
          <a:r>
            <a:rPr lang="ru-RU" sz="1800" kern="0" baseline="0" dirty="0" err="1" smtClean="0"/>
            <a:t>белгілі</a:t>
          </a:r>
          <a:r>
            <a:rPr lang="ru-RU" sz="1800" kern="0" baseline="0" dirty="0" smtClean="0"/>
            <a:t> </a:t>
          </a:r>
          <a:r>
            <a:rPr lang="ru-RU" sz="1800" kern="0" baseline="0" dirty="0" err="1" smtClean="0"/>
            <a:t>бір</a:t>
          </a:r>
          <a:r>
            <a:rPr lang="ru-RU" sz="1800" kern="0" baseline="0" dirty="0" smtClean="0"/>
            <a:t> </a:t>
          </a:r>
          <a:r>
            <a:rPr lang="ru-RU" sz="1800" kern="0" baseline="0" dirty="0" err="1" smtClean="0"/>
            <a:t>жақтарын</a:t>
          </a:r>
          <a:r>
            <a:rPr lang="ru-RU" sz="1800" kern="0" baseline="0" dirty="0" smtClean="0"/>
            <a:t> </a:t>
          </a:r>
          <a:r>
            <a:rPr lang="ru-RU" sz="1800" kern="0" baseline="0" dirty="0" err="1" smtClean="0"/>
            <a:t>сипаттай</a:t>
          </a:r>
          <a:r>
            <a:rPr lang="ru-RU" sz="1800" kern="0" baseline="0" dirty="0" smtClean="0"/>
            <a:t> </a:t>
          </a:r>
          <a:r>
            <a:rPr lang="ru-RU" sz="1800" kern="0" baseline="0" dirty="0" err="1" smtClean="0"/>
            <a:t>алатын</a:t>
          </a:r>
          <a:r>
            <a:rPr lang="ru-RU" sz="1800" kern="0" baseline="0" dirty="0" smtClean="0"/>
            <a:t> </a:t>
          </a:r>
          <a:r>
            <a:rPr lang="ru-RU" sz="1800" b="1" kern="0" baseline="0" dirty="0" err="1" smtClean="0"/>
            <a:t>кейбір</a:t>
          </a:r>
          <a:r>
            <a:rPr lang="ru-RU" sz="1800" b="1" kern="0" baseline="0" dirty="0" smtClean="0"/>
            <a:t> </a:t>
          </a:r>
          <a:r>
            <a:rPr lang="ru-RU" sz="1800" b="1" kern="0" baseline="0" dirty="0" err="1" smtClean="0"/>
            <a:t>параметрлер</a:t>
          </a:r>
          <a:r>
            <a:rPr lang="ru-RU" sz="1800" b="1" kern="0" baseline="0" dirty="0" smtClean="0"/>
            <a:t> </a:t>
          </a:r>
          <a:r>
            <a:rPr lang="ru-RU" sz="1800" b="1" kern="0" baseline="0" dirty="0" err="1" smtClean="0"/>
            <a:t>немесе</a:t>
          </a:r>
          <a:r>
            <a:rPr lang="ru-RU" sz="1800" b="1" kern="0" baseline="0" dirty="0" smtClean="0"/>
            <a:t> </a:t>
          </a:r>
          <a:r>
            <a:rPr lang="ru-RU" sz="1800" b="1" kern="0" baseline="0" dirty="0" err="1" smtClean="0"/>
            <a:t>сипаттамалар</a:t>
          </a:r>
          <a:r>
            <a:rPr lang="ru-RU" sz="1800" b="1" kern="0" baseline="0" dirty="0" smtClean="0"/>
            <a:t> </a:t>
          </a:r>
          <a:r>
            <a:rPr lang="ru-RU" sz="1800" b="0" kern="0" baseline="0" dirty="0" err="1" smtClean="0"/>
            <a:t>қажет</a:t>
          </a:r>
          <a:r>
            <a:rPr lang="ru-RU" sz="1800" b="0" kern="0" baseline="0" dirty="0" smtClean="0"/>
            <a:t>.</a:t>
          </a:r>
        </a:p>
        <a:p>
          <a:pPr lvl="0" algn="just" defTabSz="622300" rtl="0">
            <a:lnSpc>
              <a:spcPct val="90000"/>
            </a:lnSpc>
            <a:spcBef>
              <a:spcPct val="0"/>
            </a:spcBef>
            <a:spcAft>
              <a:spcPct val="35000"/>
            </a:spcAft>
          </a:pPr>
          <a:endParaRPr lang="ru-RU" sz="1800" b="0" kern="0" baseline="0" dirty="0">
            <a:solidFill>
              <a:schemeClr val="tx1"/>
            </a:solidFill>
          </a:endParaRPr>
        </a:p>
      </dsp:txBody>
      <dsp:txXfrm>
        <a:off x="64496" y="279611"/>
        <a:ext cx="5070386" cy="1964616"/>
      </dsp:txXfrm>
    </dsp:sp>
    <dsp:sp modelId="{B7EDA00D-C568-4B15-917F-11C3A6E9350D}">
      <dsp:nvSpPr>
        <dsp:cNvPr id="0" name=""/>
        <dsp:cNvSpPr/>
      </dsp:nvSpPr>
      <dsp:spPr>
        <a:xfrm>
          <a:off x="15565" y="2827064"/>
          <a:ext cx="5168249" cy="230975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ru-RU" sz="1800" kern="0" baseline="0" dirty="0" err="1" smtClean="0"/>
            <a:t>Үлестірімнің</a:t>
          </a:r>
          <a:r>
            <a:rPr lang="ru-RU" sz="1800" kern="0" baseline="0" dirty="0" smtClean="0"/>
            <a:t> </a:t>
          </a:r>
          <a:r>
            <a:rPr lang="ru-RU" sz="1800" kern="0" baseline="0" dirty="0" err="1" smtClean="0"/>
            <a:t>ең</a:t>
          </a:r>
          <a:r>
            <a:rPr lang="ru-RU" sz="1800" kern="0" baseline="0" dirty="0" smtClean="0"/>
            <a:t> </a:t>
          </a:r>
          <a:r>
            <a:rPr lang="ru-RU" sz="1800" kern="0" baseline="0" dirty="0" err="1" smtClean="0"/>
            <a:t>маңызды</a:t>
          </a:r>
          <a:r>
            <a:rPr lang="ru-RU" sz="1800" kern="0" baseline="0" dirty="0" smtClean="0"/>
            <a:t> </a:t>
          </a:r>
          <a:r>
            <a:rPr lang="ru-RU" sz="1800" kern="0" baseline="0" dirty="0" err="1" smtClean="0"/>
            <a:t>ерекшеліктерін</a:t>
          </a:r>
          <a:r>
            <a:rPr lang="ru-RU" sz="1800" kern="0" baseline="0" dirty="0" smtClean="0"/>
            <a:t> </a:t>
          </a:r>
          <a:r>
            <a:rPr lang="ru-RU" sz="1800" kern="0" baseline="0" dirty="0" err="1" smtClean="0"/>
            <a:t>қысқа</a:t>
          </a:r>
          <a:r>
            <a:rPr lang="ru-RU" sz="1800" kern="0" baseline="0" dirty="0" smtClean="0"/>
            <a:t> </a:t>
          </a:r>
          <a:r>
            <a:rPr lang="ru-RU" sz="1800" kern="0" baseline="0" dirty="0" err="1" smtClean="0"/>
            <a:t>түрде</a:t>
          </a:r>
          <a:r>
            <a:rPr lang="ru-RU" sz="1800" kern="0" baseline="0" dirty="0" smtClean="0"/>
            <a:t> </a:t>
          </a:r>
          <a:r>
            <a:rPr lang="ru-RU" sz="1800" kern="0" baseline="0" dirty="0" err="1" smtClean="0"/>
            <a:t>көрсету</a:t>
          </a:r>
          <a:r>
            <a:rPr lang="ru-RU" sz="1800" kern="0" baseline="0" dirty="0" smtClean="0"/>
            <a:t> </a:t>
          </a:r>
          <a:r>
            <a:rPr lang="ru-RU" sz="1800" kern="0" baseline="0" dirty="0" err="1" smtClean="0"/>
            <a:t>мақсатында</a:t>
          </a:r>
          <a:r>
            <a:rPr lang="ru-RU" sz="1800" kern="0" baseline="0" dirty="0" smtClean="0"/>
            <a:t> </a:t>
          </a:r>
          <a:r>
            <a:rPr lang="ru-RU" sz="1800" kern="0" baseline="0" dirty="0" err="1" smtClean="0"/>
            <a:t>қолданылатын</a:t>
          </a:r>
          <a:r>
            <a:rPr lang="ru-RU" sz="1800" kern="0" baseline="0" dirty="0" smtClean="0"/>
            <a:t> </a:t>
          </a:r>
          <a:r>
            <a:rPr lang="ru-RU" sz="1800" kern="0" baseline="0" dirty="0" err="1" smtClean="0"/>
            <a:t>сипаттамалар</a:t>
          </a:r>
          <a:r>
            <a:rPr lang="ru-RU" sz="1800" kern="0" baseline="0" dirty="0" smtClean="0"/>
            <a:t> </a:t>
          </a:r>
          <a:r>
            <a:rPr lang="ru-RU" sz="1800" b="1" kern="0" baseline="0" dirty="0" err="1" smtClean="0"/>
            <a:t>кездейсоқ</a:t>
          </a:r>
          <a:r>
            <a:rPr lang="ru-RU" sz="1800" b="1" kern="0" baseline="0" dirty="0" smtClean="0"/>
            <a:t> </a:t>
          </a:r>
          <a:r>
            <a:rPr lang="ru-RU" sz="1800" b="1" kern="0" baseline="0" dirty="0" err="1" smtClean="0"/>
            <a:t>шаманың</a:t>
          </a:r>
          <a:r>
            <a:rPr lang="ru-RU" sz="1800" b="1" kern="0" baseline="0" dirty="0" smtClean="0"/>
            <a:t> </a:t>
          </a:r>
          <a:r>
            <a:rPr lang="ru-RU" sz="1800" b="1" kern="0" baseline="0" dirty="0" err="1" smtClean="0"/>
            <a:t>сандық</a:t>
          </a:r>
          <a:r>
            <a:rPr lang="ru-RU" sz="1800" b="1" kern="0" baseline="0" dirty="0" smtClean="0"/>
            <a:t> </a:t>
          </a:r>
          <a:r>
            <a:rPr lang="ru-RU" sz="1800" b="1" kern="0" baseline="0" dirty="0" err="1" smtClean="0"/>
            <a:t>сипаттамалары</a:t>
          </a:r>
          <a:r>
            <a:rPr lang="ru-RU" sz="1800" kern="0" baseline="0" dirty="0" smtClean="0"/>
            <a:t> </a:t>
          </a:r>
          <a:r>
            <a:rPr lang="ru-RU" sz="1800" kern="0" baseline="0" dirty="0" err="1" smtClean="0"/>
            <a:t>деп</a:t>
          </a:r>
          <a:r>
            <a:rPr lang="ru-RU" sz="1800" kern="0" baseline="0" dirty="0" smtClean="0"/>
            <a:t> </a:t>
          </a:r>
          <a:r>
            <a:rPr lang="ru-RU" sz="1800" kern="0" baseline="0" dirty="0" err="1" smtClean="0"/>
            <a:t>аталады</a:t>
          </a:r>
          <a:r>
            <a:rPr lang="ru-RU" sz="1800" kern="0" baseline="0" dirty="0" smtClean="0"/>
            <a:t>. </a:t>
          </a:r>
        </a:p>
        <a:p>
          <a:pPr lvl="0" algn="just" defTabSz="800100" rtl="0">
            <a:lnSpc>
              <a:spcPct val="90000"/>
            </a:lnSpc>
            <a:spcBef>
              <a:spcPct val="0"/>
            </a:spcBef>
            <a:spcAft>
              <a:spcPct val="35000"/>
            </a:spcAft>
          </a:pPr>
          <a:r>
            <a:rPr lang="ru-RU" sz="1800" kern="0" baseline="0" dirty="0" err="1" smtClean="0"/>
            <a:t>Ықтималдықтар</a:t>
          </a:r>
          <a:r>
            <a:rPr lang="ru-RU" sz="1800" kern="0" baseline="0" dirty="0" smtClean="0"/>
            <a:t> </a:t>
          </a:r>
          <a:r>
            <a:rPr lang="ru-RU" sz="1800" kern="0" baseline="0" dirty="0" err="1" smtClean="0"/>
            <a:t>теориясы</a:t>
          </a:r>
          <a:r>
            <a:rPr lang="ru-RU" sz="1800" kern="0" baseline="0" dirty="0" smtClean="0"/>
            <a:t> мен </a:t>
          </a:r>
          <a:r>
            <a:rPr lang="ru-RU" sz="1800" kern="0" baseline="0" dirty="0" err="1" smtClean="0"/>
            <a:t>математикалық</a:t>
          </a:r>
          <a:r>
            <a:rPr lang="ru-RU" sz="1800" kern="0" baseline="0" dirty="0" smtClean="0"/>
            <a:t> </a:t>
          </a:r>
          <a:r>
            <a:rPr lang="ru-RU" sz="1800" kern="0" baseline="0" dirty="0" err="1" smtClean="0"/>
            <a:t>статистикада</a:t>
          </a:r>
          <a:r>
            <a:rPr lang="ru-RU" sz="1800" kern="0" baseline="0" dirty="0" smtClean="0"/>
            <a:t> </a:t>
          </a:r>
          <a:r>
            <a:rPr lang="ru-RU" sz="1800" kern="0" baseline="0" dirty="0" err="1" smtClean="0"/>
            <a:t>әртүрлі</a:t>
          </a:r>
          <a:r>
            <a:rPr lang="ru-RU" sz="1800" kern="0" baseline="0" dirty="0" smtClean="0"/>
            <a:t> </a:t>
          </a:r>
          <a:r>
            <a:rPr lang="ru-RU" sz="1800" kern="0" baseline="0" dirty="0" err="1" smtClean="0"/>
            <a:t>мақсаттардағы</a:t>
          </a:r>
          <a:r>
            <a:rPr lang="ru-RU" sz="1800" kern="0" baseline="0" dirty="0" smtClean="0"/>
            <a:t> </a:t>
          </a:r>
          <a:r>
            <a:rPr lang="ru-RU" sz="1800" kern="0" baseline="0" dirty="0" err="1" smtClean="0"/>
            <a:t>және</a:t>
          </a:r>
          <a:r>
            <a:rPr lang="ru-RU" sz="1800" kern="0" baseline="0" dirty="0" smtClean="0"/>
            <a:t> </a:t>
          </a:r>
          <a:r>
            <a:rPr lang="ru-RU" sz="1800" kern="0" baseline="0" dirty="0" err="1" smtClean="0"/>
            <a:t>қолданылу</a:t>
          </a:r>
          <a:r>
            <a:rPr lang="ru-RU" sz="1800" kern="0" baseline="0" dirty="0" smtClean="0"/>
            <a:t> </a:t>
          </a:r>
          <a:r>
            <a:rPr lang="ru-RU" sz="1800" kern="0" baseline="0" dirty="0" err="1" smtClean="0"/>
            <a:t>облысы</a:t>
          </a:r>
          <a:r>
            <a:rPr lang="ru-RU" sz="1800" kern="0" baseline="0" dirty="0" smtClean="0"/>
            <a:t> </a:t>
          </a:r>
          <a:r>
            <a:rPr lang="ru-RU" sz="1800" kern="0" baseline="0" dirty="0" err="1" smtClean="0"/>
            <a:t>әртүрлі</a:t>
          </a:r>
          <a:r>
            <a:rPr lang="ru-RU" sz="1800" kern="0" baseline="0" dirty="0" smtClean="0"/>
            <a:t> </a:t>
          </a:r>
          <a:r>
            <a:rPr lang="ru-RU" sz="1800" kern="0" baseline="0" dirty="0" err="1" smtClean="0"/>
            <a:t>сипаттамалар</a:t>
          </a:r>
          <a:r>
            <a:rPr lang="ru-RU" sz="1800" kern="0" baseline="0" dirty="0" smtClean="0"/>
            <a:t> </a:t>
          </a:r>
          <a:r>
            <a:rPr lang="ru-RU" sz="1800" kern="0" baseline="0" dirty="0" err="1" smtClean="0"/>
            <a:t>пайдаланады</a:t>
          </a:r>
          <a:r>
            <a:rPr lang="ru-RU" sz="1800" kern="0" baseline="0" dirty="0" smtClean="0"/>
            <a:t>. </a:t>
          </a:r>
          <a:r>
            <a:rPr lang="ru-RU" sz="1800" kern="0" baseline="0" dirty="0" err="1" smtClean="0"/>
            <a:t>Олардың</a:t>
          </a:r>
          <a:r>
            <a:rPr lang="ru-RU" sz="1800" kern="0" baseline="0" dirty="0" smtClean="0"/>
            <a:t> </a:t>
          </a:r>
          <a:r>
            <a:rPr lang="ru-RU" sz="1800" kern="0" baseline="0" dirty="0" err="1" smtClean="0"/>
            <a:t>көпшілігі</a:t>
          </a:r>
          <a:r>
            <a:rPr lang="ru-RU" sz="1800" kern="0" baseline="0" dirty="0" smtClean="0"/>
            <a:t> </a:t>
          </a:r>
          <a:r>
            <a:rPr lang="ru-RU" sz="1800" b="1" kern="0" baseline="0" dirty="0" err="1" smtClean="0"/>
            <a:t>үлестірім</a:t>
          </a:r>
          <a:r>
            <a:rPr lang="ru-RU" sz="1800" b="1" kern="0" baseline="0" dirty="0" smtClean="0"/>
            <a:t> </a:t>
          </a:r>
          <a:r>
            <a:rPr lang="ru-RU" sz="1800" b="1" kern="0" baseline="0" dirty="0" err="1" smtClean="0"/>
            <a:t>моменттері</a:t>
          </a:r>
          <a:r>
            <a:rPr lang="ru-RU" sz="1800" b="1" kern="0" baseline="0" dirty="0" smtClean="0"/>
            <a:t> </a:t>
          </a:r>
          <a:r>
            <a:rPr lang="ru-RU" sz="1800" kern="0" baseline="0" dirty="0" err="1" smtClean="0"/>
            <a:t>ұғымына</a:t>
          </a:r>
          <a:r>
            <a:rPr lang="ru-RU" sz="1800" kern="0" baseline="0" dirty="0" smtClean="0"/>
            <a:t> </a:t>
          </a:r>
          <a:r>
            <a:rPr lang="ru-RU" sz="1800" kern="0" baseline="0" dirty="0" err="1" smtClean="0"/>
            <a:t>негізделген</a:t>
          </a:r>
          <a:r>
            <a:rPr lang="ru-RU" sz="1800" kern="0" baseline="0" dirty="0" smtClean="0"/>
            <a:t>.</a:t>
          </a:r>
          <a:endParaRPr lang="ru-RU" sz="1800" b="0" kern="0" baseline="0" dirty="0"/>
        </a:p>
      </dsp:txBody>
      <dsp:txXfrm>
        <a:off x="83216" y="2894715"/>
        <a:ext cx="5032947" cy="217445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a:extLst>
              <a:ext uri="{FF2B5EF4-FFF2-40B4-BE49-F238E27FC236}">
                <a16:creationId xmlns=""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0A5C064-84A7-4F33-A3C5-616A674BA786}" type="datetime1">
              <a:rPr lang="ru-RU" smtClean="0"/>
              <a:t>02.02.2021</a:t>
            </a:fld>
            <a:endParaRPr lang="ru-RU" dirty="0"/>
          </a:p>
        </p:txBody>
      </p:sp>
      <p:sp>
        <p:nvSpPr>
          <p:cNvPr id="4" name="Нижний колонтитул 3">
            <a:extLst>
              <a:ext uri="{FF2B5EF4-FFF2-40B4-BE49-F238E27FC236}">
                <a16:creationId xmlns=""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a:extLst>
              <a:ext uri="{FF2B5EF4-FFF2-40B4-BE49-F238E27FC236}">
                <a16:creationId xmlns=""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2C0B10-7CAE-41E4-AB02-7E8B1FF2B898}" type="slidenum">
              <a:rPr lang="ru-RU" smtClean="0"/>
              <a:t>‹#›</a:t>
            </a:fld>
            <a:endParaRPr lang="ru-RU"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B300C-53C0-476E-919C-7CE08E363BA7}" type="datetime1">
              <a:rPr lang="ru-RU" smtClean="0"/>
              <a:pPr/>
              <a:t>02.02.2021</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530193B-564F-4854-8A52-728F3FB19C85}" type="slidenum">
              <a:rPr lang="ru-RU" noProof="0" smtClean="0"/>
              <a:t>‹#›</a:t>
            </a:fld>
            <a:endParaRPr lang="ru-RU"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a:t>
            </a:fld>
            <a:endParaRPr lang="ru-RU" dirty="0"/>
          </a:p>
        </p:txBody>
      </p:sp>
    </p:spTree>
    <p:extLst>
      <p:ext uri="{BB962C8B-B14F-4D97-AF65-F5344CB8AC3E}">
        <p14:creationId xmlns:p14="http://schemas.microsoft.com/office/powerpoint/2010/main" val="1565670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10</a:t>
            </a:fld>
            <a:endParaRPr lang="ru-RU" dirty="0"/>
          </a:p>
        </p:txBody>
      </p:sp>
    </p:spTree>
    <p:extLst>
      <p:ext uri="{BB962C8B-B14F-4D97-AF65-F5344CB8AC3E}">
        <p14:creationId xmlns:p14="http://schemas.microsoft.com/office/powerpoint/2010/main" val="1559658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11</a:t>
            </a:fld>
            <a:endParaRPr lang="ru-RU" dirty="0"/>
          </a:p>
        </p:txBody>
      </p:sp>
    </p:spTree>
    <p:extLst>
      <p:ext uri="{BB962C8B-B14F-4D97-AF65-F5344CB8AC3E}">
        <p14:creationId xmlns:p14="http://schemas.microsoft.com/office/powerpoint/2010/main" val="107945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2</a:t>
            </a:fld>
            <a:endParaRPr lang="ru-RU" dirty="0"/>
          </a:p>
        </p:txBody>
      </p:sp>
    </p:spTree>
    <p:extLst>
      <p:ext uri="{BB962C8B-B14F-4D97-AF65-F5344CB8AC3E}">
        <p14:creationId xmlns:p14="http://schemas.microsoft.com/office/powerpoint/2010/main" val="2396725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3</a:t>
            </a:fld>
            <a:endParaRPr lang="ru-RU" dirty="0"/>
          </a:p>
        </p:txBody>
      </p:sp>
    </p:spTree>
    <p:extLst>
      <p:ext uri="{BB962C8B-B14F-4D97-AF65-F5344CB8AC3E}">
        <p14:creationId xmlns:p14="http://schemas.microsoft.com/office/powerpoint/2010/main" val="2589200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4</a:t>
            </a:fld>
            <a:endParaRPr lang="ru-RU" dirty="0"/>
          </a:p>
        </p:txBody>
      </p:sp>
    </p:spTree>
    <p:extLst>
      <p:ext uri="{BB962C8B-B14F-4D97-AF65-F5344CB8AC3E}">
        <p14:creationId xmlns:p14="http://schemas.microsoft.com/office/powerpoint/2010/main" val="3110758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5</a:t>
            </a:fld>
            <a:endParaRPr lang="ru-RU" dirty="0"/>
          </a:p>
        </p:txBody>
      </p:sp>
    </p:spTree>
    <p:extLst>
      <p:ext uri="{BB962C8B-B14F-4D97-AF65-F5344CB8AC3E}">
        <p14:creationId xmlns:p14="http://schemas.microsoft.com/office/powerpoint/2010/main" val="4118736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6</a:t>
            </a:fld>
            <a:endParaRPr lang="ru-RU" dirty="0"/>
          </a:p>
        </p:txBody>
      </p:sp>
    </p:spTree>
    <p:extLst>
      <p:ext uri="{BB962C8B-B14F-4D97-AF65-F5344CB8AC3E}">
        <p14:creationId xmlns:p14="http://schemas.microsoft.com/office/powerpoint/2010/main" val="1207702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7</a:t>
            </a:fld>
            <a:endParaRPr lang="ru-RU" dirty="0"/>
          </a:p>
        </p:txBody>
      </p:sp>
    </p:spTree>
    <p:extLst>
      <p:ext uri="{BB962C8B-B14F-4D97-AF65-F5344CB8AC3E}">
        <p14:creationId xmlns:p14="http://schemas.microsoft.com/office/powerpoint/2010/main" val="226069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8</a:t>
            </a:fld>
            <a:endParaRPr lang="ru-RU" dirty="0"/>
          </a:p>
        </p:txBody>
      </p:sp>
    </p:spTree>
    <p:extLst>
      <p:ext uri="{BB962C8B-B14F-4D97-AF65-F5344CB8AC3E}">
        <p14:creationId xmlns:p14="http://schemas.microsoft.com/office/powerpoint/2010/main" val="165112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9</a:t>
            </a:fld>
            <a:endParaRPr lang="ru-RU" dirty="0"/>
          </a:p>
        </p:txBody>
      </p:sp>
    </p:spTree>
    <p:extLst>
      <p:ext uri="{BB962C8B-B14F-4D97-AF65-F5344CB8AC3E}">
        <p14:creationId xmlns:p14="http://schemas.microsoft.com/office/powerpoint/2010/main" val="337248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9" name="Рисунок 1">
            <a:extLst>
              <a:ext uri="{FF2B5EF4-FFF2-40B4-BE49-F238E27FC236}">
                <a16:creationId xmlns="" xmlns:a16="http://schemas.microsoft.com/office/drawing/2014/main" id="{837F9836-5B23-424D-8C60-AC02A8512A4B}"/>
              </a:ext>
            </a:extLst>
          </p:cNvPr>
          <p:cNvSpPr>
            <a:spLocks noGrp="1"/>
          </p:cNvSpPr>
          <p:nvPr>
            <p:ph type="pic" sz="quarter" idx="13" hasCustomPrompt="1"/>
          </p:nvPr>
        </p:nvSpPr>
        <p:spPr>
          <a:xfrm>
            <a:off x="9980476" y="0"/>
            <a:ext cx="2211524" cy="6858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tx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11904" y="4650539"/>
            <a:ext cx="3401478" cy="1192038"/>
          </a:xfrm>
          <a:solidFill>
            <a:schemeClr val="tx1"/>
          </a:solidFill>
        </p:spPr>
        <p:txBody>
          <a:bodyPr lIns="252000" tIns="0" rtlCol="0" anchor="ctr"/>
          <a:lstStyle>
            <a:lvl1pPr marL="0" indent="0" algn="l">
              <a:lnSpc>
                <a:spcPct val="100000"/>
              </a:lnSpc>
              <a:buNone/>
              <a:defRPr sz="1800" i="1">
                <a:solidFill>
                  <a:schemeClr val="bg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0EE479C-D1F6-4BAC-80D2-90EF74E3261A}"/>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 xmlns:a16="http://schemas.microsoft.com/office/drawing/2014/main" id="{7DEBF36F-ADC5-48FF-BFAF-3BED06924FD3}"/>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432000" y="1512000"/>
            <a:ext cx="4500000" cy="468000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6" name="Текст 4">
            <a:extLst>
              <a:ext uri="{FF2B5EF4-FFF2-40B4-BE49-F238E27FC236}">
                <a16:creationId xmlns="" xmlns:a16="http://schemas.microsoft.com/office/drawing/2014/main" id="{7867C73D-EE16-41D1-B7CE-A35C765E3B8D}"/>
              </a:ext>
            </a:extLst>
          </p:cNvPr>
          <p:cNvSpPr>
            <a:spLocks noGrp="1"/>
          </p:cNvSpPr>
          <p:nvPr>
            <p:ph type="body" sz="quarter" idx="12"/>
          </p:nvPr>
        </p:nvSpPr>
        <p:spPr>
          <a:xfrm>
            <a:off x="5129800" y="1511250"/>
            <a:ext cx="4500000" cy="468000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 xmlns:a16="http://schemas.microsoft.com/office/drawing/2014/main" id="{CD4FE60C-ACE5-4516-8CB6-EEDD96DB7358}"/>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столбц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 xmlns:a16="http://schemas.microsoft.com/office/drawing/2014/main" id="{F94EB5D3-F8CB-4E76-8D7E-FF441818EECB}"/>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a:xfrm>
            <a:off x="432000" y="1512000"/>
            <a:ext cx="2916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 xmlns:a16="http://schemas.microsoft.com/office/drawing/2014/main" id="{16A38E24-EB1C-472F-B631-5DF32F9C4CF5}"/>
              </a:ext>
            </a:extLst>
          </p:cNvPr>
          <p:cNvSpPr>
            <a:spLocks noGrp="1"/>
          </p:cNvSpPr>
          <p:nvPr>
            <p:ph type="body" sz="quarter" idx="12"/>
          </p:nvPr>
        </p:nvSpPr>
        <p:spPr>
          <a:xfrm>
            <a:off x="3572900" y="1511476"/>
            <a:ext cx="2916000" cy="4679249"/>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1" name="Текст 5">
            <a:extLst>
              <a:ext uri="{FF2B5EF4-FFF2-40B4-BE49-F238E27FC236}">
                <a16:creationId xmlns="" xmlns:a16="http://schemas.microsoft.com/office/drawing/2014/main" id="{5B4A252E-78C9-4F76-98A4-A4B580AD072A}"/>
              </a:ext>
            </a:extLst>
          </p:cNvPr>
          <p:cNvSpPr>
            <a:spLocks noGrp="1"/>
          </p:cNvSpPr>
          <p:nvPr>
            <p:ph type="body" sz="quarter" idx="13"/>
          </p:nvPr>
        </p:nvSpPr>
        <p:spPr>
          <a:xfrm>
            <a:off x="6713800" y="1511475"/>
            <a:ext cx="2916000" cy="467925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6D4BCA97-F31B-451D-82F8-6E000DF2118A}"/>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0817AAC4-A657-4D75-A527-0307AFF2B17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столбцов">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 xmlns:a16="http://schemas.microsoft.com/office/drawing/2014/main" id="{9D7ACCB5-9A86-4F46-89E2-B79F48C9EC1D}"/>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a:xfrm>
            <a:off x="432000" y="1512000"/>
            <a:ext cx="1764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 xmlns:a16="http://schemas.microsoft.com/office/drawing/2014/main" id="{1F5B3657-F2AE-455A-BF81-1A0C2ACECD20}"/>
              </a:ext>
            </a:extLst>
          </p:cNvPr>
          <p:cNvSpPr>
            <a:spLocks noGrp="1"/>
          </p:cNvSpPr>
          <p:nvPr>
            <p:ph type="body" sz="quarter" idx="12"/>
          </p:nvPr>
        </p:nvSpPr>
        <p:spPr>
          <a:xfrm>
            <a:off x="229045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3" name="Текст 5">
            <a:extLst>
              <a:ext uri="{FF2B5EF4-FFF2-40B4-BE49-F238E27FC236}">
                <a16:creationId xmlns="" xmlns:a16="http://schemas.microsoft.com/office/drawing/2014/main" id="{6A983D98-E0AB-429A-9EC2-B50D4216D691}"/>
              </a:ext>
            </a:extLst>
          </p:cNvPr>
          <p:cNvSpPr>
            <a:spLocks noGrp="1"/>
          </p:cNvSpPr>
          <p:nvPr>
            <p:ph type="body" sz="quarter" idx="13"/>
          </p:nvPr>
        </p:nvSpPr>
        <p:spPr>
          <a:xfrm>
            <a:off x="414890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5" name="Текст 6">
            <a:extLst>
              <a:ext uri="{FF2B5EF4-FFF2-40B4-BE49-F238E27FC236}">
                <a16:creationId xmlns="" xmlns:a16="http://schemas.microsoft.com/office/drawing/2014/main" id="{755213BF-EF6D-45DC-A01B-DE6C2F23A6D2}"/>
              </a:ext>
            </a:extLst>
          </p:cNvPr>
          <p:cNvSpPr>
            <a:spLocks noGrp="1"/>
          </p:cNvSpPr>
          <p:nvPr>
            <p:ph type="body" sz="quarter" idx="14"/>
          </p:nvPr>
        </p:nvSpPr>
        <p:spPr>
          <a:xfrm>
            <a:off x="6007350" y="1507535"/>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7" name="Текст 7">
            <a:extLst>
              <a:ext uri="{FF2B5EF4-FFF2-40B4-BE49-F238E27FC236}">
                <a16:creationId xmlns="" xmlns:a16="http://schemas.microsoft.com/office/drawing/2014/main" id="{77D6BBBA-F4A3-45D4-91BC-A405FFDC7C3D}"/>
              </a:ext>
            </a:extLst>
          </p:cNvPr>
          <p:cNvSpPr>
            <a:spLocks noGrp="1"/>
          </p:cNvSpPr>
          <p:nvPr>
            <p:ph type="body" sz="quarter" idx="15"/>
          </p:nvPr>
        </p:nvSpPr>
        <p:spPr>
          <a:xfrm>
            <a:off x="7865800" y="1507535"/>
            <a:ext cx="1764000" cy="4683715"/>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2D09234E-176D-4BBF-9391-7B6F018C51AB}"/>
              </a:ext>
            </a:extLst>
          </p:cNvPr>
          <p:cNvSpPr>
            <a:spLocks noGrp="1"/>
          </p:cNvSpPr>
          <p:nvPr>
            <p:ph type="ftr" sz="quarter" idx="16"/>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B5A8293F-A5B5-4FCC-BF27-A25B1BAFF245}"/>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FC626A5-4FF6-42BD-858A-AE4B2C23A6BC}"/>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5" name="Подзаголовок 2">
            <a:extLst>
              <a:ext uri="{FF2B5EF4-FFF2-40B4-BE49-F238E27FC236}">
                <a16:creationId xmlns="" xmlns:a16="http://schemas.microsoft.com/office/drawing/2014/main" id="{10727B06-56A8-44A2-B6C2-9ED183D107F3}"/>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Нижний колонтитул 2">
            <a:extLst>
              <a:ext uri="{FF2B5EF4-FFF2-40B4-BE49-F238E27FC236}">
                <a16:creationId xmlns="" xmlns:a16="http://schemas.microsoft.com/office/drawing/2014/main" id="{08CCB8C2-B6A2-4C69-8D3A-57420A034BA4}"/>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4" name="Номер слайда 3">
            <a:extLst>
              <a:ext uri="{FF2B5EF4-FFF2-40B4-BE49-F238E27FC236}">
                <a16:creationId xmlns="" xmlns:a16="http://schemas.microsoft.com/office/drawing/2014/main" id="{8E801980-CBAE-4A50-886D-54D7BB2E1947}"/>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a:extLst>
              <a:ext uri="{FF2B5EF4-FFF2-40B4-BE49-F238E27FC236}">
                <a16:creationId xmlns="" xmlns:a16="http://schemas.microsoft.com/office/drawing/2014/main" id="{16D0504D-4610-4E9E-A2DB-8B701F044BBC}"/>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3" name="Номер слайда 2">
            <a:extLst>
              <a:ext uri="{FF2B5EF4-FFF2-40B4-BE49-F238E27FC236}">
                <a16:creationId xmlns="" xmlns:a16="http://schemas.microsoft.com/office/drawing/2014/main" id="{2310D190-B83D-438A-91BC-470C41B22A29}"/>
              </a:ext>
            </a:extLst>
          </p:cNvPr>
          <p:cNvSpPr>
            <a:spLocks noGrp="1"/>
          </p:cNvSpPr>
          <p:nvPr>
            <p:ph type="sldNum" sz="quarter" idx="1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итульный слайд 2">
    <p:bg>
      <p:bgPr>
        <a:solidFill>
          <a:schemeClr val="bg1"/>
        </a:solidFill>
        <a:effectLst/>
      </p:bgPr>
    </p:bg>
    <p:spTree>
      <p:nvGrpSpPr>
        <p:cNvPr id="1" name=""/>
        <p:cNvGrpSpPr/>
        <p:nvPr/>
      </p:nvGrpSpPr>
      <p:grpSpPr>
        <a:xfrm>
          <a:off x="0" y="0"/>
          <a:ext cx="0" cy="0"/>
          <a:chOff x="0" y="0"/>
          <a:chExt cx="0" cy="0"/>
        </a:xfrm>
      </p:grpSpPr>
      <p:sp>
        <p:nvSpPr>
          <p:cNvPr id="12" name="Прямоугольник 11">
            <a:extLst>
              <a:ext uri="{FF2B5EF4-FFF2-40B4-BE49-F238E27FC236}">
                <a16:creationId xmlns="" xmlns:a16="http://schemas.microsoft.com/office/drawing/2014/main" id="{554ED587-2D2F-4D3F-B55B-C64465AB4EC5}"/>
              </a:ext>
            </a:extLst>
          </p:cNvPr>
          <p:cNvSpPr/>
          <p:nvPr userDrawn="1"/>
        </p:nvSpPr>
        <p:spPr>
          <a:xfrm>
            <a:off x="69274" y="66963"/>
            <a:ext cx="9911201" cy="6727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 xmlns:a16="http://schemas.microsoft.com/office/drawing/2014/main"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21811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итульный слайд 3">
    <p:bg>
      <p:bgPr>
        <a:solidFill>
          <a:schemeClr val="bg1"/>
        </a:solidFill>
        <a:effectLst/>
      </p:bgPr>
    </p:bg>
    <p:spTree>
      <p:nvGrpSpPr>
        <p:cNvPr id="1" name=""/>
        <p:cNvGrpSpPr/>
        <p:nvPr/>
      </p:nvGrpSpPr>
      <p:grpSpPr>
        <a:xfrm>
          <a:off x="0" y="0"/>
          <a:ext cx="0" cy="0"/>
          <a:chOff x="0" y="0"/>
          <a:chExt cx="0" cy="0"/>
        </a:xfrm>
      </p:grpSpPr>
      <p:sp>
        <p:nvSpPr>
          <p:cNvPr id="9" name="Рисунок 1">
            <a:extLst>
              <a:ext uri="{FF2B5EF4-FFF2-40B4-BE49-F238E27FC236}">
                <a16:creationId xmlns="" xmlns:a16="http://schemas.microsoft.com/office/drawing/2014/main" id="{069FFAE5-B16E-4571-88F7-52FA5354B1A1}"/>
              </a:ext>
            </a:extLst>
          </p:cNvPr>
          <p:cNvSpPr>
            <a:spLocks noGrp="1"/>
          </p:cNvSpPr>
          <p:nvPr>
            <p:ph type="pic" sz="quarter" idx="13" hasCustomPrompt="1"/>
          </p:nvPr>
        </p:nvSpPr>
        <p:spPr>
          <a:xfrm>
            <a:off x="69273" y="63691"/>
            <a:ext cx="9911201" cy="6727346"/>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 xmlns:a16="http://schemas.microsoft.com/office/drawing/2014/main"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4094738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1">
    <p:spTree>
      <p:nvGrpSpPr>
        <p:cNvPr id="1" name=""/>
        <p:cNvGrpSpPr/>
        <p:nvPr/>
      </p:nvGrpSpPr>
      <p:grpSpPr>
        <a:xfrm>
          <a:off x="0" y="0"/>
          <a:ext cx="0" cy="0"/>
          <a:chOff x="0" y="0"/>
          <a:chExt cx="0" cy="0"/>
        </a:xfrm>
      </p:grpSpPr>
      <p:sp>
        <p:nvSpPr>
          <p:cNvPr id="8" name="Рисунок 1">
            <a:extLst>
              <a:ext uri="{FF2B5EF4-FFF2-40B4-BE49-F238E27FC236}">
                <a16:creationId xmlns="" xmlns:a16="http://schemas.microsoft.com/office/drawing/2014/main" id="{1599E2D7-24B3-4D66-9AFB-83C1AEC4DBBB}"/>
              </a:ext>
            </a:extLst>
          </p:cNvPr>
          <p:cNvSpPr>
            <a:spLocks noGrp="1"/>
          </p:cNvSpPr>
          <p:nvPr>
            <p:ph type="pic" sz="quarter" idx="33" hasCustomPrompt="1"/>
          </p:nvPr>
        </p:nvSpPr>
        <p:spPr>
          <a:xfrm>
            <a:off x="9980476" y="0"/>
            <a:ext cx="2211524" cy="6192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40EE479C-D1F6-4BAC-80D2-90EF74E3261A}"/>
              </a:ext>
            </a:extLst>
          </p:cNvPr>
          <p:cNvSpPr>
            <a:spLocks noGrp="1"/>
          </p:cNvSpPr>
          <p:nvPr>
            <p:ph type="title" hasCustomPrompt="1"/>
          </p:nvPr>
        </p:nvSpPr>
        <p:spPr>
          <a:xfrm>
            <a:off x="4445086" y="1807950"/>
            <a:ext cx="5184913" cy="432000"/>
          </a:xfrm>
        </p:spPr>
        <p:txBody>
          <a:bodyPr rtlCol="0"/>
          <a:lstStyle>
            <a:lvl1pPr algn="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 xmlns:a16="http://schemas.microsoft.com/office/drawing/2014/main" id="{3FAEED1D-0E66-4F74-9455-675F5CB7EAD4}"/>
              </a:ext>
            </a:extLst>
          </p:cNvPr>
          <p:cNvSpPr>
            <a:spLocks noGrp="1"/>
          </p:cNvSpPr>
          <p:nvPr>
            <p:ph type="body" sz="quarter" idx="32" hasCustomPrompt="1"/>
          </p:nvPr>
        </p:nvSpPr>
        <p:spPr>
          <a:xfrm>
            <a:off x="4444886" y="2383950"/>
            <a:ext cx="5184913" cy="360000"/>
          </a:xfrm>
        </p:spPr>
        <p:txBody>
          <a:bodyPr rtlCol="0"/>
          <a:lstStyle>
            <a:lvl1pPr marL="0" indent="0" algn="r">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4445000" y="2908300"/>
            <a:ext cx="5184800" cy="3283700"/>
          </a:xfrm>
          <a:solidFill>
            <a:schemeClr val="bg1"/>
          </a:solidFill>
        </p:spPr>
        <p:txBody>
          <a:bodyPr lIns="180000" tIns="252000" rIns="252000" rtlCol="0"/>
          <a:lstStyle>
            <a:lvl1pPr algn="l">
              <a:defRPr>
                <a:solidFill>
                  <a:schemeClr val="tx1">
                    <a:lumMod val="75000"/>
                    <a:lumOff val="25000"/>
                  </a:schemeClr>
                </a:solidFill>
              </a:defRPr>
            </a:lvl1pPr>
            <a:lvl2pPr algn="l">
              <a:defRPr>
                <a:solidFill>
                  <a:schemeClr val="tx1">
                    <a:lumMod val="75000"/>
                    <a:lumOff val="25000"/>
                  </a:schemeClr>
                </a:solidFill>
              </a:defRPr>
            </a:lvl2pPr>
            <a:lvl3pPr algn="l">
              <a:defRPr>
                <a:solidFill>
                  <a:schemeClr val="tx1">
                    <a:lumMod val="75000"/>
                    <a:lumOff val="25000"/>
                  </a:schemeClr>
                </a:solidFill>
              </a:defRPr>
            </a:lvl3pPr>
            <a:lvl4pPr algn="l">
              <a:defRPr>
                <a:solidFill>
                  <a:schemeClr val="tx1">
                    <a:lumMod val="75000"/>
                    <a:lumOff val="25000"/>
                  </a:schemeClr>
                </a:solidFill>
              </a:defRPr>
            </a:lvl4pPr>
            <a:lvl5pPr algn="l">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lvl1pPr>
              <a:defRPr/>
            </a:lvl1pPr>
          </a:lstStyle>
          <a:p>
            <a:r>
              <a:rPr lang="ru-RU" dirty="0" err="1" smtClean="0"/>
              <a:t>Гидрологиялық</a:t>
            </a:r>
            <a:r>
              <a:rPr lang="ru-RU" dirty="0" smtClean="0"/>
              <a:t> </a:t>
            </a:r>
            <a:r>
              <a:rPr lang="ru-RU" dirty="0" err="1" smtClean="0"/>
              <a:t>ақпаратты</a:t>
            </a:r>
            <a:r>
              <a:rPr lang="ru-RU" dirty="0" smtClean="0"/>
              <a:t> </a:t>
            </a:r>
            <a:r>
              <a:rPr lang="ru-RU" dirty="0" err="1" smtClean="0"/>
              <a:t>статистикалық</a:t>
            </a:r>
            <a:r>
              <a:rPr lang="ru-RU" dirty="0" smtClean="0"/>
              <a:t> </a:t>
            </a:r>
            <a:r>
              <a:rPr lang="ru-RU" dirty="0" err="1" smtClean="0"/>
              <a:t>өңдеудің</a:t>
            </a:r>
            <a:r>
              <a:rPr lang="ru-RU" dirty="0" smtClean="0"/>
              <a:t> </a:t>
            </a:r>
            <a:r>
              <a:rPr lang="ru-RU" dirty="0" err="1" smtClean="0"/>
              <a:t>заманауи</a:t>
            </a:r>
            <a:r>
              <a:rPr lang="ru-RU" dirty="0" smtClean="0"/>
              <a:t> </a:t>
            </a:r>
            <a:r>
              <a:rPr lang="ru-RU" dirty="0" err="1" smtClean="0"/>
              <a:t>әдістері</a:t>
            </a:r>
            <a:endParaRPr lang="ru-RU" dirty="0"/>
          </a:p>
        </p:txBody>
      </p:sp>
      <p:sp>
        <p:nvSpPr>
          <p:cNvPr id="5" name="Номер слайда 4">
            <a:extLst>
              <a:ext uri="{FF2B5EF4-FFF2-40B4-BE49-F238E27FC236}">
                <a16:creationId xmlns="" xmlns:a16="http://schemas.microsoft.com/office/drawing/2014/main"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2">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3823393" y="1343906"/>
            <a:ext cx="3736800" cy="3933645"/>
          </a:xfrm>
          <a:solidFill>
            <a:schemeClr val="bg1"/>
          </a:solidFill>
        </p:spPr>
        <p:txBody>
          <a:bodyPr lIns="180000" tIns="180000" rIns="180000"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 xmlns:a16="http://schemas.microsoft.com/office/drawing/2014/main"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
        <p:nvSpPr>
          <p:cNvPr id="9" name="Рисунок 6">
            <a:extLst>
              <a:ext uri="{FF2B5EF4-FFF2-40B4-BE49-F238E27FC236}">
                <a16:creationId xmlns="" xmlns:a16="http://schemas.microsoft.com/office/drawing/2014/main" id="{492C2A1D-F7BD-46B6-BC01-15D365ACD50B}"/>
              </a:ext>
            </a:extLst>
          </p:cNvPr>
          <p:cNvSpPr>
            <a:spLocks noGrp="1"/>
          </p:cNvSpPr>
          <p:nvPr>
            <p:ph type="pic" sz="quarter" idx="14" hasCustomPrompt="1"/>
          </p:nvPr>
        </p:nvSpPr>
        <p:spPr>
          <a:xfrm>
            <a:off x="7560193" y="1344803"/>
            <a:ext cx="3737526" cy="3933645"/>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6" name="Заголовок 5">
            <a:extLst>
              <a:ext uri="{FF2B5EF4-FFF2-40B4-BE49-F238E27FC236}">
                <a16:creationId xmlns="" xmlns:a16="http://schemas.microsoft.com/office/drawing/2014/main" id="{7F4F1543-153D-4F77-A4A9-C9BBA1C2052E}"/>
              </a:ext>
            </a:extLst>
          </p:cNvPr>
          <p:cNvSpPr>
            <a:spLocks noGrp="1"/>
          </p:cNvSpPr>
          <p:nvPr>
            <p:ph type="title"/>
          </p:nvPr>
        </p:nvSpPr>
        <p:spPr>
          <a:xfrm>
            <a:off x="432000" y="432000"/>
            <a:ext cx="9131100" cy="432000"/>
          </a:xfrm>
        </p:spPr>
        <p:txBody>
          <a:bodyPr rtlCol="0"/>
          <a:lstStyle/>
          <a:p>
            <a:pPr rtl="0"/>
            <a:r>
              <a:rPr lang="ru-RU" noProof="0" smtClean="0"/>
              <a:t>Образец заголовка</a:t>
            </a:r>
            <a:endParaRPr lang="ru-RU" noProof="0" dirty="0"/>
          </a:p>
        </p:txBody>
      </p:sp>
      <p:sp>
        <p:nvSpPr>
          <p:cNvPr id="11" name="Подзаголовок 2">
            <a:extLst>
              <a:ext uri="{FF2B5EF4-FFF2-40B4-BE49-F238E27FC236}">
                <a16:creationId xmlns="" xmlns:a16="http://schemas.microsoft.com/office/drawing/2014/main" id="{9FAA210E-391A-499A-89D5-F222045FD1A4}"/>
              </a:ext>
            </a:extLst>
          </p:cNvPr>
          <p:cNvSpPr>
            <a:spLocks noGrp="1"/>
          </p:cNvSpPr>
          <p:nvPr>
            <p:ph type="body" sz="quarter" idx="32" hasCustomPrompt="1"/>
          </p:nvPr>
        </p:nvSpPr>
        <p:spPr>
          <a:xfrm>
            <a:off x="431800" y="1008000"/>
            <a:ext cx="68959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Tree>
    <p:extLst>
      <p:ext uri="{BB962C8B-B14F-4D97-AF65-F5344CB8AC3E}">
        <p14:creationId xmlns:p14="http://schemas.microsoft.com/office/powerpoint/2010/main" val="234719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F288DD7-6DAF-436D-B04A-EBCCAA36917C}"/>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 xmlns:a16="http://schemas.microsoft.com/office/drawing/2014/main" id="{E4633398-8EC3-417B-BEA6-101D8F224678}"/>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Сравнение слева — заполнитель 1">
            <a:extLst>
              <a:ext uri="{FF2B5EF4-FFF2-40B4-BE49-F238E27FC236}">
                <a16:creationId xmlns="" xmlns:a16="http://schemas.microsoft.com/office/drawing/2014/main" id="{9322B50D-6A7D-41C6-BA57-613BC231DF36}"/>
              </a:ext>
            </a:extLst>
          </p:cNvPr>
          <p:cNvSpPr>
            <a:spLocks noGrp="1"/>
          </p:cNvSpPr>
          <p:nvPr>
            <p:ph type="body" idx="1"/>
          </p:nvPr>
        </p:nvSpPr>
        <p:spPr>
          <a:xfrm>
            <a:off x="432000" y="1432296"/>
            <a:ext cx="4500000" cy="527076"/>
          </a:xfrm>
          <a:solidFill>
            <a:schemeClr val="tx1"/>
          </a:solidFill>
        </p:spPr>
        <p:txBody>
          <a:bodyPr lIns="180000" tIns="36000" rtlCol="0" anchor="ctr"/>
          <a:lstStyle>
            <a:lvl1pPr marL="0" indent="0">
              <a:buNone/>
              <a:defRPr sz="2400" b="1" spc="-15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2">
            <a:extLst>
              <a:ext uri="{FF2B5EF4-FFF2-40B4-BE49-F238E27FC236}">
                <a16:creationId xmlns="" xmlns:a16="http://schemas.microsoft.com/office/drawing/2014/main" id="{9FD584DA-F775-47B8-A1D7-6556AD5FCBD2}"/>
              </a:ext>
            </a:extLst>
          </p:cNvPr>
          <p:cNvSpPr>
            <a:spLocks noGrp="1"/>
          </p:cNvSpPr>
          <p:nvPr>
            <p:ph sz="half" idx="2"/>
          </p:nvPr>
        </p:nvSpPr>
        <p:spPr>
          <a:xfrm>
            <a:off x="432000" y="2023668"/>
            <a:ext cx="4500000" cy="4168332"/>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2" name="Сравнение слева — заполнитель 2">
            <a:extLst>
              <a:ext uri="{FF2B5EF4-FFF2-40B4-BE49-F238E27FC236}">
                <a16:creationId xmlns="" xmlns:a16="http://schemas.microsoft.com/office/drawing/2014/main" id="{78A963F8-6F6E-440E-B3B3-DDE13C083A36}"/>
              </a:ext>
            </a:extLst>
          </p:cNvPr>
          <p:cNvSpPr>
            <a:spLocks noGrp="1"/>
          </p:cNvSpPr>
          <p:nvPr>
            <p:ph type="body" sz="quarter" idx="13"/>
          </p:nvPr>
        </p:nvSpPr>
        <p:spPr>
          <a:xfrm>
            <a:off x="5129800" y="1433105"/>
            <a:ext cx="4500000" cy="525283"/>
          </a:xfrm>
          <a:solidFill>
            <a:schemeClr val="tx1"/>
          </a:solidFill>
        </p:spPr>
        <p:txBody>
          <a:bodyPr lIns="180000" tIns="36000" rtlCol="0" anchor="ctr"/>
          <a:lstStyle>
            <a:lvl1pPr marL="0" indent="0">
              <a:buNone/>
              <a:defRPr sz="2400" b="1" spc="-150">
                <a:solidFill>
                  <a:schemeClr val="bg1"/>
                </a:solidFill>
                <a:latin typeface="+mj-lt"/>
              </a:defRPr>
            </a:lvl1pPr>
          </a:lstStyle>
          <a:p>
            <a:pPr lvl="0" rtl="0"/>
            <a:r>
              <a:rPr lang="ru-RU" noProof="0" smtClean="0"/>
              <a:t>Образец текста</a:t>
            </a:r>
          </a:p>
        </p:txBody>
      </p:sp>
      <p:sp>
        <p:nvSpPr>
          <p:cNvPr id="8" name="Текст 4">
            <a:extLst>
              <a:ext uri="{FF2B5EF4-FFF2-40B4-BE49-F238E27FC236}">
                <a16:creationId xmlns="" xmlns:a16="http://schemas.microsoft.com/office/drawing/2014/main" id="{DF0A5256-B267-47DA-858A-0F3867CB6139}"/>
              </a:ext>
            </a:extLst>
          </p:cNvPr>
          <p:cNvSpPr>
            <a:spLocks noGrp="1"/>
          </p:cNvSpPr>
          <p:nvPr>
            <p:ph type="body" sz="quarter" idx="12"/>
          </p:nvPr>
        </p:nvSpPr>
        <p:spPr>
          <a:xfrm>
            <a:off x="5129800" y="2020359"/>
            <a:ext cx="4500000" cy="4170891"/>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Нижний колонтитул 4">
            <a:extLst>
              <a:ext uri="{FF2B5EF4-FFF2-40B4-BE49-F238E27FC236}">
                <a16:creationId xmlns="" xmlns:a16="http://schemas.microsoft.com/office/drawing/2014/main" id="{646B8F99-FAB0-4B33-87ED-9FF46D11A907}"/>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275D237A-BD90-4D90-B328-7F1A502A266D}"/>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Большое фото">
    <p:spTree>
      <p:nvGrpSpPr>
        <p:cNvPr id="1" name=""/>
        <p:cNvGrpSpPr/>
        <p:nvPr/>
      </p:nvGrpSpPr>
      <p:grpSpPr>
        <a:xfrm>
          <a:off x="0" y="0"/>
          <a:ext cx="0" cy="0"/>
          <a:chOff x="0" y="0"/>
          <a:chExt cx="0" cy="0"/>
        </a:xfrm>
      </p:grpSpPr>
      <p:sp>
        <p:nvSpPr>
          <p:cNvPr id="7" name="Рисунок 6">
            <a:extLst>
              <a:ext uri="{FF2B5EF4-FFF2-40B4-BE49-F238E27FC236}">
                <a16:creationId xmlns="" xmlns:a16="http://schemas.microsoft.com/office/drawing/2014/main" id="{890ED7CE-A9D2-4D19-B978-56BFB74E657C}"/>
              </a:ext>
            </a:extLst>
          </p:cNvPr>
          <p:cNvSpPr>
            <a:spLocks noGrp="1"/>
          </p:cNvSpPr>
          <p:nvPr>
            <p:ph type="pic" sz="quarter" idx="14" hasCustomPrompt="1"/>
          </p:nvPr>
        </p:nvSpPr>
        <p:spPr>
          <a:xfrm>
            <a:off x="6299200" y="432000"/>
            <a:ext cx="5472113" cy="5759250"/>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hasCustomPrompt="1"/>
          </p:nvPr>
        </p:nvSpPr>
        <p:spPr>
          <a:xfrm>
            <a:off x="3875314" y="5096632"/>
            <a:ext cx="2028686" cy="1094618"/>
          </a:xfrm>
        </p:spPr>
        <p:txBody>
          <a:bodyPr rtlCol="0" anchor="b"/>
          <a:lstStyle>
            <a:lvl1pPr marL="0" indent="0" algn="r">
              <a:buNone/>
              <a:defRPr i="1">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dirty="0"/>
              <a:t>Введите подпись</a:t>
            </a:r>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2" name="Номер слайда 1">
            <a:extLst>
              <a:ext uri="{FF2B5EF4-FFF2-40B4-BE49-F238E27FC236}">
                <a16:creationId xmlns="" xmlns:a16="http://schemas.microsoft.com/office/drawing/2014/main" id="{E25951D2-91DB-40E7-95D5-4B372602DEB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Слайд с благодарност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174360" y="2112793"/>
            <a:ext cx="6798250" cy="1674470"/>
          </a:xfrm>
        </p:spPr>
        <p:txBody>
          <a:bodyPr rtlCol="0" anchor="ctr"/>
          <a:lstStyle>
            <a:lvl1pPr algn="ctr">
              <a:lnSpc>
                <a:spcPct val="100000"/>
              </a:lnSpc>
              <a:defRPr sz="6000" b="1" cap="all" spc="-300" baseline="0">
                <a:solidFill>
                  <a:schemeClr val="tx1"/>
                </a:solidFill>
                <a:latin typeface="+mj-lt"/>
              </a:defRPr>
            </a:lvl1pPr>
          </a:lstStyle>
          <a:p>
            <a:pPr rtl="0"/>
            <a:r>
              <a:rPr lang="ru-RU" noProof="0" dirty="0"/>
              <a:t>Спасибо</a:t>
            </a:r>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Текст 5">
            <a:extLst>
              <a:ext uri="{FF2B5EF4-FFF2-40B4-BE49-F238E27FC236}">
                <a16:creationId xmlns="" xmlns:a16="http://schemas.microsoft.com/office/drawing/2014/main" id="{CA3EFDD3-A9D2-4EB6-BB2A-F6999D9F7EA6}"/>
              </a:ext>
            </a:extLst>
          </p:cNvPr>
          <p:cNvSpPr>
            <a:spLocks noGrp="1"/>
          </p:cNvSpPr>
          <p:nvPr>
            <p:ph type="body" sz="quarter" idx="15" hasCustomPrompt="1"/>
          </p:nvPr>
        </p:nvSpPr>
        <p:spPr>
          <a:xfrm>
            <a:off x="2174361" y="4035727"/>
            <a:ext cx="3329850" cy="382887"/>
          </a:xfrm>
        </p:spPr>
        <p:txBody>
          <a:bodyPr rtlCol="0"/>
          <a:lstStyle>
            <a:lvl1pPr marL="0" indent="0" algn="r">
              <a:buNone/>
              <a:defRPr sz="2400"/>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Полное имя</a:t>
            </a:r>
          </a:p>
        </p:txBody>
      </p:sp>
      <p:sp>
        <p:nvSpPr>
          <p:cNvPr id="12" name="Текст 6">
            <a:extLst>
              <a:ext uri="{FF2B5EF4-FFF2-40B4-BE49-F238E27FC236}">
                <a16:creationId xmlns="" xmlns:a16="http://schemas.microsoft.com/office/drawing/2014/main" id="{261ED1F7-B623-43D9-9BDA-8808C5CFAFFB}"/>
              </a:ext>
            </a:extLst>
          </p:cNvPr>
          <p:cNvSpPr>
            <a:spLocks noGrp="1"/>
          </p:cNvSpPr>
          <p:nvPr>
            <p:ph type="body" sz="quarter" idx="16" hasCustomPrompt="1"/>
          </p:nvPr>
        </p:nvSpPr>
        <p:spPr>
          <a:xfrm>
            <a:off x="6062268" y="4150118"/>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Номер телефона</a:t>
            </a:r>
          </a:p>
        </p:txBody>
      </p:sp>
      <p:sp>
        <p:nvSpPr>
          <p:cNvPr id="13" name="Текст 7">
            <a:extLst>
              <a:ext uri="{FF2B5EF4-FFF2-40B4-BE49-F238E27FC236}">
                <a16:creationId xmlns="" xmlns:a16="http://schemas.microsoft.com/office/drawing/2014/main" id="{E27366FC-4115-4122-9CE2-5FA9D424AD51}"/>
              </a:ext>
            </a:extLst>
          </p:cNvPr>
          <p:cNvSpPr>
            <a:spLocks noGrp="1"/>
          </p:cNvSpPr>
          <p:nvPr>
            <p:ph type="body" sz="quarter" idx="17" hasCustomPrompt="1"/>
          </p:nvPr>
        </p:nvSpPr>
        <p:spPr>
          <a:xfrm>
            <a:off x="6062268" y="4540691"/>
            <a:ext cx="2910342" cy="238016"/>
          </a:xfrm>
        </p:spPr>
        <p:txBody>
          <a:bodyPr rtlCol="0"/>
          <a:lstStyle>
            <a:lvl1pPr marL="0" indent="0" algn="l">
              <a:lnSpc>
                <a:spcPct val="80000"/>
              </a:lnSpc>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Электронная почта или контакт в социальной сети</a:t>
            </a:r>
          </a:p>
        </p:txBody>
      </p:sp>
      <p:sp>
        <p:nvSpPr>
          <p:cNvPr id="14" name="Текст 8">
            <a:extLst>
              <a:ext uri="{FF2B5EF4-FFF2-40B4-BE49-F238E27FC236}">
                <a16:creationId xmlns="" xmlns:a16="http://schemas.microsoft.com/office/drawing/2014/main" id="{DEB36829-2F8B-4E22-AB6D-4111D18AF847}"/>
              </a:ext>
            </a:extLst>
          </p:cNvPr>
          <p:cNvSpPr>
            <a:spLocks noGrp="1"/>
          </p:cNvSpPr>
          <p:nvPr>
            <p:ph type="body" sz="quarter" idx="18" hasCustomPrompt="1"/>
          </p:nvPr>
        </p:nvSpPr>
        <p:spPr>
          <a:xfrm>
            <a:off x="6062268" y="4931263"/>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Веб-сайт компании</a:t>
            </a:r>
          </a:p>
        </p:txBody>
      </p:sp>
    </p:spTree>
    <p:extLst>
      <p:ext uri="{BB962C8B-B14F-4D97-AF65-F5344CB8AC3E}">
        <p14:creationId xmlns:p14="http://schemas.microsoft.com/office/powerpoint/2010/main" val="318901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 xmlns:a16="http://schemas.microsoft.com/office/drawing/2014/main" id="{E97A9A62-1AA6-47A9-A1A0-54196823744C}"/>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E8FE0EB3-0FF4-4285-B9D3-90A5751B7BBF}"/>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 xmlns:a16="http://schemas.microsoft.com/office/drawing/2014/main" id="{3442953D-28FC-41B5-A1BB-BB3BA7CA40BE}"/>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Прямоугольник 11">
            <a:extLst>
              <a:ext uri="{FF2B5EF4-FFF2-40B4-BE49-F238E27FC236}">
                <a16:creationId xmlns="" xmlns:a16="http://schemas.microsoft.com/office/drawing/2014/main" id="{32C8D0EF-1DB6-4ADC-8F31-5AE53BF5EAF4}"/>
              </a:ext>
            </a:extLst>
          </p:cNvPr>
          <p:cNvSpPr/>
          <p:nvPr userDrawn="1"/>
        </p:nvSpPr>
        <p:spPr>
          <a:xfrm>
            <a:off x="69274" y="66963"/>
            <a:ext cx="9911201" cy="67273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7" name="Прямоугольник 6">
            <a:extLst>
              <a:ext uri="{FF2B5EF4-FFF2-40B4-BE49-F238E27FC236}">
                <a16:creationId xmlns="" xmlns:a16="http://schemas.microsoft.com/office/drawing/2014/main" id="{62F208ED-79A0-4B2C-A5EE-9D27466BCA3F}"/>
              </a:ext>
            </a:extLst>
          </p:cNvPr>
          <p:cNvSpPr/>
          <p:nvPr userDrawn="1"/>
        </p:nvSpPr>
        <p:spPr>
          <a:xfrm>
            <a:off x="11407775" y="6356350"/>
            <a:ext cx="784225" cy="365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 xmlns:a16="http://schemas.microsoft.com/office/drawing/2014/main" id="{090F41A2-6535-4CA6-81E4-026A5B56D9D7}"/>
              </a:ext>
            </a:extLst>
          </p:cNvPr>
          <p:cNvSpPr>
            <a:spLocks noGrp="1"/>
          </p:cNvSpPr>
          <p:nvPr>
            <p:ph type="title"/>
          </p:nvPr>
        </p:nvSpPr>
        <p:spPr>
          <a:xfrm>
            <a:off x="432000" y="432000"/>
            <a:ext cx="9198116" cy="432000"/>
          </a:xfrm>
          <a:prstGeom prst="rect">
            <a:avLst/>
          </a:prstGeom>
        </p:spPr>
        <p:txBody>
          <a:bodyPr vert="horz" lIns="0" tIns="0" rIns="0" bIns="0" rtlCol="0" anchor="ctr">
            <a:noAutofit/>
          </a:bodyPr>
          <a:lstStyle/>
          <a:p>
            <a:pPr rtl="0"/>
            <a:r>
              <a:rPr lang="ru-RU" noProof="0" dirty="0"/>
              <a:t>Щелкните, чтобы изменить заголовок</a:t>
            </a:r>
          </a:p>
        </p:txBody>
      </p:sp>
      <p:sp>
        <p:nvSpPr>
          <p:cNvPr id="3" name="Текст 2">
            <a:extLst>
              <a:ext uri="{FF2B5EF4-FFF2-40B4-BE49-F238E27FC236}">
                <a16:creationId xmlns="" xmlns:a16="http://schemas.microsoft.com/office/drawing/2014/main" id="{213AB95C-7DD4-4796-80E4-1B7466A2A037}"/>
              </a:ext>
            </a:extLst>
          </p:cNvPr>
          <p:cNvSpPr>
            <a:spLocks noGrp="1"/>
          </p:cNvSpPr>
          <p:nvPr>
            <p:ph type="body" idx="1"/>
          </p:nvPr>
        </p:nvSpPr>
        <p:spPr>
          <a:xfrm>
            <a:off x="432000" y="1512000"/>
            <a:ext cx="9198116" cy="4679250"/>
          </a:xfrm>
          <a:prstGeom prst="rect">
            <a:avLst/>
          </a:prstGeom>
        </p:spPr>
        <p:txBody>
          <a:bodyPr vert="horz" lIns="0" tIns="0" rIns="0" bIns="0" rtlCol="0">
            <a:noAutofit/>
          </a:bodyPr>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5" name="Нижний колонтитул 4">
            <a:extLst>
              <a:ext uri="{FF2B5EF4-FFF2-40B4-BE49-F238E27FC236}">
                <a16:creationId xmlns="" xmlns:a16="http://schemas.microsoft.com/office/drawing/2014/main" id="{58879C91-B77F-4273-9A27-A3535FB889DB}"/>
              </a:ext>
            </a:extLst>
          </p:cNvPr>
          <p:cNvSpPr>
            <a:spLocks noGrp="1"/>
          </p:cNvSpPr>
          <p:nvPr>
            <p:ph type="ftr" sz="quarter" idx="3"/>
          </p:nvPr>
        </p:nvSpPr>
        <p:spPr>
          <a:xfrm>
            <a:off x="432000" y="6356350"/>
            <a:ext cx="4114800" cy="365125"/>
          </a:xfrm>
          <a:prstGeom prst="rect">
            <a:avLst/>
          </a:prstGeom>
        </p:spPr>
        <p:txBody>
          <a:bodyPr vert="horz" lIns="0" tIns="0" rIns="0" bIns="0" rtlCol="0" anchor="ctr"/>
          <a:lstStyle>
            <a:lvl1pPr algn="l">
              <a:defRPr sz="1200" i="1">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5ECA3099-A94F-4C3E-BC29-780EDD38F722}"/>
              </a:ext>
            </a:extLst>
          </p:cNvPr>
          <p:cNvSpPr>
            <a:spLocks noGrp="1"/>
          </p:cNvSpPr>
          <p:nvPr>
            <p:ph type="sldNum" sz="quarter" idx="4"/>
          </p:nvPr>
        </p:nvSpPr>
        <p:spPr>
          <a:xfrm>
            <a:off x="11447502" y="6401750"/>
            <a:ext cx="278418" cy="274324"/>
          </a:xfrm>
          <a:prstGeom prst="rect">
            <a:avLst/>
          </a:prstGeom>
        </p:spPr>
        <p:txBody>
          <a:bodyPr vert="horz" lIns="0" tIns="0" rIns="0" bIns="0" rtlCol="0" anchor="ctr"/>
          <a:lstStyle>
            <a:lvl1pPr algn="ctr">
              <a:defRPr sz="1200" i="1">
                <a:solidFill>
                  <a:schemeClr val="bg1"/>
                </a:solidFill>
              </a:defRPr>
            </a:lvl1pPr>
          </a:lstStyle>
          <a:p>
            <a:pPr rtl="0"/>
            <a:fld id="{19B51A1E-902D-48AF-9020-955120F399B6}" type="slidenum">
              <a:rPr lang="ru-RU" noProof="0" smtClean="0"/>
              <a:pPr/>
              <a:t>‹#›</a:t>
            </a:fld>
            <a:endParaRPr lang="ru-RU" noProof="0" dirty="0"/>
          </a:p>
        </p:txBody>
      </p:sp>
      <p:sp>
        <p:nvSpPr>
          <p:cNvPr id="4" name="Надпись 3">
            <a:extLst>
              <a:ext uri="{FF2B5EF4-FFF2-40B4-BE49-F238E27FC236}">
                <a16:creationId xmlns="" xmlns:a16="http://schemas.microsoft.com/office/drawing/2014/main" id="{34FDC6F9-37F9-4E25-AECA-D307B8421C73}"/>
              </a:ext>
            </a:extLst>
          </p:cNvPr>
          <p:cNvSpPr txBox="1"/>
          <p:nvPr userDrawn="1"/>
        </p:nvSpPr>
        <p:spPr>
          <a:xfrm>
            <a:off x="9630116" y="6346108"/>
            <a:ext cx="1662546" cy="215888"/>
          </a:xfrm>
          <a:prstGeom prst="rect">
            <a:avLst/>
          </a:prstGeom>
          <a:noFill/>
        </p:spPr>
        <p:txBody>
          <a:bodyPr wrap="square" lIns="0" tIns="36000" rIns="0" bIns="0" rtlCol="0">
            <a:spAutoFit/>
          </a:bodyPr>
          <a:lstStyle/>
          <a:p>
            <a:pPr algn="r" rtl="0">
              <a:lnSpc>
                <a:spcPts val="1400"/>
              </a:lnSpc>
            </a:pPr>
            <a:r>
              <a:rPr lang="kk-KZ" sz="1600" b="1" spc="-100" noProof="0" dirty="0" smtClean="0">
                <a:solidFill>
                  <a:schemeClr val="tx1">
                    <a:lumMod val="50000"/>
                    <a:lumOff val="50000"/>
                  </a:schemeClr>
                </a:solidFill>
                <a:latin typeface="Corbel" panose="020B0503020204020204" pitchFamily="34" charset="0"/>
              </a:rPr>
              <a:t>2</a:t>
            </a:r>
            <a:r>
              <a:rPr lang="en-US" sz="1600" b="1" spc="-100" noProof="0" dirty="0" smtClean="0">
                <a:solidFill>
                  <a:schemeClr val="tx1">
                    <a:lumMod val="50000"/>
                    <a:lumOff val="50000"/>
                  </a:schemeClr>
                </a:solidFill>
                <a:latin typeface="Corbel" panose="020B0503020204020204" pitchFamily="34" charset="0"/>
              </a:rPr>
              <a:t>-</a:t>
            </a:r>
            <a:r>
              <a:rPr lang="kk-KZ" sz="1600" b="1" spc="-100" noProof="0" dirty="0" smtClean="0">
                <a:solidFill>
                  <a:schemeClr val="tx1">
                    <a:lumMod val="50000"/>
                    <a:lumOff val="50000"/>
                  </a:schemeClr>
                </a:solidFill>
                <a:latin typeface="Corbel" panose="020B0503020204020204" pitchFamily="34" charset="0"/>
              </a:rPr>
              <a:t>дәріс</a:t>
            </a:r>
            <a:endParaRPr lang="ru-RU" sz="1600" b="1" spc="-100" noProof="0" dirty="0">
              <a:solidFill>
                <a:schemeClr val="tx1"/>
              </a:solidFill>
              <a:latin typeface="Corbel" panose="020B0503020204020204" pitchFamily="34" charset="0"/>
            </a:endParaRPr>
          </a:p>
        </p:txBody>
      </p:sp>
      <p:sp>
        <p:nvSpPr>
          <p:cNvPr id="8" name="Прямоугольник 7">
            <a:extLst>
              <a:ext uri="{FF2B5EF4-FFF2-40B4-BE49-F238E27FC236}">
                <a16:creationId xmlns="" xmlns:a16="http://schemas.microsoft.com/office/drawing/2014/main" id="{6B322F68-670D-45A0-A54F-7E70BCEAED3F}"/>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Прямоугольник 9">
            <a:extLst>
              <a:ext uri="{FF2B5EF4-FFF2-40B4-BE49-F238E27FC236}">
                <a16:creationId xmlns="" xmlns:a16="http://schemas.microsoft.com/office/drawing/2014/main" id="{E69B5F15-353A-4344-8D61-F4E25AA9FB6C}"/>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2FA0C0AA-FCE8-4A7F-928A-54C96BBA9053}"/>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5" r:id="rId5"/>
    <p:sldLayoutId id="2147483659" r:id="rId6"/>
    <p:sldLayoutId id="2147483660" r:id="rId7"/>
    <p:sldLayoutId id="2147483664" r:id="rId8"/>
    <p:sldLayoutId id="2147483650" r:id="rId9"/>
    <p:sldLayoutId id="2147483652" r:id="rId10"/>
    <p:sldLayoutId id="2147483656" r:id="rId11"/>
    <p:sldLayoutId id="2147483657" r:id="rId12"/>
    <p:sldLayoutId id="2147483654" r:id="rId13"/>
    <p:sldLayoutId id="2147483655" r:id="rId14"/>
  </p:sldLayoutIdLst>
  <p:hf hdr="0" ftr="0" dt="0"/>
  <p:txStyles>
    <p:titleStyle>
      <a:lvl1pPr algn="l" defTabSz="914400" rtl="0" eaLnBrk="1" latinLnBrk="0" hangingPunct="1">
        <a:lnSpc>
          <a:spcPct val="90000"/>
        </a:lnSpc>
        <a:spcBef>
          <a:spcPct val="0"/>
        </a:spcBef>
        <a:buNone/>
        <a:defRPr sz="3200" b="1" kern="1200" cap="all" spc="-150" baseline="0">
          <a:solidFill>
            <a:schemeClr val="tx1"/>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notesSlide" Target="../notesSlides/notesSlide10.xml"/><Relationship Id="rId7" Type="http://schemas.openxmlformats.org/officeDocument/2006/relationships/image" Target="../media/image19.w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image" Target="../media/image18.wmf"/><Relationship Id="rId4" Type="http://schemas.openxmlformats.org/officeDocument/2006/relationships/oleObject" Target="../embeddings/oleObject15.bin"/><Relationship Id="rId9" Type="http://schemas.openxmlformats.org/officeDocument/2006/relationships/image" Target="../media/image21.png"/></Relationships>
</file>

<file path=ppt/slides/_rels/slide1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2.png"/><Relationship Id="rId7" Type="http://schemas.openxmlformats.org/officeDocument/2006/relationships/hyperlink" Target="mailto:Ainur.Musina@kaznu.kz"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9.svg"/><Relationship Id="rId5" Type="http://schemas.openxmlformats.org/officeDocument/2006/relationships/image" Target="../media/image23.png"/><Relationship Id="rId4" Type="http://schemas.openxmlformats.org/officeDocument/2006/relationships/image" Target="../media/image7.svg"/><Relationship Id="rId9" Type="http://schemas.openxmlformats.org/officeDocument/2006/relationships/image" Target="../media/image11.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7.wmf"/><Relationship Id="rId3" Type="http://schemas.openxmlformats.org/officeDocument/2006/relationships/notesSlide" Target="../notesSlides/notesSlide9.xml"/><Relationship Id="rId7" Type="http://schemas.openxmlformats.org/officeDocument/2006/relationships/image" Target="../media/image14.wmf"/><Relationship Id="rId12"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11.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 xmlns:a16="http://schemas.microsoft.com/office/drawing/2014/main" id="{200B3D2B-613A-41BE-987D-E6A1324B456D}"/>
              </a:ext>
            </a:extLst>
          </p:cNvPr>
          <p:cNvSpPr>
            <a:spLocks noGrp="1"/>
          </p:cNvSpPr>
          <p:nvPr>
            <p:ph type="ctrTitle"/>
          </p:nvPr>
        </p:nvSpPr>
        <p:spPr>
          <a:xfrm>
            <a:off x="2380129" y="3334870"/>
            <a:ext cx="7394522" cy="2954837"/>
          </a:xfrm>
        </p:spPr>
        <p:txBody>
          <a:bodyPr rtlCol="0"/>
          <a:lstStyle/>
          <a:p>
            <a:r>
              <a:rPr lang="ru-RU" sz="5000" kern="0" spc="0" dirty="0" err="1"/>
              <a:t>Кездейсоқ</a:t>
            </a:r>
            <a:r>
              <a:rPr lang="ru-RU" sz="5000" kern="0" spc="0" dirty="0"/>
              <a:t> </a:t>
            </a:r>
            <a:r>
              <a:rPr lang="ru-RU" sz="5000" kern="0" spc="0" dirty="0" err="1" smtClean="0"/>
              <a:t>шамаларды</a:t>
            </a:r>
            <a:r>
              <a:rPr lang="kk-KZ" sz="5000" kern="0" spc="0" dirty="0" smtClean="0"/>
              <a:t>ң сандық сипаттамалары</a:t>
            </a:r>
            <a:endParaRPr lang="ru-RU" sz="5000" kern="0" spc="0" dirty="0"/>
          </a:p>
        </p:txBody>
      </p:sp>
      <p:sp>
        <p:nvSpPr>
          <p:cNvPr id="5" name="Номер слайда 4">
            <a:extLst>
              <a:ext uri="{FF2B5EF4-FFF2-40B4-BE49-F238E27FC236}">
                <a16:creationId xmlns="" xmlns:a16="http://schemas.microsoft.com/office/drawing/2014/main" id="{BDD5A594-D852-43BB-B591-E9D9027253BD}"/>
              </a:ext>
            </a:extLst>
          </p:cNvPr>
          <p:cNvSpPr>
            <a:spLocks noGrp="1"/>
          </p:cNvSpPr>
          <p:nvPr>
            <p:ph type="sldNum" sz="quarter" idx="11"/>
          </p:nvPr>
        </p:nvSpPr>
        <p:spPr/>
        <p:txBody>
          <a:bodyPr rtlCol="0"/>
          <a:lstStyle/>
          <a:p>
            <a:pPr rtl="0"/>
            <a:fld id="{19B51A1E-902D-48AF-9020-955120F399B6}" type="slidenum">
              <a:rPr lang="ru-RU" smtClean="0"/>
              <a:pPr rtl="0"/>
              <a:t>1</a:t>
            </a:fld>
            <a:endParaRPr lang="ru-RU" dirty="0"/>
          </a:p>
        </p:txBody>
      </p:sp>
    </p:spTree>
    <p:extLst>
      <p:ext uri="{BB962C8B-B14F-4D97-AF65-F5344CB8AC3E}">
        <p14:creationId xmlns:p14="http://schemas.microsoft.com/office/powerpoint/2010/main" val="4091674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 xmlns:a16="http://schemas.microsoft.com/office/drawing/2014/main"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10</a:t>
            </a:fld>
            <a:endParaRPr lang="ru-RU" dirty="0"/>
          </a:p>
        </p:txBody>
      </p:sp>
      <p:sp>
        <p:nvSpPr>
          <p:cNvPr id="11" name="Заголовок 1">
            <a:extLst>
              <a:ext uri="{FF2B5EF4-FFF2-40B4-BE49-F238E27FC236}">
                <a16:creationId xmlns="" xmlns:a16="http://schemas.microsoft.com/office/drawing/2014/main" id="{AEA5083B-CC27-4F1C-AD03-E3DBEC1C9E78}"/>
              </a:ext>
            </a:extLst>
          </p:cNvPr>
          <p:cNvSpPr>
            <a:spLocks noGrp="1"/>
          </p:cNvSpPr>
          <p:nvPr>
            <p:ph type="title"/>
          </p:nvPr>
        </p:nvSpPr>
        <p:spPr>
          <a:xfrm>
            <a:off x="255450" y="181214"/>
            <a:ext cx="10615750" cy="500957"/>
          </a:xfrm>
        </p:spPr>
        <p:txBody>
          <a:bodyPr rtlCol="0"/>
          <a:lstStyle/>
          <a:p>
            <a:pPr indent="457200"/>
            <a:r>
              <a:rPr lang="ru-RU" sz="2400" kern="0" spc="0" dirty="0" err="1"/>
              <a:t>Бақылау</a:t>
            </a:r>
            <a:r>
              <a:rPr lang="ru-RU" sz="2400" kern="0" spc="0" dirty="0"/>
              <a:t> </a:t>
            </a:r>
            <a:r>
              <a:rPr lang="ru-RU" sz="2400" kern="0" spc="0" dirty="0" err="1"/>
              <a:t>қатарларының</a:t>
            </a:r>
            <a:r>
              <a:rPr lang="ru-RU" sz="2400" kern="0" spc="0" dirty="0"/>
              <a:t> </a:t>
            </a:r>
            <a:r>
              <a:rPr lang="ru-RU" sz="2400" kern="0" spc="0" dirty="0" err="1"/>
              <a:t>статистикалық</a:t>
            </a:r>
            <a:r>
              <a:rPr lang="ru-RU" sz="2400" kern="0" spc="0" dirty="0"/>
              <a:t> </a:t>
            </a:r>
            <a:r>
              <a:rPr lang="ru-RU" sz="2400" kern="0" spc="0" dirty="0" err="1"/>
              <a:t>параметрлері</a:t>
            </a:r>
            <a:endParaRPr lang="ru-RU" sz="2400" kern="0" spc="0" dirty="0"/>
          </a:p>
        </p:txBody>
      </p:sp>
      <p:sp>
        <p:nvSpPr>
          <p:cNvPr id="13" name="Объект 3">
            <a:extLst>
              <a:ext uri="{FF2B5EF4-FFF2-40B4-BE49-F238E27FC236}">
                <a16:creationId xmlns="" xmlns:a16="http://schemas.microsoft.com/office/drawing/2014/main" id="{125E40B9-054F-4D79-BD17-68E71C740D01}"/>
              </a:ext>
            </a:extLst>
          </p:cNvPr>
          <p:cNvSpPr txBox="1">
            <a:spLocks/>
          </p:cNvSpPr>
          <p:nvPr/>
        </p:nvSpPr>
        <p:spPr>
          <a:xfrm>
            <a:off x="287250" y="682170"/>
            <a:ext cx="11192053" cy="5719580"/>
          </a:xfrm>
          <a:prstGeom prst="rect">
            <a:avLst/>
          </a:prstGeom>
          <a:solidFill>
            <a:schemeClr val="bg1">
              <a:lumMod val="85000"/>
            </a:schemeClr>
          </a:solidFill>
          <a:ln>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kk-KZ" sz="1800" b="0" kern="0" spc="0" dirty="0" smtClean="0">
                <a:solidFill>
                  <a:schemeClr val="tx1"/>
                </a:solidFill>
                <a:latin typeface="+mn-lt"/>
              </a:rPr>
              <a:t>Үлестірім сипатын анықтау үшін (тікшыіды немесе дөңес) төртінші орталық момент:</a:t>
            </a:r>
          </a:p>
          <a:p>
            <a:pPr indent="520700" algn="just">
              <a:lnSpc>
                <a:spcPct val="100000"/>
              </a:lnSpc>
              <a:spcBef>
                <a:spcPts val="0"/>
              </a:spcBef>
            </a:pPr>
            <a:endParaRPr lang="kk-KZ" sz="1800" b="0" kern="0" spc="0" dirty="0" smtClean="0">
              <a:solidFill>
                <a:schemeClr val="tx1"/>
              </a:solidFill>
              <a:latin typeface="+mn-lt"/>
            </a:endParaRPr>
          </a:p>
          <a:p>
            <a:pPr indent="520700" algn="just">
              <a:lnSpc>
                <a:spcPct val="100000"/>
              </a:lnSpc>
              <a:spcBef>
                <a:spcPts val="0"/>
              </a:spcBef>
            </a:pPr>
            <a:endParaRPr lang="kk-KZ" sz="1800" b="0" kern="0" spc="0" dirty="0" smtClean="0">
              <a:solidFill>
                <a:schemeClr val="tx1"/>
              </a:solidFill>
              <a:latin typeface="+mn-lt"/>
            </a:endParaRPr>
          </a:p>
          <a:p>
            <a:pPr indent="520700" algn="just">
              <a:lnSpc>
                <a:spcPct val="100000"/>
              </a:lnSpc>
              <a:spcBef>
                <a:spcPts val="0"/>
              </a:spcBef>
            </a:pPr>
            <a:endParaRPr lang="kk-KZ" sz="1800" b="0" kern="0" spc="0" dirty="0" smtClean="0">
              <a:solidFill>
                <a:schemeClr val="tx1"/>
              </a:solidFill>
              <a:latin typeface="+mn-lt"/>
            </a:endParaRPr>
          </a:p>
          <a:p>
            <a:pPr indent="520700" algn="just">
              <a:lnSpc>
                <a:spcPct val="100000"/>
              </a:lnSpc>
              <a:spcBef>
                <a:spcPts val="0"/>
              </a:spcBef>
            </a:pPr>
            <a:r>
              <a:rPr lang="kk-KZ" sz="1800" b="0" kern="0" spc="0" dirty="0" smtClean="0">
                <a:solidFill>
                  <a:schemeClr val="tx1"/>
                </a:solidFill>
                <a:latin typeface="+mn-lt"/>
              </a:rPr>
              <a:t>Немесе оның салыстырмалы сипаттамасы эксцесса қолданылады:</a:t>
            </a:r>
          </a:p>
          <a:p>
            <a:pPr indent="520700" algn="just">
              <a:lnSpc>
                <a:spcPct val="100000"/>
              </a:lnSpc>
              <a:spcBef>
                <a:spcPts val="0"/>
              </a:spcBef>
            </a:pPr>
            <a:endParaRPr lang="kk-KZ" sz="1800" b="0" kern="0" spc="0" dirty="0" smtClean="0">
              <a:solidFill>
                <a:schemeClr val="tx1"/>
              </a:solidFill>
              <a:latin typeface="+mn-lt"/>
            </a:endParaRPr>
          </a:p>
          <a:p>
            <a:pPr indent="520700" algn="just">
              <a:lnSpc>
                <a:spcPct val="100000"/>
              </a:lnSpc>
              <a:spcBef>
                <a:spcPts val="0"/>
              </a:spcBef>
            </a:pPr>
            <a:r>
              <a:rPr lang="kk-KZ" sz="1800" b="0" kern="0" spc="0" dirty="0" smtClean="0">
                <a:solidFill>
                  <a:schemeClr val="tx1"/>
                </a:solidFill>
                <a:latin typeface="+mn-lt"/>
              </a:rPr>
              <a:t>Қалыпты үлестірім заңының эксцессасы </a:t>
            </a:r>
            <a:r>
              <a:rPr lang="ru-RU" sz="1800" b="0" dirty="0" err="1" smtClean="0">
                <a:solidFill>
                  <a:schemeClr val="tx1"/>
                </a:solidFill>
              </a:rPr>
              <a:t>Е</a:t>
            </a:r>
            <a:r>
              <a:rPr lang="ru-RU" sz="1800" b="0" baseline="-25000" dirty="0" err="1" smtClean="0">
                <a:solidFill>
                  <a:schemeClr val="tx1"/>
                </a:solidFill>
              </a:rPr>
              <a:t>х</a:t>
            </a:r>
            <a:r>
              <a:rPr lang="ru-RU" sz="1800" b="0" dirty="0" smtClean="0">
                <a:solidFill>
                  <a:schemeClr val="tx1"/>
                </a:solidFill>
              </a:rPr>
              <a:t>=0.</a:t>
            </a:r>
            <a:r>
              <a:rPr lang="kk-KZ" sz="1800" b="0" kern="0" spc="0" dirty="0" smtClean="0">
                <a:solidFill>
                  <a:schemeClr val="tx1"/>
                </a:solidFill>
                <a:latin typeface="+mn-lt"/>
              </a:rPr>
              <a:t> Сондықтан 3-тен </a:t>
            </a:r>
            <a:r>
              <a:rPr lang="ru-RU" sz="1800" b="0" dirty="0" smtClean="0">
                <a:solidFill>
                  <a:schemeClr val="tx1"/>
                </a:solidFill>
                <a:sym typeface="Symbol" panose="05050102010706020507" pitchFamily="18" charset="2"/>
              </a:rPr>
              <a:t></a:t>
            </a:r>
            <a:r>
              <a:rPr lang="ru-RU" sz="1800" b="0" baseline="-25000" dirty="0" smtClean="0">
                <a:solidFill>
                  <a:schemeClr val="tx1"/>
                </a:solidFill>
              </a:rPr>
              <a:t>4</a:t>
            </a:r>
            <a:r>
              <a:rPr lang="ru-RU" sz="1800" b="0" dirty="0" smtClean="0">
                <a:solidFill>
                  <a:schemeClr val="tx1"/>
                </a:solidFill>
              </a:rPr>
              <a:t>/</a:t>
            </a:r>
            <a:r>
              <a:rPr lang="ru-RU" sz="1800" b="0" dirty="0" smtClean="0">
                <a:solidFill>
                  <a:schemeClr val="tx1"/>
                </a:solidFill>
                <a:sym typeface="Symbol" panose="05050102010706020507" pitchFamily="18" charset="2"/>
              </a:rPr>
              <a:t></a:t>
            </a:r>
            <a:r>
              <a:rPr lang="ru-RU" sz="1800" b="0" baseline="-25000" dirty="0" smtClean="0">
                <a:solidFill>
                  <a:schemeClr val="tx1"/>
                </a:solidFill>
              </a:rPr>
              <a:t>х</a:t>
            </a:r>
            <a:r>
              <a:rPr lang="ru-RU" sz="1800" b="0" baseline="30000" dirty="0" smtClean="0">
                <a:solidFill>
                  <a:schemeClr val="tx1"/>
                </a:solidFill>
              </a:rPr>
              <a:t>4  </a:t>
            </a:r>
            <a:r>
              <a:rPr lang="ru-RU" sz="1800" b="0" kern="0" spc="0" dirty="0" err="1" smtClean="0">
                <a:solidFill>
                  <a:schemeClr val="tx1"/>
                </a:solidFill>
                <a:latin typeface="+mn-lt"/>
              </a:rPr>
              <a:t>ауытқуы</a:t>
            </a:r>
            <a:r>
              <a:rPr lang="ru-RU" sz="1800" b="0" kern="0" spc="0" dirty="0" smtClean="0">
                <a:solidFill>
                  <a:schemeClr val="tx1"/>
                </a:solidFill>
                <a:latin typeface="+mn-lt"/>
              </a:rPr>
              <a:t> </a:t>
            </a:r>
            <a:r>
              <a:rPr lang="ru-RU" sz="1800" b="0" kern="0" spc="0" dirty="0" err="1" smtClean="0">
                <a:solidFill>
                  <a:schemeClr val="tx1"/>
                </a:solidFill>
                <a:latin typeface="+mn-lt"/>
              </a:rPr>
              <a:t>қарастырылып</a:t>
            </a:r>
            <a:r>
              <a:rPr lang="ru-RU" sz="1800" b="0" kern="0" spc="0" dirty="0" smtClean="0">
                <a:solidFill>
                  <a:schemeClr val="tx1"/>
                </a:solidFill>
                <a:latin typeface="+mn-lt"/>
              </a:rPr>
              <a:t> </a:t>
            </a:r>
            <a:r>
              <a:rPr lang="ru-RU" sz="1800" b="0" kern="0" spc="0" dirty="0" err="1" smtClean="0">
                <a:solidFill>
                  <a:schemeClr val="tx1"/>
                </a:solidFill>
                <a:latin typeface="+mn-lt"/>
              </a:rPr>
              <a:t>отырған</a:t>
            </a:r>
            <a:r>
              <a:rPr lang="ru-RU" sz="1800" b="0" kern="0" spc="0" dirty="0" smtClean="0">
                <a:solidFill>
                  <a:schemeClr val="tx1"/>
                </a:solidFill>
                <a:latin typeface="+mn-lt"/>
              </a:rPr>
              <a:t> </a:t>
            </a:r>
            <a:r>
              <a:rPr lang="ru-RU" sz="1800" b="0" kern="0" spc="0" dirty="0" err="1" smtClean="0">
                <a:solidFill>
                  <a:schemeClr val="tx1"/>
                </a:solidFill>
                <a:latin typeface="+mn-lt"/>
              </a:rPr>
              <a:t>қисықтың</a:t>
            </a:r>
            <a:r>
              <a:rPr lang="ru-RU" sz="1800" b="0" kern="0" spc="0" dirty="0" smtClean="0">
                <a:solidFill>
                  <a:schemeClr val="tx1"/>
                </a:solidFill>
                <a:latin typeface="+mn-lt"/>
              </a:rPr>
              <a:t> </a:t>
            </a:r>
            <a:r>
              <a:rPr lang="ru-RU" sz="1800" b="0" kern="0" spc="0" dirty="0" err="1" smtClean="0">
                <a:solidFill>
                  <a:schemeClr val="tx1"/>
                </a:solidFill>
                <a:latin typeface="+mn-lt"/>
              </a:rPr>
              <a:t>қалыпты</a:t>
            </a:r>
            <a:r>
              <a:rPr lang="ru-RU" sz="1800" b="0" kern="0" spc="0" dirty="0" smtClean="0">
                <a:solidFill>
                  <a:schemeClr val="tx1"/>
                </a:solidFill>
                <a:latin typeface="+mn-lt"/>
              </a:rPr>
              <a:t> </a:t>
            </a:r>
            <a:r>
              <a:rPr lang="ru-RU" sz="1800" b="0" kern="0" spc="0" dirty="0" err="1" smtClean="0">
                <a:solidFill>
                  <a:schemeClr val="tx1"/>
                </a:solidFill>
                <a:latin typeface="+mn-lt"/>
              </a:rPr>
              <a:t>үлестірім</a:t>
            </a:r>
            <a:r>
              <a:rPr lang="ru-RU" sz="1800" b="0" kern="0" spc="0" dirty="0" smtClean="0">
                <a:solidFill>
                  <a:schemeClr val="tx1"/>
                </a:solidFill>
                <a:latin typeface="+mn-lt"/>
              </a:rPr>
              <a:t> </a:t>
            </a:r>
            <a:r>
              <a:rPr lang="ru-RU" sz="1800" b="0" kern="0" spc="0" dirty="0" err="1" smtClean="0">
                <a:solidFill>
                  <a:schemeClr val="tx1"/>
                </a:solidFill>
                <a:latin typeface="+mn-lt"/>
              </a:rPr>
              <a:t>заңына</a:t>
            </a:r>
            <a:r>
              <a:rPr lang="ru-RU" sz="1800" b="0" kern="0" spc="0" dirty="0" smtClean="0">
                <a:solidFill>
                  <a:schemeClr val="tx1"/>
                </a:solidFill>
                <a:latin typeface="+mn-lt"/>
              </a:rPr>
              <a:t> </a:t>
            </a:r>
            <a:r>
              <a:rPr lang="ru-RU" sz="1800" b="0" kern="0" spc="0" dirty="0" err="1" smtClean="0">
                <a:solidFill>
                  <a:schemeClr val="tx1"/>
                </a:solidFill>
                <a:latin typeface="+mn-lt"/>
              </a:rPr>
              <a:t>қарағанда</a:t>
            </a:r>
            <a:r>
              <a:rPr lang="ru-RU" sz="1800" b="0" kern="0" spc="0" dirty="0" smtClean="0">
                <a:solidFill>
                  <a:schemeClr val="tx1"/>
                </a:solidFill>
                <a:latin typeface="+mn-lt"/>
              </a:rPr>
              <a:t> </a:t>
            </a:r>
            <a:r>
              <a:rPr lang="ru-RU" sz="1800" b="0" kern="0" spc="0" dirty="0" err="1" smtClean="0">
                <a:solidFill>
                  <a:schemeClr val="tx1"/>
                </a:solidFill>
                <a:latin typeface="+mn-lt"/>
              </a:rPr>
              <a:t>тікшыңдылығын</a:t>
            </a:r>
            <a:r>
              <a:rPr lang="ru-RU" sz="1800" b="0" kern="0" spc="0" dirty="0" smtClean="0">
                <a:solidFill>
                  <a:schemeClr val="tx1"/>
                </a:solidFill>
                <a:latin typeface="+mn-lt"/>
              </a:rPr>
              <a:t> (</a:t>
            </a:r>
            <a:r>
              <a:rPr lang="ru-RU" sz="1800" b="0" kern="0" spc="0" dirty="0" err="1" smtClean="0">
                <a:solidFill>
                  <a:schemeClr val="tx1"/>
                </a:solidFill>
                <a:latin typeface="+mn-lt"/>
              </a:rPr>
              <a:t>немесе</a:t>
            </a:r>
            <a:r>
              <a:rPr lang="ru-RU" sz="1800" b="0" kern="0" spc="0" dirty="0" smtClean="0">
                <a:solidFill>
                  <a:schemeClr val="tx1"/>
                </a:solidFill>
                <a:latin typeface="+mn-lt"/>
              </a:rPr>
              <a:t> </a:t>
            </a:r>
            <a:r>
              <a:rPr lang="ru-RU" sz="1800" b="0" kern="0" spc="0" dirty="0" err="1" smtClean="0">
                <a:solidFill>
                  <a:schemeClr val="tx1"/>
                </a:solidFill>
                <a:latin typeface="+mn-lt"/>
              </a:rPr>
              <a:t>дөңестігін</a:t>
            </a:r>
            <a:r>
              <a:rPr lang="ru-RU" sz="1800" b="0" kern="0" spc="0" dirty="0" smtClean="0">
                <a:solidFill>
                  <a:schemeClr val="tx1"/>
                </a:solidFill>
                <a:latin typeface="+mn-lt"/>
              </a:rPr>
              <a:t>) </a:t>
            </a:r>
            <a:r>
              <a:rPr lang="ru-RU" sz="1800" b="0" kern="0" spc="0" dirty="0" err="1" smtClean="0">
                <a:solidFill>
                  <a:schemeClr val="tx1"/>
                </a:solidFill>
                <a:latin typeface="+mn-lt"/>
              </a:rPr>
              <a:t>көрсетеді</a:t>
            </a:r>
            <a:r>
              <a:rPr lang="ru-RU" sz="1800" b="0" kern="0" spc="0" dirty="0" smtClean="0">
                <a:solidFill>
                  <a:schemeClr val="tx1"/>
                </a:solidFill>
                <a:latin typeface="+mn-lt"/>
              </a:rPr>
              <a:t>. </a:t>
            </a:r>
          </a:p>
          <a:p>
            <a:pPr indent="520700" algn="just">
              <a:lnSpc>
                <a:spcPct val="100000"/>
              </a:lnSpc>
              <a:spcBef>
                <a:spcPts val="0"/>
              </a:spcBef>
            </a:pPr>
            <a:r>
              <a:rPr lang="ru-RU" sz="1800" b="0" kern="0" spc="0" dirty="0" err="1" smtClean="0">
                <a:solidFill>
                  <a:schemeClr val="tx1"/>
                </a:solidFill>
                <a:latin typeface="+mn-lt"/>
              </a:rPr>
              <a:t>Практикалық</a:t>
            </a:r>
            <a:r>
              <a:rPr lang="ru-RU" sz="1800" b="0" kern="0" spc="0" dirty="0" smtClean="0">
                <a:solidFill>
                  <a:schemeClr val="tx1"/>
                </a:solidFill>
                <a:latin typeface="+mn-lt"/>
              </a:rPr>
              <a:t> </a:t>
            </a:r>
            <a:r>
              <a:rPr lang="ru-RU" sz="1800" b="0" kern="0" spc="0" dirty="0" err="1" smtClean="0">
                <a:solidFill>
                  <a:schemeClr val="tx1"/>
                </a:solidFill>
                <a:latin typeface="+mn-lt"/>
              </a:rPr>
              <a:t>есептеулерде</a:t>
            </a:r>
            <a:r>
              <a:rPr lang="ru-RU" sz="1800" b="0" kern="0" spc="0" dirty="0" smtClean="0">
                <a:solidFill>
                  <a:schemeClr val="tx1"/>
                </a:solidFill>
                <a:latin typeface="+mn-lt"/>
              </a:rPr>
              <a:t> </a:t>
            </a:r>
            <a:r>
              <a:rPr lang="ru-RU" sz="1800" b="0" dirty="0" err="1" smtClean="0">
                <a:solidFill>
                  <a:schemeClr val="tx1"/>
                </a:solidFill>
              </a:rPr>
              <a:t>Е</a:t>
            </a:r>
            <a:r>
              <a:rPr lang="ru-RU" sz="1800" b="0" baseline="-25000" dirty="0" err="1" smtClean="0">
                <a:solidFill>
                  <a:schemeClr val="tx1"/>
                </a:solidFill>
              </a:rPr>
              <a:t>х</a:t>
            </a:r>
            <a:r>
              <a:rPr lang="ru-RU" sz="1800" b="0" baseline="-25000" dirty="0" smtClean="0">
                <a:solidFill>
                  <a:schemeClr val="tx1"/>
                </a:solidFill>
              </a:rPr>
              <a:t> </a:t>
            </a:r>
            <a:r>
              <a:rPr lang="ru-RU" sz="1800" b="0" kern="0" spc="0" dirty="0" smtClean="0">
                <a:solidFill>
                  <a:schemeClr val="tx1"/>
                </a:solidFill>
                <a:latin typeface="+mn-lt"/>
              </a:rPr>
              <a:t> </a:t>
            </a:r>
            <a:r>
              <a:rPr lang="ru-RU" sz="1800" b="0" kern="0" spc="0" dirty="0" err="1" smtClean="0">
                <a:solidFill>
                  <a:schemeClr val="tx1"/>
                </a:solidFill>
                <a:latin typeface="+mn-lt"/>
              </a:rPr>
              <a:t>шамасы</a:t>
            </a:r>
            <a:r>
              <a:rPr lang="ru-RU" sz="1800" b="0" kern="0" spc="0" dirty="0" smtClean="0">
                <a:solidFill>
                  <a:schemeClr val="tx1"/>
                </a:solidFill>
                <a:latin typeface="+mn-lt"/>
              </a:rPr>
              <a:t> </a:t>
            </a:r>
            <a:r>
              <a:rPr lang="ru-RU" sz="1800" b="0" kern="0" spc="0" dirty="0" err="1" smtClean="0">
                <a:solidFill>
                  <a:schemeClr val="tx1"/>
                </a:solidFill>
                <a:latin typeface="+mn-lt"/>
              </a:rPr>
              <a:t>әдетте</a:t>
            </a:r>
            <a:r>
              <a:rPr lang="ru-RU" sz="1800" b="0" kern="0" spc="0" dirty="0" smtClean="0">
                <a:solidFill>
                  <a:schemeClr val="tx1"/>
                </a:solidFill>
                <a:latin typeface="+mn-lt"/>
              </a:rPr>
              <a:t> </a:t>
            </a:r>
            <a:r>
              <a:rPr lang="ru-RU" sz="1800" b="0" kern="0" spc="0" dirty="0" err="1" smtClean="0">
                <a:solidFill>
                  <a:schemeClr val="tx1"/>
                </a:solidFill>
                <a:latin typeface="+mn-lt"/>
              </a:rPr>
              <a:t>қолданылмайды</a:t>
            </a:r>
            <a:r>
              <a:rPr lang="ru-RU" sz="1800" b="0" kern="0" spc="0" dirty="0" smtClean="0">
                <a:solidFill>
                  <a:schemeClr val="tx1"/>
                </a:solidFill>
                <a:latin typeface="+mn-lt"/>
              </a:rPr>
              <a:t>, </a:t>
            </a:r>
            <a:r>
              <a:rPr lang="ru-RU" sz="1800" b="0" kern="0" spc="0" dirty="0" err="1" smtClean="0">
                <a:solidFill>
                  <a:schemeClr val="tx1"/>
                </a:solidFill>
                <a:latin typeface="+mn-lt"/>
              </a:rPr>
              <a:t>себебі</a:t>
            </a:r>
            <a:r>
              <a:rPr lang="ru-RU" sz="1800" b="0" kern="0" spc="0" dirty="0" smtClean="0">
                <a:solidFill>
                  <a:schemeClr val="tx1"/>
                </a:solidFill>
                <a:latin typeface="+mn-lt"/>
              </a:rPr>
              <a:t> оны </a:t>
            </a:r>
            <a:r>
              <a:rPr lang="ru-RU" sz="1800" b="0" kern="0" spc="0" dirty="0" err="1" smtClean="0">
                <a:solidFill>
                  <a:schemeClr val="tx1"/>
                </a:solidFill>
                <a:latin typeface="+mn-lt"/>
              </a:rPr>
              <a:t>сенімді</a:t>
            </a:r>
            <a:r>
              <a:rPr lang="ru-RU" sz="1800" b="0" kern="0" spc="0" dirty="0" smtClean="0">
                <a:solidFill>
                  <a:schemeClr val="tx1"/>
                </a:solidFill>
                <a:latin typeface="+mn-lt"/>
              </a:rPr>
              <a:t> </a:t>
            </a:r>
            <a:r>
              <a:rPr lang="ru-RU" sz="1800" b="0" kern="0" spc="0" dirty="0" err="1" smtClean="0">
                <a:solidFill>
                  <a:schemeClr val="tx1"/>
                </a:solidFill>
                <a:latin typeface="+mn-lt"/>
              </a:rPr>
              <a:t>анықтау</a:t>
            </a:r>
            <a:r>
              <a:rPr lang="ru-RU" sz="1800" b="0" kern="0" spc="0" dirty="0" smtClean="0">
                <a:solidFill>
                  <a:schemeClr val="tx1"/>
                </a:solidFill>
                <a:latin typeface="+mn-lt"/>
              </a:rPr>
              <a:t> </a:t>
            </a:r>
            <a:r>
              <a:rPr lang="ru-RU" sz="1800" b="0" kern="0" spc="0" dirty="0" err="1" smtClean="0">
                <a:solidFill>
                  <a:schemeClr val="tx1"/>
                </a:solidFill>
                <a:latin typeface="+mn-lt"/>
              </a:rPr>
              <a:t>үшін</a:t>
            </a:r>
            <a:r>
              <a:rPr lang="ru-RU" sz="1800" b="0" kern="0" spc="0" dirty="0" smtClean="0">
                <a:solidFill>
                  <a:schemeClr val="tx1"/>
                </a:solidFill>
                <a:latin typeface="+mn-lt"/>
              </a:rPr>
              <a:t> </a:t>
            </a:r>
            <a:r>
              <a:rPr lang="ru-RU" sz="1800" b="0" kern="0" spc="0" dirty="0" err="1" smtClean="0">
                <a:solidFill>
                  <a:schemeClr val="tx1"/>
                </a:solidFill>
                <a:latin typeface="+mn-lt"/>
              </a:rPr>
              <a:t>өте</a:t>
            </a:r>
            <a:r>
              <a:rPr lang="ru-RU" sz="1800" b="0" kern="0" spc="0" dirty="0" smtClean="0">
                <a:solidFill>
                  <a:schemeClr val="tx1"/>
                </a:solidFill>
                <a:latin typeface="+mn-lt"/>
              </a:rPr>
              <a:t> </a:t>
            </a:r>
            <a:r>
              <a:rPr lang="ru-RU" sz="1800" b="0" kern="0" spc="0" dirty="0" err="1" smtClean="0">
                <a:solidFill>
                  <a:schemeClr val="tx1"/>
                </a:solidFill>
                <a:latin typeface="+mn-lt"/>
              </a:rPr>
              <a:t>ұзақ</a:t>
            </a:r>
            <a:r>
              <a:rPr lang="ru-RU" sz="1800" b="0" kern="0" spc="0" dirty="0" smtClean="0">
                <a:solidFill>
                  <a:schemeClr val="tx1"/>
                </a:solidFill>
                <a:latin typeface="+mn-lt"/>
              </a:rPr>
              <a:t> </a:t>
            </a:r>
            <a:r>
              <a:rPr lang="ru-RU" sz="1800" b="0" kern="0" spc="0" dirty="0" err="1" smtClean="0">
                <a:solidFill>
                  <a:schemeClr val="tx1"/>
                </a:solidFill>
                <a:latin typeface="+mn-lt"/>
              </a:rPr>
              <a:t>қатар</a:t>
            </a:r>
            <a:r>
              <a:rPr lang="ru-RU" sz="1800" b="0" kern="0" spc="0" dirty="0" smtClean="0">
                <a:solidFill>
                  <a:schemeClr val="tx1"/>
                </a:solidFill>
                <a:latin typeface="+mn-lt"/>
              </a:rPr>
              <a:t> </a:t>
            </a:r>
            <a:r>
              <a:rPr lang="ru-RU" sz="1800" b="0" kern="0" spc="0" dirty="0" err="1" smtClean="0">
                <a:solidFill>
                  <a:schemeClr val="tx1"/>
                </a:solidFill>
                <a:latin typeface="+mn-lt"/>
              </a:rPr>
              <a:t>қажет</a:t>
            </a:r>
            <a:r>
              <a:rPr lang="ru-RU" sz="1800" b="0" kern="0" spc="0" dirty="0">
                <a:solidFill>
                  <a:schemeClr val="tx1"/>
                </a:solidFill>
                <a:latin typeface="+mn-lt"/>
              </a:rPr>
              <a:t>. </a:t>
            </a:r>
            <a:r>
              <a:rPr lang="ru-RU" sz="1800" b="0" kern="0" spc="0" dirty="0" err="1">
                <a:solidFill>
                  <a:schemeClr val="tx1"/>
                </a:solidFill>
                <a:latin typeface="+mn-lt"/>
              </a:rPr>
              <a:t>Моменттер</a:t>
            </a:r>
            <a:r>
              <a:rPr lang="ru-RU" sz="1800" b="0" kern="0" spc="0" dirty="0">
                <a:solidFill>
                  <a:schemeClr val="tx1"/>
                </a:solidFill>
                <a:latin typeface="+mn-lt"/>
              </a:rPr>
              <a:t> </a:t>
            </a:r>
            <a:r>
              <a:rPr lang="ru-RU" sz="1800" b="0" kern="0" spc="0" dirty="0" err="1">
                <a:solidFill>
                  <a:schemeClr val="tx1"/>
                </a:solidFill>
                <a:latin typeface="+mn-lt"/>
              </a:rPr>
              <a:t>реттілігі</a:t>
            </a:r>
            <a:r>
              <a:rPr lang="ru-RU" sz="1800" b="0" kern="0" spc="0" dirty="0">
                <a:solidFill>
                  <a:schemeClr val="tx1"/>
                </a:solidFill>
                <a:latin typeface="+mn-lt"/>
              </a:rPr>
              <a:t> </a:t>
            </a:r>
            <a:r>
              <a:rPr lang="ru-RU" sz="1800" b="0" kern="0" spc="0" dirty="0" err="1">
                <a:solidFill>
                  <a:schemeClr val="tx1"/>
                </a:solidFill>
                <a:latin typeface="+mn-lt"/>
              </a:rPr>
              <a:t>жоғарласа</a:t>
            </a:r>
            <a:r>
              <a:rPr lang="ru-RU" sz="1800" b="0" kern="0" spc="0" dirty="0">
                <a:solidFill>
                  <a:schemeClr val="tx1"/>
                </a:solidFill>
                <a:latin typeface="+mn-lt"/>
              </a:rPr>
              <a:t>, </a:t>
            </a:r>
            <a:r>
              <a:rPr lang="ru-RU" sz="1800" b="0" kern="0" spc="0" dirty="0" err="1">
                <a:solidFill>
                  <a:schemeClr val="tx1"/>
                </a:solidFill>
                <a:latin typeface="+mn-lt"/>
              </a:rPr>
              <a:t>эмпирикалық</a:t>
            </a:r>
            <a:r>
              <a:rPr lang="ru-RU" sz="1800" b="0" kern="0" spc="0" dirty="0">
                <a:solidFill>
                  <a:schemeClr val="tx1"/>
                </a:solidFill>
                <a:latin typeface="+mn-lt"/>
              </a:rPr>
              <a:t> </a:t>
            </a:r>
            <a:r>
              <a:rPr lang="ru-RU" sz="1800" b="0" kern="0" spc="0" dirty="0" err="1">
                <a:solidFill>
                  <a:schemeClr val="tx1"/>
                </a:solidFill>
                <a:latin typeface="+mn-lt"/>
              </a:rPr>
              <a:t>мәліметтер</a:t>
            </a:r>
            <a:r>
              <a:rPr lang="ru-RU" sz="1800" b="0" kern="0" spc="0" dirty="0">
                <a:solidFill>
                  <a:schemeClr val="tx1"/>
                </a:solidFill>
                <a:latin typeface="+mn-lt"/>
              </a:rPr>
              <a:t> </a:t>
            </a:r>
            <a:r>
              <a:rPr lang="ru-RU" sz="1800" b="0" kern="0" spc="0" dirty="0" err="1">
                <a:solidFill>
                  <a:schemeClr val="tx1"/>
                </a:solidFill>
                <a:latin typeface="+mn-lt"/>
              </a:rPr>
              <a:t>бойынша</a:t>
            </a:r>
            <a:r>
              <a:rPr lang="ru-RU" sz="1800" b="0" kern="0" spc="0" dirty="0">
                <a:solidFill>
                  <a:schemeClr val="tx1"/>
                </a:solidFill>
                <a:latin typeface="+mn-lt"/>
              </a:rPr>
              <a:t> </a:t>
            </a:r>
            <a:r>
              <a:rPr lang="ru-RU" sz="1800" b="0" kern="0" spc="0" dirty="0" err="1">
                <a:solidFill>
                  <a:schemeClr val="tx1"/>
                </a:solidFill>
                <a:latin typeface="+mn-lt"/>
              </a:rPr>
              <a:t>моменттер</a:t>
            </a:r>
            <a:r>
              <a:rPr lang="ru-RU" sz="1800" b="0" kern="0" spc="0" dirty="0">
                <a:solidFill>
                  <a:schemeClr val="tx1"/>
                </a:solidFill>
                <a:latin typeface="+mn-lt"/>
              </a:rPr>
              <a:t> </a:t>
            </a:r>
            <a:r>
              <a:rPr lang="ru-RU" sz="1800" b="0" kern="0" spc="0" dirty="0" err="1">
                <a:solidFill>
                  <a:schemeClr val="tx1"/>
                </a:solidFill>
                <a:latin typeface="+mn-lt"/>
              </a:rPr>
              <a:t>қателіктері</a:t>
            </a:r>
            <a:r>
              <a:rPr lang="ru-RU" sz="1800" b="0" kern="0" spc="0" dirty="0">
                <a:solidFill>
                  <a:schemeClr val="tx1"/>
                </a:solidFill>
                <a:latin typeface="+mn-lt"/>
              </a:rPr>
              <a:t> де </a:t>
            </a:r>
            <a:r>
              <a:rPr lang="ru-RU" sz="1800" b="0" kern="0" spc="0" dirty="0" err="1">
                <a:solidFill>
                  <a:schemeClr val="tx1"/>
                </a:solidFill>
                <a:latin typeface="+mn-lt"/>
              </a:rPr>
              <a:t>бірге</a:t>
            </a:r>
            <a:r>
              <a:rPr lang="ru-RU" sz="1800" b="0" kern="0" spc="0" dirty="0">
                <a:solidFill>
                  <a:schemeClr val="tx1"/>
                </a:solidFill>
                <a:latin typeface="+mn-lt"/>
              </a:rPr>
              <a:t> </a:t>
            </a:r>
            <a:r>
              <a:rPr lang="ru-RU" sz="1800" b="0" kern="0" spc="0" dirty="0" err="1">
                <a:solidFill>
                  <a:schemeClr val="tx1"/>
                </a:solidFill>
                <a:latin typeface="+mn-lt"/>
              </a:rPr>
              <a:t>күрт</a:t>
            </a:r>
            <a:r>
              <a:rPr lang="ru-RU" sz="1800" b="0" kern="0" spc="0" dirty="0">
                <a:solidFill>
                  <a:schemeClr val="tx1"/>
                </a:solidFill>
                <a:latin typeface="+mn-lt"/>
              </a:rPr>
              <a:t> </a:t>
            </a:r>
            <a:r>
              <a:rPr lang="ru-RU" sz="1800" b="0" kern="0" spc="0" dirty="0" err="1">
                <a:solidFill>
                  <a:schemeClr val="tx1"/>
                </a:solidFill>
                <a:latin typeface="+mn-lt"/>
              </a:rPr>
              <a:t>өседі</a:t>
            </a:r>
            <a:r>
              <a:rPr lang="ru-RU" sz="1800" b="0" kern="0" spc="0" dirty="0">
                <a:solidFill>
                  <a:schemeClr val="tx1"/>
                </a:solidFill>
                <a:latin typeface="+mn-lt"/>
              </a:rPr>
              <a:t>, </a:t>
            </a:r>
            <a:r>
              <a:rPr lang="ru-RU" sz="1800" b="0" kern="0" spc="0" dirty="0" err="1">
                <a:solidFill>
                  <a:schemeClr val="tx1"/>
                </a:solidFill>
                <a:latin typeface="+mn-lt"/>
              </a:rPr>
              <a:t>сондықтан</a:t>
            </a:r>
            <a:r>
              <a:rPr lang="ru-RU" sz="1800" b="0" kern="0" spc="0" dirty="0">
                <a:solidFill>
                  <a:schemeClr val="tx1"/>
                </a:solidFill>
                <a:latin typeface="+mn-lt"/>
              </a:rPr>
              <a:t>, </a:t>
            </a:r>
            <a:r>
              <a:rPr lang="ru-RU" sz="1800" b="0" kern="0" spc="0" dirty="0" err="1">
                <a:solidFill>
                  <a:schemeClr val="tx1"/>
                </a:solidFill>
                <a:latin typeface="+mn-lt"/>
              </a:rPr>
              <a:t>гидрологиялық</a:t>
            </a:r>
            <a:r>
              <a:rPr lang="ru-RU" sz="1800" b="0" kern="0" spc="0" dirty="0">
                <a:solidFill>
                  <a:schemeClr val="tx1"/>
                </a:solidFill>
                <a:latin typeface="+mn-lt"/>
              </a:rPr>
              <a:t> </a:t>
            </a:r>
            <a:r>
              <a:rPr lang="ru-RU" sz="1800" b="0" kern="0" spc="0" dirty="0" err="1">
                <a:solidFill>
                  <a:schemeClr val="tx1"/>
                </a:solidFill>
                <a:latin typeface="+mn-lt"/>
              </a:rPr>
              <a:t>тәжірибеде</a:t>
            </a:r>
            <a:r>
              <a:rPr lang="ru-RU" sz="1800" b="0" kern="0" spc="0" dirty="0">
                <a:solidFill>
                  <a:schemeClr val="tx1"/>
                </a:solidFill>
                <a:latin typeface="+mn-lt"/>
              </a:rPr>
              <a:t> эксцесс аз </a:t>
            </a:r>
            <a:r>
              <a:rPr lang="ru-RU" sz="1800" b="0" kern="0" spc="0" dirty="0" err="1">
                <a:solidFill>
                  <a:schemeClr val="tx1"/>
                </a:solidFill>
                <a:latin typeface="+mn-lt"/>
              </a:rPr>
              <a:t>қолданылады</a:t>
            </a:r>
            <a:r>
              <a:rPr lang="ru-RU" sz="1800" b="0" kern="0" spc="0" dirty="0">
                <a:solidFill>
                  <a:schemeClr val="tx1"/>
                </a:solidFill>
                <a:latin typeface="+mn-lt"/>
              </a:rPr>
              <a:t>.</a:t>
            </a:r>
            <a:endParaRPr lang="en-US" sz="1800" b="0" kern="0" spc="0" dirty="0" smtClean="0">
              <a:solidFill>
                <a:schemeClr val="tx1"/>
              </a:solidFill>
              <a:latin typeface="+mn-lt"/>
            </a:endParaRPr>
          </a:p>
          <a:p>
            <a:pPr indent="520700" algn="just">
              <a:lnSpc>
                <a:spcPct val="100000"/>
              </a:lnSpc>
              <a:spcBef>
                <a:spcPts val="0"/>
              </a:spcBef>
            </a:pPr>
            <a:endParaRPr lang="en-US" sz="1800" b="0" kern="0" spc="0" dirty="0">
              <a:solidFill>
                <a:schemeClr val="tx1"/>
              </a:solidFill>
              <a:latin typeface="+mn-lt"/>
            </a:endParaRPr>
          </a:p>
          <a:p>
            <a:pPr indent="520700" algn="just">
              <a:lnSpc>
                <a:spcPct val="100000"/>
              </a:lnSpc>
              <a:spcBef>
                <a:spcPts val="0"/>
              </a:spcBef>
            </a:pPr>
            <a:endParaRPr lang="en-US" sz="1800" b="0" kern="0" spc="0" dirty="0" smtClean="0">
              <a:solidFill>
                <a:schemeClr val="tx1"/>
              </a:solidFill>
              <a:latin typeface="+mn-lt"/>
            </a:endParaRPr>
          </a:p>
          <a:p>
            <a:pPr indent="520700" algn="just">
              <a:lnSpc>
                <a:spcPct val="100000"/>
              </a:lnSpc>
              <a:spcBef>
                <a:spcPts val="0"/>
              </a:spcBef>
            </a:pPr>
            <a:endParaRPr lang="en-US" sz="1800" b="0" kern="0" spc="0" dirty="0">
              <a:solidFill>
                <a:schemeClr val="tx1"/>
              </a:solidFill>
              <a:latin typeface="+mn-lt"/>
            </a:endParaRPr>
          </a:p>
          <a:p>
            <a:pPr indent="520700" algn="just">
              <a:lnSpc>
                <a:spcPct val="100000"/>
              </a:lnSpc>
              <a:spcBef>
                <a:spcPts val="0"/>
              </a:spcBef>
            </a:pPr>
            <a:endParaRPr lang="en-US" sz="1800" b="0" kern="0" spc="0" dirty="0" smtClean="0">
              <a:solidFill>
                <a:schemeClr val="tx1"/>
              </a:solidFill>
              <a:latin typeface="+mn-lt"/>
            </a:endParaRPr>
          </a:p>
          <a:p>
            <a:pPr indent="520700" algn="just">
              <a:lnSpc>
                <a:spcPct val="100000"/>
              </a:lnSpc>
              <a:spcBef>
                <a:spcPts val="0"/>
              </a:spcBef>
            </a:pPr>
            <a:endParaRPr lang="en-US" sz="1800" b="0" kern="0" spc="0" dirty="0">
              <a:solidFill>
                <a:schemeClr val="tx1"/>
              </a:solidFill>
              <a:latin typeface="+mn-lt"/>
            </a:endParaRPr>
          </a:p>
          <a:p>
            <a:pPr indent="520700" algn="just">
              <a:lnSpc>
                <a:spcPct val="100000"/>
              </a:lnSpc>
              <a:spcBef>
                <a:spcPts val="0"/>
              </a:spcBef>
            </a:pPr>
            <a:endParaRPr lang="en-US" sz="1800" b="0" kern="0" spc="0" dirty="0" smtClean="0">
              <a:solidFill>
                <a:schemeClr val="tx1"/>
              </a:solidFill>
              <a:latin typeface="+mn-lt"/>
            </a:endParaRPr>
          </a:p>
          <a:p>
            <a:pPr indent="520700" algn="just">
              <a:lnSpc>
                <a:spcPct val="100000"/>
              </a:lnSpc>
              <a:spcBef>
                <a:spcPts val="0"/>
              </a:spcBef>
            </a:pPr>
            <a:endParaRPr lang="en-US" sz="1800" b="0" kern="0" spc="0" dirty="0">
              <a:solidFill>
                <a:schemeClr val="tx1"/>
              </a:solidFill>
              <a:latin typeface="+mn-lt"/>
            </a:endParaRPr>
          </a:p>
          <a:p>
            <a:pPr indent="520700" algn="just">
              <a:lnSpc>
                <a:spcPct val="100000"/>
              </a:lnSpc>
              <a:spcBef>
                <a:spcPts val="0"/>
              </a:spcBef>
            </a:pPr>
            <a:endParaRPr lang="en-US" sz="1800" b="0" kern="0" spc="0" dirty="0" smtClean="0">
              <a:solidFill>
                <a:schemeClr val="tx1"/>
              </a:solidFill>
              <a:latin typeface="+mn-lt"/>
            </a:endParaRPr>
          </a:p>
          <a:p>
            <a:pPr indent="520700" algn="just">
              <a:lnSpc>
                <a:spcPct val="100000"/>
              </a:lnSpc>
              <a:spcBef>
                <a:spcPts val="0"/>
              </a:spcBef>
            </a:pPr>
            <a:endParaRPr lang="en-US" sz="1800" b="0" kern="0" spc="0" dirty="0">
              <a:solidFill>
                <a:schemeClr val="tx1"/>
              </a:solidFill>
              <a:latin typeface="+mn-lt"/>
            </a:endParaRPr>
          </a:p>
          <a:p>
            <a:pPr indent="520700" algn="just">
              <a:lnSpc>
                <a:spcPct val="100000"/>
              </a:lnSpc>
              <a:spcBef>
                <a:spcPts val="0"/>
              </a:spcBef>
            </a:pPr>
            <a:r>
              <a:rPr lang="ru-RU" sz="1800" b="0" kern="0" spc="0" dirty="0" smtClean="0">
                <a:solidFill>
                  <a:schemeClr val="tx1"/>
                </a:solidFill>
                <a:latin typeface="+mn-lt"/>
              </a:rPr>
              <a:t> </a:t>
            </a:r>
            <a:endParaRPr lang="kk-KZ" sz="1800" b="0" kern="0" spc="0" dirty="0">
              <a:solidFill>
                <a:schemeClr val="tx1"/>
              </a:solidFill>
              <a:latin typeface="+mn-lt"/>
            </a:endParaRPr>
          </a:p>
        </p:txBody>
      </p:sp>
      <p:sp>
        <p:nvSpPr>
          <p:cNvPr id="6" name="Rectangle 2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1" y="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Rectangle 5"/>
          <p:cNvSpPr>
            <a:spLocks noChangeArrowheads="1"/>
          </p:cNvSpPr>
          <p:nvPr/>
        </p:nvSpPr>
        <p:spPr bwMode="auto">
          <a:xfrm>
            <a:off x="4940300" y="29935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2" name="Rectangle 9"/>
          <p:cNvSpPr>
            <a:spLocks noChangeArrowheads="1"/>
          </p:cNvSpPr>
          <p:nvPr/>
        </p:nvSpPr>
        <p:spPr bwMode="auto">
          <a:xfrm>
            <a:off x="4584700" y="47010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5"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8"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0" name="Rectangle 1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2"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extLst>
              <p:ext uri="{D42A27DB-BD31-4B8C-83A1-F6EECF244321}">
                <p14:modId xmlns:p14="http://schemas.microsoft.com/office/powerpoint/2010/main" val="1163802591"/>
              </p:ext>
            </p:extLst>
          </p:nvPr>
        </p:nvGraphicFramePr>
        <p:xfrm>
          <a:off x="4530042" y="977280"/>
          <a:ext cx="1353234" cy="775034"/>
        </p:xfrm>
        <a:graphic>
          <a:graphicData uri="http://schemas.openxmlformats.org/presentationml/2006/ole">
            <mc:AlternateContent xmlns:mc="http://schemas.openxmlformats.org/markup-compatibility/2006">
              <mc:Choice xmlns:v="urn:schemas-microsoft-com:vml" Requires="v">
                <p:oleObj spid="_x0000_s11281" name="Уравнение" r:id="rId4" imgW="1091726" imgH="609336" progId="Equation.3">
                  <p:embed/>
                </p:oleObj>
              </mc:Choice>
              <mc:Fallback>
                <p:oleObj name="Уравнение" r:id="rId4" imgW="1091726" imgH="609336"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0042" y="977280"/>
                        <a:ext cx="1353234" cy="775034"/>
                      </a:xfrm>
                      <a:prstGeom prst="rect">
                        <a:avLst/>
                      </a:prstGeom>
                      <a:noFill/>
                    </p:spPr>
                  </p:pic>
                </p:oleObj>
              </mc:Fallback>
            </mc:AlternateContent>
          </a:graphicData>
        </a:graphic>
      </p:graphicFrame>
      <p:sp>
        <p:nvSpPr>
          <p:cNvPr id="14"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6" name="Объект 15"/>
          <p:cNvGraphicFramePr>
            <a:graphicFrameLocks noChangeAspect="1"/>
          </p:cNvGraphicFramePr>
          <p:nvPr>
            <p:extLst>
              <p:ext uri="{D42A27DB-BD31-4B8C-83A1-F6EECF244321}">
                <p14:modId xmlns:p14="http://schemas.microsoft.com/office/powerpoint/2010/main" val="4002964813"/>
              </p:ext>
            </p:extLst>
          </p:nvPr>
        </p:nvGraphicFramePr>
        <p:xfrm>
          <a:off x="7691030" y="1679012"/>
          <a:ext cx="932269" cy="547708"/>
        </p:xfrm>
        <a:graphic>
          <a:graphicData uri="http://schemas.openxmlformats.org/presentationml/2006/ole">
            <mc:AlternateContent xmlns:mc="http://schemas.openxmlformats.org/markup-compatibility/2006">
              <mc:Choice xmlns:v="urn:schemas-microsoft-com:vml" Requires="v">
                <p:oleObj spid="_x0000_s11282" name="Уравнение" r:id="rId6" imgW="774364" imgH="444307" progId="Equation.3">
                  <p:embed/>
                </p:oleObj>
              </mc:Choice>
              <mc:Fallback>
                <p:oleObj name="Уравнение" r:id="rId6" imgW="774364" imgH="444307"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91030" y="1679012"/>
                        <a:ext cx="932269" cy="547708"/>
                      </a:xfrm>
                      <a:prstGeom prst="rect">
                        <a:avLst/>
                      </a:prstGeom>
                      <a:noFill/>
                    </p:spPr>
                  </p:pic>
                </p:oleObj>
              </mc:Fallback>
            </mc:AlternateContent>
          </a:graphicData>
        </a:graphic>
      </p:graphicFrame>
      <p:pic>
        <p:nvPicPr>
          <p:cNvPr id="11277" name="Рисунок 4" descr="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06882" y="3760421"/>
            <a:ext cx="4500563" cy="207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Прямоугольник 24"/>
          <p:cNvSpPr/>
          <p:nvPr/>
        </p:nvSpPr>
        <p:spPr>
          <a:xfrm>
            <a:off x="5421738" y="5898565"/>
            <a:ext cx="6096000" cy="523220"/>
          </a:xfrm>
          <a:prstGeom prst="rect">
            <a:avLst/>
          </a:prstGeom>
        </p:spPr>
        <p:txBody>
          <a:bodyPr>
            <a:spAutoFit/>
          </a:bodyPr>
          <a:lstStyle/>
          <a:p>
            <a:pPr algn="ctr">
              <a:spcAft>
                <a:spcPts val="0"/>
              </a:spcAft>
            </a:pPr>
            <a:r>
              <a:rPr lang="kk-KZ" sz="1400" dirty="0">
                <a:latin typeface="Times New Roman" panose="02020603050405020304" pitchFamily="18" charset="0"/>
              </a:rPr>
              <a:t>Сурет </a:t>
            </a:r>
            <a:r>
              <a:rPr lang="kk-KZ" sz="1400" dirty="0" smtClean="0">
                <a:latin typeface="Times New Roman" panose="02020603050405020304" pitchFamily="18" charset="0"/>
              </a:rPr>
              <a:t>3. </a:t>
            </a:r>
            <a:r>
              <a:rPr lang="kk-KZ" sz="1400" dirty="0">
                <a:latin typeface="Times New Roman" panose="02020603050405020304" pitchFamily="18" charset="0"/>
              </a:rPr>
              <a:t>Ықтималдылықтың тығыздық функциясының пішініне </a:t>
            </a:r>
            <a:endParaRPr lang="ru-RU" sz="1400" dirty="0"/>
          </a:p>
          <a:p>
            <a:pPr algn="ctr">
              <a:spcAft>
                <a:spcPts val="0"/>
              </a:spcAft>
            </a:pPr>
            <a:r>
              <a:rPr lang="kk-KZ" sz="1400" dirty="0">
                <a:latin typeface="Times New Roman" panose="02020603050405020304" pitchFamily="18" charset="0"/>
              </a:rPr>
              <a:t>вариация коэффииценті (а) мен </a:t>
            </a:r>
            <a:r>
              <a:rPr lang="kk-KZ" sz="1400" dirty="0" smtClean="0">
                <a:latin typeface="Times New Roman" panose="02020603050405020304" pitchFamily="18" charset="0"/>
              </a:rPr>
              <a:t>эксцессаның </a:t>
            </a:r>
            <a:r>
              <a:rPr lang="kk-KZ" sz="1400" dirty="0">
                <a:latin typeface="Times New Roman" panose="02020603050405020304" pitchFamily="18" charset="0"/>
              </a:rPr>
              <a:t>(б ) ықпалы</a:t>
            </a:r>
            <a:endParaRPr lang="ru-RU" sz="1400" dirty="0">
              <a:effectLst/>
            </a:endParaRPr>
          </a:p>
        </p:txBody>
      </p:sp>
      <p:pic>
        <p:nvPicPr>
          <p:cNvPr id="11278" name="Рисунок 2" descr="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022" y="3755363"/>
            <a:ext cx="4002088" cy="22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Прямоугольник 25"/>
          <p:cNvSpPr/>
          <p:nvPr/>
        </p:nvSpPr>
        <p:spPr>
          <a:xfrm>
            <a:off x="516897" y="5951410"/>
            <a:ext cx="5389985" cy="523220"/>
          </a:xfrm>
          <a:prstGeom prst="rect">
            <a:avLst/>
          </a:prstGeom>
        </p:spPr>
        <p:txBody>
          <a:bodyPr wrap="square">
            <a:spAutoFit/>
          </a:bodyPr>
          <a:lstStyle/>
          <a:p>
            <a:pPr algn="just"/>
            <a:r>
              <a:rPr lang="kk-KZ" sz="1400" dirty="0">
                <a:latin typeface="Times New Roman" panose="02020603050405020304" pitchFamily="18" charset="0"/>
              </a:rPr>
              <a:t>Сурет </a:t>
            </a:r>
            <a:r>
              <a:rPr lang="kk-KZ" sz="1400" dirty="0" smtClean="0">
                <a:latin typeface="Times New Roman" panose="02020603050405020304" pitchFamily="18" charset="0"/>
              </a:rPr>
              <a:t>2. </a:t>
            </a:r>
            <a:r>
              <a:rPr lang="kk-KZ" sz="1400" dirty="0">
                <a:latin typeface="Times New Roman" panose="02020603050405020304" pitchFamily="18" charset="0"/>
              </a:rPr>
              <a:t>Симметриялы және симметриялы </a:t>
            </a:r>
            <a:r>
              <a:rPr lang="kk-KZ" sz="1400" dirty="0" smtClean="0">
                <a:latin typeface="Times New Roman" panose="02020603050405020304" pitchFamily="18" charset="0"/>
              </a:rPr>
              <a:t>емес үлестірім </a:t>
            </a:r>
            <a:r>
              <a:rPr lang="kk-KZ" sz="1400" dirty="0">
                <a:latin typeface="Times New Roman" panose="02020603050405020304" pitchFamily="18" charset="0"/>
              </a:rPr>
              <a:t>ықтималдылығының </a:t>
            </a:r>
            <a:r>
              <a:rPr lang="kk-KZ" sz="1400" dirty="0" smtClean="0">
                <a:latin typeface="Times New Roman" panose="02020603050405020304" pitchFamily="18" charset="0"/>
                <a:ea typeface="Calibri" panose="020F0502020204030204" pitchFamily="34" charset="0"/>
              </a:rPr>
              <a:t>тығыздық </a:t>
            </a:r>
            <a:r>
              <a:rPr lang="kk-KZ" sz="1400" dirty="0">
                <a:latin typeface="Times New Roman" panose="02020603050405020304" pitchFamily="18" charset="0"/>
                <a:ea typeface="Calibri" panose="020F0502020204030204" pitchFamily="34" charset="0"/>
              </a:rPr>
              <a:t>функциясының графигі</a:t>
            </a:r>
            <a:endParaRPr lang="ru-RU" sz="1400" dirty="0"/>
          </a:p>
        </p:txBody>
      </p:sp>
    </p:spTree>
    <p:extLst>
      <p:ext uri="{BB962C8B-B14F-4D97-AF65-F5344CB8AC3E}">
        <p14:creationId xmlns:p14="http://schemas.microsoft.com/office/powerpoint/2010/main" val="4120973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Заголовок 19">
            <a:extLst>
              <a:ext uri="{FF2B5EF4-FFF2-40B4-BE49-F238E27FC236}">
                <a16:creationId xmlns="" xmlns:a16="http://schemas.microsoft.com/office/drawing/2014/main" id="{F11A6B65-5A20-4F4D-ACBB-ED50132D4571}"/>
              </a:ext>
            </a:extLst>
          </p:cNvPr>
          <p:cNvSpPr>
            <a:spLocks noGrp="1"/>
          </p:cNvSpPr>
          <p:nvPr>
            <p:ph type="ctrTitle"/>
          </p:nvPr>
        </p:nvSpPr>
        <p:spPr/>
        <p:txBody>
          <a:bodyPr rtlCol="0"/>
          <a:lstStyle/>
          <a:p>
            <a:pPr rtl="0"/>
            <a:r>
              <a:rPr lang="ru-RU" sz="5000" dirty="0" err="1" smtClean="0"/>
              <a:t>Назарларыңызға</a:t>
            </a:r>
            <a:r>
              <a:rPr lang="ru-RU" sz="5000" dirty="0" smtClean="0"/>
              <a:t> </a:t>
            </a:r>
            <a:r>
              <a:rPr lang="ru-RU" sz="5000" dirty="0" err="1" smtClean="0"/>
              <a:t>рахмет</a:t>
            </a:r>
            <a:endParaRPr lang="ru-RU" sz="5000" dirty="0"/>
          </a:p>
        </p:txBody>
      </p:sp>
      <p:sp>
        <p:nvSpPr>
          <p:cNvPr id="4" name="Текст 3">
            <a:extLst>
              <a:ext uri="{FF2B5EF4-FFF2-40B4-BE49-F238E27FC236}">
                <a16:creationId xmlns="" xmlns:a16="http://schemas.microsoft.com/office/drawing/2014/main" id="{60828E04-9C2A-4859-8050-C2DF67A249CB}"/>
              </a:ext>
            </a:extLst>
          </p:cNvPr>
          <p:cNvSpPr>
            <a:spLocks noGrp="1"/>
          </p:cNvSpPr>
          <p:nvPr>
            <p:ph type="body" sz="quarter" idx="15"/>
          </p:nvPr>
        </p:nvSpPr>
        <p:spPr>
          <a:xfrm>
            <a:off x="2174361" y="4035727"/>
            <a:ext cx="3329850" cy="742980"/>
          </a:xfrm>
        </p:spPr>
        <p:txBody>
          <a:bodyPr rtlCol="0"/>
          <a:lstStyle/>
          <a:p>
            <a:pPr rtl="0"/>
            <a:r>
              <a:rPr lang="ru-RU" dirty="0" smtClean="0"/>
              <a:t>Айнур </a:t>
            </a:r>
            <a:r>
              <a:rPr lang="ru-RU" dirty="0" err="1" smtClean="0"/>
              <a:t>Каировна</a:t>
            </a:r>
            <a:r>
              <a:rPr lang="ru-RU" dirty="0" smtClean="0"/>
              <a:t> </a:t>
            </a:r>
          </a:p>
          <a:p>
            <a:pPr rtl="0"/>
            <a:r>
              <a:rPr lang="ru-RU" dirty="0" smtClean="0"/>
              <a:t>Мусина</a:t>
            </a:r>
            <a:endParaRPr lang="ru-RU" dirty="0"/>
          </a:p>
        </p:txBody>
      </p:sp>
      <p:pic>
        <p:nvPicPr>
          <p:cNvPr id="10" name="Графический объект 9" descr="Смартфон" title="Значок — номер телефона докладчика">
            <a:extLst>
              <a:ext uri="{FF2B5EF4-FFF2-40B4-BE49-F238E27FC236}">
                <a16:creationId xmlns="" xmlns:a16="http://schemas.microsoft.com/office/drawing/2014/main" id="{A29DE31C-E099-4579-BB03-675E0A40C5F2}"/>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p:blipFill>
        <p:spPr>
          <a:xfrm>
            <a:off x="5783050" y="4130805"/>
            <a:ext cx="218900" cy="218900"/>
          </a:xfrm>
          <a:prstGeom prst="rect">
            <a:avLst/>
          </a:prstGeom>
        </p:spPr>
      </p:pic>
      <p:sp>
        <p:nvSpPr>
          <p:cNvPr id="5" name="Текст 4">
            <a:extLst>
              <a:ext uri="{FF2B5EF4-FFF2-40B4-BE49-F238E27FC236}">
                <a16:creationId xmlns="" xmlns:a16="http://schemas.microsoft.com/office/drawing/2014/main" id="{11265965-2271-4C1C-BD0A-6F85F80FF9A6}"/>
              </a:ext>
            </a:extLst>
          </p:cNvPr>
          <p:cNvSpPr>
            <a:spLocks noGrp="1"/>
          </p:cNvSpPr>
          <p:nvPr>
            <p:ph type="body" sz="quarter" idx="16"/>
          </p:nvPr>
        </p:nvSpPr>
        <p:spPr/>
        <p:txBody>
          <a:bodyPr rtlCol="0"/>
          <a:lstStyle/>
          <a:p>
            <a:pPr rtl="0"/>
            <a:r>
              <a:rPr lang="ru-RU" dirty="0"/>
              <a:t>+7 </a:t>
            </a:r>
            <a:r>
              <a:rPr lang="ru-RU" dirty="0" smtClean="0"/>
              <a:t>(747) 696 03 31</a:t>
            </a:r>
            <a:endParaRPr lang="ru-RU" dirty="0"/>
          </a:p>
        </p:txBody>
      </p:sp>
      <p:pic>
        <p:nvPicPr>
          <p:cNvPr id="9" name="Графический объект 8" descr="Конверт" title="Значок — адрес электронной почты докладчика">
            <a:extLst>
              <a:ext uri="{FF2B5EF4-FFF2-40B4-BE49-F238E27FC236}">
                <a16:creationId xmlns="" xmlns:a16="http://schemas.microsoft.com/office/drawing/2014/main" id="{773C1382-ACE1-460F-A1B6-AB761A7D2E6B}"/>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p:blipFill>
        <p:spPr>
          <a:xfrm>
            <a:off x="5783050" y="4536623"/>
            <a:ext cx="218900" cy="218900"/>
          </a:xfrm>
          <a:prstGeom prst="rect">
            <a:avLst/>
          </a:prstGeom>
        </p:spPr>
      </p:pic>
      <p:sp>
        <p:nvSpPr>
          <p:cNvPr id="6" name="Текст 5">
            <a:extLst>
              <a:ext uri="{FF2B5EF4-FFF2-40B4-BE49-F238E27FC236}">
                <a16:creationId xmlns="" xmlns:a16="http://schemas.microsoft.com/office/drawing/2014/main" id="{50A3BCC3-A277-4C0B-9EBA-EB53990D8EBD}"/>
              </a:ext>
            </a:extLst>
          </p:cNvPr>
          <p:cNvSpPr>
            <a:spLocks noGrp="1"/>
          </p:cNvSpPr>
          <p:nvPr>
            <p:ph type="body" sz="quarter" idx="17"/>
          </p:nvPr>
        </p:nvSpPr>
        <p:spPr/>
        <p:txBody>
          <a:bodyPr rtlCol="0"/>
          <a:lstStyle/>
          <a:p>
            <a:r>
              <a:rPr lang="kk-KZ" u="sng" dirty="0">
                <a:solidFill>
                  <a:schemeClr val="accent5">
                    <a:lumMod val="75000"/>
                  </a:schemeClr>
                </a:solidFill>
                <a:hlinkClick r:id="rId7"/>
              </a:rPr>
              <a:t>Ainur.Musina@kaznu.kz</a:t>
            </a:r>
            <a:endParaRPr lang="ru-RU" dirty="0">
              <a:solidFill>
                <a:schemeClr val="accent5">
                  <a:lumMod val="75000"/>
                </a:schemeClr>
              </a:solidFill>
            </a:endParaRPr>
          </a:p>
        </p:txBody>
      </p:sp>
      <p:pic>
        <p:nvPicPr>
          <p:cNvPr id="11" name="Графический объект 10" descr="Ссылка">
            <a:extLst>
              <a:ext uri="{FF2B5EF4-FFF2-40B4-BE49-F238E27FC236}">
                <a16:creationId xmlns="" xmlns:a16="http://schemas.microsoft.com/office/drawing/2014/main" id="{0718E6E0-05A2-479C-AEA8-1A385EB73474}"/>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 xmlns:asvg="http://schemas.microsoft.com/office/drawing/2016/SVG/main" r:embed="rId9"/>
              </a:ext>
            </a:extLst>
          </a:blip>
          <a:stretch>
            <a:fillRect/>
          </a:stretch>
        </p:blipFill>
        <p:spPr>
          <a:xfrm>
            <a:off x="5766191" y="4904341"/>
            <a:ext cx="244786" cy="244786"/>
          </a:xfrm>
          <a:prstGeom prst="rect">
            <a:avLst/>
          </a:prstGeom>
        </p:spPr>
      </p:pic>
      <p:sp>
        <p:nvSpPr>
          <p:cNvPr id="21" name="Текст 20">
            <a:extLst>
              <a:ext uri="{FF2B5EF4-FFF2-40B4-BE49-F238E27FC236}">
                <a16:creationId xmlns="" xmlns:a16="http://schemas.microsoft.com/office/drawing/2014/main" id="{E382DE25-E72C-473B-AB0F-13DF377E6A8F}"/>
              </a:ext>
            </a:extLst>
          </p:cNvPr>
          <p:cNvSpPr>
            <a:spLocks noGrp="1"/>
          </p:cNvSpPr>
          <p:nvPr>
            <p:ph type="body" sz="quarter" idx="18"/>
          </p:nvPr>
        </p:nvSpPr>
        <p:spPr/>
        <p:txBody>
          <a:bodyPr rtlCol="0"/>
          <a:lstStyle/>
          <a:p>
            <a:r>
              <a:rPr lang="en-US" dirty="0"/>
              <a:t>https://univer.kaznu.kz/</a:t>
            </a:r>
            <a:endParaRPr lang="ru-RU" dirty="0"/>
          </a:p>
        </p:txBody>
      </p:sp>
      <p:sp>
        <p:nvSpPr>
          <p:cNvPr id="12" name="Номер слайда 11">
            <a:extLst>
              <a:ext uri="{FF2B5EF4-FFF2-40B4-BE49-F238E27FC236}">
                <a16:creationId xmlns="" xmlns:a16="http://schemas.microsoft.com/office/drawing/2014/main" id="{91814EC9-246A-4C6E-941E-5774FE72F08E}"/>
              </a:ext>
            </a:extLst>
          </p:cNvPr>
          <p:cNvSpPr>
            <a:spLocks noGrp="1"/>
          </p:cNvSpPr>
          <p:nvPr>
            <p:ph type="sldNum" sz="quarter" idx="4294967295"/>
          </p:nvPr>
        </p:nvSpPr>
        <p:spPr>
          <a:xfrm>
            <a:off x="11914188" y="6402388"/>
            <a:ext cx="277812" cy="273050"/>
          </a:xfrm>
        </p:spPr>
        <p:txBody>
          <a:bodyPr rtlCol="0"/>
          <a:lstStyle/>
          <a:p>
            <a:pPr rtl="0"/>
            <a:fld id="{19B51A1E-902D-48AF-9020-955120F399B6}" type="slidenum">
              <a:rPr lang="ru-RU" smtClean="0"/>
              <a:pPr rtl="0"/>
              <a:t>11</a:t>
            </a:fld>
            <a:endParaRPr lang="ru-RU" dirty="0"/>
          </a:p>
        </p:txBody>
      </p:sp>
    </p:spTree>
    <p:extLst>
      <p:ext uri="{BB962C8B-B14F-4D97-AF65-F5344CB8AC3E}">
        <p14:creationId xmlns:p14="http://schemas.microsoft.com/office/powerpoint/2010/main" val="415367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560F281-4FF6-4617-A809-AC9C15ECF18A}"/>
              </a:ext>
            </a:extLst>
          </p:cNvPr>
          <p:cNvSpPr>
            <a:spLocks noGrp="1"/>
          </p:cNvSpPr>
          <p:nvPr>
            <p:ph type="title"/>
          </p:nvPr>
        </p:nvSpPr>
        <p:spPr>
          <a:xfrm>
            <a:off x="2709417" y="564776"/>
            <a:ext cx="5184913" cy="405653"/>
          </a:xfrm>
        </p:spPr>
        <p:txBody>
          <a:bodyPr rtlCol="0"/>
          <a:lstStyle/>
          <a:p>
            <a:pPr rtl="0"/>
            <a:r>
              <a:rPr lang="ru-RU" sz="2000" kern="0" spc="0" dirty="0" err="1" smtClean="0">
                <a:solidFill>
                  <a:schemeClr val="accent1"/>
                </a:solidFill>
              </a:rPr>
              <a:t>Дәрістің</a:t>
            </a:r>
            <a:r>
              <a:rPr lang="ru-RU" sz="2000" kern="0" spc="0" dirty="0" smtClean="0">
                <a:solidFill>
                  <a:schemeClr val="accent1"/>
                </a:solidFill>
              </a:rPr>
              <a:t> </a:t>
            </a:r>
            <a:r>
              <a:rPr lang="ru-RU" sz="2000" kern="0" spc="0" dirty="0" err="1" smtClean="0">
                <a:solidFill>
                  <a:schemeClr val="accent1"/>
                </a:solidFill>
              </a:rPr>
              <a:t>қысқаша</a:t>
            </a:r>
            <a:r>
              <a:rPr lang="ru-RU" sz="2000" kern="0" spc="0" dirty="0" smtClean="0">
                <a:solidFill>
                  <a:schemeClr val="accent1"/>
                </a:solidFill>
              </a:rPr>
              <a:t> </a:t>
            </a:r>
            <a:r>
              <a:rPr lang="ru-RU" sz="2000" kern="0" spc="0" dirty="0" err="1" smtClean="0">
                <a:solidFill>
                  <a:schemeClr val="accent1"/>
                </a:solidFill>
              </a:rPr>
              <a:t>мазмұны</a:t>
            </a:r>
            <a:endParaRPr lang="ru-RU" sz="2000" kern="0" spc="0" dirty="0">
              <a:solidFill>
                <a:schemeClr val="accent1"/>
              </a:solidFill>
            </a:endParaRPr>
          </a:p>
        </p:txBody>
      </p:sp>
      <p:sp>
        <p:nvSpPr>
          <p:cNvPr id="4" name="Объект 3">
            <a:extLst>
              <a:ext uri="{FF2B5EF4-FFF2-40B4-BE49-F238E27FC236}">
                <a16:creationId xmlns="" xmlns:a16="http://schemas.microsoft.com/office/drawing/2014/main" id="{D355C61F-C8F1-4977-8E1F-F16C0D9EA88C}"/>
              </a:ext>
            </a:extLst>
          </p:cNvPr>
          <p:cNvSpPr>
            <a:spLocks noGrp="1"/>
          </p:cNvSpPr>
          <p:nvPr>
            <p:ph sz="half" idx="1"/>
          </p:nvPr>
        </p:nvSpPr>
        <p:spPr>
          <a:xfrm>
            <a:off x="1123575" y="1168308"/>
            <a:ext cx="8652437" cy="3374664"/>
          </a:xfrm>
          <a:solidFill>
            <a:schemeClr val="bg1">
              <a:lumMod val="85000"/>
            </a:schemeClr>
          </a:solidFill>
          <a:ln>
            <a:solidFill>
              <a:schemeClr val="accent1"/>
            </a:solidFill>
          </a:ln>
        </p:spPr>
        <p:txBody>
          <a:bodyPr rtlCol="0"/>
          <a:lstStyle/>
          <a:p>
            <a:pPr algn="just">
              <a:buFont typeface="Wingdings" panose="05000000000000000000" pitchFamily="2" charset="2"/>
              <a:buChar char="ü"/>
            </a:pPr>
            <a:r>
              <a:rPr lang="ru-RU" sz="2800" dirty="0" err="1" smtClean="0"/>
              <a:t>Кездейсоқ</a:t>
            </a:r>
            <a:r>
              <a:rPr lang="ru-RU" sz="2800" dirty="0" smtClean="0"/>
              <a:t> </a:t>
            </a:r>
            <a:r>
              <a:rPr lang="ru-RU" sz="2800" dirty="0" err="1" smtClean="0"/>
              <a:t>шаманың</a:t>
            </a:r>
            <a:r>
              <a:rPr lang="ru-RU" sz="2800" dirty="0" smtClean="0"/>
              <a:t> </a:t>
            </a:r>
            <a:r>
              <a:rPr lang="ru-RU" sz="2800" dirty="0" err="1" smtClean="0"/>
              <a:t>сандық</a:t>
            </a:r>
            <a:r>
              <a:rPr lang="ru-RU" sz="2800" dirty="0" smtClean="0"/>
              <a:t> </a:t>
            </a:r>
            <a:r>
              <a:rPr lang="ru-RU" sz="2800" dirty="0" err="1" smtClean="0"/>
              <a:t>сипаттамалары</a:t>
            </a:r>
            <a:r>
              <a:rPr lang="ru-RU" sz="2800" dirty="0" smtClean="0"/>
              <a:t>; </a:t>
            </a:r>
            <a:endParaRPr lang="ru-RU" sz="2800" dirty="0" smtClean="0"/>
          </a:p>
          <a:p>
            <a:pPr algn="just">
              <a:buFont typeface="Wingdings" panose="05000000000000000000" pitchFamily="2" charset="2"/>
              <a:buChar char="ü"/>
            </a:pPr>
            <a:r>
              <a:rPr lang="ru-RU" sz="2800" dirty="0" err="1" smtClean="0"/>
              <a:t>Кездейсоқ</a:t>
            </a:r>
            <a:r>
              <a:rPr lang="ru-RU" sz="2800" dirty="0" smtClean="0"/>
              <a:t> </a:t>
            </a:r>
            <a:r>
              <a:rPr lang="ru-RU" sz="2800" dirty="0" err="1" smtClean="0"/>
              <a:t>шамалардың</a:t>
            </a:r>
            <a:r>
              <a:rPr lang="ru-RU" sz="2800" dirty="0" smtClean="0"/>
              <a:t> </a:t>
            </a:r>
            <a:r>
              <a:rPr lang="ru-RU" sz="2800" dirty="0" err="1" smtClean="0"/>
              <a:t>үлестірім</a:t>
            </a:r>
            <a:r>
              <a:rPr lang="ru-RU" sz="2800" dirty="0" smtClean="0"/>
              <a:t> </a:t>
            </a:r>
            <a:r>
              <a:rPr lang="ru-RU" sz="2800" dirty="0" err="1" smtClean="0"/>
              <a:t>моменттері</a:t>
            </a:r>
            <a:r>
              <a:rPr lang="ru-RU" sz="2800" dirty="0" smtClean="0"/>
              <a:t>;</a:t>
            </a:r>
            <a:endParaRPr lang="ru-RU" sz="2800" dirty="0" smtClean="0"/>
          </a:p>
          <a:p>
            <a:pPr algn="just">
              <a:buFont typeface="Wingdings" panose="05000000000000000000" pitchFamily="2" charset="2"/>
              <a:buChar char="ü"/>
            </a:pPr>
            <a:r>
              <a:rPr lang="ru-RU" sz="2800" dirty="0" err="1" smtClean="0"/>
              <a:t>Бақылау</a:t>
            </a:r>
            <a:r>
              <a:rPr lang="ru-RU" sz="2800" dirty="0" smtClean="0"/>
              <a:t> </a:t>
            </a:r>
            <a:r>
              <a:rPr lang="ru-RU" sz="2800" dirty="0" err="1" smtClean="0"/>
              <a:t>қатарларының</a:t>
            </a:r>
            <a:r>
              <a:rPr lang="ru-RU" sz="2800" dirty="0" smtClean="0"/>
              <a:t> </a:t>
            </a:r>
            <a:r>
              <a:rPr lang="ru-RU" sz="2800" dirty="0" err="1" smtClean="0"/>
              <a:t>статистикалық</a:t>
            </a:r>
            <a:r>
              <a:rPr lang="ru-RU" sz="2800" dirty="0" smtClean="0"/>
              <a:t> </a:t>
            </a:r>
            <a:r>
              <a:rPr lang="ru-RU" sz="2800" dirty="0" err="1" smtClean="0"/>
              <a:t>параметрлері</a:t>
            </a:r>
            <a:r>
              <a:rPr lang="ru-RU" sz="2800" dirty="0" smtClean="0"/>
              <a:t>.</a:t>
            </a:r>
            <a:endParaRPr lang="ru-RU" sz="2800" dirty="0" smtClean="0"/>
          </a:p>
        </p:txBody>
      </p:sp>
      <p:sp>
        <p:nvSpPr>
          <p:cNvPr id="6" name="Номер слайда 5">
            <a:extLst>
              <a:ext uri="{FF2B5EF4-FFF2-40B4-BE49-F238E27FC236}">
                <a16:creationId xmlns="" xmlns:a16="http://schemas.microsoft.com/office/drawing/2014/main" id="{1C554D9F-1895-486E-BFBA-905BB2D29E08}"/>
              </a:ext>
            </a:extLst>
          </p:cNvPr>
          <p:cNvSpPr>
            <a:spLocks noGrp="1"/>
          </p:cNvSpPr>
          <p:nvPr>
            <p:ph type="sldNum" sz="quarter" idx="34"/>
          </p:nvPr>
        </p:nvSpPr>
        <p:spPr/>
        <p:txBody>
          <a:bodyPr rtlCol="0"/>
          <a:lstStyle/>
          <a:p>
            <a:pPr rtl="0"/>
            <a:fld id="{19B51A1E-902D-48AF-9020-955120F399B6}" type="slidenum">
              <a:rPr lang="ru-RU" smtClean="0"/>
              <a:pPr rtl="0"/>
              <a:t>2</a:t>
            </a:fld>
            <a:endParaRPr lang="ru-RU" dirty="0"/>
          </a:p>
        </p:txBody>
      </p:sp>
      <p:pic>
        <p:nvPicPr>
          <p:cNvPr id="4098" name="Picture 2" descr="Перестановка — Википедия"/>
          <p:cNvPicPr>
            <a:picLocks noGrp="1" noChangeAspect="1" noChangeArrowheads="1"/>
          </p:cNvPicPr>
          <p:nvPr>
            <p:ph type="pic" sz="quarter" idx="33"/>
          </p:nvPr>
        </p:nvPicPr>
        <p:blipFill>
          <a:blip r:embed="rId3" cstate="print">
            <a:extLst>
              <a:ext uri="{28A0092B-C50C-407E-A947-70E740481C1C}">
                <a14:useLocalDpi xmlns:a14="http://schemas.microsoft.com/office/drawing/2010/main" val="0"/>
              </a:ext>
            </a:extLst>
          </a:blip>
          <a:srcRect l="16514" r="1651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74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EA5083B-CC27-4F1C-AD03-E3DBEC1C9E78}"/>
              </a:ext>
            </a:extLst>
          </p:cNvPr>
          <p:cNvSpPr>
            <a:spLocks noGrp="1"/>
          </p:cNvSpPr>
          <p:nvPr>
            <p:ph type="title"/>
          </p:nvPr>
        </p:nvSpPr>
        <p:spPr>
          <a:xfrm>
            <a:off x="416858" y="297329"/>
            <a:ext cx="9146241" cy="702635"/>
          </a:xfrm>
        </p:spPr>
        <p:txBody>
          <a:bodyPr rtlCol="0"/>
          <a:lstStyle/>
          <a:p>
            <a:pPr indent="457200"/>
            <a:r>
              <a:rPr lang="ru-RU" sz="2400" kern="0" spc="0" dirty="0" err="1"/>
              <a:t>Кездейсоқ</a:t>
            </a:r>
            <a:r>
              <a:rPr lang="ru-RU" sz="2400" kern="0" spc="0" dirty="0"/>
              <a:t> </a:t>
            </a:r>
            <a:r>
              <a:rPr lang="ru-RU" sz="2400" kern="0" spc="0" dirty="0" err="1"/>
              <a:t>шаманың</a:t>
            </a:r>
            <a:r>
              <a:rPr lang="ru-RU" sz="2400" kern="0" spc="0" dirty="0"/>
              <a:t> </a:t>
            </a:r>
            <a:r>
              <a:rPr lang="ru-RU" sz="2400" kern="0" spc="0" dirty="0" err="1"/>
              <a:t>сандық</a:t>
            </a:r>
            <a:r>
              <a:rPr lang="ru-RU" sz="2400" kern="0" spc="0" dirty="0"/>
              <a:t> </a:t>
            </a:r>
            <a:r>
              <a:rPr lang="ru-RU" sz="2400" kern="0" spc="0" dirty="0" err="1"/>
              <a:t>сипаттамалары</a:t>
            </a:r>
            <a:endParaRPr lang="ru-RU" sz="2400" kern="0" spc="0" dirty="0"/>
          </a:p>
        </p:txBody>
      </p:sp>
      <p:sp>
        <p:nvSpPr>
          <p:cNvPr id="6" name="Номер слайда 5">
            <a:extLst>
              <a:ext uri="{FF2B5EF4-FFF2-40B4-BE49-F238E27FC236}">
                <a16:creationId xmlns="" xmlns:a16="http://schemas.microsoft.com/office/drawing/2014/main" id="{46D051DA-5DAD-43A7-A238-51C63BA59FEC}"/>
              </a:ext>
            </a:extLst>
          </p:cNvPr>
          <p:cNvSpPr>
            <a:spLocks noGrp="1"/>
          </p:cNvSpPr>
          <p:nvPr>
            <p:ph type="sldNum" sz="quarter" idx="34"/>
          </p:nvPr>
        </p:nvSpPr>
        <p:spPr/>
        <p:txBody>
          <a:bodyPr rtlCol="0"/>
          <a:lstStyle/>
          <a:p>
            <a:pPr rtl="0"/>
            <a:fld id="{19B51A1E-902D-48AF-9020-955120F399B6}" type="slidenum">
              <a:rPr lang="ru-RU" smtClean="0"/>
              <a:pPr rtl="0"/>
              <a:t>3</a:t>
            </a:fld>
            <a:endParaRPr lang="ru-RU" dirty="0"/>
          </a:p>
        </p:txBody>
      </p:sp>
      <p:graphicFrame>
        <p:nvGraphicFramePr>
          <p:cNvPr id="8" name="Схема 7"/>
          <p:cNvGraphicFramePr/>
          <p:nvPr>
            <p:extLst>
              <p:ext uri="{D42A27DB-BD31-4B8C-83A1-F6EECF244321}">
                <p14:modId xmlns:p14="http://schemas.microsoft.com/office/powerpoint/2010/main" val="867083799"/>
              </p:ext>
            </p:extLst>
          </p:nvPr>
        </p:nvGraphicFramePr>
        <p:xfrm>
          <a:off x="4711701" y="1046438"/>
          <a:ext cx="5199380" cy="5355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Прямоугольник 8"/>
          <p:cNvSpPr/>
          <p:nvPr/>
        </p:nvSpPr>
        <p:spPr>
          <a:xfrm>
            <a:off x="525779" y="1046438"/>
            <a:ext cx="3995421" cy="535531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indent="457200" algn="just"/>
            <a:r>
              <a:rPr lang="ru-RU" b="1" dirty="0" err="1" smtClean="0"/>
              <a:t>Кездейсоқ</a:t>
            </a:r>
            <a:r>
              <a:rPr lang="ru-RU" b="1" dirty="0" smtClean="0"/>
              <a:t> </a:t>
            </a:r>
            <a:r>
              <a:rPr lang="ru-RU" b="1" dirty="0" err="1"/>
              <a:t>шаманың</a:t>
            </a:r>
            <a:r>
              <a:rPr lang="ru-RU" b="1" dirty="0"/>
              <a:t> </a:t>
            </a:r>
            <a:r>
              <a:rPr lang="ru-RU" b="1" dirty="0" err="1"/>
              <a:t>толық</a:t>
            </a:r>
            <a:r>
              <a:rPr lang="ru-RU" b="1" dirty="0"/>
              <a:t> </a:t>
            </a:r>
            <a:r>
              <a:rPr lang="ru-RU" b="1" dirty="0" err="1" smtClean="0"/>
              <a:t>бейнесі</a:t>
            </a:r>
            <a:r>
              <a:rPr lang="ru-RU" b="1" dirty="0" smtClean="0"/>
              <a:t> </a:t>
            </a:r>
            <a:r>
              <a:rPr lang="ru-RU" dirty="0" err="1" smtClean="0"/>
              <a:t>тәжірибелер</a:t>
            </a:r>
            <a:r>
              <a:rPr lang="ru-RU" dirty="0" smtClean="0"/>
              <a:t> </a:t>
            </a:r>
            <a:r>
              <a:rPr lang="ru-RU" dirty="0" err="1"/>
              <a:t>немесе</a:t>
            </a:r>
            <a:r>
              <a:rPr lang="ru-RU" dirty="0"/>
              <a:t> </a:t>
            </a:r>
            <a:r>
              <a:rPr lang="ru-RU" dirty="0" err="1" smtClean="0"/>
              <a:t>бақылаулар</a:t>
            </a:r>
            <a:r>
              <a:rPr lang="ru-RU" dirty="0" smtClean="0"/>
              <a:t> </a:t>
            </a:r>
            <a:r>
              <a:rPr lang="ru-RU" dirty="0" err="1" smtClean="0"/>
              <a:t>қатарының</a:t>
            </a:r>
            <a:r>
              <a:rPr lang="ru-RU" dirty="0" smtClean="0"/>
              <a:t> </a:t>
            </a:r>
            <a:r>
              <a:rPr lang="ru-RU" dirty="0" err="1"/>
              <a:t>жеткілікті</a:t>
            </a:r>
            <a:r>
              <a:rPr lang="ru-RU" dirty="0"/>
              <a:t> </a:t>
            </a:r>
            <a:r>
              <a:rPr lang="ru-RU" dirty="0" err="1" smtClean="0"/>
              <a:t>болуына</a:t>
            </a:r>
            <a:r>
              <a:rPr lang="ru-RU" dirty="0" smtClean="0"/>
              <a:t> </a:t>
            </a:r>
            <a:r>
              <a:rPr lang="ru-RU" dirty="0" err="1" smtClean="0"/>
              <a:t>немесе</a:t>
            </a:r>
            <a:r>
              <a:rPr lang="ru-RU" dirty="0" smtClean="0"/>
              <a:t> </a:t>
            </a:r>
            <a:r>
              <a:rPr lang="ru-RU" dirty="0" err="1" smtClean="0"/>
              <a:t>оның</a:t>
            </a:r>
            <a:r>
              <a:rPr lang="ru-RU" dirty="0" smtClean="0"/>
              <a:t> </a:t>
            </a:r>
            <a:r>
              <a:rPr lang="ru-RU" dirty="0" err="1" smtClean="0"/>
              <a:t>шексіздікке</a:t>
            </a:r>
            <a:r>
              <a:rPr lang="ru-RU" dirty="0" smtClean="0"/>
              <a:t> </a:t>
            </a:r>
            <a:r>
              <a:rPr lang="ru-RU" dirty="0" err="1" smtClean="0"/>
              <a:t>ұмтылуы</a:t>
            </a:r>
            <a:r>
              <a:rPr lang="ru-RU" dirty="0" smtClean="0"/>
              <a:t> (</a:t>
            </a:r>
            <a:r>
              <a:rPr lang="en-US" dirty="0" smtClean="0"/>
              <a:t>N→∞)</a:t>
            </a:r>
            <a:r>
              <a:rPr lang="kk-KZ" dirty="0" smtClean="0"/>
              <a:t> жағдайындағы</a:t>
            </a:r>
            <a:r>
              <a:rPr lang="en-US" dirty="0" smtClean="0"/>
              <a:t> </a:t>
            </a:r>
            <a:r>
              <a:rPr lang="ru-RU" dirty="0" err="1" smtClean="0"/>
              <a:t>қатарға</a:t>
            </a:r>
            <a:r>
              <a:rPr lang="ru-RU" dirty="0" smtClean="0"/>
              <a:t> </a:t>
            </a:r>
            <a:r>
              <a:rPr lang="ru-RU" dirty="0" err="1"/>
              <a:t>және</a:t>
            </a:r>
            <a:r>
              <a:rPr lang="ru-RU" dirty="0"/>
              <a:t> </a:t>
            </a:r>
            <a:r>
              <a:rPr lang="ru-RU" dirty="0" err="1" smtClean="0"/>
              <a:t>үлестірім</a:t>
            </a:r>
            <a:r>
              <a:rPr lang="ru-RU" dirty="0" smtClean="0"/>
              <a:t> </a:t>
            </a:r>
            <a:r>
              <a:rPr lang="ru-RU" dirty="0" err="1" smtClean="0"/>
              <a:t>функциясына</a:t>
            </a:r>
            <a:r>
              <a:rPr lang="ru-RU" dirty="0" smtClean="0"/>
              <a:t> </a:t>
            </a:r>
            <a:r>
              <a:rPr lang="ru-RU" dirty="0" err="1" smtClean="0"/>
              <a:t>тәуелді</a:t>
            </a:r>
            <a:r>
              <a:rPr lang="ru-RU" dirty="0" smtClean="0"/>
              <a:t>. </a:t>
            </a:r>
            <a:r>
              <a:rPr lang="ru-RU" dirty="0" err="1"/>
              <a:t>Алайда</a:t>
            </a:r>
            <a:r>
              <a:rPr lang="ru-RU" dirty="0"/>
              <a:t>, </a:t>
            </a:r>
            <a:r>
              <a:rPr lang="ru-RU" dirty="0" err="1"/>
              <a:t>бақылаулардың</a:t>
            </a:r>
            <a:r>
              <a:rPr lang="ru-RU" dirty="0"/>
              <a:t> </a:t>
            </a:r>
            <a:r>
              <a:rPr lang="ru-RU" dirty="0" err="1"/>
              <a:t>гидрологиялық</a:t>
            </a:r>
            <a:r>
              <a:rPr lang="ru-RU" dirty="0"/>
              <a:t> </a:t>
            </a:r>
            <a:r>
              <a:rPr lang="ru-RU" dirty="0" err="1"/>
              <a:t>қатарлары</a:t>
            </a:r>
            <a:r>
              <a:rPr lang="ru-RU" dirty="0"/>
              <a:t> </a:t>
            </a:r>
            <a:r>
              <a:rPr lang="ru-RU" dirty="0" err="1"/>
              <a:t>әдетте</a:t>
            </a:r>
            <a:r>
              <a:rPr lang="ru-RU" dirty="0"/>
              <a:t> </a:t>
            </a:r>
            <a:r>
              <a:rPr lang="ru-RU" dirty="0" err="1"/>
              <a:t>қысқа</a:t>
            </a:r>
            <a:r>
              <a:rPr lang="ru-RU" dirty="0"/>
              <a:t> (</a:t>
            </a:r>
            <a:r>
              <a:rPr lang="en-US" dirty="0"/>
              <a:t>n</a:t>
            </a:r>
            <a:r>
              <a:rPr lang="en-US" dirty="0" smtClean="0"/>
              <a:t>&lt;&lt;N)</a:t>
            </a:r>
            <a:r>
              <a:rPr lang="kk-KZ" dirty="0" smtClean="0"/>
              <a:t> және</a:t>
            </a:r>
            <a:r>
              <a:rPr lang="ru-RU" dirty="0" smtClean="0"/>
              <a:t> </a:t>
            </a:r>
            <a:r>
              <a:rPr lang="ru-RU" dirty="0" err="1" smtClean="0"/>
              <a:t>үлестірім</a:t>
            </a:r>
            <a:r>
              <a:rPr lang="ru-RU" dirty="0" smtClean="0"/>
              <a:t> </a:t>
            </a:r>
            <a:r>
              <a:rPr lang="ru-RU" dirty="0" err="1"/>
              <a:t>функциясы</a:t>
            </a:r>
            <a:r>
              <a:rPr lang="ru-RU" dirty="0"/>
              <a:t> </a:t>
            </a:r>
            <a:r>
              <a:rPr lang="ru-RU" dirty="0" err="1"/>
              <a:t>тым</a:t>
            </a:r>
            <a:r>
              <a:rPr lang="ru-RU" dirty="0"/>
              <a:t> </a:t>
            </a:r>
            <a:r>
              <a:rPr lang="ru-RU" dirty="0" err="1" smtClean="0"/>
              <a:t>күрделі</a:t>
            </a:r>
            <a:r>
              <a:rPr lang="ru-RU" dirty="0" smtClean="0"/>
              <a:t> </a:t>
            </a:r>
            <a:r>
              <a:rPr lang="ru-RU" dirty="0" err="1"/>
              <a:t>және</a:t>
            </a:r>
            <a:r>
              <a:rPr lang="ru-RU" dirty="0"/>
              <a:t> </a:t>
            </a:r>
            <a:r>
              <a:rPr lang="ru-RU" dirty="0" err="1"/>
              <a:t>практикалық</a:t>
            </a:r>
            <a:r>
              <a:rPr lang="ru-RU" dirty="0"/>
              <a:t> </a:t>
            </a:r>
            <a:r>
              <a:rPr lang="ru-RU" dirty="0" err="1" smtClean="0"/>
              <a:t>есептеулер</a:t>
            </a:r>
            <a:r>
              <a:rPr lang="ru-RU" dirty="0" smtClean="0"/>
              <a:t> </a:t>
            </a:r>
            <a:r>
              <a:rPr lang="ru-RU" dirty="0" err="1" smtClean="0"/>
              <a:t>кезінде</a:t>
            </a:r>
            <a:r>
              <a:rPr lang="ru-RU" dirty="0" smtClean="0"/>
              <a:t>, </a:t>
            </a:r>
            <a:r>
              <a:rPr lang="ru-RU" dirty="0" err="1" smtClean="0"/>
              <a:t>әсіресе</a:t>
            </a:r>
            <a:r>
              <a:rPr lang="ru-RU" dirty="0" smtClean="0"/>
              <a:t> </a:t>
            </a:r>
            <a:r>
              <a:rPr lang="ru-RU" dirty="0" err="1"/>
              <a:t>бақылаулардың</a:t>
            </a:r>
            <a:r>
              <a:rPr lang="ru-RU" dirty="0"/>
              <a:t> </a:t>
            </a:r>
            <a:r>
              <a:rPr lang="ru-RU" dirty="0" err="1"/>
              <a:t>әртүрлі</a:t>
            </a:r>
            <a:r>
              <a:rPr lang="ru-RU" dirty="0"/>
              <a:t> </a:t>
            </a:r>
            <a:r>
              <a:rPr lang="ru-RU" dirty="0" err="1"/>
              <a:t>қатарларын</a:t>
            </a:r>
            <a:r>
              <a:rPr lang="ru-RU" dirty="0"/>
              <a:t> </a:t>
            </a:r>
            <a:r>
              <a:rPr lang="ru-RU" dirty="0" err="1"/>
              <a:t>салыстырмалы</a:t>
            </a:r>
            <a:r>
              <a:rPr lang="ru-RU" dirty="0"/>
              <a:t> </a:t>
            </a:r>
            <a:r>
              <a:rPr lang="ru-RU" dirty="0" err="1"/>
              <a:t>талдау</a:t>
            </a:r>
            <a:r>
              <a:rPr lang="ru-RU" dirty="0"/>
              <a:t> </a:t>
            </a:r>
            <a:r>
              <a:rPr lang="ru-RU" dirty="0" err="1" smtClean="0"/>
              <a:t>кезінде</a:t>
            </a:r>
            <a:r>
              <a:rPr lang="ru-RU" dirty="0" smtClean="0"/>
              <a:t> </a:t>
            </a:r>
            <a:r>
              <a:rPr lang="ru-RU" dirty="0" err="1" smtClean="0"/>
              <a:t>қолдану</a:t>
            </a:r>
            <a:r>
              <a:rPr lang="ru-RU" dirty="0" smtClean="0"/>
              <a:t> </a:t>
            </a:r>
            <a:r>
              <a:rPr lang="ru-RU" dirty="0" err="1"/>
              <a:t>үшін</a:t>
            </a:r>
            <a:r>
              <a:rPr lang="ru-RU" dirty="0"/>
              <a:t> </a:t>
            </a:r>
            <a:r>
              <a:rPr lang="ru-RU" dirty="0" err="1" smtClean="0"/>
              <a:t>ыңғайсыз</a:t>
            </a:r>
            <a:r>
              <a:rPr lang="ru-RU" dirty="0" smtClean="0"/>
              <a:t> </a:t>
            </a:r>
            <a:r>
              <a:rPr lang="ru-RU" dirty="0" err="1" smtClean="0"/>
              <a:t>болып</a:t>
            </a:r>
            <a:r>
              <a:rPr lang="ru-RU" dirty="0" smtClean="0"/>
              <a:t> </a:t>
            </a:r>
            <a:r>
              <a:rPr lang="ru-RU" dirty="0" err="1" smtClean="0"/>
              <a:t>келеді</a:t>
            </a:r>
            <a:r>
              <a:rPr lang="ru-RU" dirty="0" smtClean="0"/>
              <a:t>. </a:t>
            </a:r>
            <a:r>
              <a:rPr lang="ru-RU" dirty="0" err="1"/>
              <a:t>Сонымен</a:t>
            </a:r>
            <a:r>
              <a:rPr lang="ru-RU" dirty="0"/>
              <a:t> </a:t>
            </a:r>
            <a:r>
              <a:rPr lang="ru-RU" dirty="0" err="1"/>
              <a:t>қатар</a:t>
            </a:r>
            <a:r>
              <a:rPr lang="ru-RU" dirty="0"/>
              <a:t>, </a:t>
            </a:r>
            <a:r>
              <a:rPr lang="ru-RU" dirty="0" err="1"/>
              <a:t>көптеген</a:t>
            </a:r>
            <a:r>
              <a:rPr lang="ru-RU" dirty="0"/>
              <a:t> </a:t>
            </a:r>
            <a:r>
              <a:rPr lang="ru-RU" dirty="0" err="1"/>
              <a:t>жағдайларда</a:t>
            </a:r>
            <a:r>
              <a:rPr lang="ru-RU" dirty="0"/>
              <a:t> </a:t>
            </a:r>
            <a:r>
              <a:rPr lang="ru-RU" dirty="0" err="1"/>
              <a:t>зерттелетін</a:t>
            </a:r>
            <a:r>
              <a:rPr lang="ru-RU" dirty="0"/>
              <a:t> </a:t>
            </a:r>
            <a:r>
              <a:rPr lang="ru-RU" dirty="0" err="1"/>
              <a:t>кездейсоқ</a:t>
            </a:r>
            <a:r>
              <a:rPr lang="ru-RU" dirty="0"/>
              <a:t> </a:t>
            </a:r>
            <a:r>
              <a:rPr lang="ru-RU" dirty="0" err="1"/>
              <a:t>шаманың</a:t>
            </a:r>
            <a:r>
              <a:rPr lang="ru-RU" dirty="0"/>
              <a:t> </a:t>
            </a:r>
            <a:r>
              <a:rPr lang="ru-RU" dirty="0" err="1" smtClean="0"/>
              <a:t>ерекшеліктерін</a:t>
            </a:r>
            <a:r>
              <a:rPr lang="ru-RU" dirty="0" smtClean="0"/>
              <a:t> </a:t>
            </a:r>
            <a:r>
              <a:rPr lang="ru-RU" dirty="0" err="1"/>
              <a:t>сипаттайтын</a:t>
            </a:r>
            <a:r>
              <a:rPr lang="ru-RU" dirty="0"/>
              <a:t> </a:t>
            </a:r>
            <a:r>
              <a:rPr lang="ru-RU" dirty="0" err="1"/>
              <a:t>жеке</a:t>
            </a:r>
            <a:r>
              <a:rPr lang="ru-RU" dirty="0"/>
              <a:t> </a:t>
            </a:r>
            <a:r>
              <a:rPr lang="ru-RU" dirty="0" err="1"/>
              <a:t>параметрлерді</a:t>
            </a:r>
            <a:r>
              <a:rPr lang="ru-RU" dirty="0"/>
              <a:t> </a:t>
            </a:r>
            <a:r>
              <a:rPr lang="ru-RU" dirty="0" err="1"/>
              <a:t>ғана</a:t>
            </a:r>
            <a:r>
              <a:rPr lang="ru-RU" dirty="0"/>
              <a:t> </a:t>
            </a:r>
            <a:r>
              <a:rPr lang="ru-RU" dirty="0" err="1"/>
              <a:t>көрсету</a:t>
            </a:r>
            <a:r>
              <a:rPr lang="ru-RU" dirty="0"/>
              <a:t> </a:t>
            </a:r>
            <a:r>
              <a:rPr lang="ru-RU" dirty="0" err="1" smtClean="0"/>
              <a:t>жеткілікті</a:t>
            </a:r>
            <a:r>
              <a:rPr lang="ru-RU" dirty="0" smtClean="0"/>
              <a:t> </a:t>
            </a:r>
            <a:r>
              <a:rPr lang="ru-RU" dirty="0" err="1" smtClean="0"/>
              <a:t>болады</a:t>
            </a:r>
            <a:r>
              <a:rPr lang="ru-RU" dirty="0" smtClean="0"/>
              <a:t>.</a:t>
            </a:r>
            <a:endParaRPr lang="ru-RU" dirty="0"/>
          </a:p>
        </p:txBody>
      </p:sp>
      <p:pic>
        <p:nvPicPr>
          <p:cNvPr id="12" name="Рисунок 11"/>
          <p:cNvPicPr/>
          <p:nvPr/>
        </p:nvPicPr>
        <p:blipFill rotWithShape="1">
          <a:blip r:embed="rId8"/>
          <a:srcRect l="25728" t="26381" r="63853" b="12176"/>
          <a:stretch/>
        </p:blipFill>
        <p:spPr bwMode="auto">
          <a:xfrm>
            <a:off x="10014857" y="0"/>
            <a:ext cx="2075543" cy="628468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4070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 xmlns:a16="http://schemas.microsoft.com/office/drawing/2014/main"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4</a:t>
            </a:fld>
            <a:endParaRPr lang="ru-RU" dirty="0"/>
          </a:p>
        </p:txBody>
      </p:sp>
      <p:sp>
        <p:nvSpPr>
          <p:cNvPr id="11" name="Заголовок 1">
            <a:extLst>
              <a:ext uri="{FF2B5EF4-FFF2-40B4-BE49-F238E27FC236}">
                <a16:creationId xmlns="" xmlns:a16="http://schemas.microsoft.com/office/drawing/2014/main" id="{AEA5083B-CC27-4F1C-AD03-E3DBEC1C9E78}"/>
              </a:ext>
            </a:extLst>
          </p:cNvPr>
          <p:cNvSpPr>
            <a:spLocks noGrp="1"/>
          </p:cNvSpPr>
          <p:nvPr>
            <p:ph type="title"/>
          </p:nvPr>
        </p:nvSpPr>
        <p:spPr>
          <a:xfrm>
            <a:off x="318950" y="201289"/>
            <a:ext cx="10018913" cy="500957"/>
          </a:xfrm>
        </p:spPr>
        <p:txBody>
          <a:bodyPr rtlCol="0"/>
          <a:lstStyle/>
          <a:p>
            <a:pPr indent="457200"/>
            <a:r>
              <a:rPr lang="ru-RU" sz="2400" kern="0" spc="0" dirty="0" err="1" smtClean="0"/>
              <a:t>Кездейсоқ</a:t>
            </a:r>
            <a:r>
              <a:rPr lang="ru-RU" sz="2400" kern="0" spc="0" dirty="0" smtClean="0"/>
              <a:t> </a:t>
            </a:r>
            <a:r>
              <a:rPr lang="ru-RU" sz="2400" kern="0" spc="0" dirty="0" err="1" smtClean="0"/>
              <a:t>шамалардың</a:t>
            </a:r>
            <a:r>
              <a:rPr lang="ru-RU" sz="2400" kern="0" spc="0" dirty="0" smtClean="0"/>
              <a:t> </a:t>
            </a:r>
            <a:r>
              <a:rPr lang="ru-RU" sz="2400" kern="0" spc="0" dirty="0" err="1" smtClean="0"/>
              <a:t>Үлестірім</a:t>
            </a:r>
            <a:r>
              <a:rPr lang="ru-RU" sz="2400" kern="0" spc="0" dirty="0" smtClean="0"/>
              <a:t> </a:t>
            </a:r>
            <a:r>
              <a:rPr lang="ru-RU" sz="2400" kern="0" spc="0" dirty="0" err="1" smtClean="0"/>
              <a:t>моменттері</a:t>
            </a:r>
            <a:endParaRPr lang="ru-RU" sz="2400" kern="0" spc="0" dirty="0"/>
          </a:p>
        </p:txBody>
      </p:sp>
      <p:sp>
        <p:nvSpPr>
          <p:cNvPr id="13" name="Объект 3">
            <a:extLst>
              <a:ext uri="{FF2B5EF4-FFF2-40B4-BE49-F238E27FC236}">
                <a16:creationId xmlns="" xmlns:a16="http://schemas.microsoft.com/office/drawing/2014/main" id="{125E40B9-054F-4D79-BD17-68E71C740D01}"/>
              </a:ext>
            </a:extLst>
          </p:cNvPr>
          <p:cNvSpPr txBox="1">
            <a:spLocks/>
          </p:cNvSpPr>
          <p:nvPr/>
        </p:nvSpPr>
        <p:spPr>
          <a:xfrm>
            <a:off x="420550" y="865386"/>
            <a:ext cx="10653850" cy="5217914"/>
          </a:xfrm>
          <a:prstGeom prst="rect">
            <a:avLst/>
          </a:prstGeom>
          <a:solidFill>
            <a:schemeClr val="bg1"/>
          </a:solidFill>
          <a:ln>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ru-RU" sz="1800" b="0" kern="0" spc="0" dirty="0" err="1" smtClean="0">
                <a:solidFill>
                  <a:schemeClr val="tx2"/>
                </a:solidFill>
                <a:latin typeface="+mn-lt"/>
              </a:rPr>
              <a:t>Математикалық</a:t>
            </a:r>
            <a:r>
              <a:rPr lang="ru-RU" sz="1800" b="0" kern="0" spc="0" dirty="0" smtClean="0">
                <a:solidFill>
                  <a:schemeClr val="tx2"/>
                </a:solidFill>
                <a:latin typeface="+mn-lt"/>
              </a:rPr>
              <a:t> </a:t>
            </a:r>
            <a:r>
              <a:rPr lang="ru-RU" sz="1800" b="0" kern="0" spc="0" dirty="0" err="1">
                <a:solidFill>
                  <a:schemeClr val="tx2"/>
                </a:solidFill>
                <a:latin typeface="+mn-lt"/>
              </a:rPr>
              <a:t>статистикада</a:t>
            </a:r>
            <a:r>
              <a:rPr lang="ru-RU" sz="1800" b="0" kern="0" spc="0" dirty="0">
                <a:solidFill>
                  <a:schemeClr val="tx2"/>
                </a:solidFill>
                <a:latin typeface="+mn-lt"/>
              </a:rPr>
              <a:t> </a:t>
            </a:r>
            <a:r>
              <a:rPr lang="ru-RU" sz="1800" b="0" kern="0" spc="0" dirty="0" err="1">
                <a:solidFill>
                  <a:schemeClr val="tx2"/>
                </a:solidFill>
                <a:latin typeface="+mn-lt"/>
              </a:rPr>
              <a:t>және</a:t>
            </a:r>
            <a:r>
              <a:rPr lang="ru-RU" sz="1800" b="0" kern="0" spc="0" dirty="0">
                <a:solidFill>
                  <a:schemeClr val="tx2"/>
                </a:solidFill>
                <a:latin typeface="+mn-lt"/>
              </a:rPr>
              <a:t> </a:t>
            </a:r>
            <a:r>
              <a:rPr lang="ru-RU" sz="1800" b="0" kern="0" spc="0" dirty="0" err="1">
                <a:solidFill>
                  <a:schemeClr val="tx2"/>
                </a:solidFill>
                <a:latin typeface="+mn-lt"/>
              </a:rPr>
              <a:t>ықтимал</a:t>
            </a:r>
            <a:r>
              <a:rPr lang="ru-RU" sz="1800" b="0" kern="0" spc="0" dirty="0">
                <a:solidFill>
                  <a:schemeClr val="tx2"/>
                </a:solidFill>
                <a:latin typeface="+mn-lt"/>
              </a:rPr>
              <a:t> </a:t>
            </a:r>
            <a:r>
              <a:rPr lang="ru-RU" sz="1800" b="0" kern="0" spc="0" dirty="0" err="1">
                <a:solidFill>
                  <a:schemeClr val="tx2"/>
                </a:solidFill>
                <a:latin typeface="+mn-lt"/>
              </a:rPr>
              <a:t>теориясында</a:t>
            </a:r>
            <a:r>
              <a:rPr lang="ru-RU" sz="1800" b="0" kern="0" spc="0" dirty="0">
                <a:solidFill>
                  <a:schemeClr val="tx2"/>
                </a:solidFill>
                <a:latin typeface="+mn-lt"/>
              </a:rPr>
              <a:t> </a:t>
            </a:r>
            <a:r>
              <a:rPr lang="ru-RU" sz="1800" b="0" kern="0" spc="0" dirty="0" err="1" smtClean="0">
                <a:solidFill>
                  <a:schemeClr val="tx2"/>
                </a:solidFill>
                <a:latin typeface="+mn-lt"/>
              </a:rPr>
              <a:t>қолданатын</a:t>
            </a:r>
            <a:r>
              <a:rPr lang="ru-RU" sz="1800" b="0" kern="0" spc="0" dirty="0" smtClean="0">
                <a:solidFill>
                  <a:schemeClr val="tx2"/>
                </a:solidFill>
                <a:latin typeface="+mn-lt"/>
              </a:rPr>
              <a:t> </a:t>
            </a:r>
            <a:r>
              <a:rPr lang="ru-RU" sz="1800" b="0" kern="0" spc="0" dirty="0" err="1">
                <a:solidFill>
                  <a:schemeClr val="tx2"/>
                </a:solidFill>
                <a:latin typeface="+mn-lt"/>
              </a:rPr>
              <a:t>параметрлердің</a:t>
            </a:r>
            <a:r>
              <a:rPr lang="ru-RU" sz="1800" b="0" kern="0" spc="0" dirty="0">
                <a:solidFill>
                  <a:schemeClr val="tx2"/>
                </a:solidFill>
                <a:latin typeface="+mn-lt"/>
              </a:rPr>
              <a:t> </a:t>
            </a:r>
            <a:r>
              <a:rPr lang="ru-RU" sz="1800" b="0" kern="0" spc="0" dirty="0" err="1">
                <a:solidFill>
                  <a:schemeClr val="tx2"/>
                </a:solidFill>
                <a:latin typeface="+mn-lt"/>
              </a:rPr>
              <a:t>көбі</a:t>
            </a:r>
            <a:r>
              <a:rPr lang="ru-RU" sz="1800" b="0" kern="0" spc="0" dirty="0">
                <a:solidFill>
                  <a:schemeClr val="tx2"/>
                </a:solidFill>
                <a:latin typeface="+mn-lt"/>
              </a:rPr>
              <a:t> </a:t>
            </a:r>
            <a:r>
              <a:rPr lang="ru-RU" sz="1800" b="0" kern="0" spc="0" dirty="0" err="1">
                <a:solidFill>
                  <a:schemeClr val="tx2"/>
                </a:solidFill>
                <a:latin typeface="+mn-lt"/>
              </a:rPr>
              <a:t>үлестірім</a:t>
            </a:r>
            <a:r>
              <a:rPr lang="ru-RU" sz="1800" b="0" kern="0" spc="0" dirty="0">
                <a:solidFill>
                  <a:schemeClr val="tx2"/>
                </a:solidFill>
                <a:latin typeface="+mn-lt"/>
              </a:rPr>
              <a:t> </a:t>
            </a:r>
            <a:r>
              <a:rPr lang="ru-RU" sz="1800" b="0" kern="0" spc="0" dirty="0" err="1">
                <a:solidFill>
                  <a:schemeClr val="tx2"/>
                </a:solidFill>
                <a:latin typeface="+mn-lt"/>
              </a:rPr>
              <a:t>моменті</a:t>
            </a:r>
            <a:r>
              <a:rPr lang="ru-RU" sz="1800" b="0" kern="0" spc="0" dirty="0">
                <a:solidFill>
                  <a:schemeClr val="tx2"/>
                </a:solidFill>
                <a:latin typeface="+mn-lt"/>
              </a:rPr>
              <a:t> </a:t>
            </a:r>
            <a:r>
              <a:rPr lang="ru-RU" sz="1800" b="0" kern="0" spc="0" dirty="0" err="1">
                <a:solidFill>
                  <a:schemeClr val="tx2"/>
                </a:solidFill>
                <a:latin typeface="+mn-lt"/>
              </a:rPr>
              <a:t>деген</a:t>
            </a:r>
            <a:r>
              <a:rPr lang="ru-RU" sz="1800" b="0" kern="0" spc="0" dirty="0">
                <a:solidFill>
                  <a:schemeClr val="tx2"/>
                </a:solidFill>
                <a:latin typeface="+mn-lt"/>
              </a:rPr>
              <a:t> </a:t>
            </a:r>
            <a:r>
              <a:rPr lang="ru-RU" sz="1800" b="0" kern="0" spc="0" dirty="0" err="1" smtClean="0">
                <a:solidFill>
                  <a:schemeClr val="tx2"/>
                </a:solidFill>
                <a:latin typeface="+mn-lt"/>
              </a:rPr>
              <a:t>түсінікке</a:t>
            </a:r>
            <a:r>
              <a:rPr lang="ru-RU" sz="1800" b="0" kern="0" spc="0" dirty="0" smtClean="0">
                <a:solidFill>
                  <a:schemeClr val="tx2"/>
                </a:solidFill>
                <a:latin typeface="+mn-lt"/>
              </a:rPr>
              <a:t> </a:t>
            </a:r>
            <a:r>
              <a:rPr lang="ru-RU" sz="1800" b="0" kern="0" spc="0" dirty="0" err="1">
                <a:solidFill>
                  <a:schemeClr val="tx2"/>
                </a:solidFill>
                <a:latin typeface="+mn-lt"/>
              </a:rPr>
              <a:t>негізделген</a:t>
            </a:r>
            <a:r>
              <a:rPr lang="ru-RU" sz="1800" b="0" kern="0" spc="0" dirty="0">
                <a:solidFill>
                  <a:schemeClr val="tx2"/>
                </a:solidFill>
                <a:latin typeface="+mn-lt"/>
              </a:rPr>
              <a:t>. </a:t>
            </a:r>
            <a:r>
              <a:rPr lang="ru-RU" sz="1800" b="0" kern="0" spc="0" dirty="0" err="1">
                <a:solidFill>
                  <a:schemeClr val="tx2"/>
                </a:solidFill>
                <a:latin typeface="+mn-lt"/>
              </a:rPr>
              <a:t>Статистикалық</a:t>
            </a:r>
            <a:r>
              <a:rPr lang="ru-RU" sz="1800" b="0" kern="0" spc="0" dirty="0">
                <a:solidFill>
                  <a:schemeClr val="tx2"/>
                </a:solidFill>
                <a:latin typeface="+mn-lt"/>
              </a:rPr>
              <a:t> </a:t>
            </a:r>
            <a:r>
              <a:rPr lang="ru-RU" sz="1800" b="0" kern="0" spc="0" dirty="0" err="1" smtClean="0">
                <a:solidFill>
                  <a:schemeClr val="tx2"/>
                </a:solidFill>
                <a:latin typeface="+mn-lt"/>
              </a:rPr>
              <a:t>үлестірімнің</a:t>
            </a:r>
            <a:r>
              <a:rPr lang="ru-RU" sz="1800" b="0" kern="0" spc="0" dirty="0" smtClean="0">
                <a:solidFill>
                  <a:schemeClr val="tx2"/>
                </a:solidFill>
                <a:latin typeface="+mn-lt"/>
              </a:rPr>
              <a:t> </a:t>
            </a:r>
            <a:r>
              <a:rPr lang="ru-RU" sz="1800" b="0" kern="0" spc="0" dirty="0" err="1">
                <a:solidFill>
                  <a:schemeClr val="tx2"/>
                </a:solidFill>
                <a:latin typeface="+mn-lt"/>
              </a:rPr>
              <a:t>моменттері</a:t>
            </a:r>
            <a:r>
              <a:rPr lang="ru-RU" sz="1800" b="0" kern="0" spc="0" dirty="0">
                <a:solidFill>
                  <a:schemeClr val="tx2"/>
                </a:solidFill>
                <a:latin typeface="+mn-lt"/>
              </a:rPr>
              <a:t> </a:t>
            </a:r>
            <a:r>
              <a:rPr lang="ru-RU" sz="1800" b="0" kern="0" spc="0" dirty="0" err="1">
                <a:solidFill>
                  <a:schemeClr val="tx2"/>
                </a:solidFill>
                <a:latin typeface="+mn-lt"/>
              </a:rPr>
              <a:t>кез-келген</a:t>
            </a:r>
            <a:r>
              <a:rPr lang="ru-RU" sz="1800" b="0" kern="0" spc="0" dirty="0">
                <a:solidFill>
                  <a:schemeClr val="tx2"/>
                </a:solidFill>
                <a:latin typeface="+mn-lt"/>
              </a:rPr>
              <a:t> </a:t>
            </a:r>
            <a:r>
              <a:rPr lang="ru-RU" sz="1800" b="0" kern="0" spc="0" dirty="0" err="1" smtClean="0">
                <a:solidFill>
                  <a:schemeClr val="tx2"/>
                </a:solidFill>
                <a:latin typeface="+mn-lt"/>
              </a:rPr>
              <a:t>санақ</a:t>
            </a:r>
            <a:r>
              <a:rPr lang="ru-RU" sz="1800" b="0" kern="0" spc="0" dirty="0" smtClean="0">
                <a:solidFill>
                  <a:schemeClr val="tx2"/>
                </a:solidFill>
                <a:latin typeface="+mn-lt"/>
              </a:rPr>
              <a:t> </a:t>
            </a:r>
            <a:r>
              <a:rPr lang="ru-RU" sz="1800" b="0" kern="0" spc="0" dirty="0" err="1" smtClean="0">
                <a:solidFill>
                  <a:schemeClr val="tx2"/>
                </a:solidFill>
                <a:latin typeface="+mn-lt"/>
              </a:rPr>
              <a:t>басының</a:t>
            </a:r>
            <a:r>
              <a:rPr lang="ru-RU" sz="1800" b="0" kern="0" spc="0" dirty="0" smtClean="0">
                <a:solidFill>
                  <a:schemeClr val="tx2"/>
                </a:solidFill>
                <a:latin typeface="+mn-lt"/>
              </a:rPr>
              <a:t> </a:t>
            </a:r>
            <a:r>
              <a:rPr lang="ru-RU" sz="1800" b="0" kern="0" spc="0" dirty="0" err="1">
                <a:solidFill>
                  <a:schemeClr val="tx2"/>
                </a:solidFill>
                <a:latin typeface="+mn-lt"/>
              </a:rPr>
              <a:t>нүктесіне</a:t>
            </a:r>
            <a:r>
              <a:rPr lang="ru-RU" sz="1800" b="0" kern="0" spc="0" dirty="0">
                <a:solidFill>
                  <a:schemeClr val="tx2"/>
                </a:solidFill>
                <a:latin typeface="+mn-lt"/>
              </a:rPr>
              <a:t> </a:t>
            </a:r>
            <a:r>
              <a:rPr lang="ru-RU" sz="1800" b="0" kern="0" spc="0" dirty="0" err="1">
                <a:solidFill>
                  <a:schemeClr val="tx2"/>
                </a:solidFill>
                <a:latin typeface="+mn-lt"/>
              </a:rPr>
              <a:t>қатысты</a:t>
            </a:r>
            <a:r>
              <a:rPr lang="ru-RU" sz="1800" b="0" kern="0" spc="0" dirty="0">
                <a:solidFill>
                  <a:schemeClr val="tx2"/>
                </a:solidFill>
                <a:latin typeface="+mn-lt"/>
              </a:rPr>
              <a:t> </a:t>
            </a:r>
            <a:r>
              <a:rPr lang="ru-RU" sz="1800" b="0" kern="0" spc="0" dirty="0" err="1">
                <a:solidFill>
                  <a:schemeClr val="tx2"/>
                </a:solidFill>
                <a:latin typeface="+mn-lt"/>
              </a:rPr>
              <a:t>анықталуы</a:t>
            </a:r>
            <a:r>
              <a:rPr lang="ru-RU" sz="1800" b="0" kern="0" spc="0" dirty="0">
                <a:solidFill>
                  <a:schemeClr val="tx2"/>
                </a:solidFill>
                <a:latin typeface="+mn-lt"/>
              </a:rPr>
              <a:t> </a:t>
            </a:r>
            <a:r>
              <a:rPr lang="ru-RU" sz="1800" b="0" kern="0" spc="0" dirty="0" err="1">
                <a:solidFill>
                  <a:schemeClr val="tx2"/>
                </a:solidFill>
                <a:latin typeface="+mn-lt"/>
              </a:rPr>
              <a:t>мүмкін</a:t>
            </a:r>
            <a:r>
              <a:rPr lang="ru-RU" sz="1800" b="0" kern="0" spc="0" dirty="0">
                <a:solidFill>
                  <a:schemeClr val="tx2"/>
                </a:solidFill>
                <a:latin typeface="+mn-lt"/>
              </a:rPr>
              <a:t>. </a:t>
            </a:r>
            <a:r>
              <a:rPr lang="ru-RU" sz="1800" b="0" kern="0" spc="0" dirty="0" err="1">
                <a:solidFill>
                  <a:schemeClr val="tx2"/>
                </a:solidFill>
                <a:latin typeface="+mn-lt"/>
              </a:rPr>
              <a:t>Алайда</a:t>
            </a:r>
            <a:r>
              <a:rPr lang="ru-RU" sz="1800" b="0" kern="0" spc="0" dirty="0">
                <a:solidFill>
                  <a:schemeClr val="tx2"/>
                </a:solidFill>
                <a:latin typeface="+mn-lt"/>
              </a:rPr>
              <a:t> </a:t>
            </a:r>
            <a:r>
              <a:rPr lang="ru-RU" sz="1800" b="0" kern="0" spc="0" dirty="0" err="1">
                <a:solidFill>
                  <a:schemeClr val="tx2"/>
                </a:solidFill>
                <a:latin typeface="+mn-lt"/>
              </a:rPr>
              <a:t>гидрологияда</a:t>
            </a:r>
            <a:r>
              <a:rPr lang="ru-RU" sz="1800" b="0" kern="0" spc="0" dirty="0">
                <a:solidFill>
                  <a:schemeClr val="tx2"/>
                </a:solidFill>
                <a:latin typeface="+mn-lt"/>
              </a:rPr>
              <a:t> </a:t>
            </a:r>
            <a:r>
              <a:rPr lang="ru-RU" sz="1800" b="0" kern="0" spc="0" dirty="0" err="1">
                <a:solidFill>
                  <a:schemeClr val="tx2"/>
                </a:solidFill>
                <a:latin typeface="+mn-lt"/>
              </a:rPr>
              <a:t>көбінесе</a:t>
            </a:r>
            <a:r>
              <a:rPr lang="ru-RU" sz="1800" b="0" kern="0" spc="0" dirty="0">
                <a:solidFill>
                  <a:schemeClr val="tx2"/>
                </a:solidFill>
                <a:latin typeface="+mn-lt"/>
              </a:rPr>
              <a:t> </a:t>
            </a:r>
            <a:r>
              <a:rPr lang="ru-RU" sz="1800" b="0" kern="0" spc="0" dirty="0" err="1">
                <a:solidFill>
                  <a:schemeClr val="tx2"/>
                </a:solidFill>
                <a:latin typeface="+mn-lt"/>
              </a:rPr>
              <a:t>екі</a:t>
            </a:r>
            <a:r>
              <a:rPr lang="ru-RU" sz="1800" b="0" kern="0" spc="0" dirty="0">
                <a:solidFill>
                  <a:schemeClr val="tx2"/>
                </a:solidFill>
                <a:latin typeface="+mn-lt"/>
              </a:rPr>
              <a:t> </a:t>
            </a:r>
            <a:r>
              <a:rPr lang="ru-RU" sz="1800" b="0" kern="0" spc="0" dirty="0" err="1">
                <a:solidFill>
                  <a:schemeClr val="tx2"/>
                </a:solidFill>
                <a:latin typeface="+mn-lt"/>
              </a:rPr>
              <a:t>түрдегі</a:t>
            </a:r>
            <a:r>
              <a:rPr lang="ru-RU" sz="1800" b="0" kern="0" spc="0" dirty="0">
                <a:solidFill>
                  <a:schemeClr val="tx2"/>
                </a:solidFill>
                <a:latin typeface="+mn-lt"/>
              </a:rPr>
              <a:t> </a:t>
            </a:r>
            <a:r>
              <a:rPr lang="ru-RU" sz="1800" b="0" kern="0" spc="0" dirty="0" err="1">
                <a:solidFill>
                  <a:schemeClr val="tx2"/>
                </a:solidFill>
                <a:latin typeface="+mn-lt"/>
              </a:rPr>
              <a:t>моменттер</a:t>
            </a:r>
            <a:r>
              <a:rPr lang="ru-RU" sz="1800" b="0" kern="0" spc="0" dirty="0">
                <a:solidFill>
                  <a:schemeClr val="tx2"/>
                </a:solidFill>
                <a:latin typeface="+mn-lt"/>
              </a:rPr>
              <a:t> </a:t>
            </a:r>
            <a:r>
              <a:rPr lang="ru-RU" sz="1800" b="0" kern="0" spc="0" dirty="0" err="1">
                <a:solidFill>
                  <a:schemeClr val="tx2"/>
                </a:solidFill>
                <a:latin typeface="+mn-lt"/>
              </a:rPr>
              <a:t>қолданылады</a:t>
            </a:r>
            <a:r>
              <a:rPr lang="ru-RU" sz="1800" b="0" kern="0" spc="0" dirty="0" smtClean="0">
                <a:solidFill>
                  <a:schemeClr val="tx2"/>
                </a:solidFill>
                <a:latin typeface="+mn-lt"/>
              </a:rPr>
              <a:t>:</a:t>
            </a:r>
          </a:p>
          <a:p>
            <a:pPr marL="285750" indent="171450" algn="just">
              <a:lnSpc>
                <a:spcPct val="100000"/>
              </a:lnSpc>
              <a:spcBef>
                <a:spcPts val="0"/>
              </a:spcBef>
              <a:buFont typeface="Wingdings" panose="05000000000000000000" pitchFamily="2" charset="2"/>
              <a:buChar char="ü"/>
            </a:pPr>
            <a:r>
              <a:rPr lang="ru-RU" sz="1800" b="0" kern="0" spc="0" dirty="0" smtClean="0">
                <a:solidFill>
                  <a:schemeClr val="tx2"/>
                </a:solidFill>
                <a:latin typeface="+mn-lt"/>
              </a:rPr>
              <a:t>«</a:t>
            </a:r>
            <a:r>
              <a:rPr lang="ru-RU" sz="1800" b="0" kern="0" spc="0" dirty="0" err="1" smtClean="0">
                <a:solidFill>
                  <a:schemeClr val="tx2"/>
                </a:solidFill>
                <a:latin typeface="+mn-lt"/>
              </a:rPr>
              <a:t>бастапқы</a:t>
            </a:r>
            <a:r>
              <a:rPr lang="ru-RU" sz="1800" b="0" kern="0" spc="0" dirty="0" smtClean="0">
                <a:solidFill>
                  <a:schemeClr val="tx2"/>
                </a:solidFill>
                <a:latin typeface="+mn-lt"/>
              </a:rPr>
              <a:t>» </a:t>
            </a:r>
            <a:r>
              <a:rPr lang="ru-RU" sz="1800" b="0" kern="0" spc="0" dirty="0" err="1">
                <a:solidFill>
                  <a:schemeClr val="tx2"/>
                </a:solidFill>
                <a:latin typeface="+mn-lt"/>
              </a:rPr>
              <a:t>зерттелетін</a:t>
            </a:r>
            <a:r>
              <a:rPr lang="ru-RU" sz="1800" b="0" kern="0" spc="0" dirty="0">
                <a:solidFill>
                  <a:schemeClr val="tx2"/>
                </a:solidFill>
                <a:latin typeface="+mn-lt"/>
              </a:rPr>
              <a:t> </a:t>
            </a:r>
            <a:r>
              <a:rPr lang="ru-RU" sz="1800" b="0" kern="0" spc="0" dirty="0" err="1">
                <a:solidFill>
                  <a:schemeClr val="tx2"/>
                </a:solidFill>
                <a:latin typeface="+mn-lt"/>
              </a:rPr>
              <a:t>кездейсоқ</a:t>
            </a:r>
            <a:r>
              <a:rPr lang="ru-RU" sz="1800" b="0" kern="0" spc="0" dirty="0">
                <a:solidFill>
                  <a:schemeClr val="tx2"/>
                </a:solidFill>
                <a:latin typeface="+mn-lt"/>
              </a:rPr>
              <a:t> </a:t>
            </a:r>
            <a:r>
              <a:rPr lang="ru-RU" sz="1800" b="0" kern="0" spc="0" dirty="0" err="1">
                <a:solidFill>
                  <a:schemeClr val="tx2"/>
                </a:solidFill>
                <a:latin typeface="+mn-lt"/>
              </a:rPr>
              <a:t>шаманың</a:t>
            </a:r>
            <a:r>
              <a:rPr lang="ru-RU" sz="1800" b="0" kern="0" spc="0" dirty="0">
                <a:solidFill>
                  <a:schemeClr val="tx2"/>
                </a:solidFill>
                <a:latin typeface="+mn-lt"/>
              </a:rPr>
              <a:t> </a:t>
            </a:r>
            <a:r>
              <a:rPr lang="ru-RU" sz="1800" b="0" kern="0" spc="0" dirty="0" err="1">
                <a:solidFill>
                  <a:schemeClr val="tx2"/>
                </a:solidFill>
                <a:latin typeface="+mn-lt"/>
              </a:rPr>
              <a:t>нөліне</a:t>
            </a:r>
            <a:r>
              <a:rPr lang="ru-RU" sz="1800" b="0" kern="0" spc="0" dirty="0">
                <a:solidFill>
                  <a:schemeClr val="tx2"/>
                </a:solidFill>
                <a:latin typeface="+mn-lt"/>
              </a:rPr>
              <a:t> </a:t>
            </a:r>
            <a:r>
              <a:rPr lang="ru-RU" sz="1800" b="0" kern="0" spc="0" dirty="0" err="1">
                <a:solidFill>
                  <a:schemeClr val="tx2"/>
                </a:solidFill>
                <a:latin typeface="+mn-lt"/>
              </a:rPr>
              <a:t>қатысты</a:t>
            </a:r>
            <a:r>
              <a:rPr lang="ru-RU" sz="1800" b="0" kern="0" spc="0" dirty="0">
                <a:solidFill>
                  <a:schemeClr val="tx2"/>
                </a:solidFill>
                <a:latin typeface="+mn-lt"/>
              </a:rPr>
              <a:t> </a:t>
            </a:r>
            <a:r>
              <a:rPr lang="ru-RU" sz="1800" b="0" kern="0" spc="0" dirty="0" err="1" smtClean="0">
                <a:solidFill>
                  <a:schemeClr val="tx2"/>
                </a:solidFill>
                <a:latin typeface="+mn-lt"/>
              </a:rPr>
              <a:t>анықталған</a:t>
            </a:r>
            <a:r>
              <a:rPr lang="ru-RU" sz="1800" b="0" kern="0" spc="0" dirty="0" smtClean="0">
                <a:solidFill>
                  <a:schemeClr val="tx2"/>
                </a:solidFill>
                <a:latin typeface="+mn-lt"/>
              </a:rPr>
              <a:t> момент;</a:t>
            </a:r>
          </a:p>
          <a:p>
            <a:pPr marL="285750" indent="171450" algn="just">
              <a:lnSpc>
                <a:spcPct val="100000"/>
              </a:lnSpc>
              <a:spcBef>
                <a:spcPts val="0"/>
              </a:spcBef>
              <a:buFont typeface="Wingdings" panose="05000000000000000000" pitchFamily="2" charset="2"/>
              <a:buChar char="ü"/>
            </a:pPr>
            <a:r>
              <a:rPr lang="ru-RU" sz="1800" b="0" kern="0" spc="0" dirty="0" smtClean="0">
                <a:solidFill>
                  <a:schemeClr val="tx2"/>
                </a:solidFill>
                <a:latin typeface="+mn-lt"/>
              </a:rPr>
              <a:t>осы </a:t>
            </a:r>
            <a:r>
              <a:rPr lang="ru-RU" sz="1800" b="0" kern="0" spc="0" dirty="0" err="1">
                <a:solidFill>
                  <a:schemeClr val="tx2"/>
                </a:solidFill>
                <a:latin typeface="+mn-lt"/>
              </a:rPr>
              <a:t>шаманың</a:t>
            </a:r>
            <a:r>
              <a:rPr lang="ru-RU" sz="1800" b="0" kern="0" spc="0" dirty="0">
                <a:solidFill>
                  <a:schemeClr val="tx2"/>
                </a:solidFill>
                <a:latin typeface="+mn-lt"/>
              </a:rPr>
              <a:t> </a:t>
            </a:r>
            <a:r>
              <a:rPr lang="ru-RU" sz="1800" b="0" kern="0" spc="0" dirty="0" err="1">
                <a:solidFill>
                  <a:schemeClr val="tx2"/>
                </a:solidFill>
                <a:latin typeface="+mn-lt"/>
              </a:rPr>
              <a:t>орташа</a:t>
            </a:r>
            <a:r>
              <a:rPr lang="ru-RU" sz="1800" b="0" kern="0" spc="0" dirty="0">
                <a:solidFill>
                  <a:schemeClr val="tx2"/>
                </a:solidFill>
                <a:latin typeface="+mn-lt"/>
              </a:rPr>
              <a:t> </a:t>
            </a:r>
            <a:r>
              <a:rPr lang="ru-RU" sz="1800" b="0" kern="0" spc="0" dirty="0" err="1">
                <a:solidFill>
                  <a:schemeClr val="tx2"/>
                </a:solidFill>
                <a:latin typeface="+mn-lt"/>
              </a:rPr>
              <a:t>мәніне</a:t>
            </a:r>
            <a:r>
              <a:rPr lang="ru-RU" sz="1800" b="0" kern="0" spc="0" dirty="0">
                <a:solidFill>
                  <a:schemeClr val="tx2"/>
                </a:solidFill>
                <a:latin typeface="+mn-lt"/>
              </a:rPr>
              <a:t> </a:t>
            </a:r>
            <a:r>
              <a:rPr lang="ru-RU" sz="1800" b="0" kern="0" spc="0" dirty="0" err="1">
                <a:solidFill>
                  <a:schemeClr val="tx2"/>
                </a:solidFill>
                <a:latin typeface="+mn-lt"/>
              </a:rPr>
              <a:t>қатысты</a:t>
            </a:r>
            <a:r>
              <a:rPr lang="ru-RU" sz="1800" b="0" kern="0" spc="0" dirty="0">
                <a:solidFill>
                  <a:schemeClr val="tx2"/>
                </a:solidFill>
                <a:latin typeface="+mn-lt"/>
              </a:rPr>
              <a:t> </a:t>
            </a:r>
            <a:r>
              <a:rPr lang="ru-RU" sz="1800" b="0" kern="0" spc="0" dirty="0" err="1">
                <a:solidFill>
                  <a:schemeClr val="tx2"/>
                </a:solidFill>
                <a:latin typeface="+mn-lt"/>
              </a:rPr>
              <a:t>анықталған</a:t>
            </a:r>
            <a:r>
              <a:rPr lang="ru-RU" sz="1800" b="0" kern="0" spc="0" dirty="0">
                <a:solidFill>
                  <a:schemeClr val="tx2"/>
                </a:solidFill>
                <a:latin typeface="+mn-lt"/>
              </a:rPr>
              <a:t> </a:t>
            </a:r>
            <a:r>
              <a:rPr lang="ru-RU" sz="1800" b="0" kern="0" spc="0" dirty="0" smtClean="0">
                <a:solidFill>
                  <a:schemeClr val="tx2"/>
                </a:solidFill>
                <a:latin typeface="+mn-lt"/>
              </a:rPr>
              <a:t>«</a:t>
            </a:r>
            <a:r>
              <a:rPr lang="ru-RU" sz="1800" b="0" kern="0" spc="0" dirty="0" err="1" smtClean="0">
                <a:solidFill>
                  <a:schemeClr val="tx2"/>
                </a:solidFill>
                <a:latin typeface="+mn-lt"/>
              </a:rPr>
              <a:t>орталық</a:t>
            </a:r>
            <a:r>
              <a:rPr lang="ru-RU" sz="1800" b="0" kern="0" spc="0" dirty="0" smtClean="0">
                <a:solidFill>
                  <a:schemeClr val="tx2"/>
                </a:solidFill>
                <a:latin typeface="+mn-lt"/>
              </a:rPr>
              <a:t>» момент. </a:t>
            </a:r>
          </a:p>
          <a:p>
            <a:pPr marL="285750" indent="171450" algn="just">
              <a:lnSpc>
                <a:spcPct val="100000"/>
              </a:lnSpc>
              <a:spcBef>
                <a:spcPts val="0"/>
              </a:spcBef>
              <a:buFont typeface="Wingdings" panose="05000000000000000000" pitchFamily="2" charset="2"/>
              <a:buChar char="ü"/>
            </a:pPr>
            <a:endParaRPr lang="kk-KZ" sz="1800" b="0" i="1" kern="0" spc="0" dirty="0" smtClean="0">
              <a:solidFill>
                <a:schemeClr val="tx1"/>
              </a:solidFill>
              <a:latin typeface="+mn-lt"/>
            </a:endParaRPr>
          </a:p>
          <a:p>
            <a:pPr marL="285750" algn="just">
              <a:lnSpc>
                <a:spcPct val="100000"/>
              </a:lnSpc>
              <a:spcBef>
                <a:spcPts val="0"/>
              </a:spcBef>
            </a:pPr>
            <a:r>
              <a:rPr lang="en-US" sz="1800" b="0" i="1" kern="0" spc="0" dirty="0" smtClean="0">
                <a:solidFill>
                  <a:schemeClr val="tx1"/>
                </a:solidFill>
                <a:latin typeface="+mn-lt"/>
              </a:rPr>
              <a:t>s</a:t>
            </a:r>
            <a:r>
              <a:rPr lang="kk-KZ" sz="1800" b="0" i="1" kern="0" spc="0" dirty="0" smtClean="0">
                <a:solidFill>
                  <a:schemeClr val="tx1"/>
                </a:solidFill>
                <a:latin typeface="+mn-lt"/>
              </a:rPr>
              <a:t>-</a:t>
            </a:r>
            <a:r>
              <a:rPr lang="kk-KZ" sz="1800" b="0" kern="0" spc="0" dirty="0" smtClean="0">
                <a:solidFill>
                  <a:schemeClr val="tx1"/>
                </a:solidFill>
                <a:latin typeface="+mn-lt"/>
              </a:rPr>
              <a:t>тік </a:t>
            </a:r>
            <a:r>
              <a:rPr lang="kk-KZ" sz="1800" b="0" kern="0" spc="0" dirty="0">
                <a:solidFill>
                  <a:schemeClr val="tx1"/>
                </a:solidFill>
                <a:latin typeface="+mn-lt"/>
              </a:rPr>
              <a:t>қатардағы </a:t>
            </a:r>
            <a:r>
              <a:rPr lang="kk-KZ" sz="1800" b="0" kern="0" spc="0" dirty="0" smtClean="0">
                <a:solidFill>
                  <a:schemeClr val="tx1"/>
                </a:solidFill>
                <a:latin typeface="+mn-lt"/>
              </a:rPr>
              <a:t>Х дискретті кездейсоқ </a:t>
            </a:r>
            <a:r>
              <a:rPr lang="kk-KZ" sz="1800" b="0" kern="0" spc="0" dirty="0">
                <a:solidFill>
                  <a:schemeClr val="tx1"/>
                </a:solidFill>
                <a:latin typeface="+mn-lt"/>
              </a:rPr>
              <a:t>шаманың бастапқы моменті келесі </a:t>
            </a:r>
            <a:r>
              <a:rPr lang="kk-KZ" sz="1800" b="0" kern="0" spc="0" dirty="0" smtClean="0">
                <a:solidFill>
                  <a:schemeClr val="tx1"/>
                </a:solidFill>
                <a:latin typeface="+mn-lt"/>
              </a:rPr>
              <a:t>теңдеу арқылы анықталады:</a:t>
            </a:r>
            <a:endParaRPr lang="en-US" sz="1800" b="0" kern="0" spc="0" dirty="0" smtClean="0">
              <a:solidFill>
                <a:schemeClr val="tx1"/>
              </a:solidFill>
              <a:latin typeface="+mn-lt"/>
            </a:endParaRPr>
          </a:p>
          <a:p>
            <a:pPr marL="285750" algn="just">
              <a:lnSpc>
                <a:spcPct val="100000"/>
              </a:lnSpc>
              <a:spcBef>
                <a:spcPts val="0"/>
              </a:spcBef>
            </a:pPr>
            <a:endParaRPr lang="en-US" sz="1800" b="0" kern="0" spc="0" dirty="0">
              <a:solidFill>
                <a:schemeClr val="tx1"/>
              </a:solidFill>
              <a:latin typeface="+mn-lt"/>
            </a:endParaRPr>
          </a:p>
          <a:p>
            <a:pPr marL="285750" algn="just">
              <a:lnSpc>
                <a:spcPct val="100000"/>
              </a:lnSpc>
              <a:spcBef>
                <a:spcPts val="0"/>
              </a:spcBef>
            </a:pPr>
            <a:endParaRPr lang="en-US" sz="1800" b="0" kern="0" spc="0" dirty="0" smtClean="0">
              <a:solidFill>
                <a:schemeClr val="tx1"/>
              </a:solidFill>
              <a:latin typeface="+mn-lt"/>
            </a:endParaRPr>
          </a:p>
          <a:p>
            <a:pPr marL="285750" algn="just">
              <a:lnSpc>
                <a:spcPct val="100000"/>
              </a:lnSpc>
              <a:spcBef>
                <a:spcPts val="0"/>
              </a:spcBef>
            </a:pPr>
            <a:endParaRPr lang="en-US" sz="1800" b="0" kern="0" spc="0" dirty="0">
              <a:solidFill>
                <a:schemeClr val="tx1"/>
              </a:solidFill>
              <a:latin typeface="+mn-lt"/>
            </a:endParaRPr>
          </a:p>
          <a:p>
            <a:pPr marL="285750" algn="just">
              <a:lnSpc>
                <a:spcPct val="100000"/>
              </a:lnSpc>
              <a:spcBef>
                <a:spcPts val="0"/>
              </a:spcBef>
            </a:pPr>
            <a:r>
              <a:rPr lang="kk-KZ" sz="1800" b="0" kern="0" spc="0" dirty="0" smtClean="0">
                <a:solidFill>
                  <a:schemeClr val="tx1"/>
                </a:solidFill>
                <a:latin typeface="+mn-lt"/>
              </a:rPr>
              <a:t>мұндағы </a:t>
            </a:r>
            <a:r>
              <a:rPr lang="kk-KZ" sz="1800" b="0" kern="0" spc="0" dirty="0">
                <a:solidFill>
                  <a:schemeClr val="tx1"/>
                </a:solidFill>
                <a:latin typeface="+mn-lt"/>
              </a:rPr>
              <a:t>x</a:t>
            </a:r>
            <a:r>
              <a:rPr lang="kk-KZ" sz="1800" b="0" kern="0" spc="0" baseline="-25000" dirty="0">
                <a:solidFill>
                  <a:schemeClr val="tx1"/>
                </a:solidFill>
                <a:latin typeface="+mn-lt"/>
              </a:rPr>
              <a:t>j </a:t>
            </a:r>
            <a:r>
              <a:rPr lang="kk-KZ" sz="1800" b="0" kern="0" spc="0" dirty="0" smtClean="0">
                <a:solidFill>
                  <a:schemeClr val="tx1"/>
                </a:solidFill>
                <a:latin typeface="+mn-lt"/>
              </a:rPr>
              <a:t>– Х шамасының нақты мәні, </a:t>
            </a:r>
            <a:r>
              <a:rPr lang="kk-KZ" sz="1800" b="0" kern="0" spc="0" dirty="0">
                <a:solidFill>
                  <a:schemeClr val="tx1"/>
                </a:solidFill>
                <a:latin typeface="+mn-lt"/>
              </a:rPr>
              <a:t>p</a:t>
            </a:r>
            <a:r>
              <a:rPr lang="kk-KZ" sz="1800" b="0" kern="0" spc="0" baseline="-25000" dirty="0">
                <a:solidFill>
                  <a:schemeClr val="tx1"/>
                </a:solidFill>
                <a:latin typeface="+mn-lt"/>
              </a:rPr>
              <a:t>j</a:t>
            </a:r>
            <a:r>
              <a:rPr lang="kk-KZ" sz="1800" b="0" kern="0" spc="0" dirty="0">
                <a:solidFill>
                  <a:schemeClr val="tx1"/>
                </a:solidFill>
                <a:latin typeface="+mn-lt"/>
              </a:rPr>
              <a:t> – </a:t>
            </a:r>
            <a:r>
              <a:rPr lang="kk-KZ" sz="1800" b="0" kern="0" spc="0" dirty="0" smtClean="0">
                <a:solidFill>
                  <a:schemeClr val="tx1"/>
                </a:solidFill>
                <a:latin typeface="+mn-lt"/>
              </a:rPr>
              <a:t>x</a:t>
            </a:r>
            <a:r>
              <a:rPr lang="kk-KZ" sz="1800" b="0" kern="0" spc="0" baseline="-25000" dirty="0" smtClean="0">
                <a:solidFill>
                  <a:schemeClr val="tx1"/>
                </a:solidFill>
                <a:latin typeface="+mn-lt"/>
              </a:rPr>
              <a:t>j </a:t>
            </a:r>
            <a:r>
              <a:rPr lang="kk-KZ" sz="1800" b="0" kern="0" spc="0" dirty="0" smtClean="0">
                <a:solidFill>
                  <a:schemeClr val="tx1"/>
                </a:solidFill>
                <a:latin typeface="+mn-lt"/>
              </a:rPr>
              <a:t>– ге тең  Х мәнінің түсу ықтималдығы.</a:t>
            </a:r>
            <a:endParaRPr lang="ru-RU" sz="1800" b="0" kern="0" spc="0" dirty="0">
              <a:solidFill>
                <a:schemeClr val="tx1"/>
              </a:solidFill>
              <a:latin typeface="+mn-lt"/>
            </a:endParaRPr>
          </a:p>
          <a:p>
            <a:pPr marL="285750" algn="just">
              <a:lnSpc>
                <a:spcPct val="100000"/>
              </a:lnSpc>
              <a:spcBef>
                <a:spcPts val="0"/>
              </a:spcBef>
            </a:pPr>
            <a:r>
              <a:rPr lang="kk-KZ" sz="1800" b="0" kern="0" spc="0" dirty="0" smtClean="0">
                <a:solidFill>
                  <a:schemeClr val="tx1"/>
                </a:solidFill>
                <a:latin typeface="+mn-lt"/>
              </a:rPr>
              <a:t>Гидрологиядағы қатарлардың қысқа болып келуіне байланысты, әдетте мына формула қолданылады:</a:t>
            </a:r>
          </a:p>
          <a:p>
            <a:pPr marL="285750" algn="just">
              <a:lnSpc>
                <a:spcPct val="100000"/>
              </a:lnSpc>
              <a:spcBef>
                <a:spcPts val="0"/>
              </a:spcBef>
            </a:pPr>
            <a:endParaRPr lang="kk-KZ" sz="1800" b="0" kern="0" spc="0" dirty="0" smtClean="0">
              <a:solidFill>
                <a:schemeClr val="tx1"/>
              </a:solidFill>
              <a:latin typeface="+mn-lt"/>
            </a:endParaRPr>
          </a:p>
          <a:p>
            <a:pPr marL="285750" algn="just">
              <a:lnSpc>
                <a:spcPct val="100000"/>
              </a:lnSpc>
              <a:spcBef>
                <a:spcPts val="0"/>
              </a:spcBef>
            </a:pPr>
            <a:endParaRPr lang="en-US" sz="1800" b="0" kern="0" spc="0" dirty="0" smtClean="0">
              <a:solidFill>
                <a:schemeClr val="tx2"/>
              </a:solidFill>
              <a:latin typeface="+mn-lt"/>
            </a:endParaRPr>
          </a:p>
          <a:p>
            <a:pPr marL="285750" algn="just">
              <a:lnSpc>
                <a:spcPct val="100000"/>
              </a:lnSpc>
              <a:spcBef>
                <a:spcPts val="0"/>
              </a:spcBef>
            </a:pPr>
            <a:endParaRPr lang="en-US" sz="1800" b="0" kern="0" spc="0" dirty="0">
              <a:solidFill>
                <a:schemeClr val="tx2"/>
              </a:solidFill>
              <a:latin typeface="+mn-lt"/>
            </a:endParaRPr>
          </a:p>
          <a:p>
            <a:pPr marL="285750" algn="just">
              <a:lnSpc>
                <a:spcPct val="100000"/>
              </a:lnSpc>
              <a:spcBef>
                <a:spcPts val="0"/>
              </a:spcBef>
            </a:pPr>
            <a:r>
              <a:rPr lang="ru-RU" sz="1800" b="0" kern="0" spc="0" dirty="0" err="1">
                <a:solidFill>
                  <a:schemeClr val="tx2"/>
                </a:solidFill>
                <a:latin typeface="+mn-lt"/>
              </a:rPr>
              <a:t>мұндағы</a:t>
            </a:r>
            <a:r>
              <a:rPr lang="ru-RU" sz="1800" b="0" kern="0" spc="0" dirty="0">
                <a:solidFill>
                  <a:schemeClr val="tx2"/>
                </a:solidFill>
                <a:latin typeface="+mn-lt"/>
              </a:rPr>
              <a:t> </a:t>
            </a:r>
            <a:r>
              <a:rPr lang="en-US" sz="1800" b="0" kern="0" spc="0" dirty="0" smtClean="0">
                <a:solidFill>
                  <a:schemeClr val="tx2"/>
                </a:solidFill>
                <a:latin typeface="+mn-lt"/>
              </a:rPr>
              <a:t>x</a:t>
            </a:r>
            <a:r>
              <a:rPr lang="en-US" sz="1800" b="0" kern="0" spc="0" baseline="-25000" dirty="0" smtClean="0">
                <a:solidFill>
                  <a:schemeClr val="tx2"/>
                </a:solidFill>
                <a:latin typeface="+mn-lt"/>
              </a:rPr>
              <a:t>i</a:t>
            </a:r>
            <a:r>
              <a:rPr lang="en-US" sz="1800" b="0" kern="0" spc="0" dirty="0" smtClean="0">
                <a:solidFill>
                  <a:schemeClr val="tx2"/>
                </a:solidFill>
                <a:latin typeface="+mn-lt"/>
              </a:rPr>
              <a:t> </a:t>
            </a:r>
            <a:r>
              <a:rPr lang="en-US" sz="1800" b="0" kern="0" spc="0" dirty="0">
                <a:solidFill>
                  <a:schemeClr val="tx2"/>
                </a:solidFill>
                <a:latin typeface="+mn-lt"/>
              </a:rPr>
              <a:t>– </a:t>
            </a:r>
            <a:r>
              <a:rPr lang="kk-KZ" sz="1800" b="0" kern="0" spc="0" dirty="0" smtClean="0">
                <a:solidFill>
                  <a:schemeClr val="tx2"/>
                </a:solidFill>
                <a:latin typeface="+mn-lt"/>
              </a:rPr>
              <a:t>берілген қатардың і-лік </a:t>
            </a:r>
            <a:r>
              <a:rPr lang="ru-RU" sz="1800" b="0" kern="0" spc="0" dirty="0" err="1" smtClean="0">
                <a:solidFill>
                  <a:schemeClr val="tx2"/>
                </a:solidFill>
                <a:latin typeface="+mn-lt"/>
              </a:rPr>
              <a:t>мәні</a:t>
            </a:r>
            <a:r>
              <a:rPr lang="ru-RU" sz="1800" b="0" kern="0" spc="0" dirty="0" smtClean="0">
                <a:solidFill>
                  <a:schemeClr val="tx2"/>
                </a:solidFill>
                <a:latin typeface="+mn-lt"/>
              </a:rPr>
              <a:t>,</a:t>
            </a:r>
            <a:r>
              <a:rPr lang="en-US" sz="1800" b="0" kern="0" spc="0" dirty="0" smtClean="0">
                <a:solidFill>
                  <a:schemeClr val="tx2"/>
                </a:solidFill>
                <a:latin typeface="+mn-lt"/>
              </a:rPr>
              <a:t> 1/N - </a:t>
            </a:r>
            <a:r>
              <a:rPr lang="kk-KZ" sz="1800" b="0" kern="0" spc="0" dirty="0" smtClean="0">
                <a:solidFill>
                  <a:schemeClr val="tx2"/>
                </a:solidFill>
                <a:latin typeface="+mn-lt"/>
              </a:rPr>
              <a:t>жиілік</a:t>
            </a:r>
            <a:r>
              <a:rPr lang="ru-RU" sz="1800" b="0" kern="0" spc="0" dirty="0" smtClean="0">
                <a:solidFill>
                  <a:schemeClr val="tx2"/>
                </a:solidFill>
                <a:latin typeface="+mn-lt"/>
              </a:rPr>
              <a:t>.</a:t>
            </a:r>
            <a:endParaRPr lang="ru-RU" sz="1800" b="0" kern="0" spc="0" dirty="0">
              <a:solidFill>
                <a:schemeClr val="tx2"/>
              </a:solidFill>
              <a:latin typeface="+mn-lt"/>
            </a:endParaRPr>
          </a:p>
          <a:p>
            <a:pPr marL="285750" algn="just">
              <a:lnSpc>
                <a:spcPct val="100000"/>
              </a:lnSpc>
              <a:spcBef>
                <a:spcPts val="0"/>
              </a:spcBef>
            </a:pPr>
            <a:endParaRPr lang="en-US" sz="1800" b="0" kern="0" spc="0" dirty="0" smtClean="0">
              <a:solidFill>
                <a:schemeClr val="tx2"/>
              </a:solidFill>
              <a:latin typeface="+mn-lt"/>
            </a:endParaRPr>
          </a:p>
          <a:p>
            <a:pPr marL="285750" algn="just">
              <a:lnSpc>
                <a:spcPct val="100000"/>
              </a:lnSpc>
              <a:spcBef>
                <a:spcPts val="0"/>
              </a:spcBef>
            </a:pPr>
            <a:endParaRPr lang="en-US" sz="1800" b="0" kern="0" spc="0" dirty="0">
              <a:solidFill>
                <a:schemeClr val="tx2"/>
              </a:solidFill>
              <a:latin typeface="+mn-lt"/>
            </a:endParaRPr>
          </a:p>
          <a:p>
            <a:pPr marL="285750" algn="just">
              <a:lnSpc>
                <a:spcPct val="100000"/>
              </a:lnSpc>
              <a:spcBef>
                <a:spcPts val="0"/>
              </a:spcBef>
            </a:pPr>
            <a:endParaRPr lang="kk-KZ" sz="1800" b="0" kern="0" spc="0" dirty="0">
              <a:solidFill>
                <a:schemeClr val="tx2"/>
              </a:solidFill>
              <a:latin typeface="+mn-lt"/>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2280995077"/>
              </p:ext>
            </p:extLst>
          </p:nvPr>
        </p:nvGraphicFramePr>
        <p:xfrm>
          <a:off x="4966424" y="2788542"/>
          <a:ext cx="1840775" cy="831889"/>
        </p:xfrm>
        <a:graphic>
          <a:graphicData uri="http://schemas.openxmlformats.org/presentationml/2006/ole">
            <mc:AlternateContent xmlns:mc="http://schemas.openxmlformats.org/markup-compatibility/2006">
              <mc:Choice xmlns:v="urn:schemas-microsoft-com:vml" Requires="v">
                <p:oleObj spid="_x0000_s8205" name="Уравнение" r:id="rId4" imgW="1028700" imgH="444500" progId="Equation.3">
                  <p:embed/>
                </p:oleObj>
              </mc:Choice>
              <mc:Fallback>
                <p:oleObj name="Уравнение" r:id="rId4" imgW="1028700" imgH="4445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6424" y="2788542"/>
                        <a:ext cx="1840775" cy="831889"/>
                      </a:xfrm>
                      <a:prstGeom prst="rect">
                        <a:avLst/>
                      </a:prstGeom>
                      <a:noFill/>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3820341543"/>
              </p:ext>
            </p:extLst>
          </p:nvPr>
        </p:nvGraphicFramePr>
        <p:xfrm>
          <a:off x="5089334" y="4343398"/>
          <a:ext cx="1717865" cy="721079"/>
        </p:xfrm>
        <a:graphic>
          <a:graphicData uri="http://schemas.openxmlformats.org/presentationml/2006/ole">
            <mc:AlternateContent xmlns:mc="http://schemas.openxmlformats.org/markup-compatibility/2006">
              <mc:Choice xmlns:v="urn:schemas-microsoft-com:vml" Requires="v">
                <p:oleObj spid="_x0000_s8206" name="Уравнение" r:id="rId6" imgW="1028520" imgH="431640" progId="Equation.3">
                  <p:embed/>
                </p:oleObj>
              </mc:Choice>
              <mc:Fallback>
                <p:oleObj name="Уравнение" r:id="rId6" imgW="1028520" imgH="431640" progId="Equation.3">
                  <p:embed/>
                  <p:pic>
                    <p:nvPicPr>
                      <p:cNvPr id="0" name=""/>
                      <p:cNvPicPr/>
                      <p:nvPr/>
                    </p:nvPicPr>
                    <p:blipFill>
                      <a:blip r:embed="rId7"/>
                      <a:stretch>
                        <a:fillRect/>
                      </a:stretch>
                    </p:blipFill>
                    <p:spPr>
                      <a:xfrm>
                        <a:off x="5089334" y="4343398"/>
                        <a:ext cx="1717865" cy="721079"/>
                      </a:xfrm>
                      <a:prstGeom prst="rect">
                        <a:avLst/>
                      </a:prstGeom>
                    </p:spPr>
                  </p:pic>
                </p:oleObj>
              </mc:Fallback>
            </mc:AlternateContent>
          </a:graphicData>
        </a:graphic>
      </p:graphicFrame>
    </p:spTree>
    <p:extLst>
      <p:ext uri="{BB962C8B-B14F-4D97-AF65-F5344CB8AC3E}">
        <p14:creationId xmlns:p14="http://schemas.microsoft.com/office/powerpoint/2010/main" val="318883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 xmlns:a16="http://schemas.microsoft.com/office/drawing/2014/main"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5</a:t>
            </a:fld>
            <a:endParaRPr lang="ru-RU" dirty="0"/>
          </a:p>
        </p:txBody>
      </p:sp>
      <p:sp>
        <p:nvSpPr>
          <p:cNvPr id="11" name="Заголовок 1">
            <a:extLst>
              <a:ext uri="{FF2B5EF4-FFF2-40B4-BE49-F238E27FC236}">
                <a16:creationId xmlns="" xmlns:a16="http://schemas.microsoft.com/office/drawing/2014/main" id="{AEA5083B-CC27-4F1C-AD03-E3DBEC1C9E78}"/>
              </a:ext>
            </a:extLst>
          </p:cNvPr>
          <p:cNvSpPr>
            <a:spLocks noGrp="1"/>
          </p:cNvSpPr>
          <p:nvPr>
            <p:ph type="title"/>
          </p:nvPr>
        </p:nvSpPr>
        <p:spPr>
          <a:xfrm>
            <a:off x="255450" y="181214"/>
            <a:ext cx="10018913" cy="500957"/>
          </a:xfrm>
        </p:spPr>
        <p:txBody>
          <a:bodyPr rtlCol="0"/>
          <a:lstStyle/>
          <a:p>
            <a:pPr indent="457200"/>
            <a:r>
              <a:rPr lang="ru-RU" sz="2400" kern="0" spc="0" dirty="0" err="1"/>
              <a:t>Кездейсоқ</a:t>
            </a:r>
            <a:r>
              <a:rPr lang="ru-RU" sz="2400" kern="0" spc="0" dirty="0"/>
              <a:t> </a:t>
            </a:r>
            <a:r>
              <a:rPr lang="ru-RU" sz="2400" kern="0" spc="0" dirty="0" err="1"/>
              <a:t>шамалардың</a:t>
            </a:r>
            <a:r>
              <a:rPr lang="ru-RU" sz="2400" kern="0" spc="0" dirty="0"/>
              <a:t> </a:t>
            </a:r>
            <a:r>
              <a:rPr lang="ru-RU" sz="2400" kern="0" spc="0" dirty="0" err="1"/>
              <a:t>Үлестірім</a:t>
            </a:r>
            <a:r>
              <a:rPr lang="ru-RU" sz="2400" kern="0" spc="0" dirty="0"/>
              <a:t> </a:t>
            </a:r>
            <a:r>
              <a:rPr lang="ru-RU" sz="2400" kern="0" spc="0" dirty="0" err="1"/>
              <a:t>моменттері</a:t>
            </a:r>
            <a:endParaRPr lang="ru-RU" sz="2400" kern="0" spc="0" dirty="0"/>
          </a:p>
        </p:txBody>
      </p:sp>
      <p:sp>
        <p:nvSpPr>
          <p:cNvPr id="13" name="Объект 3">
            <a:extLst>
              <a:ext uri="{FF2B5EF4-FFF2-40B4-BE49-F238E27FC236}">
                <a16:creationId xmlns="" xmlns:a16="http://schemas.microsoft.com/office/drawing/2014/main" id="{125E40B9-054F-4D79-BD17-68E71C740D01}"/>
              </a:ext>
            </a:extLst>
          </p:cNvPr>
          <p:cNvSpPr txBox="1">
            <a:spLocks/>
          </p:cNvSpPr>
          <p:nvPr/>
        </p:nvSpPr>
        <p:spPr>
          <a:xfrm>
            <a:off x="255449" y="682170"/>
            <a:ext cx="11192053" cy="5719580"/>
          </a:xfrm>
          <a:prstGeom prst="rect">
            <a:avLst/>
          </a:prstGeom>
          <a:solidFill>
            <a:schemeClr val="bg1">
              <a:lumMod val="85000"/>
            </a:schemeClr>
          </a:solidFill>
          <a:ln>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nSpc>
                <a:spcPct val="100000"/>
              </a:lnSpc>
              <a:spcBef>
                <a:spcPts val="0"/>
              </a:spcBef>
            </a:pPr>
            <a:r>
              <a:rPr lang="kk-KZ" sz="1800" b="0" kern="0" spc="0" dirty="0" smtClean="0">
                <a:solidFill>
                  <a:schemeClr val="tx2"/>
                </a:solidFill>
                <a:latin typeface="+mn-lt"/>
              </a:rPr>
              <a:t>Бірінші бастапқы момент немесе барлық кездейсоқ шама мәндерінің осы мәндердің ықтималдықтарына көбейтіндісінің қосындысы </a:t>
            </a:r>
            <a:r>
              <a:rPr lang="kk-KZ" sz="1800" kern="0" spc="0" dirty="0" smtClean="0">
                <a:solidFill>
                  <a:schemeClr val="tx2"/>
                </a:solidFill>
                <a:latin typeface="+mn-lt"/>
              </a:rPr>
              <a:t>математикалық күтім </a:t>
            </a:r>
            <a:r>
              <a:rPr lang="kk-KZ" sz="1800" b="0" kern="0" spc="0" dirty="0" smtClean="0">
                <a:solidFill>
                  <a:schemeClr val="tx2"/>
                </a:solidFill>
                <a:latin typeface="+mn-lt"/>
              </a:rPr>
              <a:t>деп аталады:</a:t>
            </a:r>
            <a:endParaRPr lang="en-US" sz="1800" b="0" kern="0" spc="0" dirty="0" smtClean="0">
              <a:solidFill>
                <a:schemeClr val="tx2"/>
              </a:solidFill>
              <a:latin typeface="+mn-lt"/>
            </a:endParaRPr>
          </a:p>
          <a:p>
            <a:pPr indent="520700">
              <a:lnSpc>
                <a:spcPct val="100000"/>
              </a:lnSpc>
              <a:spcBef>
                <a:spcPts val="0"/>
              </a:spcBef>
            </a:pPr>
            <a:endParaRPr lang="en-US" sz="1800" b="0" kern="0" spc="0" dirty="0" smtClean="0">
              <a:solidFill>
                <a:schemeClr val="tx2"/>
              </a:solidFill>
              <a:latin typeface="+mn-lt"/>
            </a:endParaRPr>
          </a:p>
          <a:p>
            <a:pPr indent="520700">
              <a:lnSpc>
                <a:spcPct val="100000"/>
              </a:lnSpc>
              <a:spcBef>
                <a:spcPts val="0"/>
              </a:spcBef>
            </a:pPr>
            <a:endParaRPr lang="en-US" sz="1800" b="0" kern="0" spc="0" dirty="0" smtClean="0">
              <a:solidFill>
                <a:schemeClr val="tx2"/>
              </a:solidFill>
              <a:latin typeface="+mn-lt"/>
            </a:endParaRPr>
          </a:p>
          <a:p>
            <a:pPr indent="520700">
              <a:lnSpc>
                <a:spcPct val="100000"/>
              </a:lnSpc>
              <a:spcBef>
                <a:spcPts val="0"/>
              </a:spcBef>
            </a:pPr>
            <a:r>
              <a:rPr lang="kk-KZ" sz="1800" b="0" kern="0" spc="0" dirty="0" smtClean="0">
                <a:solidFill>
                  <a:schemeClr val="tx2"/>
                </a:solidFill>
                <a:latin typeface="+mn-lt"/>
              </a:rPr>
              <a:t>немесе </a:t>
            </a:r>
            <a:endParaRPr lang="en-US" sz="1800" b="0" kern="0" spc="0" dirty="0" smtClean="0">
              <a:solidFill>
                <a:schemeClr val="tx2"/>
              </a:solidFill>
              <a:latin typeface="+mn-lt"/>
            </a:endParaRPr>
          </a:p>
          <a:p>
            <a:pPr indent="520700">
              <a:lnSpc>
                <a:spcPct val="100000"/>
              </a:lnSpc>
              <a:spcBef>
                <a:spcPts val="0"/>
              </a:spcBef>
            </a:pPr>
            <a:endParaRPr lang="en-US" sz="1800" b="0" kern="0" spc="0" dirty="0" smtClean="0">
              <a:solidFill>
                <a:schemeClr val="tx2"/>
              </a:solidFill>
              <a:latin typeface="+mn-lt"/>
            </a:endParaRPr>
          </a:p>
          <a:p>
            <a:pPr indent="520700">
              <a:lnSpc>
                <a:spcPct val="100000"/>
              </a:lnSpc>
              <a:spcBef>
                <a:spcPts val="0"/>
              </a:spcBef>
            </a:pPr>
            <a:endParaRPr lang="en-US" sz="1800" b="0" kern="0" spc="0" dirty="0" smtClean="0">
              <a:solidFill>
                <a:schemeClr val="tx2"/>
              </a:solidFill>
              <a:latin typeface="+mn-lt"/>
            </a:endParaRPr>
          </a:p>
          <a:p>
            <a:pPr indent="520700">
              <a:lnSpc>
                <a:spcPct val="100000"/>
              </a:lnSpc>
              <a:spcBef>
                <a:spcPts val="0"/>
              </a:spcBef>
            </a:pPr>
            <a:endParaRPr lang="en-US" sz="1800" b="0" kern="0" spc="0" dirty="0" smtClean="0">
              <a:solidFill>
                <a:schemeClr val="tx2"/>
              </a:solidFill>
              <a:latin typeface="+mn-lt"/>
            </a:endParaRPr>
          </a:p>
          <a:p>
            <a:pPr indent="520700">
              <a:lnSpc>
                <a:spcPct val="100000"/>
              </a:lnSpc>
              <a:spcBef>
                <a:spcPts val="0"/>
              </a:spcBef>
            </a:pPr>
            <a:r>
              <a:rPr lang="ru-RU" sz="1800" b="0" kern="0" spc="0" dirty="0" err="1" smtClean="0">
                <a:solidFill>
                  <a:schemeClr val="tx2"/>
                </a:solidFill>
                <a:latin typeface="+mn-lt"/>
              </a:rPr>
              <a:t>Орталық</a:t>
            </a:r>
            <a:r>
              <a:rPr lang="ru-RU" sz="1800" b="0" kern="0" spc="0" dirty="0" smtClean="0">
                <a:solidFill>
                  <a:schemeClr val="tx2"/>
                </a:solidFill>
                <a:latin typeface="+mn-lt"/>
              </a:rPr>
              <a:t> </a:t>
            </a:r>
            <a:r>
              <a:rPr lang="ru-RU" sz="1800" b="0" kern="0" spc="0" dirty="0" err="1" smtClean="0">
                <a:solidFill>
                  <a:schemeClr val="tx2"/>
                </a:solidFill>
                <a:latin typeface="+mn-lt"/>
              </a:rPr>
              <a:t>моменттерді</a:t>
            </a:r>
            <a:r>
              <a:rPr lang="ru-RU" sz="1800" b="0" kern="0" spc="0" dirty="0" smtClean="0">
                <a:solidFill>
                  <a:schemeClr val="tx2"/>
                </a:solidFill>
                <a:latin typeface="+mn-lt"/>
              </a:rPr>
              <a:t> </a:t>
            </a:r>
            <a:r>
              <a:rPr lang="ru-RU" sz="1800" b="0" kern="0" spc="0" dirty="0" err="1" smtClean="0">
                <a:solidFill>
                  <a:schemeClr val="tx2"/>
                </a:solidFill>
                <a:latin typeface="+mn-lt"/>
              </a:rPr>
              <a:t>анықтау</a:t>
            </a:r>
            <a:r>
              <a:rPr lang="ru-RU" sz="1800" b="0" kern="0" spc="0" dirty="0" smtClean="0">
                <a:solidFill>
                  <a:schemeClr val="tx2"/>
                </a:solidFill>
                <a:latin typeface="+mn-lt"/>
              </a:rPr>
              <a:t> </a:t>
            </a:r>
            <a:r>
              <a:rPr lang="ru-RU" sz="1800" b="0" kern="0" spc="0" dirty="0" err="1" smtClean="0">
                <a:solidFill>
                  <a:schemeClr val="tx2"/>
                </a:solidFill>
                <a:latin typeface="+mn-lt"/>
              </a:rPr>
              <a:t>үшін</a:t>
            </a:r>
            <a:r>
              <a:rPr lang="ru-RU" sz="1800" b="0" kern="0" spc="0" dirty="0" smtClean="0">
                <a:solidFill>
                  <a:schemeClr val="tx2"/>
                </a:solidFill>
                <a:latin typeface="+mn-lt"/>
              </a:rPr>
              <a:t> </a:t>
            </a:r>
            <a:r>
              <a:rPr lang="ru-RU" sz="1800" b="0" kern="0" spc="0" dirty="0" err="1" smtClean="0">
                <a:solidFill>
                  <a:schemeClr val="tx2"/>
                </a:solidFill>
                <a:latin typeface="+mn-lt"/>
              </a:rPr>
              <a:t>кездейсоқ</a:t>
            </a:r>
            <a:r>
              <a:rPr lang="ru-RU" sz="1800" b="0" kern="0" spc="0" dirty="0" smtClean="0">
                <a:solidFill>
                  <a:schemeClr val="tx2"/>
                </a:solidFill>
                <a:latin typeface="+mn-lt"/>
              </a:rPr>
              <a:t> </a:t>
            </a:r>
            <a:r>
              <a:rPr lang="ru-RU" sz="1800" b="0" kern="0" spc="0" dirty="0" err="1" smtClean="0">
                <a:solidFill>
                  <a:schemeClr val="tx2"/>
                </a:solidFill>
                <a:latin typeface="+mn-lt"/>
              </a:rPr>
              <a:t>шаманың</a:t>
            </a:r>
            <a:r>
              <a:rPr lang="ru-RU" sz="1800" b="0" kern="0" spc="0" dirty="0" smtClean="0">
                <a:solidFill>
                  <a:schemeClr val="tx2"/>
                </a:solidFill>
                <a:latin typeface="+mn-lt"/>
              </a:rPr>
              <a:t> </a:t>
            </a:r>
            <a:r>
              <a:rPr lang="ru-RU" sz="1800" b="0" kern="0" spc="0" dirty="0" err="1" smtClean="0">
                <a:solidFill>
                  <a:schemeClr val="tx2"/>
                </a:solidFill>
                <a:latin typeface="+mn-lt"/>
              </a:rPr>
              <a:t>орташа</a:t>
            </a:r>
            <a:r>
              <a:rPr lang="ru-RU" sz="1800" b="0" kern="0" spc="0" dirty="0" smtClean="0">
                <a:solidFill>
                  <a:schemeClr val="tx2"/>
                </a:solidFill>
                <a:latin typeface="+mn-lt"/>
              </a:rPr>
              <a:t> </a:t>
            </a:r>
            <a:r>
              <a:rPr lang="ru-RU" sz="1800" b="0" kern="0" spc="0" dirty="0" err="1" smtClean="0">
                <a:solidFill>
                  <a:schemeClr val="tx2"/>
                </a:solidFill>
                <a:latin typeface="+mn-lt"/>
              </a:rPr>
              <a:t>мәннен</a:t>
            </a:r>
            <a:r>
              <a:rPr lang="ru-RU" sz="1800" b="0" kern="0" spc="0" dirty="0" smtClean="0">
                <a:solidFill>
                  <a:schemeClr val="tx2"/>
                </a:solidFill>
                <a:latin typeface="+mn-lt"/>
              </a:rPr>
              <a:t> </a:t>
            </a:r>
            <a:r>
              <a:rPr lang="ru-RU" sz="1800" b="0" kern="0" spc="0" dirty="0" err="1" smtClean="0">
                <a:solidFill>
                  <a:schemeClr val="tx2"/>
                </a:solidFill>
                <a:latin typeface="+mn-lt"/>
              </a:rPr>
              <a:t>ауытқуын</a:t>
            </a:r>
            <a:r>
              <a:rPr lang="ru-RU" sz="1800" b="0" kern="0" spc="0" dirty="0" smtClean="0">
                <a:solidFill>
                  <a:schemeClr val="tx2"/>
                </a:solidFill>
                <a:latin typeface="+mn-lt"/>
              </a:rPr>
              <a:t> </a:t>
            </a:r>
            <a:r>
              <a:rPr lang="ru-RU" sz="1800" b="0" kern="0" spc="0" dirty="0" err="1" smtClean="0">
                <a:solidFill>
                  <a:schemeClr val="tx2"/>
                </a:solidFill>
                <a:latin typeface="+mn-lt"/>
              </a:rPr>
              <a:t>көрсететін</a:t>
            </a:r>
            <a:r>
              <a:rPr lang="ru-RU" sz="1800" b="0" kern="0" spc="0" dirty="0" smtClean="0">
                <a:solidFill>
                  <a:schemeClr val="tx2"/>
                </a:solidFill>
                <a:latin typeface="+mn-lt"/>
              </a:rPr>
              <a:t>  </a:t>
            </a:r>
            <a:r>
              <a:rPr lang="ru-RU" sz="1800" b="0" kern="0" spc="0" dirty="0" err="1" smtClean="0">
                <a:solidFill>
                  <a:schemeClr val="tx2"/>
                </a:solidFill>
                <a:latin typeface="+mn-lt"/>
              </a:rPr>
              <a:t>орталықтандырылған</a:t>
            </a:r>
            <a:r>
              <a:rPr lang="ru-RU" sz="1800" b="0" kern="0" spc="0" dirty="0" smtClean="0">
                <a:solidFill>
                  <a:schemeClr val="tx2"/>
                </a:solidFill>
                <a:latin typeface="+mn-lt"/>
              </a:rPr>
              <a:t> </a:t>
            </a:r>
            <a:r>
              <a:rPr lang="ru-RU" sz="1800" b="0" kern="0" spc="0" dirty="0" err="1" smtClean="0">
                <a:solidFill>
                  <a:schemeClr val="tx2"/>
                </a:solidFill>
                <a:latin typeface="+mn-lt"/>
              </a:rPr>
              <a:t>кездейсоқ</a:t>
            </a:r>
            <a:r>
              <a:rPr lang="ru-RU" sz="1800" b="0" kern="0" spc="0" dirty="0" smtClean="0">
                <a:solidFill>
                  <a:schemeClr val="tx2"/>
                </a:solidFill>
                <a:latin typeface="+mn-lt"/>
              </a:rPr>
              <a:t> </a:t>
            </a:r>
            <a:r>
              <a:rPr lang="ru-RU" sz="1800" b="0" kern="0" spc="0" dirty="0" err="1" smtClean="0">
                <a:solidFill>
                  <a:schemeClr val="tx2"/>
                </a:solidFill>
                <a:latin typeface="+mn-lt"/>
              </a:rPr>
              <a:t>шама</a:t>
            </a:r>
            <a:r>
              <a:rPr lang="ru-RU" sz="1800" b="0" kern="0" spc="0" dirty="0" smtClean="0">
                <a:solidFill>
                  <a:schemeClr val="tx2"/>
                </a:solidFill>
                <a:latin typeface="+mn-lt"/>
              </a:rPr>
              <a:t> </a:t>
            </a:r>
            <a:r>
              <a:rPr lang="ru-RU" sz="1800" b="0" kern="0" spc="0" dirty="0" err="1" smtClean="0">
                <a:solidFill>
                  <a:schemeClr val="tx2"/>
                </a:solidFill>
                <a:latin typeface="+mn-lt"/>
              </a:rPr>
              <a:t>түсінігін</a:t>
            </a:r>
            <a:r>
              <a:rPr lang="ru-RU" sz="1800" b="0" kern="0" spc="0" dirty="0" smtClean="0">
                <a:solidFill>
                  <a:schemeClr val="tx2"/>
                </a:solidFill>
                <a:latin typeface="+mn-lt"/>
              </a:rPr>
              <a:t> </a:t>
            </a:r>
            <a:r>
              <a:rPr lang="ru-RU" sz="1800" b="0" kern="0" spc="0" dirty="0" err="1" smtClean="0">
                <a:solidFill>
                  <a:schemeClr val="tx2"/>
                </a:solidFill>
                <a:latin typeface="+mn-lt"/>
              </a:rPr>
              <a:t>енгізу</a:t>
            </a:r>
            <a:r>
              <a:rPr lang="ru-RU" sz="1800" b="0" kern="0" spc="0" dirty="0" smtClean="0">
                <a:solidFill>
                  <a:schemeClr val="tx2"/>
                </a:solidFill>
                <a:latin typeface="+mn-lt"/>
              </a:rPr>
              <a:t> </a:t>
            </a:r>
            <a:r>
              <a:rPr lang="ru-RU" sz="1800" b="0" kern="0" spc="0" dirty="0" err="1" smtClean="0">
                <a:solidFill>
                  <a:schemeClr val="tx2"/>
                </a:solidFill>
                <a:latin typeface="+mn-lt"/>
              </a:rPr>
              <a:t>қажет</a:t>
            </a:r>
            <a:endParaRPr lang="ru-RU"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r>
              <a:rPr lang="ru-RU" sz="1800" b="0" kern="0" spc="0" dirty="0" err="1" smtClean="0">
                <a:solidFill>
                  <a:schemeClr val="tx2"/>
                </a:solidFill>
                <a:latin typeface="+mn-lt"/>
              </a:rPr>
              <a:t>Центрлеу</a:t>
            </a:r>
            <a:r>
              <a:rPr lang="ru-RU" sz="1800" b="0" kern="0" spc="0" dirty="0" smtClean="0">
                <a:solidFill>
                  <a:schemeClr val="tx2"/>
                </a:solidFill>
                <a:latin typeface="+mn-lt"/>
              </a:rPr>
              <a:t> </a:t>
            </a:r>
            <a:r>
              <a:rPr lang="ru-RU" sz="1800" b="0" kern="0" spc="0" dirty="0" err="1" smtClean="0">
                <a:solidFill>
                  <a:schemeClr val="tx2"/>
                </a:solidFill>
                <a:latin typeface="+mn-lt"/>
              </a:rPr>
              <a:t>абсциссасы</a:t>
            </a:r>
            <a:r>
              <a:rPr lang="ru-RU" sz="1800" b="0" kern="0" spc="0" dirty="0" smtClean="0">
                <a:solidFill>
                  <a:schemeClr val="tx2"/>
                </a:solidFill>
                <a:latin typeface="+mn-lt"/>
              </a:rPr>
              <a:t> </a:t>
            </a:r>
            <a:r>
              <a:rPr lang="en-US" sz="1800" b="0" kern="0" spc="0" dirty="0" err="1">
                <a:solidFill>
                  <a:schemeClr val="tx2"/>
                </a:solidFill>
                <a:latin typeface="+mn-lt"/>
              </a:rPr>
              <a:t>m</a:t>
            </a:r>
            <a:r>
              <a:rPr lang="en-US" sz="1800" b="0" kern="0" spc="0" baseline="-25000" dirty="0" err="1">
                <a:solidFill>
                  <a:schemeClr val="tx2"/>
                </a:solidFill>
                <a:latin typeface="+mn-lt"/>
              </a:rPr>
              <a:t>X</a:t>
            </a:r>
            <a:r>
              <a:rPr lang="en-US" sz="1800" b="0" kern="0" spc="0" dirty="0">
                <a:solidFill>
                  <a:schemeClr val="tx2"/>
                </a:solidFill>
                <a:latin typeface="+mn-lt"/>
              </a:rPr>
              <a:t> </a:t>
            </a:r>
            <a:r>
              <a:rPr lang="kk-KZ" sz="1800" b="0" kern="0" spc="0" dirty="0" smtClean="0">
                <a:solidFill>
                  <a:schemeClr val="tx2"/>
                </a:solidFill>
                <a:latin typeface="+mn-lt"/>
              </a:rPr>
              <a:t> тең </a:t>
            </a:r>
            <a:r>
              <a:rPr lang="ru-RU" sz="1800" b="0" kern="0" spc="0" dirty="0" err="1" smtClean="0">
                <a:solidFill>
                  <a:schemeClr val="tx2"/>
                </a:solidFill>
                <a:latin typeface="+mn-lt"/>
              </a:rPr>
              <a:t>болатын</a:t>
            </a:r>
            <a:r>
              <a:rPr lang="ru-RU" sz="1800" b="0" kern="0" spc="0" dirty="0" smtClean="0">
                <a:solidFill>
                  <a:schemeClr val="tx2"/>
                </a:solidFill>
                <a:latin typeface="+mn-lt"/>
              </a:rPr>
              <a:t> </a:t>
            </a:r>
            <a:r>
              <a:rPr lang="ru-RU" sz="1800" b="0" kern="0" spc="0" dirty="0" err="1">
                <a:solidFill>
                  <a:schemeClr val="tx2"/>
                </a:solidFill>
                <a:latin typeface="+mn-lt"/>
              </a:rPr>
              <a:t>ортаңғы</a:t>
            </a:r>
            <a:r>
              <a:rPr lang="ru-RU" sz="1800" b="0" kern="0" spc="0" dirty="0">
                <a:solidFill>
                  <a:schemeClr val="tx2"/>
                </a:solidFill>
                <a:latin typeface="+mn-lt"/>
              </a:rPr>
              <a:t>, </a:t>
            </a:r>
            <a:r>
              <a:rPr lang="ru-RU" sz="1800" b="0" kern="0" spc="0" dirty="0" err="1">
                <a:solidFill>
                  <a:schemeClr val="tx2"/>
                </a:solidFill>
                <a:latin typeface="+mn-lt"/>
              </a:rPr>
              <a:t>орталық</a:t>
            </a:r>
            <a:r>
              <a:rPr lang="ru-RU" sz="1800" b="0" kern="0" spc="0" dirty="0">
                <a:solidFill>
                  <a:schemeClr val="tx2"/>
                </a:solidFill>
                <a:latin typeface="+mn-lt"/>
              </a:rPr>
              <a:t> </a:t>
            </a:r>
            <a:r>
              <a:rPr lang="ru-RU" sz="1800" b="0" kern="0" spc="0" dirty="0" err="1">
                <a:solidFill>
                  <a:schemeClr val="tx2"/>
                </a:solidFill>
                <a:latin typeface="+mn-lt"/>
              </a:rPr>
              <a:t>нүктеге</a:t>
            </a:r>
            <a:r>
              <a:rPr lang="ru-RU" sz="1800" b="0" kern="0" spc="0" dirty="0">
                <a:solidFill>
                  <a:schemeClr val="tx2"/>
                </a:solidFill>
                <a:latin typeface="+mn-lt"/>
              </a:rPr>
              <a:t> </a:t>
            </a:r>
            <a:r>
              <a:rPr lang="ru-RU" sz="1800" b="0" kern="0" spc="0" dirty="0" err="1" smtClean="0">
                <a:solidFill>
                  <a:schemeClr val="tx2"/>
                </a:solidFill>
                <a:latin typeface="+mn-lt"/>
              </a:rPr>
              <a:t>координатаның</a:t>
            </a:r>
            <a:r>
              <a:rPr lang="ru-RU" sz="1800" b="0" kern="0" spc="0" dirty="0" smtClean="0">
                <a:solidFill>
                  <a:schemeClr val="tx2"/>
                </a:solidFill>
                <a:latin typeface="+mn-lt"/>
              </a:rPr>
              <a:t> </a:t>
            </a:r>
            <a:r>
              <a:rPr lang="ru-RU" sz="1800" b="0" kern="0" spc="0" dirty="0" err="1" smtClean="0">
                <a:solidFill>
                  <a:schemeClr val="tx2"/>
                </a:solidFill>
                <a:latin typeface="+mn-lt"/>
              </a:rPr>
              <a:t>басын</a:t>
            </a:r>
            <a:r>
              <a:rPr lang="ru-RU" sz="1800" b="0" kern="0" spc="0" dirty="0" smtClean="0">
                <a:solidFill>
                  <a:schemeClr val="tx2"/>
                </a:solidFill>
                <a:latin typeface="+mn-lt"/>
              </a:rPr>
              <a:t> </a:t>
            </a:r>
            <a:r>
              <a:rPr lang="ru-RU" sz="1800" b="0" kern="0" spc="0" dirty="0" err="1" smtClean="0">
                <a:solidFill>
                  <a:schemeClr val="tx2"/>
                </a:solidFill>
                <a:latin typeface="+mn-lt"/>
              </a:rPr>
              <a:t>ауыстыруға</a:t>
            </a:r>
            <a:r>
              <a:rPr lang="ru-RU" sz="1800" b="0" kern="0" spc="0" dirty="0" smtClean="0">
                <a:solidFill>
                  <a:schemeClr val="tx2"/>
                </a:solidFill>
                <a:latin typeface="+mn-lt"/>
              </a:rPr>
              <a:t> </a:t>
            </a:r>
            <a:r>
              <a:rPr lang="ru-RU" sz="1800" b="0" kern="0" spc="0" dirty="0" err="1" smtClean="0">
                <a:solidFill>
                  <a:schemeClr val="tx2"/>
                </a:solidFill>
                <a:latin typeface="+mn-lt"/>
              </a:rPr>
              <a:t>ұқсас</a:t>
            </a:r>
            <a:r>
              <a:rPr lang="ru-RU" sz="1800" b="0" kern="0" spc="0" dirty="0" smtClean="0">
                <a:solidFill>
                  <a:schemeClr val="tx2"/>
                </a:solidFill>
                <a:latin typeface="+mn-lt"/>
              </a:rPr>
              <a:t> </a:t>
            </a:r>
            <a:r>
              <a:rPr lang="ru-RU" sz="1800" b="0" kern="0" spc="0" dirty="0" err="1" smtClean="0">
                <a:solidFill>
                  <a:schemeClr val="tx2"/>
                </a:solidFill>
                <a:latin typeface="+mn-lt"/>
              </a:rPr>
              <a:t>болып</a:t>
            </a:r>
            <a:r>
              <a:rPr lang="ru-RU" sz="1800" b="0" kern="0" spc="0" dirty="0" smtClean="0">
                <a:solidFill>
                  <a:schemeClr val="tx2"/>
                </a:solidFill>
                <a:latin typeface="+mn-lt"/>
              </a:rPr>
              <a:t> </a:t>
            </a:r>
            <a:r>
              <a:rPr lang="ru-RU" sz="1800" b="0" kern="0" spc="0" dirty="0" err="1" smtClean="0">
                <a:solidFill>
                  <a:schemeClr val="tx2"/>
                </a:solidFill>
                <a:latin typeface="+mn-lt"/>
              </a:rPr>
              <a:t>келеді</a:t>
            </a:r>
            <a:r>
              <a:rPr lang="ru-RU" sz="1800" b="0" kern="0" spc="0" dirty="0">
                <a:solidFill>
                  <a:schemeClr val="tx2"/>
                </a:solidFill>
                <a:latin typeface="+mn-lt"/>
              </a:rPr>
              <a:t>. </a:t>
            </a:r>
            <a:r>
              <a:rPr lang="ru-RU" sz="1800" b="0" kern="0" spc="0" dirty="0" err="1">
                <a:solidFill>
                  <a:schemeClr val="tx2"/>
                </a:solidFill>
                <a:latin typeface="+mn-lt"/>
              </a:rPr>
              <a:t>Гидрологиялық</a:t>
            </a:r>
            <a:r>
              <a:rPr lang="ru-RU" sz="1800" b="0" kern="0" spc="0" dirty="0">
                <a:solidFill>
                  <a:schemeClr val="tx2"/>
                </a:solidFill>
                <a:latin typeface="+mn-lt"/>
              </a:rPr>
              <a:t> </a:t>
            </a:r>
            <a:r>
              <a:rPr lang="ru-RU" sz="1800" b="0" kern="0" spc="0" dirty="0" err="1">
                <a:solidFill>
                  <a:schemeClr val="tx2"/>
                </a:solidFill>
                <a:latin typeface="+mn-lt"/>
              </a:rPr>
              <a:t>есептеулерде</a:t>
            </a:r>
            <a:r>
              <a:rPr lang="ru-RU" sz="1800" b="0" kern="0" spc="0" dirty="0">
                <a:solidFill>
                  <a:schemeClr val="tx2"/>
                </a:solidFill>
                <a:latin typeface="+mn-lt"/>
              </a:rPr>
              <a:t> </a:t>
            </a:r>
            <a:r>
              <a:rPr lang="ru-RU" sz="1800" b="0" kern="0" spc="0" dirty="0" err="1">
                <a:solidFill>
                  <a:schemeClr val="tx2"/>
                </a:solidFill>
                <a:latin typeface="+mn-lt"/>
              </a:rPr>
              <a:t>орталықтандырылған</a:t>
            </a:r>
            <a:r>
              <a:rPr lang="ru-RU" sz="1800" b="0" kern="0" spc="0" dirty="0">
                <a:solidFill>
                  <a:schemeClr val="tx2"/>
                </a:solidFill>
                <a:latin typeface="+mn-lt"/>
              </a:rPr>
              <a:t> </a:t>
            </a:r>
            <a:r>
              <a:rPr lang="ru-RU" sz="1800" b="0" kern="0" spc="0" dirty="0" err="1">
                <a:solidFill>
                  <a:schemeClr val="tx2"/>
                </a:solidFill>
                <a:latin typeface="+mn-lt"/>
              </a:rPr>
              <a:t>шамалар</a:t>
            </a:r>
            <a:r>
              <a:rPr lang="ru-RU" sz="1800" b="0" kern="0" spc="0" dirty="0">
                <a:solidFill>
                  <a:schemeClr val="tx2"/>
                </a:solidFill>
                <a:latin typeface="+mn-lt"/>
              </a:rPr>
              <a:t> </a:t>
            </a:r>
            <a:r>
              <a:rPr lang="ru-RU" sz="1800" b="0" kern="0" spc="0" dirty="0" err="1">
                <a:solidFill>
                  <a:schemeClr val="tx2"/>
                </a:solidFill>
                <a:latin typeface="+mn-lt"/>
              </a:rPr>
              <a:t>нормадан</a:t>
            </a:r>
            <a:r>
              <a:rPr lang="ru-RU" sz="1800" b="0" kern="0" spc="0" dirty="0">
                <a:solidFill>
                  <a:schemeClr val="tx2"/>
                </a:solidFill>
                <a:latin typeface="+mn-lt"/>
              </a:rPr>
              <a:t> </a:t>
            </a:r>
            <a:r>
              <a:rPr lang="ru-RU" sz="1800" b="0" kern="0" spc="0" dirty="0" err="1" smtClean="0">
                <a:solidFill>
                  <a:schemeClr val="tx2"/>
                </a:solidFill>
                <a:latin typeface="+mn-lt"/>
              </a:rPr>
              <a:t>ауытқыған</a:t>
            </a:r>
            <a:r>
              <a:rPr lang="ru-RU" sz="1800" b="0" kern="0" spc="0" dirty="0" smtClean="0">
                <a:solidFill>
                  <a:schemeClr val="tx2"/>
                </a:solidFill>
                <a:latin typeface="+mn-lt"/>
              </a:rPr>
              <a:t> </a:t>
            </a:r>
            <a:r>
              <a:rPr lang="ru-RU" sz="1800" b="0" kern="0" spc="0" dirty="0" err="1" smtClean="0">
                <a:solidFill>
                  <a:schemeClr val="tx2"/>
                </a:solidFill>
                <a:latin typeface="+mn-lt"/>
              </a:rPr>
              <a:t>шамалар</a:t>
            </a:r>
            <a:r>
              <a:rPr lang="ru-RU" sz="1800" b="0" kern="0" spc="0" dirty="0" smtClean="0">
                <a:solidFill>
                  <a:schemeClr val="tx2"/>
                </a:solidFill>
                <a:latin typeface="+mn-lt"/>
              </a:rPr>
              <a:t> </a:t>
            </a:r>
            <a:r>
              <a:rPr lang="ru-RU" sz="1800" b="0" kern="0" spc="0" dirty="0" err="1" smtClean="0">
                <a:solidFill>
                  <a:schemeClr val="tx2"/>
                </a:solidFill>
                <a:latin typeface="+mn-lt"/>
              </a:rPr>
              <a:t>деп</a:t>
            </a:r>
            <a:r>
              <a:rPr lang="ru-RU" sz="1800" b="0" kern="0" spc="0" dirty="0" smtClean="0">
                <a:solidFill>
                  <a:schemeClr val="tx2"/>
                </a:solidFill>
                <a:latin typeface="+mn-lt"/>
              </a:rPr>
              <a:t> </a:t>
            </a:r>
            <a:r>
              <a:rPr lang="ru-RU" sz="1800" b="0" kern="0" spc="0" dirty="0" err="1" smtClean="0">
                <a:solidFill>
                  <a:schemeClr val="tx2"/>
                </a:solidFill>
                <a:latin typeface="+mn-lt"/>
              </a:rPr>
              <a:t>танылады.Орталықтандырылған</a:t>
            </a:r>
            <a:r>
              <a:rPr lang="ru-RU" sz="1800" b="0" kern="0" spc="0" dirty="0" smtClean="0">
                <a:solidFill>
                  <a:schemeClr val="tx2"/>
                </a:solidFill>
                <a:latin typeface="+mn-lt"/>
              </a:rPr>
              <a:t> </a:t>
            </a:r>
            <a:r>
              <a:rPr lang="ru-RU" sz="1800" b="0" kern="0" spc="0" dirty="0" err="1">
                <a:solidFill>
                  <a:schemeClr val="tx2"/>
                </a:solidFill>
                <a:latin typeface="+mn-lt"/>
              </a:rPr>
              <a:t>кездейсоқ</a:t>
            </a:r>
            <a:r>
              <a:rPr lang="ru-RU" sz="1800" b="0" kern="0" spc="0" dirty="0">
                <a:solidFill>
                  <a:schemeClr val="tx2"/>
                </a:solidFill>
                <a:latin typeface="+mn-lt"/>
              </a:rPr>
              <a:t> </a:t>
            </a:r>
            <a:r>
              <a:rPr lang="ru-RU" sz="1800" b="0" kern="0" spc="0" dirty="0" err="1">
                <a:solidFill>
                  <a:schemeClr val="tx2"/>
                </a:solidFill>
                <a:latin typeface="+mn-lt"/>
              </a:rPr>
              <a:t>шаманың</a:t>
            </a:r>
            <a:r>
              <a:rPr lang="ru-RU" sz="1800" b="0" kern="0" spc="0" dirty="0">
                <a:solidFill>
                  <a:schemeClr val="tx2"/>
                </a:solidFill>
                <a:latin typeface="+mn-lt"/>
              </a:rPr>
              <a:t> </a:t>
            </a:r>
            <a:r>
              <a:rPr lang="ru-RU" sz="1800" b="0" kern="0" spc="0" dirty="0" err="1">
                <a:solidFill>
                  <a:schemeClr val="tx2"/>
                </a:solidFill>
                <a:latin typeface="+mn-lt"/>
              </a:rPr>
              <a:t>моменттері</a:t>
            </a:r>
            <a:r>
              <a:rPr lang="ru-RU" sz="1800" b="0" kern="0" spc="0" dirty="0">
                <a:solidFill>
                  <a:schemeClr val="tx2"/>
                </a:solidFill>
                <a:latin typeface="+mn-lt"/>
              </a:rPr>
              <a:t> </a:t>
            </a:r>
            <a:r>
              <a:rPr lang="ru-RU" sz="1800" b="0" kern="0" spc="0" dirty="0" err="1">
                <a:solidFill>
                  <a:schemeClr val="tx2"/>
                </a:solidFill>
                <a:latin typeface="+mn-lt"/>
              </a:rPr>
              <a:t>орталық</a:t>
            </a:r>
            <a:r>
              <a:rPr lang="ru-RU" sz="1800" b="0" kern="0" spc="0" dirty="0">
                <a:solidFill>
                  <a:schemeClr val="tx2"/>
                </a:solidFill>
                <a:latin typeface="+mn-lt"/>
              </a:rPr>
              <a:t> </a:t>
            </a:r>
            <a:r>
              <a:rPr lang="ru-RU" sz="1800" b="0" kern="0" spc="0" dirty="0" err="1">
                <a:solidFill>
                  <a:schemeClr val="tx2"/>
                </a:solidFill>
                <a:latin typeface="+mn-lt"/>
              </a:rPr>
              <a:t>моменттер</a:t>
            </a:r>
            <a:r>
              <a:rPr lang="ru-RU" sz="1800" b="0" kern="0" spc="0" dirty="0">
                <a:solidFill>
                  <a:schemeClr val="tx2"/>
                </a:solidFill>
                <a:latin typeface="+mn-lt"/>
              </a:rPr>
              <a:t> </a:t>
            </a:r>
            <a:r>
              <a:rPr lang="ru-RU" sz="1800" b="0" kern="0" spc="0" dirty="0" err="1">
                <a:solidFill>
                  <a:schemeClr val="tx2"/>
                </a:solidFill>
                <a:latin typeface="+mn-lt"/>
              </a:rPr>
              <a:t>деп</a:t>
            </a:r>
            <a:r>
              <a:rPr lang="ru-RU" sz="1800" b="0" kern="0" spc="0" dirty="0">
                <a:solidFill>
                  <a:schemeClr val="tx2"/>
                </a:solidFill>
                <a:latin typeface="+mn-lt"/>
              </a:rPr>
              <a:t> </a:t>
            </a:r>
            <a:r>
              <a:rPr lang="ru-RU" sz="1800" b="0" kern="0" spc="0" dirty="0" err="1">
                <a:solidFill>
                  <a:schemeClr val="tx2"/>
                </a:solidFill>
                <a:latin typeface="+mn-lt"/>
              </a:rPr>
              <a:t>аталады</a:t>
            </a:r>
            <a:r>
              <a:rPr lang="ru-RU" sz="1800" b="0" kern="0" spc="0" dirty="0" smtClean="0">
                <a:solidFill>
                  <a:schemeClr val="tx2"/>
                </a:solidFill>
                <a:latin typeface="+mn-lt"/>
              </a:rPr>
              <a:t>. </a:t>
            </a:r>
            <a:r>
              <a:rPr lang="ru-RU" sz="1800" b="0" kern="0" spc="0" dirty="0" err="1" smtClean="0">
                <a:solidFill>
                  <a:schemeClr val="tx2"/>
                </a:solidFill>
                <a:latin typeface="+mn-lt"/>
              </a:rPr>
              <a:t>Демек</a:t>
            </a:r>
            <a:r>
              <a:rPr lang="ru-RU" sz="1800" b="0" kern="0" spc="0" dirty="0">
                <a:solidFill>
                  <a:schemeClr val="tx2"/>
                </a:solidFill>
                <a:latin typeface="+mn-lt"/>
              </a:rPr>
              <a:t>, </a:t>
            </a:r>
            <a:r>
              <a:rPr lang="ru-RU" sz="1800" b="0" kern="0" spc="0" dirty="0" smtClean="0">
                <a:solidFill>
                  <a:schemeClr val="tx2"/>
                </a:solidFill>
                <a:latin typeface="+mn-lt"/>
              </a:rPr>
              <a:t>Х </a:t>
            </a:r>
            <a:r>
              <a:rPr lang="ru-RU" sz="1800" b="0" kern="0" spc="0" dirty="0" err="1">
                <a:solidFill>
                  <a:schemeClr val="tx2"/>
                </a:solidFill>
                <a:latin typeface="+mn-lt"/>
              </a:rPr>
              <a:t>кездейсоқ</a:t>
            </a:r>
            <a:r>
              <a:rPr lang="ru-RU" sz="1800" b="0" kern="0" spc="0" dirty="0">
                <a:solidFill>
                  <a:schemeClr val="tx2"/>
                </a:solidFill>
                <a:latin typeface="+mn-lt"/>
              </a:rPr>
              <a:t> </a:t>
            </a:r>
            <a:r>
              <a:rPr lang="ru-RU" sz="1800" b="0" kern="0" spc="0" dirty="0" err="1">
                <a:solidFill>
                  <a:schemeClr val="tx2"/>
                </a:solidFill>
                <a:latin typeface="+mn-lt"/>
              </a:rPr>
              <a:t>шамасының</a:t>
            </a:r>
            <a:r>
              <a:rPr lang="ru-RU" sz="1800" b="0" kern="0" spc="0" dirty="0">
                <a:solidFill>
                  <a:schemeClr val="tx2"/>
                </a:solidFill>
                <a:latin typeface="+mn-lt"/>
              </a:rPr>
              <a:t> </a:t>
            </a:r>
            <a:r>
              <a:rPr lang="ru-RU" sz="1800" b="0" kern="0" spc="0" dirty="0" err="1">
                <a:solidFill>
                  <a:schemeClr val="tx2"/>
                </a:solidFill>
                <a:latin typeface="+mn-lt"/>
              </a:rPr>
              <a:t>орталық</a:t>
            </a:r>
            <a:r>
              <a:rPr lang="ru-RU" sz="1800" b="0" kern="0" spc="0" dirty="0">
                <a:solidFill>
                  <a:schemeClr val="tx2"/>
                </a:solidFill>
                <a:latin typeface="+mn-lt"/>
              </a:rPr>
              <a:t> </a:t>
            </a:r>
            <a:r>
              <a:rPr lang="ru-RU" sz="1800" b="0" kern="0" spc="0" dirty="0" err="1">
                <a:solidFill>
                  <a:schemeClr val="tx2"/>
                </a:solidFill>
                <a:latin typeface="+mn-lt"/>
              </a:rPr>
              <a:t>моменті</a:t>
            </a:r>
            <a:r>
              <a:rPr lang="ru-RU" sz="1800" b="0" kern="0" spc="0" dirty="0">
                <a:solidFill>
                  <a:schemeClr val="tx2"/>
                </a:solidFill>
                <a:latin typeface="+mn-lt"/>
              </a:rPr>
              <a:t> </a:t>
            </a:r>
            <a:r>
              <a:rPr lang="ru-RU" sz="1800" b="0" kern="0" spc="0" dirty="0" err="1">
                <a:solidFill>
                  <a:schemeClr val="tx2"/>
                </a:solidFill>
                <a:latin typeface="+mn-lt"/>
              </a:rPr>
              <a:t>тиісті</a:t>
            </a:r>
            <a:r>
              <a:rPr lang="ru-RU" sz="1800" b="0" kern="0" spc="0" dirty="0">
                <a:solidFill>
                  <a:schemeClr val="tx2"/>
                </a:solidFill>
                <a:latin typeface="+mn-lt"/>
              </a:rPr>
              <a:t> </a:t>
            </a:r>
            <a:r>
              <a:rPr lang="ru-RU" sz="1800" b="0" kern="0" spc="0" dirty="0" err="1">
                <a:solidFill>
                  <a:schemeClr val="tx2"/>
                </a:solidFill>
                <a:latin typeface="+mn-lt"/>
              </a:rPr>
              <a:t>центрленген</a:t>
            </a:r>
            <a:r>
              <a:rPr lang="ru-RU" sz="1800" b="0" kern="0" spc="0" dirty="0">
                <a:solidFill>
                  <a:schemeClr val="tx2"/>
                </a:solidFill>
                <a:latin typeface="+mn-lt"/>
              </a:rPr>
              <a:t> </a:t>
            </a:r>
            <a:r>
              <a:rPr lang="ru-RU" sz="1800" b="0" kern="0" spc="0" dirty="0" err="1">
                <a:solidFill>
                  <a:schemeClr val="tx2"/>
                </a:solidFill>
                <a:latin typeface="+mn-lt"/>
              </a:rPr>
              <a:t>кездейсоқ</a:t>
            </a:r>
            <a:r>
              <a:rPr lang="ru-RU" sz="1800" b="0" kern="0" spc="0" dirty="0">
                <a:solidFill>
                  <a:schemeClr val="tx2"/>
                </a:solidFill>
                <a:latin typeface="+mn-lt"/>
              </a:rPr>
              <a:t> </a:t>
            </a:r>
            <a:r>
              <a:rPr lang="ru-RU" sz="1800" b="0" kern="0" spc="0" dirty="0" err="1">
                <a:solidFill>
                  <a:schemeClr val="tx2"/>
                </a:solidFill>
                <a:latin typeface="+mn-lt"/>
              </a:rPr>
              <a:t>шаманың</a:t>
            </a:r>
            <a:r>
              <a:rPr lang="ru-RU" sz="1800" b="0" kern="0" spc="0" dirty="0">
                <a:solidFill>
                  <a:schemeClr val="tx2"/>
                </a:solidFill>
                <a:latin typeface="+mn-lt"/>
              </a:rPr>
              <a:t> </a:t>
            </a:r>
            <a:r>
              <a:rPr lang="en-US" sz="1800" b="0" kern="0" spc="0" dirty="0" smtClean="0">
                <a:solidFill>
                  <a:schemeClr val="tx2"/>
                </a:solidFill>
                <a:latin typeface="+mn-lt"/>
              </a:rPr>
              <a:t>s-</a:t>
            </a:r>
            <a:r>
              <a:rPr lang="ru-RU" sz="1800" b="0" kern="0" spc="0" dirty="0" err="1" smtClean="0">
                <a:solidFill>
                  <a:schemeClr val="tx2"/>
                </a:solidFill>
                <a:latin typeface="+mn-lt"/>
              </a:rPr>
              <a:t>тік</a:t>
            </a:r>
            <a:r>
              <a:rPr lang="ru-RU" sz="1800" b="0" kern="0" spc="0" dirty="0" smtClean="0">
                <a:solidFill>
                  <a:schemeClr val="tx2"/>
                </a:solidFill>
                <a:latin typeface="+mn-lt"/>
              </a:rPr>
              <a:t> </a:t>
            </a:r>
            <a:r>
              <a:rPr lang="ru-RU" sz="1800" b="0" kern="0" spc="0" dirty="0" err="1" smtClean="0">
                <a:solidFill>
                  <a:schemeClr val="tx2"/>
                </a:solidFill>
                <a:latin typeface="+mn-lt"/>
              </a:rPr>
              <a:t>дәрежелі</a:t>
            </a:r>
            <a:r>
              <a:rPr lang="ru-RU" sz="1800" b="0" kern="0" spc="0" dirty="0" smtClean="0">
                <a:solidFill>
                  <a:schemeClr val="tx2"/>
                </a:solidFill>
                <a:latin typeface="+mn-lt"/>
              </a:rPr>
              <a:t> </a:t>
            </a:r>
            <a:r>
              <a:rPr lang="ru-RU" sz="1800" b="0" kern="0" spc="0" dirty="0" err="1">
                <a:solidFill>
                  <a:schemeClr val="tx2"/>
                </a:solidFill>
                <a:latin typeface="+mn-lt"/>
              </a:rPr>
              <a:t>математикалық</a:t>
            </a:r>
            <a:r>
              <a:rPr lang="ru-RU" sz="1800" b="0" kern="0" spc="0" dirty="0">
                <a:solidFill>
                  <a:schemeClr val="tx2"/>
                </a:solidFill>
                <a:latin typeface="+mn-lt"/>
              </a:rPr>
              <a:t> </a:t>
            </a:r>
            <a:r>
              <a:rPr lang="ru-RU" sz="1800" b="0" kern="0" spc="0" dirty="0" err="1" smtClean="0">
                <a:solidFill>
                  <a:schemeClr val="tx2"/>
                </a:solidFill>
                <a:latin typeface="+mn-lt"/>
              </a:rPr>
              <a:t>күтімі</a:t>
            </a:r>
            <a:r>
              <a:rPr lang="ru-RU" sz="1800" b="0" kern="0" spc="0" dirty="0" smtClean="0">
                <a:solidFill>
                  <a:schemeClr val="tx2"/>
                </a:solidFill>
                <a:latin typeface="+mn-lt"/>
              </a:rPr>
              <a:t> </a:t>
            </a:r>
            <a:r>
              <a:rPr lang="ru-RU" sz="1800" b="0" kern="0" spc="0" dirty="0" err="1">
                <a:solidFill>
                  <a:schemeClr val="tx2"/>
                </a:solidFill>
                <a:latin typeface="+mn-lt"/>
              </a:rPr>
              <a:t>деп</a:t>
            </a:r>
            <a:r>
              <a:rPr lang="ru-RU" sz="1800" b="0" kern="0" spc="0" dirty="0">
                <a:solidFill>
                  <a:schemeClr val="tx2"/>
                </a:solidFill>
                <a:latin typeface="+mn-lt"/>
              </a:rPr>
              <a:t> </a:t>
            </a:r>
            <a:r>
              <a:rPr lang="ru-RU" sz="1800" b="0" kern="0" spc="0" dirty="0" err="1" smtClean="0">
                <a:solidFill>
                  <a:schemeClr val="tx2"/>
                </a:solidFill>
                <a:latin typeface="+mn-lt"/>
              </a:rPr>
              <a:t>аталады</a:t>
            </a:r>
            <a:endParaRPr lang="ru-RU" sz="1800" b="0" kern="0" spc="0" dirty="0">
              <a:solidFill>
                <a:schemeClr val="tx2"/>
              </a:solidFill>
              <a:latin typeface="+mn-lt"/>
            </a:endParaRPr>
          </a:p>
          <a:p>
            <a:pPr indent="520700" algn="ctr">
              <a:lnSpc>
                <a:spcPct val="100000"/>
              </a:lnSpc>
              <a:spcBef>
                <a:spcPts val="0"/>
              </a:spcBef>
            </a:pPr>
            <a:r>
              <a:rPr lang="kk-KZ" b="0" kern="0" spc="0" dirty="0" smtClean="0">
                <a:solidFill>
                  <a:schemeClr val="tx1"/>
                </a:solidFill>
              </a:rPr>
              <a:t>µ</a:t>
            </a:r>
            <a:r>
              <a:rPr lang="kk-KZ" b="0" kern="0" spc="0" baseline="-25000" dirty="0" smtClean="0">
                <a:solidFill>
                  <a:schemeClr val="tx1"/>
                </a:solidFill>
              </a:rPr>
              <a:t>ѕ</a:t>
            </a:r>
            <a:r>
              <a:rPr lang="ru-RU" b="0" kern="0" spc="0" baseline="-25000" dirty="0">
                <a:solidFill>
                  <a:schemeClr val="tx1"/>
                </a:solidFill>
              </a:rPr>
              <a:t>[</a:t>
            </a:r>
            <a:r>
              <a:rPr lang="en-US" b="0" kern="0" spc="0" baseline="-25000" dirty="0" smtClean="0">
                <a:solidFill>
                  <a:schemeClr val="tx1"/>
                </a:solidFill>
              </a:rPr>
              <a:t>X</a:t>
            </a:r>
            <a:r>
              <a:rPr lang="ru-RU" b="0" kern="0" spc="0" baseline="-25000" dirty="0" smtClean="0">
                <a:solidFill>
                  <a:schemeClr val="tx1"/>
                </a:solidFill>
              </a:rPr>
              <a:t>]</a:t>
            </a:r>
            <a:r>
              <a:rPr lang="kk-KZ" b="0" kern="0" spc="0" baseline="-25000" dirty="0" smtClean="0">
                <a:solidFill>
                  <a:schemeClr val="tx1"/>
                </a:solidFill>
              </a:rPr>
              <a:t>=</a:t>
            </a:r>
            <a:r>
              <a:rPr lang="en-US" b="0" kern="0" spc="0" baseline="-25000" dirty="0">
                <a:solidFill>
                  <a:schemeClr val="tx1"/>
                </a:solidFill>
              </a:rPr>
              <a:t>M</a:t>
            </a:r>
            <a:r>
              <a:rPr lang="ru-RU" b="0" kern="0" spc="0" baseline="-25000" dirty="0">
                <a:solidFill>
                  <a:schemeClr val="tx1"/>
                </a:solidFill>
              </a:rPr>
              <a:t>[</a:t>
            </a:r>
            <a:r>
              <a:rPr lang="en-US" b="0" kern="0" spc="0" baseline="-25000" dirty="0">
                <a:solidFill>
                  <a:schemeClr val="tx1"/>
                </a:solidFill>
              </a:rPr>
              <a:t>X</a:t>
            </a:r>
            <a:r>
              <a:rPr lang="ru-RU" b="0" kern="0" spc="0" baseline="30000" dirty="0">
                <a:solidFill>
                  <a:schemeClr val="tx1"/>
                </a:solidFill>
              </a:rPr>
              <a:t>ѕ</a:t>
            </a:r>
            <a:r>
              <a:rPr lang="ru-RU" b="0" kern="0" spc="0" baseline="-25000" dirty="0">
                <a:solidFill>
                  <a:schemeClr val="tx1"/>
                </a:solidFill>
              </a:rPr>
              <a:t>]=</a:t>
            </a:r>
            <a:r>
              <a:rPr lang="en-US" b="0" kern="0" spc="0" baseline="-25000" dirty="0">
                <a:solidFill>
                  <a:schemeClr val="tx1"/>
                </a:solidFill>
              </a:rPr>
              <a:t>M</a:t>
            </a:r>
            <a:r>
              <a:rPr lang="ru-RU" b="0" kern="0" spc="0" baseline="-25000" dirty="0">
                <a:solidFill>
                  <a:schemeClr val="tx1"/>
                </a:solidFill>
              </a:rPr>
              <a:t>[(</a:t>
            </a:r>
            <a:r>
              <a:rPr lang="en-US" b="0" kern="0" spc="0" baseline="-25000" dirty="0">
                <a:solidFill>
                  <a:schemeClr val="tx1"/>
                </a:solidFill>
              </a:rPr>
              <a:t>x</a:t>
            </a:r>
            <a:r>
              <a:rPr lang="ru-RU" b="0" kern="0" spc="0" baseline="-25000" dirty="0">
                <a:solidFill>
                  <a:schemeClr val="tx1"/>
                </a:solidFill>
              </a:rPr>
              <a:t>-</a:t>
            </a:r>
            <a:r>
              <a:rPr lang="en-US" b="0" kern="0" spc="0" baseline="-25000" dirty="0">
                <a:solidFill>
                  <a:schemeClr val="tx1"/>
                </a:solidFill>
              </a:rPr>
              <a:t>m</a:t>
            </a:r>
            <a:r>
              <a:rPr lang="ru-RU" b="0" kern="0" spc="0" baseline="-25000" dirty="0">
                <a:solidFill>
                  <a:schemeClr val="tx1"/>
                </a:solidFill>
              </a:rPr>
              <a:t>ѕ</a:t>
            </a:r>
            <a:r>
              <a:rPr lang="ru-RU" b="0" kern="0" spc="0" baseline="-25000" dirty="0" smtClean="0">
                <a:solidFill>
                  <a:schemeClr val="tx1"/>
                </a:solidFill>
              </a:rPr>
              <a:t>)]</a:t>
            </a:r>
          </a:p>
          <a:p>
            <a:pPr indent="520700">
              <a:lnSpc>
                <a:spcPct val="100000"/>
              </a:lnSpc>
              <a:spcBef>
                <a:spcPts val="0"/>
              </a:spcBef>
            </a:pPr>
            <a:r>
              <a:rPr lang="ru-RU" sz="1800" b="0" kern="0" spc="0" dirty="0" err="1" smtClean="0">
                <a:solidFill>
                  <a:schemeClr val="tx1"/>
                </a:solidFill>
                <a:latin typeface="+mn-lt"/>
              </a:rPr>
              <a:t>Орталық</a:t>
            </a:r>
            <a:r>
              <a:rPr lang="ru-RU" sz="1800" b="0" kern="0" spc="0" dirty="0" smtClean="0">
                <a:solidFill>
                  <a:schemeClr val="tx1"/>
                </a:solidFill>
                <a:latin typeface="+mn-lt"/>
              </a:rPr>
              <a:t> </a:t>
            </a:r>
            <a:r>
              <a:rPr lang="ru-RU" sz="1800" b="0" kern="0" spc="0" dirty="0" err="1">
                <a:solidFill>
                  <a:schemeClr val="tx1"/>
                </a:solidFill>
                <a:latin typeface="+mn-lt"/>
              </a:rPr>
              <a:t>моменттердің</a:t>
            </a:r>
            <a:r>
              <a:rPr lang="ru-RU" sz="1800" b="0" kern="0" spc="0" dirty="0">
                <a:solidFill>
                  <a:schemeClr val="tx1"/>
                </a:solidFill>
                <a:latin typeface="+mn-lt"/>
              </a:rPr>
              <a:t> </a:t>
            </a:r>
            <a:r>
              <a:rPr lang="ru-RU" sz="1800" b="0" kern="0" spc="0" dirty="0" err="1">
                <a:solidFill>
                  <a:schemeClr val="tx1"/>
                </a:solidFill>
                <a:latin typeface="+mn-lt"/>
              </a:rPr>
              <a:t>басқалардан</a:t>
            </a:r>
            <a:r>
              <a:rPr lang="ru-RU" sz="1800" b="0" kern="0" spc="0" dirty="0">
                <a:solidFill>
                  <a:schemeClr val="tx1"/>
                </a:solidFill>
                <a:latin typeface="+mn-lt"/>
              </a:rPr>
              <a:t> </a:t>
            </a:r>
            <a:r>
              <a:rPr lang="ru-RU" sz="1800" b="0" kern="0" spc="0" dirty="0" err="1">
                <a:solidFill>
                  <a:schemeClr val="tx1"/>
                </a:solidFill>
                <a:latin typeface="+mn-lt"/>
              </a:rPr>
              <a:t>артықшылығы</a:t>
            </a:r>
            <a:r>
              <a:rPr lang="ru-RU" sz="1800" b="0" kern="0" spc="0" dirty="0">
                <a:solidFill>
                  <a:schemeClr val="tx1"/>
                </a:solidFill>
                <a:latin typeface="+mn-lt"/>
              </a:rPr>
              <a:t> бар: </a:t>
            </a:r>
            <a:r>
              <a:rPr lang="ru-RU" sz="1800" b="0" kern="0" spc="0" dirty="0" err="1">
                <a:solidFill>
                  <a:schemeClr val="tx1"/>
                </a:solidFill>
                <a:latin typeface="+mn-lt"/>
              </a:rPr>
              <a:t>бірінші</a:t>
            </a:r>
            <a:r>
              <a:rPr lang="ru-RU" sz="1800" b="0" kern="0" spc="0" dirty="0">
                <a:solidFill>
                  <a:schemeClr val="tx1"/>
                </a:solidFill>
                <a:latin typeface="+mn-lt"/>
              </a:rPr>
              <a:t> </a:t>
            </a:r>
            <a:r>
              <a:rPr lang="ru-RU" sz="1800" b="0" kern="0" spc="0" dirty="0" err="1" smtClean="0">
                <a:solidFill>
                  <a:schemeClr val="tx1"/>
                </a:solidFill>
                <a:latin typeface="+mn-lt"/>
              </a:rPr>
              <a:t>орталық</a:t>
            </a:r>
            <a:r>
              <a:rPr lang="ru-RU" sz="1800" b="0" kern="0" spc="0" dirty="0" smtClean="0">
                <a:solidFill>
                  <a:schemeClr val="tx1"/>
                </a:solidFill>
                <a:latin typeface="+mn-lt"/>
              </a:rPr>
              <a:t> </a:t>
            </a:r>
            <a:r>
              <a:rPr lang="ru-RU" sz="1800" b="0" kern="0" spc="0" dirty="0">
                <a:solidFill>
                  <a:schemeClr val="tx1"/>
                </a:solidFill>
                <a:latin typeface="+mn-lt"/>
              </a:rPr>
              <a:t>момент </a:t>
            </a:r>
            <a:r>
              <a:rPr lang="ru-RU" sz="1800" b="0" kern="0" spc="0" dirty="0" err="1">
                <a:solidFill>
                  <a:schemeClr val="tx1"/>
                </a:solidFill>
                <a:latin typeface="+mn-lt"/>
              </a:rPr>
              <a:t>әрқашан</a:t>
            </a:r>
            <a:r>
              <a:rPr lang="ru-RU" sz="1800" b="0" kern="0" spc="0" dirty="0">
                <a:solidFill>
                  <a:schemeClr val="tx1"/>
                </a:solidFill>
                <a:latin typeface="+mn-lt"/>
              </a:rPr>
              <a:t> </a:t>
            </a:r>
            <a:r>
              <a:rPr lang="ru-RU" sz="1800" b="0" kern="0" spc="0" dirty="0" err="1">
                <a:solidFill>
                  <a:schemeClr val="tx1"/>
                </a:solidFill>
                <a:latin typeface="+mn-lt"/>
              </a:rPr>
              <a:t>нөлге</a:t>
            </a:r>
            <a:r>
              <a:rPr lang="ru-RU" sz="1800" b="0" kern="0" spc="0" dirty="0">
                <a:solidFill>
                  <a:schemeClr val="tx1"/>
                </a:solidFill>
                <a:latin typeface="+mn-lt"/>
              </a:rPr>
              <a:t> </a:t>
            </a:r>
            <a:r>
              <a:rPr lang="ru-RU" sz="1800" b="0" kern="0" spc="0" dirty="0" err="1">
                <a:solidFill>
                  <a:schemeClr val="tx1"/>
                </a:solidFill>
                <a:latin typeface="+mn-lt"/>
              </a:rPr>
              <a:t>тең</a:t>
            </a:r>
            <a:r>
              <a:rPr lang="ru-RU" sz="1800" b="0" kern="0" spc="0" dirty="0">
                <a:solidFill>
                  <a:schemeClr val="tx1"/>
                </a:solidFill>
                <a:latin typeface="+mn-lt"/>
              </a:rPr>
              <a:t>, </a:t>
            </a:r>
            <a:r>
              <a:rPr lang="ru-RU" sz="1800" b="0" kern="0" spc="0" dirty="0" err="1">
                <a:solidFill>
                  <a:schemeClr val="tx1"/>
                </a:solidFill>
                <a:latin typeface="+mn-lt"/>
              </a:rPr>
              <a:t>екінші</a:t>
            </a:r>
            <a:r>
              <a:rPr lang="ru-RU" sz="1800" b="0" kern="0" spc="0" dirty="0">
                <a:solidFill>
                  <a:schemeClr val="tx1"/>
                </a:solidFill>
                <a:latin typeface="+mn-lt"/>
              </a:rPr>
              <a:t> </a:t>
            </a:r>
            <a:r>
              <a:rPr lang="ru-RU" sz="1800" b="0" kern="0" spc="0" dirty="0" err="1">
                <a:solidFill>
                  <a:schemeClr val="tx1"/>
                </a:solidFill>
                <a:latin typeface="+mn-lt"/>
              </a:rPr>
              <a:t>орталық</a:t>
            </a:r>
            <a:r>
              <a:rPr lang="ru-RU" sz="1800" b="0" kern="0" spc="0" dirty="0">
                <a:solidFill>
                  <a:schemeClr val="tx1"/>
                </a:solidFill>
                <a:latin typeface="+mn-lt"/>
              </a:rPr>
              <a:t> момент </a:t>
            </a:r>
            <a:r>
              <a:rPr lang="ru-RU" sz="1800" b="0" kern="0" spc="0" dirty="0" err="1">
                <a:solidFill>
                  <a:schemeClr val="tx1"/>
                </a:solidFill>
                <a:latin typeface="+mn-lt"/>
              </a:rPr>
              <a:t>басқа</a:t>
            </a:r>
            <a:r>
              <a:rPr lang="ru-RU" sz="1800" b="0" kern="0" spc="0" dirty="0">
                <a:solidFill>
                  <a:schemeClr val="tx1"/>
                </a:solidFill>
                <a:latin typeface="+mn-lt"/>
              </a:rPr>
              <a:t> </a:t>
            </a:r>
            <a:r>
              <a:rPr lang="ru-RU" sz="1800" b="0" kern="0" spc="0" dirty="0" err="1">
                <a:solidFill>
                  <a:schemeClr val="tx1"/>
                </a:solidFill>
                <a:latin typeface="+mn-lt"/>
              </a:rPr>
              <a:t>мүмкін</a:t>
            </a:r>
            <a:r>
              <a:rPr lang="ru-RU" sz="1800" b="0" kern="0" spc="0" dirty="0">
                <a:solidFill>
                  <a:schemeClr val="tx1"/>
                </a:solidFill>
                <a:latin typeface="+mn-lt"/>
              </a:rPr>
              <a:t> </a:t>
            </a:r>
            <a:r>
              <a:rPr lang="ru-RU" sz="1800" b="0" kern="0" spc="0" dirty="0" err="1">
                <a:solidFill>
                  <a:schemeClr val="tx1"/>
                </a:solidFill>
                <a:latin typeface="+mn-lt"/>
              </a:rPr>
              <a:t>екінші</a:t>
            </a:r>
            <a:r>
              <a:rPr lang="ru-RU" sz="1800" b="0" kern="0" spc="0" dirty="0">
                <a:solidFill>
                  <a:schemeClr val="tx1"/>
                </a:solidFill>
                <a:latin typeface="+mn-lt"/>
              </a:rPr>
              <a:t> </a:t>
            </a:r>
            <a:r>
              <a:rPr lang="ru-RU" sz="1800" b="0" kern="0" spc="0" dirty="0" err="1">
                <a:solidFill>
                  <a:schemeClr val="tx1"/>
                </a:solidFill>
                <a:latin typeface="+mn-lt"/>
              </a:rPr>
              <a:t>моменттермен</a:t>
            </a:r>
            <a:r>
              <a:rPr lang="ru-RU" sz="1800" b="0" kern="0" spc="0" dirty="0">
                <a:solidFill>
                  <a:schemeClr val="tx1"/>
                </a:solidFill>
                <a:latin typeface="+mn-lt"/>
              </a:rPr>
              <a:t> </a:t>
            </a:r>
            <a:r>
              <a:rPr lang="ru-RU" sz="1800" b="0" kern="0" spc="0" dirty="0" err="1">
                <a:solidFill>
                  <a:schemeClr val="tx1"/>
                </a:solidFill>
                <a:latin typeface="+mn-lt"/>
              </a:rPr>
              <a:t>салыстырғанда</a:t>
            </a:r>
            <a:r>
              <a:rPr lang="ru-RU" sz="1800" b="0" kern="0" spc="0" dirty="0">
                <a:solidFill>
                  <a:schemeClr val="tx1"/>
                </a:solidFill>
                <a:latin typeface="+mn-lt"/>
              </a:rPr>
              <a:t> </a:t>
            </a:r>
            <a:r>
              <a:rPr lang="ru-RU" sz="1800" b="0" kern="0" spc="0" dirty="0" err="1" smtClean="0">
                <a:solidFill>
                  <a:schemeClr val="tx1"/>
                </a:solidFill>
                <a:latin typeface="+mn-lt"/>
              </a:rPr>
              <a:t>ең</a:t>
            </a:r>
            <a:r>
              <a:rPr lang="ru-RU" sz="1800" b="0" kern="0" spc="0" dirty="0" smtClean="0">
                <a:solidFill>
                  <a:schemeClr val="tx1"/>
                </a:solidFill>
                <a:latin typeface="+mn-lt"/>
              </a:rPr>
              <a:t> </a:t>
            </a:r>
            <a:r>
              <a:rPr lang="ru-RU" sz="1800" b="0" kern="0" spc="0" dirty="0" err="1" smtClean="0">
                <a:solidFill>
                  <a:schemeClr val="tx1"/>
                </a:solidFill>
                <a:latin typeface="+mn-lt"/>
              </a:rPr>
              <a:t>кіші</a:t>
            </a:r>
            <a:r>
              <a:rPr lang="ru-RU" sz="1800" b="0" kern="0" spc="0" dirty="0" smtClean="0">
                <a:solidFill>
                  <a:schemeClr val="tx1"/>
                </a:solidFill>
                <a:latin typeface="+mn-lt"/>
              </a:rPr>
              <a:t> </a:t>
            </a:r>
            <a:r>
              <a:rPr lang="ru-RU" sz="1800" b="0" kern="0" spc="0" dirty="0" err="1" smtClean="0">
                <a:solidFill>
                  <a:schemeClr val="tx1"/>
                </a:solidFill>
                <a:latin typeface="+mn-lt"/>
              </a:rPr>
              <a:t>мәнге</a:t>
            </a:r>
            <a:r>
              <a:rPr lang="ru-RU" sz="1800" b="0" kern="0" spc="0" dirty="0" smtClean="0">
                <a:solidFill>
                  <a:schemeClr val="tx1"/>
                </a:solidFill>
                <a:latin typeface="+mn-lt"/>
              </a:rPr>
              <a:t> </a:t>
            </a:r>
            <a:r>
              <a:rPr lang="ru-RU" sz="1800" b="0" kern="0" spc="0" dirty="0" err="1" smtClean="0">
                <a:solidFill>
                  <a:schemeClr val="tx1"/>
                </a:solidFill>
                <a:latin typeface="+mn-lt"/>
              </a:rPr>
              <a:t>ие</a:t>
            </a:r>
            <a:r>
              <a:rPr lang="ru-RU" sz="1800" b="0" kern="0" spc="0" dirty="0" smtClean="0">
                <a:solidFill>
                  <a:schemeClr val="tx1"/>
                </a:solidFill>
                <a:latin typeface="+mn-lt"/>
              </a:rPr>
              <a:t> </a:t>
            </a:r>
            <a:r>
              <a:rPr lang="ru-RU" sz="1800" b="0" kern="0" spc="0" dirty="0" err="1" smtClean="0">
                <a:solidFill>
                  <a:schemeClr val="tx1"/>
                </a:solidFill>
                <a:latin typeface="+mn-lt"/>
              </a:rPr>
              <a:t>болады</a:t>
            </a:r>
            <a:r>
              <a:rPr lang="ru-RU" sz="1800" b="0" kern="0" spc="0" dirty="0" smtClean="0">
                <a:solidFill>
                  <a:schemeClr val="tx1"/>
                </a:solidFill>
                <a:latin typeface="+mn-lt"/>
              </a:rPr>
              <a:t>.</a:t>
            </a:r>
            <a:endParaRPr lang="ru-RU" sz="1800" b="0" kern="0" spc="0" dirty="0" smtClean="0">
              <a:solidFill>
                <a:schemeClr val="tx1"/>
              </a:solidFill>
              <a:latin typeface="+mn-lt"/>
            </a:endParaRPr>
          </a:p>
        </p:txBody>
      </p:sp>
      <p:graphicFrame>
        <p:nvGraphicFramePr>
          <p:cNvPr id="2" name="Объект 1"/>
          <p:cNvGraphicFramePr>
            <a:graphicFrameLocks noChangeAspect="1"/>
          </p:cNvGraphicFramePr>
          <p:nvPr>
            <p:extLst>
              <p:ext uri="{D42A27DB-BD31-4B8C-83A1-F6EECF244321}">
                <p14:modId xmlns:p14="http://schemas.microsoft.com/office/powerpoint/2010/main" val="3376054750"/>
              </p:ext>
            </p:extLst>
          </p:nvPr>
        </p:nvGraphicFramePr>
        <p:xfrm>
          <a:off x="3898490" y="1089982"/>
          <a:ext cx="2667000" cy="666750"/>
        </p:xfrm>
        <a:graphic>
          <a:graphicData uri="http://schemas.openxmlformats.org/presentationml/2006/ole">
            <mc:AlternateContent xmlns:mc="http://schemas.openxmlformats.org/markup-compatibility/2006">
              <mc:Choice xmlns:v="urn:schemas-microsoft-com:vml" Requires="v">
                <p:oleObj spid="_x0000_s1059" name="Уравнение" r:id="rId4" imgW="1726920" imgH="431640" progId="Equation.3">
                  <p:embed/>
                </p:oleObj>
              </mc:Choice>
              <mc:Fallback>
                <p:oleObj name="Уравнение" r:id="rId4" imgW="1726920" imgH="431640" progId="Equation.3">
                  <p:embed/>
                  <p:pic>
                    <p:nvPicPr>
                      <p:cNvPr id="0" name=""/>
                      <p:cNvPicPr/>
                      <p:nvPr/>
                    </p:nvPicPr>
                    <p:blipFill>
                      <a:blip r:embed="rId5"/>
                      <a:stretch>
                        <a:fillRect/>
                      </a:stretch>
                    </p:blipFill>
                    <p:spPr>
                      <a:xfrm>
                        <a:off x="3898490" y="1089982"/>
                        <a:ext cx="2667000" cy="666750"/>
                      </a:xfrm>
                      <a:prstGeom prst="rect">
                        <a:avLst/>
                      </a:prstGeom>
                    </p:spPr>
                  </p:pic>
                </p:oleObj>
              </mc:Fallback>
            </mc:AlternateContent>
          </a:graphicData>
        </a:graphic>
      </p:graphicFrame>
      <p:graphicFrame>
        <p:nvGraphicFramePr>
          <p:cNvPr id="4" name="Объект 3"/>
          <p:cNvGraphicFramePr>
            <a:graphicFrameLocks noChangeAspect="1"/>
          </p:cNvGraphicFramePr>
          <p:nvPr>
            <p:extLst>
              <p:ext uri="{D42A27DB-BD31-4B8C-83A1-F6EECF244321}">
                <p14:modId xmlns:p14="http://schemas.microsoft.com/office/powerpoint/2010/main" val="3547076278"/>
              </p:ext>
            </p:extLst>
          </p:nvPr>
        </p:nvGraphicFramePr>
        <p:xfrm>
          <a:off x="4153451" y="1800442"/>
          <a:ext cx="2222910" cy="933622"/>
        </p:xfrm>
        <a:graphic>
          <a:graphicData uri="http://schemas.openxmlformats.org/presentationml/2006/ole">
            <mc:AlternateContent xmlns:mc="http://schemas.openxmlformats.org/markup-compatibility/2006">
              <mc:Choice xmlns:v="urn:schemas-microsoft-com:vml" Requires="v">
                <p:oleObj spid="_x0000_s1060" name="Уравнение" r:id="rId6" imgW="1447800" imgH="609600" progId="Equation.3">
                  <p:embed/>
                </p:oleObj>
              </mc:Choice>
              <mc:Fallback>
                <p:oleObj name="Уравнение" r:id="rId6" imgW="1447800" imgH="609600" progId="Equation.3">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53451" y="1800442"/>
                        <a:ext cx="2222910" cy="933622"/>
                      </a:xfrm>
                      <a:prstGeom prst="rect">
                        <a:avLst/>
                      </a:prstGeom>
                      <a:noFill/>
                    </p:spPr>
                  </p:pic>
                </p:oleObj>
              </mc:Fallback>
            </mc:AlternateContent>
          </a:graphicData>
        </a:graphic>
      </p:graphicFrame>
      <p:sp>
        <p:nvSpPr>
          <p:cNvPr id="6" name="Rectangle 2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391129943"/>
              </p:ext>
            </p:extLst>
          </p:nvPr>
        </p:nvGraphicFramePr>
        <p:xfrm>
          <a:off x="4874381" y="3461238"/>
          <a:ext cx="1221619" cy="401628"/>
        </p:xfrm>
        <a:graphic>
          <a:graphicData uri="http://schemas.openxmlformats.org/presentationml/2006/ole">
            <mc:AlternateContent xmlns:mc="http://schemas.openxmlformats.org/markup-compatibility/2006">
              <mc:Choice xmlns:v="urn:schemas-microsoft-com:vml" Requires="v">
                <p:oleObj spid="_x0000_s1061" name="Уравнение" r:id="rId8" imgW="711200" imgH="228600" progId="Equation.3">
                  <p:embed/>
                </p:oleObj>
              </mc:Choice>
              <mc:Fallback>
                <p:oleObj name="Уравнение" r:id="rId8" imgW="711200" imgH="228600" progId="Equation.3">
                  <p:embed/>
                  <p:pic>
                    <p:nvPicPr>
                      <p:cNvPr id="0" name="Object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4381" y="3461238"/>
                        <a:ext cx="1221619" cy="401628"/>
                      </a:xfrm>
                      <a:prstGeom prst="rect">
                        <a:avLst/>
                      </a:prstGeom>
                      <a:noFill/>
                    </p:spPr>
                  </p:pic>
                </p:oleObj>
              </mc:Fallback>
            </mc:AlternateContent>
          </a:graphicData>
        </a:graphic>
      </p:graphicFrame>
    </p:spTree>
    <p:extLst>
      <p:ext uri="{BB962C8B-B14F-4D97-AF65-F5344CB8AC3E}">
        <p14:creationId xmlns:p14="http://schemas.microsoft.com/office/powerpoint/2010/main" val="358889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 xmlns:a16="http://schemas.microsoft.com/office/drawing/2014/main"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6</a:t>
            </a:fld>
            <a:endParaRPr lang="ru-RU" dirty="0"/>
          </a:p>
        </p:txBody>
      </p:sp>
      <p:sp>
        <p:nvSpPr>
          <p:cNvPr id="11" name="Заголовок 1">
            <a:extLst>
              <a:ext uri="{FF2B5EF4-FFF2-40B4-BE49-F238E27FC236}">
                <a16:creationId xmlns="" xmlns:a16="http://schemas.microsoft.com/office/drawing/2014/main" id="{AEA5083B-CC27-4F1C-AD03-E3DBEC1C9E78}"/>
              </a:ext>
            </a:extLst>
          </p:cNvPr>
          <p:cNvSpPr>
            <a:spLocks noGrp="1"/>
          </p:cNvSpPr>
          <p:nvPr>
            <p:ph type="title"/>
          </p:nvPr>
        </p:nvSpPr>
        <p:spPr>
          <a:xfrm>
            <a:off x="255450" y="181214"/>
            <a:ext cx="10450650" cy="646100"/>
          </a:xfrm>
        </p:spPr>
        <p:txBody>
          <a:bodyPr rtlCol="0"/>
          <a:lstStyle/>
          <a:p>
            <a:pPr indent="457200"/>
            <a:r>
              <a:rPr lang="ru-RU" sz="2400" kern="0" spc="0" dirty="0" err="1"/>
              <a:t>Бақылау</a:t>
            </a:r>
            <a:r>
              <a:rPr lang="ru-RU" sz="2400" kern="0" spc="0" dirty="0"/>
              <a:t> </a:t>
            </a:r>
            <a:r>
              <a:rPr lang="ru-RU" sz="2400" kern="0" spc="0" dirty="0" err="1"/>
              <a:t>қатарларының</a:t>
            </a:r>
            <a:r>
              <a:rPr lang="ru-RU" sz="2400" kern="0" spc="0" dirty="0"/>
              <a:t> </a:t>
            </a:r>
            <a:r>
              <a:rPr lang="ru-RU" sz="2400" kern="0" spc="0" dirty="0" err="1"/>
              <a:t>статистикалық</a:t>
            </a:r>
            <a:r>
              <a:rPr lang="ru-RU" sz="2400" kern="0" spc="0" dirty="0"/>
              <a:t> </a:t>
            </a:r>
            <a:r>
              <a:rPr lang="ru-RU" sz="2400" kern="0" spc="0" dirty="0" err="1"/>
              <a:t>параметрлері</a:t>
            </a:r>
            <a:endParaRPr lang="ru-RU" sz="2400" kern="0" spc="0" dirty="0"/>
          </a:p>
        </p:txBody>
      </p:sp>
      <p:sp>
        <p:nvSpPr>
          <p:cNvPr id="13" name="Объект 3">
            <a:extLst>
              <a:ext uri="{FF2B5EF4-FFF2-40B4-BE49-F238E27FC236}">
                <a16:creationId xmlns="" xmlns:a16="http://schemas.microsoft.com/office/drawing/2014/main" id="{125E40B9-054F-4D79-BD17-68E71C740D01}"/>
              </a:ext>
            </a:extLst>
          </p:cNvPr>
          <p:cNvSpPr txBox="1">
            <a:spLocks/>
          </p:cNvSpPr>
          <p:nvPr/>
        </p:nvSpPr>
        <p:spPr>
          <a:xfrm>
            <a:off x="255450" y="827314"/>
            <a:ext cx="11573693" cy="5574436"/>
          </a:xfrm>
          <a:prstGeom prst="rect">
            <a:avLst/>
          </a:prstGeom>
          <a:solidFill>
            <a:schemeClr val="bg1">
              <a:lumMod val="85000"/>
            </a:schemeClr>
          </a:solidFill>
          <a:ln>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kk-KZ" sz="1800" b="0" kern="0" spc="0" dirty="0" smtClean="0">
                <a:solidFill>
                  <a:schemeClr val="tx2"/>
                </a:solidFill>
                <a:latin typeface="+mn-lt"/>
              </a:rPr>
              <a:t>Кездейсоқ шаманың </a:t>
            </a:r>
            <a:r>
              <a:rPr lang="kk-KZ" sz="1800" kern="0" spc="0" dirty="0" smtClean="0">
                <a:solidFill>
                  <a:schemeClr val="tx2"/>
                </a:solidFill>
                <a:latin typeface="+mn-lt"/>
              </a:rPr>
              <a:t>орташа мәні </a:t>
            </a:r>
            <a:r>
              <a:rPr lang="kk-KZ" sz="1800" b="0" kern="0" spc="0" dirty="0" smtClean="0">
                <a:solidFill>
                  <a:schemeClr val="tx2"/>
                </a:solidFill>
                <a:latin typeface="+mn-lt"/>
              </a:rPr>
              <a:t>немесе жиынтық мүшелерінің таралу центрі </a:t>
            </a:r>
            <a:r>
              <a:rPr lang="kk-KZ" sz="1800" kern="0" spc="0" dirty="0" smtClean="0">
                <a:solidFill>
                  <a:schemeClr val="tx2"/>
                </a:solidFill>
                <a:latin typeface="+mn-lt"/>
              </a:rPr>
              <a:t>статистикалық қатардың негізгі параметрлерінің бірі</a:t>
            </a:r>
            <a:r>
              <a:rPr lang="kk-KZ" sz="1800" b="0" kern="0" spc="0" dirty="0" smtClean="0">
                <a:solidFill>
                  <a:schemeClr val="tx2"/>
                </a:solidFill>
                <a:latin typeface="+mn-lt"/>
              </a:rPr>
              <a:t> болып табылады. </a:t>
            </a:r>
          </a:p>
          <a:p>
            <a:pPr indent="520700" algn="just">
              <a:lnSpc>
                <a:spcPct val="100000"/>
              </a:lnSpc>
              <a:spcBef>
                <a:spcPts val="0"/>
              </a:spcBef>
            </a:pPr>
            <a:r>
              <a:rPr lang="kk-KZ" sz="1800" b="0" kern="0" spc="0" dirty="0" smtClean="0">
                <a:solidFill>
                  <a:schemeClr val="tx2"/>
                </a:solidFill>
                <a:latin typeface="+mn-lt"/>
              </a:rPr>
              <a:t>Қандай да бір гидрологиялық сипаттаманың көпжылдық бақылау бойынша ұзақ мерзімге келтірілген арифметикалық орташа мәні гидрологияда </a:t>
            </a:r>
            <a:r>
              <a:rPr lang="kk-KZ" sz="1800" kern="0" spc="0" dirty="0" smtClean="0">
                <a:solidFill>
                  <a:schemeClr val="tx2"/>
                </a:solidFill>
                <a:latin typeface="+mn-lt"/>
              </a:rPr>
              <a:t>норма (қалыпты мәні) </a:t>
            </a:r>
            <a:r>
              <a:rPr lang="kk-KZ" sz="1800" b="0" kern="0" spc="0" dirty="0" smtClean="0">
                <a:solidFill>
                  <a:schemeClr val="tx2"/>
                </a:solidFill>
                <a:latin typeface="+mn-lt"/>
              </a:rPr>
              <a:t>деп аталады.</a:t>
            </a:r>
          </a:p>
          <a:p>
            <a:pPr indent="520700" algn="just">
              <a:lnSpc>
                <a:spcPct val="100000"/>
              </a:lnSpc>
              <a:spcBef>
                <a:spcPts val="0"/>
              </a:spcBef>
            </a:pPr>
            <a:r>
              <a:rPr lang="kk-KZ" sz="1800" b="0" kern="0" spc="0" dirty="0" smtClean="0">
                <a:solidFill>
                  <a:schemeClr val="tx2"/>
                </a:solidFill>
                <a:latin typeface="+mn-lt"/>
              </a:rPr>
              <a:t>Статистикалық қатардың таңдалған орташа мәні оқиғаның қалыптасу жағдайы өзгермеген жағдайда және таңдама саны өскенде математикалық күтімге ұмтылады. </a:t>
            </a:r>
            <a:r>
              <a:rPr lang="kk-KZ" sz="1800" kern="0" spc="0" dirty="0" smtClean="0">
                <a:solidFill>
                  <a:schemeClr val="tx2"/>
                </a:solidFill>
                <a:latin typeface="+mn-lt"/>
              </a:rPr>
              <a:t>Математикалық күтім ұғымы </a:t>
            </a:r>
            <a:r>
              <a:rPr lang="kk-KZ" sz="1800" b="0" kern="0" spc="0" dirty="0" smtClean="0">
                <a:solidFill>
                  <a:schemeClr val="tx2"/>
                </a:solidFill>
                <a:latin typeface="+mn-lt"/>
              </a:rPr>
              <a:t>гидрологиялық есептеулерге қатысты </a:t>
            </a:r>
            <a:r>
              <a:rPr lang="kk-KZ" sz="1800" kern="0" spc="0" dirty="0" smtClean="0">
                <a:solidFill>
                  <a:schemeClr val="tx2"/>
                </a:solidFill>
                <a:latin typeface="+mn-lt"/>
              </a:rPr>
              <a:t>абстракция</a:t>
            </a:r>
            <a:r>
              <a:rPr lang="kk-KZ" sz="1800" b="0" kern="0" spc="0" dirty="0" smtClean="0">
                <a:solidFill>
                  <a:schemeClr val="tx2"/>
                </a:solidFill>
                <a:latin typeface="+mn-lt"/>
              </a:rPr>
              <a:t> болып табылады. Себебі гидрологиялық </a:t>
            </a:r>
            <a:r>
              <a:rPr lang="kk-KZ" sz="1800" kern="0" spc="0" dirty="0" smtClean="0">
                <a:solidFill>
                  <a:schemeClr val="tx2"/>
                </a:solidFill>
                <a:latin typeface="+mn-lt"/>
              </a:rPr>
              <a:t>бақылау қатарлары шектеулі</a:t>
            </a:r>
            <a:r>
              <a:rPr lang="kk-KZ" sz="1800" b="0" kern="0" spc="0" dirty="0">
                <a:solidFill>
                  <a:schemeClr val="tx2"/>
                </a:solidFill>
                <a:latin typeface="+mn-lt"/>
              </a:rPr>
              <a:t>. Сондықтан, математикалық </a:t>
            </a:r>
            <a:r>
              <a:rPr lang="kk-KZ" sz="1800" b="0" kern="0" spc="0" dirty="0" smtClean="0">
                <a:solidFill>
                  <a:schemeClr val="tx2"/>
                </a:solidFill>
                <a:latin typeface="+mn-lt"/>
              </a:rPr>
              <a:t>күтім ұғымын, </a:t>
            </a:r>
            <a:r>
              <a:rPr lang="kk-KZ" sz="1800" b="0" kern="0" spc="0" dirty="0">
                <a:solidFill>
                  <a:schemeClr val="tx2"/>
                </a:solidFill>
                <a:latin typeface="+mn-lt"/>
              </a:rPr>
              <a:t>мысалы, жылдық </a:t>
            </a:r>
            <a:r>
              <a:rPr lang="kk-KZ" sz="1800" b="0" kern="0" spc="0" dirty="0" smtClean="0">
                <a:solidFill>
                  <a:schemeClr val="tx2"/>
                </a:solidFill>
                <a:latin typeface="+mn-lt"/>
              </a:rPr>
              <a:t>ағындыға қатысты </a:t>
            </a:r>
            <a:r>
              <a:rPr lang="kk-KZ" sz="1800" b="0" kern="0" spc="0" dirty="0">
                <a:solidFill>
                  <a:schemeClr val="tx2"/>
                </a:solidFill>
                <a:latin typeface="+mn-lt"/>
              </a:rPr>
              <a:t>айтатын болсақ, инженерлік есептеулер әдетте арифметикалық орташа мәнді шексіз уақыт </a:t>
            </a:r>
            <a:r>
              <a:rPr lang="kk-KZ" sz="1800" b="0" kern="0" spc="0" dirty="0" smtClean="0">
                <a:solidFill>
                  <a:schemeClr val="tx2"/>
                </a:solidFill>
                <a:latin typeface="+mn-lt"/>
              </a:rPr>
              <a:t>аралығына </a:t>
            </a:r>
            <a:r>
              <a:rPr lang="kk-KZ" sz="1800" b="0" kern="0" spc="0" dirty="0">
                <a:solidFill>
                  <a:schemeClr val="tx2"/>
                </a:solidFill>
                <a:latin typeface="+mn-lt"/>
              </a:rPr>
              <a:t>емес, бірнеше ондаған немесе жүздеген </a:t>
            </a:r>
            <a:r>
              <a:rPr lang="kk-KZ" sz="1800" b="0" kern="0" spc="0" dirty="0" smtClean="0">
                <a:solidFill>
                  <a:schemeClr val="tx2"/>
                </a:solidFill>
                <a:latin typeface="+mn-lt"/>
              </a:rPr>
              <a:t>жылдарға қатысты қолданады. Мұндай жағдайда математикалық күтім ұғымын мүлде </a:t>
            </a:r>
            <a:r>
              <a:rPr lang="kk-KZ" sz="1800" b="0" kern="0" spc="0" dirty="0">
                <a:solidFill>
                  <a:schemeClr val="tx2"/>
                </a:solidFill>
                <a:latin typeface="+mn-lt"/>
              </a:rPr>
              <a:t>қолдануға болмайды</a:t>
            </a:r>
            <a:r>
              <a:rPr lang="kk-KZ" sz="1800" b="0" kern="0" spc="0" dirty="0" smtClean="0">
                <a:solidFill>
                  <a:schemeClr val="tx2"/>
                </a:solidFill>
                <a:latin typeface="+mn-lt"/>
              </a:rPr>
              <a:t>.</a:t>
            </a:r>
          </a:p>
          <a:p>
            <a:pPr indent="520700" algn="just">
              <a:lnSpc>
                <a:spcPct val="100000"/>
              </a:lnSpc>
              <a:spcBef>
                <a:spcPts val="0"/>
              </a:spcBef>
            </a:pPr>
            <a:r>
              <a:rPr lang="kk-KZ" sz="1800" b="0" kern="0" spc="0" dirty="0" smtClean="0">
                <a:solidFill>
                  <a:schemeClr val="tx2"/>
                </a:solidFill>
                <a:latin typeface="+mn-lt"/>
              </a:rPr>
              <a:t>Топтастыру центрінің </a:t>
            </a:r>
            <a:r>
              <a:rPr lang="kk-KZ" sz="1800" kern="0" spc="0" dirty="0" smtClean="0">
                <a:solidFill>
                  <a:schemeClr val="tx2"/>
                </a:solidFill>
                <a:latin typeface="+mn-lt"/>
              </a:rPr>
              <a:t>екінші маңызды сипаттамасы – медиана</a:t>
            </a:r>
            <a:r>
              <a:rPr lang="kk-KZ" sz="1800" b="0" kern="0" spc="0" dirty="0" smtClean="0">
                <a:solidFill>
                  <a:schemeClr val="tx2"/>
                </a:solidFill>
                <a:latin typeface="+mn-lt"/>
              </a:rPr>
              <a:t>. Х кездейсоқ шамасының медианасы ретінде төменде берілген шарт орындалған жағдайдағы </a:t>
            </a:r>
            <a:r>
              <a:rPr lang="en-US" sz="1800" b="0" kern="0" spc="0" dirty="0" smtClean="0">
                <a:solidFill>
                  <a:schemeClr val="tx2"/>
                </a:solidFill>
                <a:latin typeface="+mn-lt"/>
              </a:rPr>
              <a:t>M</a:t>
            </a:r>
            <a:r>
              <a:rPr lang="en-US" sz="1800" b="0" kern="0" spc="0" baseline="-25000" dirty="0" smtClean="0">
                <a:solidFill>
                  <a:schemeClr val="tx2"/>
                </a:solidFill>
                <a:latin typeface="+mn-lt"/>
              </a:rPr>
              <a:t>e</a:t>
            </a:r>
            <a:r>
              <a:rPr lang="kk-KZ" sz="1800" b="0" kern="0" spc="0" dirty="0" smtClean="0">
                <a:solidFill>
                  <a:schemeClr val="tx2"/>
                </a:solidFill>
                <a:latin typeface="+mn-lt"/>
              </a:rPr>
              <a:t> мәні қабылданады:</a:t>
            </a:r>
          </a:p>
          <a:p>
            <a:pPr indent="520700" algn="ctr">
              <a:lnSpc>
                <a:spcPct val="100000"/>
              </a:lnSpc>
              <a:spcBef>
                <a:spcPts val="0"/>
              </a:spcBef>
            </a:pPr>
            <a:r>
              <a:rPr lang="ru-RU" sz="1800" b="0" kern="0" spc="0" dirty="0">
                <a:solidFill>
                  <a:schemeClr val="tx2"/>
                </a:solidFill>
                <a:latin typeface="+mn-lt"/>
              </a:rPr>
              <a:t>Р(Х&lt; </a:t>
            </a:r>
            <a:r>
              <a:rPr lang="ru-RU" sz="1800" b="0" kern="0" spc="0" dirty="0" err="1">
                <a:solidFill>
                  <a:schemeClr val="tx2"/>
                </a:solidFill>
                <a:latin typeface="+mn-lt"/>
              </a:rPr>
              <a:t>М</a:t>
            </a:r>
            <a:r>
              <a:rPr lang="ru-RU" sz="1800" b="0" kern="0" spc="0" baseline="-25000" dirty="0" err="1">
                <a:solidFill>
                  <a:schemeClr val="tx2"/>
                </a:solidFill>
                <a:latin typeface="+mn-lt"/>
              </a:rPr>
              <a:t>е</a:t>
            </a:r>
            <a:r>
              <a:rPr lang="ru-RU" sz="1800" b="0" kern="0" spc="0" dirty="0">
                <a:solidFill>
                  <a:schemeClr val="tx2"/>
                </a:solidFill>
                <a:latin typeface="+mn-lt"/>
              </a:rPr>
              <a:t>) = Р (</a:t>
            </a:r>
            <a:r>
              <a:rPr lang="ru-RU" sz="1800" b="0" kern="0" spc="0" dirty="0" smtClean="0">
                <a:solidFill>
                  <a:schemeClr val="tx2"/>
                </a:solidFill>
                <a:latin typeface="+mn-lt"/>
              </a:rPr>
              <a:t>X&gt;</a:t>
            </a:r>
            <a:r>
              <a:rPr lang="ru-RU" sz="1800" b="0" kern="0" spc="0" dirty="0" err="1" smtClean="0">
                <a:solidFill>
                  <a:schemeClr val="tx2"/>
                </a:solidFill>
                <a:latin typeface="+mn-lt"/>
              </a:rPr>
              <a:t>М</a:t>
            </a:r>
            <a:r>
              <a:rPr lang="ru-RU" sz="1800" b="0" kern="0" spc="0" baseline="-25000" dirty="0" err="1" smtClean="0">
                <a:solidFill>
                  <a:schemeClr val="tx2"/>
                </a:solidFill>
                <a:latin typeface="+mn-lt"/>
              </a:rPr>
              <a:t>е</a:t>
            </a:r>
            <a:r>
              <a:rPr lang="ru-RU" sz="1800" b="0" kern="0" spc="0" dirty="0">
                <a:solidFill>
                  <a:schemeClr val="tx2"/>
                </a:solidFill>
                <a:latin typeface="+mn-lt"/>
              </a:rPr>
              <a:t>) = 50 % , </a:t>
            </a:r>
            <a:endParaRPr lang="kk-KZ" sz="1800" b="0" kern="0" spc="0" dirty="0">
              <a:solidFill>
                <a:schemeClr val="tx2"/>
              </a:solidFill>
              <a:latin typeface="+mn-lt"/>
            </a:endParaRPr>
          </a:p>
          <a:p>
            <a:pPr indent="520700" algn="just">
              <a:lnSpc>
                <a:spcPct val="100000"/>
              </a:lnSpc>
              <a:spcBef>
                <a:spcPts val="0"/>
              </a:spcBef>
            </a:pPr>
            <a:r>
              <a:rPr lang="kk-KZ" sz="1800" b="0" kern="0" spc="0" dirty="0" smtClean="0">
                <a:solidFill>
                  <a:schemeClr val="tx2"/>
                </a:solidFill>
                <a:latin typeface="+mn-lt"/>
              </a:rPr>
              <a:t>яғни кездейсоқ шаманың </a:t>
            </a:r>
            <a:r>
              <a:rPr lang="ru-RU" sz="1800" b="0" kern="0" spc="0" dirty="0" err="1" smtClean="0">
                <a:solidFill>
                  <a:schemeClr val="tx2"/>
                </a:solidFill>
              </a:rPr>
              <a:t>М</a:t>
            </a:r>
            <a:r>
              <a:rPr lang="ru-RU" sz="1800" b="0" kern="0" spc="0" baseline="-25000" dirty="0" err="1" smtClean="0">
                <a:solidFill>
                  <a:schemeClr val="tx2"/>
                </a:solidFill>
              </a:rPr>
              <a:t>е</a:t>
            </a:r>
            <a:r>
              <a:rPr lang="ru-RU" sz="1800" b="0" kern="0" spc="0" dirty="0">
                <a:solidFill>
                  <a:schemeClr val="tx2"/>
                </a:solidFill>
                <a:latin typeface="+mn-lt"/>
              </a:rPr>
              <a:t>  </a:t>
            </a:r>
            <a:r>
              <a:rPr lang="ru-RU" sz="1800" b="0" kern="0" spc="0" dirty="0" smtClean="0">
                <a:solidFill>
                  <a:schemeClr val="tx2"/>
                </a:solidFill>
                <a:latin typeface="+mn-lt"/>
              </a:rPr>
              <a:t>- </a:t>
            </a:r>
            <a:r>
              <a:rPr lang="ru-RU" sz="1800" b="0" kern="0" spc="0" dirty="0" err="1" smtClean="0">
                <a:solidFill>
                  <a:schemeClr val="tx2"/>
                </a:solidFill>
                <a:latin typeface="+mn-lt"/>
              </a:rPr>
              <a:t>ден</a:t>
            </a:r>
            <a:r>
              <a:rPr lang="ru-RU" sz="1800" b="0" kern="0" spc="0" dirty="0" smtClean="0">
                <a:solidFill>
                  <a:schemeClr val="tx2"/>
                </a:solidFill>
                <a:latin typeface="+mn-lt"/>
              </a:rPr>
              <a:t> </a:t>
            </a:r>
            <a:r>
              <a:rPr lang="ru-RU" sz="1800" b="0" kern="0" spc="0" dirty="0" err="1">
                <a:solidFill>
                  <a:schemeClr val="tx2"/>
                </a:solidFill>
                <a:latin typeface="+mn-lt"/>
              </a:rPr>
              <a:t>үлкен</a:t>
            </a:r>
            <a:r>
              <a:rPr lang="ru-RU" sz="1800" b="0" kern="0" spc="0" dirty="0">
                <a:solidFill>
                  <a:schemeClr val="tx2"/>
                </a:solidFill>
                <a:latin typeface="+mn-lt"/>
              </a:rPr>
              <a:t> </a:t>
            </a:r>
            <a:r>
              <a:rPr lang="ru-RU" sz="1800" b="0" kern="0" spc="0" dirty="0" err="1">
                <a:solidFill>
                  <a:schemeClr val="tx2"/>
                </a:solidFill>
                <a:latin typeface="+mn-lt"/>
              </a:rPr>
              <a:t>немесе</a:t>
            </a:r>
            <a:r>
              <a:rPr lang="ru-RU" sz="1800" b="0" kern="0" spc="0" dirty="0">
                <a:solidFill>
                  <a:schemeClr val="tx2"/>
                </a:solidFill>
                <a:latin typeface="+mn-lt"/>
              </a:rPr>
              <a:t> </a:t>
            </a:r>
            <a:r>
              <a:rPr lang="ru-RU" sz="1800" b="0" kern="0" spc="0" dirty="0" err="1">
                <a:solidFill>
                  <a:schemeClr val="tx2"/>
                </a:solidFill>
                <a:latin typeface="+mn-lt"/>
              </a:rPr>
              <a:t>кіші</a:t>
            </a:r>
            <a:r>
              <a:rPr lang="ru-RU" sz="1800" b="0" kern="0" spc="0" dirty="0">
                <a:solidFill>
                  <a:schemeClr val="tx2"/>
                </a:solidFill>
                <a:latin typeface="+mn-lt"/>
              </a:rPr>
              <a:t> болу </a:t>
            </a:r>
            <a:r>
              <a:rPr lang="ru-RU" sz="1800" b="0" kern="0" spc="0" dirty="0" err="1">
                <a:solidFill>
                  <a:schemeClr val="tx2"/>
                </a:solidFill>
                <a:latin typeface="+mn-lt"/>
              </a:rPr>
              <a:t>ықтималдығы</a:t>
            </a:r>
            <a:r>
              <a:rPr lang="ru-RU" sz="1800" b="0" kern="0" spc="0" dirty="0">
                <a:solidFill>
                  <a:schemeClr val="tx2"/>
                </a:solidFill>
                <a:latin typeface="+mn-lt"/>
              </a:rPr>
              <a:t> </a:t>
            </a:r>
            <a:r>
              <a:rPr lang="ru-RU" sz="1800" b="0" kern="0" spc="0" dirty="0" err="1">
                <a:solidFill>
                  <a:schemeClr val="tx2"/>
                </a:solidFill>
                <a:latin typeface="+mn-lt"/>
              </a:rPr>
              <a:t>бірдей</a:t>
            </a:r>
            <a:r>
              <a:rPr lang="ru-RU" sz="1800" b="0" kern="0" spc="0" dirty="0">
                <a:solidFill>
                  <a:schemeClr val="tx2"/>
                </a:solidFill>
                <a:latin typeface="+mn-lt"/>
              </a:rPr>
              <a:t> </a:t>
            </a:r>
            <a:r>
              <a:rPr lang="ru-RU" sz="1800" b="0" kern="0" spc="0" dirty="0" err="1">
                <a:solidFill>
                  <a:schemeClr val="tx2"/>
                </a:solidFill>
                <a:latin typeface="+mn-lt"/>
              </a:rPr>
              <a:t>болады</a:t>
            </a:r>
            <a:r>
              <a:rPr lang="ru-RU" sz="1800" b="0" kern="0" spc="0" dirty="0" smtClean="0">
                <a:solidFill>
                  <a:schemeClr val="tx2"/>
                </a:solidFill>
                <a:latin typeface="+mn-lt"/>
              </a:rPr>
              <a:t>.</a:t>
            </a:r>
          </a:p>
          <a:p>
            <a:pPr indent="520700" algn="just">
              <a:lnSpc>
                <a:spcPct val="100000"/>
              </a:lnSpc>
              <a:spcBef>
                <a:spcPts val="0"/>
              </a:spcBef>
            </a:pPr>
            <a:r>
              <a:rPr lang="ru-RU" sz="1800" b="0" kern="0" spc="0" dirty="0" err="1">
                <a:solidFill>
                  <a:schemeClr val="tx2"/>
                </a:solidFill>
                <a:latin typeface="+mn-lt"/>
              </a:rPr>
              <a:t>Эмпирикалық</a:t>
            </a:r>
            <a:r>
              <a:rPr lang="ru-RU" sz="1800" b="0" kern="0" spc="0" dirty="0">
                <a:solidFill>
                  <a:schemeClr val="tx2"/>
                </a:solidFill>
                <a:latin typeface="+mn-lt"/>
              </a:rPr>
              <a:t> </a:t>
            </a:r>
            <a:r>
              <a:rPr lang="ru-RU" sz="1800" b="0" kern="0" spc="0" dirty="0" err="1">
                <a:solidFill>
                  <a:schemeClr val="tx2"/>
                </a:solidFill>
                <a:latin typeface="+mn-lt"/>
              </a:rPr>
              <a:t>мәліметтер</a:t>
            </a:r>
            <a:r>
              <a:rPr lang="ru-RU" sz="1800" b="0" kern="0" spc="0" dirty="0">
                <a:solidFill>
                  <a:schemeClr val="tx2"/>
                </a:solidFill>
                <a:latin typeface="+mn-lt"/>
              </a:rPr>
              <a:t> </a:t>
            </a:r>
            <a:r>
              <a:rPr lang="ru-RU" sz="1800" b="0" kern="0" spc="0" dirty="0" err="1">
                <a:solidFill>
                  <a:schemeClr val="tx2"/>
                </a:solidFill>
                <a:latin typeface="+mn-lt"/>
              </a:rPr>
              <a:t>бойынша</a:t>
            </a:r>
            <a:r>
              <a:rPr lang="ru-RU" sz="1800" b="0" kern="0" spc="0" dirty="0">
                <a:solidFill>
                  <a:schemeClr val="tx2"/>
                </a:solidFill>
                <a:latin typeface="+mn-lt"/>
              </a:rPr>
              <a:t> </a:t>
            </a:r>
            <a:r>
              <a:rPr lang="ru-RU" sz="1800" kern="0" spc="0" dirty="0" err="1">
                <a:solidFill>
                  <a:schemeClr val="tx2"/>
                </a:solidFill>
                <a:latin typeface="+mn-lt"/>
              </a:rPr>
              <a:t>медиананы</a:t>
            </a:r>
            <a:r>
              <a:rPr lang="ru-RU" sz="1800" kern="0" spc="0" dirty="0">
                <a:solidFill>
                  <a:schemeClr val="tx2"/>
                </a:solidFill>
                <a:latin typeface="+mn-lt"/>
              </a:rPr>
              <a:t> </a:t>
            </a:r>
            <a:r>
              <a:rPr lang="ru-RU" sz="1800" kern="0" spc="0" dirty="0" err="1">
                <a:solidFill>
                  <a:schemeClr val="tx2"/>
                </a:solidFill>
                <a:latin typeface="+mn-lt"/>
              </a:rPr>
              <a:t>анықтау</a:t>
            </a:r>
            <a:r>
              <a:rPr lang="ru-RU" sz="1800" kern="0" spc="0" dirty="0">
                <a:solidFill>
                  <a:schemeClr val="tx2"/>
                </a:solidFill>
                <a:latin typeface="+mn-lt"/>
              </a:rPr>
              <a:t> </a:t>
            </a:r>
            <a:r>
              <a:rPr lang="ru-RU" sz="1800" kern="0" spc="0" dirty="0" err="1">
                <a:solidFill>
                  <a:schemeClr val="tx2"/>
                </a:solidFill>
                <a:latin typeface="+mn-lt"/>
              </a:rPr>
              <a:t>үшін</a:t>
            </a:r>
            <a:r>
              <a:rPr lang="ru-RU" sz="1800" kern="0" spc="0" dirty="0">
                <a:solidFill>
                  <a:schemeClr val="tx2"/>
                </a:solidFill>
                <a:latin typeface="+mn-lt"/>
              </a:rPr>
              <a:t> </a:t>
            </a:r>
            <a:r>
              <a:rPr lang="ru-RU" sz="1800" b="0" kern="0" spc="0" dirty="0" err="1">
                <a:solidFill>
                  <a:schemeClr val="tx2"/>
                </a:solidFill>
                <a:latin typeface="+mn-lt"/>
              </a:rPr>
              <a:t>қатарларды</a:t>
            </a:r>
            <a:r>
              <a:rPr lang="ru-RU" sz="1800" b="0" kern="0" spc="0" dirty="0">
                <a:solidFill>
                  <a:schemeClr val="tx2"/>
                </a:solidFill>
                <a:latin typeface="+mn-lt"/>
              </a:rPr>
              <a:t> </a:t>
            </a:r>
            <a:r>
              <a:rPr lang="ru-RU" sz="1800" b="0" kern="0" spc="0" dirty="0" err="1">
                <a:solidFill>
                  <a:schemeClr val="tx2"/>
                </a:solidFill>
                <a:latin typeface="+mn-lt"/>
              </a:rPr>
              <a:t>кему</a:t>
            </a:r>
            <a:r>
              <a:rPr lang="ru-RU" sz="1800" b="0" kern="0" spc="0" dirty="0">
                <a:solidFill>
                  <a:schemeClr val="tx2"/>
                </a:solidFill>
                <a:latin typeface="+mn-lt"/>
              </a:rPr>
              <a:t> (</a:t>
            </a:r>
            <a:r>
              <a:rPr lang="ru-RU" sz="1800" b="0" kern="0" spc="0" dirty="0" err="1">
                <a:solidFill>
                  <a:schemeClr val="tx2"/>
                </a:solidFill>
                <a:latin typeface="+mn-lt"/>
              </a:rPr>
              <a:t>немесе</a:t>
            </a:r>
            <a:r>
              <a:rPr lang="ru-RU" sz="1800" b="0" kern="0" spc="0" dirty="0">
                <a:solidFill>
                  <a:schemeClr val="tx2"/>
                </a:solidFill>
                <a:latin typeface="+mn-lt"/>
              </a:rPr>
              <a:t> </a:t>
            </a:r>
            <a:r>
              <a:rPr lang="ru-RU" sz="1800" b="0" kern="0" spc="0" dirty="0" err="1">
                <a:solidFill>
                  <a:schemeClr val="tx2"/>
                </a:solidFill>
                <a:latin typeface="+mn-lt"/>
              </a:rPr>
              <a:t>өсу</a:t>
            </a:r>
            <a:r>
              <a:rPr lang="ru-RU" sz="1800" b="0" kern="0" spc="0" dirty="0">
                <a:solidFill>
                  <a:schemeClr val="tx2"/>
                </a:solidFill>
                <a:latin typeface="+mn-lt"/>
              </a:rPr>
              <a:t>) </a:t>
            </a:r>
            <a:r>
              <a:rPr lang="ru-RU" sz="1800" b="0" kern="0" spc="0" dirty="0" err="1" smtClean="0">
                <a:solidFill>
                  <a:schemeClr val="tx2"/>
                </a:solidFill>
                <a:latin typeface="+mn-lt"/>
              </a:rPr>
              <a:t>ретімен</a:t>
            </a:r>
            <a:r>
              <a:rPr lang="ru-RU" sz="1800" b="0" kern="0" spc="0" dirty="0" smtClean="0">
                <a:solidFill>
                  <a:schemeClr val="tx2"/>
                </a:solidFill>
                <a:latin typeface="+mn-lt"/>
              </a:rPr>
              <a:t> </a:t>
            </a:r>
            <a:r>
              <a:rPr lang="ru-RU" sz="1800" b="0" kern="0" spc="0" dirty="0" err="1" smtClean="0">
                <a:solidFill>
                  <a:schemeClr val="tx2"/>
                </a:solidFill>
                <a:latin typeface="+mn-lt"/>
              </a:rPr>
              <a:t>орналастырып</a:t>
            </a:r>
            <a:r>
              <a:rPr lang="ru-RU" sz="1800" b="0" kern="0" spc="0" dirty="0" smtClean="0">
                <a:solidFill>
                  <a:schemeClr val="tx2"/>
                </a:solidFill>
                <a:latin typeface="+mn-lt"/>
              </a:rPr>
              <a:t>, </a:t>
            </a:r>
            <a:r>
              <a:rPr lang="ru-RU" sz="1800" b="0" kern="0" spc="0" dirty="0" err="1" smtClean="0">
                <a:solidFill>
                  <a:schemeClr val="tx2"/>
                </a:solidFill>
                <a:latin typeface="+mn-lt"/>
              </a:rPr>
              <a:t>орташа</a:t>
            </a:r>
            <a:r>
              <a:rPr lang="ru-RU" sz="1800" b="0" kern="0" spc="0" dirty="0" smtClean="0">
                <a:solidFill>
                  <a:schemeClr val="tx2"/>
                </a:solidFill>
                <a:latin typeface="+mn-lt"/>
              </a:rPr>
              <a:t> </a:t>
            </a:r>
            <a:r>
              <a:rPr lang="ru-RU" sz="1800" b="0" kern="0" spc="0" dirty="0" err="1" smtClean="0">
                <a:solidFill>
                  <a:schemeClr val="tx2"/>
                </a:solidFill>
                <a:latin typeface="+mn-lt"/>
              </a:rPr>
              <a:t>мүшесін</a:t>
            </a:r>
            <a:r>
              <a:rPr lang="ru-RU" sz="1800" b="0" kern="0" spc="0" dirty="0" smtClean="0">
                <a:solidFill>
                  <a:schemeClr val="tx2"/>
                </a:solidFill>
                <a:latin typeface="+mn-lt"/>
              </a:rPr>
              <a:t> </a:t>
            </a:r>
            <a:r>
              <a:rPr lang="ru-RU" sz="1800" b="0" kern="0" spc="0" dirty="0" err="1" smtClean="0">
                <a:solidFill>
                  <a:schemeClr val="tx2"/>
                </a:solidFill>
                <a:latin typeface="+mn-lt"/>
              </a:rPr>
              <a:t>таңдау</a:t>
            </a:r>
            <a:r>
              <a:rPr lang="ru-RU" sz="1800" b="0" kern="0" spc="0" dirty="0" smtClean="0">
                <a:solidFill>
                  <a:schemeClr val="tx2"/>
                </a:solidFill>
                <a:latin typeface="+mn-lt"/>
              </a:rPr>
              <a:t> </a:t>
            </a:r>
            <a:r>
              <a:rPr lang="ru-RU" sz="1800" b="0" kern="0" spc="0" dirty="0" err="1" smtClean="0">
                <a:solidFill>
                  <a:schemeClr val="tx2"/>
                </a:solidFill>
                <a:latin typeface="+mn-lt"/>
              </a:rPr>
              <a:t>керек</a:t>
            </a:r>
            <a:r>
              <a:rPr lang="ru-RU" sz="1800" b="0" kern="0" spc="0" dirty="0" smtClean="0">
                <a:solidFill>
                  <a:schemeClr val="tx2"/>
                </a:solidFill>
                <a:latin typeface="+mn-lt"/>
              </a:rPr>
              <a:t>. </a:t>
            </a:r>
            <a:r>
              <a:rPr lang="ru-RU" sz="1800" b="0" kern="0" spc="0" dirty="0" err="1" smtClean="0">
                <a:solidFill>
                  <a:schemeClr val="tx2"/>
                </a:solidFill>
                <a:latin typeface="+mn-lt"/>
              </a:rPr>
              <a:t>Қатар</a:t>
            </a:r>
            <a:r>
              <a:rPr lang="ru-RU" sz="1800" b="0" kern="0" spc="0" dirty="0" smtClean="0">
                <a:solidFill>
                  <a:schemeClr val="tx2"/>
                </a:solidFill>
                <a:latin typeface="+mn-lt"/>
              </a:rPr>
              <a:t> саны </a:t>
            </a:r>
            <a:r>
              <a:rPr lang="ru-RU" sz="1800" kern="0" spc="0" dirty="0" err="1" smtClean="0">
                <a:solidFill>
                  <a:schemeClr val="tx2"/>
                </a:solidFill>
                <a:latin typeface="+mn-lt"/>
              </a:rPr>
              <a:t>тақ</a:t>
            </a:r>
            <a:r>
              <a:rPr lang="ru-RU" sz="1800" kern="0" spc="0" dirty="0" smtClean="0">
                <a:solidFill>
                  <a:schemeClr val="tx2"/>
                </a:solidFill>
                <a:latin typeface="+mn-lt"/>
              </a:rPr>
              <a:t> </a:t>
            </a:r>
            <a:r>
              <a:rPr lang="ru-RU" sz="1800" kern="0" spc="0" dirty="0" err="1" smtClean="0">
                <a:solidFill>
                  <a:schemeClr val="tx2"/>
                </a:solidFill>
                <a:latin typeface="+mn-lt"/>
              </a:rPr>
              <a:t>болған</a:t>
            </a:r>
            <a:r>
              <a:rPr lang="ru-RU" sz="1800" kern="0" spc="0" dirty="0" smtClean="0">
                <a:solidFill>
                  <a:schemeClr val="tx2"/>
                </a:solidFill>
                <a:latin typeface="+mn-lt"/>
              </a:rPr>
              <a:t> </a:t>
            </a:r>
            <a:r>
              <a:rPr lang="ru-RU" sz="1800" kern="0" spc="0" dirty="0" err="1" smtClean="0">
                <a:solidFill>
                  <a:schemeClr val="tx2"/>
                </a:solidFill>
                <a:latin typeface="+mn-lt"/>
              </a:rPr>
              <a:t>жағдайда</a:t>
            </a:r>
            <a:r>
              <a:rPr lang="ru-RU" sz="1800" kern="0" spc="0" dirty="0" smtClean="0">
                <a:solidFill>
                  <a:schemeClr val="tx2"/>
                </a:solidFill>
                <a:latin typeface="+mn-lt"/>
              </a:rPr>
              <a:t> </a:t>
            </a:r>
            <a:r>
              <a:rPr lang="ru-RU" sz="1800" b="0" kern="0" spc="0" dirty="0" smtClean="0">
                <a:solidFill>
                  <a:schemeClr val="tx2"/>
                </a:solidFill>
                <a:latin typeface="+mn-lt"/>
              </a:rPr>
              <a:t>медиана </a:t>
            </a:r>
            <a:r>
              <a:rPr lang="ru-RU" sz="1800" b="0" kern="0" spc="0" dirty="0" err="1" smtClean="0">
                <a:solidFill>
                  <a:schemeClr val="tx2"/>
                </a:solidFill>
                <a:latin typeface="+mn-lt"/>
              </a:rPr>
              <a:t>ретінде</a:t>
            </a:r>
            <a:r>
              <a:rPr lang="ru-RU" sz="1800" b="0" kern="0" spc="0" dirty="0" smtClean="0">
                <a:solidFill>
                  <a:schemeClr val="tx2"/>
                </a:solidFill>
                <a:latin typeface="+mn-lt"/>
              </a:rPr>
              <a:t> </a:t>
            </a:r>
            <a:r>
              <a:rPr lang="ru-RU" sz="1800" b="0" kern="0" spc="0" dirty="0" err="1" smtClean="0">
                <a:solidFill>
                  <a:schemeClr val="tx2"/>
                </a:solidFill>
                <a:latin typeface="+mn-lt"/>
              </a:rPr>
              <a:t>оның</a:t>
            </a:r>
            <a:r>
              <a:rPr lang="ru-RU" sz="1800" b="0" kern="0" spc="0" dirty="0" smtClean="0">
                <a:solidFill>
                  <a:schemeClr val="tx2"/>
                </a:solidFill>
                <a:latin typeface="+mn-lt"/>
              </a:rPr>
              <a:t> </a:t>
            </a:r>
            <a:r>
              <a:rPr lang="ru-RU" sz="1800" b="0" kern="0" spc="0" dirty="0" err="1" smtClean="0">
                <a:solidFill>
                  <a:schemeClr val="tx2"/>
                </a:solidFill>
                <a:latin typeface="+mn-lt"/>
              </a:rPr>
              <a:t>орташа</a:t>
            </a:r>
            <a:r>
              <a:rPr lang="ru-RU" sz="1800" b="0" kern="0" spc="0" dirty="0" smtClean="0">
                <a:solidFill>
                  <a:schemeClr val="tx2"/>
                </a:solidFill>
                <a:latin typeface="+mn-lt"/>
              </a:rPr>
              <a:t> </a:t>
            </a:r>
            <a:r>
              <a:rPr lang="ru-RU" sz="1800" b="0" kern="0" spc="0" dirty="0" err="1" smtClean="0">
                <a:solidFill>
                  <a:schemeClr val="tx2"/>
                </a:solidFill>
                <a:latin typeface="+mn-lt"/>
              </a:rPr>
              <a:t>мүшесі</a:t>
            </a:r>
            <a:r>
              <a:rPr lang="ru-RU" sz="1800" b="0" kern="0" spc="0" dirty="0" smtClean="0">
                <a:solidFill>
                  <a:schemeClr val="tx2"/>
                </a:solidFill>
                <a:latin typeface="+mn-lt"/>
              </a:rPr>
              <a:t> </a:t>
            </a:r>
            <a:r>
              <a:rPr lang="ru-RU" sz="1800" b="0" kern="0" spc="0" dirty="0" err="1" smtClean="0">
                <a:solidFill>
                  <a:schemeClr val="tx2"/>
                </a:solidFill>
                <a:latin typeface="+mn-lt"/>
              </a:rPr>
              <a:t>қабылданады</a:t>
            </a:r>
            <a:r>
              <a:rPr lang="ru-RU" sz="1800" b="0" kern="0" spc="0" dirty="0" smtClean="0">
                <a:solidFill>
                  <a:schemeClr val="tx2"/>
                </a:solidFill>
                <a:latin typeface="+mn-lt"/>
              </a:rPr>
              <a:t>, </a:t>
            </a:r>
            <a:r>
              <a:rPr lang="ru-RU" sz="1800" kern="0" spc="0" dirty="0" err="1" smtClean="0">
                <a:solidFill>
                  <a:schemeClr val="tx2"/>
                </a:solidFill>
                <a:latin typeface="+mn-lt"/>
              </a:rPr>
              <a:t>қатар</a:t>
            </a:r>
            <a:r>
              <a:rPr lang="ru-RU" sz="1800" kern="0" spc="0" dirty="0" smtClean="0">
                <a:solidFill>
                  <a:schemeClr val="tx2"/>
                </a:solidFill>
                <a:latin typeface="+mn-lt"/>
              </a:rPr>
              <a:t> саны </a:t>
            </a:r>
            <a:r>
              <a:rPr lang="ru-RU" sz="1800" kern="0" spc="0" dirty="0" err="1" smtClean="0">
                <a:solidFill>
                  <a:schemeClr val="tx2"/>
                </a:solidFill>
                <a:latin typeface="+mn-lt"/>
              </a:rPr>
              <a:t>жұп</a:t>
            </a:r>
            <a:r>
              <a:rPr lang="ru-RU" sz="1800" kern="0" spc="0" dirty="0" smtClean="0">
                <a:solidFill>
                  <a:schemeClr val="tx2"/>
                </a:solidFill>
                <a:latin typeface="+mn-lt"/>
              </a:rPr>
              <a:t> </a:t>
            </a:r>
            <a:r>
              <a:rPr lang="ru-RU" sz="1800" b="0" kern="0" spc="0" dirty="0" err="1" smtClean="0">
                <a:solidFill>
                  <a:schemeClr val="tx2"/>
                </a:solidFill>
                <a:latin typeface="+mn-lt"/>
              </a:rPr>
              <a:t>болса</a:t>
            </a:r>
            <a:r>
              <a:rPr lang="ru-RU" sz="1800" b="0" kern="0" spc="0" dirty="0" smtClean="0">
                <a:solidFill>
                  <a:schemeClr val="tx2"/>
                </a:solidFill>
                <a:latin typeface="+mn-lt"/>
              </a:rPr>
              <a:t>, </a:t>
            </a:r>
            <a:r>
              <a:rPr lang="ru-RU" sz="1800" b="0" kern="0" spc="0" dirty="0" err="1">
                <a:solidFill>
                  <a:schemeClr val="tx2"/>
                </a:solidFill>
                <a:latin typeface="+mn-lt"/>
              </a:rPr>
              <a:t>екі</a:t>
            </a:r>
            <a:r>
              <a:rPr lang="ru-RU" sz="1800" b="0" kern="0" spc="0" dirty="0">
                <a:solidFill>
                  <a:schemeClr val="tx2"/>
                </a:solidFill>
                <a:latin typeface="+mn-lt"/>
              </a:rPr>
              <a:t> орта </a:t>
            </a:r>
            <a:r>
              <a:rPr lang="ru-RU" sz="1800" b="0" kern="0" spc="0" dirty="0" err="1">
                <a:solidFill>
                  <a:schemeClr val="tx2"/>
                </a:solidFill>
                <a:latin typeface="+mn-lt"/>
              </a:rPr>
              <a:t>мүшені</a:t>
            </a:r>
            <a:r>
              <a:rPr lang="ru-RU" sz="1800" b="0" kern="0" spc="0" dirty="0">
                <a:solidFill>
                  <a:schemeClr val="tx2"/>
                </a:solidFill>
                <a:latin typeface="+mn-lt"/>
              </a:rPr>
              <a:t> </a:t>
            </a:r>
            <a:r>
              <a:rPr lang="ru-RU" sz="1800" b="0" kern="0" spc="0" dirty="0" err="1" smtClean="0">
                <a:solidFill>
                  <a:schemeClr val="tx2"/>
                </a:solidFill>
                <a:latin typeface="+mn-lt"/>
              </a:rPr>
              <a:t>таңдап</a:t>
            </a:r>
            <a:r>
              <a:rPr lang="ru-RU" sz="1800" b="0" kern="0" spc="0" dirty="0" smtClean="0">
                <a:solidFill>
                  <a:schemeClr val="tx2"/>
                </a:solidFill>
                <a:latin typeface="+mn-lt"/>
              </a:rPr>
              <a:t>, </a:t>
            </a:r>
            <a:r>
              <a:rPr lang="ru-RU" sz="1800" b="0" kern="0" spc="0" dirty="0" err="1" smtClean="0">
                <a:solidFill>
                  <a:schemeClr val="tx2"/>
                </a:solidFill>
                <a:latin typeface="+mn-lt"/>
              </a:rPr>
              <a:t>олардың</a:t>
            </a:r>
            <a:r>
              <a:rPr lang="ru-RU" sz="1800" b="0" kern="0" spc="0" dirty="0" smtClean="0">
                <a:solidFill>
                  <a:schemeClr val="tx2"/>
                </a:solidFill>
                <a:latin typeface="+mn-lt"/>
              </a:rPr>
              <a:t> </a:t>
            </a:r>
            <a:r>
              <a:rPr lang="ru-RU" sz="1800" b="0" kern="0" spc="0" dirty="0" err="1" smtClean="0">
                <a:solidFill>
                  <a:schemeClr val="tx2"/>
                </a:solidFill>
                <a:latin typeface="+mn-lt"/>
              </a:rPr>
              <a:t>орташасын</a:t>
            </a:r>
            <a:r>
              <a:rPr lang="ru-RU" sz="1800" b="0" kern="0" spc="0" dirty="0" smtClean="0">
                <a:solidFill>
                  <a:schemeClr val="tx2"/>
                </a:solidFill>
                <a:latin typeface="+mn-lt"/>
              </a:rPr>
              <a:t> </a:t>
            </a:r>
            <a:r>
              <a:rPr lang="ru-RU" sz="1800" b="0" kern="0" spc="0" dirty="0" err="1" smtClean="0">
                <a:solidFill>
                  <a:schemeClr val="tx2"/>
                </a:solidFill>
                <a:latin typeface="+mn-lt"/>
              </a:rPr>
              <a:t>есептейді</a:t>
            </a:r>
            <a:r>
              <a:rPr lang="ru-RU" sz="1800" b="0" kern="0" spc="0" dirty="0" smtClean="0">
                <a:solidFill>
                  <a:schemeClr val="tx2"/>
                </a:solidFill>
                <a:latin typeface="+mn-lt"/>
              </a:rPr>
              <a:t>.</a:t>
            </a:r>
          </a:p>
          <a:p>
            <a:pPr indent="520700" algn="just">
              <a:lnSpc>
                <a:spcPct val="100000"/>
              </a:lnSpc>
              <a:spcBef>
                <a:spcPts val="0"/>
              </a:spcBef>
            </a:pPr>
            <a:r>
              <a:rPr lang="kk-KZ" sz="1800" b="0" kern="0" spc="0" dirty="0" smtClean="0">
                <a:solidFill>
                  <a:schemeClr val="tx2"/>
                </a:solidFill>
                <a:latin typeface="+mn-lt"/>
              </a:rPr>
              <a:t>Кездейсоқ шаманың </a:t>
            </a:r>
            <a:r>
              <a:rPr lang="kk-KZ" sz="1800" kern="0" spc="0" dirty="0" smtClean="0">
                <a:solidFill>
                  <a:schemeClr val="tx2"/>
                </a:solidFill>
                <a:latin typeface="+mn-lt"/>
              </a:rPr>
              <a:t>үшінші сипаттамасы </a:t>
            </a:r>
            <a:r>
              <a:rPr lang="kk-KZ" sz="1800" b="0" kern="0" spc="0" dirty="0" smtClean="0">
                <a:solidFill>
                  <a:schemeClr val="tx2"/>
                </a:solidFill>
                <a:latin typeface="+mn-lt"/>
              </a:rPr>
              <a:t>– </a:t>
            </a:r>
            <a:r>
              <a:rPr lang="kk-KZ" sz="1800" kern="0" spc="0" dirty="0" smtClean="0">
                <a:solidFill>
                  <a:schemeClr val="tx2"/>
                </a:solidFill>
                <a:latin typeface="+mn-lt"/>
              </a:rPr>
              <a:t>мода</a:t>
            </a:r>
            <a:r>
              <a:rPr lang="kk-KZ" sz="1800" b="0" kern="0" spc="0" dirty="0" smtClean="0">
                <a:solidFill>
                  <a:schemeClr val="tx2"/>
                </a:solidFill>
                <a:latin typeface="+mn-lt"/>
              </a:rPr>
              <a:t>. Кездейсоқ шаманың модасы деп оның ықтимал болатын ең үлкен мәні аталады (біршыңды үлестірім қисығының ең үлкен ординатасына сәйкес келетін шама). </a:t>
            </a:r>
            <a:endParaRPr lang="kk-KZ" sz="1800" b="0" kern="0" spc="0" dirty="0">
              <a:solidFill>
                <a:schemeClr val="tx2"/>
              </a:solidFill>
              <a:latin typeface="+mn-lt"/>
            </a:endParaRPr>
          </a:p>
          <a:p>
            <a:pPr indent="520700" algn="just">
              <a:lnSpc>
                <a:spcPct val="100000"/>
              </a:lnSpc>
              <a:spcBef>
                <a:spcPts val="0"/>
              </a:spcBef>
            </a:pPr>
            <a:endParaRPr lang="ru-RU" sz="1800" b="0" kern="0" spc="0" dirty="0" smtClean="0">
              <a:solidFill>
                <a:schemeClr val="tx2"/>
              </a:solidFill>
              <a:latin typeface="+mn-lt"/>
            </a:endParaRPr>
          </a:p>
        </p:txBody>
      </p:sp>
    </p:spTree>
    <p:extLst>
      <p:ext uri="{BB962C8B-B14F-4D97-AF65-F5344CB8AC3E}">
        <p14:creationId xmlns:p14="http://schemas.microsoft.com/office/powerpoint/2010/main" val="394426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 xmlns:a16="http://schemas.microsoft.com/office/drawing/2014/main"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7</a:t>
            </a:fld>
            <a:endParaRPr lang="ru-RU" dirty="0"/>
          </a:p>
        </p:txBody>
      </p:sp>
      <p:sp>
        <p:nvSpPr>
          <p:cNvPr id="11" name="Заголовок 1">
            <a:extLst>
              <a:ext uri="{FF2B5EF4-FFF2-40B4-BE49-F238E27FC236}">
                <a16:creationId xmlns="" xmlns:a16="http://schemas.microsoft.com/office/drawing/2014/main" id="{AEA5083B-CC27-4F1C-AD03-E3DBEC1C9E78}"/>
              </a:ext>
            </a:extLst>
          </p:cNvPr>
          <p:cNvSpPr>
            <a:spLocks noGrp="1"/>
          </p:cNvSpPr>
          <p:nvPr>
            <p:ph type="title"/>
          </p:nvPr>
        </p:nvSpPr>
        <p:spPr>
          <a:xfrm>
            <a:off x="255450" y="181214"/>
            <a:ext cx="10463350" cy="646100"/>
          </a:xfrm>
        </p:spPr>
        <p:txBody>
          <a:bodyPr rtlCol="0"/>
          <a:lstStyle/>
          <a:p>
            <a:pPr indent="457200"/>
            <a:r>
              <a:rPr lang="ru-RU" sz="2400" kern="0" spc="0" dirty="0" err="1"/>
              <a:t>Бақылау</a:t>
            </a:r>
            <a:r>
              <a:rPr lang="ru-RU" sz="2400" kern="0" spc="0" dirty="0"/>
              <a:t> </a:t>
            </a:r>
            <a:r>
              <a:rPr lang="ru-RU" sz="2400" kern="0" spc="0" dirty="0" err="1"/>
              <a:t>қатарларының</a:t>
            </a:r>
            <a:r>
              <a:rPr lang="ru-RU" sz="2400" kern="0" spc="0" dirty="0"/>
              <a:t> </a:t>
            </a:r>
            <a:r>
              <a:rPr lang="ru-RU" sz="2400" kern="0" spc="0" dirty="0" err="1"/>
              <a:t>статистикалық</a:t>
            </a:r>
            <a:r>
              <a:rPr lang="ru-RU" sz="2400" kern="0" spc="0" dirty="0"/>
              <a:t> </a:t>
            </a:r>
            <a:r>
              <a:rPr lang="ru-RU" sz="2400" kern="0" spc="0" dirty="0" err="1"/>
              <a:t>параметрлері</a:t>
            </a:r>
            <a:endParaRPr lang="ru-RU" sz="2400" kern="0" spc="0" dirty="0"/>
          </a:p>
        </p:txBody>
      </p:sp>
      <p:sp>
        <p:nvSpPr>
          <p:cNvPr id="13" name="Объект 3">
            <a:extLst>
              <a:ext uri="{FF2B5EF4-FFF2-40B4-BE49-F238E27FC236}">
                <a16:creationId xmlns="" xmlns:a16="http://schemas.microsoft.com/office/drawing/2014/main" id="{125E40B9-054F-4D79-BD17-68E71C740D01}"/>
              </a:ext>
            </a:extLst>
          </p:cNvPr>
          <p:cNvSpPr txBox="1">
            <a:spLocks/>
          </p:cNvSpPr>
          <p:nvPr/>
        </p:nvSpPr>
        <p:spPr>
          <a:xfrm>
            <a:off x="255450" y="827314"/>
            <a:ext cx="9676462" cy="5732813"/>
          </a:xfrm>
          <a:prstGeom prst="rect">
            <a:avLst/>
          </a:prstGeom>
          <a:noFill/>
          <a:ln>
            <a:no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kk-KZ" sz="1800" b="0" kern="0" spc="0" dirty="0" smtClean="0">
                <a:solidFill>
                  <a:schemeClr val="tx2"/>
                </a:solidFill>
                <a:latin typeface="+mn-lt"/>
              </a:rPr>
              <a:t>Жалпы жағдайда математикалық күтім, медиана және мода бір-біріне сәйкес келмейді</a:t>
            </a:r>
            <a:r>
              <a:rPr lang="kk-KZ" sz="1800" b="0" kern="0" spc="0" dirty="0">
                <a:solidFill>
                  <a:schemeClr val="tx2"/>
                </a:solidFill>
                <a:latin typeface="+mn-lt"/>
              </a:rPr>
              <a:t>. Егер медиана мен математикалық күтім бірдей (сәйкес) болса, онда үлестірім симметриялы (сурет </a:t>
            </a:r>
            <a:r>
              <a:rPr lang="kk-KZ" sz="1800" b="0" kern="0" spc="0" dirty="0" smtClean="0">
                <a:solidFill>
                  <a:schemeClr val="tx2"/>
                </a:solidFill>
                <a:latin typeface="+mn-lt"/>
              </a:rPr>
              <a:t>1-а</a:t>
            </a:r>
            <a:r>
              <a:rPr lang="kk-KZ" sz="1800" b="0" kern="0" spc="0" dirty="0">
                <a:solidFill>
                  <a:schemeClr val="tx2"/>
                </a:solidFill>
                <a:latin typeface="+mn-lt"/>
              </a:rPr>
              <a:t>), ал егер математикалық күтім медиананың оң жағында болса – оң ассиметрияға (сурет </a:t>
            </a:r>
            <a:r>
              <a:rPr lang="kk-KZ" sz="1800" b="0" kern="0" spc="0" dirty="0" smtClean="0">
                <a:solidFill>
                  <a:schemeClr val="tx2"/>
                </a:solidFill>
                <a:latin typeface="+mn-lt"/>
              </a:rPr>
              <a:t>1-ә</a:t>
            </a:r>
            <a:r>
              <a:rPr lang="kk-KZ" sz="1800" b="0" kern="0" spc="0" dirty="0">
                <a:solidFill>
                  <a:schemeClr val="tx2"/>
                </a:solidFill>
                <a:latin typeface="+mn-lt"/>
              </a:rPr>
              <a:t>), ал керісінше болса – теріс ассиметрияға тең болады</a:t>
            </a:r>
            <a:r>
              <a:rPr lang="kk-KZ" sz="1800" b="0" kern="0" spc="0" dirty="0" smtClean="0">
                <a:solidFill>
                  <a:schemeClr val="tx2"/>
                </a:solidFill>
                <a:latin typeface="+mn-lt"/>
              </a:rPr>
              <a:t>.</a:t>
            </a: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gn="just">
              <a:lnSpc>
                <a:spcPct val="100000"/>
              </a:lnSpc>
              <a:spcBef>
                <a:spcPts val="0"/>
              </a:spcBef>
            </a:pPr>
            <a:r>
              <a:rPr lang="kk-KZ" sz="1800" b="0" kern="0" spc="0" dirty="0" smtClean="0">
                <a:solidFill>
                  <a:schemeClr val="tx2"/>
                </a:solidFill>
                <a:latin typeface="+mn-lt"/>
              </a:rPr>
              <a:t>Кездейсоқ шамалардың бұл сипаттамалары үлестірім түрлерін сипаттаумен қатар, практикалық тапсырмаларды да шешуде кеңінен қолданылады, мысалы мода қателер саны, медиана қателер қосындысының, ал арифметикалық орташа қателер қосындысы квадратының азайту критерийлері ретінде қолданылады.</a:t>
            </a: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ru-RU" sz="1800" b="0" kern="0" spc="0" dirty="0" smtClean="0">
              <a:solidFill>
                <a:schemeClr val="tx2"/>
              </a:solidFill>
              <a:latin typeface="+mn-lt"/>
            </a:endParaRPr>
          </a:p>
        </p:txBody>
      </p:sp>
      <p:sp>
        <p:nvSpPr>
          <p:cNvPr id="4" name="Прямоугольник 3"/>
          <p:cNvSpPr/>
          <p:nvPr/>
        </p:nvSpPr>
        <p:spPr>
          <a:xfrm>
            <a:off x="2246086" y="4491169"/>
            <a:ext cx="6161314" cy="523220"/>
          </a:xfrm>
          <a:prstGeom prst="rect">
            <a:avLst/>
          </a:prstGeom>
        </p:spPr>
        <p:txBody>
          <a:bodyPr wrap="square">
            <a:spAutoFit/>
          </a:bodyPr>
          <a:lstStyle/>
          <a:p>
            <a:r>
              <a:rPr lang="kk-KZ" sz="1400" dirty="0" smtClean="0"/>
              <a:t>Сурет 1. </a:t>
            </a:r>
            <a:r>
              <a:rPr lang="kk-KZ" sz="1400" dirty="0"/>
              <a:t>Симметриялық (а) және ассиметриялық (ә) үлестірім үшін ықтималдылық тығыздығы функциясының графиктері</a:t>
            </a:r>
            <a:endParaRPr lang="ru-RU" sz="1400" dirty="0"/>
          </a:p>
        </p:txBody>
      </p:sp>
      <p:pic>
        <p:nvPicPr>
          <p:cNvPr id="9" name="Рисунок 8"/>
          <p:cNvPicPr/>
          <p:nvPr/>
        </p:nvPicPr>
        <p:blipFill>
          <a:blip r:embed="rId3" cstate="print"/>
          <a:srcRect l="8060" r="2822" b="13942"/>
          <a:stretch>
            <a:fillRect/>
          </a:stretch>
        </p:blipFill>
        <p:spPr bwMode="auto">
          <a:xfrm>
            <a:off x="2151841" y="1989896"/>
            <a:ext cx="5418772" cy="2378393"/>
          </a:xfrm>
          <a:prstGeom prst="rect">
            <a:avLst/>
          </a:prstGeom>
          <a:noFill/>
          <a:ln w="9525">
            <a:noFill/>
            <a:miter lim="800000"/>
            <a:headEnd/>
            <a:tailEnd/>
          </a:ln>
        </p:spPr>
      </p:pic>
    </p:spTree>
    <p:extLst>
      <p:ext uri="{BB962C8B-B14F-4D97-AF65-F5344CB8AC3E}">
        <p14:creationId xmlns:p14="http://schemas.microsoft.com/office/powerpoint/2010/main" val="277543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 xmlns:a16="http://schemas.microsoft.com/office/drawing/2014/main"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8</a:t>
            </a:fld>
            <a:endParaRPr lang="ru-RU" dirty="0"/>
          </a:p>
        </p:txBody>
      </p:sp>
      <p:sp>
        <p:nvSpPr>
          <p:cNvPr id="11" name="Заголовок 1">
            <a:extLst>
              <a:ext uri="{FF2B5EF4-FFF2-40B4-BE49-F238E27FC236}">
                <a16:creationId xmlns="" xmlns:a16="http://schemas.microsoft.com/office/drawing/2014/main" id="{AEA5083B-CC27-4F1C-AD03-E3DBEC1C9E78}"/>
              </a:ext>
            </a:extLst>
          </p:cNvPr>
          <p:cNvSpPr>
            <a:spLocks noGrp="1"/>
          </p:cNvSpPr>
          <p:nvPr>
            <p:ph type="title"/>
          </p:nvPr>
        </p:nvSpPr>
        <p:spPr>
          <a:xfrm>
            <a:off x="255450" y="181214"/>
            <a:ext cx="10615750" cy="500957"/>
          </a:xfrm>
        </p:spPr>
        <p:txBody>
          <a:bodyPr rtlCol="0"/>
          <a:lstStyle/>
          <a:p>
            <a:pPr indent="457200"/>
            <a:r>
              <a:rPr lang="ru-RU" sz="2400" kern="0" spc="0" dirty="0" err="1"/>
              <a:t>Бақылау</a:t>
            </a:r>
            <a:r>
              <a:rPr lang="ru-RU" sz="2400" kern="0" spc="0" dirty="0"/>
              <a:t> </a:t>
            </a:r>
            <a:r>
              <a:rPr lang="ru-RU" sz="2400" kern="0" spc="0" dirty="0" err="1"/>
              <a:t>қатарларының</a:t>
            </a:r>
            <a:r>
              <a:rPr lang="ru-RU" sz="2400" kern="0" spc="0" dirty="0"/>
              <a:t> </a:t>
            </a:r>
            <a:r>
              <a:rPr lang="ru-RU" sz="2400" kern="0" spc="0" dirty="0" err="1"/>
              <a:t>статистикалық</a:t>
            </a:r>
            <a:r>
              <a:rPr lang="ru-RU" sz="2400" kern="0" spc="0" dirty="0"/>
              <a:t> </a:t>
            </a:r>
            <a:r>
              <a:rPr lang="ru-RU" sz="2400" kern="0" spc="0" dirty="0" err="1"/>
              <a:t>параметрлері</a:t>
            </a:r>
            <a:endParaRPr lang="ru-RU" sz="2400" kern="0" spc="0" dirty="0"/>
          </a:p>
        </p:txBody>
      </p:sp>
      <p:sp>
        <p:nvSpPr>
          <p:cNvPr id="13" name="Объект 3">
            <a:extLst>
              <a:ext uri="{FF2B5EF4-FFF2-40B4-BE49-F238E27FC236}">
                <a16:creationId xmlns="" xmlns:a16="http://schemas.microsoft.com/office/drawing/2014/main" id="{125E40B9-054F-4D79-BD17-68E71C740D01}"/>
              </a:ext>
            </a:extLst>
          </p:cNvPr>
          <p:cNvSpPr txBox="1">
            <a:spLocks/>
          </p:cNvSpPr>
          <p:nvPr/>
        </p:nvSpPr>
        <p:spPr>
          <a:xfrm>
            <a:off x="287250" y="682170"/>
            <a:ext cx="11192053" cy="5719580"/>
          </a:xfrm>
          <a:prstGeom prst="rect">
            <a:avLst/>
          </a:prstGeom>
          <a:solidFill>
            <a:schemeClr val="bg1">
              <a:lumMod val="85000"/>
            </a:schemeClr>
          </a:solidFill>
          <a:ln>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kk-KZ" sz="1800" b="0" kern="0" spc="0" dirty="0">
                <a:solidFill>
                  <a:schemeClr val="tx1"/>
                </a:solidFill>
                <a:latin typeface="+mn-lt"/>
              </a:rPr>
              <a:t>Статистикалық сипаттамалардың тағы бір </a:t>
            </a:r>
            <a:r>
              <a:rPr lang="kk-KZ" sz="1800" b="0" kern="0" spc="0" dirty="0" smtClean="0">
                <a:solidFill>
                  <a:schemeClr val="tx1"/>
                </a:solidFill>
                <a:latin typeface="+mn-lt"/>
              </a:rPr>
              <a:t>класы - шашырау </a:t>
            </a:r>
            <a:r>
              <a:rPr lang="kk-KZ" sz="1800" b="0" kern="0" spc="0" dirty="0">
                <a:solidFill>
                  <a:schemeClr val="tx1"/>
                </a:solidFill>
                <a:latin typeface="+mn-lt"/>
              </a:rPr>
              <a:t>сипаттамалары, олардың </a:t>
            </a:r>
            <a:r>
              <a:rPr lang="kk-KZ" sz="1800" b="0" kern="0" spc="0" dirty="0" smtClean="0">
                <a:solidFill>
                  <a:schemeClr val="tx1"/>
                </a:solidFill>
                <a:latin typeface="+mn-lt"/>
              </a:rPr>
              <a:t>ішінен гидрологиялық есептеулерде </a:t>
            </a:r>
            <a:r>
              <a:rPr lang="kk-KZ" sz="1800" b="0" kern="0" spc="0" dirty="0">
                <a:solidFill>
                  <a:schemeClr val="tx1"/>
                </a:solidFill>
                <a:latin typeface="+mn-lt"/>
              </a:rPr>
              <a:t>әдетте дисперсия, </a:t>
            </a:r>
            <a:r>
              <a:rPr lang="kk-KZ" sz="1800" b="0" kern="0" spc="0" dirty="0" smtClean="0">
                <a:solidFill>
                  <a:schemeClr val="tx1"/>
                </a:solidFill>
                <a:latin typeface="+mn-lt"/>
              </a:rPr>
              <a:t>орташа квадраттық ауытқу, </a:t>
            </a:r>
            <a:r>
              <a:rPr lang="kk-KZ" sz="1800" b="0" kern="0" spc="0" dirty="0">
                <a:solidFill>
                  <a:schemeClr val="tx1"/>
                </a:solidFill>
                <a:latin typeface="+mn-lt"/>
              </a:rPr>
              <a:t>вариация коэффициенті, асимметрия коэффициенті және </a:t>
            </a:r>
            <a:r>
              <a:rPr lang="kk-KZ" sz="1800" b="0" kern="0" spc="0" dirty="0" smtClean="0">
                <a:solidFill>
                  <a:schemeClr val="tx1"/>
                </a:solidFill>
                <a:latin typeface="+mn-lt"/>
              </a:rPr>
              <a:t>экцесс қолданылады.</a:t>
            </a:r>
          </a:p>
          <a:p>
            <a:pPr indent="520700" algn="just">
              <a:lnSpc>
                <a:spcPct val="100000"/>
              </a:lnSpc>
              <a:spcBef>
                <a:spcPts val="0"/>
              </a:spcBef>
            </a:pPr>
            <a:r>
              <a:rPr lang="kk-KZ" sz="1800" b="0" kern="0" spc="0" dirty="0" smtClean="0">
                <a:solidFill>
                  <a:schemeClr val="tx1"/>
                </a:solidFill>
                <a:latin typeface="+mn-lt"/>
              </a:rPr>
              <a:t>Дисперсия </a:t>
            </a:r>
            <a:r>
              <a:rPr lang="kk-KZ" sz="1800" b="0" kern="0" spc="0" dirty="0" smtClean="0">
                <a:solidFill>
                  <a:schemeClr val="tx1"/>
                </a:solidFill>
                <a:latin typeface="+mn-lt"/>
              </a:rPr>
              <a:t>– екінші орталық момент.</a:t>
            </a:r>
          </a:p>
          <a:p>
            <a:pPr indent="520700" algn="ctr">
              <a:lnSpc>
                <a:spcPct val="100000"/>
              </a:lnSpc>
              <a:spcBef>
                <a:spcPts val="0"/>
              </a:spcBef>
            </a:pPr>
            <a:r>
              <a:rPr lang="en-US" sz="1800" b="0" dirty="0">
                <a:solidFill>
                  <a:schemeClr val="tx1"/>
                </a:solidFill>
                <a:latin typeface="+mn-lt"/>
              </a:rPr>
              <a:t>D</a:t>
            </a:r>
            <a:r>
              <a:rPr lang="ru-RU" sz="1800" b="0" dirty="0">
                <a:solidFill>
                  <a:schemeClr val="tx1"/>
                </a:solidFill>
                <a:latin typeface="+mn-lt"/>
              </a:rPr>
              <a:t> = </a:t>
            </a:r>
            <a:r>
              <a:rPr lang="en-US" sz="1800" b="0" dirty="0">
                <a:solidFill>
                  <a:schemeClr val="tx1"/>
                </a:solidFill>
                <a:latin typeface="+mn-lt"/>
                <a:sym typeface="Symbol" panose="05050102010706020507" pitchFamily="18" charset="2"/>
              </a:rPr>
              <a:t></a:t>
            </a:r>
            <a:r>
              <a:rPr lang="ru-RU" sz="1800" b="0" baseline="-25000" dirty="0">
                <a:solidFill>
                  <a:schemeClr val="tx1"/>
                </a:solidFill>
                <a:latin typeface="+mn-lt"/>
              </a:rPr>
              <a:t>2</a:t>
            </a:r>
            <a:r>
              <a:rPr lang="ru-RU" sz="1800" b="0" dirty="0">
                <a:solidFill>
                  <a:schemeClr val="tx1"/>
                </a:solidFill>
                <a:latin typeface="+mn-lt"/>
              </a:rPr>
              <a:t> [</a:t>
            </a:r>
            <a:r>
              <a:rPr lang="en-US" sz="1800" b="0" dirty="0">
                <a:solidFill>
                  <a:schemeClr val="tx1"/>
                </a:solidFill>
                <a:latin typeface="+mn-lt"/>
              </a:rPr>
              <a:t>X</a:t>
            </a:r>
            <a:r>
              <a:rPr lang="ru-RU" sz="1800" b="0" dirty="0" smtClean="0">
                <a:solidFill>
                  <a:schemeClr val="tx1"/>
                </a:solidFill>
                <a:latin typeface="+mn-lt"/>
              </a:rPr>
              <a:t>].</a:t>
            </a:r>
          </a:p>
          <a:p>
            <a:pPr indent="520700" algn="just">
              <a:lnSpc>
                <a:spcPct val="100000"/>
              </a:lnSpc>
              <a:spcBef>
                <a:spcPts val="0"/>
              </a:spcBef>
            </a:pPr>
            <a:endParaRPr lang="kk-KZ" sz="1800" b="0" kern="0" spc="0" dirty="0" smtClean="0">
              <a:solidFill>
                <a:schemeClr val="tx1"/>
              </a:solidFill>
              <a:latin typeface="+mn-lt"/>
            </a:endParaRPr>
          </a:p>
          <a:p>
            <a:pPr indent="520700" algn="just">
              <a:lnSpc>
                <a:spcPct val="100000"/>
              </a:lnSpc>
              <a:spcBef>
                <a:spcPts val="0"/>
              </a:spcBef>
            </a:pPr>
            <a:r>
              <a:rPr lang="kk-KZ" sz="1800" b="0" kern="0" spc="0" dirty="0" smtClean="0">
                <a:solidFill>
                  <a:schemeClr val="tx1"/>
                </a:solidFill>
                <a:latin typeface="+mn-lt"/>
              </a:rPr>
              <a:t>Үздіксіз кездейсоқ шамалар үшін:</a:t>
            </a:r>
          </a:p>
          <a:p>
            <a:pPr indent="520700" algn="just">
              <a:lnSpc>
                <a:spcPct val="100000"/>
              </a:lnSpc>
              <a:spcBef>
                <a:spcPts val="0"/>
              </a:spcBef>
            </a:pPr>
            <a:r>
              <a:rPr lang="kk-KZ" sz="1800" b="0" kern="0" spc="0" dirty="0" smtClean="0">
                <a:solidFill>
                  <a:schemeClr val="tx1"/>
                </a:solidFill>
                <a:latin typeface="+mn-lt"/>
              </a:rPr>
              <a:t>Дискретті кездейсоқ шамалар үшін:</a:t>
            </a:r>
          </a:p>
          <a:p>
            <a:pPr indent="520700" algn="just">
              <a:lnSpc>
                <a:spcPct val="100000"/>
              </a:lnSpc>
              <a:spcBef>
                <a:spcPts val="0"/>
              </a:spcBef>
            </a:pPr>
            <a:endParaRPr lang="kk-KZ" sz="1800" b="0" kern="0" spc="0" dirty="0">
              <a:solidFill>
                <a:schemeClr val="tx1"/>
              </a:solidFill>
              <a:latin typeface="+mn-lt"/>
            </a:endParaRPr>
          </a:p>
          <a:p>
            <a:pPr indent="520700" algn="just">
              <a:lnSpc>
                <a:spcPct val="100000"/>
              </a:lnSpc>
              <a:spcBef>
                <a:spcPts val="0"/>
              </a:spcBef>
            </a:pPr>
            <a:r>
              <a:rPr lang="kk-KZ" sz="1800" b="0" kern="0" spc="0" dirty="0" smtClean="0">
                <a:solidFill>
                  <a:schemeClr val="tx1"/>
                </a:solidFill>
                <a:latin typeface="+mn-lt"/>
              </a:rPr>
              <a:t>Мұндағы Х кездейсоқ шамасының дисперсиясы деп центрленген шамаға сәйкес келетін математикалық күтімнің квадратын айтамыз. Дисперсия кездейсоқ шаманың шашырандылығын және оның математикалық күтімін сипаттайды. </a:t>
            </a:r>
          </a:p>
          <a:p>
            <a:pPr indent="520700" algn="just">
              <a:lnSpc>
                <a:spcPct val="100000"/>
              </a:lnSpc>
              <a:spcBef>
                <a:spcPts val="0"/>
              </a:spcBef>
            </a:pPr>
            <a:r>
              <a:rPr lang="kk-KZ" sz="1800" b="0" kern="0" spc="0" dirty="0" smtClean="0">
                <a:solidFill>
                  <a:schemeClr val="tx1"/>
                </a:solidFill>
                <a:latin typeface="+mn-lt"/>
              </a:rPr>
              <a:t>Статистикалық қатар шамаларының арифметикалық орташа мәннен ауытқуын толымды сипаттайтын көрстекіш орташа квадраттық ауытқу немесе стандарт деп аталады. </a:t>
            </a:r>
          </a:p>
          <a:p>
            <a:pPr indent="520700" algn="just">
              <a:lnSpc>
                <a:spcPct val="100000"/>
              </a:lnSpc>
              <a:spcBef>
                <a:spcPts val="0"/>
              </a:spcBef>
            </a:pPr>
            <a:endParaRPr lang="kk-KZ" sz="1800" b="0" kern="0" spc="0" dirty="0">
              <a:solidFill>
                <a:schemeClr val="tx1"/>
              </a:solidFill>
              <a:latin typeface="+mn-lt"/>
            </a:endParaRPr>
          </a:p>
          <a:p>
            <a:pPr indent="520700" algn="just">
              <a:lnSpc>
                <a:spcPct val="100000"/>
              </a:lnSpc>
              <a:spcBef>
                <a:spcPts val="0"/>
              </a:spcBef>
            </a:pPr>
            <a:endParaRPr lang="kk-KZ" sz="1800" b="0" kern="0" spc="0" dirty="0" smtClean="0">
              <a:solidFill>
                <a:schemeClr val="tx1"/>
              </a:solidFill>
              <a:latin typeface="+mn-lt"/>
            </a:endParaRPr>
          </a:p>
          <a:p>
            <a:pPr indent="520700" algn="just">
              <a:lnSpc>
                <a:spcPct val="100000"/>
              </a:lnSpc>
              <a:spcBef>
                <a:spcPts val="0"/>
              </a:spcBef>
            </a:pPr>
            <a:endParaRPr lang="kk-KZ" sz="1800" b="0" kern="0" spc="0" dirty="0">
              <a:solidFill>
                <a:schemeClr val="tx1"/>
              </a:solidFill>
              <a:latin typeface="+mn-lt"/>
            </a:endParaRPr>
          </a:p>
          <a:p>
            <a:pPr indent="520700" algn="just">
              <a:lnSpc>
                <a:spcPct val="100000"/>
              </a:lnSpc>
              <a:spcBef>
                <a:spcPts val="0"/>
              </a:spcBef>
            </a:pPr>
            <a:r>
              <a:rPr lang="kk-KZ" sz="1800" b="0" kern="0" spc="0" dirty="0" smtClean="0">
                <a:solidFill>
                  <a:schemeClr val="tx1"/>
                </a:solidFill>
                <a:latin typeface="+mn-lt"/>
              </a:rPr>
              <a:t>Практикалық есептеулерде бақылау қатары бойынша стандарт келесі формуламен анықталады:</a:t>
            </a:r>
          </a:p>
          <a:p>
            <a:pPr indent="520700" algn="just">
              <a:lnSpc>
                <a:spcPct val="100000"/>
              </a:lnSpc>
              <a:spcBef>
                <a:spcPts val="0"/>
              </a:spcBef>
            </a:pPr>
            <a:endParaRPr lang="ru-RU" sz="1800" b="0" kern="0" spc="0" dirty="0" smtClean="0">
              <a:solidFill>
                <a:schemeClr val="tx1"/>
              </a:solidFill>
              <a:latin typeface="+mn-lt"/>
            </a:endParaRPr>
          </a:p>
        </p:txBody>
      </p:sp>
      <p:sp>
        <p:nvSpPr>
          <p:cNvPr id="6" name="Rectangle 2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1" y="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688475977"/>
              </p:ext>
            </p:extLst>
          </p:nvPr>
        </p:nvGraphicFramePr>
        <p:xfrm>
          <a:off x="4349752" y="2157660"/>
          <a:ext cx="2781300" cy="457200"/>
        </p:xfrm>
        <a:graphic>
          <a:graphicData uri="http://schemas.openxmlformats.org/presentationml/2006/ole">
            <mc:AlternateContent xmlns:mc="http://schemas.openxmlformats.org/markup-compatibility/2006">
              <mc:Choice xmlns:v="urn:schemas-microsoft-com:vml" Requires="v">
                <p:oleObj spid="_x0000_s9236" name="Уравнение" r:id="rId4" imgW="2806700" imgH="469900" progId="Equation.3">
                  <p:embed/>
                </p:oleObj>
              </mc:Choice>
              <mc:Fallback>
                <p:oleObj name="Уравнение" r:id="rId4" imgW="2806700" imgH="4699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9752" y="2157660"/>
                        <a:ext cx="27813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5"/>
          <p:cNvSpPr>
            <a:spLocks noChangeArrowheads="1"/>
          </p:cNvSpPr>
          <p:nvPr/>
        </p:nvSpPr>
        <p:spPr bwMode="auto">
          <a:xfrm>
            <a:off x="4940300" y="29935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extLst>
              <p:ext uri="{D42A27DB-BD31-4B8C-83A1-F6EECF244321}">
                <p14:modId xmlns:p14="http://schemas.microsoft.com/office/powerpoint/2010/main" val="2819765894"/>
              </p:ext>
            </p:extLst>
          </p:nvPr>
        </p:nvGraphicFramePr>
        <p:xfrm>
          <a:off x="4349752" y="2575615"/>
          <a:ext cx="3067050" cy="457200"/>
        </p:xfrm>
        <a:graphic>
          <a:graphicData uri="http://schemas.openxmlformats.org/presentationml/2006/ole">
            <mc:AlternateContent xmlns:mc="http://schemas.openxmlformats.org/markup-compatibility/2006">
              <mc:Choice xmlns:v="urn:schemas-microsoft-com:vml" Requires="v">
                <p:oleObj spid="_x0000_s9237" name="Уравнение" r:id="rId6" imgW="3098800" imgH="457200" progId="Equation.3">
                  <p:embed/>
                </p:oleObj>
              </mc:Choice>
              <mc:Fallback>
                <p:oleObj name="Уравнение" r:id="rId6" imgW="3098800" imgH="4572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9752" y="2575615"/>
                        <a:ext cx="30670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9"/>
          <p:cNvSpPr>
            <a:spLocks noChangeArrowheads="1"/>
          </p:cNvSpPr>
          <p:nvPr/>
        </p:nvSpPr>
        <p:spPr bwMode="auto">
          <a:xfrm>
            <a:off x="4584700" y="47010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4" name="Объект 13"/>
          <p:cNvGraphicFramePr>
            <a:graphicFrameLocks noChangeAspect="1"/>
          </p:cNvGraphicFramePr>
          <p:nvPr>
            <p:extLst>
              <p:ext uri="{D42A27DB-BD31-4B8C-83A1-F6EECF244321}">
                <p14:modId xmlns:p14="http://schemas.microsoft.com/office/powerpoint/2010/main" val="2703873199"/>
              </p:ext>
            </p:extLst>
          </p:nvPr>
        </p:nvGraphicFramePr>
        <p:xfrm>
          <a:off x="4745039" y="4579729"/>
          <a:ext cx="1990725" cy="647700"/>
        </p:xfrm>
        <a:graphic>
          <a:graphicData uri="http://schemas.openxmlformats.org/presentationml/2006/ole">
            <mc:AlternateContent xmlns:mc="http://schemas.openxmlformats.org/markup-compatibility/2006">
              <mc:Choice xmlns:v="urn:schemas-microsoft-com:vml" Requires="v">
                <p:oleObj spid="_x0000_s9238" name="Уравнение" r:id="rId8" imgW="2032000" imgH="660400" progId="Equation.3">
                  <p:embed/>
                </p:oleObj>
              </mc:Choice>
              <mc:Fallback>
                <p:oleObj name="Уравнение" r:id="rId8" imgW="2032000" imgH="66040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45039" y="4579729"/>
                        <a:ext cx="1990725"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6" name="Объект 15"/>
          <p:cNvGraphicFramePr>
            <a:graphicFrameLocks noChangeAspect="1"/>
          </p:cNvGraphicFramePr>
          <p:nvPr>
            <p:extLst>
              <p:ext uri="{D42A27DB-BD31-4B8C-83A1-F6EECF244321}">
                <p14:modId xmlns:p14="http://schemas.microsoft.com/office/powerpoint/2010/main" val="1134166266"/>
              </p:ext>
            </p:extLst>
          </p:nvPr>
        </p:nvGraphicFramePr>
        <p:xfrm>
          <a:off x="5064126" y="5663289"/>
          <a:ext cx="1638300" cy="647700"/>
        </p:xfrm>
        <a:graphic>
          <a:graphicData uri="http://schemas.openxmlformats.org/presentationml/2006/ole">
            <mc:AlternateContent xmlns:mc="http://schemas.openxmlformats.org/markup-compatibility/2006">
              <mc:Choice xmlns:v="urn:schemas-microsoft-com:vml" Requires="v">
                <p:oleObj spid="_x0000_s9239" name="Уравнение" r:id="rId10" imgW="1651000" imgH="660400" progId="Equation.3">
                  <p:embed/>
                </p:oleObj>
              </mc:Choice>
              <mc:Fallback>
                <p:oleObj name="Уравнение" r:id="rId10" imgW="1651000" imgH="660400" progId="Equation.3">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64126" y="5663289"/>
                        <a:ext cx="16383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79127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 xmlns:a16="http://schemas.microsoft.com/office/drawing/2014/main"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9</a:t>
            </a:fld>
            <a:endParaRPr lang="ru-RU" dirty="0"/>
          </a:p>
        </p:txBody>
      </p:sp>
      <p:sp>
        <p:nvSpPr>
          <p:cNvPr id="11" name="Заголовок 1">
            <a:extLst>
              <a:ext uri="{FF2B5EF4-FFF2-40B4-BE49-F238E27FC236}">
                <a16:creationId xmlns="" xmlns:a16="http://schemas.microsoft.com/office/drawing/2014/main" id="{AEA5083B-CC27-4F1C-AD03-E3DBEC1C9E78}"/>
              </a:ext>
            </a:extLst>
          </p:cNvPr>
          <p:cNvSpPr>
            <a:spLocks noGrp="1"/>
          </p:cNvSpPr>
          <p:nvPr>
            <p:ph type="title"/>
          </p:nvPr>
        </p:nvSpPr>
        <p:spPr>
          <a:xfrm>
            <a:off x="255450" y="181214"/>
            <a:ext cx="10615750" cy="500957"/>
          </a:xfrm>
        </p:spPr>
        <p:txBody>
          <a:bodyPr rtlCol="0"/>
          <a:lstStyle/>
          <a:p>
            <a:pPr indent="457200"/>
            <a:r>
              <a:rPr lang="ru-RU" sz="2400" kern="0" spc="0" dirty="0" err="1"/>
              <a:t>Бақылау</a:t>
            </a:r>
            <a:r>
              <a:rPr lang="ru-RU" sz="2400" kern="0" spc="0" dirty="0"/>
              <a:t> </a:t>
            </a:r>
            <a:r>
              <a:rPr lang="ru-RU" sz="2400" kern="0" spc="0" dirty="0" err="1"/>
              <a:t>қатарларының</a:t>
            </a:r>
            <a:r>
              <a:rPr lang="ru-RU" sz="2400" kern="0" spc="0" dirty="0"/>
              <a:t> </a:t>
            </a:r>
            <a:r>
              <a:rPr lang="ru-RU" sz="2400" kern="0" spc="0" dirty="0" err="1"/>
              <a:t>статистикалық</a:t>
            </a:r>
            <a:r>
              <a:rPr lang="ru-RU" sz="2400" kern="0" spc="0" dirty="0"/>
              <a:t> </a:t>
            </a:r>
            <a:r>
              <a:rPr lang="ru-RU" sz="2400" kern="0" spc="0" dirty="0" err="1"/>
              <a:t>параметрлері</a:t>
            </a:r>
            <a:endParaRPr lang="ru-RU" sz="2400" kern="0" spc="0" dirty="0"/>
          </a:p>
        </p:txBody>
      </p:sp>
      <p:sp>
        <p:nvSpPr>
          <p:cNvPr id="13" name="Объект 3">
            <a:extLst>
              <a:ext uri="{FF2B5EF4-FFF2-40B4-BE49-F238E27FC236}">
                <a16:creationId xmlns="" xmlns:a16="http://schemas.microsoft.com/office/drawing/2014/main" id="{125E40B9-054F-4D79-BD17-68E71C740D01}"/>
              </a:ext>
            </a:extLst>
          </p:cNvPr>
          <p:cNvSpPr txBox="1">
            <a:spLocks/>
          </p:cNvSpPr>
          <p:nvPr/>
        </p:nvSpPr>
        <p:spPr>
          <a:xfrm>
            <a:off x="287250" y="682170"/>
            <a:ext cx="11192053" cy="5719580"/>
          </a:xfrm>
          <a:prstGeom prst="rect">
            <a:avLst/>
          </a:prstGeom>
          <a:solidFill>
            <a:schemeClr val="bg1">
              <a:lumMod val="85000"/>
            </a:schemeClr>
          </a:solidFill>
          <a:ln>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kk-KZ" sz="1800" b="0" kern="0" spc="0" dirty="0" smtClean="0">
                <a:solidFill>
                  <a:schemeClr val="tx1"/>
                </a:solidFill>
                <a:latin typeface="+mn-lt"/>
              </a:rPr>
              <a:t>Гидрологиялық есептеулерде көп жағдайларда гидрологиялық сипаттамаларының шамалары бір-бірінен барынша еркешеленетін шамалардан құралған қатарлардың өзгергіштігін салыстыру қажеттілігі туындайды. Ал ағынды сипаттамалары қатарларының орташа квадраттық ауытқуларын өзара салыстыру олардың өзгергішітігі жөнінде толық түсінік бермейді. Қатарлардың өзгергіштігін салыстыру өлшем біріліксіз шама вариация коэффициенті арқылы жүзеге асырылады</a:t>
            </a:r>
          </a:p>
          <a:p>
            <a:pPr indent="520700" algn="just">
              <a:lnSpc>
                <a:spcPct val="100000"/>
              </a:lnSpc>
              <a:spcBef>
                <a:spcPts val="0"/>
              </a:spcBef>
            </a:pPr>
            <a:endParaRPr lang="kk-KZ" sz="1800" b="0" kern="0" spc="0" dirty="0">
              <a:solidFill>
                <a:schemeClr val="tx1"/>
              </a:solidFill>
              <a:latin typeface="+mn-lt"/>
            </a:endParaRPr>
          </a:p>
          <a:p>
            <a:pPr indent="520700" algn="just">
              <a:lnSpc>
                <a:spcPct val="100000"/>
              </a:lnSpc>
              <a:spcBef>
                <a:spcPts val="0"/>
              </a:spcBef>
            </a:pPr>
            <a:endParaRPr lang="kk-KZ" sz="1800" b="0" kern="0" spc="0" dirty="0" smtClean="0">
              <a:solidFill>
                <a:schemeClr val="tx1"/>
              </a:solidFill>
              <a:latin typeface="+mn-lt"/>
            </a:endParaRPr>
          </a:p>
          <a:p>
            <a:pPr indent="520700" algn="just">
              <a:lnSpc>
                <a:spcPct val="100000"/>
              </a:lnSpc>
              <a:spcBef>
                <a:spcPts val="0"/>
              </a:spcBef>
            </a:pPr>
            <a:endParaRPr lang="kk-KZ" sz="1800" b="0" kern="0" spc="0" dirty="0">
              <a:solidFill>
                <a:schemeClr val="tx1"/>
              </a:solidFill>
              <a:latin typeface="+mn-lt"/>
            </a:endParaRPr>
          </a:p>
          <a:p>
            <a:pPr indent="520700" algn="just">
              <a:lnSpc>
                <a:spcPct val="100000"/>
              </a:lnSpc>
              <a:spcBef>
                <a:spcPts val="0"/>
              </a:spcBef>
            </a:pPr>
            <a:endParaRPr lang="kk-KZ" sz="1800" b="0" kern="0" spc="0" dirty="0" smtClean="0">
              <a:solidFill>
                <a:schemeClr val="tx1"/>
              </a:solidFill>
              <a:latin typeface="+mn-lt"/>
            </a:endParaRPr>
          </a:p>
          <a:p>
            <a:pPr indent="520700" algn="just">
              <a:lnSpc>
                <a:spcPct val="100000"/>
              </a:lnSpc>
              <a:spcBef>
                <a:spcPts val="0"/>
              </a:spcBef>
            </a:pPr>
            <a:r>
              <a:rPr lang="kk-KZ" sz="1800" b="0" kern="0" spc="0" dirty="0" smtClean="0">
                <a:solidFill>
                  <a:schemeClr val="tx1"/>
                </a:solidFill>
                <a:latin typeface="+mn-lt"/>
              </a:rPr>
              <a:t>мұндағы              - модульдік коэффициент</a:t>
            </a:r>
          </a:p>
          <a:p>
            <a:pPr indent="520700" algn="just">
              <a:lnSpc>
                <a:spcPct val="100000"/>
              </a:lnSpc>
              <a:spcBef>
                <a:spcPts val="0"/>
              </a:spcBef>
            </a:pPr>
            <a:r>
              <a:rPr lang="kk-KZ" sz="1800" b="0" kern="0" spc="0" dirty="0" smtClean="0">
                <a:solidFill>
                  <a:schemeClr val="tx1"/>
                </a:solidFill>
                <a:latin typeface="+mn-lt"/>
              </a:rPr>
              <a:t>Статистикалық қатардың симметриялығын (асимметриялығын) сипаттау үшін қатар мүшелерінің орташа мәннен ауытқуының кубы қолданылады (үшінші центрлік момент)</a:t>
            </a:r>
          </a:p>
          <a:p>
            <a:pPr indent="520700" algn="just">
              <a:lnSpc>
                <a:spcPct val="100000"/>
              </a:lnSpc>
              <a:spcBef>
                <a:spcPts val="0"/>
              </a:spcBef>
            </a:pPr>
            <a:endParaRPr lang="kk-KZ" sz="1800" b="0" kern="0" spc="0" dirty="0">
              <a:solidFill>
                <a:schemeClr val="tx1"/>
              </a:solidFill>
              <a:latin typeface="+mn-lt"/>
            </a:endParaRPr>
          </a:p>
          <a:p>
            <a:pPr indent="520700" algn="just">
              <a:lnSpc>
                <a:spcPct val="100000"/>
              </a:lnSpc>
              <a:spcBef>
                <a:spcPts val="0"/>
              </a:spcBef>
            </a:pPr>
            <a:endParaRPr lang="kk-KZ" sz="1800" b="0" kern="0" spc="0" dirty="0" smtClean="0">
              <a:solidFill>
                <a:schemeClr val="tx1"/>
              </a:solidFill>
              <a:latin typeface="+mn-lt"/>
            </a:endParaRPr>
          </a:p>
          <a:p>
            <a:pPr indent="520700" algn="just">
              <a:lnSpc>
                <a:spcPct val="100000"/>
              </a:lnSpc>
              <a:spcBef>
                <a:spcPts val="0"/>
              </a:spcBef>
            </a:pPr>
            <a:r>
              <a:rPr lang="kk-KZ" sz="1800" b="0" kern="0" spc="0" dirty="0" smtClean="0">
                <a:solidFill>
                  <a:schemeClr val="tx1"/>
                </a:solidFill>
                <a:latin typeface="+mn-lt"/>
              </a:rPr>
              <a:t>Қатар асимметриясын өлшем бірліксіз алу үшін қатар мүшелерінің орташа мәннен ауытқуының кубын орташа квадраттық ауытқудың кубына бөледі. Бұл ауытқу асимметрия коэффициенті деп аталады.</a:t>
            </a:r>
          </a:p>
          <a:p>
            <a:pPr indent="520700" algn="just">
              <a:lnSpc>
                <a:spcPct val="100000"/>
              </a:lnSpc>
              <a:spcBef>
                <a:spcPts val="0"/>
              </a:spcBef>
            </a:pPr>
            <a:r>
              <a:rPr lang="kk-KZ" sz="1800" b="0" kern="0" spc="0" dirty="0" smtClean="0">
                <a:solidFill>
                  <a:schemeClr val="tx1"/>
                </a:solidFill>
                <a:latin typeface="+mn-lt"/>
              </a:rPr>
              <a:t>                                                      </a:t>
            </a:r>
          </a:p>
        </p:txBody>
      </p:sp>
      <p:sp>
        <p:nvSpPr>
          <p:cNvPr id="6" name="Rectangle 2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1" y="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Rectangle 5"/>
          <p:cNvSpPr>
            <a:spLocks noChangeArrowheads="1"/>
          </p:cNvSpPr>
          <p:nvPr/>
        </p:nvSpPr>
        <p:spPr bwMode="auto">
          <a:xfrm>
            <a:off x="4940300" y="29935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2" name="Rectangle 9"/>
          <p:cNvSpPr>
            <a:spLocks noChangeArrowheads="1"/>
          </p:cNvSpPr>
          <p:nvPr/>
        </p:nvSpPr>
        <p:spPr bwMode="auto">
          <a:xfrm>
            <a:off x="4584700" y="47010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5"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val="2582208455"/>
              </p:ext>
            </p:extLst>
          </p:nvPr>
        </p:nvGraphicFramePr>
        <p:xfrm>
          <a:off x="3949700" y="2057400"/>
          <a:ext cx="3285652" cy="863383"/>
        </p:xfrm>
        <a:graphic>
          <a:graphicData uri="http://schemas.openxmlformats.org/presentationml/2006/ole">
            <mc:AlternateContent xmlns:mc="http://schemas.openxmlformats.org/markup-compatibility/2006">
              <mc:Choice xmlns:v="urn:schemas-microsoft-com:vml" Requires="v">
                <p:oleObj spid="_x0000_s10269" name="Уравнение" r:id="rId4" imgW="2628900" imgH="723900" progId="Equation.3">
                  <p:embed/>
                </p:oleObj>
              </mc:Choice>
              <mc:Fallback>
                <p:oleObj name="Уравнение" r:id="rId4" imgW="2628900" imgH="7239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9700" y="2057400"/>
                        <a:ext cx="3285652" cy="863383"/>
                      </a:xfrm>
                      <a:prstGeom prst="rect">
                        <a:avLst/>
                      </a:prstGeom>
                      <a:noFill/>
                    </p:spPr>
                  </p:pic>
                </p:oleObj>
              </mc:Fallback>
            </mc:AlternateContent>
          </a:graphicData>
        </a:graphic>
      </p:graphicFrame>
      <p:sp>
        <p:nvSpPr>
          <p:cNvPr id="7"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7" name="Объект 16"/>
          <p:cNvGraphicFramePr>
            <a:graphicFrameLocks noChangeAspect="1"/>
          </p:cNvGraphicFramePr>
          <p:nvPr>
            <p:extLst>
              <p:ext uri="{D42A27DB-BD31-4B8C-83A1-F6EECF244321}">
                <p14:modId xmlns:p14="http://schemas.microsoft.com/office/powerpoint/2010/main" val="1896542037"/>
              </p:ext>
            </p:extLst>
          </p:nvPr>
        </p:nvGraphicFramePr>
        <p:xfrm>
          <a:off x="2006600" y="3132623"/>
          <a:ext cx="457200" cy="400050"/>
        </p:xfrm>
        <a:graphic>
          <a:graphicData uri="http://schemas.openxmlformats.org/presentationml/2006/ole">
            <mc:AlternateContent xmlns:mc="http://schemas.openxmlformats.org/markup-compatibility/2006">
              <mc:Choice xmlns:v="urn:schemas-microsoft-com:vml" Requires="v">
                <p:oleObj spid="_x0000_s10270" name="Уравнение" r:id="rId6" imgW="482391" imgH="406224" progId="Equation.3">
                  <p:embed/>
                </p:oleObj>
              </mc:Choice>
              <mc:Fallback>
                <p:oleObj name="Уравнение" r:id="rId6" imgW="482391" imgH="406224"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06600" y="3132623"/>
                        <a:ext cx="45720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9" name="Объект 18"/>
          <p:cNvGraphicFramePr>
            <a:graphicFrameLocks noChangeAspect="1"/>
          </p:cNvGraphicFramePr>
          <p:nvPr>
            <p:extLst>
              <p:ext uri="{D42A27DB-BD31-4B8C-83A1-F6EECF244321}">
                <p14:modId xmlns:p14="http://schemas.microsoft.com/office/powerpoint/2010/main" val="786581384"/>
              </p:ext>
            </p:extLst>
          </p:nvPr>
        </p:nvGraphicFramePr>
        <p:xfrm>
          <a:off x="5134369" y="3997975"/>
          <a:ext cx="1497814" cy="560158"/>
        </p:xfrm>
        <a:graphic>
          <a:graphicData uri="http://schemas.openxmlformats.org/presentationml/2006/ole">
            <mc:AlternateContent xmlns:mc="http://schemas.openxmlformats.org/markup-compatibility/2006">
              <mc:Choice xmlns:v="urn:schemas-microsoft-com:vml" Requires="v">
                <p:oleObj spid="_x0000_s10271" name="Уравнение" r:id="rId8" imgW="1181100" imgH="431800" progId="Equation.3">
                  <p:embed/>
                </p:oleObj>
              </mc:Choice>
              <mc:Fallback>
                <p:oleObj name="Уравнение" r:id="rId8" imgW="1181100" imgH="4318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34369" y="3997975"/>
                        <a:ext cx="1497814" cy="560158"/>
                      </a:xfrm>
                      <a:prstGeom prst="rect">
                        <a:avLst/>
                      </a:prstGeom>
                      <a:noFill/>
                    </p:spPr>
                  </p:pic>
                </p:oleObj>
              </mc:Fallback>
            </mc:AlternateContent>
          </a:graphicData>
        </a:graphic>
      </p:graphicFrame>
      <p:sp>
        <p:nvSpPr>
          <p:cNvPr id="20" name="Rectangle 1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1" name="Объект 20"/>
          <p:cNvGraphicFramePr>
            <a:graphicFrameLocks noChangeAspect="1"/>
          </p:cNvGraphicFramePr>
          <p:nvPr>
            <p:extLst>
              <p:ext uri="{D42A27DB-BD31-4B8C-83A1-F6EECF244321}">
                <p14:modId xmlns:p14="http://schemas.microsoft.com/office/powerpoint/2010/main" val="2919616860"/>
              </p:ext>
            </p:extLst>
          </p:nvPr>
        </p:nvGraphicFramePr>
        <p:xfrm>
          <a:off x="863446" y="5122973"/>
          <a:ext cx="2473006" cy="820193"/>
        </p:xfrm>
        <a:graphic>
          <a:graphicData uri="http://schemas.openxmlformats.org/presentationml/2006/ole">
            <mc:AlternateContent xmlns:mc="http://schemas.openxmlformats.org/markup-compatibility/2006">
              <mc:Choice xmlns:v="urn:schemas-microsoft-com:vml" Requires="v">
                <p:oleObj spid="_x0000_s10272" name="Уравнение" r:id="rId10" imgW="1930400" imgH="647700" progId="Equation.3">
                  <p:embed/>
                </p:oleObj>
              </mc:Choice>
              <mc:Fallback>
                <p:oleObj name="Уравнение" r:id="rId10" imgW="1930400" imgH="647700" progId="Equation.3">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63446" y="5122973"/>
                        <a:ext cx="2473006" cy="820193"/>
                      </a:xfrm>
                      <a:prstGeom prst="rect">
                        <a:avLst/>
                      </a:prstGeom>
                      <a:noFill/>
                    </p:spPr>
                  </p:pic>
                </p:oleObj>
              </mc:Fallback>
            </mc:AlternateContent>
          </a:graphicData>
        </a:graphic>
      </p:graphicFrame>
      <p:sp>
        <p:nvSpPr>
          <p:cNvPr id="22"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3" name="Объект 22"/>
          <p:cNvGraphicFramePr>
            <a:graphicFrameLocks noChangeAspect="1"/>
          </p:cNvGraphicFramePr>
          <p:nvPr>
            <p:extLst>
              <p:ext uri="{D42A27DB-BD31-4B8C-83A1-F6EECF244321}">
                <p14:modId xmlns:p14="http://schemas.microsoft.com/office/powerpoint/2010/main" val="4102863068"/>
              </p:ext>
            </p:extLst>
          </p:nvPr>
        </p:nvGraphicFramePr>
        <p:xfrm>
          <a:off x="7097287" y="5068893"/>
          <a:ext cx="3253732" cy="845458"/>
        </p:xfrm>
        <a:graphic>
          <a:graphicData uri="http://schemas.openxmlformats.org/presentationml/2006/ole">
            <mc:AlternateContent xmlns:mc="http://schemas.openxmlformats.org/markup-compatibility/2006">
              <mc:Choice xmlns:v="urn:schemas-microsoft-com:vml" Requires="v">
                <p:oleObj spid="_x0000_s10273" name="Уравнение" r:id="rId12" imgW="2462731" imgH="647419" progId="Equation.3">
                  <p:embed/>
                </p:oleObj>
              </mc:Choice>
              <mc:Fallback>
                <p:oleObj name="Уравнение" r:id="rId12" imgW="2462731" imgH="647419" progId="Equation.3">
                  <p:embed/>
                  <p:pic>
                    <p:nvPicPr>
                      <p:cNvPr id="0" name="Object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97287" y="5068893"/>
                        <a:ext cx="3253732" cy="845458"/>
                      </a:xfrm>
                      <a:prstGeom prst="rect">
                        <a:avLst/>
                      </a:prstGeom>
                      <a:noFill/>
                    </p:spPr>
                  </p:pic>
                </p:oleObj>
              </mc:Fallback>
            </mc:AlternateContent>
          </a:graphicData>
        </a:graphic>
      </p:graphicFrame>
      <p:sp>
        <p:nvSpPr>
          <p:cNvPr id="24" name="Прямоугольник 23"/>
          <p:cNvSpPr/>
          <p:nvPr/>
        </p:nvSpPr>
        <p:spPr>
          <a:xfrm>
            <a:off x="3711183" y="5200677"/>
            <a:ext cx="3266487" cy="923330"/>
          </a:xfrm>
          <a:prstGeom prst="rect">
            <a:avLst/>
          </a:prstGeom>
          <a:ln>
            <a:solidFill>
              <a:schemeClr val="accent1"/>
            </a:solidFill>
          </a:ln>
        </p:spPr>
        <p:txBody>
          <a:bodyPr wrap="square">
            <a:spAutoFit/>
          </a:bodyPr>
          <a:lstStyle/>
          <a:p>
            <a:pPr algn="just">
              <a:lnSpc>
                <a:spcPct val="100000"/>
              </a:lnSpc>
              <a:spcBef>
                <a:spcPts val="0"/>
              </a:spcBef>
            </a:pPr>
            <a:r>
              <a:rPr lang="kk-KZ" kern="0" dirty="0"/>
              <a:t>Практикалық есептеулерде ығысуға түзету енгізілеген формула қолданылады</a:t>
            </a:r>
          </a:p>
        </p:txBody>
      </p:sp>
    </p:spTree>
    <p:extLst>
      <p:ext uri="{BB962C8B-B14F-4D97-AF65-F5344CB8AC3E}">
        <p14:creationId xmlns:p14="http://schemas.microsoft.com/office/powerpoint/2010/main" val="3501235987"/>
      </p:ext>
    </p:extLst>
  </p:cSld>
  <p:clrMapOvr>
    <a:masterClrMapping/>
  </p:clrMapOvr>
</p:sld>
</file>

<file path=ppt/theme/theme1.xml><?xml version="1.0" encoding="utf-8"?>
<a:theme xmlns:a="http://schemas.openxmlformats.org/drawingml/2006/main" name="Тема Office">
  <a:themeElements>
    <a:clrScheme name="Custom 134">
      <a:dk1>
        <a:srgbClr val="000000"/>
      </a:dk1>
      <a:lt1>
        <a:srgbClr val="FFFFFF"/>
      </a:lt1>
      <a:dk2>
        <a:srgbClr val="000000"/>
      </a:dk2>
      <a:lt2>
        <a:srgbClr val="FFFFFF"/>
      </a:lt2>
      <a:accent1>
        <a:srgbClr val="5CB8B3"/>
      </a:accent1>
      <a:accent2>
        <a:srgbClr val="F5D66E"/>
      </a:accent2>
      <a:accent3>
        <a:srgbClr val="D78189"/>
      </a:accent3>
      <a:accent4>
        <a:srgbClr val="7030A0"/>
      </a:accent4>
      <a:accent5>
        <a:srgbClr val="0070C0"/>
      </a:accent5>
      <a:accent6>
        <a:srgbClr val="C4D36D"/>
      </a:accent6>
      <a:hlink>
        <a:srgbClr val="54C3BD"/>
      </a:hlink>
      <a:folHlink>
        <a:srgbClr val="54C3BD"/>
      </a:folHlink>
    </a:clrScheme>
    <a:fontScheme name="Custom 154">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19716561_TF16411245.potx" id="{773883C8-4131-4ECF-9E3C-74DD0B29E0A1}" vid="{18BBA691-B286-47C1-88FF-3C6BA8E7AA8B}"/>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8A784AD-7888-482C-A72A-80D306396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B61CFE-D4DA-4753-A9A5-D482B9609A35}">
  <ds:schemaRefs>
    <ds:schemaRef ds:uri="http://schemas.microsoft.com/office/2006/documentManagement/types"/>
    <ds:schemaRef ds:uri="http://schemas.openxmlformats.org/package/2006/metadata/core-properties"/>
    <ds:schemaRef ds:uri="6dc4bcd6-49db-4c07-9060-8acfc67cef9f"/>
    <ds:schemaRef ds:uri="http://purl.org/dc/elements/1.1/"/>
    <ds:schemaRef ds:uri="http://schemas.microsoft.com/office/2006/metadata/properties"/>
    <ds:schemaRef ds:uri="fb0879af-3eba-417a-a55a-ffe6dcd6ca77"/>
    <ds:schemaRef ds:uri="http://schemas.microsoft.com/sharepoint/v3"/>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Презентация в минималистичных цветах</Template>
  <TotalTime>0</TotalTime>
  <Words>1164</Words>
  <Application>Microsoft Office PowerPoint</Application>
  <PresentationFormat>Широкоэкранный</PresentationFormat>
  <Paragraphs>149</Paragraphs>
  <Slides>11</Slides>
  <Notes>11</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9" baseType="lpstr">
      <vt:lpstr>Arial</vt:lpstr>
      <vt:lpstr>Calibri</vt:lpstr>
      <vt:lpstr>Corbel</vt:lpstr>
      <vt:lpstr>Symbol</vt:lpstr>
      <vt:lpstr>Times New Roman</vt:lpstr>
      <vt:lpstr>Wingdings</vt:lpstr>
      <vt:lpstr>Тема Office</vt:lpstr>
      <vt:lpstr>Microsoft Equation 3.0</vt:lpstr>
      <vt:lpstr>Кездейсоқ шамалардың сандық сипаттамалары</vt:lpstr>
      <vt:lpstr>Дәрістің қысқаша мазмұны</vt:lpstr>
      <vt:lpstr>Кездейсоқ шаманың сандық сипаттамалары</vt:lpstr>
      <vt:lpstr>Кездейсоқ шамалардың Үлестірім моменттері</vt:lpstr>
      <vt:lpstr>Кездейсоқ шамалардың Үлестірім моменттері</vt:lpstr>
      <vt:lpstr>Бақылау қатарларының статистикалық параметрлері</vt:lpstr>
      <vt:lpstr>Бақылау қатарларының статистикалық параметрлері</vt:lpstr>
      <vt:lpstr>Бақылау қатарларының статистикалық параметрлері</vt:lpstr>
      <vt:lpstr>Бақылау қатарларының статистикалық параметрлері</vt:lpstr>
      <vt:lpstr>Бақылау қатарларының статистикалық параметрлері</vt:lpstr>
      <vt:lpstr>Назарларыңызға рахмет</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2021-01-26T10:11:13Z</dcterms:created>
  <dcterms:modified xsi:type="dcterms:W3CDTF">2021-02-02T19:37:08Z</dcterms:modified>
</cp:coreProperties>
</file>