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75" r:id="rId6"/>
    <p:sldId id="264" r:id="rId7"/>
    <p:sldId id="265" r:id="rId8"/>
    <p:sldId id="259" r:id="rId9"/>
    <p:sldId id="263" r:id="rId10"/>
    <p:sldId id="266" r:id="rId11"/>
    <p:sldId id="267" r:id="rId12"/>
    <p:sldId id="269" r:id="rId13"/>
    <p:sldId id="268" r:id="rId14"/>
    <p:sldId id="270" r:id="rId15"/>
    <p:sldId id="272" r:id="rId16"/>
    <p:sldId id="271" r:id="rId17"/>
    <p:sldId id="273" r:id="rId18"/>
    <p:sldId id="274" r:id="rId19"/>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543D11-B9E3-4790-90A6-5C00FC190E9F}"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ru-RU"/>
        </a:p>
      </dgm:t>
    </dgm:pt>
    <dgm:pt modelId="{31BE6956-DA87-480C-B469-A9EE1C69D8F1}">
      <dgm:prSet/>
      <dgm:spPr/>
      <dgm:t>
        <a:bodyPr/>
        <a:lstStyle/>
        <a:p>
          <a:pPr rtl="0"/>
          <a:r>
            <a:rPr lang="kk-KZ" noProof="0" dirty="0" smtClean="0"/>
            <a:t>Сел тасқындарының туындауы үшін үш шарт орындалуы тиіс</a:t>
          </a:r>
          <a:r>
            <a:rPr lang="ru-RU" dirty="0" smtClean="0"/>
            <a:t>:</a:t>
          </a:r>
          <a:endParaRPr lang="ru-RU" dirty="0"/>
        </a:p>
      </dgm:t>
    </dgm:pt>
    <dgm:pt modelId="{740F8CB8-B1BD-462D-AEA1-3FDBAD483A90}" type="parTrans" cxnId="{64175D50-9E5F-459A-8F81-CEFB081E8C8C}">
      <dgm:prSet/>
      <dgm:spPr/>
      <dgm:t>
        <a:bodyPr/>
        <a:lstStyle/>
        <a:p>
          <a:endParaRPr lang="ru-RU"/>
        </a:p>
      </dgm:t>
    </dgm:pt>
    <dgm:pt modelId="{41517FEA-9076-4FA8-B4F4-42827CC89CC9}" type="sibTrans" cxnId="{64175D50-9E5F-459A-8F81-CEFB081E8C8C}">
      <dgm:prSet/>
      <dgm:spPr/>
      <dgm:t>
        <a:bodyPr/>
        <a:lstStyle/>
        <a:p>
          <a:endParaRPr lang="ru-RU"/>
        </a:p>
      </dgm:t>
    </dgm:pt>
    <dgm:pt modelId="{41038793-3011-44E4-9740-049006967181}">
      <dgm:prSet/>
      <dgm:spPr>
        <a:solidFill>
          <a:srgbClr val="00B0F0"/>
        </a:solidFill>
      </dgm:spPr>
      <dgm:t>
        <a:bodyPr/>
        <a:lstStyle/>
        <a:p>
          <a:r>
            <a:rPr lang="kk-KZ" dirty="0" smtClean="0"/>
            <a:t>Су</a:t>
          </a:r>
          <a:endParaRPr lang="ru-RU" dirty="0"/>
        </a:p>
      </dgm:t>
    </dgm:pt>
    <dgm:pt modelId="{A2B29382-FB27-4EF1-9FBD-FBA0DB3A5F4B}" type="parTrans" cxnId="{806E09F0-3E1D-42B1-A602-674ECD40FE6B}">
      <dgm:prSet/>
      <dgm:spPr/>
      <dgm:t>
        <a:bodyPr/>
        <a:lstStyle/>
        <a:p>
          <a:endParaRPr lang="ru-RU"/>
        </a:p>
      </dgm:t>
    </dgm:pt>
    <dgm:pt modelId="{B87C17BE-B4C2-4933-8995-61503ABD4945}" type="sibTrans" cxnId="{806E09F0-3E1D-42B1-A602-674ECD40FE6B}">
      <dgm:prSet/>
      <dgm:spPr>
        <a:solidFill>
          <a:srgbClr val="00B0F0"/>
        </a:solidFill>
      </dgm:spPr>
      <dgm:t>
        <a:bodyPr/>
        <a:lstStyle/>
        <a:p>
          <a:endParaRPr lang="ru-RU"/>
        </a:p>
      </dgm:t>
    </dgm:pt>
    <dgm:pt modelId="{6EC79C2B-915E-4772-B679-B9DE6CEEB471}">
      <dgm:prSet/>
      <dgm:spPr/>
      <dgm:t>
        <a:bodyPr/>
        <a:lstStyle/>
        <a:p>
          <a:r>
            <a:rPr lang="kk-KZ" dirty="0" smtClean="0"/>
            <a:t>Бос сынықты материал</a:t>
          </a:r>
          <a:endParaRPr lang="ru-RU" dirty="0"/>
        </a:p>
      </dgm:t>
    </dgm:pt>
    <dgm:pt modelId="{8A0BE144-C195-4314-B1EE-E039FBE165E8}" type="parTrans" cxnId="{3125C2CE-338F-4DE2-92EC-B2BB97B9ECA0}">
      <dgm:prSet/>
      <dgm:spPr/>
      <dgm:t>
        <a:bodyPr/>
        <a:lstStyle/>
        <a:p>
          <a:endParaRPr lang="ru-RU"/>
        </a:p>
      </dgm:t>
    </dgm:pt>
    <dgm:pt modelId="{068D2C26-5635-4377-8382-3E824565DEE2}" type="sibTrans" cxnId="{3125C2CE-338F-4DE2-92EC-B2BB97B9ECA0}">
      <dgm:prSet/>
      <dgm:spPr>
        <a:solidFill>
          <a:srgbClr val="00B050"/>
        </a:solidFill>
      </dgm:spPr>
      <dgm:t>
        <a:bodyPr/>
        <a:lstStyle/>
        <a:p>
          <a:endParaRPr lang="ru-RU"/>
        </a:p>
      </dgm:t>
    </dgm:pt>
    <dgm:pt modelId="{6D0DE8A8-EDA9-433A-A14E-9FBC8597F2EA}">
      <dgm:prSet/>
      <dgm:spPr>
        <a:solidFill>
          <a:schemeClr val="accent6">
            <a:lumMod val="75000"/>
          </a:schemeClr>
        </a:solidFill>
      </dgm:spPr>
      <dgm:t>
        <a:bodyPr/>
        <a:lstStyle/>
        <a:p>
          <a:r>
            <a:rPr lang="kk-KZ" dirty="0" smtClean="0"/>
            <a:t>Еңістік</a:t>
          </a:r>
          <a:endParaRPr lang="ru-RU" dirty="0"/>
        </a:p>
      </dgm:t>
    </dgm:pt>
    <dgm:pt modelId="{DE222974-EA02-4CC5-9825-BF551E22FBA2}" type="parTrans" cxnId="{17ECAE03-B1CD-4C6C-ABBD-B745750DFF17}">
      <dgm:prSet/>
      <dgm:spPr/>
      <dgm:t>
        <a:bodyPr/>
        <a:lstStyle/>
        <a:p>
          <a:endParaRPr lang="ru-RU"/>
        </a:p>
      </dgm:t>
    </dgm:pt>
    <dgm:pt modelId="{BF5DD851-5CF1-47B5-9E53-A162B538D07F}" type="sibTrans" cxnId="{17ECAE03-B1CD-4C6C-ABBD-B745750DFF17}">
      <dgm:prSet/>
      <dgm:spPr/>
      <dgm:t>
        <a:bodyPr/>
        <a:lstStyle/>
        <a:p>
          <a:endParaRPr lang="ru-RU"/>
        </a:p>
      </dgm:t>
    </dgm:pt>
    <dgm:pt modelId="{73A5EF04-DF2F-4F84-9B7F-1CEE5EF93589}" type="pres">
      <dgm:prSet presAssocID="{8A543D11-B9E3-4790-90A6-5C00FC190E9F}" presName="Name0" presStyleCnt="0">
        <dgm:presLayoutVars>
          <dgm:dir val="rev"/>
          <dgm:resizeHandles val="exact"/>
        </dgm:presLayoutVars>
      </dgm:prSet>
      <dgm:spPr/>
      <dgm:t>
        <a:bodyPr/>
        <a:lstStyle/>
        <a:p>
          <a:endParaRPr lang="ru-RU"/>
        </a:p>
      </dgm:t>
    </dgm:pt>
    <dgm:pt modelId="{53BCBD46-0C57-4B6F-A3D7-C8E60E2E947B}" type="pres">
      <dgm:prSet presAssocID="{8A543D11-B9E3-4790-90A6-5C00FC190E9F}" presName="vNodes" presStyleCnt="0"/>
      <dgm:spPr/>
    </dgm:pt>
    <dgm:pt modelId="{6293080D-AA17-4CEE-8D7F-B0E26C2896EA}" type="pres">
      <dgm:prSet presAssocID="{41038793-3011-44E4-9740-049006967181}" presName="node" presStyleLbl="node1" presStyleIdx="0" presStyleCnt="4" custScaleX="142670" custScaleY="154097" custLinFactY="-58413" custLinFactNeighborX="-14307" custLinFactNeighborY="-100000">
        <dgm:presLayoutVars>
          <dgm:bulletEnabled val="1"/>
        </dgm:presLayoutVars>
      </dgm:prSet>
      <dgm:spPr/>
      <dgm:t>
        <a:bodyPr/>
        <a:lstStyle/>
        <a:p>
          <a:endParaRPr lang="ru-RU"/>
        </a:p>
      </dgm:t>
    </dgm:pt>
    <dgm:pt modelId="{5E90AAC5-A673-42BA-836F-6A32DD8DCD2B}" type="pres">
      <dgm:prSet presAssocID="{B87C17BE-B4C2-4933-8995-61503ABD4945}" presName="spacerT" presStyleCnt="0"/>
      <dgm:spPr/>
    </dgm:pt>
    <dgm:pt modelId="{A3E55B76-2BB5-4860-960A-D74BF181EB2B}" type="pres">
      <dgm:prSet presAssocID="{B87C17BE-B4C2-4933-8995-61503ABD4945}" presName="sibTrans" presStyleLbl="sibTrans2D1" presStyleIdx="0" presStyleCnt="3" custLinFactY="-72081" custLinFactNeighborX="-10543" custLinFactNeighborY="-100000"/>
      <dgm:spPr/>
      <dgm:t>
        <a:bodyPr/>
        <a:lstStyle/>
        <a:p>
          <a:endParaRPr lang="ru-RU"/>
        </a:p>
      </dgm:t>
    </dgm:pt>
    <dgm:pt modelId="{E9B53F4D-12A9-474C-8891-1A2814D7C54E}" type="pres">
      <dgm:prSet presAssocID="{B87C17BE-B4C2-4933-8995-61503ABD4945}" presName="spacerB" presStyleCnt="0"/>
      <dgm:spPr/>
    </dgm:pt>
    <dgm:pt modelId="{DC40C4F0-7F2C-47F6-BAF7-F242AF16CC61}" type="pres">
      <dgm:prSet presAssocID="{6EC79C2B-915E-4772-B679-B9DE6CEEB471}" presName="node" presStyleLbl="node1" presStyleIdx="1" presStyleCnt="4" custScaleX="161142" custScaleY="154102" custLinFactY="-20603" custLinFactNeighborX="-5071" custLinFactNeighborY="-100000">
        <dgm:presLayoutVars>
          <dgm:bulletEnabled val="1"/>
        </dgm:presLayoutVars>
      </dgm:prSet>
      <dgm:spPr/>
      <dgm:t>
        <a:bodyPr/>
        <a:lstStyle/>
        <a:p>
          <a:endParaRPr lang="ru-RU"/>
        </a:p>
      </dgm:t>
    </dgm:pt>
    <dgm:pt modelId="{81115165-934E-404A-940D-9E57A306FC30}" type="pres">
      <dgm:prSet presAssocID="{068D2C26-5635-4377-8382-3E824565DEE2}" presName="spacerT" presStyleCnt="0"/>
      <dgm:spPr/>
    </dgm:pt>
    <dgm:pt modelId="{23D39823-0A40-4660-A668-3113F9A2BFC0}" type="pres">
      <dgm:prSet presAssocID="{068D2C26-5635-4377-8382-3E824565DEE2}" presName="sibTrans" presStyleLbl="sibTrans2D1" presStyleIdx="1" presStyleCnt="3" custLinFactY="-28419" custLinFactNeighborX="-2060" custLinFactNeighborY="-100000"/>
      <dgm:spPr/>
      <dgm:t>
        <a:bodyPr/>
        <a:lstStyle/>
        <a:p>
          <a:endParaRPr lang="ru-RU"/>
        </a:p>
      </dgm:t>
    </dgm:pt>
    <dgm:pt modelId="{F7A6A21A-4840-448B-B52E-C748C6CEA9D6}" type="pres">
      <dgm:prSet presAssocID="{068D2C26-5635-4377-8382-3E824565DEE2}" presName="spacerB" presStyleCnt="0"/>
      <dgm:spPr/>
    </dgm:pt>
    <dgm:pt modelId="{053C6ECC-ED48-46FA-929F-C4586180440D}" type="pres">
      <dgm:prSet presAssocID="{6D0DE8A8-EDA9-433A-A14E-9FBC8597F2EA}" presName="node" presStyleLbl="node1" presStyleIdx="2" presStyleCnt="4" custScaleX="149105" custScaleY="153245">
        <dgm:presLayoutVars>
          <dgm:bulletEnabled val="1"/>
        </dgm:presLayoutVars>
      </dgm:prSet>
      <dgm:spPr/>
      <dgm:t>
        <a:bodyPr/>
        <a:lstStyle/>
        <a:p>
          <a:endParaRPr lang="ru-RU"/>
        </a:p>
      </dgm:t>
    </dgm:pt>
    <dgm:pt modelId="{1B8114E9-8920-4537-A767-2CB79B6DCEA7}" type="pres">
      <dgm:prSet presAssocID="{8A543D11-B9E3-4790-90A6-5C00FC190E9F}" presName="sibTransLast" presStyleLbl="sibTrans2D1" presStyleIdx="2" presStyleCnt="3"/>
      <dgm:spPr/>
      <dgm:t>
        <a:bodyPr/>
        <a:lstStyle/>
        <a:p>
          <a:endParaRPr lang="ru-RU"/>
        </a:p>
      </dgm:t>
    </dgm:pt>
    <dgm:pt modelId="{3D5DE1F2-7722-4278-B1BF-E3A27A367AE4}" type="pres">
      <dgm:prSet presAssocID="{8A543D11-B9E3-4790-90A6-5C00FC190E9F}" presName="connectorText" presStyleLbl="sibTrans2D1" presStyleIdx="2" presStyleCnt="3"/>
      <dgm:spPr/>
      <dgm:t>
        <a:bodyPr/>
        <a:lstStyle/>
        <a:p>
          <a:endParaRPr lang="ru-RU"/>
        </a:p>
      </dgm:t>
    </dgm:pt>
    <dgm:pt modelId="{AEA4AA7E-AC36-42E8-A6F1-E331ECD0820D}" type="pres">
      <dgm:prSet presAssocID="{8A543D11-B9E3-4790-90A6-5C00FC190E9F}" presName="lastNode" presStyleLbl="node1" presStyleIdx="3" presStyleCnt="4">
        <dgm:presLayoutVars>
          <dgm:bulletEnabled val="1"/>
        </dgm:presLayoutVars>
      </dgm:prSet>
      <dgm:spPr/>
      <dgm:t>
        <a:bodyPr/>
        <a:lstStyle/>
        <a:p>
          <a:endParaRPr lang="ru-RU"/>
        </a:p>
      </dgm:t>
    </dgm:pt>
  </dgm:ptLst>
  <dgm:cxnLst>
    <dgm:cxn modelId="{64175D50-9E5F-459A-8F81-CEFB081E8C8C}" srcId="{8A543D11-B9E3-4790-90A6-5C00FC190E9F}" destId="{31BE6956-DA87-480C-B469-A9EE1C69D8F1}" srcOrd="3" destOrd="0" parTransId="{740F8CB8-B1BD-462D-AEA1-3FDBAD483A90}" sibTransId="{41517FEA-9076-4FA8-B4F4-42827CC89CC9}"/>
    <dgm:cxn modelId="{3125C2CE-338F-4DE2-92EC-B2BB97B9ECA0}" srcId="{8A543D11-B9E3-4790-90A6-5C00FC190E9F}" destId="{6EC79C2B-915E-4772-B679-B9DE6CEEB471}" srcOrd="1" destOrd="0" parTransId="{8A0BE144-C195-4314-B1EE-E039FBE165E8}" sibTransId="{068D2C26-5635-4377-8382-3E824565DEE2}"/>
    <dgm:cxn modelId="{03552E53-4A07-4BEF-B5BF-BF1ADB52F342}" type="presOf" srcId="{6D0DE8A8-EDA9-433A-A14E-9FBC8597F2EA}" destId="{053C6ECC-ED48-46FA-929F-C4586180440D}" srcOrd="0" destOrd="0" presId="urn:microsoft.com/office/officeart/2005/8/layout/equation2"/>
    <dgm:cxn modelId="{36AD6E90-ED8B-4E3B-8344-DBFBC59CEEB2}" type="presOf" srcId="{41038793-3011-44E4-9740-049006967181}" destId="{6293080D-AA17-4CEE-8D7F-B0E26C2896EA}" srcOrd="0" destOrd="0" presId="urn:microsoft.com/office/officeart/2005/8/layout/equation2"/>
    <dgm:cxn modelId="{67909833-ACB1-4801-A166-15165925443A}" type="presOf" srcId="{068D2C26-5635-4377-8382-3E824565DEE2}" destId="{23D39823-0A40-4660-A668-3113F9A2BFC0}" srcOrd="0" destOrd="0" presId="urn:microsoft.com/office/officeart/2005/8/layout/equation2"/>
    <dgm:cxn modelId="{86CEF369-4633-46E1-AFBE-59DEA2010E42}" type="presOf" srcId="{6EC79C2B-915E-4772-B679-B9DE6CEEB471}" destId="{DC40C4F0-7F2C-47F6-BAF7-F242AF16CC61}" srcOrd="0" destOrd="0" presId="urn:microsoft.com/office/officeart/2005/8/layout/equation2"/>
    <dgm:cxn modelId="{7F4D7C9E-5710-4CED-B359-8EDF8867B3BF}" type="presOf" srcId="{31BE6956-DA87-480C-B469-A9EE1C69D8F1}" destId="{AEA4AA7E-AC36-42E8-A6F1-E331ECD0820D}" srcOrd="0" destOrd="0" presId="urn:microsoft.com/office/officeart/2005/8/layout/equation2"/>
    <dgm:cxn modelId="{5290F521-0BA8-43F7-B3A2-4B90BAD724EB}" type="presOf" srcId="{BF5DD851-5CF1-47B5-9E53-A162B538D07F}" destId="{1B8114E9-8920-4537-A767-2CB79B6DCEA7}" srcOrd="0" destOrd="0" presId="urn:microsoft.com/office/officeart/2005/8/layout/equation2"/>
    <dgm:cxn modelId="{806E09F0-3E1D-42B1-A602-674ECD40FE6B}" srcId="{8A543D11-B9E3-4790-90A6-5C00FC190E9F}" destId="{41038793-3011-44E4-9740-049006967181}" srcOrd="0" destOrd="0" parTransId="{A2B29382-FB27-4EF1-9FBD-FBA0DB3A5F4B}" sibTransId="{B87C17BE-B4C2-4933-8995-61503ABD4945}"/>
    <dgm:cxn modelId="{17ECAE03-B1CD-4C6C-ABBD-B745750DFF17}" srcId="{8A543D11-B9E3-4790-90A6-5C00FC190E9F}" destId="{6D0DE8A8-EDA9-433A-A14E-9FBC8597F2EA}" srcOrd="2" destOrd="0" parTransId="{DE222974-EA02-4CC5-9825-BF551E22FBA2}" sibTransId="{BF5DD851-5CF1-47B5-9E53-A162B538D07F}"/>
    <dgm:cxn modelId="{01C90B1E-8944-4568-B21B-42687D35E056}" type="presOf" srcId="{BF5DD851-5CF1-47B5-9E53-A162B538D07F}" destId="{3D5DE1F2-7722-4278-B1BF-E3A27A367AE4}" srcOrd="1" destOrd="0" presId="urn:microsoft.com/office/officeart/2005/8/layout/equation2"/>
    <dgm:cxn modelId="{B0D4926C-59F8-4A0C-AAD3-29C72EAD24C2}" type="presOf" srcId="{8A543D11-B9E3-4790-90A6-5C00FC190E9F}" destId="{73A5EF04-DF2F-4F84-9B7F-1CEE5EF93589}" srcOrd="0" destOrd="0" presId="urn:microsoft.com/office/officeart/2005/8/layout/equation2"/>
    <dgm:cxn modelId="{DCE64A7F-5F00-4380-ABDE-4283613513BB}" type="presOf" srcId="{B87C17BE-B4C2-4933-8995-61503ABD4945}" destId="{A3E55B76-2BB5-4860-960A-D74BF181EB2B}" srcOrd="0" destOrd="0" presId="urn:microsoft.com/office/officeart/2005/8/layout/equation2"/>
    <dgm:cxn modelId="{77933E09-B772-4D26-983C-F700B73B8E10}" type="presParOf" srcId="{73A5EF04-DF2F-4F84-9B7F-1CEE5EF93589}" destId="{53BCBD46-0C57-4B6F-A3D7-C8E60E2E947B}" srcOrd="0" destOrd="0" presId="urn:microsoft.com/office/officeart/2005/8/layout/equation2"/>
    <dgm:cxn modelId="{7431F802-B817-417A-8AE9-66E1EEFB1A8C}" type="presParOf" srcId="{53BCBD46-0C57-4B6F-A3D7-C8E60E2E947B}" destId="{6293080D-AA17-4CEE-8D7F-B0E26C2896EA}" srcOrd="0" destOrd="0" presId="urn:microsoft.com/office/officeart/2005/8/layout/equation2"/>
    <dgm:cxn modelId="{7DE7DBA0-F89C-409F-87A1-70271ADF3C9E}" type="presParOf" srcId="{53BCBD46-0C57-4B6F-A3D7-C8E60E2E947B}" destId="{5E90AAC5-A673-42BA-836F-6A32DD8DCD2B}" srcOrd="1" destOrd="0" presId="urn:microsoft.com/office/officeart/2005/8/layout/equation2"/>
    <dgm:cxn modelId="{DBB01F3F-4FE7-4715-8635-BA14F2CA0FBB}" type="presParOf" srcId="{53BCBD46-0C57-4B6F-A3D7-C8E60E2E947B}" destId="{A3E55B76-2BB5-4860-960A-D74BF181EB2B}" srcOrd="2" destOrd="0" presId="urn:microsoft.com/office/officeart/2005/8/layout/equation2"/>
    <dgm:cxn modelId="{F89E57A5-FB47-4F21-8066-125766BF162B}" type="presParOf" srcId="{53BCBD46-0C57-4B6F-A3D7-C8E60E2E947B}" destId="{E9B53F4D-12A9-474C-8891-1A2814D7C54E}" srcOrd="3" destOrd="0" presId="urn:microsoft.com/office/officeart/2005/8/layout/equation2"/>
    <dgm:cxn modelId="{331105B7-437B-4E10-9D5D-ECAAEB2E8CB4}" type="presParOf" srcId="{53BCBD46-0C57-4B6F-A3D7-C8E60E2E947B}" destId="{DC40C4F0-7F2C-47F6-BAF7-F242AF16CC61}" srcOrd="4" destOrd="0" presId="urn:microsoft.com/office/officeart/2005/8/layout/equation2"/>
    <dgm:cxn modelId="{25AB5B9F-4BAF-415F-9BDB-026A034D2BCA}" type="presParOf" srcId="{53BCBD46-0C57-4B6F-A3D7-C8E60E2E947B}" destId="{81115165-934E-404A-940D-9E57A306FC30}" srcOrd="5" destOrd="0" presId="urn:microsoft.com/office/officeart/2005/8/layout/equation2"/>
    <dgm:cxn modelId="{01EC8B62-C979-4453-9B99-D0923C5DE8D3}" type="presParOf" srcId="{53BCBD46-0C57-4B6F-A3D7-C8E60E2E947B}" destId="{23D39823-0A40-4660-A668-3113F9A2BFC0}" srcOrd="6" destOrd="0" presId="urn:microsoft.com/office/officeart/2005/8/layout/equation2"/>
    <dgm:cxn modelId="{BAB3ECB7-F828-42F8-B470-34F14703D2BD}" type="presParOf" srcId="{53BCBD46-0C57-4B6F-A3D7-C8E60E2E947B}" destId="{F7A6A21A-4840-448B-B52E-C748C6CEA9D6}" srcOrd="7" destOrd="0" presId="urn:microsoft.com/office/officeart/2005/8/layout/equation2"/>
    <dgm:cxn modelId="{BF3300CB-06B8-4E81-80D0-CA056DD95E87}" type="presParOf" srcId="{53BCBD46-0C57-4B6F-A3D7-C8E60E2E947B}" destId="{053C6ECC-ED48-46FA-929F-C4586180440D}" srcOrd="8" destOrd="0" presId="urn:microsoft.com/office/officeart/2005/8/layout/equation2"/>
    <dgm:cxn modelId="{E9C4A03E-15F6-44E0-9420-67C9E502153D}" type="presParOf" srcId="{73A5EF04-DF2F-4F84-9B7F-1CEE5EF93589}" destId="{1B8114E9-8920-4537-A767-2CB79B6DCEA7}" srcOrd="1" destOrd="0" presId="urn:microsoft.com/office/officeart/2005/8/layout/equation2"/>
    <dgm:cxn modelId="{49123C0B-78BF-47EE-9FE9-E1573FED1D13}" type="presParOf" srcId="{1B8114E9-8920-4537-A767-2CB79B6DCEA7}" destId="{3D5DE1F2-7722-4278-B1BF-E3A27A367AE4}" srcOrd="0" destOrd="0" presId="urn:microsoft.com/office/officeart/2005/8/layout/equation2"/>
    <dgm:cxn modelId="{4489F886-BCBC-49A8-B1D6-25551F403CE6}" type="presParOf" srcId="{73A5EF04-DF2F-4F84-9B7F-1CEE5EF93589}" destId="{AEA4AA7E-AC36-42E8-A6F1-E331ECD0820D}"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2903E-D313-4E12-8F61-EE377B767F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34F0AFD8-A543-48D5-84AF-078701F9D082}">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kk-KZ" dirty="0" smtClean="0">
              <a:solidFill>
                <a:schemeClr val="accent6">
                  <a:lumMod val="50000"/>
                </a:schemeClr>
              </a:solidFill>
            </a:rPr>
            <a:t>тасынды-сулы</a:t>
          </a:r>
          <a:endParaRPr lang="ru-RU" b="0" i="0" baseline="0" dirty="0">
            <a:solidFill>
              <a:schemeClr val="accent6">
                <a:lumMod val="50000"/>
              </a:schemeClr>
            </a:solidFill>
          </a:endParaRPr>
        </a:p>
      </dgm:t>
    </dgm:pt>
    <dgm:pt modelId="{7B023400-5E2E-4878-888A-07D677A535E5}" type="parTrans" cxnId="{29CF2E5F-8DD1-4375-83C2-C9F3954441E8}">
      <dgm:prSet/>
      <dgm:spPr/>
      <dgm:t>
        <a:bodyPr/>
        <a:lstStyle/>
        <a:p>
          <a:endParaRPr lang="ru-RU"/>
        </a:p>
      </dgm:t>
    </dgm:pt>
    <dgm:pt modelId="{A7E7C2F7-8C92-4B5E-AEE5-B9580FC96B91}" type="sibTrans" cxnId="{29CF2E5F-8DD1-4375-83C2-C9F3954441E8}">
      <dgm:prSet/>
      <dgm:spPr/>
      <dgm:t>
        <a:bodyPr/>
        <a:lstStyle/>
        <a:p>
          <a:endParaRPr lang="ru-RU"/>
        </a:p>
      </dgm:t>
    </dgm:pt>
    <dgm:pt modelId="{B7341500-FF94-4BD1-BAAC-80BDC9DD9460}">
      <dgm:prSet custT="1">
        <dgm:style>
          <a:lnRef idx="2">
            <a:schemeClr val="accent1"/>
          </a:lnRef>
          <a:fillRef idx="1">
            <a:schemeClr val="lt1"/>
          </a:fillRef>
          <a:effectRef idx="0">
            <a:schemeClr val="accent1"/>
          </a:effectRef>
          <a:fontRef idx="minor">
            <a:schemeClr val="dk1"/>
          </a:fontRef>
        </dgm:style>
      </dgm:prSet>
      <dgm:spPr>
        <a:solidFill>
          <a:srgbClr val="00B0F0"/>
        </a:solidFill>
        <a:effectLst/>
        <a:scene3d>
          <a:camera prst="orthographicFront"/>
          <a:lightRig rig="threePt" dir="t"/>
        </a:scene3d>
        <a:sp3d>
          <a:bevelT/>
        </a:sp3d>
      </dgm:spPr>
      <dgm:t>
        <a:bodyPr/>
        <a:lstStyle/>
        <a:p>
          <a:pPr rtl="0"/>
          <a:r>
            <a:rPr lang="kk-KZ" sz="1400" b="0" i="0" baseline="0" dirty="0" smtClean="0"/>
            <a:t>Шығу тегі әртүрлі тасынды-сулы сел тасқындарының тығыздығы 1300-1600 кг/м</a:t>
          </a:r>
          <a:r>
            <a:rPr lang="kk-KZ" sz="1400" b="0" i="0" baseline="30000" dirty="0" smtClean="0"/>
            <a:t>3 </a:t>
          </a:r>
          <a:r>
            <a:rPr lang="kk-KZ" sz="1400" b="0" i="0" baseline="0" dirty="0" smtClean="0"/>
            <a:t>аралығында өзгереді, олар тасымалдайтын тасындылардың гранулометриялық құрамында көлемі 0,1 м жететін бөлшектер басым, ал анағұрлым ірі фракциялары 0,2-0,3 м дейін жетеді, сел қоспасындағы судың мөлшері 70-80 % жетеді. </a:t>
          </a:r>
          <a:endParaRPr lang="ru-RU" sz="1400" b="0" i="0" baseline="0" dirty="0"/>
        </a:p>
      </dgm:t>
    </dgm:pt>
    <dgm:pt modelId="{B42B8297-18E3-4E1B-A0B8-4936C08FB8F1}" type="parTrans" cxnId="{F5741152-CA31-4B71-B5A1-BFE282BDD768}">
      <dgm:prSet/>
      <dgm:spPr/>
      <dgm:t>
        <a:bodyPr/>
        <a:lstStyle/>
        <a:p>
          <a:endParaRPr lang="ru-RU"/>
        </a:p>
      </dgm:t>
    </dgm:pt>
    <dgm:pt modelId="{12509AAA-0499-49F1-9C74-CF58B6C155DB}" type="sibTrans" cxnId="{F5741152-CA31-4B71-B5A1-BFE282BDD768}">
      <dgm:prSet/>
      <dgm:spPr/>
      <dgm:t>
        <a:bodyPr/>
        <a:lstStyle/>
        <a:p>
          <a:endParaRPr lang="ru-RU"/>
        </a:p>
      </dgm:t>
    </dgm:pt>
    <dgm:pt modelId="{C6053D4A-B577-4325-A6D7-51E7C38AFA79}">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kk-KZ" dirty="0" smtClean="0">
              <a:solidFill>
                <a:schemeClr val="accent6">
                  <a:lumMod val="50000"/>
                </a:schemeClr>
              </a:solidFill>
            </a:rPr>
            <a:t>лайлы</a:t>
          </a:r>
          <a:endParaRPr lang="ru-RU" b="0" i="0" baseline="0" dirty="0">
            <a:solidFill>
              <a:schemeClr val="accent6">
                <a:lumMod val="50000"/>
              </a:schemeClr>
            </a:solidFill>
          </a:endParaRPr>
        </a:p>
      </dgm:t>
    </dgm:pt>
    <dgm:pt modelId="{43B1752C-DB13-49E1-93C7-2CD7B625F857}" type="parTrans" cxnId="{90CD018C-58A5-40A6-A899-BF084A285E5C}">
      <dgm:prSet/>
      <dgm:spPr/>
      <dgm:t>
        <a:bodyPr/>
        <a:lstStyle/>
        <a:p>
          <a:endParaRPr lang="ru-RU"/>
        </a:p>
      </dgm:t>
    </dgm:pt>
    <dgm:pt modelId="{A96FC0FB-6883-496B-BF6D-D2B216DDD1E4}" type="sibTrans" cxnId="{90CD018C-58A5-40A6-A899-BF084A285E5C}">
      <dgm:prSet/>
      <dgm:spPr/>
      <dgm:t>
        <a:bodyPr/>
        <a:lstStyle/>
        <a:p>
          <a:endParaRPr lang="ru-RU"/>
        </a:p>
      </dgm:t>
    </dgm:pt>
    <dgm:pt modelId="{0F33A267-93E2-4069-B58D-79E4E81287C2}">
      <dgm:prSet>
        <dgm:style>
          <a:lnRef idx="2">
            <a:schemeClr val="accent1"/>
          </a:lnRef>
          <a:fillRef idx="1">
            <a:schemeClr val="lt1"/>
          </a:fillRef>
          <a:effectRef idx="0">
            <a:schemeClr val="accent1"/>
          </a:effectRef>
          <a:fontRef idx="minor">
            <a:schemeClr val="dk1"/>
          </a:fontRef>
        </dgm:style>
      </dgm:prSet>
      <dgm:spPr>
        <a:solidFill>
          <a:srgbClr val="00B0F0"/>
        </a:solidFill>
        <a:scene3d>
          <a:camera prst="orthographicFront"/>
          <a:lightRig rig="threePt" dir="t"/>
        </a:scene3d>
        <a:sp3d>
          <a:bevelT/>
        </a:sp3d>
      </dgm:spPr>
      <dgm:t>
        <a:bodyPr/>
        <a:lstStyle/>
        <a:p>
          <a:pPr rtl="0"/>
          <a:endParaRPr lang="kk-KZ" sz="1000" b="0" i="0" baseline="0" dirty="0"/>
        </a:p>
      </dgm:t>
    </dgm:pt>
    <dgm:pt modelId="{6D4F7090-EA8D-4FF9-B6F4-260B3ED3AB96}" type="parTrans" cxnId="{B4C2321A-6662-4123-AE20-5A34EF290B5B}">
      <dgm:prSet/>
      <dgm:spPr/>
      <dgm:t>
        <a:bodyPr/>
        <a:lstStyle/>
        <a:p>
          <a:endParaRPr lang="ru-RU"/>
        </a:p>
      </dgm:t>
    </dgm:pt>
    <dgm:pt modelId="{77605D69-2EBB-49FE-AA09-EEB8B93BCEC4}" type="sibTrans" cxnId="{B4C2321A-6662-4123-AE20-5A34EF290B5B}">
      <dgm:prSet/>
      <dgm:spPr/>
      <dgm:t>
        <a:bodyPr/>
        <a:lstStyle/>
        <a:p>
          <a:endParaRPr lang="ru-RU"/>
        </a:p>
      </dgm:t>
    </dgm:pt>
    <dgm:pt modelId="{32DC5C58-A461-4C8C-9B9E-154B4DA8C8ED}">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kk-KZ" dirty="0" smtClean="0">
              <a:solidFill>
                <a:schemeClr val="accent6">
                  <a:lumMod val="50000"/>
                </a:schemeClr>
              </a:solidFill>
            </a:rPr>
            <a:t>лайлы-тасты</a:t>
          </a:r>
          <a:endParaRPr lang="ru-RU" dirty="0">
            <a:solidFill>
              <a:schemeClr val="accent6">
                <a:lumMod val="50000"/>
              </a:schemeClr>
            </a:solidFill>
          </a:endParaRPr>
        </a:p>
      </dgm:t>
    </dgm:pt>
    <dgm:pt modelId="{6D19CCDA-A905-4B8B-AE81-BADED05F0574}" type="parTrans" cxnId="{EA304658-ADD4-4E1E-84F9-51B40DF57DE8}">
      <dgm:prSet/>
      <dgm:spPr/>
      <dgm:t>
        <a:bodyPr/>
        <a:lstStyle/>
        <a:p>
          <a:endParaRPr lang="ru-RU"/>
        </a:p>
      </dgm:t>
    </dgm:pt>
    <dgm:pt modelId="{876753B7-3D1E-4D42-926B-3B4D7B266063}" type="sibTrans" cxnId="{EA304658-ADD4-4E1E-84F9-51B40DF57DE8}">
      <dgm:prSet/>
      <dgm:spPr/>
      <dgm:t>
        <a:bodyPr/>
        <a:lstStyle/>
        <a:p>
          <a:endParaRPr lang="ru-RU"/>
        </a:p>
      </dgm:t>
    </dgm:pt>
    <dgm:pt modelId="{842CDB5E-59F0-400C-BC23-83CE001221C7}">
      <dgm:prSet>
        <dgm:style>
          <a:lnRef idx="2">
            <a:schemeClr val="accent1"/>
          </a:lnRef>
          <a:fillRef idx="1">
            <a:schemeClr val="lt1"/>
          </a:fillRef>
          <a:effectRef idx="0">
            <a:schemeClr val="accent1"/>
          </a:effectRef>
          <a:fontRef idx="minor">
            <a:schemeClr val="dk1"/>
          </a:fontRef>
        </dgm:style>
      </dgm:prSet>
      <dgm:spPr>
        <a:solidFill>
          <a:srgbClr val="00B0F0"/>
        </a:solidFill>
        <a:scene3d>
          <a:camera prst="orthographicFront"/>
          <a:lightRig rig="threePt" dir="t"/>
        </a:scene3d>
        <a:sp3d>
          <a:bevelT/>
        </a:sp3d>
      </dgm:spPr>
      <dgm:t>
        <a:bodyPr/>
        <a:lstStyle/>
        <a:p>
          <a:endParaRPr lang="ru-RU" sz="1000"/>
        </a:p>
      </dgm:t>
    </dgm:pt>
    <dgm:pt modelId="{E88C8052-7696-4C13-B0D4-A8510B720F7D}" type="parTrans" cxnId="{E310793C-4386-466D-8A1C-50F26E7ADA4E}">
      <dgm:prSet/>
      <dgm:spPr/>
      <dgm:t>
        <a:bodyPr/>
        <a:lstStyle/>
        <a:p>
          <a:endParaRPr lang="ru-RU"/>
        </a:p>
      </dgm:t>
    </dgm:pt>
    <dgm:pt modelId="{244A7862-7439-42CE-ACA6-C5872F1A6849}" type="sibTrans" cxnId="{E310793C-4386-466D-8A1C-50F26E7ADA4E}">
      <dgm:prSet/>
      <dgm:spPr/>
      <dgm:t>
        <a:bodyPr/>
        <a:lstStyle/>
        <a:p>
          <a:endParaRPr lang="ru-RU"/>
        </a:p>
      </dgm:t>
    </dgm:pt>
    <dgm:pt modelId="{7309416D-FF13-4591-B34A-E06BF794830B}">
      <dgm:prSet custT="1">
        <dgm:style>
          <a:lnRef idx="2">
            <a:schemeClr val="accent1"/>
          </a:lnRef>
          <a:fillRef idx="1">
            <a:schemeClr val="lt1"/>
          </a:fillRef>
          <a:effectRef idx="0">
            <a:schemeClr val="accent1"/>
          </a:effectRef>
          <a:fontRef idx="minor">
            <a:schemeClr val="dk1"/>
          </a:fontRef>
        </dgm:style>
      </dgm:prSet>
      <dgm:spPr>
        <a:solidFill>
          <a:srgbClr val="00B0F0"/>
        </a:solidFill>
        <a:scene3d>
          <a:camera prst="orthographicFront"/>
          <a:lightRig rig="threePt" dir="t"/>
        </a:scene3d>
        <a:sp3d>
          <a:bevelT/>
        </a:sp3d>
      </dgm:spPr>
      <dgm:t>
        <a:bodyPr/>
        <a:lstStyle/>
        <a:p>
          <a:pPr rtl="0"/>
          <a:r>
            <a:rPr lang="kk-KZ" sz="1400" b="0" i="0" baseline="0" dirty="0" smtClean="0"/>
            <a:t>Лайлы-тасты сел тасқындарының тығыздығы 2000-2300 кг/м</a:t>
          </a:r>
          <a:r>
            <a:rPr lang="kk-KZ" sz="1400" b="0" i="0" baseline="30000" dirty="0" smtClean="0"/>
            <a:t>3</a:t>
          </a:r>
          <a:r>
            <a:rPr lang="kk-KZ" sz="1400" b="0" i="0" baseline="0" dirty="0" smtClean="0"/>
            <a:t> құрайды, кей жағдайларда 2400 кг/м</a:t>
          </a:r>
          <a:r>
            <a:rPr lang="kk-KZ" sz="1400" b="0" i="0" baseline="30000" dirty="0" smtClean="0"/>
            <a:t>3</a:t>
          </a:r>
          <a:r>
            <a:rPr lang="kk-KZ" sz="1400" b="0" i="0" baseline="0" dirty="0" smtClean="0"/>
            <a:t> жетеді.  Лайлы-тасты сел тасқындарының гранулометриялық құрамының өзгеру диапазоны кең аралықты қамтиды, анағұрлым ірі фракциялар мөлшері 0,5-0,6 м жететін тастардан құралады. Сел массасының құрамындағы жекелеген қойтастар мөлшері 2-3 м жетеді. Сел массасының құрамындағы су қоймалжың масса түрінде кездеседі және оның мөлшері 30-40 % аспайды.</a:t>
          </a:r>
          <a:endParaRPr lang="kk-KZ" sz="1400" b="0" i="0" baseline="0" dirty="0"/>
        </a:p>
      </dgm:t>
    </dgm:pt>
    <dgm:pt modelId="{F1D1993E-FE75-4454-9F27-28280B8FA605}" type="parTrans" cxnId="{2B6D2E3C-35FE-4FE8-A7B3-D283FDF6E790}">
      <dgm:prSet/>
      <dgm:spPr/>
      <dgm:t>
        <a:bodyPr/>
        <a:lstStyle/>
        <a:p>
          <a:endParaRPr lang="ru-RU"/>
        </a:p>
      </dgm:t>
    </dgm:pt>
    <dgm:pt modelId="{403B5619-55B8-4AD4-8C5F-1B660C111A4B}" type="sibTrans" cxnId="{2B6D2E3C-35FE-4FE8-A7B3-D283FDF6E790}">
      <dgm:prSet/>
      <dgm:spPr/>
      <dgm:t>
        <a:bodyPr/>
        <a:lstStyle/>
        <a:p>
          <a:endParaRPr lang="ru-RU"/>
        </a:p>
      </dgm:t>
    </dgm:pt>
    <dgm:pt modelId="{65084EF9-B0F1-44F0-934F-BE6786052DA4}">
      <dgm:prSet custT="1">
        <dgm:style>
          <a:lnRef idx="2">
            <a:schemeClr val="accent1"/>
          </a:lnRef>
          <a:fillRef idx="1">
            <a:schemeClr val="lt1"/>
          </a:fillRef>
          <a:effectRef idx="0">
            <a:schemeClr val="accent1"/>
          </a:effectRef>
          <a:fontRef idx="minor">
            <a:schemeClr val="dk1"/>
          </a:fontRef>
        </dgm:style>
      </dgm:prSet>
      <dgm:spPr>
        <a:solidFill>
          <a:srgbClr val="00B0F0"/>
        </a:solidFill>
        <a:scene3d>
          <a:camera prst="orthographicFront"/>
          <a:lightRig rig="threePt" dir="t"/>
        </a:scene3d>
        <a:sp3d>
          <a:bevelT/>
        </a:sp3d>
      </dgm:spPr>
      <dgm:t>
        <a:bodyPr/>
        <a:lstStyle/>
        <a:p>
          <a:pPr rtl="0"/>
          <a:r>
            <a:rPr lang="kk-KZ" sz="1400" b="0" i="0" baseline="0" dirty="0" smtClean="0"/>
            <a:t>Лайлы сел тасқындарының тығыздығы 2000 кг/м</a:t>
          </a:r>
          <a:r>
            <a:rPr lang="kk-KZ" sz="1400" b="0" i="0" baseline="30000" dirty="0" smtClean="0"/>
            <a:t>3</a:t>
          </a:r>
          <a:r>
            <a:rPr lang="kk-KZ" sz="1400" b="0" i="0" baseline="0" dirty="0" smtClean="0"/>
            <a:t> жетеді. Лайлы сел тасқындарындағы сел массасының гранулометриялық құрамында шаңды және сазды бөлшектер басым болып келеді, ал сел құраушысының мөлшері 40-50 % аспайды. </a:t>
          </a:r>
          <a:endParaRPr lang="ru-RU" sz="1400" b="0" i="0" baseline="0" dirty="0"/>
        </a:p>
      </dgm:t>
    </dgm:pt>
    <dgm:pt modelId="{A8DE0D6D-73DC-420B-9393-1B11C7B094BE}" type="parTrans" cxnId="{8279CB19-FEAE-4457-8F77-25E45F9BA677}">
      <dgm:prSet/>
      <dgm:spPr/>
      <dgm:t>
        <a:bodyPr/>
        <a:lstStyle/>
        <a:p>
          <a:endParaRPr lang="ru-RU"/>
        </a:p>
      </dgm:t>
    </dgm:pt>
    <dgm:pt modelId="{FC295F37-7AAA-4EBF-81E5-48B2B8BC4AA0}" type="sibTrans" cxnId="{8279CB19-FEAE-4457-8F77-25E45F9BA677}">
      <dgm:prSet/>
      <dgm:spPr/>
      <dgm:t>
        <a:bodyPr/>
        <a:lstStyle/>
        <a:p>
          <a:endParaRPr lang="ru-RU"/>
        </a:p>
      </dgm:t>
    </dgm:pt>
    <dgm:pt modelId="{203E98D6-BD8C-49D0-96CF-27F57C56E0E3}" type="pres">
      <dgm:prSet presAssocID="{4E42903E-D313-4E12-8F61-EE377B767FC4}" presName="Name0" presStyleCnt="0">
        <dgm:presLayoutVars>
          <dgm:dir/>
          <dgm:animLvl val="lvl"/>
          <dgm:resizeHandles val="exact"/>
        </dgm:presLayoutVars>
      </dgm:prSet>
      <dgm:spPr/>
      <dgm:t>
        <a:bodyPr/>
        <a:lstStyle/>
        <a:p>
          <a:endParaRPr lang="ru-RU"/>
        </a:p>
      </dgm:t>
    </dgm:pt>
    <dgm:pt modelId="{7B1776D3-A572-44CB-B723-8B556264A65A}" type="pres">
      <dgm:prSet presAssocID="{34F0AFD8-A543-48D5-84AF-078701F9D082}" presName="linNode" presStyleCnt="0"/>
      <dgm:spPr/>
    </dgm:pt>
    <dgm:pt modelId="{A08A6C71-78C2-4EBA-BD37-E53B32D72057}" type="pres">
      <dgm:prSet presAssocID="{34F0AFD8-A543-48D5-84AF-078701F9D082}" presName="parentText" presStyleLbl="node1" presStyleIdx="0" presStyleCnt="3" custScaleX="70940" custLinFactNeighborX="-5586" custLinFactNeighborY="-105">
        <dgm:presLayoutVars>
          <dgm:chMax val="1"/>
          <dgm:bulletEnabled val="1"/>
        </dgm:presLayoutVars>
      </dgm:prSet>
      <dgm:spPr/>
      <dgm:t>
        <a:bodyPr/>
        <a:lstStyle/>
        <a:p>
          <a:endParaRPr lang="ru-RU"/>
        </a:p>
      </dgm:t>
    </dgm:pt>
    <dgm:pt modelId="{B6D926DC-3662-47A0-A09B-DB400187DD44}" type="pres">
      <dgm:prSet presAssocID="{34F0AFD8-A543-48D5-84AF-078701F9D082}" presName="descendantText" presStyleLbl="alignAccFollowNode1" presStyleIdx="0" presStyleCnt="3" custScaleX="102492" custScaleY="110075" custLinFactNeighborX="-6626" custLinFactNeighborY="-873">
        <dgm:presLayoutVars>
          <dgm:bulletEnabled val="1"/>
        </dgm:presLayoutVars>
      </dgm:prSet>
      <dgm:spPr/>
      <dgm:t>
        <a:bodyPr/>
        <a:lstStyle/>
        <a:p>
          <a:endParaRPr lang="ru-RU"/>
        </a:p>
      </dgm:t>
    </dgm:pt>
    <dgm:pt modelId="{BA1B847A-9D34-4F31-B9A4-AAC680DB691D}" type="pres">
      <dgm:prSet presAssocID="{A7E7C2F7-8C92-4B5E-AEE5-B9580FC96B91}" presName="sp" presStyleCnt="0"/>
      <dgm:spPr/>
    </dgm:pt>
    <dgm:pt modelId="{A410BC17-A9CB-4EF3-A5E1-B87CD0993DB2}" type="pres">
      <dgm:prSet presAssocID="{C6053D4A-B577-4325-A6D7-51E7C38AFA79}" presName="linNode" presStyleCnt="0"/>
      <dgm:spPr/>
    </dgm:pt>
    <dgm:pt modelId="{AA536B86-54D3-416B-BE6D-D34C9C6D6C50}" type="pres">
      <dgm:prSet presAssocID="{C6053D4A-B577-4325-A6D7-51E7C38AFA79}" presName="parentText" presStyleLbl="node1" presStyleIdx="1" presStyleCnt="3" custScaleX="71076" custScaleY="104075" custLinFactNeighborX="-5250" custLinFactNeighborY="513">
        <dgm:presLayoutVars>
          <dgm:chMax val="1"/>
          <dgm:bulletEnabled val="1"/>
        </dgm:presLayoutVars>
      </dgm:prSet>
      <dgm:spPr/>
      <dgm:t>
        <a:bodyPr/>
        <a:lstStyle/>
        <a:p>
          <a:endParaRPr lang="ru-RU"/>
        </a:p>
      </dgm:t>
    </dgm:pt>
    <dgm:pt modelId="{BE2407E2-2EC8-4E66-B428-7159637DCB5F}" type="pres">
      <dgm:prSet presAssocID="{C6053D4A-B577-4325-A6D7-51E7C38AFA79}" presName="descendantText" presStyleLbl="alignAccFollowNode1" presStyleIdx="1" presStyleCnt="3" custScaleX="102554" custScaleY="105470" custLinFactNeighborX="-6700" custLinFactNeighborY="-7210">
        <dgm:presLayoutVars>
          <dgm:bulletEnabled val="1"/>
        </dgm:presLayoutVars>
      </dgm:prSet>
      <dgm:spPr/>
      <dgm:t>
        <a:bodyPr/>
        <a:lstStyle/>
        <a:p>
          <a:endParaRPr lang="ru-RU"/>
        </a:p>
      </dgm:t>
    </dgm:pt>
    <dgm:pt modelId="{F540C95F-909A-4718-A612-A89AB77ADADA}" type="pres">
      <dgm:prSet presAssocID="{A96FC0FB-6883-496B-BF6D-D2B216DDD1E4}" presName="sp" presStyleCnt="0"/>
      <dgm:spPr/>
    </dgm:pt>
    <dgm:pt modelId="{A342F22C-DA56-4246-9DE8-3E44DAF057DA}" type="pres">
      <dgm:prSet presAssocID="{32DC5C58-A461-4C8C-9B9E-154B4DA8C8ED}" presName="linNode" presStyleCnt="0"/>
      <dgm:spPr/>
    </dgm:pt>
    <dgm:pt modelId="{52BEEB5E-2136-4323-8F19-0F97AB33D343}" type="pres">
      <dgm:prSet presAssocID="{32DC5C58-A461-4C8C-9B9E-154B4DA8C8ED}" presName="parentText" presStyleLbl="node1" presStyleIdx="2" presStyleCnt="3" custScaleX="67575" custScaleY="121584" custLinFactNeighborX="-3914" custLinFactNeighborY="-3839">
        <dgm:presLayoutVars>
          <dgm:chMax val="1"/>
          <dgm:bulletEnabled val="1"/>
        </dgm:presLayoutVars>
      </dgm:prSet>
      <dgm:spPr/>
      <dgm:t>
        <a:bodyPr/>
        <a:lstStyle/>
        <a:p>
          <a:endParaRPr lang="ru-RU"/>
        </a:p>
      </dgm:t>
    </dgm:pt>
    <dgm:pt modelId="{F1B3BBB5-2945-4E52-884F-977BABDEC6A3}" type="pres">
      <dgm:prSet presAssocID="{32DC5C58-A461-4C8C-9B9E-154B4DA8C8ED}" presName="descendantText" presStyleLbl="alignAccFollowNode1" presStyleIdx="2" presStyleCnt="3" custScaleX="102991" custScaleY="169004" custLinFactNeighborX="-3199" custLinFactNeighborY="-5609">
        <dgm:presLayoutVars>
          <dgm:bulletEnabled val="1"/>
        </dgm:presLayoutVars>
      </dgm:prSet>
      <dgm:spPr/>
      <dgm:t>
        <a:bodyPr/>
        <a:lstStyle/>
        <a:p>
          <a:endParaRPr lang="ru-RU"/>
        </a:p>
      </dgm:t>
    </dgm:pt>
  </dgm:ptLst>
  <dgm:cxnLst>
    <dgm:cxn modelId="{8202C4B1-F742-4ACB-853A-99C04D8E942F}" type="presOf" srcId="{4E42903E-D313-4E12-8F61-EE377B767FC4}" destId="{203E98D6-BD8C-49D0-96CF-27F57C56E0E3}" srcOrd="0" destOrd="0" presId="urn:microsoft.com/office/officeart/2005/8/layout/vList5"/>
    <dgm:cxn modelId="{E310793C-4386-466D-8A1C-50F26E7ADA4E}" srcId="{32DC5C58-A461-4C8C-9B9E-154B4DA8C8ED}" destId="{842CDB5E-59F0-400C-BC23-83CE001221C7}" srcOrd="0" destOrd="0" parTransId="{E88C8052-7696-4C13-B0D4-A8510B720F7D}" sibTransId="{244A7862-7439-42CE-ACA6-C5872F1A6849}"/>
    <dgm:cxn modelId="{34B1DC41-36A4-47AC-A28C-3A32EE982BB7}" type="presOf" srcId="{65084EF9-B0F1-44F0-934F-BE6786052DA4}" destId="{BE2407E2-2EC8-4E66-B428-7159637DCB5F}" srcOrd="0" destOrd="1" presId="urn:microsoft.com/office/officeart/2005/8/layout/vList5"/>
    <dgm:cxn modelId="{D3D5AA16-7892-4A3E-9223-612DE259574D}" type="presOf" srcId="{7309416D-FF13-4591-B34A-E06BF794830B}" destId="{F1B3BBB5-2945-4E52-884F-977BABDEC6A3}" srcOrd="0" destOrd="1" presId="urn:microsoft.com/office/officeart/2005/8/layout/vList5"/>
    <dgm:cxn modelId="{8279CB19-FEAE-4457-8F77-25E45F9BA677}" srcId="{C6053D4A-B577-4325-A6D7-51E7C38AFA79}" destId="{65084EF9-B0F1-44F0-934F-BE6786052DA4}" srcOrd="1" destOrd="0" parTransId="{A8DE0D6D-73DC-420B-9393-1B11C7B094BE}" sibTransId="{FC295F37-7AAA-4EBF-81E5-48B2B8BC4AA0}"/>
    <dgm:cxn modelId="{F5741152-CA31-4B71-B5A1-BFE282BDD768}" srcId="{34F0AFD8-A543-48D5-84AF-078701F9D082}" destId="{B7341500-FF94-4BD1-BAAC-80BDC9DD9460}" srcOrd="0" destOrd="0" parTransId="{B42B8297-18E3-4E1B-A0B8-4936C08FB8F1}" sibTransId="{12509AAA-0499-49F1-9C74-CF58B6C155DB}"/>
    <dgm:cxn modelId="{487EEA29-0A9E-49AF-AE22-0F7795450F1F}" type="presOf" srcId="{0F33A267-93E2-4069-B58D-79E4E81287C2}" destId="{BE2407E2-2EC8-4E66-B428-7159637DCB5F}" srcOrd="0" destOrd="0" presId="urn:microsoft.com/office/officeart/2005/8/layout/vList5"/>
    <dgm:cxn modelId="{2B6D2E3C-35FE-4FE8-A7B3-D283FDF6E790}" srcId="{32DC5C58-A461-4C8C-9B9E-154B4DA8C8ED}" destId="{7309416D-FF13-4591-B34A-E06BF794830B}" srcOrd="1" destOrd="0" parTransId="{F1D1993E-FE75-4454-9F27-28280B8FA605}" sibTransId="{403B5619-55B8-4AD4-8C5F-1B660C111A4B}"/>
    <dgm:cxn modelId="{90CD018C-58A5-40A6-A899-BF084A285E5C}" srcId="{4E42903E-D313-4E12-8F61-EE377B767FC4}" destId="{C6053D4A-B577-4325-A6D7-51E7C38AFA79}" srcOrd="1" destOrd="0" parTransId="{43B1752C-DB13-49E1-93C7-2CD7B625F857}" sibTransId="{A96FC0FB-6883-496B-BF6D-D2B216DDD1E4}"/>
    <dgm:cxn modelId="{8EEE95A2-6DE9-4036-97F7-B21286896D90}" type="presOf" srcId="{842CDB5E-59F0-400C-BC23-83CE001221C7}" destId="{F1B3BBB5-2945-4E52-884F-977BABDEC6A3}" srcOrd="0" destOrd="0" presId="urn:microsoft.com/office/officeart/2005/8/layout/vList5"/>
    <dgm:cxn modelId="{6F83E1F2-5AF4-4FDA-8F83-DEC92D076AE3}" type="presOf" srcId="{B7341500-FF94-4BD1-BAAC-80BDC9DD9460}" destId="{B6D926DC-3662-47A0-A09B-DB400187DD44}" srcOrd="0" destOrd="0" presId="urn:microsoft.com/office/officeart/2005/8/layout/vList5"/>
    <dgm:cxn modelId="{2C150D42-B0A3-430A-80BE-7F708BD45651}" type="presOf" srcId="{32DC5C58-A461-4C8C-9B9E-154B4DA8C8ED}" destId="{52BEEB5E-2136-4323-8F19-0F97AB33D343}" srcOrd="0" destOrd="0" presId="urn:microsoft.com/office/officeart/2005/8/layout/vList5"/>
    <dgm:cxn modelId="{29CF2E5F-8DD1-4375-83C2-C9F3954441E8}" srcId="{4E42903E-D313-4E12-8F61-EE377B767FC4}" destId="{34F0AFD8-A543-48D5-84AF-078701F9D082}" srcOrd="0" destOrd="0" parTransId="{7B023400-5E2E-4878-888A-07D677A535E5}" sibTransId="{A7E7C2F7-8C92-4B5E-AEE5-B9580FC96B91}"/>
    <dgm:cxn modelId="{EA304658-ADD4-4E1E-84F9-51B40DF57DE8}" srcId="{4E42903E-D313-4E12-8F61-EE377B767FC4}" destId="{32DC5C58-A461-4C8C-9B9E-154B4DA8C8ED}" srcOrd="2" destOrd="0" parTransId="{6D19CCDA-A905-4B8B-AE81-BADED05F0574}" sibTransId="{876753B7-3D1E-4D42-926B-3B4D7B266063}"/>
    <dgm:cxn modelId="{B4C2321A-6662-4123-AE20-5A34EF290B5B}" srcId="{C6053D4A-B577-4325-A6D7-51E7C38AFA79}" destId="{0F33A267-93E2-4069-B58D-79E4E81287C2}" srcOrd="0" destOrd="0" parTransId="{6D4F7090-EA8D-4FF9-B6F4-260B3ED3AB96}" sibTransId="{77605D69-2EBB-49FE-AA09-EEB8B93BCEC4}"/>
    <dgm:cxn modelId="{003DA175-5C0B-4297-99C4-EC425CB4C254}" type="presOf" srcId="{34F0AFD8-A543-48D5-84AF-078701F9D082}" destId="{A08A6C71-78C2-4EBA-BD37-E53B32D72057}" srcOrd="0" destOrd="0" presId="urn:microsoft.com/office/officeart/2005/8/layout/vList5"/>
    <dgm:cxn modelId="{49D85ECF-72CE-4F0B-83A3-63A745551D93}" type="presOf" srcId="{C6053D4A-B577-4325-A6D7-51E7C38AFA79}" destId="{AA536B86-54D3-416B-BE6D-D34C9C6D6C50}" srcOrd="0" destOrd="0" presId="urn:microsoft.com/office/officeart/2005/8/layout/vList5"/>
    <dgm:cxn modelId="{1F3FF56D-3C29-4494-B004-52720A694C3A}" type="presParOf" srcId="{203E98D6-BD8C-49D0-96CF-27F57C56E0E3}" destId="{7B1776D3-A572-44CB-B723-8B556264A65A}" srcOrd="0" destOrd="0" presId="urn:microsoft.com/office/officeart/2005/8/layout/vList5"/>
    <dgm:cxn modelId="{AB9B6CD2-4602-44C3-A387-ACBD58DE6BE7}" type="presParOf" srcId="{7B1776D3-A572-44CB-B723-8B556264A65A}" destId="{A08A6C71-78C2-4EBA-BD37-E53B32D72057}" srcOrd="0" destOrd="0" presId="urn:microsoft.com/office/officeart/2005/8/layout/vList5"/>
    <dgm:cxn modelId="{276914A9-010D-45A3-95CB-BF35EFB2C5D0}" type="presParOf" srcId="{7B1776D3-A572-44CB-B723-8B556264A65A}" destId="{B6D926DC-3662-47A0-A09B-DB400187DD44}" srcOrd="1" destOrd="0" presId="urn:microsoft.com/office/officeart/2005/8/layout/vList5"/>
    <dgm:cxn modelId="{A928D123-068C-4D37-840C-701BCAA58022}" type="presParOf" srcId="{203E98D6-BD8C-49D0-96CF-27F57C56E0E3}" destId="{BA1B847A-9D34-4F31-B9A4-AAC680DB691D}" srcOrd="1" destOrd="0" presId="urn:microsoft.com/office/officeart/2005/8/layout/vList5"/>
    <dgm:cxn modelId="{2DCFE4FB-B756-4E1C-AC40-903E98F85B5D}" type="presParOf" srcId="{203E98D6-BD8C-49D0-96CF-27F57C56E0E3}" destId="{A410BC17-A9CB-4EF3-A5E1-B87CD0993DB2}" srcOrd="2" destOrd="0" presId="urn:microsoft.com/office/officeart/2005/8/layout/vList5"/>
    <dgm:cxn modelId="{1D8A3E90-6081-4E27-911D-DCE823BCF0D3}" type="presParOf" srcId="{A410BC17-A9CB-4EF3-A5E1-B87CD0993DB2}" destId="{AA536B86-54D3-416B-BE6D-D34C9C6D6C50}" srcOrd="0" destOrd="0" presId="urn:microsoft.com/office/officeart/2005/8/layout/vList5"/>
    <dgm:cxn modelId="{4547E573-63A3-4E29-9090-8AED86F78A48}" type="presParOf" srcId="{A410BC17-A9CB-4EF3-A5E1-B87CD0993DB2}" destId="{BE2407E2-2EC8-4E66-B428-7159637DCB5F}" srcOrd="1" destOrd="0" presId="urn:microsoft.com/office/officeart/2005/8/layout/vList5"/>
    <dgm:cxn modelId="{D4F66E2F-59CF-49B5-8211-BFD05C0D2112}" type="presParOf" srcId="{203E98D6-BD8C-49D0-96CF-27F57C56E0E3}" destId="{F540C95F-909A-4718-A612-A89AB77ADADA}" srcOrd="3" destOrd="0" presId="urn:microsoft.com/office/officeart/2005/8/layout/vList5"/>
    <dgm:cxn modelId="{4A653786-3578-40C4-9E4C-8EBA77F661D6}" type="presParOf" srcId="{203E98D6-BD8C-49D0-96CF-27F57C56E0E3}" destId="{A342F22C-DA56-4246-9DE8-3E44DAF057DA}" srcOrd="4" destOrd="0" presId="urn:microsoft.com/office/officeart/2005/8/layout/vList5"/>
    <dgm:cxn modelId="{3AC503E9-85DF-4A73-A241-132A66703AE3}" type="presParOf" srcId="{A342F22C-DA56-4246-9DE8-3E44DAF057DA}" destId="{52BEEB5E-2136-4323-8F19-0F97AB33D343}" srcOrd="0" destOrd="0" presId="urn:microsoft.com/office/officeart/2005/8/layout/vList5"/>
    <dgm:cxn modelId="{8FF8F490-D34A-47CC-BD36-CFBD19C7E1AA}" type="presParOf" srcId="{A342F22C-DA56-4246-9DE8-3E44DAF057DA}" destId="{F1B3BBB5-2945-4E52-884F-977BABDEC6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3080D-AA17-4CEE-8D7F-B0E26C2896EA}">
      <dsp:nvSpPr>
        <dsp:cNvPr id="0" name=""/>
        <dsp:cNvSpPr/>
      </dsp:nvSpPr>
      <dsp:spPr>
        <a:xfrm>
          <a:off x="1643075" y="250043"/>
          <a:ext cx="919076" cy="992689"/>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kern="1200" dirty="0" smtClean="0"/>
            <a:t>Су</a:t>
          </a:r>
          <a:endParaRPr lang="ru-RU" sz="1200" kern="1200" dirty="0"/>
        </a:p>
      </dsp:txBody>
      <dsp:txXfrm>
        <a:off x="1777671" y="395419"/>
        <a:ext cx="649884" cy="701937"/>
      </dsp:txXfrm>
    </dsp:sp>
    <dsp:sp modelId="{A3E55B76-2BB5-4860-960A-D74BF181EB2B}">
      <dsp:nvSpPr>
        <dsp:cNvPr id="0" name=""/>
        <dsp:cNvSpPr/>
      </dsp:nvSpPr>
      <dsp:spPr>
        <a:xfrm>
          <a:off x="1968569" y="1402017"/>
          <a:ext cx="373634" cy="373634"/>
        </a:xfrm>
        <a:prstGeom prst="mathPlus">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ru-RU" sz="600" kern="1200"/>
        </a:p>
      </dsp:txBody>
      <dsp:txXfrm>
        <a:off x="2018094" y="1544895"/>
        <a:ext cx="274584" cy="87878"/>
      </dsp:txXfrm>
    </dsp:sp>
    <dsp:sp modelId="{DC40C4F0-7F2C-47F6-BAF7-F242AF16CC61}">
      <dsp:nvSpPr>
        <dsp:cNvPr id="0" name=""/>
        <dsp:cNvSpPr/>
      </dsp:nvSpPr>
      <dsp:spPr>
        <a:xfrm>
          <a:off x="1643075" y="1964556"/>
          <a:ext cx="1038073" cy="9927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kern="1200" dirty="0" smtClean="0"/>
            <a:t>Бос сынықты материал</a:t>
          </a:r>
          <a:endParaRPr lang="ru-RU" sz="1200" kern="1200" dirty="0"/>
        </a:p>
      </dsp:txBody>
      <dsp:txXfrm>
        <a:off x="1795097" y="2109937"/>
        <a:ext cx="734029" cy="701959"/>
      </dsp:txXfrm>
    </dsp:sp>
    <dsp:sp modelId="{23D39823-0A40-4660-A668-3113F9A2BFC0}">
      <dsp:nvSpPr>
        <dsp:cNvPr id="0" name=""/>
        <dsp:cNvSpPr/>
      </dsp:nvSpPr>
      <dsp:spPr>
        <a:xfrm>
          <a:off x="2000264" y="3036127"/>
          <a:ext cx="373634" cy="373634"/>
        </a:xfrm>
        <a:prstGeom prst="mathPlus">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ru-RU" sz="600" kern="1200"/>
        </a:p>
      </dsp:txBody>
      <dsp:txXfrm>
        <a:off x="2049789" y="3179005"/>
        <a:ext cx="274584" cy="87878"/>
      </dsp:txXfrm>
    </dsp:sp>
    <dsp:sp modelId="{053C6ECC-ED48-46FA-929F-C4586180440D}">
      <dsp:nvSpPr>
        <dsp:cNvPr id="0" name=""/>
        <dsp:cNvSpPr/>
      </dsp:nvSpPr>
      <dsp:spPr>
        <a:xfrm>
          <a:off x="1714513" y="3620563"/>
          <a:ext cx="960531" cy="987200"/>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kern="1200" dirty="0" smtClean="0"/>
            <a:t>Еңістік</a:t>
          </a:r>
          <a:endParaRPr lang="ru-RU" sz="1200" kern="1200" dirty="0"/>
        </a:p>
      </dsp:txBody>
      <dsp:txXfrm>
        <a:off x="1855180" y="3765135"/>
        <a:ext cx="679197" cy="698056"/>
      </dsp:txXfrm>
    </dsp:sp>
    <dsp:sp modelId="{1B8114E9-8920-4537-A767-2CB79B6DCEA7}">
      <dsp:nvSpPr>
        <dsp:cNvPr id="0" name=""/>
        <dsp:cNvSpPr/>
      </dsp:nvSpPr>
      <dsp:spPr>
        <a:xfrm rot="10317579">
          <a:off x="1361184" y="2408604"/>
          <a:ext cx="192792" cy="239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rot="10800000">
        <a:off x="1418738" y="2452487"/>
        <a:ext cx="134954" cy="143785"/>
      </dsp:txXfrm>
    </dsp:sp>
    <dsp:sp modelId="{AEA4AA7E-AC36-42E8-A6F1-E331ECD0820D}">
      <dsp:nvSpPr>
        <dsp:cNvPr id="0" name=""/>
        <dsp:cNvSpPr/>
      </dsp:nvSpPr>
      <dsp:spPr>
        <a:xfrm>
          <a:off x="828" y="1999008"/>
          <a:ext cx="1288395" cy="12883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kk-KZ" sz="900" kern="1200" noProof="0" dirty="0" smtClean="0"/>
            <a:t>Сел тасқындарының туындауы үшін үш шарт орындалуы тиіс</a:t>
          </a:r>
          <a:r>
            <a:rPr lang="ru-RU" sz="900" kern="1200" dirty="0" smtClean="0"/>
            <a:t>:</a:t>
          </a:r>
          <a:endParaRPr lang="ru-RU" sz="900" kern="1200" dirty="0"/>
        </a:p>
      </dsp:txBody>
      <dsp:txXfrm>
        <a:off x="189509" y="2187689"/>
        <a:ext cx="911033" cy="911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926DC-3662-47A0-A09B-DB400187DD44}">
      <dsp:nvSpPr>
        <dsp:cNvPr id="0" name=""/>
        <dsp:cNvSpPr/>
      </dsp:nvSpPr>
      <dsp:spPr>
        <a:xfrm rot="5400000">
          <a:off x="4418888" y="-2061421"/>
          <a:ext cx="1170008" cy="5435721"/>
        </a:xfrm>
        <a:prstGeom prst="round2SameRect">
          <a:avLst/>
        </a:prstGeom>
        <a:solidFill>
          <a:srgbClr val="00B0F0"/>
        </a:solidFill>
        <a:ln w="25400" cap="flat" cmpd="sng" algn="ctr">
          <a:solidFill>
            <a:schemeClr val="accent1"/>
          </a:solidFill>
          <a:prstDash val="solid"/>
        </a:ln>
        <a:effectLst/>
        <a:scene3d>
          <a:camera prst="orthographicFront"/>
          <a:lightRig rig="threePt" dir="t"/>
        </a:scene3d>
        <a:sp3d>
          <a:bevelT/>
        </a:sp3d>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kk-KZ" sz="1400" b="0" i="0" kern="1200" baseline="0" dirty="0" smtClean="0"/>
            <a:t>Шығу тегі әртүрлі тасынды-сулы сел тасқындарының тығыздығы 1300-1600 кг/м</a:t>
          </a:r>
          <a:r>
            <a:rPr lang="kk-KZ" sz="1400" b="0" i="0" kern="1200" baseline="30000" dirty="0" smtClean="0"/>
            <a:t>3 </a:t>
          </a:r>
          <a:r>
            <a:rPr lang="kk-KZ" sz="1400" b="0" i="0" kern="1200" baseline="0" dirty="0" smtClean="0"/>
            <a:t>аралығында өзгереді, олар тасымалдайтын тасындылардың гранулометриялық құрамында көлемі 0,1 м жететін бөлшектер басым, ал анағұрлым ірі фракциялары 0,2-0,3 м дейін жетеді, сел қоспасындағы судың мөлшері 70-80 % жетеді. </a:t>
          </a:r>
          <a:endParaRPr lang="ru-RU" sz="1400" b="0" i="0" kern="1200" baseline="0" dirty="0"/>
        </a:p>
      </dsp:txBody>
      <dsp:txXfrm rot="-5400000">
        <a:off x="2286032" y="128550"/>
        <a:ext cx="5378606" cy="1055778"/>
      </dsp:txXfrm>
    </dsp:sp>
    <dsp:sp modelId="{A08A6C71-78C2-4EBA-BD37-E53B32D72057}">
      <dsp:nvSpPr>
        <dsp:cNvPr id="0" name=""/>
        <dsp:cNvSpPr/>
      </dsp:nvSpPr>
      <dsp:spPr>
        <a:xfrm>
          <a:off x="71127" y="0"/>
          <a:ext cx="2116318" cy="1328649"/>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kk-KZ" sz="2900" kern="1200" dirty="0" smtClean="0">
              <a:solidFill>
                <a:schemeClr val="accent6">
                  <a:lumMod val="50000"/>
                </a:schemeClr>
              </a:solidFill>
            </a:rPr>
            <a:t>тасынды-сулы</a:t>
          </a:r>
          <a:endParaRPr lang="ru-RU" sz="2900" b="0" i="0" kern="1200" baseline="0" dirty="0">
            <a:solidFill>
              <a:schemeClr val="accent6">
                <a:lumMod val="50000"/>
              </a:schemeClr>
            </a:solidFill>
          </a:endParaRPr>
        </a:p>
      </dsp:txBody>
      <dsp:txXfrm>
        <a:off x="135986" y="64859"/>
        <a:ext cx="1986600" cy="1198931"/>
      </dsp:txXfrm>
    </dsp:sp>
    <dsp:sp modelId="{BE2407E2-2EC8-4E66-B428-7159637DCB5F}">
      <dsp:nvSpPr>
        <dsp:cNvPr id="0" name=""/>
        <dsp:cNvSpPr/>
      </dsp:nvSpPr>
      <dsp:spPr>
        <a:xfrm rot="5400000">
          <a:off x="4442324" y="-705614"/>
          <a:ext cx="1121060" cy="5433698"/>
        </a:xfrm>
        <a:prstGeom prst="round2SameRect">
          <a:avLst/>
        </a:prstGeom>
        <a:solidFill>
          <a:srgbClr val="00B0F0"/>
        </a:solidFill>
        <a:ln w="25400" cap="flat" cmpd="sng" algn="ctr">
          <a:solidFill>
            <a:schemeClr val="accent1"/>
          </a:solidFill>
          <a:prstDash val="solid"/>
        </a:ln>
        <a:effectLst/>
        <a:scene3d>
          <a:camera prst="orthographicFront"/>
          <a:lightRig rig="threePt" dir="t"/>
        </a:scene3d>
        <a:sp3d>
          <a:bevelT/>
        </a:sp3d>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44500" rtl="0">
            <a:lnSpc>
              <a:spcPct val="90000"/>
            </a:lnSpc>
            <a:spcBef>
              <a:spcPct val="0"/>
            </a:spcBef>
            <a:spcAft>
              <a:spcPct val="15000"/>
            </a:spcAft>
            <a:buChar char="••"/>
          </a:pPr>
          <a:endParaRPr lang="kk-KZ" sz="1000" b="0" i="0" kern="1200" baseline="0" dirty="0"/>
        </a:p>
        <a:p>
          <a:pPr marL="114300" lvl="1" indent="-114300" algn="l" defTabSz="622300" rtl="0">
            <a:lnSpc>
              <a:spcPct val="90000"/>
            </a:lnSpc>
            <a:spcBef>
              <a:spcPct val="0"/>
            </a:spcBef>
            <a:spcAft>
              <a:spcPct val="15000"/>
            </a:spcAft>
            <a:buChar char="••"/>
          </a:pPr>
          <a:r>
            <a:rPr lang="kk-KZ" sz="1400" b="0" i="0" kern="1200" baseline="0" dirty="0" smtClean="0"/>
            <a:t>Лайлы сел тасқындарының тығыздығы 2000 кг/м</a:t>
          </a:r>
          <a:r>
            <a:rPr lang="kk-KZ" sz="1400" b="0" i="0" kern="1200" baseline="30000" dirty="0" smtClean="0"/>
            <a:t>3</a:t>
          </a:r>
          <a:r>
            <a:rPr lang="kk-KZ" sz="1400" b="0" i="0" kern="1200" baseline="0" dirty="0" smtClean="0"/>
            <a:t> жетеді. Лайлы сел тасқындарындағы сел массасының гранулометриялық құрамында шаңды және сазды бөлшектер басым болып келеді, ал сел құраушысының мөлшері 40-50 % аспайды. </a:t>
          </a:r>
          <a:endParaRPr lang="ru-RU" sz="1400" b="0" i="0" kern="1200" baseline="0" dirty="0"/>
        </a:p>
      </dsp:txBody>
      <dsp:txXfrm rot="-5400000">
        <a:off x="2286005" y="1505431"/>
        <a:ext cx="5378972" cy="1011608"/>
      </dsp:txXfrm>
    </dsp:sp>
    <dsp:sp modelId="{AA536B86-54D3-416B-BE6D-D34C9C6D6C50}">
      <dsp:nvSpPr>
        <dsp:cNvPr id="0" name=""/>
        <dsp:cNvSpPr/>
      </dsp:nvSpPr>
      <dsp:spPr>
        <a:xfrm>
          <a:off x="89219" y="1403291"/>
          <a:ext cx="2118304" cy="1382791"/>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kk-KZ" sz="2900" kern="1200" dirty="0" smtClean="0">
              <a:solidFill>
                <a:schemeClr val="accent6">
                  <a:lumMod val="50000"/>
                </a:schemeClr>
              </a:solidFill>
            </a:rPr>
            <a:t>лайлы</a:t>
          </a:r>
          <a:endParaRPr lang="ru-RU" sz="2900" b="0" i="0" kern="1200" baseline="0" dirty="0">
            <a:solidFill>
              <a:schemeClr val="accent6">
                <a:lumMod val="50000"/>
              </a:schemeClr>
            </a:solidFill>
          </a:endParaRPr>
        </a:p>
      </dsp:txBody>
      <dsp:txXfrm>
        <a:off x="156721" y="1470793"/>
        <a:ext cx="1983300" cy="1247787"/>
      </dsp:txXfrm>
    </dsp:sp>
    <dsp:sp modelId="{F1B3BBB5-2945-4E52-884F-977BABDEC6A3}">
      <dsp:nvSpPr>
        <dsp:cNvPr id="0" name=""/>
        <dsp:cNvSpPr/>
      </dsp:nvSpPr>
      <dsp:spPr>
        <a:xfrm rot="5400000">
          <a:off x="4116244" y="955842"/>
          <a:ext cx="1796376" cy="5456852"/>
        </a:xfrm>
        <a:prstGeom prst="round2SameRect">
          <a:avLst/>
        </a:prstGeom>
        <a:solidFill>
          <a:srgbClr val="00B0F0"/>
        </a:solidFill>
        <a:ln w="25400" cap="flat" cmpd="sng" algn="ctr">
          <a:solidFill>
            <a:schemeClr val="accent1"/>
          </a:solidFill>
          <a:prstDash val="solid"/>
        </a:ln>
        <a:effectLst/>
        <a:scene3d>
          <a:camera prst="orthographicFront"/>
          <a:lightRig rig="threePt" dir="t"/>
        </a:scene3d>
        <a:sp3d>
          <a:bevelT/>
        </a:sp3d>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endParaRPr lang="ru-RU" sz="1000" kern="1200"/>
        </a:p>
        <a:p>
          <a:pPr marL="114300" lvl="1" indent="-114300" algn="l" defTabSz="622300" rtl="0">
            <a:lnSpc>
              <a:spcPct val="90000"/>
            </a:lnSpc>
            <a:spcBef>
              <a:spcPct val="0"/>
            </a:spcBef>
            <a:spcAft>
              <a:spcPct val="15000"/>
            </a:spcAft>
            <a:buChar char="••"/>
          </a:pPr>
          <a:r>
            <a:rPr lang="kk-KZ" sz="1400" b="0" i="0" kern="1200" baseline="0" dirty="0" smtClean="0"/>
            <a:t>Лайлы-тасты сел тасқындарының тығыздығы 2000-2300 кг/м</a:t>
          </a:r>
          <a:r>
            <a:rPr lang="kk-KZ" sz="1400" b="0" i="0" kern="1200" baseline="30000" dirty="0" smtClean="0"/>
            <a:t>3</a:t>
          </a:r>
          <a:r>
            <a:rPr lang="kk-KZ" sz="1400" b="0" i="0" kern="1200" baseline="0" dirty="0" smtClean="0"/>
            <a:t> құрайды, кей жағдайларда 2400 кг/м</a:t>
          </a:r>
          <a:r>
            <a:rPr lang="kk-KZ" sz="1400" b="0" i="0" kern="1200" baseline="30000" dirty="0" smtClean="0"/>
            <a:t>3</a:t>
          </a:r>
          <a:r>
            <a:rPr lang="kk-KZ" sz="1400" b="0" i="0" kern="1200" baseline="0" dirty="0" smtClean="0"/>
            <a:t> жетеді.  Лайлы-тасты сел тасқындарының гранулометриялық құрамының өзгеру диапазоны кең аралықты қамтиды, анағұрлым ірі фракциялар мөлшері 0,5-0,6 м жететін тастардан құралады. Сел массасының құрамындағы жекелеген қойтастар мөлшері 2-3 м жетеді. Сел массасының құрамындағы су қоймалжың масса түрінде кездеседі және оның мөлшері 30-40 % аспайды.</a:t>
          </a:r>
          <a:endParaRPr lang="kk-KZ" sz="1400" b="0" i="0" kern="1200" baseline="0" dirty="0"/>
        </a:p>
      </dsp:txBody>
      <dsp:txXfrm rot="-5400000">
        <a:off x="2286006" y="2873772"/>
        <a:ext cx="5369160" cy="1620992"/>
      </dsp:txXfrm>
    </dsp:sp>
    <dsp:sp modelId="{52BEEB5E-2136-4323-8F19-0F97AB33D343}">
      <dsp:nvSpPr>
        <dsp:cNvPr id="0" name=""/>
        <dsp:cNvSpPr/>
      </dsp:nvSpPr>
      <dsp:spPr>
        <a:xfrm>
          <a:off x="160005" y="2885168"/>
          <a:ext cx="2013963" cy="1615424"/>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kk-KZ" sz="2900" kern="1200" dirty="0" smtClean="0">
              <a:solidFill>
                <a:schemeClr val="accent6">
                  <a:lumMod val="50000"/>
                </a:schemeClr>
              </a:solidFill>
            </a:rPr>
            <a:t>лайлы-тасты</a:t>
          </a:r>
          <a:endParaRPr lang="ru-RU" sz="2900" kern="1200" dirty="0">
            <a:solidFill>
              <a:schemeClr val="accent6">
                <a:lumMod val="50000"/>
              </a:schemeClr>
            </a:solidFill>
          </a:endParaRPr>
        </a:p>
      </dsp:txBody>
      <dsp:txXfrm>
        <a:off x="238863" y="2964026"/>
        <a:ext cx="1856247" cy="145770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A0D0232-5CF0-4F26-9343-B9B8AB972132}" type="datetimeFigureOut">
              <a:rPr lang="ru-RU" smtClean="0"/>
              <a:pPr/>
              <a:t>26.09.2020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0E1D0B60-8AB3-4970-98C2-5796390B832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A0D0232-5CF0-4F26-9343-B9B8AB972132}" type="datetimeFigureOut">
              <a:rPr lang="ru-RU" smtClean="0"/>
              <a:pPr/>
              <a:t>26.09.2020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A0D0232-5CF0-4F26-9343-B9B8AB972132}" type="datetimeFigureOut">
              <a:rPr lang="ru-RU" smtClean="0"/>
              <a:pPr/>
              <a:t>26.09.2020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A0D0232-5CF0-4F26-9343-B9B8AB972132}" type="datetimeFigureOut">
              <a:rPr lang="ru-RU" smtClean="0"/>
              <a:pPr/>
              <a:t>26.09.2020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0E1D0B60-8AB3-4970-98C2-5796390B832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A0D0232-5CF0-4F26-9343-B9B8AB972132}" type="datetimeFigureOut">
              <a:rPr lang="ru-RU" smtClean="0"/>
              <a:pPr/>
              <a:t>26.09.2020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0E1D0B60-8AB3-4970-98C2-5796390B8324}"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A0D0232-5CF0-4F26-9343-B9B8AB972132}" type="datetimeFigureOut">
              <a:rPr lang="ru-RU" smtClean="0"/>
              <a:pPr/>
              <a:t>26.09.2020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A0D0232-5CF0-4F26-9343-B9B8AB972132}" type="datetimeFigureOut">
              <a:rPr lang="ru-RU" smtClean="0"/>
              <a:pPr/>
              <a:t>26.09.2020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0E1D0B60-8AB3-4970-98C2-5796390B8324}"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A0D0232-5CF0-4F26-9343-B9B8AB972132}" type="datetimeFigureOut">
              <a:rPr lang="ru-RU" smtClean="0"/>
              <a:pPr/>
              <a:t>26.09.2020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A0D0232-5CF0-4F26-9343-B9B8AB972132}" type="datetimeFigureOut">
              <a:rPr lang="ru-RU" smtClean="0"/>
              <a:pPr/>
              <a:t>26.09.2020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A0D0232-5CF0-4F26-9343-B9B8AB972132}" type="datetimeFigureOut">
              <a:rPr lang="ru-RU" smtClean="0"/>
              <a:pPr/>
              <a:t>26.09.2020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FA0D0232-5CF0-4F26-9343-B9B8AB972132}" type="datetimeFigureOut">
              <a:rPr lang="ru-RU" smtClean="0"/>
              <a:pPr/>
              <a:t>26.09.2020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E1D0B60-8AB3-4970-98C2-5796390B8324}"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A0D0232-5CF0-4F26-9343-B9B8AB972132}" type="datetimeFigureOut">
              <a:rPr lang="ru-RU" smtClean="0"/>
              <a:pPr/>
              <a:t>26.09.2020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E1D0B60-8AB3-4970-98C2-5796390B8324}"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357158" y="1746396"/>
            <a:ext cx="850112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kk-KZ" sz="32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Сел тасқындары туралы түсінік</a:t>
            </a:r>
            <a:endParaRPr kumimoji="0" lang="ru-RU" sz="3200" b="1" i="0" u="none" strike="noStrike" cap="none" normalizeH="0" baseline="0" dirty="0" smtClean="0">
              <a:ln>
                <a:noFill/>
              </a:ln>
              <a:solidFill>
                <a:srgbClr val="00B050"/>
              </a:solidFill>
              <a:effectLst/>
              <a:latin typeface="Arial" pitchFamily="34" charset="0"/>
              <a:cs typeface="Arial" pitchFamily="34" charset="0"/>
            </a:endParaRPr>
          </a:p>
          <a:p>
            <a:pPr lvl="0" indent="450850" eaLnBrk="0" fontAlgn="base" hangingPunct="0">
              <a:spcBef>
                <a:spcPct val="0"/>
              </a:spcBef>
              <a:spcAft>
                <a:spcPct val="0"/>
              </a:spcAft>
              <a:buFont typeface="Wingdings" pitchFamily="2" charset="2"/>
              <a:buChar char="ü"/>
            </a:pPr>
            <a:r>
              <a:rPr lang="kk-KZ" sz="3200" b="1" dirty="0">
                <a:solidFill>
                  <a:srgbClr val="00B050"/>
                </a:solidFill>
                <a:latin typeface="Times New Roman" pitchFamily="18" charset="0"/>
                <a:ea typeface="Calibri" pitchFamily="34" charset="0"/>
                <a:cs typeface="Times New Roman" pitchFamily="18" charset="0"/>
              </a:rPr>
              <a:t>Селдің анықтамасы. </a:t>
            </a:r>
            <a:endParaRPr lang="kk-KZ" sz="3200" b="1" dirty="0" smtClean="0">
              <a:solidFill>
                <a:srgbClr val="00B050"/>
              </a:solidFill>
              <a:latin typeface="Times New Roman" pitchFamily="18" charset="0"/>
              <a:ea typeface="Calibri" pitchFamily="34" charset="0"/>
              <a:cs typeface="Times New Roman" pitchFamily="18" charset="0"/>
            </a:endParaRPr>
          </a:p>
          <a:p>
            <a:pPr lvl="0" indent="450850" eaLnBrk="0" fontAlgn="base" hangingPunct="0">
              <a:spcBef>
                <a:spcPct val="0"/>
              </a:spcBef>
              <a:spcAft>
                <a:spcPct val="0"/>
              </a:spcAft>
              <a:buFont typeface="Wingdings" pitchFamily="2" charset="2"/>
              <a:buChar char="ü"/>
            </a:pPr>
            <a:r>
              <a:rPr lang="ru-RU" sz="3200" b="1" dirty="0">
                <a:solidFill>
                  <a:srgbClr val="00B050"/>
                </a:solidFill>
                <a:latin typeface="Times New Roman" pitchFamily="18" charset="0"/>
                <a:ea typeface="Calibri" pitchFamily="34" charset="0"/>
                <a:cs typeface="Times New Roman" pitchFamily="18" charset="0"/>
              </a:rPr>
              <a:t>Су </a:t>
            </a:r>
            <a:r>
              <a:rPr lang="ru-RU" sz="3200" b="1" dirty="0" err="1">
                <a:solidFill>
                  <a:srgbClr val="00B050"/>
                </a:solidFill>
                <a:latin typeface="Times New Roman" pitchFamily="18" charset="0"/>
                <a:ea typeface="Calibri" pitchFamily="34" charset="0"/>
                <a:cs typeface="Times New Roman" pitchFamily="18" charset="0"/>
              </a:rPr>
              <a:t>ағындысынан</a:t>
            </a:r>
            <a:r>
              <a:rPr lang="ru-RU" sz="3200" b="1" dirty="0">
                <a:solidFill>
                  <a:srgbClr val="00B050"/>
                </a:solidFill>
                <a:latin typeface="Times New Roman" pitchFamily="18" charset="0"/>
                <a:ea typeface="Calibri" pitchFamily="34" charset="0"/>
                <a:cs typeface="Times New Roman" pitchFamily="18" charset="0"/>
              </a:rPr>
              <a:t> </a:t>
            </a:r>
            <a:r>
              <a:rPr lang="ru-RU" sz="3200" b="1" dirty="0" err="1">
                <a:solidFill>
                  <a:srgbClr val="00B050"/>
                </a:solidFill>
                <a:latin typeface="Times New Roman" pitchFamily="18" charset="0"/>
                <a:ea typeface="Calibri" pitchFamily="34" charset="0"/>
                <a:cs typeface="Times New Roman" pitchFamily="18" charset="0"/>
              </a:rPr>
              <a:t>айырмашылығын</a:t>
            </a:r>
            <a:r>
              <a:rPr lang="ru-RU" sz="3200" b="1" dirty="0">
                <a:solidFill>
                  <a:srgbClr val="00B050"/>
                </a:solidFill>
                <a:latin typeface="Times New Roman" pitchFamily="18" charset="0"/>
                <a:ea typeface="Calibri" pitchFamily="34" charset="0"/>
                <a:cs typeface="Times New Roman" pitchFamily="18" charset="0"/>
              </a:rPr>
              <a:t> </a:t>
            </a:r>
            <a:r>
              <a:rPr lang="ru-RU" sz="3200" b="1" dirty="0" err="1">
                <a:solidFill>
                  <a:srgbClr val="00B050"/>
                </a:solidFill>
                <a:latin typeface="Times New Roman" pitchFamily="18" charset="0"/>
                <a:ea typeface="Calibri" pitchFamily="34" charset="0"/>
                <a:cs typeface="Times New Roman" pitchFamily="18" charset="0"/>
              </a:rPr>
              <a:t>көрсететін</a:t>
            </a:r>
            <a:r>
              <a:rPr lang="ru-RU" sz="3200" b="1" dirty="0">
                <a:solidFill>
                  <a:srgbClr val="00B050"/>
                </a:solidFill>
                <a:latin typeface="Times New Roman" pitchFamily="18" charset="0"/>
                <a:ea typeface="Calibri" pitchFamily="34" charset="0"/>
                <a:cs typeface="Times New Roman" pitchFamily="18" charset="0"/>
              </a:rPr>
              <a:t> </a:t>
            </a:r>
            <a:r>
              <a:rPr lang="ru-RU" sz="3200" b="1" dirty="0" err="1">
                <a:solidFill>
                  <a:srgbClr val="00B050"/>
                </a:solidFill>
                <a:latin typeface="Times New Roman" pitchFamily="18" charset="0"/>
                <a:ea typeface="Calibri" pitchFamily="34" charset="0"/>
                <a:cs typeface="Times New Roman" pitchFamily="18" charset="0"/>
              </a:rPr>
              <a:t>сипаттық</a:t>
            </a:r>
            <a:r>
              <a:rPr lang="ru-RU" sz="3200" b="1" dirty="0">
                <a:solidFill>
                  <a:srgbClr val="00B050"/>
                </a:solidFill>
                <a:latin typeface="Times New Roman" pitchFamily="18" charset="0"/>
                <a:ea typeface="Calibri" pitchFamily="34" charset="0"/>
                <a:cs typeface="Times New Roman" pitchFamily="18" charset="0"/>
              </a:rPr>
              <a:t> </a:t>
            </a:r>
            <a:r>
              <a:rPr lang="ru-RU" sz="3200" b="1" dirty="0" err="1">
                <a:solidFill>
                  <a:srgbClr val="00B050"/>
                </a:solidFill>
                <a:latin typeface="Times New Roman" pitchFamily="18" charset="0"/>
                <a:ea typeface="Calibri" pitchFamily="34" charset="0"/>
                <a:cs typeface="Times New Roman" pitchFamily="18" charset="0"/>
              </a:rPr>
              <a:t>белгілер</a:t>
            </a:r>
            <a:r>
              <a:rPr lang="ru-RU" sz="3200" b="1" dirty="0">
                <a:solidFill>
                  <a:srgbClr val="00B050"/>
                </a:solidFill>
                <a:latin typeface="Times New Roman" pitchFamily="18" charset="0"/>
                <a:ea typeface="Calibri" pitchFamily="34" charset="0"/>
                <a:cs typeface="Times New Roman" pitchFamily="18" charset="0"/>
              </a:rPr>
              <a:t>.</a:t>
            </a:r>
          </a:p>
          <a:p>
            <a:pPr lvl="0" indent="450850" eaLnBrk="0" fontAlgn="base" hangingPunct="0">
              <a:spcBef>
                <a:spcPct val="0"/>
              </a:spcBef>
              <a:spcAft>
                <a:spcPct val="0"/>
              </a:spcAft>
              <a:buFont typeface="Wingdings" pitchFamily="2" charset="2"/>
              <a:buChar char="ü"/>
            </a:pPr>
            <a:r>
              <a:rPr lang="ru-RU" sz="3200" b="1" dirty="0" err="1">
                <a:solidFill>
                  <a:srgbClr val="00B050"/>
                </a:solidFill>
                <a:latin typeface="Times New Roman" pitchFamily="18" charset="0"/>
                <a:ea typeface="Calibri" pitchFamily="34" charset="0"/>
                <a:cs typeface="Times New Roman" pitchFamily="18" charset="0"/>
              </a:rPr>
              <a:t>Негізгі</a:t>
            </a:r>
            <a:r>
              <a:rPr lang="ru-RU" sz="3200" b="1" dirty="0">
                <a:solidFill>
                  <a:srgbClr val="00B050"/>
                </a:solidFill>
                <a:latin typeface="Times New Roman" pitchFamily="18" charset="0"/>
                <a:ea typeface="Calibri" pitchFamily="34" charset="0"/>
                <a:cs typeface="Times New Roman" pitchFamily="18" charset="0"/>
              </a:rPr>
              <a:t> терминология.</a:t>
            </a:r>
          </a:p>
          <a:p>
            <a:pPr lvl="0" indent="450850" eaLnBrk="0" fontAlgn="base" hangingPunct="0">
              <a:spcBef>
                <a:spcPct val="0"/>
              </a:spcBef>
              <a:spcAft>
                <a:spcPct val="0"/>
              </a:spcAft>
              <a:buFont typeface="Wingdings" pitchFamily="2" charset="2"/>
              <a:buChar char="ü"/>
            </a:pPr>
            <a:endParaRPr lang="ru-RU" sz="3200" b="1" dirty="0">
              <a:solidFill>
                <a:srgbClr val="00B050"/>
              </a:solidFill>
              <a:latin typeface="Times New Roman" pitchFamily="18" charset="0"/>
              <a:ea typeface="Calibri" pitchFamily="34" charset="0"/>
              <a:cs typeface="Times New Roman" pitchFamily="18" charset="0"/>
            </a:endParaRPr>
          </a:p>
          <a:p>
            <a:pPr lvl="0" indent="450850" eaLnBrk="0" fontAlgn="base" hangingPunct="0">
              <a:spcBef>
                <a:spcPct val="0"/>
              </a:spcBef>
              <a:spcAft>
                <a:spcPct val="0"/>
              </a:spcAft>
              <a:buFont typeface="Wingdings" pitchFamily="2" charset="2"/>
              <a:buChar char="ü"/>
            </a:pPr>
            <a:endParaRPr lang="ru-RU" sz="3200" b="1" dirty="0">
              <a:solidFill>
                <a:srgbClr val="00B050"/>
              </a:solidFill>
              <a:latin typeface="Times New Roman" pitchFamily="18" charset="0"/>
              <a:ea typeface="Calibri" pitchFamily="34" charset="0"/>
              <a:cs typeface="Times New Roman" pitchFamily="18" charset="0"/>
            </a:endParaRPr>
          </a:p>
        </p:txBody>
      </p:sp>
      <p:sp>
        <p:nvSpPr>
          <p:cNvPr id="17409" name="Rectangle 1"/>
          <p:cNvSpPr>
            <a:spLocks noChangeArrowheads="1"/>
          </p:cNvSpPr>
          <p:nvPr/>
        </p:nvSpPr>
        <p:spPr bwMode="auto">
          <a:xfrm>
            <a:off x="683568" y="754831"/>
            <a:ext cx="810039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pPr>
            <a:r>
              <a:rPr kumimoji="0" lang="kk-K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kk-K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дәріс. </a:t>
            </a:r>
            <a:r>
              <a:rPr lang="ru-RU" sz="3200" dirty="0"/>
              <a:t>Сел </a:t>
            </a:r>
            <a:r>
              <a:rPr lang="ru-RU" sz="3200" dirty="0" err="1"/>
              <a:t>жөніндегі</a:t>
            </a:r>
            <a:r>
              <a:rPr lang="ru-RU" sz="3200" dirty="0"/>
              <a:t> </a:t>
            </a:r>
            <a:r>
              <a:rPr lang="ru-RU" sz="3200" dirty="0" err="1"/>
              <a:t>жалпы</a:t>
            </a:r>
            <a:r>
              <a:rPr lang="ru-RU" sz="3200" dirty="0"/>
              <a:t> </a:t>
            </a:r>
            <a:r>
              <a:rPr lang="ru-RU" sz="3200" dirty="0" err="1"/>
              <a:t>түсінік</a:t>
            </a:r>
            <a:r>
              <a:rPr lang="ru-RU" sz="3200" dirty="0"/>
              <a:t>. </a:t>
            </a:r>
            <a:endParaRPr kumimoji="0" lang="kk-KZ" sz="3200" b="0" i="0" u="none" strike="noStrike" cap="all" normalizeH="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1285852" y="1500174"/>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nvGraphicFramePr>
        <p:xfrm>
          <a:off x="214282" y="500042"/>
          <a:ext cx="8715436" cy="5929354"/>
        </p:xfrm>
        <a:graphic>
          <a:graphicData uri="http://schemas.openxmlformats.org/drawingml/2006/table">
            <a:tbl>
              <a:tblPr/>
              <a:tblGrid>
                <a:gridCol w="1153641"/>
                <a:gridCol w="989499"/>
                <a:gridCol w="2571768"/>
                <a:gridCol w="1285884"/>
                <a:gridCol w="2714644"/>
              </a:tblGrid>
              <a:tr h="428629">
                <a:tc>
                  <a:txBody>
                    <a:bodyPr/>
                    <a:lstStyle/>
                    <a:p>
                      <a:pPr algn="ctr">
                        <a:spcAft>
                          <a:spcPts val="0"/>
                        </a:spcAft>
                      </a:pPr>
                      <a:r>
                        <a:rPr lang="kk-KZ" sz="1050" dirty="0">
                          <a:latin typeface="Times New Roman"/>
                          <a:ea typeface="Times New Roman"/>
                          <a:cs typeface="Times New Roman"/>
                        </a:rPr>
                        <a:t>Класс</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kk-KZ" sz="1050" dirty="0">
                          <a:latin typeface="Times New Roman"/>
                          <a:ea typeface="Times New Roman"/>
                          <a:cs typeface="Times New Roman"/>
                        </a:rPr>
                        <a:t>Қалыптастырушы фактор</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kk-KZ" sz="1050" dirty="0">
                          <a:latin typeface="Times New Roman"/>
                          <a:ea typeface="Times New Roman"/>
                          <a:cs typeface="Times New Roman"/>
                        </a:rPr>
                        <a:t>Таралуы мен режимінің негізгі ерекшеліктері</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kk-KZ" sz="1050">
                          <a:latin typeface="Times New Roman"/>
                          <a:ea typeface="Times New Roman"/>
                          <a:cs typeface="Times New Roman"/>
                        </a:rPr>
                        <a:t>Тип</a:t>
                      </a:r>
                      <a:endParaRPr lang="ru-RU" sz="105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kk-KZ" sz="1050">
                          <a:latin typeface="Times New Roman"/>
                          <a:ea typeface="Times New Roman"/>
                          <a:cs typeface="Times New Roman"/>
                        </a:rPr>
                        <a:t>Пайда болу себебі мен механизмі</a:t>
                      </a:r>
                      <a:endParaRPr lang="ru-RU" sz="105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66755">
                <a:tc rowSpan="3">
                  <a:txBody>
                    <a:bodyPr/>
                    <a:lstStyle/>
                    <a:p>
                      <a:pPr algn="ctr">
                        <a:spcAft>
                          <a:spcPts val="0"/>
                        </a:spcAft>
                      </a:pPr>
                      <a:r>
                        <a:rPr lang="kk-KZ" sz="1050" dirty="0">
                          <a:latin typeface="Times New Roman"/>
                          <a:ea typeface="Times New Roman"/>
                          <a:cs typeface="Times New Roman"/>
                        </a:rPr>
                        <a:t>І. </a:t>
                      </a:r>
                      <a:r>
                        <a:rPr lang="kk-KZ" sz="1050">
                          <a:latin typeface="Times New Roman"/>
                          <a:ea typeface="Times New Roman"/>
                          <a:cs typeface="Times New Roman"/>
                        </a:rPr>
                        <a:t>Зоналық сел құбылыстары</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spcAft>
                          <a:spcPts val="0"/>
                        </a:spcAft>
                      </a:pPr>
                      <a:r>
                        <a:rPr lang="kk-KZ" sz="1050" dirty="0">
                          <a:latin typeface="Times New Roman"/>
                          <a:ea typeface="Times New Roman"/>
                          <a:cs typeface="Times New Roman"/>
                        </a:rPr>
                        <a:t>климаттық (гидрометеорологиялық элементтердің өзгергіштігі)</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just">
                        <a:spcAft>
                          <a:spcPts val="0"/>
                        </a:spcAft>
                      </a:pPr>
                      <a:r>
                        <a:rPr lang="kk-KZ" sz="1050" dirty="0">
                          <a:latin typeface="Times New Roman"/>
                          <a:ea typeface="Times New Roman"/>
                          <a:cs typeface="Times New Roman"/>
                        </a:rPr>
                        <a:t>таралу аймағы барлық жерді қамтиды және зоналық сипатқа ие; сел тасқындарының көрініс беруі жүйелі түрде; жүру жолдары салыстырмалы түрде тұрақты</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kk-KZ" sz="1050" dirty="0">
                          <a:latin typeface="Times New Roman"/>
                          <a:ea typeface="Times New Roman"/>
                          <a:cs typeface="Times New Roman"/>
                        </a:rPr>
                        <a:t>нөсерлі</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kk-KZ" sz="1050" dirty="0">
                          <a:latin typeface="Times New Roman"/>
                          <a:ea typeface="Times New Roman"/>
                          <a:cs typeface="Times New Roman"/>
                        </a:rPr>
                        <a:t>беткейлер мен арнаның шайылуына және жылжымалардың туындауына алып келетін нөсерлер мен ұзаққа созылған жаңбырлар</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6675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kk-KZ" sz="1050" dirty="0">
                          <a:latin typeface="Times New Roman"/>
                          <a:ea typeface="Times New Roman"/>
                          <a:cs typeface="Times New Roman"/>
                        </a:rPr>
                        <a:t>қарлы</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kk-KZ" sz="1050" dirty="0">
                          <a:latin typeface="Times New Roman"/>
                          <a:ea typeface="Times New Roman"/>
                          <a:cs typeface="Times New Roman"/>
                        </a:rPr>
                        <a:t>ылғалданған қар және грунт массаларының ығысуына, қар бөгеттерінің жырылуына себепші болатын қарқынды қар еру</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3344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kk-KZ" sz="1050">
                          <a:latin typeface="Times New Roman"/>
                          <a:ea typeface="Times New Roman"/>
                          <a:cs typeface="Times New Roman"/>
                        </a:rPr>
                        <a:t>мұздықты</a:t>
                      </a:r>
                      <a:endParaRPr lang="ru-RU" sz="105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kk-KZ" sz="1050" dirty="0">
                          <a:latin typeface="Times New Roman"/>
                          <a:ea typeface="Times New Roman"/>
                          <a:cs typeface="Times New Roman"/>
                        </a:rPr>
                        <a:t>еріп жинақталған мұздық суларының ақтарылуына, мореналар мен мұздардың опырылып құлауына алып келетін қар мен мұздың қарқынды еруі</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0067">
                <a:tc rowSpan="3">
                  <a:txBody>
                    <a:bodyPr/>
                    <a:lstStyle/>
                    <a:p>
                      <a:pPr algn="ctr">
                        <a:spcAft>
                          <a:spcPts val="0"/>
                        </a:spcAft>
                      </a:pPr>
                      <a:r>
                        <a:rPr lang="kk-KZ" sz="1050">
                          <a:latin typeface="Times New Roman"/>
                          <a:ea typeface="Times New Roman"/>
                          <a:cs typeface="Times New Roman"/>
                        </a:rPr>
                        <a:t>ІІ. Аймақтық сел құбылыстары</a:t>
                      </a:r>
                      <a:endParaRPr lang="ru-RU" sz="105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spcAft>
                          <a:spcPts val="0"/>
                        </a:spcAft>
                      </a:pPr>
                      <a:r>
                        <a:rPr lang="kk-KZ" sz="1050">
                          <a:latin typeface="Times New Roman"/>
                          <a:ea typeface="Times New Roman"/>
                          <a:cs typeface="Times New Roman"/>
                        </a:rPr>
                        <a:t>геологиялық (белсенді эндогендік процестер)</a:t>
                      </a:r>
                      <a:endParaRPr lang="ru-RU" sz="105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just">
                        <a:spcAft>
                          <a:spcPts val="0"/>
                        </a:spcAft>
                      </a:pPr>
                      <a:r>
                        <a:rPr lang="kk-KZ" sz="1050" dirty="0">
                          <a:latin typeface="Times New Roman"/>
                          <a:ea typeface="Times New Roman"/>
                          <a:cs typeface="Times New Roman"/>
                        </a:rPr>
                        <a:t>таралуы барынша тектоникалық әрекетті алқаптармен шектелген; сел тасқындарының көрініс беруі эпизодты түрде; жүру жолу тұрақсыз</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kk-KZ" sz="1050">
                          <a:latin typeface="Times New Roman"/>
                          <a:ea typeface="Times New Roman"/>
                          <a:cs typeface="Times New Roman"/>
                        </a:rPr>
                        <a:t>жанартаулық</a:t>
                      </a:r>
                      <a:endParaRPr lang="ru-RU" sz="105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kk-KZ" sz="1050" dirty="0">
                          <a:latin typeface="Times New Roman"/>
                          <a:ea typeface="Times New Roman"/>
                          <a:cs typeface="Times New Roman"/>
                        </a:rPr>
                        <a:t>кратерлі көлдердің ақтарылуы және қардың қарқынды еруімен қатар жүретін жанартаулардың атқылауы</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006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kk-KZ" sz="1050">
                          <a:latin typeface="Times New Roman"/>
                          <a:ea typeface="Times New Roman"/>
                          <a:cs typeface="Times New Roman"/>
                        </a:rPr>
                        <a:t>сейсмогенді</a:t>
                      </a:r>
                      <a:endParaRPr lang="ru-RU" sz="105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kk-KZ" sz="1050" dirty="0">
                          <a:latin typeface="Times New Roman"/>
                          <a:ea typeface="Times New Roman"/>
                          <a:cs typeface="Times New Roman"/>
                        </a:rPr>
                        <a:t>беткейлерден грунт массаларының құлауына алып келетін 8 және одан да жоғары баллды жер сілкіністері</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6675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kk-KZ" sz="1050">
                          <a:latin typeface="Times New Roman"/>
                          <a:ea typeface="Times New Roman"/>
                          <a:cs typeface="Times New Roman"/>
                        </a:rPr>
                        <a:t>лимногенді</a:t>
                      </a:r>
                      <a:endParaRPr lang="ru-RU" sz="105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kk-KZ" sz="1050" dirty="0">
                          <a:latin typeface="Times New Roman"/>
                          <a:ea typeface="Times New Roman"/>
                          <a:cs typeface="Times New Roman"/>
                        </a:rPr>
                        <a:t>ақтарылушы толқын арқылы арнаның шайылуына алып келетін көлдердің табиғи бөгеттерінің бұзылуы</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33442">
                <a:tc rowSpan="2">
                  <a:txBody>
                    <a:bodyPr/>
                    <a:lstStyle/>
                    <a:p>
                      <a:pPr algn="ctr">
                        <a:spcAft>
                          <a:spcPts val="0"/>
                        </a:spcAft>
                      </a:pPr>
                      <a:r>
                        <a:rPr lang="kk-KZ" sz="1050" dirty="0">
                          <a:latin typeface="Times New Roman"/>
                          <a:ea typeface="Times New Roman"/>
                          <a:cs typeface="Times New Roman"/>
                        </a:rPr>
                        <a:t>ІІІ. Антропогендік сел құбылыстары</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spcAft>
                          <a:spcPts val="0"/>
                        </a:spcAft>
                      </a:pPr>
                      <a:r>
                        <a:rPr lang="kk-KZ" sz="1050">
                          <a:latin typeface="Times New Roman"/>
                          <a:ea typeface="Times New Roman"/>
                          <a:cs typeface="Times New Roman"/>
                        </a:rPr>
                        <a:t>шаруашылық іс-әрекет (таулы ландшафттар беріктілігінің бұзылуы)</a:t>
                      </a:r>
                      <a:endParaRPr lang="ru-RU" sz="105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just">
                        <a:spcAft>
                          <a:spcPts val="0"/>
                        </a:spcAft>
                      </a:pPr>
                      <a:r>
                        <a:rPr lang="kk-KZ" sz="1050">
                          <a:latin typeface="Times New Roman"/>
                          <a:ea typeface="Times New Roman"/>
                          <a:cs typeface="Times New Roman"/>
                        </a:rPr>
                        <a:t>таулы ландшафтқа шаруашылық жүктеменің барынша түсетін алқаптарында дамиды; сел тасқындарының көрініс беру жиілігі табиғи жағдаймен салыстырғанда жоғарылау, кейде эпизодты сипатқа ие; жаңа сел алаптарының пайда болуы тән</a:t>
                      </a:r>
                      <a:endParaRPr lang="ru-RU" sz="105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kk-KZ" sz="1050">
                          <a:latin typeface="Times New Roman"/>
                          <a:ea typeface="Times New Roman"/>
                          <a:cs typeface="Times New Roman"/>
                        </a:rPr>
                        <a:t>антропогенді (техногенді)</a:t>
                      </a:r>
                      <a:endParaRPr lang="ru-RU" sz="105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kk-KZ" sz="1050" dirty="0">
                          <a:latin typeface="Times New Roman"/>
                          <a:ea typeface="Times New Roman"/>
                          <a:cs typeface="Times New Roman"/>
                        </a:rPr>
                        <a:t>тік беткейлердегі тау-кен орындарында үйінділердің жиналып, шайылуы; сапасы төмен топырақтан салынған бөгеттердің боуы және олардың бұзылуы және т.б.</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3344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kk-KZ" sz="1050">
                          <a:latin typeface="Times New Roman"/>
                          <a:ea typeface="Times New Roman"/>
                          <a:cs typeface="Times New Roman"/>
                        </a:rPr>
                        <a:t>табиғи-антропогенді</a:t>
                      </a:r>
                      <a:endParaRPr lang="ru-RU" sz="105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kk-KZ" sz="1050" dirty="0">
                          <a:latin typeface="Times New Roman"/>
                          <a:ea typeface="Times New Roman"/>
                          <a:cs typeface="Times New Roman"/>
                        </a:rPr>
                        <a:t>аумақты тиімсіз пайдалану салдарынан эрозиялық және сел процестерін туындатын шалғынды өсімдіктердің деградациясы және орманды отау </a:t>
                      </a:r>
                      <a:endParaRPr lang="ru-RU" sz="1050" dirty="0">
                        <a:latin typeface="Times New Roman"/>
                        <a:ea typeface="Times New Roman"/>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9697" name="Rectangle 1"/>
          <p:cNvSpPr>
            <a:spLocks noChangeArrowheads="1"/>
          </p:cNvSpPr>
          <p:nvPr/>
        </p:nvSpPr>
        <p:spPr bwMode="auto">
          <a:xfrm>
            <a:off x="714348" y="0"/>
            <a:ext cx="714376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Кесте 1 - Сел құбылыстарының генетикалық жіктемесі (В.Ф. Перов бойынша)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1285852" y="1500174"/>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Схема 6"/>
          <p:cNvGraphicFramePr/>
          <p:nvPr/>
        </p:nvGraphicFramePr>
        <p:xfrm>
          <a:off x="500034" y="1571612"/>
          <a:ext cx="8286808"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7"/>
          <p:cNvSpPr/>
          <p:nvPr/>
        </p:nvSpPr>
        <p:spPr>
          <a:xfrm>
            <a:off x="714348" y="428604"/>
            <a:ext cx="7429552" cy="954107"/>
          </a:xfrm>
          <a:prstGeom prst="rect">
            <a:avLst/>
          </a:prstGeom>
        </p:spPr>
        <p:txBody>
          <a:bodyPr wrap="square">
            <a:spAutoFit/>
          </a:bodyPr>
          <a:lstStyle/>
          <a:p>
            <a:pPr lvl="0"/>
            <a:r>
              <a:rPr lang="kk-KZ" sz="2800" dirty="0" smtClean="0"/>
              <a:t>Сел массасының тығыздығы мен құрамына қарай</a:t>
            </a:r>
            <a:r>
              <a:rPr lang="en-US" sz="2800" dirty="0" smtClean="0"/>
              <a:t> </a:t>
            </a:r>
            <a:r>
              <a:rPr lang="ru-RU" sz="2800" dirty="0" err="1" smtClean="0"/>
              <a:t>оларды</a:t>
            </a:r>
            <a:r>
              <a:rPr lang="kk-KZ" sz="2800" dirty="0" smtClean="0"/>
              <a:t>ң </a:t>
            </a:r>
            <a:r>
              <a:rPr lang="kk-KZ" sz="2800" b="1" dirty="0" smtClean="0"/>
              <a:t>типтері</a:t>
            </a:r>
            <a:r>
              <a:rPr lang="kk-KZ" sz="2800" dirty="0" smtClean="0"/>
              <a:t> анықталады. Олар:</a:t>
            </a:r>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1285852" y="1500174"/>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5" name="Rectangle 1"/>
          <p:cNvSpPr>
            <a:spLocks noChangeArrowheads="1"/>
          </p:cNvSpPr>
          <p:nvPr/>
        </p:nvSpPr>
        <p:spPr bwMode="auto">
          <a:xfrm>
            <a:off x="857224" y="642918"/>
            <a:ext cx="771530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Қазақстанның таулы және тауалды аудандарында көрініс беретін апатты экзогенді процестер арасында сел тасқындары таралуы, қайталанғыштығы және оның көрініс беруі нәтижесінде туындайтын зиянды салдары жөнінен айтарлықтай апатты құбылыстар санатына жатады. Сел қаупі Қазақстанның оңтүстік-шығысы мен шығысындағы елді мекендер мен ірі қалаларға, сондай-ақ егістік алқаптары мен шарауашылық нысандарына төніп тұр.</a:t>
            </a:r>
            <a:endParaRPr kumimoji="0" lang="kk-K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1285852" y="1500174"/>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7169" name="Рисунок 1" descr="38_Селеопасные_районы"/>
          <p:cNvPicPr>
            <a:picLocks noChangeAspect="1" noChangeArrowheads="1"/>
          </p:cNvPicPr>
          <p:nvPr/>
        </p:nvPicPr>
        <p:blipFill>
          <a:blip r:embed="rId2" cstate="print"/>
          <a:srcRect/>
          <a:stretch>
            <a:fillRect/>
          </a:stretch>
        </p:blipFill>
        <p:spPr bwMode="auto">
          <a:xfrm>
            <a:off x="500034" y="71414"/>
            <a:ext cx="8215370" cy="5893051"/>
          </a:xfrm>
          <a:prstGeom prst="rect">
            <a:avLst/>
          </a:prstGeom>
          <a:noFill/>
        </p:spPr>
      </p:pic>
      <p:sp>
        <p:nvSpPr>
          <p:cNvPr id="7171" name="Rectangle 3"/>
          <p:cNvSpPr>
            <a:spLocks noChangeArrowheads="1"/>
          </p:cNvSpPr>
          <p:nvPr/>
        </p:nvSpPr>
        <p:spPr bwMode="auto">
          <a:xfrm>
            <a:off x="428596" y="5929330"/>
            <a:ext cx="8501090"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Дерек көзі: Атлас природных и техногенных опасностей и риск чрезвычайных ситуаций в Республике Казахстан. под редакцией А.Р. Медеу. </a:t>
            </a:r>
            <a:r>
              <a:rPr kumimoji="0" lang="kk-KZ" sz="105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Алматы, 2009. </a:t>
            </a:r>
            <a:r>
              <a:rPr kumimoji="0" lang="kk-KZ" sz="105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241 с.</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3. Қазақстанның сел қауіпті аудандары</a:t>
            </a:r>
            <a:endParaRPr kumimoji="0" lang="kk-KZ"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1285852" y="1500174"/>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1" name="Rectangle 1"/>
          <p:cNvSpPr>
            <a:spLocks noChangeArrowheads="1"/>
          </p:cNvSpPr>
          <p:nvPr/>
        </p:nvSpPr>
        <p:spPr bwMode="auto">
          <a:xfrm>
            <a:off x="285720" y="571480"/>
            <a:ext cx="864396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ҚР ТЖМ «Қазселденқорғау» ММ мәліметтері бойынша Қазақстанның таулы аудандарында </a:t>
            </a:r>
            <a:r>
              <a:rPr kumimoji="0" lang="kk-KZ"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300 сел алабы бар</a:t>
            </a: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ал осы алаптарда </a:t>
            </a:r>
            <a:r>
              <a:rPr kumimoji="0" lang="kk-KZ"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5650 сел ошағы </a:t>
            </a: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тіркелген. Атап айтқанда, Қазақстан аумағындағы (3-сурет) сел құбылыстарының белсенді көрініс беретін аудандарына, негізінен, оның шығысы мен оңтүстік-шығысын алып жатқан таулы аудандар, яғни Қазақстандық Алтай, Сауыр-Тарбағатай, Жетісу Алатауы және Тянь-Шань тауының солтүстік доғасын алып жатқан Іле Алатауы, Кетпен, Теріскей және Күнгей Алатауы, Қырғыз жотасы (Қазақстан шегіндегі аумағы), Қаратау жотасы жатады. Аталған тау жүйелерінің максималды биіктік белгілері 1500-5000 м аралығында өзгереді. Қуаттылығы жөнінен салыстырмалы әлсіз сел тасқындары мен жекелеген су тасқындарының тіркелуі Шу-Іле таулары мен Кіндіктас алабының кішігірім аудандарында орын алған. Өткен ғасырдың соңында Таулы Маңғыстау сияқты ылғалдылығы тапшы аридті облыстардың кейбір аудандары және Каспий теңізінің шығыс жағалауындағы Маңғыстау үстірті кертпештерінің жекелеген учаскелерінде сел құбылыстары көрініс берген. Жалпы алғанда Қазақстандағы таулы аудандардың 70 % жуығы орташа және жоғары сел қауіпті аудандарға жатады. </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1285852" y="1500174"/>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357158" y="928670"/>
            <a:ext cx="8429684" cy="3970318"/>
          </a:xfrm>
          <a:prstGeom prst="rect">
            <a:avLst/>
          </a:prstGeom>
        </p:spPr>
        <p:txBody>
          <a:bodyPr wrap="square">
            <a:spAutoFit/>
          </a:bodyPr>
          <a:lstStyle/>
          <a:p>
            <a:r>
              <a:rPr lang="kk-KZ" sz="2800" dirty="0" smtClean="0">
                <a:latin typeface="Times New Roman" pitchFamily="18" charset="0"/>
                <a:cs typeface="Times New Roman" pitchFamily="18" charset="0"/>
              </a:rPr>
              <a:t>Қазақстанның сел қауіпті аудандарында тіркелген сел тасқындарының үлестірілуі төмендегідей : </a:t>
            </a:r>
          </a:p>
          <a:p>
            <a:r>
              <a:rPr lang="kk-KZ" sz="2800" dirty="0" smtClean="0">
                <a:latin typeface="Times New Roman" pitchFamily="18" charset="0"/>
                <a:cs typeface="Times New Roman" pitchFamily="18" charset="0"/>
              </a:rPr>
              <a:t>а) </a:t>
            </a:r>
            <a:r>
              <a:rPr lang="kk-KZ" sz="2800" b="1" dirty="0" smtClean="0">
                <a:latin typeface="Times New Roman" pitchFamily="18" charset="0"/>
                <a:cs typeface="Times New Roman" pitchFamily="18" charset="0"/>
              </a:rPr>
              <a:t>нөсерлі </a:t>
            </a:r>
            <a:r>
              <a:rPr lang="kk-KZ" sz="2800" dirty="0" smtClean="0">
                <a:latin typeface="Times New Roman" pitchFamily="18" charset="0"/>
                <a:cs typeface="Times New Roman" pitchFamily="18" charset="0"/>
              </a:rPr>
              <a:t>және жаңбырлы генезистегі, кейде қарқынды қар еруімен аралас сел тасқындары – 83 %; </a:t>
            </a:r>
          </a:p>
          <a:p>
            <a:r>
              <a:rPr lang="kk-KZ" sz="2800" dirty="0" smtClean="0">
                <a:latin typeface="Times New Roman" pitchFamily="18" charset="0"/>
                <a:cs typeface="Times New Roman" pitchFamily="18" charset="0"/>
              </a:rPr>
              <a:t>ә) әртүрлі модификациядағы </a:t>
            </a:r>
            <a:r>
              <a:rPr lang="kk-KZ" sz="2800" b="1" dirty="0" smtClean="0">
                <a:latin typeface="Times New Roman" pitchFamily="18" charset="0"/>
                <a:cs typeface="Times New Roman" pitchFamily="18" charset="0"/>
              </a:rPr>
              <a:t>гляциалды </a:t>
            </a:r>
            <a:r>
              <a:rPr lang="kk-KZ" sz="2800" dirty="0" smtClean="0">
                <a:latin typeface="Times New Roman" pitchFamily="18" charset="0"/>
                <a:cs typeface="Times New Roman" pitchFamily="18" charset="0"/>
              </a:rPr>
              <a:t>сел тасқындары – 15 %; </a:t>
            </a:r>
          </a:p>
          <a:p>
            <a:r>
              <a:rPr lang="kk-KZ" sz="2800" dirty="0" smtClean="0">
                <a:latin typeface="Times New Roman" pitchFamily="18" charset="0"/>
                <a:cs typeface="Times New Roman" pitchFamily="18" charset="0"/>
              </a:rPr>
              <a:t>б) уақытша бөгелістермен байланысты құламалы-ақтарылмалы сипатқа ие, соның ішінде </a:t>
            </a:r>
            <a:r>
              <a:rPr lang="kk-KZ" sz="2800" b="1" dirty="0" smtClean="0">
                <a:latin typeface="Times New Roman" pitchFamily="18" charset="0"/>
                <a:cs typeface="Times New Roman" pitchFamily="18" charset="0"/>
              </a:rPr>
              <a:t>сейсмогенді </a:t>
            </a:r>
            <a:r>
              <a:rPr lang="kk-KZ" sz="2800" dirty="0" smtClean="0">
                <a:latin typeface="Times New Roman" pitchFamily="18" charset="0"/>
                <a:cs typeface="Times New Roman" pitchFamily="18" charset="0"/>
              </a:rPr>
              <a:t>сел тасқындары – 2 %.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1285852" y="1500174"/>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7" name="Rectangle 1"/>
          <p:cNvSpPr>
            <a:spLocks noChangeArrowheads="1"/>
          </p:cNvSpPr>
          <p:nvPr/>
        </p:nvSpPr>
        <p:spPr bwMode="auto">
          <a:xfrm>
            <a:off x="357158" y="357166"/>
            <a:ext cx="835821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Оңтүстік-шығыс Қазақстанның таулы және тауалды аудандарында байқалған сел құбылыстарының зерттелу тарихы 100 жылдан астам уақытты қамтиды. Бұл кезең ішінде селдің табиғаты, оның туындауы мен көрініс беруінің, қалыптасу жағдайы мен процестерінің сипатты ерекшеліктері туралы көзқарастар айтарлықтай өзгерді.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1887 ж. жерсілкінісі салдарын зерттеу нәтижелері бойынша И.В. Мушкетовтің берген алғашқы толыққанды сипаттамасында Іле Алатауындағы сел құбылыстары «сырғыма», ал Ақсай өзені алабында көрініс берген құбылыстар «опырылым» деп аталған болатын. Аталған аймақта көрініс берген 1921 ж. келесі ірі сел құбылысы туралы алғашқыда «су басу» деген пікір орын алды. Кейінгі зерттеу мәліметтерінде «сырғыма» терминімен қатар, «су тасқыны, сулы-тасты сел, лайлы-тасты ағын, селдік су тасқыны» сияқты терминдер қолданылды.</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1285852" y="1500174"/>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9" name="Rectangle 1"/>
          <p:cNvSpPr>
            <a:spLocks noChangeArrowheads="1"/>
          </p:cNvSpPr>
          <p:nvPr/>
        </p:nvSpPr>
        <p:spPr bwMode="auto">
          <a:xfrm>
            <a:off x="2915816" y="2420888"/>
            <a:ext cx="583796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tab pos="-17463" algn="l"/>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Виноградов Ю.Б. Этюды о селевых потоках. - Л.: Гидрометеоиздат, 1980. - 143 с.</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17463" algn="l"/>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Яфязова Р.К. Природа селей Заилийского Алатау. Проблемы адаптации. – Алматы, 2007. – 158 с.</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0" name="Picture 2" descr="http://static1.ozone.ru/multimedia/books_covers/1010608495.jpg"/>
          <p:cNvPicPr>
            <a:picLocks noChangeAspect="1" noChangeArrowheads="1"/>
          </p:cNvPicPr>
          <p:nvPr/>
        </p:nvPicPr>
        <p:blipFill>
          <a:blip r:embed="rId2" cstate="print"/>
          <a:srcRect/>
          <a:stretch>
            <a:fillRect/>
          </a:stretch>
        </p:blipFill>
        <p:spPr bwMode="auto">
          <a:xfrm>
            <a:off x="251520" y="1556792"/>
            <a:ext cx="2371725" cy="37433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en-US" sz="1600" dirty="0" smtClean="0">
                <a:latin typeface="Times New Roman" pitchFamily="18" charset="0"/>
                <a:cs typeface="Times New Roman" pitchFamily="18" charset="0"/>
              </a:rPr>
              <a:t>8</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1285852" y="1500174"/>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1285852" y="1500174"/>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4" name="Rectangle 2"/>
          <p:cNvSpPr>
            <a:spLocks noChangeArrowheads="1"/>
          </p:cNvSpPr>
          <p:nvPr/>
        </p:nvSpPr>
        <p:spPr bwMode="auto">
          <a:xfrm>
            <a:off x="357158" y="1923437"/>
            <a:ext cx="850109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ü"/>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Сел» </a:t>
            </a:r>
            <a:r>
              <a:rPr lang="kk-KZ" sz="2400" dirty="0" smtClean="0">
                <a:latin typeface="Times New Roman" pitchFamily="18" charset="0"/>
                <a:ea typeface="Calibri" pitchFamily="34" charset="0"/>
                <a:cs typeface="Times New Roman" pitchFamily="18" charset="0"/>
              </a:rPr>
              <a:t>терминін ғылыми әдебиетке Б.И. Статковский (1859 ж.) енгізген. Түрлі елдерде сел әртүрлі аталады: Кавказда «сель», Орталық Азияда «силь», Швейцарияда «руфф», Германияда «мур», Явада «банджир». Бұлардан басқа селдің «сель», «сейль», «селав», «селяб» және т.б. атаулары белгілі.</a:t>
            </a:r>
            <a:endParaRPr lang="ru-RU" sz="2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Өз </a:t>
            </a: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уақытында Б.И. Статковский, К.И. Богданович, Н.Н. Пыльцов, И.В. Мушкетов, М.А. Великанов, П.С. Непорожний, Д.Л. Соколовский, М.Ф. Срибный, И.В. Боголюбова, С.М. Флейшман, Ю.Б. Виноградов, А.И. Шеко және т.б. сияқты ғалымдар бұл ұғымды анықтауға талпыныс жасаған. </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en-US" sz="1600" dirty="0" smtClean="0">
                <a:latin typeface="Times New Roman" pitchFamily="18" charset="0"/>
                <a:cs typeface="Times New Roman" pitchFamily="18" charset="0"/>
              </a:rPr>
              <a:t>8</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1285852" y="1500174"/>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1" name="Rectangle 1"/>
          <p:cNvSpPr>
            <a:spLocks noChangeArrowheads="1"/>
          </p:cNvSpPr>
          <p:nvPr/>
        </p:nvSpPr>
        <p:spPr bwMode="auto">
          <a:xfrm>
            <a:off x="642910" y="1785926"/>
            <a:ext cx="792961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kk-KZ" sz="2800" dirty="0" smtClean="0">
                <a:latin typeface="Times New Roman" pitchFamily="18" charset="0"/>
                <a:ea typeface="Calibri" pitchFamily="34" charset="0"/>
                <a:cs typeface="Times New Roman" pitchFamily="18" charset="0"/>
              </a:rPr>
              <a:t>Әртүрлі әдебиеттерде сел (сел тасқыны) әрқалай түсіндіріледі. Мысалы, В.Ф. Перов сөздігінде оған мынадай анықтама берілген: </a:t>
            </a:r>
            <a:r>
              <a:rPr lang="kk-KZ" sz="2800" b="1" dirty="0" smtClean="0">
                <a:latin typeface="Times New Roman" pitchFamily="18" charset="0"/>
                <a:ea typeface="Calibri" pitchFamily="34" charset="0"/>
                <a:cs typeface="Times New Roman" pitchFamily="18" charset="0"/>
              </a:rPr>
              <a:t>сел дегеніміз таулы өзендердің кішігірім алаптарында кенеттен туындайтын, сынықты тау жыныстары мен су қоспасынан құралған буырқанды арналық тасқын.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1285852" y="1500174"/>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1" name="Rectangle 1"/>
          <p:cNvSpPr>
            <a:spLocks noChangeArrowheads="1"/>
          </p:cNvSpPr>
          <p:nvPr/>
        </p:nvSpPr>
        <p:spPr bwMode="auto">
          <a:xfrm>
            <a:off x="500034" y="1000108"/>
            <a:ext cx="828680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kk-KZ" sz="2800" dirty="0">
                <a:latin typeface="Times New Roman" pitchFamily="18" charset="0"/>
                <a:cs typeface="Times New Roman" pitchFamily="18" charset="0"/>
              </a:rPr>
              <a:t>Қазақстан Республикасы аумағында сел зерттеу жұмыстарын жүргізу және ұйымдастыру жөніндегі нұсқаулықта </a:t>
            </a:r>
            <a:r>
              <a:rPr lang="kk-KZ" sz="2800" b="1" dirty="0" smtClean="0">
                <a:latin typeface="Times New Roman" pitchFamily="18" charset="0"/>
                <a:cs typeface="Times New Roman" pitchFamily="18" charset="0"/>
              </a:rPr>
              <a:t>сел </a:t>
            </a:r>
            <a:r>
              <a:rPr lang="kk-KZ" sz="2800" b="1" dirty="0">
                <a:latin typeface="Times New Roman" pitchFamily="18" charset="0"/>
                <a:cs typeface="Times New Roman" pitchFamily="18" charset="0"/>
              </a:rPr>
              <a:t>(сел тасқыны) сел процесіне арнадағы грунттың қатты бөлшектерін әкелумен немесе сел массасының, сондай-ақ оның құраушыларының шөгуімен сипатталатын сел қоспасының арналық қозғалысы </a:t>
            </a:r>
            <a:r>
              <a:rPr lang="kk-KZ" sz="2800" dirty="0">
                <a:latin typeface="Times New Roman" pitchFamily="18" charset="0"/>
                <a:cs typeface="Times New Roman" pitchFamily="18" charset="0"/>
              </a:rPr>
              <a:t>деген анықтама берілген. </a:t>
            </a:r>
            <a:endParaRPr lang="kk-KZ" sz="2800" dirty="0" smtClean="0">
              <a:latin typeface="Times New Roman" pitchFamily="18" charset="0"/>
              <a:cs typeface="Times New Roman" pitchFamily="18" charset="0"/>
            </a:endParaRPr>
          </a:p>
          <a:p>
            <a:pPr algn="just"/>
            <a:r>
              <a:rPr lang="kk-KZ" sz="2800" dirty="0" smtClean="0">
                <a:latin typeface="Times New Roman" pitchFamily="18" charset="0"/>
                <a:cs typeface="Times New Roman" pitchFamily="18" charset="0"/>
              </a:rPr>
              <a:t>Сел </a:t>
            </a:r>
            <a:r>
              <a:rPr lang="kk-KZ" sz="2800" dirty="0">
                <a:latin typeface="Times New Roman" pitchFamily="18" charset="0"/>
                <a:cs typeface="Times New Roman" pitchFamily="18" charset="0"/>
              </a:rPr>
              <a:t>тасқынының басқа да көптеген анықтамалары бар.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1285852" y="1500174"/>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1" name="Rectangle 1"/>
          <p:cNvSpPr>
            <a:spLocks noChangeArrowheads="1"/>
          </p:cNvSpPr>
          <p:nvPr/>
        </p:nvSpPr>
        <p:spPr bwMode="auto">
          <a:xfrm>
            <a:off x="251520" y="511805"/>
            <a:ext cx="4104456"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kk-KZ" sz="1400" b="1" dirty="0" smtClean="0">
                <a:latin typeface="Times New Roman" pitchFamily="18" charset="0"/>
                <a:cs typeface="Times New Roman" pitchFamily="18" charset="0"/>
              </a:rPr>
              <a:t>Сел массасы</a:t>
            </a:r>
            <a:r>
              <a:rPr lang="kk-KZ" sz="1400" dirty="0" smtClean="0">
                <a:latin typeface="Times New Roman" pitchFamily="18" charset="0"/>
                <a:cs typeface="Times New Roman" pitchFamily="18" charset="0"/>
              </a:rPr>
              <a:t> – сел тасқынын қалыптастырушы сынықты тау жыныстары мен судың, сазды бөлшектердің қоспасы. Сел массасының құрамы сел тасқынының шығу тегі мен сел алабының геологиялық құрылысына тәуелді.</a:t>
            </a:r>
            <a:endParaRPr lang="ru-RU" sz="1400" dirty="0" smtClean="0">
              <a:latin typeface="Times New Roman" pitchFamily="18" charset="0"/>
              <a:cs typeface="Times New Roman" pitchFamily="18" charset="0"/>
            </a:endParaRPr>
          </a:p>
          <a:p>
            <a:pPr algn="just"/>
            <a:r>
              <a:rPr lang="kk-KZ" sz="1400" b="1" dirty="0" smtClean="0">
                <a:latin typeface="Times New Roman" pitchFamily="18" charset="0"/>
                <a:cs typeface="Times New Roman" pitchFamily="18" charset="0"/>
              </a:rPr>
              <a:t>Бос сынықты материалдар</a:t>
            </a:r>
            <a:r>
              <a:rPr lang="kk-KZ" sz="1400" dirty="0" smtClean="0">
                <a:latin typeface="Times New Roman" pitchFamily="18" charset="0"/>
                <a:cs typeface="Times New Roman" pitchFamily="18" charset="0"/>
              </a:rPr>
              <a:t> – түпкі тау жыныстарының физикалық немесе химиялық үгілу процестерінің нәтижесінде қалыптасып, өз орнында қалған немесе тасымалдаушы факторлар нәтижесінде қандай да бір жерге шөккен сынықты жыныс (1-3-сурет).</a:t>
            </a:r>
            <a:endParaRPr lang="ru-RU" sz="1400" dirty="0">
              <a:latin typeface="Times New Roman" pitchFamily="18" charset="0"/>
              <a:cs typeface="Times New Roman" pitchFamily="18" charset="0"/>
            </a:endParaRPr>
          </a:p>
        </p:txBody>
      </p:sp>
      <p:pic>
        <p:nvPicPr>
          <p:cNvPr id="30723" name="Рисунок 6" descr="рис_35_Б"/>
          <p:cNvPicPr>
            <a:picLocks noChangeAspect="1" noChangeArrowheads="1"/>
          </p:cNvPicPr>
          <p:nvPr/>
        </p:nvPicPr>
        <p:blipFill>
          <a:blip r:embed="rId2" cstate="print"/>
          <a:srcRect/>
          <a:stretch>
            <a:fillRect/>
          </a:stretch>
        </p:blipFill>
        <p:spPr bwMode="auto">
          <a:xfrm>
            <a:off x="5076056" y="188640"/>
            <a:ext cx="3744416" cy="2534682"/>
          </a:xfrm>
          <a:prstGeom prst="rect">
            <a:avLst/>
          </a:prstGeom>
          <a:noFill/>
        </p:spPr>
      </p:pic>
      <p:pic>
        <p:nvPicPr>
          <p:cNvPr id="30722" name="Рисунок 7" descr="рис_6"/>
          <p:cNvPicPr>
            <a:picLocks noChangeAspect="1" noChangeArrowheads="1"/>
          </p:cNvPicPr>
          <p:nvPr/>
        </p:nvPicPr>
        <p:blipFill>
          <a:blip r:embed="rId3" cstate="print"/>
          <a:srcRect/>
          <a:stretch>
            <a:fillRect/>
          </a:stretch>
        </p:blipFill>
        <p:spPr bwMode="auto">
          <a:xfrm>
            <a:off x="5148064" y="2996952"/>
            <a:ext cx="3672408" cy="2852468"/>
          </a:xfrm>
          <a:prstGeom prst="rect">
            <a:avLst/>
          </a:prstGeom>
          <a:noFill/>
        </p:spPr>
      </p:pic>
      <p:pic>
        <p:nvPicPr>
          <p:cNvPr id="2" name="Рисунок 1" descr="к-14"/>
          <p:cNvPicPr>
            <a:picLocks noChangeAspect="1" noChangeArrowheads="1"/>
          </p:cNvPicPr>
          <p:nvPr/>
        </p:nvPicPr>
        <p:blipFill>
          <a:blip r:embed="rId4" cstate="print"/>
          <a:srcRect/>
          <a:stretch>
            <a:fillRect/>
          </a:stretch>
        </p:blipFill>
        <p:spPr bwMode="auto">
          <a:xfrm>
            <a:off x="395536" y="2996952"/>
            <a:ext cx="4248472" cy="2810727"/>
          </a:xfrm>
          <a:prstGeom prst="rect">
            <a:avLst/>
          </a:prstGeom>
          <a:noFill/>
        </p:spPr>
      </p:pic>
      <p:sp>
        <p:nvSpPr>
          <p:cNvPr id="307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5292080" y="2678687"/>
            <a:ext cx="34563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1-сурет. Бос сынықты материалдардың көрінісі</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6" name="Rectangle 6"/>
          <p:cNvSpPr>
            <a:spLocks noChangeArrowheads="1"/>
          </p:cNvSpPr>
          <p:nvPr/>
        </p:nvSpPr>
        <p:spPr bwMode="auto">
          <a:xfrm>
            <a:off x="6228184" y="5849420"/>
            <a:ext cx="363589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Cурет-2. Кіші Алматы алабында 1973 ж.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Горельник</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турбазасы ауданындағы сел шығарындылары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Қазселденқорғау</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ММ мәліметтері)</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323528" y="5949280"/>
            <a:ext cx="439248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Сурет-3. 6 маусым 2006 ж. Құмбел өзені алабында қалыптасқан лайлы-тасты сел тасқындарының шөгінділері</a:t>
            </a:r>
            <a:endParaRPr kumimoji="0" lang="kk-KZ"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1285852" y="1500174"/>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642910" y="642918"/>
            <a:ext cx="8143932" cy="6555641"/>
          </a:xfrm>
          <a:prstGeom prst="rect">
            <a:avLst/>
          </a:prstGeom>
        </p:spPr>
        <p:txBody>
          <a:bodyPr wrap="square">
            <a:spAutoFit/>
          </a:bodyPr>
          <a:lstStyle/>
          <a:p>
            <a:pPr algn="just" fontAlgn="base">
              <a:spcBef>
                <a:spcPct val="0"/>
              </a:spcBef>
              <a:spcAft>
                <a:spcPct val="0"/>
              </a:spcAft>
            </a:pPr>
            <a:r>
              <a:rPr lang="kk-KZ" sz="2800" dirty="0" smtClean="0">
                <a:latin typeface="Times New Roman" pitchFamily="18" charset="0"/>
                <a:ea typeface="Calibri" pitchFamily="34" charset="0"/>
                <a:cs typeface="Times New Roman" pitchFamily="18" charset="0"/>
              </a:rPr>
              <a:t>Сел </a:t>
            </a:r>
            <a:r>
              <a:rPr lang="kk-KZ" sz="2800" dirty="0">
                <a:latin typeface="Times New Roman" pitchFamily="18" charset="0"/>
                <a:ea typeface="Calibri" pitchFamily="34" charset="0"/>
                <a:cs typeface="Times New Roman" pitchFamily="18" charset="0"/>
              </a:rPr>
              <a:t>және тау – бұл ажырамас </a:t>
            </a:r>
            <a:r>
              <a:rPr lang="kk-KZ" sz="2800" dirty="0" smtClean="0">
                <a:latin typeface="Times New Roman" pitchFamily="18" charset="0"/>
                <a:ea typeface="Calibri" pitchFamily="34" charset="0"/>
                <a:cs typeface="Times New Roman" pitchFamily="18" charset="0"/>
              </a:rPr>
              <a:t>ұғымдар. </a:t>
            </a:r>
            <a:r>
              <a:rPr lang="kk-KZ" sz="2800" dirty="0">
                <a:latin typeface="Times New Roman" pitchFamily="18" charset="0"/>
                <a:ea typeface="Calibri" pitchFamily="34" charset="0"/>
                <a:cs typeface="Times New Roman" pitchFamily="18" charset="0"/>
              </a:rPr>
              <a:t>Сондықтан да арнайы карталарда барлық таулы аудандар селқауіпті аудандарға жатқызылады. Ал, кең байтақ шөлейтті және шөлді жазықты аудандар сел қаупі жоқ аудандар болып </a:t>
            </a:r>
            <a:r>
              <a:rPr lang="kk-KZ" sz="2800" dirty="0" smtClean="0">
                <a:latin typeface="Times New Roman" pitchFamily="18" charset="0"/>
                <a:ea typeface="Calibri" pitchFamily="34" charset="0"/>
                <a:cs typeface="Times New Roman" pitchFamily="18" charset="0"/>
              </a:rPr>
              <a:t>саналады. Дегенмен, </a:t>
            </a:r>
            <a:r>
              <a:rPr lang="kk-KZ" sz="2800" dirty="0">
                <a:latin typeface="Times New Roman" pitchFamily="18" charset="0"/>
                <a:ea typeface="Calibri" pitchFamily="34" charset="0"/>
                <a:cs typeface="Times New Roman" pitchFamily="18" charset="0"/>
              </a:rPr>
              <a:t>сел тасқындары тек </a:t>
            </a:r>
            <a:r>
              <a:rPr lang="kk-KZ" sz="2800" b="1" dirty="0">
                <a:latin typeface="Times New Roman" pitchFamily="18" charset="0"/>
                <a:ea typeface="Calibri" pitchFamily="34" charset="0"/>
                <a:cs typeface="Times New Roman" pitchFamily="18" charset="0"/>
              </a:rPr>
              <a:t>«таулы өзендерде» ғана емес, сондай-ақ жазықты аймақтарда да </a:t>
            </a:r>
            <a:r>
              <a:rPr lang="kk-KZ" sz="2800" dirty="0">
                <a:latin typeface="Times New Roman" pitchFamily="18" charset="0"/>
                <a:ea typeface="Calibri" pitchFamily="34" charset="0"/>
                <a:cs typeface="Times New Roman" pitchFamily="18" charset="0"/>
              </a:rPr>
              <a:t>көрініс </a:t>
            </a:r>
            <a:r>
              <a:rPr lang="kk-KZ" sz="2800" dirty="0" smtClean="0">
                <a:latin typeface="Times New Roman" pitchFamily="18" charset="0"/>
                <a:ea typeface="Calibri" pitchFamily="34" charset="0"/>
                <a:cs typeface="Times New Roman" pitchFamily="18" charset="0"/>
              </a:rPr>
              <a:t>беруде. </a:t>
            </a:r>
          </a:p>
          <a:p>
            <a:pPr lvl="0" algn="just" fontAlgn="base">
              <a:spcBef>
                <a:spcPct val="0"/>
              </a:spcBef>
              <a:spcAft>
                <a:spcPct val="0"/>
              </a:spcAft>
            </a:pPr>
            <a:r>
              <a:rPr lang="kk-KZ" sz="2800" dirty="0" smtClean="0">
                <a:latin typeface="Times New Roman" pitchFamily="18" charset="0"/>
                <a:ea typeface="Calibri" pitchFamily="34" charset="0"/>
                <a:cs typeface="Times New Roman" pitchFamily="18" charset="0"/>
              </a:rPr>
              <a:t>Қазіргі уақыттағы сел тасқыны жөніндегі зерттеулерде </a:t>
            </a:r>
            <a:r>
              <a:rPr lang="kk-KZ" sz="2800" b="1" dirty="0" smtClean="0">
                <a:latin typeface="Times New Roman" pitchFamily="18" charset="0"/>
                <a:ea typeface="Calibri" pitchFamily="34" charset="0"/>
                <a:cs typeface="Times New Roman" pitchFamily="18" charset="0"/>
              </a:rPr>
              <a:t>«кенеттен туындайтын»</a:t>
            </a:r>
            <a:r>
              <a:rPr lang="kk-KZ" sz="2800" dirty="0" smtClean="0">
                <a:latin typeface="Times New Roman" pitchFamily="18" charset="0"/>
                <a:ea typeface="Calibri" pitchFamily="34" charset="0"/>
                <a:cs typeface="Times New Roman" pitchFamily="18" charset="0"/>
              </a:rPr>
              <a:t>, </a:t>
            </a:r>
            <a:r>
              <a:rPr lang="kk-KZ" sz="2800" b="1" dirty="0" smtClean="0">
                <a:latin typeface="Times New Roman" pitchFamily="18" charset="0"/>
                <a:ea typeface="Calibri" pitchFamily="34" charset="0"/>
                <a:cs typeface="Times New Roman" pitchFamily="18" charset="0"/>
              </a:rPr>
              <a:t>«буырқанды тасқын»</a:t>
            </a:r>
            <a:r>
              <a:rPr lang="kk-KZ" sz="2800" dirty="0" smtClean="0">
                <a:latin typeface="Times New Roman" pitchFamily="18" charset="0"/>
                <a:ea typeface="Calibri" pitchFamily="34" charset="0"/>
                <a:cs typeface="Times New Roman" pitchFamily="18" charset="0"/>
              </a:rPr>
              <a:t>, </a:t>
            </a:r>
            <a:r>
              <a:rPr lang="kk-KZ" sz="2800" b="1" dirty="0" smtClean="0">
                <a:latin typeface="Times New Roman" pitchFamily="18" charset="0"/>
                <a:ea typeface="Calibri" pitchFamily="34" charset="0"/>
                <a:cs typeface="Times New Roman" pitchFamily="18" charset="0"/>
              </a:rPr>
              <a:t>«таулы өзендерде туындайтын»</a:t>
            </a:r>
            <a:r>
              <a:rPr lang="kk-KZ" sz="2800" dirty="0" smtClean="0">
                <a:latin typeface="Times New Roman" pitchFamily="18" charset="0"/>
                <a:ea typeface="Calibri" pitchFamily="34" charset="0"/>
                <a:cs typeface="Times New Roman" pitchFamily="18" charset="0"/>
              </a:rPr>
              <a:t> деген анықтамалар өзінің мәнін жоғалтқаны жайлы айта кеткен жөн. </a:t>
            </a:r>
          </a:p>
          <a:p>
            <a:pPr algn="just" fontAlgn="base">
              <a:spcBef>
                <a:spcPct val="0"/>
              </a:spcBef>
              <a:spcAft>
                <a:spcPct val="0"/>
              </a:spcAft>
            </a:pPr>
            <a:endParaRPr lang="ru-RU" sz="2800" dirty="0">
              <a:latin typeface="Times New Roman" pitchFamily="18" charset="0"/>
              <a:ea typeface="Calibri" pitchFamily="34" charset="0"/>
              <a:cs typeface="Times New Roman" pitchFamily="18" charset="0"/>
            </a:endParaRPr>
          </a:p>
          <a:p>
            <a:pPr lvl="0" algn="just" fontAlgn="base">
              <a:spcBef>
                <a:spcPct val="0"/>
              </a:spcBef>
              <a:spcAft>
                <a:spcPct val="0"/>
              </a:spcAft>
            </a:pPr>
            <a:endParaRPr kumimoji="0" lang="kk-K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1028" name="Rectangle 4"/>
          <p:cNvSpPr>
            <a:spLocks noChangeArrowheads="1"/>
          </p:cNvSpPr>
          <p:nvPr/>
        </p:nvSpPr>
        <p:spPr bwMode="auto">
          <a:xfrm>
            <a:off x="714348" y="6000768"/>
            <a:ext cx="78581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1-сурет.</a:t>
            </a:r>
            <a:r>
              <a:rPr kumimoji="0" lang="kk-KZ"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Кішігірім таулы өзендер мен құрғақ арналардың алаптарында бос сынықты тау жыныстарының шоғырының су мөлшерімен араласуы нәтижесінде түзілетін құбылыстар</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4" name="Группа 13"/>
          <p:cNvGrpSpPr/>
          <p:nvPr/>
        </p:nvGrpSpPr>
        <p:grpSpPr>
          <a:xfrm>
            <a:off x="1428728" y="285728"/>
            <a:ext cx="6078539" cy="5490985"/>
            <a:chOff x="1428728" y="285728"/>
            <a:chExt cx="6078539" cy="5490985"/>
          </a:xfrm>
        </p:grpSpPr>
        <p:pic>
          <p:nvPicPr>
            <p:cNvPr id="1026" name="Рисунок 1" descr="&amp;Kcy;&amp;acy;&amp;kcy; &amp;ocy;&amp;bcy;&amp;rcy;&amp;acy;&amp;zcy;&amp;ucy;&amp;yucy;&amp;tcy;&amp;scy;&amp;yacy; &amp;scy;&amp;iecy;&amp;lcy;&amp;iecy;&amp;vcy;&amp;ycy;&amp;iecy; &amp;pcy;&amp;ocy;&amp;tcy;&amp;ocy;&amp;kcy;&amp;icy;"/>
            <p:cNvPicPr>
              <a:picLocks noChangeAspect="1" noChangeArrowheads="1"/>
            </p:cNvPicPr>
            <p:nvPr/>
          </p:nvPicPr>
          <p:blipFill>
            <a:blip r:embed="rId2" cstate="print"/>
            <a:srcRect t="16725" b="8504"/>
            <a:stretch>
              <a:fillRect/>
            </a:stretch>
          </p:blipFill>
          <p:spPr bwMode="auto">
            <a:xfrm>
              <a:off x="1571604" y="285728"/>
              <a:ext cx="5935663" cy="5429288"/>
            </a:xfrm>
            <a:prstGeom prst="rect">
              <a:avLst/>
            </a:prstGeom>
            <a:noFill/>
            <a:ln w="9525">
              <a:noFill/>
              <a:miter lim="800000"/>
              <a:headEnd/>
              <a:tailEnd/>
            </a:ln>
          </p:spPr>
        </p:pic>
        <p:grpSp>
          <p:nvGrpSpPr>
            <p:cNvPr id="13" name="Группа 12"/>
            <p:cNvGrpSpPr/>
            <p:nvPr/>
          </p:nvGrpSpPr>
          <p:grpSpPr>
            <a:xfrm>
              <a:off x="1428728" y="370296"/>
              <a:ext cx="6000792" cy="5406417"/>
              <a:chOff x="1428728" y="370296"/>
              <a:chExt cx="6000792" cy="5406417"/>
            </a:xfrm>
          </p:grpSpPr>
          <p:sp>
            <p:nvSpPr>
              <p:cNvPr id="5" name="TextBox 4"/>
              <p:cNvSpPr txBox="1"/>
              <p:nvPr/>
            </p:nvSpPr>
            <p:spPr>
              <a:xfrm>
                <a:off x="5500694" y="370296"/>
                <a:ext cx="1928826" cy="415498"/>
              </a:xfrm>
              <a:prstGeom prst="rect">
                <a:avLst/>
              </a:prstGeom>
              <a:solidFill>
                <a:schemeClr val="bg1"/>
              </a:solidFill>
            </p:spPr>
            <p:txBody>
              <a:bodyPr wrap="square" rtlCol="0">
                <a:spAutoFit/>
              </a:bodyPr>
              <a:lstStyle/>
              <a:p>
                <a:r>
                  <a:rPr lang="kk-KZ" sz="1050" dirty="0" smtClean="0">
                    <a:latin typeface="Arial" pitchFamily="34" charset="0"/>
                    <a:cs typeface="Arial" pitchFamily="34" charset="0"/>
                  </a:rPr>
                  <a:t>Күн сәулесі әсерінен мұздықтар ериді</a:t>
                </a:r>
                <a:endParaRPr lang="ru-RU" sz="1050" dirty="0">
                  <a:latin typeface="Arial" pitchFamily="34" charset="0"/>
                  <a:cs typeface="Arial" pitchFamily="34" charset="0"/>
                </a:endParaRPr>
              </a:p>
            </p:txBody>
          </p:sp>
          <p:sp>
            <p:nvSpPr>
              <p:cNvPr id="25601" name="Rectangle 1"/>
              <p:cNvSpPr>
                <a:spLocks noChangeArrowheads="1"/>
              </p:cNvSpPr>
              <p:nvPr/>
            </p:nvSpPr>
            <p:spPr bwMode="auto">
              <a:xfrm>
                <a:off x="5286380" y="857232"/>
                <a:ext cx="2143140" cy="57708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Tx/>
                  <a:buNone/>
                  <a:tabLst/>
                </a:pPr>
                <a:r>
                  <a:rPr lang="kk-KZ" sz="1050" dirty="0" smtClean="0">
                    <a:latin typeface="Arial" pitchFamily="34" charset="0"/>
                    <a:cs typeface="Arial" pitchFamily="34" charset="0"/>
                  </a:rPr>
                  <a:t>Тау жыныстары аралығындағы қуыстарда судың млн тоннасы жинақталады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5500694" y="1714488"/>
                <a:ext cx="1928826" cy="577081"/>
              </a:xfrm>
              <a:prstGeom prst="rect">
                <a:avLst/>
              </a:prstGeom>
              <a:solidFill>
                <a:schemeClr val="bg1"/>
              </a:solidFill>
            </p:spPr>
            <p:txBody>
              <a:bodyPr wrap="square" rtlCol="0">
                <a:spAutoFit/>
              </a:bodyPr>
              <a:lstStyle/>
              <a:p>
                <a:r>
                  <a:rPr lang="kk-KZ" sz="1050" dirty="0" smtClean="0">
                    <a:latin typeface="Arial" pitchFamily="34" charset="0"/>
                    <a:cs typeface="Arial" pitchFamily="34" charset="0"/>
                  </a:rPr>
                  <a:t>3000-3500 м абс. биіктікте пайда болған көлдердің су деңгейі жоғарылайды</a:t>
                </a:r>
                <a:endParaRPr lang="ru-RU" sz="1050" dirty="0">
                  <a:latin typeface="Arial" pitchFamily="34" charset="0"/>
                  <a:cs typeface="Arial" pitchFamily="34" charset="0"/>
                </a:endParaRPr>
              </a:p>
            </p:txBody>
          </p:sp>
          <p:sp>
            <p:nvSpPr>
              <p:cNvPr id="8" name="TextBox 7"/>
              <p:cNvSpPr txBox="1"/>
              <p:nvPr/>
            </p:nvSpPr>
            <p:spPr>
              <a:xfrm>
                <a:off x="5357818" y="2571744"/>
                <a:ext cx="2000264" cy="738664"/>
              </a:xfrm>
              <a:prstGeom prst="rect">
                <a:avLst/>
              </a:prstGeom>
              <a:solidFill>
                <a:schemeClr val="bg1"/>
              </a:solidFill>
            </p:spPr>
            <p:txBody>
              <a:bodyPr wrap="square" rtlCol="0">
                <a:spAutoFit/>
              </a:bodyPr>
              <a:lstStyle/>
              <a:p>
                <a:r>
                  <a:rPr lang="kk-KZ" sz="1050" dirty="0" smtClean="0"/>
                  <a:t>Ең адымен, грунттың майда бөліктері, содан малтатас пен тасшақпа, қойтастар қозғалысқа енеді </a:t>
                </a:r>
                <a:endParaRPr lang="ru-RU" sz="1050" dirty="0"/>
              </a:p>
            </p:txBody>
          </p:sp>
          <p:sp>
            <p:nvSpPr>
              <p:cNvPr id="10" name="TextBox 9"/>
              <p:cNvSpPr txBox="1"/>
              <p:nvPr/>
            </p:nvSpPr>
            <p:spPr>
              <a:xfrm>
                <a:off x="4786314" y="4714884"/>
                <a:ext cx="2643206" cy="1061829"/>
              </a:xfrm>
              <a:prstGeom prst="rect">
                <a:avLst/>
              </a:prstGeom>
              <a:solidFill>
                <a:schemeClr val="bg1"/>
              </a:solidFill>
            </p:spPr>
            <p:txBody>
              <a:bodyPr wrap="square" rtlCol="0">
                <a:spAutoFit/>
              </a:bodyPr>
              <a:lstStyle/>
              <a:p>
                <a:r>
                  <a:rPr lang="kk-KZ" sz="1050" dirty="0" smtClean="0"/>
                  <a:t>Сел өтімі төмендеген сайын, селдің қуаты әлсірей түседі,  кішігірім бөліктер мен майда тастар судың әсерінен төменге қарай ысырылады,  ірі тастар қалады. Сел тасқыны еңістік мәндері азайған кезде де бәсеңдейді</a:t>
                </a:r>
                <a:endParaRPr lang="ru-RU" sz="1050" dirty="0"/>
              </a:p>
            </p:txBody>
          </p:sp>
          <p:sp>
            <p:nvSpPr>
              <p:cNvPr id="9" name="TextBox 8"/>
              <p:cNvSpPr txBox="1"/>
              <p:nvPr/>
            </p:nvSpPr>
            <p:spPr>
              <a:xfrm>
                <a:off x="1500166" y="2348464"/>
                <a:ext cx="1714512" cy="1223412"/>
              </a:xfrm>
              <a:prstGeom prst="rect">
                <a:avLst/>
              </a:prstGeom>
              <a:solidFill>
                <a:schemeClr val="bg1"/>
              </a:solidFill>
            </p:spPr>
            <p:txBody>
              <a:bodyPr wrap="square" rtlCol="0">
                <a:spAutoFit/>
              </a:bodyPr>
              <a:lstStyle/>
              <a:p>
                <a:r>
                  <a:rPr lang="kk-KZ" sz="1050" dirty="0" smtClean="0"/>
                  <a:t>Су жарықтар мен жарықшақтарды толтыра отыра, еңістік бойымен төмен қарай ылдилайды, содан соң жер бетімен аға бастайды</a:t>
                </a:r>
                <a:endParaRPr lang="ru-RU" sz="1050" dirty="0"/>
              </a:p>
            </p:txBody>
          </p:sp>
          <p:pic>
            <p:nvPicPr>
              <p:cNvPr id="1027" name="Picture 3"/>
              <p:cNvPicPr>
                <a:picLocks noChangeAspect="1" noChangeArrowheads="1"/>
              </p:cNvPicPr>
              <p:nvPr/>
            </p:nvPicPr>
            <p:blipFill>
              <a:blip r:embed="rId3" cstate="print"/>
              <a:srcRect/>
              <a:stretch>
                <a:fillRect/>
              </a:stretch>
            </p:blipFill>
            <p:spPr bwMode="auto">
              <a:xfrm>
                <a:off x="1428728" y="3571876"/>
                <a:ext cx="3375117" cy="2143140"/>
              </a:xfrm>
              <a:prstGeom prst="rect">
                <a:avLst/>
              </a:prstGeom>
              <a:noFill/>
              <a:ln w="9525">
                <a:noFill/>
                <a:miter lim="800000"/>
                <a:headEnd/>
                <a:tailEnd/>
              </a:ln>
              <a:effectLst/>
            </p:spPr>
          </p:pic>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grpSp>
        <p:nvGrpSpPr>
          <p:cNvPr id="4" name="Группа 33"/>
          <p:cNvGrpSpPr/>
          <p:nvPr/>
        </p:nvGrpSpPr>
        <p:grpSpPr>
          <a:xfrm>
            <a:off x="5357817" y="571480"/>
            <a:ext cx="3571900" cy="4500594"/>
            <a:chOff x="4286308" y="857442"/>
            <a:chExt cx="3568435" cy="4500384"/>
          </a:xfrm>
        </p:grpSpPr>
        <p:grpSp>
          <p:nvGrpSpPr>
            <p:cNvPr id="5" name="Group 20"/>
            <p:cNvGrpSpPr>
              <a:grpSpLocks/>
            </p:cNvGrpSpPr>
            <p:nvPr/>
          </p:nvGrpSpPr>
          <p:grpSpPr bwMode="auto">
            <a:xfrm>
              <a:off x="4929188" y="857442"/>
              <a:ext cx="2925555" cy="2116876"/>
              <a:chOff x="7081" y="642"/>
              <a:chExt cx="3010" cy="1839"/>
            </a:xfrm>
          </p:grpSpPr>
          <p:sp>
            <p:nvSpPr>
              <p:cNvPr id="11" name="Text Box 21"/>
              <p:cNvSpPr txBox="1">
                <a:spLocks noChangeArrowheads="1"/>
              </p:cNvSpPr>
              <p:nvPr/>
            </p:nvSpPr>
            <p:spPr bwMode="auto">
              <a:xfrm>
                <a:off x="7081" y="868"/>
                <a:ext cx="1169" cy="791"/>
              </a:xfrm>
              <a:prstGeom prst="rect">
                <a:avLst/>
              </a:prstGeom>
              <a:solidFill>
                <a:srgbClr val="548DD4"/>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err="1" smtClean="0">
                    <a:ln>
                      <a:noFill/>
                    </a:ln>
                    <a:solidFill>
                      <a:schemeClr val="bg1"/>
                    </a:solidFill>
                    <a:effectLst/>
                    <a:latin typeface="Calibri" pitchFamily="34" charset="0"/>
                    <a:cs typeface="Arial" pitchFamily="34" charset="0"/>
                  </a:rPr>
                  <a:t>Келесілерді</a:t>
                </a:r>
                <a:r>
                  <a:rPr kumimoji="0" lang="ru-RU" sz="1400" b="1" i="0" u="none" strike="noStrike" cap="none" normalizeH="0" baseline="0" dirty="0" smtClean="0">
                    <a:ln>
                      <a:noFill/>
                    </a:ln>
                    <a:solidFill>
                      <a:schemeClr val="bg1"/>
                    </a:solidFill>
                    <a:effectLst/>
                    <a:latin typeface="Calibri" pitchFamily="34" charset="0"/>
                    <a:cs typeface="Arial" pitchFamily="34" charset="0"/>
                  </a:rPr>
                  <a:t> </a:t>
                </a:r>
                <a:r>
                  <a:rPr kumimoji="0" lang="ru-RU" sz="1400" b="1" i="0" u="none" strike="noStrike" cap="none" normalizeH="0" baseline="0" dirty="0" err="1" smtClean="0">
                    <a:ln>
                      <a:noFill/>
                    </a:ln>
                    <a:solidFill>
                      <a:schemeClr val="bg1"/>
                    </a:solidFill>
                    <a:effectLst/>
                    <a:latin typeface="Calibri" pitchFamily="34" charset="0"/>
                    <a:cs typeface="Arial" pitchFamily="34" charset="0"/>
                  </a:rPr>
                  <a:t>анықтайтын өзгермелі факторлар</a:t>
                </a:r>
                <a:endParaRPr kumimoji="0" lang="ru-RU" sz="1400" b="1" i="0" u="none" strike="noStrike" cap="none" normalizeH="0" baseline="0" dirty="0" smtClean="0">
                  <a:ln>
                    <a:noFill/>
                  </a:ln>
                  <a:solidFill>
                    <a:schemeClr val="bg1"/>
                  </a:solidFill>
                  <a:effectLst/>
                  <a:latin typeface="Arial" pitchFamily="34" charset="0"/>
                  <a:cs typeface="Arial" pitchFamily="34" charset="0"/>
                </a:endParaRPr>
              </a:p>
            </p:txBody>
          </p:sp>
          <p:sp>
            <p:nvSpPr>
              <p:cNvPr id="12" name="Text Box 22"/>
              <p:cNvSpPr txBox="1">
                <a:spLocks noChangeArrowheads="1"/>
              </p:cNvSpPr>
              <p:nvPr/>
            </p:nvSpPr>
            <p:spPr bwMode="auto">
              <a:xfrm>
                <a:off x="8625" y="642"/>
                <a:ext cx="1169" cy="459"/>
              </a:xfrm>
              <a:prstGeom prst="rect">
                <a:avLst/>
              </a:prstGeom>
              <a:solidFill>
                <a:srgbClr val="548DD4"/>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bg1"/>
                    </a:solidFill>
                    <a:effectLst/>
                    <a:latin typeface="Calibri" pitchFamily="34" charset="0"/>
                    <a:cs typeface="Arial" pitchFamily="34" charset="0"/>
                  </a:rPr>
                  <a:t>генезис</a:t>
                </a:r>
                <a:endParaRPr kumimoji="0" lang="ru-RU" sz="1400" b="1" i="0" u="none" strike="noStrike" cap="none" normalizeH="0" baseline="0" dirty="0" smtClean="0">
                  <a:ln>
                    <a:noFill/>
                  </a:ln>
                  <a:solidFill>
                    <a:schemeClr val="bg1"/>
                  </a:solidFill>
                  <a:effectLst/>
                  <a:latin typeface="Arial" pitchFamily="34" charset="0"/>
                  <a:cs typeface="Arial" pitchFamily="34" charset="0"/>
                </a:endParaRPr>
              </a:p>
            </p:txBody>
          </p:sp>
          <p:sp>
            <p:nvSpPr>
              <p:cNvPr id="13" name="Text Box 23"/>
              <p:cNvSpPr txBox="1">
                <a:spLocks noChangeArrowheads="1"/>
              </p:cNvSpPr>
              <p:nvPr/>
            </p:nvSpPr>
            <p:spPr bwMode="auto">
              <a:xfrm>
                <a:off x="8625" y="1200"/>
                <a:ext cx="1169" cy="459"/>
              </a:xfrm>
              <a:prstGeom prst="rect">
                <a:avLst/>
              </a:prstGeom>
              <a:solidFill>
                <a:srgbClr val="548DD4"/>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bg1"/>
                    </a:solidFill>
                    <a:effectLst/>
                    <a:latin typeface="Calibri" pitchFamily="34" charset="0"/>
                    <a:cs typeface="Arial" pitchFamily="34" charset="0"/>
                  </a:rPr>
                  <a:t>тип</a:t>
                </a:r>
                <a:endParaRPr kumimoji="0" lang="ru-RU" sz="1400" b="1" i="0" u="none" strike="noStrike" cap="none" normalizeH="0" baseline="0" dirty="0" smtClean="0">
                  <a:ln>
                    <a:noFill/>
                  </a:ln>
                  <a:solidFill>
                    <a:schemeClr val="bg1"/>
                  </a:solidFill>
                  <a:effectLst/>
                  <a:latin typeface="Arial" pitchFamily="34" charset="0"/>
                  <a:cs typeface="Arial" pitchFamily="34" charset="0"/>
                </a:endParaRPr>
              </a:p>
            </p:txBody>
          </p:sp>
          <p:sp>
            <p:nvSpPr>
              <p:cNvPr id="14" name="Text Box 24"/>
              <p:cNvSpPr txBox="1">
                <a:spLocks noChangeArrowheads="1"/>
              </p:cNvSpPr>
              <p:nvPr/>
            </p:nvSpPr>
            <p:spPr bwMode="auto">
              <a:xfrm>
                <a:off x="8678" y="1821"/>
                <a:ext cx="1413" cy="660"/>
              </a:xfrm>
              <a:prstGeom prst="rect">
                <a:avLst/>
              </a:prstGeom>
              <a:solidFill>
                <a:srgbClr val="548DD4"/>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bg1"/>
                    </a:solidFill>
                    <a:effectLst/>
                    <a:latin typeface="Calibri" pitchFamily="34" charset="0"/>
                    <a:cs typeface="Arial" pitchFamily="34" charset="0"/>
                  </a:rPr>
                  <a:t>Сел </a:t>
                </a:r>
                <a:r>
                  <a:rPr kumimoji="0" lang="ru-RU" sz="1400" b="1" i="0" u="none" strike="noStrike" cap="none" normalizeH="0" baseline="0" dirty="0" err="1" smtClean="0">
                    <a:ln>
                      <a:noFill/>
                    </a:ln>
                    <a:solidFill>
                      <a:schemeClr val="bg1"/>
                    </a:solidFill>
                    <a:effectLst/>
                    <a:latin typeface="Calibri" pitchFamily="34" charset="0"/>
                    <a:cs typeface="Arial" pitchFamily="34" charset="0"/>
                  </a:rPr>
                  <a:t>қалыптастыру процестері</a:t>
                </a:r>
                <a:endParaRPr kumimoji="0" lang="ru-RU" sz="14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15" name="AutoShape 25"/>
              <p:cNvCxnSpPr>
                <a:cxnSpLocks noChangeShapeType="1"/>
              </p:cNvCxnSpPr>
              <p:nvPr/>
            </p:nvCxnSpPr>
            <p:spPr bwMode="auto">
              <a:xfrm flipV="1">
                <a:off x="8250" y="828"/>
                <a:ext cx="331" cy="593"/>
              </a:xfrm>
              <a:prstGeom prst="straightConnector1">
                <a:avLst/>
              </a:prstGeom>
              <a:noFill/>
              <a:ln w="9525">
                <a:solidFill>
                  <a:srgbClr val="548DD4"/>
                </a:solidFill>
                <a:round/>
                <a:headEnd/>
                <a:tailEnd type="triangle" w="med" len="med"/>
              </a:ln>
            </p:spPr>
          </p:cxnSp>
          <p:cxnSp>
            <p:nvCxnSpPr>
              <p:cNvPr id="16" name="AutoShape 26"/>
              <p:cNvCxnSpPr>
                <a:cxnSpLocks noChangeShapeType="1"/>
              </p:cNvCxnSpPr>
              <p:nvPr/>
            </p:nvCxnSpPr>
            <p:spPr bwMode="auto">
              <a:xfrm>
                <a:off x="8250" y="1421"/>
                <a:ext cx="343" cy="0"/>
              </a:xfrm>
              <a:prstGeom prst="straightConnector1">
                <a:avLst/>
              </a:prstGeom>
              <a:noFill/>
              <a:ln w="9525">
                <a:solidFill>
                  <a:srgbClr val="548DD4"/>
                </a:solidFill>
                <a:round/>
                <a:headEnd/>
                <a:tailEnd type="triangle" w="med" len="med"/>
              </a:ln>
            </p:spPr>
          </p:cxnSp>
          <p:cxnSp>
            <p:nvCxnSpPr>
              <p:cNvPr id="17" name="AutoShape 27"/>
              <p:cNvCxnSpPr>
                <a:cxnSpLocks noChangeShapeType="1"/>
              </p:cNvCxnSpPr>
              <p:nvPr/>
            </p:nvCxnSpPr>
            <p:spPr bwMode="auto">
              <a:xfrm>
                <a:off x="8250" y="1421"/>
                <a:ext cx="355" cy="666"/>
              </a:xfrm>
              <a:prstGeom prst="straightConnector1">
                <a:avLst/>
              </a:prstGeom>
              <a:noFill/>
              <a:ln w="9525">
                <a:solidFill>
                  <a:srgbClr val="548DD4"/>
                </a:solidFill>
                <a:round/>
                <a:headEnd/>
                <a:tailEnd type="triangle" w="med" len="med"/>
              </a:ln>
            </p:spPr>
          </p:cxnSp>
        </p:grpSp>
        <p:grpSp>
          <p:nvGrpSpPr>
            <p:cNvPr id="7" name="Group 28"/>
            <p:cNvGrpSpPr>
              <a:grpSpLocks/>
            </p:cNvGrpSpPr>
            <p:nvPr/>
          </p:nvGrpSpPr>
          <p:grpSpPr bwMode="auto">
            <a:xfrm>
              <a:off x="4357677" y="3138498"/>
              <a:ext cx="1538781" cy="2219328"/>
              <a:chOff x="6498" y="3110"/>
              <a:chExt cx="1564" cy="2820"/>
            </a:xfrm>
          </p:grpSpPr>
          <p:sp>
            <p:nvSpPr>
              <p:cNvPr id="9" name="AutoShape 29"/>
              <p:cNvSpPr>
                <a:spLocks/>
              </p:cNvSpPr>
              <p:nvPr/>
            </p:nvSpPr>
            <p:spPr bwMode="auto">
              <a:xfrm>
                <a:off x="6498" y="3110"/>
                <a:ext cx="400" cy="2820"/>
              </a:xfrm>
              <a:prstGeom prst="rightBrace">
                <a:avLst>
                  <a:gd name="adj1" fmla="val 58750"/>
                  <a:gd name="adj2" fmla="val 50000"/>
                </a:avLst>
              </a:prstGeom>
              <a:noFill/>
              <a:ln w="9525">
                <a:solidFill>
                  <a:srgbClr val="A6383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Text Box 30"/>
              <p:cNvSpPr txBox="1">
                <a:spLocks noChangeArrowheads="1"/>
              </p:cNvSpPr>
              <p:nvPr/>
            </p:nvSpPr>
            <p:spPr bwMode="auto">
              <a:xfrm>
                <a:off x="6934" y="3842"/>
                <a:ext cx="1128" cy="1543"/>
              </a:xfrm>
              <a:prstGeom prst="rect">
                <a:avLst/>
              </a:prstGeom>
              <a:solidFill>
                <a:srgbClr val="E36C0A"/>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err="1" smtClean="0">
                    <a:ln>
                      <a:noFill/>
                    </a:ln>
                    <a:solidFill>
                      <a:schemeClr val="bg1"/>
                    </a:solidFill>
                    <a:effectLst/>
                    <a:latin typeface="Calibri" pitchFamily="34" charset="0"/>
                    <a:cs typeface="Arial" pitchFamily="34" charset="0"/>
                  </a:rPr>
                  <a:t>Уақыт бойынша</a:t>
                </a:r>
                <a:r>
                  <a:rPr kumimoji="0" lang="ru-RU" sz="1400" b="1" i="0" u="none" strike="noStrike" cap="none" normalizeH="0" baseline="0" dirty="0" smtClean="0">
                    <a:ln>
                      <a:noFill/>
                    </a:ln>
                    <a:solidFill>
                      <a:schemeClr val="bg1"/>
                    </a:solidFill>
                    <a:effectLst/>
                    <a:latin typeface="Calibri" pitchFamily="34" charset="0"/>
                    <a:cs typeface="Arial" pitchFamily="34" charset="0"/>
                  </a:rPr>
                  <a:t> </a:t>
                </a:r>
                <a:r>
                  <a:rPr kumimoji="0" lang="ru-RU" sz="1400" b="1" i="0" u="none" strike="noStrike" cap="none" normalizeH="0" baseline="0" dirty="0" err="1" smtClean="0">
                    <a:ln>
                      <a:noFill/>
                    </a:ln>
                    <a:solidFill>
                      <a:schemeClr val="bg1"/>
                    </a:solidFill>
                    <a:effectLst/>
                    <a:latin typeface="Calibri" pitchFamily="34" charset="0"/>
                    <a:cs typeface="Arial" pitchFamily="34" charset="0"/>
                  </a:rPr>
                  <a:t>баяу</a:t>
                </a:r>
                <a:r>
                  <a:rPr kumimoji="0" lang="ru-RU" sz="1400" b="1" i="0" u="none" strike="noStrike" cap="none" normalizeH="0" baseline="0" dirty="0" smtClean="0">
                    <a:ln>
                      <a:noFill/>
                    </a:ln>
                    <a:solidFill>
                      <a:schemeClr val="bg1"/>
                    </a:solidFill>
                    <a:effectLst/>
                    <a:latin typeface="Calibri" pitchFamily="34" charset="0"/>
                    <a:cs typeface="Arial" pitchFamily="34" charset="0"/>
                  </a:rPr>
                  <a:t> </a:t>
                </a:r>
                <a:r>
                  <a:rPr kumimoji="0" lang="ru-RU" sz="1400" b="1" i="0" u="none" strike="noStrike" cap="none" normalizeH="0" baseline="0" dirty="0" err="1" smtClean="0">
                    <a:ln>
                      <a:noFill/>
                    </a:ln>
                    <a:solidFill>
                      <a:schemeClr val="bg1"/>
                    </a:solidFill>
                    <a:effectLst/>
                    <a:latin typeface="Calibri" pitchFamily="34" charset="0"/>
                    <a:cs typeface="Arial" pitchFamily="34" charset="0"/>
                  </a:rPr>
                  <a:t>өзгеретін факторлар</a:t>
                </a:r>
                <a:endParaRPr kumimoji="0" lang="ru-RU" sz="1400" b="1" i="0" u="none" strike="noStrike" cap="none" normalizeH="0" baseline="0" dirty="0" smtClean="0">
                  <a:ln>
                    <a:noFill/>
                  </a:ln>
                  <a:solidFill>
                    <a:schemeClr val="bg1"/>
                  </a:solidFill>
                  <a:effectLst/>
                  <a:latin typeface="Arial" pitchFamily="34" charset="0"/>
                  <a:cs typeface="Arial" pitchFamily="34" charset="0"/>
                </a:endParaRPr>
              </a:p>
            </p:txBody>
          </p:sp>
        </p:grpSp>
        <p:sp>
          <p:nvSpPr>
            <p:cNvPr id="8" name="AutoShape 31"/>
            <p:cNvSpPr>
              <a:spLocks noChangeArrowheads="1"/>
            </p:cNvSpPr>
            <p:nvPr/>
          </p:nvSpPr>
          <p:spPr bwMode="auto">
            <a:xfrm>
              <a:off x="4286308" y="1500174"/>
              <a:ext cx="571504" cy="142876"/>
            </a:xfrm>
            <a:prstGeom prst="rightArrow">
              <a:avLst>
                <a:gd name="adj1" fmla="val 50000"/>
                <a:gd name="adj2" fmla="val 82894"/>
              </a:avLst>
            </a:prstGeom>
            <a:solidFill>
              <a:srgbClr val="548DD4"/>
            </a:solidFill>
            <a:ln w="38100">
              <a:solidFill>
                <a:srgbClr val="548DD4"/>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ru-RU"/>
            </a:p>
          </p:txBody>
        </p:sp>
      </p:grpSp>
      <p:graphicFrame>
        <p:nvGraphicFramePr>
          <p:cNvPr id="31" name="Схема 30"/>
          <p:cNvGraphicFramePr/>
          <p:nvPr/>
        </p:nvGraphicFramePr>
        <p:xfrm>
          <a:off x="2786050" y="500042"/>
          <a:ext cx="2714644"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7" name="Rectangle 1"/>
          <p:cNvSpPr>
            <a:spLocks noChangeArrowheads="1"/>
          </p:cNvSpPr>
          <p:nvPr/>
        </p:nvSpPr>
        <p:spPr bwMode="auto">
          <a:xfrm>
            <a:off x="928662" y="6000768"/>
            <a:ext cx="764383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2-сурет. Сел тасқындарының туындауы (схема түрінде)</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Прямоугольник 17"/>
          <p:cNvSpPr/>
          <p:nvPr/>
        </p:nvSpPr>
        <p:spPr>
          <a:xfrm>
            <a:off x="214282" y="1000108"/>
            <a:ext cx="4071966" cy="1200329"/>
          </a:xfrm>
          <a:prstGeom prst="rect">
            <a:avLst/>
          </a:prstGeom>
        </p:spPr>
        <p:txBody>
          <a:bodyPr wrap="square">
            <a:spAutoFit/>
          </a:bodyPr>
          <a:lstStyle/>
          <a:p>
            <a:r>
              <a:rPr lang="kk-KZ" sz="2400" dirty="0" smtClean="0">
                <a:latin typeface="Times New Roman" pitchFamily="18" charset="0"/>
                <a:ea typeface="Times New Roman" pitchFamily="18" charset="0"/>
                <a:cs typeface="Times New Roman" pitchFamily="18" charset="0"/>
              </a:rPr>
              <a:t>Сел тасқындарының түзілуіне қолайлы жағдай бар барлық жерде қалыптасады. </a:t>
            </a:r>
            <a:endParaRPr lang="ru-RU" sz="2400" dirty="0"/>
          </a:p>
        </p:txBody>
      </p:sp>
      <p:sp>
        <p:nvSpPr>
          <p:cNvPr id="19" name="Прямоугольник 18"/>
          <p:cNvSpPr/>
          <p:nvPr/>
        </p:nvSpPr>
        <p:spPr>
          <a:xfrm>
            <a:off x="214282" y="3714752"/>
            <a:ext cx="4714892" cy="2246769"/>
          </a:xfrm>
          <a:prstGeom prst="rect">
            <a:avLst/>
          </a:prstGeom>
        </p:spPr>
        <p:txBody>
          <a:bodyPr wrap="square">
            <a:spAutoFit/>
          </a:bodyPr>
          <a:lstStyle/>
          <a:p>
            <a:r>
              <a:rPr lang="kk-KZ" sz="2800" dirty="0" smtClean="0">
                <a:latin typeface="Times New Roman" pitchFamily="18" charset="0"/>
                <a:ea typeface="Times New Roman" pitchFamily="18" charset="0"/>
                <a:cs typeface="Times New Roman" pitchFamily="18" charset="0"/>
              </a:rPr>
              <a:t>Сел тасқындары </a:t>
            </a:r>
            <a:r>
              <a:rPr lang="kk-KZ" sz="2800" b="1" dirty="0" smtClean="0">
                <a:latin typeface="Times New Roman" pitchFamily="18" charset="0"/>
                <a:ea typeface="Times New Roman" pitchFamily="18" charset="0"/>
                <a:cs typeface="Times New Roman" pitchFamily="18" charset="0"/>
              </a:rPr>
              <a:t>«су – бос сынықты материал – еңістік» </a:t>
            </a:r>
            <a:r>
              <a:rPr lang="kk-KZ" sz="2800" dirty="0" smtClean="0">
                <a:latin typeface="Times New Roman" pitchFamily="18" charset="0"/>
                <a:ea typeface="Times New Roman" pitchFamily="18" charset="0"/>
                <a:cs typeface="Times New Roman" pitchFamily="18" charset="0"/>
              </a:rPr>
              <a:t>жүйесінің тепе-теңдігі бұзылуының нәтижесінде туындайды</a:t>
            </a:r>
            <a:r>
              <a:rPr lang="kk-KZ" dirty="0" smtClean="0">
                <a:latin typeface="Times New Roman" pitchFamily="18" charset="0"/>
                <a:ea typeface="Times New Roman" pitchFamily="18" charset="0"/>
                <a:cs typeface="Times New Roman" pitchFamily="18" charset="0"/>
              </a:rPr>
              <a:t>. </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6500834"/>
            <a:ext cx="8715404" cy="357166"/>
          </a:xfrm>
        </p:spPr>
        <p:txBody>
          <a:bodyPr>
            <a:normAutofit/>
          </a:bodyPr>
          <a:lstStyle/>
          <a:p>
            <a:pPr algn="r"/>
            <a:r>
              <a:rPr lang="kk-KZ" sz="1600" dirty="0">
                <a:latin typeface="Times New Roman" pitchFamily="18" charset="0"/>
                <a:cs typeface="Times New Roman" pitchFamily="18" charset="0"/>
              </a:rPr>
              <a:t>1</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дәріс. Сел тасқындары</a:t>
            </a:r>
            <a:endParaRPr lang="ru-RU" sz="1600" dirty="0">
              <a:latin typeface="Times New Roman" pitchFamily="18" charset="0"/>
              <a:cs typeface="Times New Roman" pitchFamily="18" charset="0"/>
            </a:endParaRPr>
          </a:p>
        </p:txBody>
      </p:sp>
      <p:sp>
        <p:nvSpPr>
          <p:cNvPr id="25601" name="Rectangle 1"/>
          <p:cNvSpPr>
            <a:spLocks noChangeArrowheads="1"/>
          </p:cNvSpPr>
          <p:nvPr/>
        </p:nvSpPr>
        <p:spPr bwMode="auto">
          <a:xfrm>
            <a:off x="1285852" y="1500174"/>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17" name="Rectangle 1"/>
          <p:cNvSpPr>
            <a:spLocks noChangeArrowheads="1"/>
          </p:cNvSpPr>
          <p:nvPr/>
        </p:nvSpPr>
        <p:spPr bwMode="auto">
          <a:xfrm>
            <a:off x="357158" y="0"/>
            <a:ext cx="8286808"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 – бос сынықты материал – еңістік» жүйесінің тепе-теңдігінің бұзылуына алып келетін сыртқы әсердің шығу тегіне байланысты </a:t>
            </a:r>
            <a:r>
              <a:rPr kumimoji="0" lang="kk-K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сел тасқындарының генезисі </a:t>
            </a: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анықталады.</a:t>
            </a:r>
          </a:p>
          <a:p>
            <a:pPr algn="just" fontAlgn="base">
              <a:spcBef>
                <a:spcPct val="0"/>
              </a:spcBef>
              <a:spcAft>
                <a:spcPct val="0"/>
              </a:spcAft>
            </a:pPr>
            <a:r>
              <a:rPr lang="kk-KZ" sz="2800" dirty="0" smtClean="0"/>
              <a:t>В.Ф. Перов оларды үш класқа және сегіз типке (1-кесте) бөліп қарастырды. Сел тасқындарының кластары басты қалыптастырушы факторларға сәйкес – зоналық, аймақтық, антропогендік, ал типтері тікелей түзілу себептеріне сәйкес – нөсерлі, қарлы, мұздықты (гляциалды), жанартаулық, сейсмогенді, лимногенді, антропогенді және табиғи-антропогенді деп жіктелген. Бұл типтерден басқа сел құбылыстарының күрделі – полигенетикалық типтерінің де көрініс беруі мүмкін. </a:t>
            </a:r>
            <a:endParaRPr lang="ru-RU" sz="2800" dirty="0" smtClean="0"/>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625</TotalTime>
  <Words>1681</Words>
  <Application>Microsoft Office PowerPoint</Application>
  <PresentationFormat>Экран (4:3)</PresentationFormat>
  <Paragraphs>106</Paragraphs>
  <Slides>18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Calibri</vt:lpstr>
      <vt:lpstr>Cambria</vt:lpstr>
      <vt:lpstr>Times New Roman</vt:lpstr>
      <vt:lpstr>Wingdings</vt:lpstr>
      <vt:lpstr>Wingdings 2</vt:lpstr>
      <vt:lpstr>Трек</vt:lpstr>
      <vt:lpstr>1-дәріс. Сел тасқындары</vt:lpstr>
      <vt:lpstr>1-дәріс. Сел тасқындары</vt:lpstr>
      <vt:lpstr>8-дәріс. Сел тасқындары</vt:lpstr>
      <vt:lpstr>1-дәріс. Сел тасқындары</vt:lpstr>
      <vt:lpstr>1-дәріс. Сел тасқындары</vt:lpstr>
      <vt:lpstr>1-дәріс. Сел тасқындары</vt:lpstr>
      <vt:lpstr>1-дәріс. Сел тасқындары</vt:lpstr>
      <vt:lpstr>1-дәріс. Сел тасқындары</vt:lpstr>
      <vt:lpstr>1-дәріс. Сел тасқындары</vt:lpstr>
      <vt:lpstr>1-дәріс. Сел тасқындары</vt:lpstr>
      <vt:lpstr>1-дәріс. Сел тасқындары</vt:lpstr>
      <vt:lpstr>1-дәріс. Сел тасқындары</vt:lpstr>
      <vt:lpstr>1-дәріс. Сел тасқындары</vt:lpstr>
      <vt:lpstr>1-дәріс. Сел тасқындары</vt:lpstr>
      <vt:lpstr>1-дәріс. Сел тасқындары</vt:lpstr>
      <vt:lpstr>1-дәріс. Сел тасқындары</vt:lpstr>
      <vt:lpstr>1-дәріс. Сел тасқындары</vt:lpstr>
      <vt:lpstr>8-дәріс. Сел тасқындары</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Айнур</dc:creator>
  <cp:lastModifiedBy>Мусина Айнур</cp:lastModifiedBy>
  <cp:revision>55</cp:revision>
  <dcterms:created xsi:type="dcterms:W3CDTF">2016-03-14T08:39:23Z</dcterms:created>
  <dcterms:modified xsi:type="dcterms:W3CDTF">2020-09-26T02:59:55Z</dcterms:modified>
</cp:coreProperties>
</file>