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C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09A91E-71B0-4F02-BD1A-6E4DB5B95542}" type="doc">
      <dgm:prSet loTypeId="urn:microsoft.com/office/officeart/2005/8/layout/hierarchy4" loCatId="hierarchy" qsTypeId="urn:microsoft.com/office/officeart/2005/8/quickstyle/simple1" qsCatId="simple" csTypeId="urn:microsoft.com/office/officeart/2005/8/colors/colorful2" csCatId="colorful" phldr="1"/>
      <dgm:spPr/>
      <dgm:t>
        <a:bodyPr/>
        <a:lstStyle/>
        <a:p>
          <a:endParaRPr lang="ru-RU"/>
        </a:p>
      </dgm:t>
    </dgm:pt>
    <dgm:pt modelId="{2F75EE95-117F-44B8-8646-3B24ABC09087}">
      <dgm:prSet phldrT="[Текст]" custT="1"/>
      <dgm:spPr/>
      <dgm:t>
        <a:bodyPr/>
        <a:lstStyle/>
        <a:p>
          <a:r>
            <a:rPr lang="ru-RU" sz="2000" dirty="0">
              <a:solidFill>
                <a:schemeClr val="tx1"/>
              </a:solidFill>
              <a:latin typeface="Times New Roman" panose="02020603050405020304" pitchFamily="18" charset="0"/>
              <a:cs typeface="Times New Roman" panose="02020603050405020304" pitchFamily="18" charset="0"/>
            </a:rPr>
            <a:t>Сел </a:t>
          </a:r>
          <a:r>
            <a:rPr lang="ru-RU" sz="2000" dirty="0" err="1">
              <a:solidFill>
                <a:schemeClr val="tx1"/>
              </a:solidFill>
              <a:latin typeface="Times New Roman" panose="02020603050405020304" pitchFamily="18" charset="0"/>
              <a:cs typeface="Times New Roman" panose="02020603050405020304" pitchFamily="18" charset="0"/>
            </a:rPr>
            <a:t>тасқынын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зерттеуге</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бағытталған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далалық</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жұмыстар</a:t>
          </a:r>
          <a:r>
            <a:rPr lang="ru-RU" sz="2000" dirty="0">
              <a:solidFill>
                <a:schemeClr val="tx1"/>
              </a:solidFill>
              <a:latin typeface="Times New Roman" panose="02020603050405020304" pitchFamily="18" charset="0"/>
              <a:cs typeface="Times New Roman" panose="02020603050405020304" pitchFamily="18" charset="0"/>
            </a:rPr>
            <a:t> </a:t>
          </a:r>
        </a:p>
      </dgm:t>
    </dgm:pt>
    <dgm:pt modelId="{65D675C4-3531-48D1-A5FE-F6DC2715B726}" type="parTrans" cxnId="{7AFA2797-D922-4032-BE7C-9633085CF393}">
      <dgm:prSet/>
      <dgm:spPr/>
      <dgm:t>
        <a:bodyPr/>
        <a:lstStyle/>
        <a:p>
          <a:endParaRPr lang="ru-RU">
            <a:latin typeface="Times New Roman" panose="02020603050405020304" pitchFamily="18" charset="0"/>
            <a:cs typeface="Times New Roman" panose="02020603050405020304" pitchFamily="18" charset="0"/>
          </a:endParaRPr>
        </a:p>
      </dgm:t>
    </dgm:pt>
    <dgm:pt modelId="{5B98E372-F5C1-4FE0-9790-4B5F5F8583D2}" type="sibTrans" cxnId="{7AFA2797-D922-4032-BE7C-9633085CF393}">
      <dgm:prSet/>
      <dgm:spPr/>
      <dgm:t>
        <a:bodyPr/>
        <a:lstStyle/>
        <a:p>
          <a:endParaRPr lang="ru-RU">
            <a:latin typeface="Times New Roman" panose="02020603050405020304" pitchFamily="18" charset="0"/>
            <a:cs typeface="Times New Roman" panose="02020603050405020304" pitchFamily="18" charset="0"/>
          </a:endParaRPr>
        </a:p>
      </dgm:t>
    </dgm:pt>
    <dgm:pt modelId="{38A0A5D5-D361-4CFA-A2EE-3107504C828E}">
      <dgm:prSet phldrT="[Текст]" custT="1"/>
      <dgm:spPr/>
      <dgm:t>
        <a:bodyPr/>
        <a:lstStyle/>
        <a:p>
          <a:r>
            <a:rPr lang="kk-KZ" sz="1800">
              <a:latin typeface="Times New Roman" panose="02020603050405020304" pitchFamily="18" charset="0"/>
              <a:cs typeface="Times New Roman" panose="02020603050405020304" pitchFamily="18" charset="0"/>
            </a:rPr>
            <a:t>маршрутты</a:t>
          </a:r>
          <a:endParaRPr lang="ru-RU" sz="1800">
            <a:latin typeface="Times New Roman" panose="02020603050405020304" pitchFamily="18" charset="0"/>
            <a:cs typeface="Times New Roman" panose="02020603050405020304" pitchFamily="18" charset="0"/>
          </a:endParaRPr>
        </a:p>
      </dgm:t>
    </dgm:pt>
    <dgm:pt modelId="{6280ABAE-0685-4DF9-9A10-12EA719F9863}" type="parTrans" cxnId="{5D992F55-9543-4BC9-A600-0CD36D1F177F}">
      <dgm:prSet/>
      <dgm:spPr/>
      <dgm:t>
        <a:bodyPr/>
        <a:lstStyle/>
        <a:p>
          <a:endParaRPr lang="ru-RU">
            <a:latin typeface="Times New Roman" panose="02020603050405020304" pitchFamily="18" charset="0"/>
            <a:cs typeface="Times New Roman" panose="02020603050405020304" pitchFamily="18" charset="0"/>
          </a:endParaRPr>
        </a:p>
      </dgm:t>
    </dgm:pt>
    <dgm:pt modelId="{AE047535-BD02-41F6-969E-8C010570370B}" type="sibTrans" cxnId="{5D992F55-9543-4BC9-A600-0CD36D1F177F}">
      <dgm:prSet/>
      <dgm:spPr/>
      <dgm:t>
        <a:bodyPr/>
        <a:lstStyle/>
        <a:p>
          <a:endParaRPr lang="ru-RU">
            <a:latin typeface="Times New Roman" panose="02020603050405020304" pitchFamily="18" charset="0"/>
            <a:cs typeface="Times New Roman" panose="02020603050405020304" pitchFamily="18" charset="0"/>
          </a:endParaRPr>
        </a:p>
      </dgm:t>
    </dgm:pt>
    <dgm:pt modelId="{8CBD3B5F-63CC-4F63-8208-D7754722E792}">
      <dgm:prSet phldrT="[Текст]" custT="1"/>
      <dgm:spPr/>
      <dgm:t>
        <a:bodyPr/>
        <a:lstStyle/>
        <a:p>
          <a:r>
            <a:rPr lang="kk-KZ" sz="1800" dirty="0">
              <a:latin typeface="Times New Roman" panose="02020603050405020304" pitchFamily="18" charset="0"/>
              <a:cs typeface="Times New Roman" panose="02020603050405020304" pitchFamily="18" charset="0"/>
            </a:rPr>
            <a:t>жартылай стационарлы </a:t>
          </a:r>
          <a:endParaRPr lang="ru-RU" sz="1800" dirty="0">
            <a:latin typeface="Times New Roman" panose="02020603050405020304" pitchFamily="18" charset="0"/>
            <a:cs typeface="Times New Roman" panose="02020603050405020304" pitchFamily="18" charset="0"/>
          </a:endParaRPr>
        </a:p>
      </dgm:t>
    </dgm:pt>
    <dgm:pt modelId="{481F06E0-D606-49B2-990E-8C8208A1F3BB}" type="parTrans" cxnId="{F7E29787-B347-4354-93AB-A5FA6591472E}">
      <dgm:prSet/>
      <dgm:spPr/>
      <dgm:t>
        <a:bodyPr/>
        <a:lstStyle/>
        <a:p>
          <a:endParaRPr lang="ru-RU">
            <a:latin typeface="Times New Roman" panose="02020603050405020304" pitchFamily="18" charset="0"/>
            <a:cs typeface="Times New Roman" panose="02020603050405020304" pitchFamily="18" charset="0"/>
          </a:endParaRPr>
        </a:p>
      </dgm:t>
    </dgm:pt>
    <dgm:pt modelId="{03CDE9B6-13BA-4D4A-8DEB-C10218728C90}" type="sibTrans" cxnId="{F7E29787-B347-4354-93AB-A5FA6591472E}">
      <dgm:prSet/>
      <dgm:spPr/>
      <dgm:t>
        <a:bodyPr/>
        <a:lstStyle/>
        <a:p>
          <a:endParaRPr lang="ru-RU">
            <a:latin typeface="Times New Roman" panose="02020603050405020304" pitchFamily="18" charset="0"/>
            <a:cs typeface="Times New Roman" panose="02020603050405020304" pitchFamily="18" charset="0"/>
          </a:endParaRPr>
        </a:p>
      </dgm:t>
    </dgm:pt>
    <dgm:pt modelId="{4C33E8AA-3653-4BA6-8177-CF6D4F2C62A0}">
      <dgm:prSet phldrT="[Текст]" custT="1"/>
      <dgm:spPr/>
      <dgm:t>
        <a:bodyPr/>
        <a:lstStyle/>
        <a:p>
          <a:r>
            <a:rPr lang="kk-KZ" sz="1800">
              <a:latin typeface="Times New Roman" panose="02020603050405020304" pitchFamily="18" charset="0"/>
              <a:cs typeface="Times New Roman" panose="02020603050405020304" pitchFamily="18" charset="0"/>
            </a:rPr>
            <a:t>стационарлы</a:t>
          </a:r>
          <a:endParaRPr lang="ru-RU" sz="1800">
            <a:latin typeface="Times New Roman" panose="02020603050405020304" pitchFamily="18" charset="0"/>
            <a:cs typeface="Times New Roman" panose="02020603050405020304" pitchFamily="18" charset="0"/>
          </a:endParaRPr>
        </a:p>
      </dgm:t>
    </dgm:pt>
    <dgm:pt modelId="{BFEFBC7C-25FA-478D-AA5C-5651EF6B24DB}" type="parTrans" cxnId="{DCBB2040-119C-4154-9BC9-0EFCBE98CC7E}">
      <dgm:prSet/>
      <dgm:spPr/>
      <dgm:t>
        <a:bodyPr/>
        <a:lstStyle/>
        <a:p>
          <a:endParaRPr lang="ru-RU">
            <a:latin typeface="Times New Roman" panose="02020603050405020304" pitchFamily="18" charset="0"/>
            <a:cs typeface="Times New Roman" panose="02020603050405020304" pitchFamily="18" charset="0"/>
          </a:endParaRPr>
        </a:p>
      </dgm:t>
    </dgm:pt>
    <dgm:pt modelId="{6EFF27D6-6BA3-4F9E-9392-8A92FAEBC547}" type="sibTrans" cxnId="{DCBB2040-119C-4154-9BC9-0EFCBE98CC7E}">
      <dgm:prSet/>
      <dgm:spPr/>
      <dgm:t>
        <a:bodyPr/>
        <a:lstStyle/>
        <a:p>
          <a:endParaRPr lang="ru-RU">
            <a:latin typeface="Times New Roman" panose="02020603050405020304" pitchFamily="18" charset="0"/>
            <a:cs typeface="Times New Roman" panose="02020603050405020304" pitchFamily="18" charset="0"/>
          </a:endParaRPr>
        </a:p>
      </dgm:t>
    </dgm:pt>
    <dgm:pt modelId="{90A92257-063C-44C3-8038-330AF0FD7DC3}" type="pres">
      <dgm:prSet presAssocID="{DF09A91E-71B0-4F02-BD1A-6E4DB5B95542}" presName="Name0" presStyleCnt="0">
        <dgm:presLayoutVars>
          <dgm:chPref val="1"/>
          <dgm:dir/>
          <dgm:animOne val="branch"/>
          <dgm:animLvl val="lvl"/>
          <dgm:resizeHandles/>
        </dgm:presLayoutVars>
      </dgm:prSet>
      <dgm:spPr/>
      <dgm:t>
        <a:bodyPr/>
        <a:lstStyle/>
        <a:p>
          <a:endParaRPr lang="ru-RU"/>
        </a:p>
      </dgm:t>
    </dgm:pt>
    <dgm:pt modelId="{94677406-3D19-4917-9A8B-1A8048586F31}" type="pres">
      <dgm:prSet presAssocID="{2F75EE95-117F-44B8-8646-3B24ABC09087}" presName="vertOne" presStyleCnt="0"/>
      <dgm:spPr/>
    </dgm:pt>
    <dgm:pt modelId="{9C5C12CA-AAF1-4220-B6EA-6D6D64216362}" type="pres">
      <dgm:prSet presAssocID="{2F75EE95-117F-44B8-8646-3B24ABC09087}" presName="txOne" presStyleLbl="node0" presStyleIdx="0" presStyleCnt="1" custScaleY="145919" custLinFactNeighborX="79" custLinFactNeighborY="84400">
        <dgm:presLayoutVars>
          <dgm:chPref val="3"/>
        </dgm:presLayoutVars>
      </dgm:prSet>
      <dgm:spPr/>
      <dgm:t>
        <a:bodyPr/>
        <a:lstStyle/>
        <a:p>
          <a:endParaRPr lang="ru-RU"/>
        </a:p>
      </dgm:t>
    </dgm:pt>
    <dgm:pt modelId="{97180016-B83F-4068-94EA-2D5EB65C8EF4}" type="pres">
      <dgm:prSet presAssocID="{2F75EE95-117F-44B8-8646-3B24ABC09087}" presName="parTransOne" presStyleCnt="0"/>
      <dgm:spPr/>
    </dgm:pt>
    <dgm:pt modelId="{559140F9-E506-444F-B4AF-C049BF6C1009}" type="pres">
      <dgm:prSet presAssocID="{2F75EE95-117F-44B8-8646-3B24ABC09087}" presName="horzOne" presStyleCnt="0"/>
      <dgm:spPr/>
    </dgm:pt>
    <dgm:pt modelId="{EE51302C-31AE-42C1-A0A8-0729F8096765}" type="pres">
      <dgm:prSet presAssocID="{38A0A5D5-D361-4CFA-A2EE-3107504C828E}" presName="vertTwo" presStyleCnt="0"/>
      <dgm:spPr/>
    </dgm:pt>
    <dgm:pt modelId="{90BB82E3-85A0-4BAA-B9DA-9D36055607BB}" type="pres">
      <dgm:prSet presAssocID="{38A0A5D5-D361-4CFA-A2EE-3107504C828E}" presName="txTwo" presStyleLbl="node2" presStyleIdx="0" presStyleCnt="3" custScaleY="160924">
        <dgm:presLayoutVars>
          <dgm:chPref val="3"/>
        </dgm:presLayoutVars>
      </dgm:prSet>
      <dgm:spPr/>
      <dgm:t>
        <a:bodyPr/>
        <a:lstStyle/>
        <a:p>
          <a:endParaRPr lang="ru-RU"/>
        </a:p>
      </dgm:t>
    </dgm:pt>
    <dgm:pt modelId="{6E600A70-A900-4619-9776-672DE8591835}" type="pres">
      <dgm:prSet presAssocID="{38A0A5D5-D361-4CFA-A2EE-3107504C828E}" presName="horzTwo" presStyleCnt="0"/>
      <dgm:spPr/>
    </dgm:pt>
    <dgm:pt modelId="{C03DEAC1-A30C-4E74-A762-6E1EE724F072}" type="pres">
      <dgm:prSet presAssocID="{AE047535-BD02-41F6-969E-8C010570370B}" presName="sibSpaceTwo" presStyleCnt="0"/>
      <dgm:spPr/>
    </dgm:pt>
    <dgm:pt modelId="{4E4D706F-EA9C-49FE-A9DA-54C9D20D6861}" type="pres">
      <dgm:prSet presAssocID="{8CBD3B5F-63CC-4F63-8208-D7754722E792}" presName="vertTwo" presStyleCnt="0"/>
      <dgm:spPr/>
    </dgm:pt>
    <dgm:pt modelId="{CCFDBD7A-07FE-4CB8-9AF8-19304B6A780E}" type="pres">
      <dgm:prSet presAssocID="{8CBD3B5F-63CC-4F63-8208-D7754722E792}" presName="txTwo" presStyleLbl="node2" presStyleIdx="1" presStyleCnt="3" custScaleY="160924">
        <dgm:presLayoutVars>
          <dgm:chPref val="3"/>
        </dgm:presLayoutVars>
      </dgm:prSet>
      <dgm:spPr/>
      <dgm:t>
        <a:bodyPr/>
        <a:lstStyle/>
        <a:p>
          <a:endParaRPr lang="ru-RU"/>
        </a:p>
      </dgm:t>
    </dgm:pt>
    <dgm:pt modelId="{07ED6E72-58D7-44EA-AF5C-AE90AB278965}" type="pres">
      <dgm:prSet presAssocID="{8CBD3B5F-63CC-4F63-8208-D7754722E792}" presName="horzTwo" presStyleCnt="0"/>
      <dgm:spPr/>
    </dgm:pt>
    <dgm:pt modelId="{1191F973-9F8C-4AC8-BCA2-5C12F3438CBF}" type="pres">
      <dgm:prSet presAssocID="{03CDE9B6-13BA-4D4A-8DEB-C10218728C90}" presName="sibSpaceTwo" presStyleCnt="0"/>
      <dgm:spPr/>
    </dgm:pt>
    <dgm:pt modelId="{1BD5CEC9-670D-4BE8-9D5E-09C32195BADE}" type="pres">
      <dgm:prSet presAssocID="{4C33E8AA-3653-4BA6-8177-CF6D4F2C62A0}" presName="vertTwo" presStyleCnt="0"/>
      <dgm:spPr/>
    </dgm:pt>
    <dgm:pt modelId="{21B19005-6D8A-4675-B245-2071367988E6}" type="pres">
      <dgm:prSet presAssocID="{4C33E8AA-3653-4BA6-8177-CF6D4F2C62A0}" presName="txTwo" presStyleLbl="node2" presStyleIdx="2" presStyleCnt="3" custScaleY="160924">
        <dgm:presLayoutVars>
          <dgm:chPref val="3"/>
        </dgm:presLayoutVars>
      </dgm:prSet>
      <dgm:spPr/>
      <dgm:t>
        <a:bodyPr/>
        <a:lstStyle/>
        <a:p>
          <a:endParaRPr lang="ru-RU"/>
        </a:p>
      </dgm:t>
    </dgm:pt>
    <dgm:pt modelId="{4AB7D79F-A549-43B6-988B-DFA9BD5FEC2B}" type="pres">
      <dgm:prSet presAssocID="{4C33E8AA-3653-4BA6-8177-CF6D4F2C62A0}" presName="horzTwo" presStyleCnt="0"/>
      <dgm:spPr/>
    </dgm:pt>
  </dgm:ptLst>
  <dgm:cxnLst>
    <dgm:cxn modelId="{DCBB2040-119C-4154-9BC9-0EFCBE98CC7E}" srcId="{2F75EE95-117F-44B8-8646-3B24ABC09087}" destId="{4C33E8AA-3653-4BA6-8177-CF6D4F2C62A0}" srcOrd="2" destOrd="0" parTransId="{BFEFBC7C-25FA-478D-AA5C-5651EF6B24DB}" sibTransId="{6EFF27D6-6BA3-4F9E-9392-8A92FAEBC547}"/>
    <dgm:cxn modelId="{F7E29787-B347-4354-93AB-A5FA6591472E}" srcId="{2F75EE95-117F-44B8-8646-3B24ABC09087}" destId="{8CBD3B5F-63CC-4F63-8208-D7754722E792}" srcOrd="1" destOrd="0" parTransId="{481F06E0-D606-49B2-990E-8C8208A1F3BB}" sibTransId="{03CDE9B6-13BA-4D4A-8DEB-C10218728C90}"/>
    <dgm:cxn modelId="{F431EF8C-714B-47EB-AC15-42509F00E248}" type="presOf" srcId="{DF09A91E-71B0-4F02-BD1A-6E4DB5B95542}" destId="{90A92257-063C-44C3-8038-330AF0FD7DC3}" srcOrd="0" destOrd="0" presId="urn:microsoft.com/office/officeart/2005/8/layout/hierarchy4"/>
    <dgm:cxn modelId="{FE2B063D-F4E6-412E-88AB-D56B9302D644}" type="presOf" srcId="{38A0A5D5-D361-4CFA-A2EE-3107504C828E}" destId="{90BB82E3-85A0-4BAA-B9DA-9D36055607BB}" srcOrd="0" destOrd="0" presId="urn:microsoft.com/office/officeart/2005/8/layout/hierarchy4"/>
    <dgm:cxn modelId="{8B4003CC-C5F6-4008-8269-A48FA7B2A02B}" type="presOf" srcId="{2F75EE95-117F-44B8-8646-3B24ABC09087}" destId="{9C5C12CA-AAF1-4220-B6EA-6D6D64216362}" srcOrd="0" destOrd="0" presId="urn:microsoft.com/office/officeart/2005/8/layout/hierarchy4"/>
    <dgm:cxn modelId="{7AFA2797-D922-4032-BE7C-9633085CF393}" srcId="{DF09A91E-71B0-4F02-BD1A-6E4DB5B95542}" destId="{2F75EE95-117F-44B8-8646-3B24ABC09087}" srcOrd="0" destOrd="0" parTransId="{65D675C4-3531-48D1-A5FE-F6DC2715B726}" sibTransId="{5B98E372-F5C1-4FE0-9790-4B5F5F8583D2}"/>
    <dgm:cxn modelId="{18059503-154B-4CCE-9FA1-FD314D06446E}" type="presOf" srcId="{8CBD3B5F-63CC-4F63-8208-D7754722E792}" destId="{CCFDBD7A-07FE-4CB8-9AF8-19304B6A780E}" srcOrd="0" destOrd="0" presId="urn:microsoft.com/office/officeart/2005/8/layout/hierarchy4"/>
    <dgm:cxn modelId="{D1223F29-6F85-436F-809F-DE3A1862681C}" type="presOf" srcId="{4C33E8AA-3653-4BA6-8177-CF6D4F2C62A0}" destId="{21B19005-6D8A-4675-B245-2071367988E6}" srcOrd="0" destOrd="0" presId="urn:microsoft.com/office/officeart/2005/8/layout/hierarchy4"/>
    <dgm:cxn modelId="{5D992F55-9543-4BC9-A600-0CD36D1F177F}" srcId="{2F75EE95-117F-44B8-8646-3B24ABC09087}" destId="{38A0A5D5-D361-4CFA-A2EE-3107504C828E}" srcOrd="0" destOrd="0" parTransId="{6280ABAE-0685-4DF9-9A10-12EA719F9863}" sibTransId="{AE047535-BD02-41F6-969E-8C010570370B}"/>
    <dgm:cxn modelId="{AAE25B04-3F47-4922-A5C9-4789C276DAF5}" type="presParOf" srcId="{90A92257-063C-44C3-8038-330AF0FD7DC3}" destId="{94677406-3D19-4917-9A8B-1A8048586F31}" srcOrd="0" destOrd="0" presId="urn:microsoft.com/office/officeart/2005/8/layout/hierarchy4"/>
    <dgm:cxn modelId="{01DD7714-2548-4B96-BD51-7E7D35F1ED38}" type="presParOf" srcId="{94677406-3D19-4917-9A8B-1A8048586F31}" destId="{9C5C12CA-AAF1-4220-B6EA-6D6D64216362}" srcOrd="0" destOrd="0" presId="urn:microsoft.com/office/officeart/2005/8/layout/hierarchy4"/>
    <dgm:cxn modelId="{6F7D5CBE-BAD8-4633-BABB-9DC1B0EF1D87}" type="presParOf" srcId="{94677406-3D19-4917-9A8B-1A8048586F31}" destId="{97180016-B83F-4068-94EA-2D5EB65C8EF4}" srcOrd="1" destOrd="0" presId="urn:microsoft.com/office/officeart/2005/8/layout/hierarchy4"/>
    <dgm:cxn modelId="{5529323F-E518-49AD-93FA-E76EADC4F2D8}" type="presParOf" srcId="{94677406-3D19-4917-9A8B-1A8048586F31}" destId="{559140F9-E506-444F-B4AF-C049BF6C1009}" srcOrd="2" destOrd="0" presId="urn:microsoft.com/office/officeart/2005/8/layout/hierarchy4"/>
    <dgm:cxn modelId="{C8422F71-65EF-4384-9B59-01E9052D87CD}" type="presParOf" srcId="{559140F9-E506-444F-B4AF-C049BF6C1009}" destId="{EE51302C-31AE-42C1-A0A8-0729F8096765}" srcOrd="0" destOrd="0" presId="urn:microsoft.com/office/officeart/2005/8/layout/hierarchy4"/>
    <dgm:cxn modelId="{CE2CE6C8-2E93-458A-B9E8-E220E8CD526A}" type="presParOf" srcId="{EE51302C-31AE-42C1-A0A8-0729F8096765}" destId="{90BB82E3-85A0-4BAA-B9DA-9D36055607BB}" srcOrd="0" destOrd="0" presId="urn:microsoft.com/office/officeart/2005/8/layout/hierarchy4"/>
    <dgm:cxn modelId="{959955E5-7545-474D-800D-55D1C908EDB2}" type="presParOf" srcId="{EE51302C-31AE-42C1-A0A8-0729F8096765}" destId="{6E600A70-A900-4619-9776-672DE8591835}" srcOrd="1" destOrd="0" presId="urn:microsoft.com/office/officeart/2005/8/layout/hierarchy4"/>
    <dgm:cxn modelId="{F658ED3D-BFBF-4AFE-B25B-284B964339E7}" type="presParOf" srcId="{559140F9-E506-444F-B4AF-C049BF6C1009}" destId="{C03DEAC1-A30C-4E74-A762-6E1EE724F072}" srcOrd="1" destOrd="0" presId="urn:microsoft.com/office/officeart/2005/8/layout/hierarchy4"/>
    <dgm:cxn modelId="{D3740188-E7CF-4B72-99FE-11AD0916E439}" type="presParOf" srcId="{559140F9-E506-444F-B4AF-C049BF6C1009}" destId="{4E4D706F-EA9C-49FE-A9DA-54C9D20D6861}" srcOrd="2" destOrd="0" presId="urn:microsoft.com/office/officeart/2005/8/layout/hierarchy4"/>
    <dgm:cxn modelId="{321A4673-3897-4A31-BC60-C61AB66BC209}" type="presParOf" srcId="{4E4D706F-EA9C-49FE-A9DA-54C9D20D6861}" destId="{CCFDBD7A-07FE-4CB8-9AF8-19304B6A780E}" srcOrd="0" destOrd="0" presId="urn:microsoft.com/office/officeart/2005/8/layout/hierarchy4"/>
    <dgm:cxn modelId="{9C02DD61-14ED-496F-AD7F-185F267F5022}" type="presParOf" srcId="{4E4D706F-EA9C-49FE-A9DA-54C9D20D6861}" destId="{07ED6E72-58D7-44EA-AF5C-AE90AB278965}" srcOrd="1" destOrd="0" presId="urn:microsoft.com/office/officeart/2005/8/layout/hierarchy4"/>
    <dgm:cxn modelId="{CA9BACA0-D972-4ED0-891B-4878B0DEFBCE}" type="presParOf" srcId="{559140F9-E506-444F-B4AF-C049BF6C1009}" destId="{1191F973-9F8C-4AC8-BCA2-5C12F3438CBF}" srcOrd="3" destOrd="0" presId="urn:microsoft.com/office/officeart/2005/8/layout/hierarchy4"/>
    <dgm:cxn modelId="{6575450F-882A-4CCD-8492-D1FC06548FC7}" type="presParOf" srcId="{559140F9-E506-444F-B4AF-C049BF6C1009}" destId="{1BD5CEC9-670D-4BE8-9D5E-09C32195BADE}" srcOrd="4" destOrd="0" presId="urn:microsoft.com/office/officeart/2005/8/layout/hierarchy4"/>
    <dgm:cxn modelId="{7A34538A-67B3-4FE5-B68E-97B298D3EB1D}" type="presParOf" srcId="{1BD5CEC9-670D-4BE8-9D5E-09C32195BADE}" destId="{21B19005-6D8A-4675-B245-2071367988E6}" srcOrd="0" destOrd="0" presId="urn:microsoft.com/office/officeart/2005/8/layout/hierarchy4"/>
    <dgm:cxn modelId="{F122D13B-9B64-4C4A-8ECE-F5C60C11DD32}" type="presParOf" srcId="{1BD5CEC9-670D-4BE8-9D5E-09C32195BADE}" destId="{4AB7D79F-A549-43B6-988B-DFA9BD5FEC2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C12CA-AAF1-4220-B6EA-6D6D64216362}">
      <dsp:nvSpPr>
        <dsp:cNvPr id="0" name=""/>
        <dsp:cNvSpPr/>
      </dsp:nvSpPr>
      <dsp:spPr>
        <a:xfrm>
          <a:off x="2521" y="52992"/>
          <a:ext cx="3505942" cy="10019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a:solidFill>
                <a:schemeClr val="tx1"/>
              </a:solidFill>
              <a:latin typeface="Times New Roman" panose="02020603050405020304" pitchFamily="18" charset="0"/>
              <a:cs typeface="Times New Roman" panose="02020603050405020304" pitchFamily="18" charset="0"/>
            </a:rPr>
            <a:t>Сел </a:t>
          </a:r>
          <a:r>
            <a:rPr lang="ru-RU" sz="2000" kern="1200" dirty="0" err="1">
              <a:solidFill>
                <a:schemeClr val="tx1"/>
              </a:solidFill>
              <a:latin typeface="Times New Roman" panose="02020603050405020304" pitchFamily="18" charset="0"/>
              <a:cs typeface="Times New Roman" panose="02020603050405020304" pitchFamily="18" charset="0"/>
            </a:rPr>
            <a:t>тасқынын</a:t>
          </a:r>
          <a:r>
            <a:rPr lang="ru-RU" sz="2000" kern="1200" dirty="0">
              <a:solidFill>
                <a:schemeClr val="tx1"/>
              </a:solidFill>
              <a:latin typeface="Times New Roman" panose="02020603050405020304" pitchFamily="18" charset="0"/>
              <a:cs typeface="Times New Roman" panose="02020603050405020304" pitchFamily="18" charset="0"/>
            </a:rPr>
            <a:t> </a:t>
          </a:r>
          <a:r>
            <a:rPr lang="ru-RU" sz="2000" kern="1200" dirty="0" err="1">
              <a:solidFill>
                <a:schemeClr val="tx1"/>
              </a:solidFill>
              <a:latin typeface="Times New Roman" panose="02020603050405020304" pitchFamily="18" charset="0"/>
              <a:cs typeface="Times New Roman" panose="02020603050405020304" pitchFamily="18" charset="0"/>
            </a:rPr>
            <a:t>зерттеуге</a:t>
          </a:r>
          <a:r>
            <a:rPr lang="ru-RU" sz="2000" kern="1200" dirty="0">
              <a:solidFill>
                <a:schemeClr val="tx1"/>
              </a:solidFill>
              <a:latin typeface="Times New Roman" panose="02020603050405020304" pitchFamily="18" charset="0"/>
              <a:cs typeface="Times New Roman" panose="02020603050405020304" pitchFamily="18" charset="0"/>
            </a:rPr>
            <a:t> </a:t>
          </a:r>
          <a:r>
            <a:rPr lang="ru-RU" sz="2000" kern="1200" dirty="0" err="1">
              <a:solidFill>
                <a:schemeClr val="tx1"/>
              </a:solidFill>
              <a:latin typeface="Times New Roman" panose="02020603050405020304" pitchFamily="18" charset="0"/>
              <a:cs typeface="Times New Roman" panose="02020603050405020304" pitchFamily="18" charset="0"/>
            </a:rPr>
            <a:t>бағытталған</a:t>
          </a:r>
          <a:r>
            <a:rPr lang="ru-RU" sz="2000" kern="1200" dirty="0">
              <a:solidFill>
                <a:schemeClr val="tx1"/>
              </a:solidFill>
              <a:latin typeface="Times New Roman" panose="02020603050405020304" pitchFamily="18" charset="0"/>
              <a:cs typeface="Times New Roman" panose="02020603050405020304" pitchFamily="18" charset="0"/>
            </a:rPr>
            <a:t> </a:t>
          </a:r>
          <a:r>
            <a:rPr lang="ru-RU" sz="2000" kern="1200" dirty="0" err="1">
              <a:solidFill>
                <a:schemeClr val="tx1"/>
              </a:solidFill>
              <a:latin typeface="Times New Roman" panose="02020603050405020304" pitchFamily="18" charset="0"/>
              <a:cs typeface="Times New Roman" panose="02020603050405020304" pitchFamily="18" charset="0"/>
            </a:rPr>
            <a:t>далалық</a:t>
          </a:r>
          <a:r>
            <a:rPr lang="ru-RU" sz="2000" kern="1200" dirty="0">
              <a:solidFill>
                <a:schemeClr val="tx1"/>
              </a:solidFill>
              <a:latin typeface="Times New Roman" panose="02020603050405020304" pitchFamily="18" charset="0"/>
              <a:cs typeface="Times New Roman" panose="02020603050405020304" pitchFamily="18" charset="0"/>
            </a:rPr>
            <a:t> </a:t>
          </a:r>
          <a:r>
            <a:rPr lang="ru-RU" sz="2000" kern="1200" dirty="0" err="1">
              <a:solidFill>
                <a:schemeClr val="tx1"/>
              </a:solidFill>
              <a:latin typeface="Times New Roman" panose="02020603050405020304" pitchFamily="18" charset="0"/>
              <a:cs typeface="Times New Roman" panose="02020603050405020304" pitchFamily="18" charset="0"/>
            </a:rPr>
            <a:t>жұмыстар</a:t>
          </a:r>
          <a:r>
            <a:rPr lang="ru-RU" sz="2000" kern="1200" dirty="0">
              <a:solidFill>
                <a:schemeClr val="tx1"/>
              </a:solidFill>
              <a:latin typeface="Times New Roman" panose="02020603050405020304" pitchFamily="18" charset="0"/>
              <a:cs typeface="Times New Roman" panose="02020603050405020304" pitchFamily="18" charset="0"/>
            </a:rPr>
            <a:t> </a:t>
          </a:r>
        </a:p>
      </dsp:txBody>
      <dsp:txXfrm>
        <a:off x="31867" y="82338"/>
        <a:ext cx="3447250" cy="943244"/>
      </dsp:txXfrm>
    </dsp:sp>
    <dsp:sp modelId="{90BB82E3-85A0-4BAA-B9DA-9D36055607BB}">
      <dsp:nvSpPr>
        <dsp:cNvPr id="0" name=""/>
        <dsp:cNvSpPr/>
      </dsp:nvSpPr>
      <dsp:spPr>
        <a:xfrm>
          <a:off x="4682" y="1064626"/>
          <a:ext cx="1104513" cy="110496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kern="1200">
              <a:latin typeface="Times New Roman" panose="02020603050405020304" pitchFamily="18" charset="0"/>
              <a:cs typeface="Times New Roman" panose="02020603050405020304" pitchFamily="18" charset="0"/>
            </a:rPr>
            <a:t>маршрутты</a:t>
          </a:r>
          <a:endParaRPr lang="ru-RU" sz="1800" kern="1200">
            <a:latin typeface="Times New Roman" panose="02020603050405020304" pitchFamily="18" charset="0"/>
            <a:cs typeface="Times New Roman" panose="02020603050405020304" pitchFamily="18" charset="0"/>
          </a:endParaRPr>
        </a:p>
      </dsp:txBody>
      <dsp:txXfrm>
        <a:off x="37032" y="1096976"/>
        <a:ext cx="1039813" cy="1040266"/>
      </dsp:txXfrm>
    </dsp:sp>
    <dsp:sp modelId="{CCFDBD7A-07FE-4CB8-9AF8-19304B6A780E}">
      <dsp:nvSpPr>
        <dsp:cNvPr id="0" name=""/>
        <dsp:cNvSpPr/>
      </dsp:nvSpPr>
      <dsp:spPr>
        <a:xfrm>
          <a:off x="1201975" y="1064626"/>
          <a:ext cx="1104513" cy="110496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kern="1200" dirty="0">
              <a:latin typeface="Times New Roman" panose="02020603050405020304" pitchFamily="18" charset="0"/>
              <a:cs typeface="Times New Roman" panose="02020603050405020304" pitchFamily="18" charset="0"/>
            </a:rPr>
            <a:t>жартылай стационарлы </a:t>
          </a:r>
          <a:endParaRPr lang="ru-RU" sz="1800" kern="1200" dirty="0">
            <a:latin typeface="Times New Roman" panose="02020603050405020304" pitchFamily="18" charset="0"/>
            <a:cs typeface="Times New Roman" panose="02020603050405020304" pitchFamily="18" charset="0"/>
          </a:endParaRPr>
        </a:p>
      </dsp:txBody>
      <dsp:txXfrm>
        <a:off x="1234325" y="1096976"/>
        <a:ext cx="1039813" cy="1040266"/>
      </dsp:txXfrm>
    </dsp:sp>
    <dsp:sp modelId="{21B19005-6D8A-4675-B245-2071367988E6}">
      <dsp:nvSpPr>
        <dsp:cNvPr id="0" name=""/>
        <dsp:cNvSpPr/>
      </dsp:nvSpPr>
      <dsp:spPr>
        <a:xfrm>
          <a:off x="2399267" y="1064626"/>
          <a:ext cx="1104513" cy="110496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kern="1200">
              <a:latin typeface="Times New Roman" panose="02020603050405020304" pitchFamily="18" charset="0"/>
              <a:cs typeface="Times New Roman" panose="02020603050405020304" pitchFamily="18" charset="0"/>
            </a:rPr>
            <a:t>стационарлы</a:t>
          </a:r>
          <a:endParaRPr lang="ru-RU" sz="1800" kern="1200">
            <a:latin typeface="Times New Roman" panose="02020603050405020304" pitchFamily="18" charset="0"/>
            <a:cs typeface="Times New Roman" panose="02020603050405020304" pitchFamily="18" charset="0"/>
          </a:endParaRPr>
        </a:p>
      </dsp:txBody>
      <dsp:txXfrm>
        <a:off x="2431617" y="1096976"/>
        <a:ext cx="1039813" cy="104026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FA0D0232-5CF0-4F26-9343-B9B8AB972132}" type="datetimeFigureOut">
              <a:rPr lang="ru-RU" smtClean="0"/>
              <a:pPr/>
              <a:t>06.11.2020</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0E1D0B60-8AB3-4970-98C2-5796390B832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A0D0232-5CF0-4F26-9343-B9B8AB972132}" type="datetimeFigureOut">
              <a:rPr lang="ru-RU" smtClean="0"/>
              <a:pPr/>
              <a:t>06.11.2020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1D0B60-8AB3-4970-98C2-5796390B832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A0D0232-5CF0-4F26-9343-B9B8AB972132}" type="datetimeFigureOut">
              <a:rPr lang="ru-RU" smtClean="0"/>
              <a:pPr/>
              <a:t>06.11.2020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1D0B60-8AB3-4970-98C2-5796390B832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FA0D0232-5CF0-4F26-9343-B9B8AB972132}" type="datetimeFigureOut">
              <a:rPr lang="ru-RU" smtClean="0"/>
              <a:pPr/>
              <a:t>06.11.2020</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0E1D0B60-8AB3-4970-98C2-5796390B832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FA0D0232-5CF0-4F26-9343-B9B8AB972132}" type="datetimeFigureOut">
              <a:rPr lang="ru-RU" smtClean="0"/>
              <a:pPr/>
              <a:t>06.11.2020</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0E1D0B60-8AB3-4970-98C2-5796390B8324}"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FA0D0232-5CF0-4F26-9343-B9B8AB972132}" type="datetimeFigureOut">
              <a:rPr lang="ru-RU" smtClean="0"/>
              <a:pPr/>
              <a:t>06.11.2020</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0E1D0B60-8AB3-4970-98C2-5796390B832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FA0D0232-5CF0-4F26-9343-B9B8AB972132}" type="datetimeFigureOut">
              <a:rPr lang="ru-RU" smtClean="0"/>
              <a:pPr/>
              <a:t>06.11.2020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0E1D0B60-8AB3-4970-98C2-5796390B8324}"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FA0D0232-5CF0-4F26-9343-B9B8AB972132}" type="datetimeFigureOut">
              <a:rPr lang="ru-RU" smtClean="0"/>
              <a:pPr/>
              <a:t>06.11.2020</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1D0B60-8AB3-4970-98C2-5796390B832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FA0D0232-5CF0-4F26-9343-B9B8AB972132}" type="datetimeFigureOut">
              <a:rPr lang="ru-RU" smtClean="0"/>
              <a:pPr/>
              <a:t>06.11.2020</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1D0B60-8AB3-4970-98C2-5796390B832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FA0D0232-5CF0-4F26-9343-B9B8AB972132}" type="datetimeFigureOut">
              <a:rPr lang="ru-RU" smtClean="0"/>
              <a:pPr/>
              <a:t>06.11.2020</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1D0B60-8AB3-4970-98C2-5796390B832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FA0D0232-5CF0-4F26-9343-B9B8AB972132}" type="datetimeFigureOut">
              <a:rPr lang="ru-RU" smtClean="0"/>
              <a:pPr/>
              <a:t>06.11.2020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0E1D0B60-8AB3-4970-98C2-5796390B8324}"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A0D0232-5CF0-4F26-9343-B9B8AB972132}" type="datetimeFigureOut">
              <a:rPr lang="ru-RU" smtClean="0"/>
              <a:pPr/>
              <a:t>06.11.2020</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E1D0B60-8AB3-4970-98C2-5796390B8324}"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inur.Musina@kaznu.k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0" y="6597352"/>
            <a:ext cx="9144000" cy="260647"/>
          </a:xfrm>
        </p:spPr>
        <p:txBody>
          <a:bodyPr>
            <a:noAutofit/>
          </a:bodyPr>
          <a:lstStyle/>
          <a:p>
            <a:pPr lvl="0" algn="r"/>
            <a:r>
              <a:rPr lang="ru-RU" sz="1000" dirty="0" smtClean="0">
                <a:latin typeface="Times New Roman" pitchFamily="18" charset="0"/>
                <a:cs typeface="Times New Roman" pitchFamily="18" charset="0"/>
              </a:rPr>
              <a:t>7-</a:t>
            </a:r>
            <a:r>
              <a:rPr lang="kk-KZ" sz="1000" dirty="0" smtClean="0">
                <a:latin typeface="Times New Roman" pitchFamily="18" charset="0"/>
                <a:cs typeface="Times New Roman" pitchFamily="18" charset="0"/>
              </a:rPr>
              <a:t>дәріс</a:t>
            </a:r>
            <a:r>
              <a:rPr lang="kk-KZ" sz="1000" dirty="0" smtClean="0">
                <a:latin typeface="Times New Roman" pitchFamily="18" charset="0"/>
                <a:cs typeface="Times New Roman" pitchFamily="18" charset="0"/>
              </a:rPr>
              <a:t>. </a:t>
            </a:r>
            <a:r>
              <a:rPr lang="ru-RU" sz="1000" dirty="0"/>
              <a:t>Сел </a:t>
            </a:r>
            <a:r>
              <a:rPr lang="ru-RU" sz="1000" dirty="0" err="1"/>
              <a:t>тасқындарын</a:t>
            </a:r>
            <a:r>
              <a:rPr lang="ru-RU" sz="1000" dirty="0"/>
              <a:t> </a:t>
            </a:r>
            <a:r>
              <a:rPr lang="ru-RU" sz="1000" dirty="0" err="1"/>
              <a:t>зерттеу</a:t>
            </a:r>
            <a:r>
              <a:rPr lang="ru-RU" sz="1000" dirty="0"/>
              <a:t> </a:t>
            </a:r>
            <a:r>
              <a:rPr lang="ru-RU" sz="1000" dirty="0" err="1"/>
              <a:t>бойынша</a:t>
            </a:r>
            <a:r>
              <a:rPr lang="ru-RU" sz="1000" dirty="0"/>
              <a:t> </a:t>
            </a:r>
            <a:r>
              <a:rPr lang="ru-RU" sz="1000" dirty="0" err="1"/>
              <a:t>далалық</a:t>
            </a:r>
            <a:r>
              <a:rPr lang="ru-RU" sz="1000" dirty="0"/>
              <a:t> </a:t>
            </a:r>
            <a:r>
              <a:rPr lang="ru-RU" sz="1000" dirty="0" err="1"/>
              <a:t>жұмыстарды</a:t>
            </a:r>
            <a:r>
              <a:rPr lang="ru-RU" sz="1000" dirty="0"/>
              <a:t> </a:t>
            </a:r>
            <a:r>
              <a:rPr lang="ru-RU" sz="1000" dirty="0" err="1"/>
              <a:t>ұйымдастыру</a:t>
            </a:r>
            <a:r>
              <a:rPr lang="ru-RU" sz="1000" dirty="0"/>
              <a:t> </a:t>
            </a:r>
            <a:r>
              <a:rPr lang="ru-RU" sz="1000" dirty="0" err="1"/>
              <a:t>және</a:t>
            </a:r>
            <a:r>
              <a:rPr lang="ru-RU" sz="1000" dirty="0"/>
              <a:t> </a:t>
            </a:r>
            <a:r>
              <a:rPr lang="ru-RU" sz="1000" dirty="0" err="1"/>
              <a:t>жүргізу</a:t>
            </a:r>
            <a:r>
              <a:rPr lang="ru-RU" sz="1000" dirty="0"/>
              <a:t>. Сел </a:t>
            </a:r>
            <a:r>
              <a:rPr lang="ru-RU" sz="1000" dirty="0" err="1"/>
              <a:t>алаптарын</a:t>
            </a:r>
            <a:r>
              <a:rPr lang="ru-RU" sz="1000" dirty="0"/>
              <a:t> </a:t>
            </a:r>
            <a:r>
              <a:rPr lang="ru-RU" sz="1000" dirty="0" err="1"/>
              <a:t>алдын</a:t>
            </a:r>
            <a:r>
              <a:rPr lang="ru-RU" sz="1000" dirty="0"/>
              <a:t> ала </a:t>
            </a:r>
            <a:r>
              <a:rPr lang="ru-RU" sz="1000" dirty="0" err="1"/>
              <a:t>және</a:t>
            </a:r>
            <a:r>
              <a:rPr lang="ru-RU" sz="1000" dirty="0"/>
              <a:t> </a:t>
            </a:r>
            <a:r>
              <a:rPr lang="ru-RU" sz="1000" dirty="0" err="1"/>
              <a:t>арнайы</a:t>
            </a:r>
            <a:r>
              <a:rPr lang="ru-RU" sz="1000" dirty="0"/>
              <a:t> </a:t>
            </a:r>
            <a:r>
              <a:rPr lang="ru-RU" sz="1000" dirty="0" err="1"/>
              <a:t>зерттеу</a:t>
            </a:r>
            <a:r>
              <a:rPr lang="ru-RU" sz="1000" dirty="0"/>
              <a:t/>
            </a:r>
            <a:br>
              <a:rPr lang="ru-RU" sz="1000" dirty="0"/>
            </a:br>
            <a:r>
              <a:rPr lang="ru-RU" sz="1000" dirty="0"/>
              <a:t/>
            </a:r>
            <a:br>
              <a:rPr lang="ru-RU" sz="1000" dirty="0"/>
            </a:br>
            <a:r>
              <a:rPr lang="kk-KZ" sz="1000" dirty="0" smtClean="0"/>
              <a:t>і</a:t>
            </a:r>
            <a:r>
              <a:rPr lang="en-US" sz="1000" dirty="0"/>
              <a:t/>
            </a:r>
            <a:br>
              <a:rPr lang="en-US" sz="1000" dirty="0"/>
            </a:br>
            <a:endParaRPr lang="ru-RU" sz="1000" dirty="0">
              <a:latin typeface="Times New Roman" pitchFamily="18" charset="0"/>
              <a:cs typeface="Times New Roman" pitchFamily="18" charset="0"/>
            </a:endParaRPr>
          </a:p>
        </p:txBody>
      </p:sp>
      <p:sp>
        <p:nvSpPr>
          <p:cNvPr id="17409" name="Rectangle 1"/>
          <p:cNvSpPr>
            <a:spLocks noChangeArrowheads="1"/>
          </p:cNvSpPr>
          <p:nvPr/>
        </p:nvSpPr>
        <p:spPr bwMode="auto">
          <a:xfrm>
            <a:off x="420415" y="1484785"/>
            <a:ext cx="8100392"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ctr" fontAlgn="base">
              <a:spcBef>
                <a:spcPct val="0"/>
              </a:spcBef>
              <a:spcAft>
                <a:spcPct val="0"/>
              </a:spcAf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7</a:t>
            </a:r>
            <a:r>
              <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kk-KZ"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дәріс. </a:t>
            </a:r>
            <a:endPar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indent="450850" algn="ctr" fontAlgn="base">
              <a:spcBef>
                <a:spcPct val="0"/>
              </a:spcBef>
              <a:spcAft>
                <a:spcPct val="0"/>
              </a:spcAft>
            </a:pPr>
            <a:r>
              <a:rPr lang="kk-KZ" sz="3200" dirty="0"/>
              <a:t>Сел тасқындарын зерттеу бойынша далалық жұмыстарды ұйымдастыру және жүргізу. Сел алаптарын алдын ала және арнайы </a:t>
            </a:r>
            <a:r>
              <a:rPr lang="kk-KZ" sz="3200" dirty="0" smtClean="0"/>
              <a:t>зерттеу</a:t>
            </a:r>
            <a:endParaRPr lang="kk-KZ" sz="3200" dirty="0" smtClean="0"/>
          </a:p>
        </p:txBody>
      </p:sp>
      <p:sp>
        <p:nvSpPr>
          <p:cNvPr id="2" name="Прямоугольник 1"/>
          <p:cNvSpPr/>
          <p:nvPr/>
        </p:nvSpPr>
        <p:spPr>
          <a:xfrm>
            <a:off x="4789156" y="5445224"/>
            <a:ext cx="4572000" cy="923330"/>
          </a:xfrm>
          <a:prstGeom prst="rect">
            <a:avLst/>
          </a:prstGeom>
        </p:spPr>
        <p:txBody>
          <a:bodyPr>
            <a:spAutoFit/>
          </a:bodyPr>
          <a:lstStyle/>
          <a:p>
            <a:r>
              <a:rPr lang="kk-KZ" dirty="0" smtClean="0">
                <a:latin typeface="Times New Roman" panose="02020603050405020304" pitchFamily="18" charset="0"/>
                <a:ea typeface="Times New Roman" panose="02020603050405020304" pitchFamily="18" charset="0"/>
              </a:rPr>
              <a:t>Дәріскер: Мусина Айнур Каировна</a:t>
            </a:r>
          </a:p>
          <a:p>
            <a:r>
              <a:rPr lang="kk-KZ" dirty="0" smtClean="0">
                <a:latin typeface="Times New Roman" panose="02020603050405020304" pitchFamily="18" charset="0"/>
              </a:rPr>
              <a:t>Е</a:t>
            </a:r>
            <a:r>
              <a:rPr lang="en-US" dirty="0" smtClean="0">
                <a:latin typeface="Times New Roman" panose="02020603050405020304" pitchFamily="18" charset="0"/>
              </a:rPr>
              <a:t>-mail: </a:t>
            </a:r>
            <a:r>
              <a:rPr lang="kk-KZ" u="sng" dirty="0" smtClean="0">
                <a:hlinkClick r:id="rId2"/>
              </a:rPr>
              <a:t>Ainur.Musina@kaznu.kz</a:t>
            </a:r>
            <a:endParaRPr lang="en-US" u="sng" dirty="0" smtClean="0"/>
          </a:p>
          <a:p>
            <a:r>
              <a:rPr lang="kk-KZ" u="sng" dirty="0" smtClean="0"/>
              <a:t>Тел.: </a:t>
            </a:r>
            <a:r>
              <a:rPr lang="ru-RU" dirty="0"/>
              <a:t>+7 (727) 377 33 36 (</a:t>
            </a:r>
            <a:r>
              <a:rPr lang="kk-KZ" dirty="0"/>
              <a:t>ішкі</a:t>
            </a:r>
            <a:r>
              <a:rPr lang="ru-RU" dirty="0"/>
              <a:t> 1601)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91542" y="476672"/>
            <a:ext cx="8568952"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a:r>
              <a:rPr lang="kk-KZ" sz="2000" dirty="0">
                <a:latin typeface="Times New Roman" panose="02020603050405020304" pitchFamily="18" charset="0"/>
                <a:cs typeface="Times New Roman" panose="02020603050405020304" pitchFamily="18" charset="0"/>
              </a:rPr>
              <a:t>Тасынды сулы сел тасқындарының қалыптасуы мен өтуіне қатысты жүргізілетін стационарлы бақылаулар үшін репрезентативті және эксперименталды су жинау алаптарын қолданады. Репрезентативті су жинау алаптары белгілі бір географиялық ауданға тән болуы тиіс, сел өту жиілігі бойынша белсенді болуы қажет, сұйық және қатты ағындының максималды модуліне қатысты мүмкіндігінше қол жетімді болуы керек, ауданы 50 км2 шегінде болғаны жөн.</a:t>
            </a:r>
          </a:p>
          <a:p>
            <a:pPr lvl="0" indent="457200" algn="just"/>
            <a:r>
              <a:rPr lang="kk-KZ" sz="2000" dirty="0">
                <a:latin typeface="Times New Roman" panose="02020603050405020304" pitchFamily="18" charset="0"/>
                <a:cs typeface="Times New Roman" panose="02020603050405020304" pitchFamily="18" charset="0"/>
              </a:rPr>
              <a:t>Лайлы және лайлы-тасты тасқындардың қалыптасу мен өтуіне қатысты жүргізілетін стационарлы бақылаулар репрезентативті және эксперименталды сел ошақтарында өтеді. Репрезентативті сел ошақтары белгілі бір географиялық ауданға немесе белгілі бір типтегі ошақ тобына тән болып келеді. Эксперименталды сел ошақтары 2 типті болу мүмкін: 1) селді жасанды түрде жүргізуге арналған; 2) сел ошағындағы белгілі бір бағыттағы жасанды өзгерістерістердің әсерін зерттеуге арналған. Сел ошақтарында ұйымдастырушылық жұмыстар, жыл сайын жасалатын кезекті жұмыстар, гидрометеорологиялық және басқа да бақылаулар, сондай-ақ сел жүріп өткен кездегі өлшеу мен бақылау жұмыстары жүргізіледі. </a:t>
            </a:r>
          </a:p>
        </p:txBody>
      </p:sp>
      <p:sp>
        <p:nvSpPr>
          <p:cNvPr id="4" name="Заголовок 5"/>
          <p:cNvSpPr>
            <a:spLocks noGrp="1"/>
          </p:cNvSpPr>
          <p:nvPr>
            <p:ph type="ctrTitle"/>
          </p:nvPr>
        </p:nvSpPr>
        <p:spPr>
          <a:xfrm>
            <a:off x="4018" y="6597353"/>
            <a:ext cx="9144000" cy="260647"/>
          </a:xfrm>
        </p:spPr>
        <p:txBody>
          <a:bodyPr>
            <a:noAutofit/>
          </a:bodyPr>
          <a:lstStyle/>
          <a:p>
            <a:pPr lvl="0" algn="r"/>
            <a:r>
              <a:rPr lang="ru-RU" sz="1000" dirty="0" smtClean="0">
                <a:latin typeface="Times New Roman" pitchFamily="18" charset="0"/>
                <a:cs typeface="Times New Roman" pitchFamily="18" charset="0"/>
              </a:rPr>
              <a:t>7-</a:t>
            </a:r>
            <a:r>
              <a:rPr lang="kk-KZ" sz="1000" dirty="0" smtClean="0">
                <a:latin typeface="Times New Roman" pitchFamily="18" charset="0"/>
                <a:cs typeface="Times New Roman" pitchFamily="18" charset="0"/>
              </a:rPr>
              <a:t>дәріс</a:t>
            </a:r>
            <a:r>
              <a:rPr lang="kk-KZ" sz="1000" dirty="0" smtClean="0">
                <a:latin typeface="Times New Roman" pitchFamily="18" charset="0"/>
                <a:cs typeface="Times New Roman" pitchFamily="18" charset="0"/>
              </a:rPr>
              <a:t>. </a:t>
            </a:r>
            <a:r>
              <a:rPr lang="ru-RU" sz="1000" dirty="0"/>
              <a:t>Сел </a:t>
            </a:r>
            <a:r>
              <a:rPr lang="ru-RU" sz="1000" dirty="0" err="1"/>
              <a:t>тасқындарын</a:t>
            </a:r>
            <a:r>
              <a:rPr lang="ru-RU" sz="1000" dirty="0"/>
              <a:t> </a:t>
            </a:r>
            <a:r>
              <a:rPr lang="ru-RU" sz="1000" dirty="0" err="1"/>
              <a:t>зерттеу</a:t>
            </a:r>
            <a:r>
              <a:rPr lang="ru-RU" sz="1000" dirty="0"/>
              <a:t> </a:t>
            </a:r>
            <a:r>
              <a:rPr lang="ru-RU" sz="1000" dirty="0" err="1"/>
              <a:t>бойынша</a:t>
            </a:r>
            <a:r>
              <a:rPr lang="ru-RU" sz="1000" dirty="0"/>
              <a:t> </a:t>
            </a:r>
            <a:r>
              <a:rPr lang="ru-RU" sz="1000" dirty="0" err="1"/>
              <a:t>далалық</a:t>
            </a:r>
            <a:r>
              <a:rPr lang="ru-RU" sz="1000" dirty="0"/>
              <a:t> </a:t>
            </a:r>
            <a:r>
              <a:rPr lang="ru-RU" sz="1000" dirty="0" err="1"/>
              <a:t>жұмыстарды</a:t>
            </a:r>
            <a:r>
              <a:rPr lang="ru-RU" sz="1000" dirty="0"/>
              <a:t> </a:t>
            </a:r>
            <a:r>
              <a:rPr lang="ru-RU" sz="1000" dirty="0" err="1"/>
              <a:t>ұйымдастыру</a:t>
            </a:r>
            <a:r>
              <a:rPr lang="ru-RU" sz="1000" dirty="0"/>
              <a:t> </a:t>
            </a:r>
            <a:r>
              <a:rPr lang="ru-RU" sz="1000" dirty="0" err="1"/>
              <a:t>және</a:t>
            </a:r>
            <a:r>
              <a:rPr lang="ru-RU" sz="1000" dirty="0"/>
              <a:t> </a:t>
            </a:r>
            <a:r>
              <a:rPr lang="ru-RU" sz="1000" dirty="0" err="1"/>
              <a:t>жүргізу</a:t>
            </a:r>
            <a:r>
              <a:rPr lang="ru-RU" sz="1000" dirty="0"/>
              <a:t>. Сел </a:t>
            </a:r>
            <a:r>
              <a:rPr lang="ru-RU" sz="1000" dirty="0" err="1"/>
              <a:t>алаптарын</a:t>
            </a:r>
            <a:r>
              <a:rPr lang="ru-RU" sz="1000" dirty="0"/>
              <a:t> </a:t>
            </a:r>
            <a:r>
              <a:rPr lang="ru-RU" sz="1000" dirty="0" err="1"/>
              <a:t>алдын</a:t>
            </a:r>
            <a:r>
              <a:rPr lang="ru-RU" sz="1000" dirty="0"/>
              <a:t> ала </a:t>
            </a:r>
            <a:r>
              <a:rPr lang="ru-RU" sz="1000" dirty="0" err="1"/>
              <a:t>және</a:t>
            </a:r>
            <a:r>
              <a:rPr lang="ru-RU" sz="1000" dirty="0"/>
              <a:t> </a:t>
            </a:r>
            <a:r>
              <a:rPr lang="ru-RU" sz="1000" dirty="0" err="1"/>
              <a:t>арнайы</a:t>
            </a:r>
            <a:r>
              <a:rPr lang="ru-RU" sz="1000" dirty="0"/>
              <a:t> </a:t>
            </a:r>
            <a:r>
              <a:rPr lang="ru-RU" sz="1000" dirty="0" err="1"/>
              <a:t>зерттеу</a:t>
            </a:r>
            <a:r>
              <a:rPr lang="ru-RU" sz="1000" dirty="0"/>
              <a:t/>
            </a:r>
            <a:br>
              <a:rPr lang="ru-RU" sz="1000" dirty="0"/>
            </a:br>
            <a:r>
              <a:rPr lang="ru-RU" sz="1000" dirty="0"/>
              <a:t/>
            </a:r>
            <a:br>
              <a:rPr lang="ru-RU" sz="1000" dirty="0"/>
            </a:br>
            <a:r>
              <a:rPr lang="kk-KZ" sz="1000" dirty="0" smtClean="0"/>
              <a:t>і</a:t>
            </a:r>
            <a:r>
              <a:rPr lang="en-US" sz="1000" dirty="0"/>
              <a:t/>
            </a:r>
            <a:br>
              <a:rPr lang="en-US" sz="1000" dirty="0"/>
            </a:br>
            <a:endParaRPr lang="ru-RU" sz="1000" dirty="0">
              <a:latin typeface="Times New Roman" pitchFamily="18" charset="0"/>
              <a:cs typeface="Times New Roman" pitchFamily="18" charset="0"/>
            </a:endParaRPr>
          </a:p>
        </p:txBody>
      </p:sp>
    </p:spTree>
    <p:extLst>
      <p:ext uri="{BB962C8B-B14F-4D97-AF65-F5344CB8AC3E}">
        <p14:creationId xmlns:p14="http://schemas.microsoft.com/office/powerpoint/2010/main" val="3247042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323528" y="447056"/>
            <a:ext cx="8568952"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a:r>
              <a:rPr lang="kk-KZ" sz="2000" dirty="0" smtClean="0">
                <a:latin typeface="Times New Roman" panose="02020603050405020304" pitchFamily="18" charset="0"/>
                <a:cs typeface="Times New Roman" panose="02020603050405020304" pitchFamily="18" charset="0"/>
              </a:rPr>
              <a:t>Сел тасқындарын мониторингілеудің автоматтандырылған жүйесін құру алаптағы гидрометеорологиялық жағдайды, мореналық көлдерді бақылауды және сел қауіпті аудандардағы сел тасқындарының алдын алуды </a:t>
            </a:r>
            <a:r>
              <a:rPr lang="kk-KZ" sz="2000" dirty="0">
                <a:latin typeface="Times New Roman" panose="02020603050405020304" pitchFamily="18" charset="0"/>
                <a:cs typeface="Times New Roman" panose="02020603050405020304" pitchFamily="18" charset="0"/>
              </a:rPr>
              <a:t>шынайы уақыт жағдайында қашықтан </a:t>
            </a:r>
            <a:r>
              <a:rPr lang="kk-KZ" sz="2000" dirty="0" smtClean="0">
                <a:latin typeface="Times New Roman" panose="02020603050405020304" pitchFamily="18" charset="0"/>
                <a:cs typeface="Times New Roman" panose="02020603050405020304" pitchFamily="18" charset="0"/>
              </a:rPr>
              <a:t>қамтамасыз етуге мүмкіндік береді. Ол уақытылы шараларды қабылдауға қажетті сапалы, әрі өзекті мәліметтермен қамтамасыз етуге бағытталуы керек.</a:t>
            </a:r>
          </a:p>
          <a:p>
            <a:pPr lvl="0" indent="457200" algn="just"/>
            <a:r>
              <a:rPr lang="kk-KZ" sz="2000" dirty="0" smtClean="0">
                <a:latin typeface="Times New Roman" panose="02020603050405020304" pitchFamily="18" charset="0"/>
                <a:cs typeface="Times New Roman" panose="02020603050405020304" pitchFamily="18" charset="0"/>
              </a:rPr>
              <a:t>Мұндай жүйенің құрылуы автоматтандырылған нұсқада шынайы уақытта сел қауіптілігін талдауға және болжауға мүмкіндік беріп, төтенше жағдайлардың модельдерін жасауға жағдай жасайды.</a:t>
            </a:r>
          </a:p>
          <a:p>
            <a:pPr lvl="0" indent="457200" algn="just"/>
            <a:r>
              <a:rPr lang="kk-KZ" sz="2000" dirty="0" smtClean="0">
                <a:latin typeface="Times New Roman" panose="02020603050405020304" pitchFamily="18" charset="0"/>
                <a:cs typeface="Times New Roman" panose="02020603050405020304" pitchFamily="18" charset="0"/>
              </a:rPr>
              <a:t>Сел қауіптілігінің мониторингі 4 типті станцияларда жүзеге асырылуы керек:</a:t>
            </a:r>
          </a:p>
          <a:p>
            <a:pPr lvl="0" indent="457200" algn="just"/>
            <a:r>
              <a:rPr lang="ru-RU" sz="20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1) </a:t>
            </a:r>
            <a:r>
              <a:rPr lang="ru-RU" sz="2000" dirty="0" err="1">
                <a:latin typeface="Times New Roman" panose="02020603050405020304" pitchFamily="18" charset="0"/>
                <a:cs typeface="Times New Roman" panose="02020603050405020304" pitchFamily="18" charset="0"/>
              </a:rPr>
              <a:t>мореналық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көлдердегі</a:t>
            </a:r>
            <a:r>
              <a:rPr lang="ru-RU" sz="2000" dirty="0">
                <a:latin typeface="Times New Roman" panose="02020603050405020304" pitchFamily="18" charset="0"/>
                <a:cs typeface="Times New Roman" panose="02020603050405020304" pitchFamily="18" charset="0"/>
              </a:rPr>
              <a:t> станция; </a:t>
            </a:r>
            <a:r>
              <a:rPr lang="ru-RU" sz="2000" dirty="0">
                <a:latin typeface="Times New Roman" panose="02020603050405020304" pitchFamily="18" charset="0"/>
                <a:cs typeface="Times New Roman" panose="02020603050405020304" pitchFamily="18" charset="0"/>
              </a:rPr>
              <a:t>2) </a:t>
            </a:r>
            <a:r>
              <a:rPr lang="ru-RU" sz="2000" dirty="0">
                <a:latin typeface="Times New Roman" panose="02020603050405020304" pitchFamily="18" charset="0"/>
                <a:cs typeface="Times New Roman" panose="02020603050405020304" pitchFamily="18" charset="0"/>
              </a:rPr>
              <a:t>сел </a:t>
            </a:r>
            <a:r>
              <a:rPr lang="ru-RU" sz="2000" dirty="0" err="1">
                <a:latin typeface="Times New Roman" panose="02020603050405020304" pitchFamily="18" charset="0"/>
                <a:cs typeface="Times New Roman" panose="02020603050405020304" pitchFamily="18" charset="0"/>
              </a:rPr>
              <a:t>ошақтарындағы</a:t>
            </a:r>
            <a:r>
              <a:rPr lang="ru-RU" sz="2000" dirty="0">
                <a:latin typeface="Times New Roman" panose="02020603050405020304" pitchFamily="18" charset="0"/>
                <a:cs typeface="Times New Roman" panose="02020603050405020304" pitchFamily="18" charset="0"/>
              </a:rPr>
              <a:t> станция; </a:t>
            </a:r>
            <a:r>
              <a:rPr lang="ru-RU" sz="2000" dirty="0">
                <a:latin typeface="Times New Roman" panose="02020603050405020304" pitchFamily="18" charset="0"/>
                <a:cs typeface="Times New Roman" panose="02020603050405020304" pitchFamily="18" charset="0"/>
              </a:rPr>
              <a:t>3) </a:t>
            </a:r>
            <a:r>
              <a:rPr lang="ru-RU" sz="2000" dirty="0">
                <a:latin typeface="Times New Roman" panose="02020603050405020304" pitchFamily="18" charset="0"/>
                <a:cs typeface="Times New Roman" panose="02020603050405020304" pitchFamily="18" charset="0"/>
              </a:rPr>
              <a:t>сел </a:t>
            </a:r>
            <a:r>
              <a:rPr lang="ru-RU" sz="2000" dirty="0" err="1">
                <a:latin typeface="Times New Roman" panose="02020603050405020304" pitchFamily="18" charset="0"/>
                <a:cs typeface="Times New Roman" panose="02020603050405020304" pitchFamily="18" charset="0"/>
              </a:rPr>
              <a:t>арналарындағы</a:t>
            </a:r>
            <a:r>
              <a:rPr lang="ru-RU" sz="2000" dirty="0">
                <a:latin typeface="Times New Roman" panose="02020603050405020304" pitchFamily="18" charset="0"/>
                <a:cs typeface="Times New Roman" panose="02020603050405020304" pitchFamily="18" charset="0"/>
              </a:rPr>
              <a:t> станция; </a:t>
            </a:r>
            <a:r>
              <a:rPr lang="ru-RU" sz="2000" dirty="0">
                <a:latin typeface="Times New Roman" panose="02020603050405020304" pitchFamily="18" charset="0"/>
                <a:cs typeface="Times New Roman" panose="02020603050405020304" pitchFamily="18" charset="0"/>
              </a:rPr>
              <a:t>4) </a:t>
            </a:r>
            <a:r>
              <a:rPr lang="ru-RU" sz="2000" dirty="0" err="1">
                <a:latin typeface="Times New Roman" panose="02020603050405020304" pitchFamily="18" charset="0"/>
                <a:cs typeface="Times New Roman" panose="02020603050405020304" pitchFamily="18" charset="0"/>
              </a:rPr>
              <a:t>селден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қорғану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имараттарындағы</a:t>
            </a:r>
            <a:r>
              <a:rPr lang="ru-RU" sz="2000" dirty="0">
                <a:latin typeface="Times New Roman" panose="02020603050405020304" pitchFamily="18" charset="0"/>
                <a:cs typeface="Times New Roman" panose="02020603050405020304" pitchFamily="18" charset="0"/>
              </a:rPr>
              <a:t> станция</a:t>
            </a:r>
            <a:r>
              <a:rPr lang="ru-RU" sz="2000" dirty="0" smtClean="0">
                <a:latin typeface="Times New Roman" panose="02020603050405020304" pitchFamily="18" charset="0"/>
                <a:cs typeface="Times New Roman" panose="02020603050405020304" pitchFamily="18" charset="0"/>
              </a:rPr>
              <a:t>.</a:t>
            </a:r>
          </a:p>
          <a:p>
            <a:pPr lvl="0" indent="457200" algn="just"/>
            <a:r>
              <a:rPr lang="kk-KZ" sz="2000" dirty="0" smtClean="0">
                <a:latin typeface="Times New Roman" panose="02020603050405020304" pitchFamily="18" charset="0"/>
                <a:cs typeface="Times New Roman" panose="02020603050405020304" pitchFamily="18" charset="0"/>
              </a:rPr>
              <a:t>Сел тасқындарының қауіптілігін анықтау және бағалау мақсатында заманауи ГАЖ және Жерді қашықтықтан зондылау мәліметтерін қолдану далалық жұмыстармен қоса жүргізілсе, сел тасқындарының алдын алға, оның зиянды салдарын төмендетуге мүмкіндік беретіндігі сөзсіз.</a:t>
            </a:r>
            <a:endParaRPr lang="kk-KZ" sz="2000" dirty="0">
              <a:latin typeface="Times New Roman" panose="02020603050405020304" pitchFamily="18" charset="0"/>
              <a:cs typeface="Times New Roman" panose="02020603050405020304" pitchFamily="18" charset="0"/>
            </a:endParaRPr>
          </a:p>
        </p:txBody>
      </p:sp>
      <p:sp>
        <p:nvSpPr>
          <p:cNvPr id="4" name="Заголовок 5"/>
          <p:cNvSpPr>
            <a:spLocks noGrp="1"/>
          </p:cNvSpPr>
          <p:nvPr>
            <p:ph type="ctrTitle"/>
          </p:nvPr>
        </p:nvSpPr>
        <p:spPr>
          <a:xfrm>
            <a:off x="4018" y="6597353"/>
            <a:ext cx="9144000" cy="260647"/>
          </a:xfrm>
        </p:spPr>
        <p:txBody>
          <a:bodyPr>
            <a:noAutofit/>
          </a:bodyPr>
          <a:lstStyle/>
          <a:p>
            <a:pPr lvl="0" algn="r"/>
            <a:r>
              <a:rPr lang="ru-RU" sz="1000" dirty="0" smtClean="0">
                <a:latin typeface="Times New Roman" pitchFamily="18" charset="0"/>
                <a:cs typeface="Times New Roman" pitchFamily="18" charset="0"/>
              </a:rPr>
              <a:t>7-</a:t>
            </a:r>
            <a:r>
              <a:rPr lang="kk-KZ" sz="1000" dirty="0" smtClean="0">
                <a:latin typeface="Times New Roman" pitchFamily="18" charset="0"/>
                <a:cs typeface="Times New Roman" pitchFamily="18" charset="0"/>
              </a:rPr>
              <a:t>дәріс</a:t>
            </a:r>
            <a:r>
              <a:rPr lang="kk-KZ" sz="1000" dirty="0" smtClean="0">
                <a:latin typeface="Times New Roman" pitchFamily="18" charset="0"/>
                <a:cs typeface="Times New Roman" pitchFamily="18" charset="0"/>
              </a:rPr>
              <a:t>. </a:t>
            </a:r>
            <a:r>
              <a:rPr lang="ru-RU" sz="1000" dirty="0"/>
              <a:t>Сел </a:t>
            </a:r>
            <a:r>
              <a:rPr lang="ru-RU" sz="1000" dirty="0" err="1"/>
              <a:t>тасқындарын</a:t>
            </a:r>
            <a:r>
              <a:rPr lang="ru-RU" sz="1000" dirty="0"/>
              <a:t> </a:t>
            </a:r>
            <a:r>
              <a:rPr lang="ru-RU" sz="1000" dirty="0" err="1"/>
              <a:t>зерттеу</a:t>
            </a:r>
            <a:r>
              <a:rPr lang="ru-RU" sz="1000" dirty="0"/>
              <a:t> </a:t>
            </a:r>
            <a:r>
              <a:rPr lang="ru-RU" sz="1000" dirty="0" err="1"/>
              <a:t>бойынша</a:t>
            </a:r>
            <a:r>
              <a:rPr lang="ru-RU" sz="1000" dirty="0"/>
              <a:t> </a:t>
            </a:r>
            <a:r>
              <a:rPr lang="ru-RU" sz="1000" dirty="0" err="1"/>
              <a:t>далалық</a:t>
            </a:r>
            <a:r>
              <a:rPr lang="ru-RU" sz="1000" dirty="0"/>
              <a:t> </a:t>
            </a:r>
            <a:r>
              <a:rPr lang="ru-RU" sz="1000" dirty="0" err="1"/>
              <a:t>жұмыстарды</a:t>
            </a:r>
            <a:r>
              <a:rPr lang="ru-RU" sz="1000" dirty="0"/>
              <a:t> </a:t>
            </a:r>
            <a:r>
              <a:rPr lang="ru-RU" sz="1000" dirty="0" err="1"/>
              <a:t>ұйымдастыру</a:t>
            </a:r>
            <a:r>
              <a:rPr lang="ru-RU" sz="1000" dirty="0"/>
              <a:t> </a:t>
            </a:r>
            <a:r>
              <a:rPr lang="ru-RU" sz="1000" dirty="0" err="1"/>
              <a:t>және</a:t>
            </a:r>
            <a:r>
              <a:rPr lang="ru-RU" sz="1000" dirty="0"/>
              <a:t> </a:t>
            </a:r>
            <a:r>
              <a:rPr lang="ru-RU" sz="1000" dirty="0" err="1"/>
              <a:t>жүргізу</a:t>
            </a:r>
            <a:r>
              <a:rPr lang="ru-RU" sz="1000" dirty="0"/>
              <a:t>. Сел </a:t>
            </a:r>
            <a:r>
              <a:rPr lang="ru-RU" sz="1000" dirty="0" err="1"/>
              <a:t>алаптарын</a:t>
            </a:r>
            <a:r>
              <a:rPr lang="ru-RU" sz="1000" dirty="0"/>
              <a:t> </a:t>
            </a:r>
            <a:r>
              <a:rPr lang="ru-RU" sz="1000" dirty="0" err="1"/>
              <a:t>алдын</a:t>
            </a:r>
            <a:r>
              <a:rPr lang="ru-RU" sz="1000" dirty="0"/>
              <a:t> ала </a:t>
            </a:r>
            <a:r>
              <a:rPr lang="ru-RU" sz="1000" dirty="0" err="1"/>
              <a:t>және</a:t>
            </a:r>
            <a:r>
              <a:rPr lang="ru-RU" sz="1000" dirty="0"/>
              <a:t> </a:t>
            </a:r>
            <a:r>
              <a:rPr lang="ru-RU" sz="1000" dirty="0" err="1"/>
              <a:t>арнайы</a:t>
            </a:r>
            <a:r>
              <a:rPr lang="ru-RU" sz="1000" dirty="0"/>
              <a:t> </a:t>
            </a:r>
            <a:r>
              <a:rPr lang="ru-RU" sz="1000" dirty="0" err="1"/>
              <a:t>зерттеу</a:t>
            </a:r>
            <a:r>
              <a:rPr lang="ru-RU" sz="1000" dirty="0"/>
              <a:t/>
            </a:r>
            <a:br>
              <a:rPr lang="ru-RU" sz="1000" dirty="0"/>
            </a:br>
            <a:r>
              <a:rPr lang="ru-RU" sz="1000" dirty="0"/>
              <a:t/>
            </a:r>
            <a:br>
              <a:rPr lang="ru-RU" sz="1000" dirty="0"/>
            </a:br>
            <a:r>
              <a:rPr lang="kk-KZ" sz="1000" dirty="0" smtClean="0"/>
              <a:t>і</a:t>
            </a:r>
            <a:r>
              <a:rPr lang="en-US" sz="1000" dirty="0"/>
              <a:t/>
            </a:r>
            <a:br>
              <a:rPr lang="en-US" sz="1000" dirty="0"/>
            </a:br>
            <a:endParaRPr lang="ru-RU" sz="1000" dirty="0">
              <a:latin typeface="Times New Roman" pitchFamily="18" charset="0"/>
              <a:cs typeface="Times New Roman" pitchFamily="18" charset="0"/>
            </a:endParaRPr>
          </a:p>
        </p:txBody>
      </p:sp>
    </p:spTree>
    <p:extLst>
      <p:ext uri="{BB962C8B-B14F-4D97-AF65-F5344CB8AC3E}">
        <p14:creationId xmlns:p14="http://schemas.microsoft.com/office/powerpoint/2010/main" val="1222485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736102" y="2079431"/>
            <a:ext cx="8100392"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a:buFont typeface="Wingdings" panose="05000000000000000000" pitchFamily="2" charset="2"/>
              <a:buChar char="Ø"/>
            </a:pPr>
            <a:r>
              <a:rPr lang="kk-KZ" sz="3200" dirty="0"/>
              <a:t>Сел тасқындарын зерттеу бойынша далалық жұмыстарды ұйымдастыру және </a:t>
            </a:r>
            <a:r>
              <a:rPr lang="kk-KZ" sz="3200" dirty="0" smtClean="0"/>
              <a:t>жүргізу;</a:t>
            </a:r>
            <a:endParaRPr lang="en-US" sz="3200" dirty="0" smtClean="0"/>
          </a:p>
          <a:p>
            <a:pPr lvl="0" indent="-457200" algn="just">
              <a:buFont typeface="Wingdings" panose="05000000000000000000" pitchFamily="2" charset="2"/>
              <a:buChar char="Ø"/>
            </a:pPr>
            <a:r>
              <a:rPr lang="kk-KZ" sz="3200" dirty="0" smtClean="0"/>
              <a:t> </a:t>
            </a:r>
            <a:r>
              <a:rPr lang="kk-KZ" sz="3200" dirty="0"/>
              <a:t>Сел </a:t>
            </a:r>
            <a:r>
              <a:rPr lang="kk-KZ" sz="3200" dirty="0" smtClean="0"/>
              <a:t>алаптарындағы </a:t>
            </a:r>
            <a:r>
              <a:rPr lang="kk-KZ" sz="3200" dirty="0"/>
              <a:t>алдын ала және арнайы </a:t>
            </a:r>
            <a:r>
              <a:rPr lang="kk-KZ" sz="3200" dirty="0" smtClean="0"/>
              <a:t>зерттеу жұмыстары.</a:t>
            </a:r>
            <a:endParaRPr lang="ru-RU" sz="3200" dirty="0"/>
          </a:p>
        </p:txBody>
      </p:sp>
      <p:sp>
        <p:nvSpPr>
          <p:cNvPr id="4" name="Заголовок 5"/>
          <p:cNvSpPr>
            <a:spLocks noGrp="1"/>
          </p:cNvSpPr>
          <p:nvPr>
            <p:ph type="ctrTitle"/>
          </p:nvPr>
        </p:nvSpPr>
        <p:spPr>
          <a:xfrm>
            <a:off x="4018" y="6597353"/>
            <a:ext cx="9144000" cy="260647"/>
          </a:xfrm>
        </p:spPr>
        <p:txBody>
          <a:bodyPr>
            <a:noAutofit/>
          </a:bodyPr>
          <a:lstStyle/>
          <a:p>
            <a:pPr lvl="0" algn="r"/>
            <a:r>
              <a:rPr lang="ru-RU" sz="1000" dirty="0" smtClean="0">
                <a:latin typeface="Times New Roman" pitchFamily="18" charset="0"/>
                <a:cs typeface="Times New Roman" pitchFamily="18" charset="0"/>
              </a:rPr>
              <a:t>7-</a:t>
            </a:r>
            <a:r>
              <a:rPr lang="kk-KZ" sz="1000" dirty="0" smtClean="0">
                <a:latin typeface="Times New Roman" pitchFamily="18" charset="0"/>
                <a:cs typeface="Times New Roman" pitchFamily="18" charset="0"/>
              </a:rPr>
              <a:t>дәріс</a:t>
            </a:r>
            <a:r>
              <a:rPr lang="kk-KZ" sz="1000" dirty="0" smtClean="0">
                <a:latin typeface="Times New Roman" pitchFamily="18" charset="0"/>
                <a:cs typeface="Times New Roman" pitchFamily="18" charset="0"/>
              </a:rPr>
              <a:t>. </a:t>
            </a:r>
            <a:r>
              <a:rPr lang="ru-RU" sz="1000" dirty="0"/>
              <a:t>Сел </a:t>
            </a:r>
            <a:r>
              <a:rPr lang="ru-RU" sz="1000" dirty="0" err="1"/>
              <a:t>тасқындарын</a:t>
            </a:r>
            <a:r>
              <a:rPr lang="ru-RU" sz="1000" dirty="0"/>
              <a:t> </a:t>
            </a:r>
            <a:r>
              <a:rPr lang="ru-RU" sz="1000" dirty="0" err="1"/>
              <a:t>зерттеу</a:t>
            </a:r>
            <a:r>
              <a:rPr lang="ru-RU" sz="1000" dirty="0"/>
              <a:t> </a:t>
            </a:r>
            <a:r>
              <a:rPr lang="ru-RU" sz="1000" dirty="0" err="1"/>
              <a:t>бойынша</a:t>
            </a:r>
            <a:r>
              <a:rPr lang="ru-RU" sz="1000" dirty="0"/>
              <a:t> </a:t>
            </a:r>
            <a:r>
              <a:rPr lang="ru-RU" sz="1000" dirty="0" err="1"/>
              <a:t>далалық</a:t>
            </a:r>
            <a:r>
              <a:rPr lang="ru-RU" sz="1000" dirty="0"/>
              <a:t> </a:t>
            </a:r>
            <a:r>
              <a:rPr lang="ru-RU" sz="1000" dirty="0" err="1"/>
              <a:t>жұмыстарды</a:t>
            </a:r>
            <a:r>
              <a:rPr lang="ru-RU" sz="1000" dirty="0"/>
              <a:t> </a:t>
            </a:r>
            <a:r>
              <a:rPr lang="ru-RU" sz="1000" dirty="0" err="1"/>
              <a:t>ұйымдастыру</a:t>
            </a:r>
            <a:r>
              <a:rPr lang="ru-RU" sz="1000" dirty="0"/>
              <a:t> </a:t>
            </a:r>
            <a:r>
              <a:rPr lang="ru-RU" sz="1000" dirty="0" err="1"/>
              <a:t>және</a:t>
            </a:r>
            <a:r>
              <a:rPr lang="ru-RU" sz="1000" dirty="0"/>
              <a:t> </a:t>
            </a:r>
            <a:r>
              <a:rPr lang="ru-RU" sz="1000" dirty="0" err="1"/>
              <a:t>жүргізу</a:t>
            </a:r>
            <a:r>
              <a:rPr lang="ru-RU" sz="1000" dirty="0"/>
              <a:t>. Сел </a:t>
            </a:r>
            <a:r>
              <a:rPr lang="ru-RU" sz="1000" dirty="0" err="1"/>
              <a:t>алаптарын</a:t>
            </a:r>
            <a:r>
              <a:rPr lang="ru-RU" sz="1000" dirty="0"/>
              <a:t> </a:t>
            </a:r>
            <a:r>
              <a:rPr lang="ru-RU" sz="1000" dirty="0" err="1"/>
              <a:t>алдын</a:t>
            </a:r>
            <a:r>
              <a:rPr lang="ru-RU" sz="1000" dirty="0"/>
              <a:t> ала </a:t>
            </a:r>
            <a:r>
              <a:rPr lang="ru-RU" sz="1000" dirty="0" err="1"/>
              <a:t>және</a:t>
            </a:r>
            <a:r>
              <a:rPr lang="ru-RU" sz="1000" dirty="0"/>
              <a:t> </a:t>
            </a:r>
            <a:r>
              <a:rPr lang="ru-RU" sz="1000" dirty="0" err="1"/>
              <a:t>арнайы</a:t>
            </a:r>
            <a:r>
              <a:rPr lang="ru-RU" sz="1000" dirty="0"/>
              <a:t> </a:t>
            </a:r>
            <a:r>
              <a:rPr lang="ru-RU" sz="1000" dirty="0" err="1"/>
              <a:t>зерттеу</a:t>
            </a:r>
            <a:r>
              <a:rPr lang="ru-RU" sz="1000" dirty="0"/>
              <a:t/>
            </a:r>
            <a:br>
              <a:rPr lang="ru-RU" sz="1000" dirty="0"/>
            </a:br>
            <a:r>
              <a:rPr lang="ru-RU" sz="1000" dirty="0"/>
              <a:t/>
            </a:r>
            <a:br>
              <a:rPr lang="ru-RU" sz="1000" dirty="0"/>
            </a:br>
            <a:r>
              <a:rPr lang="kk-KZ" sz="1000" dirty="0" smtClean="0"/>
              <a:t>і</a:t>
            </a:r>
            <a:r>
              <a:rPr lang="en-US" sz="1000" dirty="0"/>
              <a:t/>
            </a:r>
            <a:br>
              <a:rPr lang="en-US" sz="1000" dirty="0"/>
            </a:br>
            <a:endParaRPr lang="ru-RU" sz="1000" dirty="0">
              <a:latin typeface="Times New Roman" pitchFamily="18" charset="0"/>
              <a:cs typeface="Times New Roman" pitchFamily="18" charset="0"/>
            </a:endParaRPr>
          </a:p>
        </p:txBody>
      </p:sp>
    </p:spTree>
    <p:extLst>
      <p:ext uri="{BB962C8B-B14F-4D97-AF65-F5344CB8AC3E}">
        <p14:creationId xmlns:p14="http://schemas.microsoft.com/office/powerpoint/2010/main" val="13448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91542" y="2492896"/>
            <a:ext cx="8568952"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a:buFont typeface="Wingdings" panose="05000000000000000000" pitchFamily="2" charset="2"/>
              <a:buChar char="Ø"/>
            </a:pPr>
            <a:r>
              <a:rPr lang="kk-KZ" b="1" dirty="0">
                <a:solidFill>
                  <a:srgbClr val="00B0F0"/>
                </a:solidFill>
              </a:rPr>
              <a:t>Маршрутты зерттеулер </a:t>
            </a:r>
            <a:r>
              <a:rPr lang="kk-KZ" dirty="0"/>
              <a:t>мақсаты нақты алаптың сел қауіптілік дәрежесін анықтау, олардың жалпы сипаттамаларын, сел қалыптасу жағдайлары мен әлеуетті сел белсенділігін бағалау, сонымен қатар карта бетіне түсіру және селден қорғану шараларын жүргізу қажеттігі мақсатында алаптың жекелеген элементтерінің шекарасын </a:t>
            </a:r>
            <a:r>
              <a:rPr lang="kk-KZ" dirty="0" smtClean="0"/>
              <a:t>жүргізу;</a:t>
            </a:r>
          </a:p>
          <a:p>
            <a:pPr lvl="0" indent="-457200" algn="just">
              <a:buFont typeface="Wingdings" panose="05000000000000000000" pitchFamily="2" charset="2"/>
              <a:buChar char="Ø"/>
            </a:pPr>
            <a:r>
              <a:rPr lang="kk-KZ" b="1" dirty="0">
                <a:solidFill>
                  <a:srgbClr val="00B0F0"/>
                </a:solidFill>
              </a:rPr>
              <a:t>Стационарлы </a:t>
            </a:r>
            <a:r>
              <a:rPr lang="kk-KZ" b="1" dirty="0">
                <a:solidFill>
                  <a:srgbClr val="00B0F0"/>
                </a:solidFill>
              </a:rPr>
              <a:t>зерттеулер </a:t>
            </a:r>
            <a:r>
              <a:rPr lang="kk-KZ" dirty="0"/>
              <a:t>белгілі бір аумақтың жекелеген алаптарында беткейлік және арналық селден қорғану шараларын нақтылы жобалауға қажетті селдің қалыптасу, қозғалу және шөгу процестерін толыққанды зерттеу мақсатында, және де ұқсас жағдайлар кезінде сел құбылыстарын болжауға және есептеуге қажетті ғылыми негізделген мәліметтер алу үшін </a:t>
            </a:r>
            <a:r>
              <a:rPr lang="kk-KZ" dirty="0" smtClean="0"/>
              <a:t>жүргізіледі;</a:t>
            </a:r>
          </a:p>
          <a:p>
            <a:pPr lvl="0" indent="-457200" algn="just">
              <a:buFont typeface="Wingdings" panose="05000000000000000000" pitchFamily="2" charset="2"/>
              <a:buChar char="Ø"/>
            </a:pPr>
            <a:r>
              <a:rPr lang="kk-KZ" b="1" dirty="0">
                <a:solidFill>
                  <a:srgbClr val="00B0F0"/>
                </a:solidFill>
              </a:rPr>
              <a:t> </a:t>
            </a:r>
            <a:r>
              <a:rPr lang="kk-KZ" b="1" dirty="0">
                <a:solidFill>
                  <a:srgbClr val="00B0F0"/>
                </a:solidFill>
              </a:rPr>
              <a:t>Жартылай стационарлы зерттеулер </a:t>
            </a:r>
            <a:r>
              <a:rPr lang="kk-KZ" dirty="0"/>
              <a:t>маршрутты және стационарлы зерттеулердің аралығы бола тұра, алаптың сел белсенділігін және селдің қалыптасу және арналық әрекетіне қатысты мәселелерді анықтау мақсатында жеңілдетілген әдістер көмегімен кезеңдік зерттеу арқылы жүргізіледі.</a:t>
            </a:r>
            <a:endParaRPr lang="ru-RU" dirty="0"/>
          </a:p>
        </p:txBody>
      </p:sp>
      <p:sp>
        <p:nvSpPr>
          <p:cNvPr id="4" name="Заголовок 5"/>
          <p:cNvSpPr>
            <a:spLocks noGrp="1"/>
          </p:cNvSpPr>
          <p:nvPr>
            <p:ph type="ctrTitle"/>
          </p:nvPr>
        </p:nvSpPr>
        <p:spPr>
          <a:xfrm>
            <a:off x="4018" y="6597353"/>
            <a:ext cx="9144000" cy="260647"/>
          </a:xfrm>
        </p:spPr>
        <p:txBody>
          <a:bodyPr>
            <a:noAutofit/>
          </a:bodyPr>
          <a:lstStyle/>
          <a:p>
            <a:pPr lvl="0" algn="r"/>
            <a:r>
              <a:rPr lang="ru-RU" sz="1000" dirty="0" smtClean="0">
                <a:latin typeface="Times New Roman" pitchFamily="18" charset="0"/>
                <a:cs typeface="Times New Roman" pitchFamily="18" charset="0"/>
              </a:rPr>
              <a:t>7-</a:t>
            </a:r>
            <a:r>
              <a:rPr lang="kk-KZ" sz="1000" dirty="0" smtClean="0">
                <a:latin typeface="Times New Roman" pitchFamily="18" charset="0"/>
                <a:cs typeface="Times New Roman" pitchFamily="18" charset="0"/>
              </a:rPr>
              <a:t>дәріс</a:t>
            </a:r>
            <a:r>
              <a:rPr lang="kk-KZ" sz="1000" dirty="0" smtClean="0">
                <a:latin typeface="Times New Roman" pitchFamily="18" charset="0"/>
                <a:cs typeface="Times New Roman" pitchFamily="18" charset="0"/>
              </a:rPr>
              <a:t>. </a:t>
            </a:r>
            <a:r>
              <a:rPr lang="ru-RU" sz="1000" dirty="0"/>
              <a:t>Сел </a:t>
            </a:r>
            <a:r>
              <a:rPr lang="ru-RU" sz="1000" dirty="0" err="1"/>
              <a:t>тасқындарын</a:t>
            </a:r>
            <a:r>
              <a:rPr lang="ru-RU" sz="1000" dirty="0"/>
              <a:t> </a:t>
            </a:r>
            <a:r>
              <a:rPr lang="ru-RU" sz="1000" dirty="0" err="1"/>
              <a:t>зерттеу</a:t>
            </a:r>
            <a:r>
              <a:rPr lang="ru-RU" sz="1000" dirty="0"/>
              <a:t> </a:t>
            </a:r>
            <a:r>
              <a:rPr lang="ru-RU" sz="1000" dirty="0" err="1"/>
              <a:t>бойынша</a:t>
            </a:r>
            <a:r>
              <a:rPr lang="ru-RU" sz="1000" dirty="0"/>
              <a:t> </a:t>
            </a:r>
            <a:r>
              <a:rPr lang="ru-RU" sz="1000" dirty="0" err="1"/>
              <a:t>далалық</a:t>
            </a:r>
            <a:r>
              <a:rPr lang="ru-RU" sz="1000" dirty="0"/>
              <a:t> </a:t>
            </a:r>
            <a:r>
              <a:rPr lang="ru-RU" sz="1000" dirty="0" err="1"/>
              <a:t>жұмыстарды</a:t>
            </a:r>
            <a:r>
              <a:rPr lang="ru-RU" sz="1000" dirty="0"/>
              <a:t> </a:t>
            </a:r>
            <a:r>
              <a:rPr lang="ru-RU" sz="1000" dirty="0" err="1"/>
              <a:t>ұйымдастыру</a:t>
            </a:r>
            <a:r>
              <a:rPr lang="ru-RU" sz="1000" dirty="0"/>
              <a:t> </a:t>
            </a:r>
            <a:r>
              <a:rPr lang="ru-RU" sz="1000" dirty="0" err="1"/>
              <a:t>және</a:t>
            </a:r>
            <a:r>
              <a:rPr lang="ru-RU" sz="1000" dirty="0"/>
              <a:t> </a:t>
            </a:r>
            <a:r>
              <a:rPr lang="ru-RU" sz="1000" dirty="0" err="1"/>
              <a:t>жүргізу</a:t>
            </a:r>
            <a:r>
              <a:rPr lang="ru-RU" sz="1000" dirty="0"/>
              <a:t>. Сел </a:t>
            </a:r>
            <a:r>
              <a:rPr lang="ru-RU" sz="1000" dirty="0" err="1"/>
              <a:t>алаптарын</a:t>
            </a:r>
            <a:r>
              <a:rPr lang="ru-RU" sz="1000" dirty="0"/>
              <a:t> </a:t>
            </a:r>
            <a:r>
              <a:rPr lang="ru-RU" sz="1000" dirty="0" err="1"/>
              <a:t>алдын</a:t>
            </a:r>
            <a:r>
              <a:rPr lang="ru-RU" sz="1000" dirty="0"/>
              <a:t> ала </a:t>
            </a:r>
            <a:r>
              <a:rPr lang="ru-RU" sz="1000" dirty="0" err="1"/>
              <a:t>және</a:t>
            </a:r>
            <a:r>
              <a:rPr lang="ru-RU" sz="1000" dirty="0"/>
              <a:t> </a:t>
            </a:r>
            <a:r>
              <a:rPr lang="ru-RU" sz="1000" dirty="0" err="1"/>
              <a:t>арнайы</a:t>
            </a:r>
            <a:r>
              <a:rPr lang="ru-RU" sz="1000" dirty="0"/>
              <a:t> </a:t>
            </a:r>
            <a:r>
              <a:rPr lang="ru-RU" sz="1000" dirty="0" err="1"/>
              <a:t>зерттеу</a:t>
            </a:r>
            <a:r>
              <a:rPr lang="ru-RU" sz="1000" dirty="0"/>
              <a:t/>
            </a:r>
            <a:br>
              <a:rPr lang="ru-RU" sz="1000" dirty="0"/>
            </a:br>
            <a:r>
              <a:rPr lang="ru-RU" sz="1000" dirty="0"/>
              <a:t/>
            </a:r>
            <a:br>
              <a:rPr lang="ru-RU" sz="1000" dirty="0"/>
            </a:br>
            <a:r>
              <a:rPr lang="kk-KZ" sz="1000" dirty="0" smtClean="0"/>
              <a:t>і</a:t>
            </a:r>
            <a:r>
              <a:rPr lang="en-US" sz="1000" dirty="0"/>
              <a:t/>
            </a:r>
            <a:br>
              <a:rPr lang="en-US" sz="1000" dirty="0"/>
            </a:br>
            <a:endParaRPr lang="ru-RU" sz="1000" dirty="0">
              <a:latin typeface="Times New Roman" pitchFamily="18" charset="0"/>
              <a:cs typeface="Times New Roman" pitchFamily="18" charset="0"/>
            </a:endParaRPr>
          </a:p>
        </p:txBody>
      </p:sp>
      <p:graphicFrame>
        <p:nvGraphicFramePr>
          <p:cNvPr id="5" name="Схема 4"/>
          <p:cNvGraphicFramePr/>
          <p:nvPr>
            <p:extLst>
              <p:ext uri="{D42A27DB-BD31-4B8C-83A1-F6EECF244321}">
                <p14:modId xmlns:p14="http://schemas.microsoft.com/office/powerpoint/2010/main" val="41136376"/>
              </p:ext>
            </p:extLst>
          </p:nvPr>
        </p:nvGraphicFramePr>
        <p:xfrm>
          <a:off x="3328147" y="188639"/>
          <a:ext cx="3508464" cy="2170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Гидрологический пост"/>
          <p:cNvPicPr>
            <a:picLocks noChangeAspect="1" noChangeArrowheads="1"/>
          </p:cNvPicPr>
          <p:nvPr/>
        </p:nvPicPr>
        <p:blipFill rotWithShape="1">
          <a:blip r:embed="rId7">
            <a:extLst>
              <a:ext uri="{28A0092B-C50C-407E-A947-70E740481C1C}">
                <a14:useLocalDpi xmlns:a14="http://schemas.microsoft.com/office/drawing/2010/main" val="0"/>
              </a:ext>
            </a:extLst>
          </a:blip>
          <a:srcRect l="3198" t="2957" r="69158" b="46482"/>
          <a:stretch/>
        </p:blipFill>
        <p:spPr bwMode="auto">
          <a:xfrm>
            <a:off x="7112976" y="105164"/>
            <a:ext cx="1747518" cy="23940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Топографическая Съемка (Местности, Масштаба) 1:500 - Стоимость Работ  Топосъемки 1:500 в Москве и области"/>
          <p:cNvPicPr>
            <a:picLocks noChangeAspect="1" noChangeArrowheads="1"/>
          </p:cNvPicPr>
          <p:nvPr/>
        </p:nvPicPr>
        <p:blipFill rotWithShape="1">
          <a:blip r:embed="rId8">
            <a:extLst>
              <a:ext uri="{28A0092B-C50C-407E-A947-70E740481C1C}">
                <a14:useLocalDpi xmlns:a14="http://schemas.microsoft.com/office/drawing/2010/main" val="0"/>
              </a:ext>
            </a:extLst>
          </a:blip>
          <a:srcRect t="14904"/>
          <a:stretch/>
        </p:blipFill>
        <p:spPr bwMode="auto">
          <a:xfrm>
            <a:off x="291542" y="72996"/>
            <a:ext cx="2760241" cy="2348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020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3347864" y="98144"/>
            <a:ext cx="5440622"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a:r>
              <a:rPr lang="kk-KZ" sz="2200" dirty="0"/>
              <a:t>Жұмыстардың көлемі мен сипаты және алынатын мәліметтердің толықтығы алаптағы далалық </a:t>
            </a:r>
            <a:r>
              <a:rPr lang="kk-KZ" sz="2200" b="1" i="1" dirty="0"/>
              <a:t>зерттеулердің жүргізілу әдісіне тәуелді</a:t>
            </a:r>
            <a:r>
              <a:rPr lang="kk-KZ" sz="2200" dirty="0"/>
              <a:t>.</a:t>
            </a:r>
          </a:p>
          <a:p>
            <a:pPr lvl="0" indent="457200" algn="just"/>
            <a:r>
              <a:rPr lang="kk-KZ" sz="2200" dirty="0"/>
              <a:t>Бұрынғы КСРО кезінде сел тасқындарын зерттеумен Гидрометқызмет жүйесіндегі </a:t>
            </a:r>
            <a:r>
              <a:rPr lang="kk-KZ" sz="2200" b="1" i="1" dirty="0"/>
              <a:t>сел станциялары </a:t>
            </a:r>
            <a:r>
              <a:rPr lang="kk-KZ" sz="2200" dirty="0"/>
              <a:t>мен </a:t>
            </a:r>
            <a:r>
              <a:rPr lang="kk-KZ" sz="2200" b="1" i="1" dirty="0"/>
              <a:t>сел </a:t>
            </a:r>
            <a:r>
              <a:rPr lang="kk-KZ" sz="2200" b="1" i="1" dirty="0" smtClean="0"/>
              <a:t>партиялары</a:t>
            </a:r>
            <a:r>
              <a:rPr lang="kk-KZ" sz="2200" dirty="0" smtClean="0"/>
              <a:t> </a:t>
            </a:r>
            <a:r>
              <a:rPr lang="kk-KZ" sz="2200" dirty="0"/>
              <a:t>айналысқан болатын. </a:t>
            </a:r>
            <a:endParaRPr lang="kk-KZ" sz="2200" dirty="0" smtClean="0"/>
          </a:p>
          <a:p>
            <a:pPr lvl="0" indent="457200" algn="just"/>
            <a:r>
              <a:rPr lang="kk-KZ" sz="2200" dirty="0" smtClean="0"/>
              <a:t>Сел </a:t>
            </a:r>
            <a:r>
              <a:rPr lang="kk-KZ" sz="2200" dirty="0"/>
              <a:t>станциялары белгілі бір нысандардағы сел тасқындарының қалыптасуы мен жүріп өтуіне стационарлы бақылаулар </a:t>
            </a:r>
            <a:r>
              <a:rPr lang="kk-KZ" sz="2200" dirty="0" smtClean="0"/>
              <a:t>жүргізді;</a:t>
            </a:r>
          </a:p>
          <a:p>
            <a:pPr lvl="0" indent="457200" algn="just"/>
            <a:r>
              <a:rPr lang="kk-KZ" sz="2200" dirty="0" smtClean="0"/>
              <a:t>Сел </a:t>
            </a:r>
            <a:r>
              <a:rPr lang="kk-KZ" sz="2200" dirty="0"/>
              <a:t>партиялары түрлі сипаттағы экспедициялық зерттеулермен және аумақтардағы сел тасқыны жөніндегі материалдарды жүйелеумен айналысты.</a:t>
            </a:r>
          </a:p>
        </p:txBody>
      </p:sp>
      <p:sp>
        <p:nvSpPr>
          <p:cNvPr id="4" name="Заголовок 5"/>
          <p:cNvSpPr>
            <a:spLocks noGrp="1"/>
          </p:cNvSpPr>
          <p:nvPr>
            <p:ph type="ctrTitle"/>
          </p:nvPr>
        </p:nvSpPr>
        <p:spPr>
          <a:xfrm>
            <a:off x="4018" y="6597353"/>
            <a:ext cx="9144000" cy="260647"/>
          </a:xfrm>
        </p:spPr>
        <p:txBody>
          <a:bodyPr>
            <a:noAutofit/>
          </a:bodyPr>
          <a:lstStyle/>
          <a:p>
            <a:pPr lvl="0" algn="r"/>
            <a:r>
              <a:rPr lang="ru-RU" sz="1000" dirty="0" smtClean="0">
                <a:latin typeface="Times New Roman" pitchFamily="18" charset="0"/>
                <a:cs typeface="Times New Roman" pitchFamily="18" charset="0"/>
              </a:rPr>
              <a:t>7-</a:t>
            </a:r>
            <a:r>
              <a:rPr lang="kk-KZ" sz="1000" dirty="0" smtClean="0">
                <a:latin typeface="Times New Roman" pitchFamily="18" charset="0"/>
                <a:cs typeface="Times New Roman" pitchFamily="18" charset="0"/>
              </a:rPr>
              <a:t>дәріс</a:t>
            </a:r>
            <a:r>
              <a:rPr lang="kk-KZ" sz="1000" dirty="0" smtClean="0">
                <a:latin typeface="Times New Roman" pitchFamily="18" charset="0"/>
                <a:cs typeface="Times New Roman" pitchFamily="18" charset="0"/>
              </a:rPr>
              <a:t>. </a:t>
            </a:r>
            <a:r>
              <a:rPr lang="ru-RU" sz="1000" dirty="0"/>
              <a:t>Сел </a:t>
            </a:r>
            <a:r>
              <a:rPr lang="ru-RU" sz="1000" dirty="0" err="1"/>
              <a:t>тасқындарын</a:t>
            </a:r>
            <a:r>
              <a:rPr lang="ru-RU" sz="1000" dirty="0"/>
              <a:t> </a:t>
            </a:r>
            <a:r>
              <a:rPr lang="ru-RU" sz="1000" dirty="0" err="1"/>
              <a:t>зерттеу</a:t>
            </a:r>
            <a:r>
              <a:rPr lang="ru-RU" sz="1000" dirty="0"/>
              <a:t> </a:t>
            </a:r>
            <a:r>
              <a:rPr lang="ru-RU" sz="1000" dirty="0" err="1"/>
              <a:t>бойынша</a:t>
            </a:r>
            <a:r>
              <a:rPr lang="ru-RU" sz="1000" dirty="0"/>
              <a:t> </a:t>
            </a:r>
            <a:r>
              <a:rPr lang="ru-RU" sz="1000" dirty="0" err="1"/>
              <a:t>далалық</a:t>
            </a:r>
            <a:r>
              <a:rPr lang="ru-RU" sz="1000" dirty="0"/>
              <a:t> </a:t>
            </a:r>
            <a:r>
              <a:rPr lang="ru-RU" sz="1000" dirty="0" err="1"/>
              <a:t>жұмыстарды</a:t>
            </a:r>
            <a:r>
              <a:rPr lang="ru-RU" sz="1000" dirty="0"/>
              <a:t> </a:t>
            </a:r>
            <a:r>
              <a:rPr lang="ru-RU" sz="1000" dirty="0" err="1"/>
              <a:t>ұйымдастыру</a:t>
            </a:r>
            <a:r>
              <a:rPr lang="ru-RU" sz="1000" dirty="0"/>
              <a:t> </a:t>
            </a:r>
            <a:r>
              <a:rPr lang="ru-RU" sz="1000" dirty="0" err="1"/>
              <a:t>және</a:t>
            </a:r>
            <a:r>
              <a:rPr lang="ru-RU" sz="1000" dirty="0"/>
              <a:t> </a:t>
            </a:r>
            <a:r>
              <a:rPr lang="ru-RU" sz="1000" dirty="0" err="1"/>
              <a:t>жүргізу</a:t>
            </a:r>
            <a:r>
              <a:rPr lang="ru-RU" sz="1000" dirty="0"/>
              <a:t>. Сел </a:t>
            </a:r>
            <a:r>
              <a:rPr lang="ru-RU" sz="1000" dirty="0" err="1"/>
              <a:t>алаптарын</a:t>
            </a:r>
            <a:r>
              <a:rPr lang="ru-RU" sz="1000" dirty="0"/>
              <a:t> </a:t>
            </a:r>
            <a:r>
              <a:rPr lang="ru-RU" sz="1000" dirty="0" err="1"/>
              <a:t>алдын</a:t>
            </a:r>
            <a:r>
              <a:rPr lang="ru-RU" sz="1000" dirty="0"/>
              <a:t> ала </a:t>
            </a:r>
            <a:r>
              <a:rPr lang="ru-RU" sz="1000" dirty="0" err="1"/>
              <a:t>және</a:t>
            </a:r>
            <a:r>
              <a:rPr lang="ru-RU" sz="1000" dirty="0"/>
              <a:t> </a:t>
            </a:r>
            <a:r>
              <a:rPr lang="ru-RU" sz="1000" dirty="0" err="1"/>
              <a:t>арнайы</a:t>
            </a:r>
            <a:r>
              <a:rPr lang="ru-RU" sz="1000" dirty="0"/>
              <a:t> </a:t>
            </a:r>
            <a:r>
              <a:rPr lang="ru-RU" sz="1000" dirty="0" err="1"/>
              <a:t>зерттеу</a:t>
            </a:r>
            <a:r>
              <a:rPr lang="ru-RU" sz="1000" dirty="0"/>
              <a:t/>
            </a:r>
            <a:br>
              <a:rPr lang="ru-RU" sz="1000" dirty="0"/>
            </a:br>
            <a:r>
              <a:rPr lang="ru-RU" sz="1000" dirty="0"/>
              <a:t/>
            </a:r>
            <a:br>
              <a:rPr lang="ru-RU" sz="1000" dirty="0"/>
            </a:br>
            <a:r>
              <a:rPr lang="kk-KZ" sz="1000" dirty="0" smtClean="0"/>
              <a:t>і</a:t>
            </a:r>
            <a:r>
              <a:rPr lang="en-US" sz="1000" dirty="0"/>
              <a:t/>
            </a:r>
            <a:br>
              <a:rPr lang="en-US" sz="1000" dirty="0"/>
            </a:br>
            <a:endParaRPr lang="ru-RU" sz="1000" dirty="0">
              <a:latin typeface="Times New Roman" pitchFamily="18" charset="0"/>
              <a:cs typeface="Times New Roman" pitchFamily="18" charset="0"/>
            </a:endParaRPr>
          </a:p>
        </p:txBody>
      </p:sp>
      <p:pic>
        <p:nvPicPr>
          <p:cNvPr id="1026" name="Picture 2" descr="Гидрологический пост"/>
          <p:cNvPicPr>
            <a:picLocks noChangeAspect="1" noChangeArrowheads="1"/>
          </p:cNvPicPr>
          <p:nvPr/>
        </p:nvPicPr>
        <p:blipFill rotWithShape="1">
          <a:blip r:embed="rId2">
            <a:extLst>
              <a:ext uri="{28A0092B-C50C-407E-A947-70E740481C1C}">
                <a14:useLocalDpi xmlns:a14="http://schemas.microsoft.com/office/drawing/2010/main" val="0"/>
              </a:ext>
            </a:extLst>
          </a:blip>
          <a:srcRect l="3198" t="2957" r="69158" b="46482"/>
          <a:stretch/>
        </p:blipFill>
        <p:spPr bwMode="auto">
          <a:xfrm>
            <a:off x="467544" y="332656"/>
            <a:ext cx="2314889" cy="31713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Топографическая Съемка (Местности, Масштаба) 1:500 - Стоимость Работ  Топосъемки 1:500 в Москве и области"/>
          <p:cNvPicPr>
            <a:picLocks noChangeAspect="1" noChangeArrowheads="1"/>
          </p:cNvPicPr>
          <p:nvPr/>
        </p:nvPicPr>
        <p:blipFill rotWithShape="1">
          <a:blip r:embed="rId3">
            <a:extLst>
              <a:ext uri="{28A0092B-C50C-407E-A947-70E740481C1C}">
                <a14:useLocalDpi xmlns:a14="http://schemas.microsoft.com/office/drawing/2010/main" val="0"/>
              </a:ext>
            </a:extLst>
          </a:blip>
          <a:srcRect t="14904"/>
          <a:stretch/>
        </p:blipFill>
        <p:spPr bwMode="auto">
          <a:xfrm>
            <a:off x="467544" y="3816897"/>
            <a:ext cx="2760241" cy="2348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565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395536" y="1340768"/>
            <a:ext cx="856895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a:r>
              <a:rPr lang="kk-KZ" sz="2400" dirty="0" smtClean="0">
                <a:latin typeface="Times New Roman" panose="02020603050405020304" pitchFamily="18" charset="0"/>
                <a:cs typeface="Times New Roman" panose="02020603050405020304" pitchFamily="18" charset="0"/>
              </a:rPr>
              <a:t>Жыл </a:t>
            </a:r>
            <a:r>
              <a:rPr lang="kk-KZ" sz="2400" dirty="0">
                <a:latin typeface="Times New Roman" panose="02020603050405020304" pitchFamily="18" charset="0"/>
                <a:cs typeface="Times New Roman" panose="02020603050405020304" pitchFamily="18" charset="0"/>
              </a:rPr>
              <a:t>сайын айтарлықтай дәрежедегі барлық сел </a:t>
            </a:r>
            <a:r>
              <a:rPr lang="ru-RU" sz="2400" dirty="0" err="1" smtClean="0">
                <a:latin typeface="Times New Roman" panose="02020603050405020304" pitchFamily="18" charset="0"/>
                <a:cs typeface="Times New Roman" panose="02020603050405020304" pitchFamily="18" charset="0"/>
              </a:rPr>
              <a:t>алапт</a:t>
            </a:r>
            <a:r>
              <a:rPr lang="kk-KZ" sz="2400" dirty="0" smtClean="0">
                <a:latin typeface="Times New Roman" panose="02020603050405020304" pitchFamily="18" charset="0"/>
                <a:cs typeface="Times New Roman" panose="02020603050405020304" pitchFamily="18" charset="0"/>
              </a:rPr>
              <a:t>ары </a:t>
            </a:r>
            <a:r>
              <a:rPr lang="kk-KZ" sz="2400" dirty="0">
                <a:latin typeface="Times New Roman" panose="02020603050405020304" pitchFamily="18" charset="0"/>
                <a:cs typeface="Times New Roman" panose="02020603050405020304" pitchFamily="18" charset="0"/>
              </a:rPr>
              <a:t>зерттелуі керек, және де бұл зерттеулер сел тасқыны жүріп өткеннен кейін тез арада жүргізілгендігі жөн. </a:t>
            </a:r>
          </a:p>
          <a:p>
            <a:pPr lvl="0" indent="457200" algn="just"/>
            <a:r>
              <a:rPr lang="kk-KZ" sz="2400" dirty="0">
                <a:latin typeface="Times New Roman" panose="02020603050405020304" pitchFamily="18" charset="0"/>
                <a:cs typeface="Times New Roman" panose="02020603050405020304" pitchFamily="18" charset="0"/>
              </a:rPr>
              <a:t>Сел алаптарын алдын-ала барлау жұмыстары келесі мәселелерді шешу мақсатында жүргізіледі:</a:t>
            </a:r>
          </a:p>
          <a:p>
            <a:pPr lvl="0" indent="-457200" algn="just">
              <a:buFont typeface="Wingdings" panose="05000000000000000000" pitchFamily="2" charset="2"/>
              <a:buChar char="Ø"/>
            </a:pPr>
            <a:r>
              <a:rPr lang="kk-KZ" sz="2400" dirty="0">
                <a:latin typeface="Times New Roman" panose="02020603050405020304" pitchFamily="18" charset="0"/>
                <a:cs typeface="Times New Roman" panose="02020603050405020304" pitchFamily="18" charset="0"/>
              </a:rPr>
              <a:t> 	аэрофотосуреттерді </a:t>
            </a:r>
            <a:r>
              <a:rPr lang="kk-KZ" sz="2400" dirty="0" smtClean="0">
                <a:latin typeface="Times New Roman" panose="02020603050405020304" pitchFamily="18" charset="0"/>
                <a:cs typeface="Times New Roman" panose="02020603050405020304" pitchFamily="18" charset="0"/>
              </a:rPr>
              <a:t>дешифрлеу </a:t>
            </a:r>
            <a:r>
              <a:rPr lang="kk-KZ" sz="2400" dirty="0">
                <a:latin typeface="Times New Roman" panose="02020603050405020304" pitchFamily="18" charset="0"/>
                <a:cs typeface="Times New Roman" panose="02020603050405020304" pitchFamily="18" charset="0"/>
              </a:rPr>
              <a:t>нәтижелерін нақтылау;</a:t>
            </a:r>
          </a:p>
          <a:p>
            <a:pPr lvl="0" indent="-457200" algn="just">
              <a:buFont typeface="Wingdings" panose="05000000000000000000" pitchFamily="2" charset="2"/>
              <a:buChar char="Ø"/>
            </a:pPr>
            <a:r>
              <a:rPr lang="kk-KZ" sz="2400" dirty="0">
                <a:latin typeface="Times New Roman" panose="02020603050405020304" pitchFamily="18" charset="0"/>
                <a:cs typeface="Times New Roman" panose="02020603050405020304" pitchFamily="18" charset="0"/>
              </a:rPr>
              <a:t> 	түрлі алаптардың сел қауіптілігін және сел әрекеттілігінің қарқындылығын салыстырмалы бағалау;</a:t>
            </a:r>
          </a:p>
          <a:p>
            <a:pPr lvl="0" indent="-457200" algn="just">
              <a:buFont typeface="Wingdings" panose="05000000000000000000" pitchFamily="2" charset="2"/>
              <a:buChar char="Ø"/>
            </a:pPr>
            <a:r>
              <a:rPr lang="kk-KZ" sz="2400" dirty="0">
                <a:latin typeface="Times New Roman" panose="02020603050405020304" pitchFamily="18" charset="0"/>
                <a:cs typeface="Times New Roman" panose="02020603050405020304" pitchFamily="18" charset="0"/>
              </a:rPr>
              <a:t> 	белгілі бір алаптағы зерттеулердің ары қарай зерттелу қажеттігін және ол </a:t>
            </a:r>
            <a:r>
              <a:rPr lang="kk-KZ" sz="2400" dirty="0" smtClean="0">
                <a:latin typeface="Times New Roman" panose="02020603050405020304" pitchFamily="18" charset="0"/>
                <a:cs typeface="Times New Roman" panose="02020603050405020304" pitchFamily="18" charset="0"/>
              </a:rPr>
              <a:t>зерттеулердің құрамын анықтау.</a:t>
            </a:r>
            <a:endParaRPr lang="kk-KZ" sz="2400" dirty="0">
              <a:latin typeface="Times New Roman" panose="02020603050405020304" pitchFamily="18" charset="0"/>
              <a:cs typeface="Times New Roman" panose="02020603050405020304" pitchFamily="18" charset="0"/>
            </a:endParaRPr>
          </a:p>
        </p:txBody>
      </p:sp>
      <p:sp>
        <p:nvSpPr>
          <p:cNvPr id="4" name="Заголовок 5"/>
          <p:cNvSpPr>
            <a:spLocks noGrp="1"/>
          </p:cNvSpPr>
          <p:nvPr>
            <p:ph type="ctrTitle"/>
          </p:nvPr>
        </p:nvSpPr>
        <p:spPr>
          <a:xfrm>
            <a:off x="4018" y="6597353"/>
            <a:ext cx="9144000" cy="260647"/>
          </a:xfrm>
        </p:spPr>
        <p:txBody>
          <a:bodyPr>
            <a:noAutofit/>
          </a:bodyPr>
          <a:lstStyle/>
          <a:p>
            <a:pPr lvl="0" algn="r"/>
            <a:r>
              <a:rPr lang="ru-RU" sz="1000" dirty="0" smtClean="0">
                <a:latin typeface="Times New Roman" pitchFamily="18" charset="0"/>
                <a:cs typeface="Times New Roman" pitchFamily="18" charset="0"/>
              </a:rPr>
              <a:t>7-</a:t>
            </a:r>
            <a:r>
              <a:rPr lang="kk-KZ" sz="1000" dirty="0" smtClean="0">
                <a:latin typeface="Times New Roman" pitchFamily="18" charset="0"/>
                <a:cs typeface="Times New Roman" pitchFamily="18" charset="0"/>
              </a:rPr>
              <a:t>дәріс</a:t>
            </a:r>
            <a:r>
              <a:rPr lang="kk-KZ" sz="1000" dirty="0" smtClean="0">
                <a:latin typeface="Times New Roman" pitchFamily="18" charset="0"/>
                <a:cs typeface="Times New Roman" pitchFamily="18" charset="0"/>
              </a:rPr>
              <a:t>. </a:t>
            </a:r>
            <a:r>
              <a:rPr lang="ru-RU" sz="1000" dirty="0"/>
              <a:t>Сел </a:t>
            </a:r>
            <a:r>
              <a:rPr lang="ru-RU" sz="1000" dirty="0" err="1"/>
              <a:t>тасқындарын</a:t>
            </a:r>
            <a:r>
              <a:rPr lang="ru-RU" sz="1000" dirty="0"/>
              <a:t> </a:t>
            </a:r>
            <a:r>
              <a:rPr lang="ru-RU" sz="1000" dirty="0" err="1"/>
              <a:t>зерттеу</a:t>
            </a:r>
            <a:r>
              <a:rPr lang="ru-RU" sz="1000" dirty="0"/>
              <a:t> </a:t>
            </a:r>
            <a:r>
              <a:rPr lang="ru-RU" sz="1000" dirty="0" err="1"/>
              <a:t>бойынша</a:t>
            </a:r>
            <a:r>
              <a:rPr lang="ru-RU" sz="1000" dirty="0"/>
              <a:t> </a:t>
            </a:r>
            <a:r>
              <a:rPr lang="ru-RU" sz="1000" dirty="0" err="1"/>
              <a:t>далалық</a:t>
            </a:r>
            <a:r>
              <a:rPr lang="ru-RU" sz="1000" dirty="0"/>
              <a:t> </a:t>
            </a:r>
            <a:r>
              <a:rPr lang="ru-RU" sz="1000" dirty="0" err="1"/>
              <a:t>жұмыстарды</a:t>
            </a:r>
            <a:r>
              <a:rPr lang="ru-RU" sz="1000" dirty="0"/>
              <a:t> </a:t>
            </a:r>
            <a:r>
              <a:rPr lang="ru-RU" sz="1000" dirty="0" err="1"/>
              <a:t>ұйымдастыру</a:t>
            </a:r>
            <a:r>
              <a:rPr lang="ru-RU" sz="1000" dirty="0"/>
              <a:t> </a:t>
            </a:r>
            <a:r>
              <a:rPr lang="ru-RU" sz="1000" dirty="0" err="1"/>
              <a:t>және</a:t>
            </a:r>
            <a:r>
              <a:rPr lang="ru-RU" sz="1000" dirty="0"/>
              <a:t> </a:t>
            </a:r>
            <a:r>
              <a:rPr lang="ru-RU" sz="1000" dirty="0" err="1"/>
              <a:t>жүргізу</a:t>
            </a:r>
            <a:r>
              <a:rPr lang="ru-RU" sz="1000" dirty="0"/>
              <a:t>. Сел </a:t>
            </a:r>
            <a:r>
              <a:rPr lang="ru-RU" sz="1000" dirty="0" err="1"/>
              <a:t>алаптарын</a:t>
            </a:r>
            <a:r>
              <a:rPr lang="ru-RU" sz="1000" dirty="0"/>
              <a:t> </a:t>
            </a:r>
            <a:r>
              <a:rPr lang="ru-RU" sz="1000" dirty="0" err="1"/>
              <a:t>алдын</a:t>
            </a:r>
            <a:r>
              <a:rPr lang="ru-RU" sz="1000" dirty="0"/>
              <a:t> ала </a:t>
            </a:r>
            <a:r>
              <a:rPr lang="ru-RU" sz="1000" dirty="0" err="1"/>
              <a:t>және</a:t>
            </a:r>
            <a:r>
              <a:rPr lang="ru-RU" sz="1000" dirty="0"/>
              <a:t> </a:t>
            </a:r>
            <a:r>
              <a:rPr lang="ru-RU" sz="1000" dirty="0" err="1"/>
              <a:t>арнайы</a:t>
            </a:r>
            <a:r>
              <a:rPr lang="ru-RU" sz="1000" dirty="0"/>
              <a:t> </a:t>
            </a:r>
            <a:r>
              <a:rPr lang="ru-RU" sz="1000" dirty="0" err="1"/>
              <a:t>зерттеу</a:t>
            </a:r>
            <a:r>
              <a:rPr lang="ru-RU" sz="1000" dirty="0"/>
              <a:t/>
            </a:r>
            <a:br>
              <a:rPr lang="ru-RU" sz="1000" dirty="0"/>
            </a:br>
            <a:r>
              <a:rPr lang="ru-RU" sz="1000" dirty="0"/>
              <a:t/>
            </a:r>
            <a:br>
              <a:rPr lang="ru-RU" sz="1000" dirty="0"/>
            </a:br>
            <a:r>
              <a:rPr lang="kk-KZ" sz="1000" dirty="0" smtClean="0"/>
              <a:t>і</a:t>
            </a:r>
            <a:r>
              <a:rPr lang="en-US" sz="1000" dirty="0"/>
              <a:t/>
            </a:r>
            <a:br>
              <a:rPr lang="en-US" sz="1000" dirty="0"/>
            </a:br>
            <a:endParaRPr lang="ru-RU" sz="1000" dirty="0">
              <a:latin typeface="Times New Roman" pitchFamily="18" charset="0"/>
              <a:cs typeface="Times New Roman" pitchFamily="18" charset="0"/>
            </a:endParaRPr>
          </a:p>
        </p:txBody>
      </p:sp>
    </p:spTree>
    <p:extLst>
      <p:ext uri="{BB962C8B-B14F-4D97-AF65-F5344CB8AC3E}">
        <p14:creationId xmlns:p14="http://schemas.microsoft.com/office/powerpoint/2010/main" val="719646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91542" y="692696"/>
            <a:ext cx="8568952"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215" algn="just"/>
            <a:r>
              <a:rPr lang="kk-KZ" sz="2000" dirty="0">
                <a:latin typeface="Times New Roman" panose="02020603050405020304" pitchFamily="18" charset="0"/>
                <a:ea typeface="Times New Roman" panose="02020603050405020304" pitchFamily="18" charset="0"/>
              </a:rPr>
              <a:t>Алдын-ала барлау жұмыстарын жүргізбес бұрын жүріп өткен сел тасқындары жөніндегі барлық мәліметтерді жинақтап, алдын-ала сел ошақтарын анықтау мақсатында картографиялық және аэрофототүсірімдік мәліметтерді </a:t>
            </a:r>
            <a:r>
              <a:rPr lang="kk-KZ" sz="2000" dirty="0" smtClean="0">
                <a:latin typeface="Times New Roman" panose="02020603050405020304" pitchFamily="18" charset="0"/>
                <a:ea typeface="Times New Roman" panose="02020603050405020304" pitchFamily="18" charset="0"/>
              </a:rPr>
              <a:t>қарастырылуы керек. </a:t>
            </a:r>
          </a:p>
          <a:p>
            <a:pPr indent="450215" algn="just"/>
            <a:r>
              <a:rPr lang="kk-KZ" sz="2000" dirty="0" smtClean="0">
                <a:latin typeface="Times New Roman" panose="02020603050405020304" pitchFamily="18" charset="0"/>
                <a:ea typeface="Times New Roman" panose="02020603050405020304" pitchFamily="18" charset="0"/>
              </a:rPr>
              <a:t>Аэрофототүсірімдік </a:t>
            </a:r>
            <a:r>
              <a:rPr lang="kk-KZ" sz="2000" dirty="0">
                <a:latin typeface="Times New Roman" panose="02020603050405020304" pitchFamily="18" charset="0"/>
                <a:ea typeface="Times New Roman" panose="02020603050405020304" pitchFamily="18" charset="0"/>
              </a:rPr>
              <a:t>мәліметтер жоқ болған жағдайда аэровизуалды бақылаулармен қоса, жер бетілік барлау жұмыстарының кешені жүргізіледі. Аэровизуалды бақылаулар барысында анықталған сел нысандары ірі масштабты топографиялық карталарға түсіріледі. Сонымен қатар, панорамалық бекеттер анықталып, олар да карта бетіне түсіріліп, оларға және сел ошақтарына келу жолдары көрсетіледі. </a:t>
            </a:r>
            <a:endParaRPr lang="ru-RU" sz="2000" dirty="0"/>
          </a:p>
        </p:txBody>
      </p:sp>
      <p:sp>
        <p:nvSpPr>
          <p:cNvPr id="4" name="Заголовок 5"/>
          <p:cNvSpPr>
            <a:spLocks noGrp="1"/>
          </p:cNvSpPr>
          <p:nvPr>
            <p:ph type="ctrTitle"/>
          </p:nvPr>
        </p:nvSpPr>
        <p:spPr>
          <a:xfrm>
            <a:off x="4018" y="6597353"/>
            <a:ext cx="9144000" cy="260647"/>
          </a:xfrm>
        </p:spPr>
        <p:txBody>
          <a:bodyPr>
            <a:noAutofit/>
          </a:bodyPr>
          <a:lstStyle/>
          <a:p>
            <a:pPr lvl="0" algn="r"/>
            <a:r>
              <a:rPr lang="ru-RU" sz="1000" dirty="0" smtClean="0">
                <a:latin typeface="Times New Roman" pitchFamily="18" charset="0"/>
                <a:cs typeface="Times New Roman" pitchFamily="18" charset="0"/>
              </a:rPr>
              <a:t>7-</a:t>
            </a:r>
            <a:r>
              <a:rPr lang="kk-KZ" sz="1000" dirty="0" smtClean="0">
                <a:latin typeface="Times New Roman" pitchFamily="18" charset="0"/>
                <a:cs typeface="Times New Roman" pitchFamily="18" charset="0"/>
              </a:rPr>
              <a:t>дәріс</a:t>
            </a:r>
            <a:r>
              <a:rPr lang="kk-KZ" sz="1000" dirty="0" smtClean="0">
                <a:latin typeface="Times New Roman" pitchFamily="18" charset="0"/>
                <a:cs typeface="Times New Roman" pitchFamily="18" charset="0"/>
              </a:rPr>
              <a:t>. </a:t>
            </a:r>
            <a:r>
              <a:rPr lang="ru-RU" sz="1000" dirty="0"/>
              <a:t>Сел </a:t>
            </a:r>
            <a:r>
              <a:rPr lang="ru-RU" sz="1000" dirty="0" err="1"/>
              <a:t>тасқындарын</a:t>
            </a:r>
            <a:r>
              <a:rPr lang="ru-RU" sz="1000" dirty="0"/>
              <a:t> </a:t>
            </a:r>
            <a:r>
              <a:rPr lang="ru-RU" sz="1000" dirty="0" err="1"/>
              <a:t>зерттеу</a:t>
            </a:r>
            <a:r>
              <a:rPr lang="ru-RU" sz="1000" dirty="0"/>
              <a:t> </a:t>
            </a:r>
            <a:r>
              <a:rPr lang="ru-RU" sz="1000" dirty="0" err="1"/>
              <a:t>бойынша</a:t>
            </a:r>
            <a:r>
              <a:rPr lang="ru-RU" sz="1000" dirty="0"/>
              <a:t> </a:t>
            </a:r>
            <a:r>
              <a:rPr lang="ru-RU" sz="1000" dirty="0" err="1"/>
              <a:t>далалық</a:t>
            </a:r>
            <a:r>
              <a:rPr lang="ru-RU" sz="1000" dirty="0"/>
              <a:t> </a:t>
            </a:r>
            <a:r>
              <a:rPr lang="ru-RU" sz="1000" dirty="0" err="1"/>
              <a:t>жұмыстарды</a:t>
            </a:r>
            <a:r>
              <a:rPr lang="ru-RU" sz="1000" dirty="0"/>
              <a:t> </a:t>
            </a:r>
            <a:r>
              <a:rPr lang="ru-RU" sz="1000" dirty="0" err="1"/>
              <a:t>ұйымдастыру</a:t>
            </a:r>
            <a:r>
              <a:rPr lang="ru-RU" sz="1000" dirty="0"/>
              <a:t> </a:t>
            </a:r>
            <a:r>
              <a:rPr lang="ru-RU" sz="1000" dirty="0" err="1"/>
              <a:t>және</a:t>
            </a:r>
            <a:r>
              <a:rPr lang="ru-RU" sz="1000" dirty="0"/>
              <a:t> </a:t>
            </a:r>
            <a:r>
              <a:rPr lang="ru-RU" sz="1000" dirty="0" err="1"/>
              <a:t>жүргізу</a:t>
            </a:r>
            <a:r>
              <a:rPr lang="ru-RU" sz="1000" dirty="0"/>
              <a:t>. Сел </a:t>
            </a:r>
            <a:r>
              <a:rPr lang="ru-RU" sz="1000" dirty="0" err="1"/>
              <a:t>алаптарын</a:t>
            </a:r>
            <a:r>
              <a:rPr lang="ru-RU" sz="1000" dirty="0"/>
              <a:t> </a:t>
            </a:r>
            <a:r>
              <a:rPr lang="ru-RU" sz="1000" dirty="0" err="1"/>
              <a:t>алдын</a:t>
            </a:r>
            <a:r>
              <a:rPr lang="ru-RU" sz="1000" dirty="0"/>
              <a:t> ала </a:t>
            </a:r>
            <a:r>
              <a:rPr lang="ru-RU" sz="1000" dirty="0" err="1"/>
              <a:t>және</a:t>
            </a:r>
            <a:r>
              <a:rPr lang="ru-RU" sz="1000" dirty="0"/>
              <a:t> </a:t>
            </a:r>
            <a:r>
              <a:rPr lang="ru-RU" sz="1000" dirty="0" err="1"/>
              <a:t>арнайы</a:t>
            </a:r>
            <a:r>
              <a:rPr lang="ru-RU" sz="1000" dirty="0"/>
              <a:t> </a:t>
            </a:r>
            <a:r>
              <a:rPr lang="ru-RU" sz="1000" dirty="0" err="1"/>
              <a:t>зерттеу</a:t>
            </a:r>
            <a:r>
              <a:rPr lang="ru-RU" sz="1000" dirty="0"/>
              <a:t/>
            </a:r>
            <a:br>
              <a:rPr lang="ru-RU" sz="1000" dirty="0"/>
            </a:br>
            <a:r>
              <a:rPr lang="ru-RU" sz="1000" dirty="0"/>
              <a:t/>
            </a:r>
            <a:br>
              <a:rPr lang="ru-RU" sz="1000" dirty="0"/>
            </a:br>
            <a:r>
              <a:rPr lang="kk-KZ" sz="1000" dirty="0" smtClean="0"/>
              <a:t>і</a:t>
            </a:r>
            <a:r>
              <a:rPr lang="en-US" sz="1000" dirty="0"/>
              <a:t/>
            </a:r>
            <a:br>
              <a:rPr lang="en-US" sz="1000" dirty="0"/>
            </a:br>
            <a:endParaRPr lang="ru-RU" sz="1000" dirty="0">
              <a:latin typeface="Times New Roman" pitchFamily="18" charset="0"/>
              <a:cs typeface="Times New Roman" pitchFamily="18" charset="0"/>
            </a:endParaRPr>
          </a:p>
        </p:txBody>
      </p:sp>
      <p:pic>
        <p:nvPicPr>
          <p:cNvPr id="6146" name="Picture 2" descr="Состав работ при проведении съемки"/>
          <p:cNvPicPr>
            <a:picLocks noChangeAspect="1" noChangeArrowheads="1"/>
          </p:cNvPicPr>
          <p:nvPr/>
        </p:nvPicPr>
        <p:blipFill rotWithShape="1">
          <a:blip r:embed="rId2">
            <a:extLst>
              <a:ext uri="{28A0092B-C50C-407E-A947-70E740481C1C}">
                <a14:useLocalDpi xmlns:a14="http://schemas.microsoft.com/office/drawing/2010/main" val="0"/>
              </a:ext>
            </a:extLst>
          </a:blip>
          <a:srcRect l="52663" t="27892" r="5994" b="32683"/>
          <a:stretch/>
        </p:blipFill>
        <p:spPr bwMode="auto">
          <a:xfrm>
            <a:off x="5536170" y="3862795"/>
            <a:ext cx="3324324" cy="237451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Аэрофотосъемка"/>
          <p:cNvPicPr>
            <a:picLocks noChangeAspect="1" noChangeArrowheads="1"/>
          </p:cNvPicPr>
          <p:nvPr/>
        </p:nvPicPr>
        <p:blipFill rotWithShape="1">
          <a:blip r:embed="rId3">
            <a:extLst>
              <a:ext uri="{28A0092B-C50C-407E-A947-70E740481C1C}">
                <a14:useLocalDpi xmlns:a14="http://schemas.microsoft.com/office/drawing/2010/main" val="0"/>
              </a:ext>
            </a:extLst>
          </a:blip>
          <a:srcRect l="19441" t="53518" r="20760" b="11984"/>
          <a:stretch/>
        </p:blipFill>
        <p:spPr bwMode="auto">
          <a:xfrm>
            <a:off x="120141" y="3889051"/>
            <a:ext cx="5416029" cy="2340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055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395536" y="836712"/>
            <a:ext cx="856895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a:r>
              <a:rPr lang="kk-KZ" sz="2000" dirty="0">
                <a:latin typeface="Times New Roman" panose="02020603050405020304" pitchFamily="18" charset="0"/>
                <a:cs typeface="Times New Roman" panose="02020603050405020304" pitchFamily="18" charset="0"/>
              </a:rPr>
              <a:t>Белгілі бір таулы ауданға аэровизуалды бақылау жүргізілгеннен кейін, сол аудандағы барынша ірі, қауіпті, әрі сипатты сел ошақтарына жер бетілік барлау жұмыстары жүргізіледі. Қалған сел ошақтарының кескіні мен бөліктері панорамалық бекеттерден анықталады және сол жерлерден сел ошақтарын фотосуретке түсіруге болады. Кейінірек, фотосуреттер аэровизуалды барлау жұмыстарының мәліметтері бойынша жасалған карталарды тексеру кезінде қажет.</a:t>
            </a:r>
            <a:endParaRPr lang="ru-RU" sz="2000" dirty="0">
              <a:latin typeface="Times New Roman" panose="02020603050405020304" pitchFamily="18" charset="0"/>
              <a:cs typeface="Times New Roman" panose="02020603050405020304" pitchFamily="18" charset="0"/>
            </a:endParaRPr>
          </a:p>
        </p:txBody>
      </p:sp>
      <p:sp>
        <p:nvSpPr>
          <p:cNvPr id="4" name="Заголовок 5"/>
          <p:cNvSpPr>
            <a:spLocks noGrp="1"/>
          </p:cNvSpPr>
          <p:nvPr>
            <p:ph type="ctrTitle"/>
          </p:nvPr>
        </p:nvSpPr>
        <p:spPr>
          <a:xfrm>
            <a:off x="4018" y="6597353"/>
            <a:ext cx="9144000" cy="260647"/>
          </a:xfrm>
        </p:spPr>
        <p:txBody>
          <a:bodyPr>
            <a:noAutofit/>
          </a:bodyPr>
          <a:lstStyle/>
          <a:p>
            <a:pPr lvl="0" algn="r"/>
            <a:r>
              <a:rPr lang="ru-RU" sz="1000" dirty="0" smtClean="0">
                <a:latin typeface="Times New Roman" pitchFamily="18" charset="0"/>
                <a:cs typeface="Times New Roman" pitchFamily="18" charset="0"/>
              </a:rPr>
              <a:t>7-</a:t>
            </a:r>
            <a:r>
              <a:rPr lang="kk-KZ" sz="1000" dirty="0" smtClean="0">
                <a:latin typeface="Times New Roman" pitchFamily="18" charset="0"/>
                <a:cs typeface="Times New Roman" pitchFamily="18" charset="0"/>
              </a:rPr>
              <a:t>дәріс</a:t>
            </a:r>
            <a:r>
              <a:rPr lang="kk-KZ" sz="1000" dirty="0" smtClean="0">
                <a:latin typeface="Times New Roman" pitchFamily="18" charset="0"/>
                <a:cs typeface="Times New Roman" pitchFamily="18" charset="0"/>
              </a:rPr>
              <a:t>. </a:t>
            </a:r>
            <a:r>
              <a:rPr lang="ru-RU" sz="1000" dirty="0"/>
              <a:t>Сел </a:t>
            </a:r>
            <a:r>
              <a:rPr lang="ru-RU" sz="1000" dirty="0" err="1"/>
              <a:t>тасқындарын</a:t>
            </a:r>
            <a:r>
              <a:rPr lang="ru-RU" sz="1000" dirty="0"/>
              <a:t> </a:t>
            </a:r>
            <a:r>
              <a:rPr lang="ru-RU" sz="1000" dirty="0" err="1"/>
              <a:t>зерттеу</a:t>
            </a:r>
            <a:r>
              <a:rPr lang="ru-RU" sz="1000" dirty="0"/>
              <a:t> </a:t>
            </a:r>
            <a:r>
              <a:rPr lang="ru-RU" sz="1000" dirty="0" err="1"/>
              <a:t>бойынша</a:t>
            </a:r>
            <a:r>
              <a:rPr lang="ru-RU" sz="1000" dirty="0"/>
              <a:t> </a:t>
            </a:r>
            <a:r>
              <a:rPr lang="ru-RU" sz="1000" dirty="0" err="1"/>
              <a:t>далалық</a:t>
            </a:r>
            <a:r>
              <a:rPr lang="ru-RU" sz="1000" dirty="0"/>
              <a:t> </a:t>
            </a:r>
            <a:r>
              <a:rPr lang="ru-RU" sz="1000" dirty="0" err="1"/>
              <a:t>жұмыстарды</a:t>
            </a:r>
            <a:r>
              <a:rPr lang="ru-RU" sz="1000" dirty="0"/>
              <a:t> </a:t>
            </a:r>
            <a:r>
              <a:rPr lang="ru-RU" sz="1000" dirty="0" err="1"/>
              <a:t>ұйымдастыру</a:t>
            </a:r>
            <a:r>
              <a:rPr lang="ru-RU" sz="1000" dirty="0"/>
              <a:t> </a:t>
            </a:r>
            <a:r>
              <a:rPr lang="ru-RU" sz="1000" dirty="0" err="1"/>
              <a:t>және</a:t>
            </a:r>
            <a:r>
              <a:rPr lang="ru-RU" sz="1000" dirty="0"/>
              <a:t> </a:t>
            </a:r>
            <a:r>
              <a:rPr lang="ru-RU" sz="1000" dirty="0" err="1"/>
              <a:t>жүргізу</a:t>
            </a:r>
            <a:r>
              <a:rPr lang="ru-RU" sz="1000" dirty="0"/>
              <a:t>. Сел </a:t>
            </a:r>
            <a:r>
              <a:rPr lang="ru-RU" sz="1000" dirty="0" err="1"/>
              <a:t>алаптарын</a:t>
            </a:r>
            <a:r>
              <a:rPr lang="ru-RU" sz="1000" dirty="0"/>
              <a:t> </a:t>
            </a:r>
            <a:r>
              <a:rPr lang="ru-RU" sz="1000" dirty="0" err="1"/>
              <a:t>алдын</a:t>
            </a:r>
            <a:r>
              <a:rPr lang="ru-RU" sz="1000" dirty="0"/>
              <a:t> ала </a:t>
            </a:r>
            <a:r>
              <a:rPr lang="ru-RU" sz="1000" dirty="0" err="1"/>
              <a:t>және</a:t>
            </a:r>
            <a:r>
              <a:rPr lang="ru-RU" sz="1000" dirty="0"/>
              <a:t> </a:t>
            </a:r>
            <a:r>
              <a:rPr lang="ru-RU" sz="1000" dirty="0" err="1"/>
              <a:t>арнайы</a:t>
            </a:r>
            <a:r>
              <a:rPr lang="ru-RU" sz="1000" dirty="0"/>
              <a:t> </a:t>
            </a:r>
            <a:r>
              <a:rPr lang="ru-RU" sz="1000" dirty="0" err="1"/>
              <a:t>зерттеу</a:t>
            </a:r>
            <a:r>
              <a:rPr lang="ru-RU" sz="1000" dirty="0"/>
              <a:t/>
            </a:r>
            <a:br>
              <a:rPr lang="ru-RU" sz="1000" dirty="0"/>
            </a:br>
            <a:r>
              <a:rPr lang="ru-RU" sz="1000" dirty="0"/>
              <a:t/>
            </a:r>
            <a:br>
              <a:rPr lang="ru-RU" sz="1000" dirty="0"/>
            </a:br>
            <a:r>
              <a:rPr lang="kk-KZ" sz="1000" dirty="0" smtClean="0"/>
              <a:t>і</a:t>
            </a:r>
            <a:r>
              <a:rPr lang="en-US" sz="1000" dirty="0"/>
              <a:t/>
            </a:r>
            <a:br>
              <a:rPr lang="en-US" sz="1000" dirty="0"/>
            </a:br>
            <a:endParaRPr lang="ru-RU" sz="1000" dirty="0">
              <a:latin typeface="Times New Roman" pitchFamily="18" charset="0"/>
              <a:cs typeface="Times New Roman" pitchFamily="18" charset="0"/>
            </a:endParaRPr>
          </a:p>
        </p:txBody>
      </p:sp>
      <p:pic>
        <p:nvPicPr>
          <p:cNvPr id="2" name="Рисунок 1"/>
          <p:cNvPicPr>
            <a:picLocks noChangeAspect="1"/>
          </p:cNvPicPr>
          <p:nvPr/>
        </p:nvPicPr>
        <p:blipFill>
          <a:blip r:embed="rId2"/>
          <a:stretch>
            <a:fillRect/>
          </a:stretch>
        </p:blipFill>
        <p:spPr>
          <a:xfrm>
            <a:off x="5150916" y="3008617"/>
            <a:ext cx="2059880" cy="2745114"/>
          </a:xfrm>
          <a:prstGeom prst="rect">
            <a:avLst/>
          </a:prstGeom>
        </p:spPr>
      </p:pic>
      <p:pic>
        <p:nvPicPr>
          <p:cNvPr id="3" name="Рисунок 2"/>
          <p:cNvPicPr>
            <a:picLocks noChangeAspect="1"/>
          </p:cNvPicPr>
          <p:nvPr/>
        </p:nvPicPr>
        <p:blipFill>
          <a:blip r:embed="rId3"/>
          <a:stretch>
            <a:fillRect/>
          </a:stretch>
        </p:blipFill>
        <p:spPr>
          <a:xfrm>
            <a:off x="6165377" y="4548510"/>
            <a:ext cx="2731790" cy="2048843"/>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2504" y="3008617"/>
            <a:ext cx="1919536" cy="3412508"/>
          </a:xfrm>
          <a:prstGeom prst="rect">
            <a:avLst/>
          </a:prstGeom>
        </p:spPr>
      </p:pic>
      <p:pic>
        <p:nvPicPr>
          <p:cNvPr id="7" name="Рисунок 6"/>
          <p:cNvPicPr>
            <a:picLocks noChangeAspect="1"/>
          </p:cNvPicPr>
          <p:nvPr/>
        </p:nvPicPr>
        <p:blipFill>
          <a:blip r:embed="rId5"/>
          <a:stretch>
            <a:fillRect/>
          </a:stretch>
        </p:blipFill>
        <p:spPr>
          <a:xfrm>
            <a:off x="179512" y="3202299"/>
            <a:ext cx="3168352" cy="2376265"/>
          </a:xfrm>
          <a:prstGeom prst="rect">
            <a:avLst/>
          </a:prstGeom>
        </p:spPr>
      </p:pic>
    </p:spTree>
    <p:extLst>
      <p:ext uri="{BB962C8B-B14F-4D97-AF65-F5344CB8AC3E}">
        <p14:creationId xmlns:p14="http://schemas.microsoft.com/office/powerpoint/2010/main" val="804710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91542" y="1124744"/>
            <a:ext cx="8568952" cy="40626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a:r>
              <a:rPr lang="kk-KZ" sz="2000" dirty="0">
                <a:latin typeface="Times New Roman" panose="02020603050405020304" pitchFamily="18" charset="0"/>
                <a:cs typeface="Times New Roman" panose="02020603050405020304" pitchFamily="18" charset="0"/>
              </a:rPr>
              <a:t>Сел массасының тасымалдануы мен шөгу зонасын барлау кезінде сел тасқындарының зияны тиюі мүмкін нысандарға назар аударған жөн. </a:t>
            </a:r>
            <a:endParaRPr lang="kk-KZ" sz="2000" dirty="0" smtClean="0">
              <a:latin typeface="Times New Roman" panose="02020603050405020304" pitchFamily="18" charset="0"/>
              <a:cs typeface="Times New Roman" panose="02020603050405020304" pitchFamily="18" charset="0"/>
            </a:endParaRPr>
          </a:p>
          <a:p>
            <a:pPr lvl="0" indent="457200" algn="just"/>
            <a:r>
              <a:rPr lang="ru-RU" sz="2000" dirty="0" err="1">
                <a:latin typeface="Times New Roman" panose="02020603050405020304" pitchFamily="18" charset="0"/>
                <a:cs typeface="Times New Roman" panose="02020603050405020304" pitchFamily="18" charset="0"/>
              </a:rPr>
              <a:t>Барлау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жұмыстарының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нәтижесінде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селдің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көрініс</a:t>
            </a:r>
            <a:r>
              <a:rPr lang="ru-RU" sz="2000" dirty="0">
                <a:latin typeface="Times New Roman" panose="02020603050405020304" pitchFamily="18" charset="0"/>
                <a:cs typeface="Times New Roman" panose="02020603050405020304" pitchFamily="18" charset="0"/>
              </a:rPr>
              <a:t> беру </a:t>
            </a:r>
            <a:r>
              <a:rPr lang="ru-RU" sz="2000" dirty="0" err="1">
                <a:latin typeface="Times New Roman" panose="02020603050405020304" pitchFamily="18" charset="0"/>
                <a:cs typeface="Times New Roman" panose="02020603050405020304" pitchFamily="18" charset="0"/>
              </a:rPr>
              <a:t>қарқындылығына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сел </a:t>
            </a:r>
            <a:r>
              <a:rPr lang="ru-RU" sz="2000" dirty="0" err="1">
                <a:latin typeface="Times New Roman" panose="02020603050405020304" pitchFamily="18" charset="0"/>
                <a:cs typeface="Times New Roman" panose="02020603050405020304" pitchFamily="18" charset="0"/>
              </a:rPr>
              <a:t>қауіпті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зонада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шаруашылық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нысандардың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орналасуына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байланысты</a:t>
            </a:r>
            <a:r>
              <a:rPr lang="ru-RU" sz="2000" dirty="0">
                <a:latin typeface="Times New Roman" panose="02020603050405020304" pitchFamily="18" charset="0"/>
                <a:cs typeface="Times New Roman" panose="02020603050405020304" pitchFamily="18" charset="0"/>
              </a:rPr>
              <a:t> сел </a:t>
            </a:r>
            <a:r>
              <a:rPr lang="ru-RU" sz="2000" dirty="0" err="1">
                <a:latin typeface="Times New Roman" panose="02020603050405020304" pitchFamily="18" charset="0"/>
                <a:cs typeface="Times New Roman" panose="02020603050405020304" pitchFamily="18" charset="0"/>
              </a:rPr>
              <a:t>алаптарына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жүргізілетін</a:t>
            </a:r>
            <a:r>
              <a:rPr lang="ru-RU" sz="2000" dirty="0">
                <a:latin typeface="Times New Roman" panose="02020603050405020304" pitchFamily="18" charset="0"/>
                <a:cs typeface="Times New Roman" panose="02020603050405020304" pitchFamily="18" charset="0"/>
              </a:rPr>
              <a:t> </a:t>
            </a:r>
            <a:r>
              <a:rPr lang="ru-RU" sz="2000" b="1" dirty="0" err="1">
                <a:solidFill>
                  <a:srgbClr val="FF0000"/>
                </a:solidFill>
                <a:latin typeface="Times New Roman" panose="02020603050405020304" pitchFamily="18" charset="0"/>
                <a:cs typeface="Times New Roman" panose="02020603050405020304" pitchFamily="18" charset="0"/>
              </a:rPr>
              <a:t>арнайы</a:t>
            </a:r>
            <a:r>
              <a:rPr lang="ru-RU" sz="2000" b="1" dirty="0">
                <a:solidFill>
                  <a:srgbClr val="FF0000"/>
                </a:solidFill>
                <a:latin typeface="Times New Roman" panose="02020603050405020304" pitchFamily="18" charset="0"/>
                <a:cs typeface="Times New Roman" panose="02020603050405020304" pitchFamily="18" charset="0"/>
              </a:rPr>
              <a:t> </a:t>
            </a:r>
            <a:r>
              <a:rPr lang="ru-RU" sz="2000" b="1" dirty="0" err="1">
                <a:solidFill>
                  <a:srgbClr val="FF0000"/>
                </a:solidFill>
                <a:latin typeface="Times New Roman" panose="02020603050405020304" pitchFamily="18" charset="0"/>
                <a:cs typeface="Times New Roman" panose="02020603050405020304" pitchFamily="18" charset="0"/>
              </a:rPr>
              <a:t>барлау</a:t>
            </a:r>
            <a:r>
              <a:rPr lang="ru-RU" sz="2000" b="1" dirty="0">
                <a:solidFill>
                  <a:srgbClr val="FF0000"/>
                </a:solidFill>
                <a:latin typeface="Times New Roman" panose="02020603050405020304" pitchFamily="18" charset="0"/>
                <a:cs typeface="Times New Roman" panose="02020603050405020304" pitchFamily="18" charset="0"/>
              </a:rPr>
              <a:t> </a:t>
            </a:r>
            <a:r>
              <a:rPr lang="ru-RU" sz="2000" b="1" dirty="0" err="1">
                <a:solidFill>
                  <a:srgbClr val="FF0000"/>
                </a:solidFill>
                <a:latin typeface="Times New Roman" panose="02020603050405020304" pitchFamily="18" charset="0"/>
                <a:cs typeface="Times New Roman" panose="02020603050405020304" pitchFamily="18" charset="0"/>
              </a:rPr>
              <a:t>жұмыстарының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жүргізілуі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керек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көлемі</a:t>
            </a:r>
            <a:r>
              <a:rPr lang="ru-RU" sz="2000" dirty="0">
                <a:latin typeface="Times New Roman" panose="02020603050405020304" pitchFamily="18" charset="0"/>
                <a:cs typeface="Times New Roman" panose="02020603050405020304" pitchFamily="18" charset="0"/>
              </a:rPr>
              <a:t> мен </a:t>
            </a:r>
            <a:r>
              <a:rPr lang="ru-RU" sz="2000" dirty="0" err="1">
                <a:latin typeface="Times New Roman" panose="02020603050405020304" pitchFamily="18" charset="0"/>
                <a:cs typeface="Times New Roman" panose="02020603050405020304" pitchFamily="18" charset="0"/>
              </a:rPr>
              <a:t>қажеттілігі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бағаланады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Сонымен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белгіленген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нысандарға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келетін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жолдар</a:t>
            </a:r>
            <a:r>
              <a:rPr lang="ru-RU" sz="2000" dirty="0">
                <a:latin typeface="Times New Roman" panose="02020603050405020304" pitchFamily="18" charset="0"/>
                <a:cs typeface="Times New Roman" panose="02020603050405020304" pitchFamily="18" charset="0"/>
              </a:rPr>
              <a:t> мен </a:t>
            </a:r>
            <a:r>
              <a:rPr lang="ru-RU" sz="2000" dirty="0" err="1">
                <a:latin typeface="Times New Roman" panose="02020603050405020304" pitchFamily="18" charset="0"/>
                <a:cs typeface="Times New Roman" panose="02020603050405020304" pitchFamily="18" charset="0"/>
              </a:rPr>
              <a:t>тікұшақ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отырғызылатын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анықталады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Барлау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жұмыстарының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нәтижесі</a:t>
            </a:r>
            <a:r>
              <a:rPr lang="ru-RU" sz="2000" dirty="0">
                <a:latin typeface="Times New Roman" panose="02020603050405020304" pitchFamily="18" charset="0"/>
                <a:cs typeface="Times New Roman" panose="02020603050405020304" pitchFamily="18" charset="0"/>
              </a:rPr>
              <a:t> сел </a:t>
            </a:r>
            <a:r>
              <a:rPr lang="ru-RU" sz="2000" dirty="0" err="1">
                <a:latin typeface="Times New Roman" panose="02020603050405020304" pitchFamily="18" charset="0"/>
                <a:cs typeface="Times New Roman" panose="02020603050405020304" pitchFamily="18" charset="0"/>
              </a:rPr>
              <a:t>алаптарының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негізгі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сипаттамалары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атты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кестеге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енгізіледі</a:t>
            </a:r>
            <a:r>
              <a:rPr lang="ru-RU" sz="2000" dirty="0">
                <a:latin typeface="Times New Roman" panose="02020603050405020304" pitchFamily="18" charset="0"/>
                <a:cs typeface="Times New Roman" panose="02020603050405020304" pitchFamily="18" charset="0"/>
              </a:rPr>
              <a:t>.</a:t>
            </a:r>
          </a:p>
          <a:p>
            <a:pPr lvl="0" indent="457200" algn="just"/>
            <a:r>
              <a:rPr lang="ru-RU" sz="2000" dirty="0">
                <a:latin typeface="Times New Roman" panose="02020603050405020304" pitchFamily="18" charset="0"/>
                <a:cs typeface="Times New Roman" panose="02020603050405020304" pitchFamily="18" charset="0"/>
              </a:rPr>
              <a:t>Сел </a:t>
            </a:r>
            <a:r>
              <a:rPr lang="ru-RU" sz="2000" dirty="0" err="1">
                <a:latin typeface="Times New Roman" panose="02020603050405020304" pitchFamily="18" charset="0"/>
                <a:cs typeface="Times New Roman" panose="02020603050405020304" pitchFamily="18" charset="0"/>
              </a:rPr>
              <a:t>алаптарын</a:t>
            </a:r>
            <a:r>
              <a:rPr lang="ru-RU" sz="2000" dirty="0">
                <a:latin typeface="Times New Roman" panose="02020603050405020304" pitchFamily="18" charset="0"/>
                <a:cs typeface="Times New Roman" panose="02020603050405020304" pitchFamily="18" charset="0"/>
              </a:rPr>
              <a:t> </a:t>
            </a:r>
            <a:r>
              <a:rPr lang="ru-RU" sz="2000" b="1" dirty="0" err="1">
                <a:solidFill>
                  <a:srgbClr val="FF0000"/>
                </a:solidFill>
                <a:latin typeface="Times New Roman" panose="02020603050405020304" pitchFamily="18" charset="0"/>
                <a:cs typeface="Times New Roman" panose="02020603050405020304" pitchFamily="18" charset="0"/>
              </a:rPr>
              <a:t>арнайы</a:t>
            </a:r>
            <a:r>
              <a:rPr lang="ru-RU" sz="2000" b="1" dirty="0">
                <a:solidFill>
                  <a:srgbClr val="FF0000"/>
                </a:solidFill>
                <a:latin typeface="Times New Roman" panose="02020603050405020304" pitchFamily="18" charset="0"/>
                <a:cs typeface="Times New Roman" panose="02020603050405020304" pitchFamily="18" charset="0"/>
              </a:rPr>
              <a:t> </a:t>
            </a:r>
            <a:r>
              <a:rPr lang="ru-RU" sz="2000" b="1" dirty="0" err="1">
                <a:solidFill>
                  <a:srgbClr val="FF0000"/>
                </a:solidFill>
                <a:latin typeface="Times New Roman" panose="02020603050405020304" pitchFamily="18" charset="0"/>
                <a:cs typeface="Times New Roman" panose="02020603050405020304" pitchFamily="18" charset="0"/>
              </a:rPr>
              <a:t>зерттеудің</a:t>
            </a:r>
            <a:r>
              <a:rPr lang="ru-RU" sz="2000" b="1" dirty="0">
                <a:solidFill>
                  <a:srgbClr val="FF0000"/>
                </a:solidFill>
                <a:latin typeface="Times New Roman" panose="02020603050405020304" pitchFamily="18" charset="0"/>
                <a:cs typeface="Times New Roman" panose="02020603050405020304" pitchFamily="18" charset="0"/>
              </a:rPr>
              <a:t> </a:t>
            </a:r>
            <a:r>
              <a:rPr lang="ru-RU" sz="2000" b="1" dirty="0" err="1">
                <a:solidFill>
                  <a:srgbClr val="FF0000"/>
                </a:solidFill>
                <a:latin typeface="Times New Roman" panose="02020603050405020304" pitchFamily="18" charset="0"/>
                <a:cs typeface="Times New Roman" panose="02020603050405020304" pitchFamily="18" charset="0"/>
              </a:rPr>
              <a:t>мақсаты</a:t>
            </a:r>
            <a:r>
              <a:rPr lang="ru-RU" sz="2000" b="1" dirty="0">
                <a:solidFill>
                  <a:srgbClr val="FF0000"/>
                </a:solidFill>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сел </a:t>
            </a:r>
            <a:r>
              <a:rPr lang="ru-RU" sz="2000" dirty="0" err="1">
                <a:latin typeface="Times New Roman" panose="02020603050405020304" pitchFamily="18" charset="0"/>
                <a:cs typeface="Times New Roman" panose="02020603050405020304" pitchFamily="18" charset="0"/>
              </a:rPr>
              <a:t>алаптарының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сонымен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бұрын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жүріп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өткен</a:t>
            </a:r>
            <a:r>
              <a:rPr lang="ru-RU" sz="2000" dirty="0">
                <a:latin typeface="Times New Roman" panose="02020603050405020304" pitchFamily="18" charset="0"/>
                <a:cs typeface="Times New Roman" panose="02020603050405020304" pitchFamily="18" charset="0"/>
              </a:rPr>
              <a:t> сел </a:t>
            </a:r>
            <a:r>
              <a:rPr lang="ru-RU" sz="2000" dirty="0" err="1">
                <a:latin typeface="Times New Roman" panose="02020603050405020304" pitchFamily="18" charset="0"/>
                <a:cs typeface="Times New Roman" panose="02020603050405020304" pitchFamily="18" charset="0"/>
              </a:rPr>
              <a:t>тасқындарының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шөгінділерінің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сандық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сипаттамаларына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жеткізу</a:t>
            </a:r>
            <a:r>
              <a:rPr lang="ru-RU" sz="2000" dirty="0">
                <a:latin typeface="Times New Roman" panose="02020603050405020304" pitchFamily="18" charset="0"/>
                <a:cs typeface="Times New Roman" panose="02020603050405020304" pitchFamily="18" charset="0"/>
              </a:rPr>
              <a:t>. </a:t>
            </a:r>
          </a:p>
          <a:p>
            <a:pPr lvl="0" indent="-457200" algn="just">
              <a:buFont typeface="Wingdings" panose="05000000000000000000" pitchFamily="2" charset="2"/>
              <a:buChar char="Ø"/>
            </a:pPr>
            <a:endParaRPr lang="ru-RU" sz="1600" dirty="0"/>
          </a:p>
        </p:txBody>
      </p:sp>
      <p:sp>
        <p:nvSpPr>
          <p:cNvPr id="4" name="Заголовок 5"/>
          <p:cNvSpPr>
            <a:spLocks noGrp="1"/>
          </p:cNvSpPr>
          <p:nvPr>
            <p:ph type="ctrTitle"/>
          </p:nvPr>
        </p:nvSpPr>
        <p:spPr>
          <a:xfrm>
            <a:off x="4018" y="6597353"/>
            <a:ext cx="9144000" cy="260647"/>
          </a:xfrm>
        </p:spPr>
        <p:txBody>
          <a:bodyPr>
            <a:noAutofit/>
          </a:bodyPr>
          <a:lstStyle/>
          <a:p>
            <a:pPr lvl="0" algn="r"/>
            <a:r>
              <a:rPr lang="ru-RU" sz="1000" dirty="0" smtClean="0">
                <a:latin typeface="Times New Roman" pitchFamily="18" charset="0"/>
                <a:cs typeface="Times New Roman" pitchFamily="18" charset="0"/>
              </a:rPr>
              <a:t>7-</a:t>
            </a:r>
            <a:r>
              <a:rPr lang="kk-KZ" sz="1000" dirty="0" smtClean="0">
                <a:latin typeface="Times New Roman" pitchFamily="18" charset="0"/>
                <a:cs typeface="Times New Roman" pitchFamily="18" charset="0"/>
              </a:rPr>
              <a:t>дәріс</a:t>
            </a:r>
            <a:r>
              <a:rPr lang="kk-KZ" sz="1000" dirty="0" smtClean="0">
                <a:latin typeface="Times New Roman" pitchFamily="18" charset="0"/>
                <a:cs typeface="Times New Roman" pitchFamily="18" charset="0"/>
              </a:rPr>
              <a:t>. </a:t>
            </a:r>
            <a:r>
              <a:rPr lang="ru-RU" sz="1000" dirty="0"/>
              <a:t>Сел </a:t>
            </a:r>
            <a:r>
              <a:rPr lang="ru-RU" sz="1000" dirty="0" err="1"/>
              <a:t>тасқындарын</a:t>
            </a:r>
            <a:r>
              <a:rPr lang="ru-RU" sz="1000" dirty="0"/>
              <a:t> </a:t>
            </a:r>
            <a:r>
              <a:rPr lang="ru-RU" sz="1000" dirty="0" err="1"/>
              <a:t>зерттеу</a:t>
            </a:r>
            <a:r>
              <a:rPr lang="ru-RU" sz="1000" dirty="0"/>
              <a:t> </a:t>
            </a:r>
            <a:r>
              <a:rPr lang="ru-RU" sz="1000" dirty="0" err="1"/>
              <a:t>бойынша</a:t>
            </a:r>
            <a:r>
              <a:rPr lang="ru-RU" sz="1000" dirty="0"/>
              <a:t> </a:t>
            </a:r>
            <a:r>
              <a:rPr lang="ru-RU" sz="1000" dirty="0" err="1"/>
              <a:t>далалық</a:t>
            </a:r>
            <a:r>
              <a:rPr lang="ru-RU" sz="1000" dirty="0"/>
              <a:t> </a:t>
            </a:r>
            <a:r>
              <a:rPr lang="ru-RU" sz="1000" dirty="0" err="1"/>
              <a:t>жұмыстарды</a:t>
            </a:r>
            <a:r>
              <a:rPr lang="ru-RU" sz="1000" dirty="0"/>
              <a:t> </a:t>
            </a:r>
            <a:r>
              <a:rPr lang="ru-RU" sz="1000" dirty="0" err="1"/>
              <a:t>ұйымдастыру</a:t>
            </a:r>
            <a:r>
              <a:rPr lang="ru-RU" sz="1000" dirty="0"/>
              <a:t> </a:t>
            </a:r>
            <a:r>
              <a:rPr lang="ru-RU" sz="1000" dirty="0" err="1"/>
              <a:t>және</a:t>
            </a:r>
            <a:r>
              <a:rPr lang="ru-RU" sz="1000" dirty="0"/>
              <a:t> </a:t>
            </a:r>
            <a:r>
              <a:rPr lang="ru-RU" sz="1000" dirty="0" err="1"/>
              <a:t>жүргізу</a:t>
            </a:r>
            <a:r>
              <a:rPr lang="ru-RU" sz="1000" dirty="0"/>
              <a:t>. Сел </a:t>
            </a:r>
            <a:r>
              <a:rPr lang="ru-RU" sz="1000" dirty="0" err="1"/>
              <a:t>алаптарын</a:t>
            </a:r>
            <a:r>
              <a:rPr lang="ru-RU" sz="1000" dirty="0"/>
              <a:t> </a:t>
            </a:r>
            <a:r>
              <a:rPr lang="ru-RU" sz="1000" dirty="0" err="1"/>
              <a:t>алдын</a:t>
            </a:r>
            <a:r>
              <a:rPr lang="ru-RU" sz="1000" dirty="0"/>
              <a:t> ала </a:t>
            </a:r>
            <a:r>
              <a:rPr lang="ru-RU" sz="1000" dirty="0" err="1"/>
              <a:t>және</a:t>
            </a:r>
            <a:r>
              <a:rPr lang="ru-RU" sz="1000" dirty="0"/>
              <a:t> </a:t>
            </a:r>
            <a:r>
              <a:rPr lang="ru-RU" sz="1000" dirty="0" err="1"/>
              <a:t>арнайы</a:t>
            </a:r>
            <a:r>
              <a:rPr lang="ru-RU" sz="1000" dirty="0"/>
              <a:t> </a:t>
            </a:r>
            <a:r>
              <a:rPr lang="ru-RU" sz="1000" dirty="0" err="1"/>
              <a:t>зерттеу</a:t>
            </a:r>
            <a:r>
              <a:rPr lang="ru-RU" sz="1000" dirty="0"/>
              <a:t/>
            </a:r>
            <a:br>
              <a:rPr lang="ru-RU" sz="1000" dirty="0"/>
            </a:br>
            <a:r>
              <a:rPr lang="ru-RU" sz="1000" dirty="0"/>
              <a:t/>
            </a:r>
            <a:br>
              <a:rPr lang="ru-RU" sz="1000" dirty="0"/>
            </a:br>
            <a:r>
              <a:rPr lang="kk-KZ" sz="1000" dirty="0" smtClean="0"/>
              <a:t>і</a:t>
            </a:r>
            <a:r>
              <a:rPr lang="en-US" sz="1000" dirty="0"/>
              <a:t/>
            </a:r>
            <a:br>
              <a:rPr lang="en-US" sz="1000" dirty="0"/>
            </a:br>
            <a:endParaRPr lang="ru-RU" sz="1000" dirty="0">
              <a:latin typeface="Times New Roman" pitchFamily="18" charset="0"/>
              <a:cs typeface="Times New Roman" pitchFamily="18" charset="0"/>
            </a:endParaRPr>
          </a:p>
        </p:txBody>
      </p:sp>
    </p:spTree>
    <p:extLst>
      <p:ext uri="{BB962C8B-B14F-4D97-AF65-F5344CB8AC3E}">
        <p14:creationId xmlns:p14="http://schemas.microsoft.com/office/powerpoint/2010/main" val="2562038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91542" y="1308828"/>
            <a:ext cx="8568952"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a:r>
              <a:rPr lang="kk-KZ" sz="2000" dirty="0">
                <a:latin typeface="Times New Roman" panose="02020603050405020304" pitchFamily="18" charset="0"/>
                <a:cs typeface="Times New Roman" panose="02020603050405020304" pitchFamily="18" charset="0"/>
              </a:rPr>
              <a:t>Барлау жұмыстары кезінде сипаттық және аса ірі сел ошақтарына, арналарына, ысырынды конустарға, ал гляциалды аймақта – мореналық және мұздықтық-мореналық көлдерге аса мән беріледі. Бақылаудағы нысандарға </a:t>
            </a:r>
            <a:r>
              <a:rPr lang="kk-KZ" sz="2000" b="1" dirty="0">
                <a:solidFill>
                  <a:srgbClr val="FF0000"/>
                </a:solidFill>
                <a:latin typeface="Times New Roman" panose="02020603050405020304" pitchFamily="18" charset="0"/>
                <a:cs typeface="Times New Roman" panose="02020603050405020304" pitchFamily="18" charset="0"/>
              </a:rPr>
              <a:t>жыл сайынғы барлау жұмыстарын жүргізудің басты мақсаты </a:t>
            </a:r>
            <a:r>
              <a:rPr lang="kk-KZ" sz="2000" dirty="0">
                <a:latin typeface="Times New Roman" panose="02020603050405020304" pitchFamily="18" charset="0"/>
                <a:cs typeface="Times New Roman" panose="02020603050405020304" pitchFamily="18" charset="0"/>
              </a:rPr>
              <a:t>– потенциалды сел массасының артуын, мұздықтық өзендердің динамикасын, әртүрлі сел ошақтарындағы сел өтуінің қайталанғыштығын және сел сипаттамаларын анықтау. Бақылау нысандарын қымбатқа түсетін, әрі көп еңбекті қажет ететін стационарлық бақылаулар толықтырады. Тексеру нысандары ретінде тексеру тұстамалары, тексеру сел ошақтары және тексеру мұздықтық көлдер таңдалып алынады. </a:t>
            </a:r>
            <a:endParaRPr lang="ru-RU" sz="2000" dirty="0">
              <a:latin typeface="Times New Roman" panose="02020603050405020304" pitchFamily="18" charset="0"/>
              <a:cs typeface="Times New Roman" panose="02020603050405020304" pitchFamily="18" charset="0"/>
            </a:endParaRPr>
          </a:p>
        </p:txBody>
      </p:sp>
      <p:sp>
        <p:nvSpPr>
          <p:cNvPr id="4" name="Заголовок 5"/>
          <p:cNvSpPr>
            <a:spLocks noGrp="1"/>
          </p:cNvSpPr>
          <p:nvPr>
            <p:ph type="ctrTitle"/>
          </p:nvPr>
        </p:nvSpPr>
        <p:spPr>
          <a:xfrm>
            <a:off x="4018" y="6597353"/>
            <a:ext cx="9144000" cy="260647"/>
          </a:xfrm>
        </p:spPr>
        <p:txBody>
          <a:bodyPr>
            <a:noAutofit/>
          </a:bodyPr>
          <a:lstStyle/>
          <a:p>
            <a:pPr lvl="0" algn="r"/>
            <a:r>
              <a:rPr lang="ru-RU" sz="1000" dirty="0" smtClean="0">
                <a:latin typeface="Times New Roman" pitchFamily="18" charset="0"/>
                <a:cs typeface="Times New Roman" pitchFamily="18" charset="0"/>
              </a:rPr>
              <a:t>7-</a:t>
            </a:r>
            <a:r>
              <a:rPr lang="kk-KZ" sz="1000" dirty="0" smtClean="0">
                <a:latin typeface="Times New Roman" pitchFamily="18" charset="0"/>
                <a:cs typeface="Times New Roman" pitchFamily="18" charset="0"/>
              </a:rPr>
              <a:t>дәріс</a:t>
            </a:r>
            <a:r>
              <a:rPr lang="kk-KZ" sz="1000" dirty="0" smtClean="0">
                <a:latin typeface="Times New Roman" pitchFamily="18" charset="0"/>
                <a:cs typeface="Times New Roman" pitchFamily="18" charset="0"/>
              </a:rPr>
              <a:t>. </a:t>
            </a:r>
            <a:r>
              <a:rPr lang="ru-RU" sz="1000" dirty="0"/>
              <a:t>Сел </a:t>
            </a:r>
            <a:r>
              <a:rPr lang="ru-RU" sz="1000" dirty="0" err="1"/>
              <a:t>тасқындарын</a:t>
            </a:r>
            <a:r>
              <a:rPr lang="ru-RU" sz="1000" dirty="0"/>
              <a:t> </a:t>
            </a:r>
            <a:r>
              <a:rPr lang="ru-RU" sz="1000" dirty="0" err="1"/>
              <a:t>зерттеу</a:t>
            </a:r>
            <a:r>
              <a:rPr lang="ru-RU" sz="1000" dirty="0"/>
              <a:t> </a:t>
            </a:r>
            <a:r>
              <a:rPr lang="ru-RU" sz="1000" dirty="0" err="1"/>
              <a:t>бойынша</a:t>
            </a:r>
            <a:r>
              <a:rPr lang="ru-RU" sz="1000" dirty="0"/>
              <a:t> </a:t>
            </a:r>
            <a:r>
              <a:rPr lang="ru-RU" sz="1000" dirty="0" err="1"/>
              <a:t>далалық</a:t>
            </a:r>
            <a:r>
              <a:rPr lang="ru-RU" sz="1000" dirty="0"/>
              <a:t> </a:t>
            </a:r>
            <a:r>
              <a:rPr lang="ru-RU" sz="1000" dirty="0" err="1"/>
              <a:t>жұмыстарды</a:t>
            </a:r>
            <a:r>
              <a:rPr lang="ru-RU" sz="1000" dirty="0"/>
              <a:t> </a:t>
            </a:r>
            <a:r>
              <a:rPr lang="ru-RU" sz="1000" dirty="0" err="1"/>
              <a:t>ұйымдастыру</a:t>
            </a:r>
            <a:r>
              <a:rPr lang="ru-RU" sz="1000" dirty="0"/>
              <a:t> </a:t>
            </a:r>
            <a:r>
              <a:rPr lang="ru-RU" sz="1000" dirty="0" err="1"/>
              <a:t>және</a:t>
            </a:r>
            <a:r>
              <a:rPr lang="ru-RU" sz="1000" dirty="0"/>
              <a:t> </a:t>
            </a:r>
            <a:r>
              <a:rPr lang="ru-RU" sz="1000" dirty="0" err="1"/>
              <a:t>жүргізу</a:t>
            </a:r>
            <a:r>
              <a:rPr lang="ru-RU" sz="1000" dirty="0"/>
              <a:t>. Сел </a:t>
            </a:r>
            <a:r>
              <a:rPr lang="ru-RU" sz="1000" dirty="0" err="1"/>
              <a:t>алаптарын</a:t>
            </a:r>
            <a:r>
              <a:rPr lang="ru-RU" sz="1000" dirty="0"/>
              <a:t> </a:t>
            </a:r>
            <a:r>
              <a:rPr lang="ru-RU" sz="1000" dirty="0" err="1"/>
              <a:t>алдын</a:t>
            </a:r>
            <a:r>
              <a:rPr lang="ru-RU" sz="1000" dirty="0"/>
              <a:t> ала </a:t>
            </a:r>
            <a:r>
              <a:rPr lang="ru-RU" sz="1000" dirty="0" err="1"/>
              <a:t>және</a:t>
            </a:r>
            <a:r>
              <a:rPr lang="ru-RU" sz="1000" dirty="0"/>
              <a:t> </a:t>
            </a:r>
            <a:r>
              <a:rPr lang="ru-RU" sz="1000" dirty="0" err="1"/>
              <a:t>арнайы</a:t>
            </a:r>
            <a:r>
              <a:rPr lang="ru-RU" sz="1000" dirty="0"/>
              <a:t> </a:t>
            </a:r>
            <a:r>
              <a:rPr lang="ru-RU" sz="1000" dirty="0" err="1"/>
              <a:t>зерттеу</a:t>
            </a:r>
            <a:r>
              <a:rPr lang="ru-RU" sz="1000" dirty="0"/>
              <a:t/>
            </a:r>
            <a:br>
              <a:rPr lang="ru-RU" sz="1000" dirty="0"/>
            </a:br>
            <a:r>
              <a:rPr lang="ru-RU" sz="1000" dirty="0"/>
              <a:t/>
            </a:r>
            <a:br>
              <a:rPr lang="ru-RU" sz="1000" dirty="0"/>
            </a:br>
            <a:r>
              <a:rPr lang="kk-KZ" sz="1000" dirty="0" smtClean="0"/>
              <a:t>і</a:t>
            </a:r>
            <a:r>
              <a:rPr lang="en-US" sz="1000" dirty="0"/>
              <a:t/>
            </a:r>
            <a:br>
              <a:rPr lang="en-US" sz="1000" dirty="0"/>
            </a:br>
            <a:endParaRPr lang="ru-RU" sz="1000" dirty="0">
              <a:latin typeface="Times New Roman" pitchFamily="18" charset="0"/>
              <a:cs typeface="Times New Roman" pitchFamily="18" charset="0"/>
            </a:endParaRPr>
          </a:p>
        </p:txBody>
      </p:sp>
    </p:spTree>
    <p:extLst>
      <p:ext uri="{BB962C8B-B14F-4D97-AF65-F5344CB8AC3E}">
        <p14:creationId xmlns:p14="http://schemas.microsoft.com/office/powerpoint/2010/main" val="25545986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Стандартная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2269</TotalTime>
  <Words>1110</Words>
  <Application>Microsoft Office PowerPoint</Application>
  <PresentationFormat>Экран (4:3)</PresentationFormat>
  <Paragraphs>48</Paragraphs>
  <Slides>11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11</vt:i4>
      </vt:variant>
    </vt:vector>
  </HeadingPairs>
  <TitlesOfParts>
    <vt:vector size="18" baseType="lpstr">
      <vt:lpstr>Arial</vt:lpstr>
      <vt:lpstr>Calibri</vt:lpstr>
      <vt:lpstr>Cambria</vt:lpstr>
      <vt:lpstr>Times New Roman</vt:lpstr>
      <vt:lpstr>Wingdings</vt:lpstr>
      <vt:lpstr>Wingdings 2</vt:lpstr>
      <vt:lpstr>Трек</vt:lpstr>
      <vt:lpstr>7-дәріс. Сел тасқындарын зерттеу бойынша далалық жұмыстарды ұйымдастыру және жүргізу. Сел алаптарын алдын ала және арнайы зерттеу  і </vt:lpstr>
      <vt:lpstr>7-дәріс. Сел тасқындарын зерттеу бойынша далалық жұмыстарды ұйымдастыру және жүргізу. Сел алаптарын алдын ала және арнайы зерттеу  і </vt:lpstr>
      <vt:lpstr>7-дәріс. Сел тасқындарын зерттеу бойынша далалық жұмыстарды ұйымдастыру және жүргізу. Сел алаптарын алдын ала және арнайы зерттеу  і </vt:lpstr>
      <vt:lpstr>7-дәріс. Сел тасқындарын зерттеу бойынша далалық жұмыстарды ұйымдастыру және жүргізу. Сел алаптарын алдын ала және арнайы зерттеу  і </vt:lpstr>
      <vt:lpstr>7-дәріс. Сел тасқындарын зерттеу бойынша далалық жұмыстарды ұйымдастыру және жүргізу. Сел алаптарын алдын ала және арнайы зерттеу  і </vt:lpstr>
      <vt:lpstr>7-дәріс. Сел тасқындарын зерттеу бойынша далалық жұмыстарды ұйымдастыру және жүргізу. Сел алаптарын алдын ала және арнайы зерттеу  і </vt:lpstr>
      <vt:lpstr>7-дәріс. Сел тасқындарын зерттеу бойынша далалық жұмыстарды ұйымдастыру және жүргізу. Сел алаптарын алдын ала және арнайы зерттеу  і </vt:lpstr>
      <vt:lpstr>7-дәріс. Сел тасқындарын зерттеу бойынша далалық жұмыстарды ұйымдастыру және жүргізу. Сел алаптарын алдын ала және арнайы зерттеу  і </vt:lpstr>
      <vt:lpstr>7-дәріс. Сел тасқындарын зерттеу бойынша далалық жұмыстарды ұйымдастыру және жүргізу. Сел алаптарын алдын ала және арнайы зерттеу  і </vt:lpstr>
      <vt:lpstr>7-дәріс. Сел тасқындарын зерттеу бойынша далалық жұмыстарды ұйымдастыру және жүргізу. Сел алаптарын алдын ала және арнайы зерттеу  і </vt:lpstr>
      <vt:lpstr>7-дәріс. Сел тасқындарын зерттеу бойынша далалық жұмыстарды ұйымдастыру және жүргізу. Сел алаптарын алдын ала және арнайы зерттеу  і </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Айнур</dc:creator>
  <cp:lastModifiedBy>Мусина Айнур</cp:lastModifiedBy>
  <cp:revision>113</cp:revision>
  <dcterms:created xsi:type="dcterms:W3CDTF">2016-03-14T08:39:23Z</dcterms:created>
  <dcterms:modified xsi:type="dcterms:W3CDTF">2020-11-06T18:19:55Z</dcterms:modified>
</cp:coreProperties>
</file>