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660" r:id="rId1"/>
  </p:sldMasterIdLst>
  <p:notesMasterIdLst>
    <p:notesMasterId r:id="rId14"/>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65" d="100"/>
          <a:sy n="65" d="100"/>
        </p:scale>
        <p:origin x="1728"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23.10.2024</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9EB3E4-959F-47A6-9C13-ED7A5D5E5E65}" type="slidenum">
              <a:rPr lang="ru-RU" smtClean="0"/>
              <a:pPr/>
              <a:t>7</a:t>
            </a:fld>
            <a:endParaRPr lang="ru-RU"/>
          </a:p>
        </p:txBody>
      </p:sp>
    </p:spTree>
    <p:extLst>
      <p:ext uri="{BB962C8B-B14F-4D97-AF65-F5344CB8AC3E}">
        <p14:creationId xmlns:p14="http://schemas.microsoft.com/office/powerpoint/2010/main" val="313479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23.10.2024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23.10.2024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23.10.2024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23.10.2024</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23.10.2024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23.10.2024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23.10.2024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23.10.2024</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23.10.2024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23.10.2024</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23.10.2024</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23.10.2024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8208912"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ea typeface="Calibri" panose="020F0502020204030204" pitchFamily="34" charset="0"/>
              </a:rPr>
              <a:t>Ядролық магниттік-резонансты спектроскопиясы (ЯМР)</a:t>
            </a:r>
            <a:endParaRPr lang="ru-RU" dirty="0"/>
          </a:p>
          <a:p>
            <a:endParaRPr lang="ru-RU" dirty="0"/>
          </a:p>
          <a:p>
            <a:endParaRPr lang="ru-RU" dirty="0"/>
          </a:p>
          <a:p>
            <a:pPr marL="0" indent="0">
              <a:buNone/>
            </a:pPr>
            <a:r>
              <a:rPr lang="ru-RU" sz="2100" dirty="0"/>
              <a:t>                                                   </a:t>
            </a:r>
          </a:p>
          <a:p>
            <a:pPr marL="0" indent="0">
              <a:buNone/>
            </a:pPr>
            <a:endParaRPr lang="ru-RU" sz="2100" dirty="0"/>
          </a:p>
          <a:p>
            <a:pPr marL="0" indent="0">
              <a:buNone/>
            </a:pPr>
            <a:endParaRPr lang="ru-RU" sz="2100"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539552" y="620688"/>
            <a:ext cx="7704856" cy="5634569"/>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4039146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260648"/>
                <a:ext cx="8075240" cy="6213304"/>
              </a:xfrm>
            </p:spPr>
            <p:txBody>
              <a:bodyPr>
                <a:normAutofit lnSpcReduction="10000"/>
              </a:bodyPr>
              <a:lstStyle/>
              <a:p>
                <a:pPr indent="0" algn="just">
                  <a:lnSpc>
                    <a:spcPct val="107000"/>
                  </a:lnSpc>
                  <a:spcAft>
                    <a:spcPts val="0"/>
                  </a:spcAft>
                  <a:buNone/>
                </a:pPr>
                <a:r>
                  <a:rPr lang="kk-KZ" b="1" dirty="0">
                    <a:latin typeface="Times New Roman" panose="02020603050405020304" pitchFamily="18" charset="0"/>
                    <a:ea typeface="Calibri" panose="020F0502020204030204" pitchFamily="34" charset="0"/>
                    <a:cs typeface="Times New Roman" panose="02020603050405020304" pitchFamily="18" charset="0"/>
                  </a:rPr>
                  <a:t>	Энергия деңгейлерінің толуы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Салдыстырмалы энергия деңгейлерінің толуы Больцман теңдеуімен өрнектеледі. Теңдеуге магнит өрісіндегі спинді ядро денгей энергия айырмасын қою арқылы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0"/>
                  </a:spcAft>
                  <a:buNone/>
                </a:pPr>
                <a14:m>
                  <m:oMath xmlns:m="http://schemas.openxmlformats.org/officeDocument/2006/math">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𝑁</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num>
                      <m:den>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𝑁</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den>
                    </m:f>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exp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latin typeface="Cambria Math" panose="02040503050406030204" pitchFamily="18" charset="0"/>
                            <a:ea typeface="Times New Roman" panose="02020603050405020304" pitchFamily="18" charset="0"/>
                            <a:cs typeface="Times New Roman" panose="02020603050405020304" pitchFamily="18" charset="0"/>
                          </a:rPr>
                        </m:ctrlPr>
                      </m:fPr>
                      <m:num>
                        <m:r>
                          <a:rPr lang="en-US" i="1">
                            <a:latin typeface="Cambria Math" panose="02040503050406030204" pitchFamily="18" charset="0"/>
                            <a:ea typeface="Times New Roman" panose="02020603050405020304" pitchFamily="18" charset="0"/>
                            <a:cs typeface="Times New Roman" panose="02020603050405020304" pitchFamily="18" charset="0"/>
                          </a:rPr>
                          <m:t>𝛥</m:t>
                        </m:r>
                        <m:r>
                          <a:rPr lang="en-US" i="1">
                            <a:latin typeface="Cambria Math" panose="02040503050406030204" pitchFamily="18" charset="0"/>
                            <a:ea typeface="Times New Roman" panose="02020603050405020304" pitchFamily="18" charset="0"/>
                            <a:cs typeface="Times New Roman" panose="02020603050405020304" pitchFamily="18" charset="0"/>
                          </a:rPr>
                          <m:t>𝐸</m:t>
                        </m:r>
                      </m:num>
                      <m:den>
                        <m:r>
                          <a:rPr lang="en-US" i="1">
                            <a:latin typeface="Cambria Math" panose="02040503050406030204" pitchFamily="18" charset="0"/>
                            <a:ea typeface="Times New Roman" panose="02020603050405020304" pitchFamily="18" charset="0"/>
                            <a:cs typeface="Times New Roman" panose="02020603050405020304" pitchFamily="18" charset="0"/>
                          </a:rPr>
                          <m:t>𝑘𝑇</m:t>
                        </m:r>
                      </m:den>
                    </m:f>
                  </m:oMath>
                </a14:m>
                <a:r>
                  <a:rPr lang="en-US" dirty="0">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exp</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14:m>
                  <m:oMath xmlns:m="http://schemas.openxmlformats.org/officeDocument/2006/math">
                    <m:r>
                      <a:rPr lang="en-US"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en-US" i="1">
                            <a:latin typeface="Cambria Math" panose="02040503050406030204" pitchFamily="18" charset="0"/>
                            <a:ea typeface="Calibri" panose="020F0502020204030204" pitchFamily="34" charset="0"/>
                            <a:cs typeface="Times New Roman" panose="02020603050405020304" pitchFamily="18" charset="0"/>
                          </a:rPr>
                          <m:t>𝛾</m:t>
                        </m:r>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h𝐵</m:t>
                            </m:r>
                          </m:e>
                          <m:sub>
                            <m:r>
                              <a:rPr lang="en-US" i="1">
                                <a:latin typeface="Cambria Math" panose="02040503050406030204" pitchFamily="18" charset="0"/>
                                <a:ea typeface="Calibri" panose="020F0502020204030204" pitchFamily="34" charset="0"/>
                                <a:cs typeface="Times New Roman" panose="02020603050405020304" pitchFamily="18" charset="0"/>
                              </a:rPr>
                              <m:t>0</m:t>
                            </m:r>
                          </m:sub>
                        </m:sSub>
                      </m:num>
                      <m:den>
                        <m:r>
                          <a:rPr lang="en-US" i="1">
                            <a:latin typeface="Cambria Math" panose="02040503050406030204" pitchFamily="18" charset="0"/>
                            <a:ea typeface="Calibri" panose="020F0502020204030204" pitchFamily="34" charset="0"/>
                            <a:cs typeface="Times New Roman" panose="02020603050405020304" pitchFamily="18" charset="0"/>
                          </a:rPr>
                          <m:t>2</m:t>
                        </m:r>
                        <m:r>
                          <a:rPr lang="en-US" i="1">
                            <a:latin typeface="Cambria Math" panose="02040503050406030204" pitchFamily="18" charset="0"/>
                            <a:ea typeface="Calibri" panose="020F0502020204030204" pitchFamily="34" charset="0"/>
                            <a:cs typeface="Times New Roman" panose="02020603050405020304" pitchFamily="18" charset="0"/>
                          </a:rPr>
                          <m:t>𝜋</m:t>
                        </m:r>
                        <m:r>
                          <a:rPr lang="en-US" i="1">
                            <a:latin typeface="Cambria Math" panose="02040503050406030204" pitchFamily="18" charset="0"/>
                            <a:ea typeface="Calibri" panose="020F0502020204030204" pitchFamily="34" charset="0"/>
                            <a:cs typeface="Times New Roman" panose="02020603050405020304" pitchFamily="18" charset="0"/>
                          </a:rPr>
                          <m:t>𝑘𝑇</m:t>
                        </m:r>
                      </m:den>
                    </m:f>
                  </m:oMath>
                </a14:m>
                <a:r>
                  <a:rPr lang="en-US"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i="1">
                        <a:latin typeface="Cambria Math" panose="02040503050406030204" pitchFamily="18" charset="0"/>
                        <a:ea typeface="Times New Roman" panose="02020603050405020304" pitchFamily="18" charset="0"/>
                        <a:cs typeface="Times New Roman" panose="02020603050405020304" pitchFamily="18" charset="0"/>
                      </a:rPr>
                      <m:t>≈</m:t>
                    </m:r>
                  </m:oMath>
                </a14:m>
                <a:r>
                  <a:rPr lang="en-US" dirty="0">
                    <a:latin typeface="Times New Roman" panose="02020603050405020304" pitchFamily="18" charset="0"/>
                    <a:ea typeface="Times New Roman" panose="02020603050405020304" pitchFamily="18" charset="0"/>
                    <a:cs typeface="Times New Roman" panose="02020603050405020304" pitchFamily="18" charset="0"/>
                  </a:rPr>
                  <a:t> 1 </a:t>
                </a:r>
                <a14:m>
                  <m:oMath xmlns:m="http://schemas.openxmlformats.org/officeDocument/2006/math">
                    <m:r>
                      <a:rPr lang="en-US"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en-US" i="1">
                            <a:latin typeface="Cambria Math" panose="02040503050406030204" pitchFamily="18" charset="0"/>
                            <a:ea typeface="Calibri" panose="020F0502020204030204" pitchFamily="34" charset="0"/>
                            <a:cs typeface="Times New Roman" panose="02020603050405020304" pitchFamily="18" charset="0"/>
                          </a:rPr>
                          <m:t>𝛾</m:t>
                        </m:r>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h𝐵</m:t>
                            </m:r>
                          </m:e>
                          <m:sub>
                            <m:r>
                              <a:rPr lang="en-US" i="1">
                                <a:latin typeface="Cambria Math" panose="02040503050406030204" pitchFamily="18" charset="0"/>
                                <a:ea typeface="Calibri" panose="020F0502020204030204" pitchFamily="34" charset="0"/>
                                <a:cs typeface="Times New Roman" panose="02020603050405020304" pitchFamily="18" charset="0"/>
                              </a:rPr>
                              <m:t>0</m:t>
                            </m:r>
                          </m:sub>
                        </m:sSub>
                      </m:num>
                      <m:den>
                        <m:r>
                          <a:rPr lang="en-US" i="1">
                            <a:latin typeface="Cambria Math" panose="02040503050406030204" pitchFamily="18" charset="0"/>
                            <a:ea typeface="Calibri" panose="020F0502020204030204" pitchFamily="34" charset="0"/>
                            <a:cs typeface="Times New Roman" panose="02020603050405020304" pitchFamily="18" charset="0"/>
                          </a:rPr>
                          <m:t>2</m:t>
                        </m:r>
                        <m:r>
                          <a:rPr lang="en-US" i="1">
                            <a:latin typeface="Cambria Math" panose="02040503050406030204" pitchFamily="18" charset="0"/>
                            <a:ea typeface="Calibri" panose="020F0502020204030204" pitchFamily="34" charset="0"/>
                            <a:cs typeface="Times New Roman" panose="02020603050405020304" pitchFamily="18" charset="0"/>
                          </a:rPr>
                          <m:t>𝜋</m:t>
                        </m:r>
                        <m:r>
                          <a:rPr lang="en-US" i="1">
                            <a:latin typeface="Cambria Math" panose="02040503050406030204" pitchFamily="18" charset="0"/>
                            <a:ea typeface="Calibri" panose="020F0502020204030204" pitchFamily="34" charset="0"/>
                            <a:cs typeface="Times New Roman" panose="02020603050405020304" pitchFamily="18" charset="0"/>
                          </a:rPr>
                          <m:t>𝑘𝑇</m:t>
                        </m:r>
                      </m:den>
                    </m:f>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Times New Roman" panose="02020603050405020304" pitchFamily="18" charset="0"/>
                    <a:cs typeface="Times New Roman" panose="02020603050405020304" pitchFamily="18" charset="0"/>
                  </a:rPr>
                  <a:t>	Бұл жердегі </a:t>
                </a:r>
                <a14:m>
                  <m:oMath xmlns:m="http://schemas.openxmlformats.org/officeDocument/2006/math">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𝑁</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r>
                      <a:rPr lang="kk-KZ" i="1">
                        <a:latin typeface="Cambria Math" panose="02040503050406030204" pitchFamily="18" charset="0"/>
                        <a:ea typeface="Calibri" panose="020F0502020204030204" pitchFamily="34" charset="0"/>
                        <a:cs typeface="Times New Roman" panose="02020603050405020304" pitchFamily="18" charset="0"/>
                      </a:rPr>
                      <m:t> және </m:t>
                    </m:r>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𝑁</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kk-KZ" i="1">
                        <a:latin typeface="Cambria Math" panose="02040503050406030204" pitchFamily="18" charset="0"/>
                        <a:ea typeface="Times New Roman" panose="02020603050405020304" pitchFamily="18" charset="0"/>
                        <a:cs typeface="Times New Roman" panose="02020603050405020304" pitchFamily="18" charset="0"/>
                      </a:rPr>
                      <m:t>−</m:t>
                    </m:r>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жоғарғы және төменгі энергетикалық деңгейлердегі ядролардың саны, </a:t>
                </a:r>
                <a:r>
                  <a:rPr lang="en-US" dirty="0">
                    <a:latin typeface="Times New Roman" panose="02020603050405020304" pitchFamily="18" charset="0"/>
                    <a:ea typeface="Times New Roman" panose="02020603050405020304" pitchFamily="18" charset="0"/>
                    <a:cs typeface="Times New Roman" panose="02020603050405020304" pitchFamily="18" charset="0"/>
                  </a:rPr>
                  <a:t>k </a:t>
                </a:r>
                <a:r>
                  <a:rPr lang="kk-KZ" dirty="0">
                    <a:latin typeface="Times New Roman" panose="02020603050405020304" pitchFamily="18" charset="0"/>
                    <a:ea typeface="Times New Roman" panose="02020603050405020304" pitchFamily="18" charset="0"/>
                    <a:cs typeface="Times New Roman" panose="02020603050405020304" pitchFamily="18" charset="0"/>
                  </a:rPr>
                  <a:t>және </a:t>
                </a:r>
                <a:r>
                  <a:rPr lang="en-US" dirty="0">
                    <a:latin typeface="Times New Roman" panose="02020603050405020304" pitchFamily="18" charset="0"/>
                    <a:ea typeface="Times New Roman" panose="02020603050405020304" pitchFamily="18" charset="0"/>
                    <a:cs typeface="Times New Roman" panose="02020603050405020304" pitchFamily="18" charset="0"/>
                  </a:rPr>
                  <a:t>T </a:t>
                </a:r>
                <a14:m>
                  <m:oMath xmlns:m="http://schemas.openxmlformats.org/officeDocument/2006/math">
                    <m:r>
                      <a:rPr lang="kk-KZ" i="1">
                        <a:latin typeface="Cambria Math" panose="02040503050406030204" pitchFamily="18" charset="0"/>
                        <a:ea typeface="Times New Roman" panose="02020603050405020304" pitchFamily="18" charset="0"/>
                        <a:cs typeface="Times New Roman" panose="02020603050405020304" pitchFamily="18" charset="0"/>
                      </a:rPr>
                      <m:t>–</m:t>
                    </m:r>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Больцман тұрақтысы және абсалютті температура.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Бұрын қарастырылған барлық спектроскопиялық әдістерден айырмашылығы, ЯМР спектроскопиясында жоғарғы және төменгі энергия деңгейлерінің толықтырылуы бірдей. Мысалы, протон үшін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0"/>
                  </a:spcAft>
                  <a:buNone/>
                </a:pPr>
                <a:r>
                  <a:rPr lang="ru-RU" dirty="0">
                    <a:ea typeface="Calibri" panose="020F0502020204030204" pitchFamily="34" charset="0"/>
                    <a:cs typeface="Times New Roman" panose="02020603050405020304" pitchFamily="18" charset="0"/>
                  </a:rPr>
                  <a:t>	</a:t>
                </a:r>
                <a14:m>
                  <m:oMath xmlns:m="http://schemas.openxmlformats.org/officeDocument/2006/math">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𝑁</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num>
                      <m:den>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𝑁</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den>
                    </m:f>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exp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latin typeface="Cambria Math" panose="02040503050406030204" pitchFamily="18" charset="0"/>
                            <a:ea typeface="Times New Roman" panose="02020603050405020304" pitchFamily="18" charset="0"/>
                            <a:cs typeface="Times New Roman" panose="02020603050405020304" pitchFamily="18" charset="0"/>
                          </a:rPr>
                        </m:ctrlPr>
                      </m:fPr>
                      <m:num>
                        <m:r>
                          <a:rPr lang="en-US" i="1">
                            <a:latin typeface="Cambria Math" panose="02040503050406030204" pitchFamily="18" charset="0"/>
                            <a:ea typeface="Times New Roman" panose="02020603050405020304" pitchFamily="18" charset="0"/>
                            <a:cs typeface="Times New Roman" panose="02020603050405020304" pitchFamily="18" charset="0"/>
                          </a:rPr>
                          <m:t>26,8∙</m:t>
                        </m:r>
                        <m:sSup>
                          <m:sSupPr>
                            <m:ctrlPr>
                              <a:rPr lang="ru-RU" i="1">
                                <a:latin typeface="Cambria Math" panose="02040503050406030204" pitchFamily="18" charset="0"/>
                                <a:ea typeface="Times New Roman" panose="02020603050405020304" pitchFamily="18" charset="0"/>
                                <a:cs typeface="Times New Roman" panose="02020603050405020304" pitchFamily="18" charset="0"/>
                              </a:rPr>
                            </m:ctrlPr>
                          </m:sSupPr>
                          <m:e>
                            <m:r>
                              <a:rPr lang="en-US" i="1">
                                <a:latin typeface="Cambria Math" panose="02040503050406030204" pitchFamily="18" charset="0"/>
                                <a:ea typeface="Times New Roman" panose="02020603050405020304" pitchFamily="18" charset="0"/>
                                <a:cs typeface="Times New Roman" panose="02020603050405020304" pitchFamily="18" charset="0"/>
                              </a:rPr>
                              <m:t>10</m:t>
                            </m:r>
                          </m:e>
                          <m:sup>
                            <m:r>
                              <a:rPr lang="en-US" i="1">
                                <a:latin typeface="Cambria Math" panose="02040503050406030204" pitchFamily="18" charset="0"/>
                                <a:ea typeface="Times New Roman" panose="02020603050405020304" pitchFamily="18" charset="0"/>
                                <a:cs typeface="Times New Roman" panose="02020603050405020304" pitchFamily="18" charset="0"/>
                              </a:rPr>
                              <m:t>7</m:t>
                            </m:r>
                          </m:sup>
                        </m:sSup>
                        <m:r>
                          <a:rPr lang="ru-RU" i="1">
                            <a:latin typeface="Cambria Math" panose="02040503050406030204" pitchFamily="18" charset="0"/>
                            <a:ea typeface="Times New Roman" panose="02020603050405020304" pitchFamily="18" charset="0"/>
                            <a:cs typeface="Times New Roman" panose="02020603050405020304" pitchFamily="18" charset="0"/>
                          </a:rPr>
                          <m:t>Тл</m:t>
                        </m:r>
                        <m:r>
                          <a:rPr lang="en-US" i="1">
                            <a:latin typeface="Cambria Math" panose="02040503050406030204" pitchFamily="18" charset="0"/>
                            <a:ea typeface="Times New Roman" panose="02020603050405020304" pitchFamily="18" charset="0"/>
                            <a:cs typeface="Times New Roman" panose="02020603050405020304" pitchFamily="18" charset="0"/>
                          </a:rPr>
                          <m:t>/</m:t>
                        </m:r>
                        <m:r>
                          <a:rPr lang="ru-RU" i="1">
                            <a:latin typeface="Cambria Math" panose="02040503050406030204" pitchFamily="18" charset="0"/>
                            <a:ea typeface="Times New Roman" panose="02020603050405020304" pitchFamily="18" charset="0"/>
                            <a:cs typeface="Times New Roman" panose="02020603050405020304" pitchFamily="18" charset="0"/>
                          </a:rPr>
                          <m:t>с</m:t>
                        </m:r>
                        <m:r>
                          <a:rPr lang="en-US" i="1">
                            <a:latin typeface="Cambria Math" panose="02040503050406030204" pitchFamily="18" charset="0"/>
                            <a:ea typeface="Times New Roman" panose="02020603050405020304" pitchFamily="18" charset="0"/>
                            <a:cs typeface="Times New Roman" panose="02020603050405020304" pitchFamily="18" charset="0"/>
                          </a:rPr>
                          <m:t> ∙6,63∙</m:t>
                        </m:r>
                        <m:sSup>
                          <m:sSupPr>
                            <m:ctrlPr>
                              <a:rPr lang="ru-RU" i="1">
                                <a:latin typeface="Cambria Math" panose="02040503050406030204" pitchFamily="18" charset="0"/>
                                <a:ea typeface="Times New Roman" panose="02020603050405020304" pitchFamily="18" charset="0"/>
                                <a:cs typeface="Times New Roman" panose="02020603050405020304" pitchFamily="18" charset="0"/>
                              </a:rPr>
                            </m:ctrlPr>
                          </m:sSupPr>
                          <m:e>
                            <m:r>
                              <a:rPr lang="en-US" i="1">
                                <a:latin typeface="Cambria Math" panose="02040503050406030204" pitchFamily="18" charset="0"/>
                                <a:ea typeface="Times New Roman" panose="02020603050405020304" pitchFamily="18" charset="0"/>
                                <a:cs typeface="Times New Roman" panose="02020603050405020304" pitchFamily="18" charset="0"/>
                              </a:rPr>
                              <m:t>10</m:t>
                            </m:r>
                          </m:e>
                          <m:sup>
                            <m:r>
                              <a:rPr lang="en-US" i="1">
                                <a:latin typeface="Cambria Math" panose="02040503050406030204" pitchFamily="18" charset="0"/>
                                <a:ea typeface="Times New Roman" panose="02020603050405020304" pitchFamily="18" charset="0"/>
                                <a:cs typeface="Times New Roman" panose="02020603050405020304" pitchFamily="18" charset="0"/>
                              </a:rPr>
                              <m:t>−34 </m:t>
                            </m:r>
                          </m:sup>
                        </m:sSup>
                        <m:r>
                          <a:rPr lang="ru-RU" i="1">
                            <a:latin typeface="Cambria Math" panose="02040503050406030204" pitchFamily="18" charset="0"/>
                            <a:ea typeface="Times New Roman" panose="02020603050405020304" pitchFamily="18" charset="0"/>
                            <a:cs typeface="Times New Roman" panose="02020603050405020304" pitchFamily="18" charset="0"/>
                          </a:rPr>
                          <m:t>Дж</m:t>
                        </m:r>
                        <m:r>
                          <a:rPr lang="en-US" i="1">
                            <a:latin typeface="Cambria Math" panose="02040503050406030204" pitchFamily="18" charset="0"/>
                            <a:ea typeface="Times New Roman" panose="02020603050405020304" pitchFamily="18" charset="0"/>
                            <a:cs typeface="Times New Roman" panose="02020603050405020304" pitchFamily="18" charset="0"/>
                          </a:rPr>
                          <m:t>∙</m:t>
                        </m:r>
                        <m:r>
                          <a:rPr lang="ru-RU" i="1">
                            <a:latin typeface="Cambria Math" panose="02040503050406030204" pitchFamily="18" charset="0"/>
                            <a:ea typeface="Times New Roman" panose="02020603050405020304" pitchFamily="18" charset="0"/>
                            <a:cs typeface="Times New Roman" panose="02020603050405020304" pitchFamily="18" charset="0"/>
                          </a:rPr>
                          <m:t>с</m:t>
                        </m:r>
                        <m:r>
                          <a:rPr lang="en-US" i="1">
                            <a:latin typeface="Cambria Math" panose="02040503050406030204" pitchFamily="18" charset="0"/>
                            <a:ea typeface="Times New Roman" panose="02020603050405020304" pitchFamily="18" charset="0"/>
                            <a:cs typeface="Times New Roman" panose="02020603050405020304" pitchFamily="18" charset="0"/>
                          </a:rPr>
                          <m:t> ∙4,69 </m:t>
                        </m:r>
                        <m:r>
                          <a:rPr lang="ru-RU" i="1">
                            <a:latin typeface="Cambria Math" panose="02040503050406030204" pitchFamily="18" charset="0"/>
                            <a:ea typeface="Times New Roman" panose="02020603050405020304" pitchFamily="18" charset="0"/>
                            <a:cs typeface="Times New Roman" panose="02020603050405020304" pitchFamily="18" charset="0"/>
                          </a:rPr>
                          <m:t>Т</m:t>
                        </m:r>
                      </m:num>
                      <m:den>
                        <m:r>
                          <a:rPr lang="en-US" i="1">
                            <a:latin typeface="Cambria Math" panose="02040503050406030204" pitchFamily="18" charset="0"/>
                            <a:ea typeface="Times New Roman" panose="02020603050405020304" pitchFamily="18" charset="0"/>
                            <a:cs typeface="Times New Roman" panose="02020603050405020304" pitchFamily="18" charset="0"/>
                          </a:rPr>
                          <m:t>6,28∙1,38∙</m:t>
                        </m:r>
                        <m:sSup>
                          <m:sSupPr>
                            <m:ctrlPr>
                              <a:rPr lang="ru-RU" i="1">
                                <a:latin typeface="Cambria Math" panose="02040503050406030204" pitchFamily="18" charset="0"/>
                                <a:ea typeface="Times New Roman" panose="02020603050405020304" pitchFamily="18" charset="0"/>
                                <a:cs typeface="Times New Roman" panose="02020603050405020304" pitchFamily="18" charset="0"/>
                              </a:rPr>
                            </m:ctrlPr>
                          </m:sSupPr>
                          <m:e>
                            <m:r>
                              <a:rPr lang="en-US" i="1">
                                <a:latin typeface="Cambria Math" panose="02040503050406030204" pitchFamily="18" charset="0"/>
                                <a:ea typeface="Times New Roman" panose="02020603050405020304" pitchFamily="18" charset="0"/>
                                <a:cs typeface="Times New Roman" panose="02020603050405020304" pitchFamily="18" charset="0"/>
                              </a:rPr>
                              <m:t>10</m:t>
                            </m:r>
                          </m:e>
                          <m:sup>
                            <m:r>
                              <a:rPr lang="en-US" i="1">
                                <a:latin typeface="Cambria Math" panose="02040503050406030204" pitchFamily="18" charset="0"/>
                                <a:ea typeface="Times New Roman" panose="02020603050405020304" pitchFamily="18" charset="0"/>
                                <a:cs typeface="Times New Roman" panose="02020603050405020304" pitchFamily="18" charset="0"/>
                              </a:rPr>
                              <m:t>−23</m:t>
                            </m:r>
                          </m:sup>
                        </m:sSup>
                        <m:r>
                          <a:rPr lang="en-US" i="1">
                            <a:latin typeface="Cambria Math" panose="02040503050406030204" pitchFamily="18" charset="0"/>
                            <a:ea typeface="Times New Roman" panose="02020603050405020304" pitchFamily="18" charset="0"/>
                            <a:cs typeface="Times New Roman" panose="02020603050405020304" pitchFamily="18" charset="0"/>
                          </a:rPr>
                          <m:t>Дж/К∙293К</m:t>
                        </m:r>
                      </m:den>
                    </m:f>
                  </m:oMath>
                </a14:m>
                <a:r>
                  <a:rPr lang="en-US" dirty="0">
                    <a:latin typeface="Times New Roman" panose="02020603050405020304" pitchFamily="18" charset="0"/>
                    <a:ea typeface="Times New Roman" panose="02020603050405020304" pitchFamily="18" charset="0"/>
                    <a:cs typeface="Times New Roman" panose="02020603050405020304" pitchFamily="18" charset="0"/>
                  </a:rPr>
                  <a:t>) = 0,999967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260648"/>
                <a:ext cx="8075240" cy="6213304"/>
              </a:xfrm>
              <a:blipFill>
                <a:blip r:embed="rId2"/>
                <a:stretch>
                  <a:fillRect t="-1079" r="-1132"/>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30161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548680"/>
                <a:ext cx="8003232" cy="5925272"/>
              </a:xfrm>
            </p:spPr>
            <p:txBody>
              <a:bodyPr>
                <a:normAutofit/>
              </a:bodyPr>
              <a:lstStyle/>
              <a:p>
                <a:pPr indent="0" algn="just">
                  <a:lnSpc>
                    <a:spcPct val="107000"/>
                  </a:lnSpc>
                  <a:spcAft>
                    <a:spcPts val="0"/>
                  </a:spcAft>
                  <a:buNone/>
                </a:pPr>
                <a:r>
                  <a:rPr lang="kk-KZ" dirty="0">
                    <a:latin typeface="Times New Roman" panose="02020603050405020304" pitchFamily="18" charset="0"/>
                    <a:ea typeface="Times New Roman" panose="02020603050405020304" pitchFamily="18" charset="0"/>
                    <a:cs typeface="Times New Roman" panose="02020603050405020304" pitchFamily="18" charset="0"/>
                  </a:rPr>
                  <a:t>	Қозған күйдегі әр миллион протонға сәйкес келетін негізгі күйдегі протон саны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0"/>
                  </a:spcAft>
                  <a:buNone/>
                </a:pPr>
                <a14:m>
                  <m:oMath xmlns:m="http://schemas.openxmlformats.org/officeDocument/2006/math">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a:latin typeface="Cambria Math" panose="02040503050406030204" pitchFamily="18" charset="0"/>
                            <a:ea typeface="Calibri" panose="020F0502020204030204" pitchFamily="34" charset="0"/>
                            <a:cs typeface="Times New Roman" panose="02020603050405020304" pitchFamily="18" charset="0"/>
                          </a:rPr>
                          <m:t>N</m:t>
                        </m:r>
                      </m:e>
                      <m:sub>
                        <m:r>
                          <a:rPr lang="ru-RU">
                            <a:latin typeface="Cambria Math" panose="02040503050406030204" pitchFamily="18" charset="0"/>
                            <a:ea typeface="Calibri" panose="020F0502020204030204" pitchFamily="34" charset="0"/>
                            <a:cs typeface="Times New Roman" panose="02020603050405020304" pitchFamily="18" charset="0"/>
                          </a:rPr>
                          <m:t>0</m:t>
                        </m:r>
                      </m:sub>
                    </m:sSub>
                    <m:r>
                      <a:rPr lang="ru-RU">
                        <a:latin typeface="Cambria Math" panose="02040503050406030204" pitchFamily="18" charset="0"/>
                        <a:ea typeface="Calibri" panose="020F0502020204030204" pitchFamily="34" charset="0"/>
                        <a:cs typeface="Times New Roman" panose="02020603050405020304" pitchFamily="18" charset="0"/>
                      </a:rPr>
                      <m:t>= </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ru-RU">
                            <a:latin typeface="Cambria Math" panose="02040503050406030204" pitchFamily="18" charset="0"/>
                            <a:ea typeface="Calibri" panose="020F0502020204030204" pitchFamily="34" charset="0"/>
                            <a:cs typeface="Times New Roman" panose="02020603050405020304" pitchFamily="18" charset="0"/>
                          </a:rPr>
                          <m:t>1∙</m:t>
                        </m:r>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ru-RU">
                                <a:latin typeface="Cambria Math" panose="02040503050406030204" pitchFamily="18" charset="0"/>
                                <a:ea typeface="Calibri" panose="020F0502020204030204" pitchFamily="34" charset="0"/>
                                <a:cs typeface="Times New Roman" panose="02020603050405020304" pitchFamily="18" charset="0"/>
                              </a:rPr>
                              <m:t>10</m:t>
                            </m:r>
                          </m:e>
                          <m:sup>
                            <m:r>
                              <a:rPr lang="ru-RU">
                                <a:latin typeface="Cambria Math" panose="02040503050406030204" pitchFamily="18" charset="0"/>
                                <a:ea typeface="Calibri" panose="020F0502020204030204" pitchFamily="34" charset="0"/>
                                <a:cs typeface="Times New Roman" panose="02020603050405020304" pitchFamily="18" charset="0"/>
                              </a:rPr>
                              <m:t>6</m:t>
                            </m:r>
                          </m:sup>
                        </m:sSup>
                      </m:num>
                      <m:den>
                        <m:r>
                          <a:rPr lang="ru-RU">
                            <a:latin typeface="Cambria Math" panose="02040503050406030204" pitchFamily="18" charset="0"/>
                            <a:ea typeface="Calibri" panose="020F0502020204030204" pitchFamily="34" charset="0"/>
                            <a:cs typeface="Times New Roman" panose="02020603050405020304" pitchFamily="18" charset="0"/>
                          </a:rPr>
                          <m:t>0,999967</m:t>
                        </m:r>
                      </m:den>
                    </m:f>
                  </m:oMath>
                </a14:m>
                <a:r>
                  <a:rPr lang="ru-RU" dirty="0">
                    <a:latin typeface="Times New Roman" panose="02020603050405020304" pitchFamily="18" charset="0"/>
                    <a:ea typeface="Times New Roman" panose="02020603050405020304" pitchFamily="18" charset="0"/>
                    <a:cs typeface="Times New Roman" panose="02020603050405020304" pitchFamily="18" charset="0"/>
                  </a:rPr>
                  <a:t> =1,000033</a:t>
                </a:r>
                <a14:m>
                  <m:oMath xmlns:m="http://schemas.openxmlformats.org/officeDocument/2006/math">
                    <m:r>
                      <a:rPr lang="ru-RU" i="1">
                        <a:latin typeface="Cambria Math" panose="02040503050406030204" pitchFamily="18" charset="0"/>
                        <a:ea typeface="Calibri" panose="020F0502020204030204" pitchFamily="34" charset="0"/>
                        <a:cs typeface="Times New Roman" panose="02020603050405020304" pitchFamily="18" charset="0"/>
                      </a:rPr>
                      <m:t>∙</m:t>
                    </m:r>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ru-RU" i="1">
                            <a:latin typeface="Cambria Math" panose="02040503050406030204" pitchFamily="18" charset="0"/>
                            <a:ea typeface="Calibri" panose="020F0502020204030204" pitchFamily="34" charset="0"/>
                            <a:cs typeface="Times New Roman" panose="02020603050405020304" pitchFamily="18" charset="0"/>
                          </a:rPr>
                          <m:t>10</m:t>
                        </m:r>
                      </m:e>
                      <m:sup>
                        <m:r>
                          <a:rPr lang="ru-RU" i="1">
                            <a:latin typeface="Cambria Math" panose="02040503050406030204" pitchFamily="18" charset="0"/>
                            <a:ea typeface="Calibri" panose="020F0502020204030204" pitchFamily="34" charset="0"/>
                            <a:cs typeface="Times New Roman" panose="02020603050405020304" pitchFamily="18" charset="0"/>
                          </a:rPr>
                          <m:t>6</m:t>
                        </m:r>
                      </m:sup>
                    </m:sSup>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Сонда, негізгі күйдегі протон саны қозған күйден милионның отыз үш бөлігіне ғана</a:t>
                </a:r>
                <a:r>
                  <a:rPr lang="kk-KZ" dirty="0">
                    <a:latin typeface="Times New Roman" panose="02020603050405020304" pitchFamily="18" charset="0"/>
                    <a:ea typeface="Times New Roman" panose="02020603050405020304" pitchFamily="18" charset="0"/>
                    <a:cs typeface="Times New Roman" panose="02020603050405020304" pitchFamily="18" charset="0"/>
                  </a:rPr>
                  <a:t> көбірек.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Times New Roman" panose="02020603050405020304" pitchFamily="18" charset="0"/>
                    <a:cs typeface="Times New Roman" panose="02020603050405020304" pitchFamily="18" charset="0"/>
                  </a:rPr>
                  <a:t>	Теңдеудегі деңгейлердің толу қатынасы қолданылатын магнит өрісінің шамасына жанама түрде байланысты. Ол неғұрлым жоғары болса, толығу қатынасы соғұрлым аз болады, демек, негізгі күйдегі ядролар соғұрлым көп болады және қоздырылуы мүмкін. Нәтижесінде әдістің сезгіштігі артады. Осыған орай күшті магниттік өрісті қолдану арқылы жаңа құрал жасау тенденциясы артуда.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548680"/>
                <a:ext cx="8003232" cy="5925272"/>
              </a:xfrm>
              <a:blipFill>
                <a:blip r:embed="rId2"/>
                <a:stretch>
                  <a:fillRect t="-823" r="-1142"/>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245041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8075240" cy="5925272"/>
          </a:xfrm>
        </p:spPr>
        <p:txBody>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kk-KZ" sz="2800" dirty="0">
                <a:latin typeface="Arial" panose="020B0604020202020204" pitchFamily="34" charset="0"/>
                <a:ea typeface="Calibri" panose="020F0502020204030204" pitchFamily="34" charset="0"/>
                <a:cs typeface="Arial" panose="020B0604020202020204" pitchFamily="34" charset="0"/>
              </a:rPr>
              <a:t>Ядролы магниттік-резонансты спектроскопия әдісі радиожиілік аймағында электромагниттік сәулеленуді пайдалануға бағытталған. Бұл жерде процесс атомдық ядролардың қозуы арқылы орындалады. Радиожиілік сәулелену энергиясы өздігінен атом ядроларын қоздыру үшін жеткіліксіз. Сол себепті алдымен сыртқы магнит өрісі әсер етуі арқылы ядролардың энергетикалық деңгейлері бөлінеді, сол жағдайда қозу үшін радиожиілік сәулеленуді қолдануға болады.</a:t>
            </a:r>
            <a:endParaRPr lang="ru-RU" sz="2800" dirty="0">
              <a:latin typeface="Arial" panose="020B0604020202020204" pitchFamily="34" charset="0"/>
              <a:ea typeface="Calibri" panose="020F0502020204030204" pitchFamily="34" charset="0"/>
              <a:cs typeface="Arial" panose="020B0604020202020204" pitchFamily="34"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231623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quarter" idx="1"/>
          </p:nvPr>
        </p:nvPicPr>
        <p:blipFill>
          <a:blip r:embed="rId2"/>
          <a:stretch>
            <a:fillRect/>
          </a:stretch>
        </p:blipFill>
        <p:spPr>
          <a:xfrm>
            <a:off x="323528" y="332656"/>
            <a:ext cx="8280920" cy="6408712"/>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167121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lstStyle/>
          <a:p>
            <a:r>
              <a:rPr lang="ru-RU" dirty="0" err="1"/>
              <a:t>Шы</a:t>
            </a:r>
            <a:r>
              <a:rPr lang="kk-KZ" dirty="0"/>
              <a:t>ғу тарихы</a:t>
            </a:r>
            <a:endParaRPr lang="ru-RU" dirty="0"/>
          </a:p>
        </p:txBody>
      </p:sp>
      <p:sp>
        <p:nvSpPr>
          <p:cNvPr id="3" name="Объект 2"/>
          <p:cNvSpPr>
            <a:spLocks noGrp="1"/>
          </p:cNvSpPr>
          <p:nvPr>
            <p:ph sz="quarter" idx="1"/>
          </p:nvPr>
        </p:nvSpPr>
        <p:spPr>
          <a:xfrm>
            <a:off x="457200" y="980728"/>
            <a:ext cx="7859216" cy="5493224"/>
          </a:xfrm>
        </p:spPr>
        <p:txBody>
          <a:bodyPr>
            <a:normAutofit/>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1922 жылы Отто Штерн мен Вальтер Герлах ядро мен элнетронның өзіндік магниттік моменті бар екенін тіркеген. 1943 жылы Отто Штерн Нобель сыйлығының лауреаты атанды. Осылармен қатар физик Вольфган Эрнст Паули тәуелсіз нәтижелер алған. Сонымен қатар ЯМР спектроскопия құбылысын америка физиктері 1946 жылы Феликс Блох (сұйық қосылыстар үшін ) пен Эдвард Парселл (қатты дене үшін) негізін қалаған</a:t>
            </a:r>
            <a:r>
              <a:rPr lang="kk-KZ" dirty="0">
                <a:solidFill>
                  <a:srgbClr val="1F1F1F"/>
                </a:solidFill>
                <a:latin typeface="Times New Roman" panose="02020603050405020304" pitchFamily="18" charset="0"/>
                <a:ea typeface="Calibri" panose="020F0502020204030204" pitchFamily="34" charset="0"/>
                <a:cs typeface="Times New Roman" panose="02020603050405020304" pitchFamily="18" charset="0"/>
              </a:rPr>
              <a:t>.</a:t>
            </a:r>
            <a:r>
              <a:rPr lang="kk-KZ" dirty="0">
                <a:latin typeface="Times New Roman" panose="02020603050405020304" pitchFamily="18" charset="0"/>
                <a:ea typeface="Calibri" panose="020F0502020204030204" pitchFamily="34" charset="0"/>
                <a:cs typeface="Times New Roman" panose="02020603050405020304" pitchFamily="18" charset="0"/>
              </a:rPr>
              <a:t> Ресей физигі  Евгений Константинович Завойский еңбектері ЯМР негізін қалаушылардың бірі екендігін дәлелдейді. 1966 жылы Рихард Эрнст ЯМР әдісіне Фурье спестроскопия принциптерін енгізіп 1991жылы Нобель сыйлығын иеленді.</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179264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normAutofit fontScale="90000"/>
          </a:bodyPr>
          <a:lstStyle/>
          <a:p>
            <a:pPr marL="274320" lvl="0" indent="450215">
              <a:lnSpc>
                <a:spcPct val="107000"/>
              </a:lnSpc>
              <a:spcBef>
                <a:spcPts val="600"/>
              </a:spcBef>
            </a:pPr>
            <a:r>
              <a:rPr lang="kk-KZ" sz="2200" b="1" cap="none"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Теориялық негізі. Магниттік өрістегі ядро қозуы</a:t>
            </a:r>
            <a:br>
              <a:rPr lang="ru-RU" sz="1700" cap="none"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836712"/>
                <a:ext cx="7467600" cy="5637240"/>
              </a:xfrm>
            </p:spPr>
            <p:txBody>
              <a:bodyPr>
                <a:normAutofit/>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Көптеген атом ядроларының өздерінің бұрыштық импульсі  немесе </a:t>
                </a:r>
                <a:r>
                  <a:rPr lang="kk-KZ" b="1" dirty="0">
                    <a:latin typeface="Times New Roman" panose="02020603050405020304" pitchFamily="18" charset="0"/>
                    <a:ea typeface="Calibri" panose="020F0502020204030204" pitchFamily="34" charset="0"/>
                    <a:cs typeface="Times New Roman" panose="02020603050405020304" pitchFamily="18" charset="0"/>
                  </a:rPr>
                  <a:t>ядролық спині р</a:t>
                </a:r>
                <a:r>
                  <a:rPr lang="kk-KZ" dirty="0">
                    <a:latin typeface="Times New Roman" panose="02020603050405020304" pitchFamily="18" charset="0"/>
                    <a:ea typeface="Calibri" panose="020F0502020204030204" pitchFamily="34" charset="0"/>
                    <a:cs typeface="Times New Roman" panose="02020603050405020304" pitchFamily="18" charset="0"/>
                  </a:rPr>
                  <a:t> болады. Момент импульсі (нүктеге қатысты бұрыштық импульс, сонымен қатар: кинетикалық импульс, бұрыштық импульс, орбиталық импульс, бұрыштық импульс) - айналу қозғалысының шамасын сипаттайтын және массаның қаншалықты айналатындығына, оның қалай таралатынына байланысты векторлық физикалық шама. Ол ядроның магниттік моментін сипаттайды. Ядролық спин теңдеу арқылы квантталады: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0"/>
                  </a:spcAft>
                  <a:buNone/>
                </a:pPr>
                <a:r>
                  <a:rPr lang="kk-KZ" dirty="0">
                    <a:ea typeface="Calibri" panose="020F0502020204030204" pitchFamily="34" charset="0"/>
                    <a:cs typeface="Times New Roman" panose="02020603050405020304" pitchFamily="18" charset="0"/>
                  </a:rPr>
                  <a:t>	</a:t>
                </a:r>
                <a14:m>
                  <m:oMath xmlns:m="http://schemas.openxmlformats.org/officeDocument/2006/math">
                    <m:r>
                      <a:rPr lang="kk-KZ" i="1">
                        <a:latin typeface="Cambria Math" panose="02040503050406030204" pitchFamily="18" charset="0"/>
                        <a:ea typeface="Calibri" panose="020F0502020204030204" pitchFamily="34" charset="0"/>
                        <a:cs typeface="Times New Roman" panose="02020603050405020304" pitchFamily="18" charset="0"/>
                      </a:rPr>
                      <m:t>𝑝</m:t>
                    </m:r>
                    <m:r>
                      <a:rPr lang="kk-KZ" i="1">
                        <a:latin typeface="Cambria Math" panose="02040503050406030204" pitchFamily="18" charset="0"/>
                        <a:ea typeface="Calibri" panose="020F0502020204030204" pitchFamily="34" charset="0"/>
                        <a:cs typeface="Times New Roman" panose="02020603050405020304" pitchFamily="18" charset="0"/>
                      </a:rPr>
                      <m:t>= </m:t>
                    </m:r>
                    <m:rad>
                      <m:radPr>
                        <m:degHide m:val="on"/>
                        <m:ctrlPr>
                          <a:rPr lang="ru-RU" i="1">
                            <a:latin typeface="Cambria Math" panose="02040503050406030204" pitchFamily="18" charset="0"/>
                            <a:ea typeface="Calibri" panose="020F0502020204030204" pitchFamily="34" charset="0"/>
                            <a:cs typeface="Times New Roman" panose="02020603050405020304" pitchFamily="18" charset="0"/>
                          </a:rPr>
                        </m:ctrlPr>
                      </m:radPr>
                      <m:deg/>
                      <m:e>
                        <m:r>
                          <a:rPr lang="kk-KZ" i="1">
                            <a:latin typeface="Cambria Math" panose="02040503050406030204" pitchFamily="18" charset="0"/>
                            <a:ea typeface="Calibri" panose="020F0502020204030204" pitchFamily="34" charset="0"/>
                            <a:cs typeface="Times New Roman" panose="02020603050405020304" pitchFamily="18" charset="0"/>
                          </a:rPr>
                          <m:t>𝐼</m:t>
                        </m:r>
                        <m:r>
                          <a:rPr lang="kk-KZ" i="1">
                            <a:latin typeface="Cambria Math" panose="02040503050406030204" pitchFamily="18" charset="0"/>
                            <a:ea typeface="Calibri" panose="020F0502020204030204" pitchFamily="34" charset="0"/>
                            <a:cs typeface="Times New Roman" panose="02020603050405020304" pitchFamily="18" charset="0"/>
                          </a:rPr>
                          <m:t>(</m:t>
                        </m:r>
                        <m:r>
                          <a:rPr lang="kk-KZ" i="1">
                            <a:latin typeface="Cambria Math" panose="02040503050406030204" pitchFamily="18" charset="0"/>
                            <a:ea typeface="Calibri" panose="020F0502020204030204" pitchFamily="34" charset="0"/>
                            <a:cs typeface="Times New Roman" panose="02020603050405020304" pitchFamily="18" charset="0"/>
                          </a:rPr>
                          <m:t>𝐼</m:t>
                        </m:r>
                        <m:r>
                          <a:rPr lang="kk-KZ" i="1">
                            <a:latin typeface="Cambria Math" panose="02040503050406030204" pitchFamily="18" charset="0"/>
                            <a:ea typeface="Calibri" panose="020F0502020204030204" pitchFamily="34" charset="0"/>
                            <a:cs typeface="Times New Roman" panose="02020603050405020304" pitchFamily="18" charset="0"/>
                          </a:rPr>
                          <m:t>+1)</m:t>
                        </m:r>
                      </m:e>
                    </m:rad>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latin typeface="Cambria Math" panose="02040503050406030204" pitchFamily="18" charset="0"/>
                            <a:ea typeface="Times New Roman" panose="02020603050405020304" pitchFamily="18" charset="0"/>
                            <a:cs typeface="Times New Roman" panose="02020603050405020304" pitchFamily="18" charset="0"/>
                          </a:rPr>
                        </m:ctrlPr>
                      </m:fPr>
                      <m:num>
                        <m:r>
                          <a:rPr lang="en-US" i="1">
                            <a:latin typeface="Cambria Math" panose="02040503050406030204" pitchFamily="18" charset="0"/>
                            <a:ea typeface="Times New Roman" panose="02020603050405020304" pitchFamily="18" charset="0"/>
                            <a:cs typeface="Times New Roman" panose="02020603050405020304" pitchFamily="18" charset="0"/>
                          </a:rPr>
                          <m:t>h</m:t>
                        </m:r>
                      </m:num>
                      <m:den>
                        <m:r>
                          <a:rPr lang="en-US" i="1">
                            <a:latin typeface="Cambria Math" panose="02040503050406030204" pitchFamily="18" charset="0"/>
                            <a:ea typeface="Times New Roman" panose="02020603050405020304" pitchFamily="18" charset="0"/>
                            <a:cs typeface="Times New Roman" panose="02020603050405020304" pitchFamily="18" charset="0"/>
                          </a:rPr>
                          <m:t>2</m:t>
                        </m:r>
                        <m:r>
                          <a:rPr lang="en-US" i="1">
                            <a:latin typeface="Cambria Math" panose="02040503050406030204" pitchFamily="18" charset="0"/>
                            <a:ea typeface="Times New Roman" panose="02020603050405020304" pitchFamily="18" charset="0"/>
                            <a:cs typeface="Times New Roman" panose="02020603050405020304" pitchFamily="18" charset="0"/>
                          </a:rPr>
                          <m:t>𝜋</m:t>
                        </m:r>
                      </m:den>
                    </m:f>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h -  </a:t>
                </a:r>
                <a:r>
                  <a:rPr lang="kk-KZ" dirty="0">
                    <a:latin typeface="Times New Roman" panose="02020603050405020304" pitchFamily="18" charset="0"/>
                    <a:ea typeface="Calibri" panose="020F0502020204030204" pitchFamily="34" charset="0"/>
                    <a:cs typeface="Times New Roman" panose="02020603050405020304" pitchFamily="18" charset="0"/>
                  </a:rPr>
                  <a:t>Планк тұрақтысы, </a:t>
                </a:r>
                <a:r>
                  <a:rPr lang="en-US" dirty="0">
                    <a:latin typeface="Times New Roman" panose="02020603050405020304" pitchFamily="18" charset="0"/>
                    <a:ea typeface="Calibri" panose="020F0502020204030204" pitchFamily="34" charset="0"/>
                    <a:cs typeface="Times New Roman" panose="02020603050405020304" pitchFamily="18" charset="0"/>
                  </a:rPr>
                  <a:t>I - </a:t>
                </a:r>
                <a:r>
                  <a:rPr lang="en-US" dirty="0" err="1">
                    <a:latin typeface="Times New Roman" panose="02020603050405020304" pitchFamily="18" charset="0"/>
                    <a:ea typeface="Calibri" panose="020F0502020204030204" pitchFamily="34" charset="0"/>
                    <a:cs typeface="Times New Roman" panose="02020603050405020304" pitchFamily="18" charset="0"/>
                  </a:rPr>
                  <a:t>спин</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кванттық</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саны</a:t>
                </a:r>
                <a:r>
                  <a:rPr lang="kk-KZ" dirty="0">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836712"/>
                <a:ext cx="7467600" cy="5637240"/>
              </a:xfrm>
              <a:blipFill>
                <a:blip r:embed="rId2"/>
                <a:stretch>
                  <a:fillRect t="-865" r="-1224"/>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459296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476672"/>
                <a:ext cx="8003232" cy="5997280"/>
              </a:xfrm>
            </p:spPr>
            <p:txBody>
              <a:bodyPr>
                <a:normAutofit lnSpcReduction="10000"/>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ЯМР спектроскопиясы үшін маңызды ядролар </a:t>
                </a:r>
                <a:r>
                  <a:rPr lang="ru-RU" baseline="30000" dirty="0">
                    <a:latin typeface="Times New Roman" panose="02020603050405020304" pitchFamily="18" charset="0"/>
                    <a:ea typeface="Calibri" panose="020F0502020204030204" pitchFamily="34" charset="0"/>
                    <a:cs typeface="Times New Roman" panose="02020603050405020304" pitchFamily="18" charset="0"/>
                  </a:rPr>
                  <a:t>1</a:t>
                </a:r>
                <a:r>
                  <a:rPr lang="ru-RU" dirty="0">
                    <a:latin typeface="Times New Roman" panose="02020603050405020304" pitchFamily="18" charset="0"/>
                    <a:ea typeface="Calibri" panose="020F0502020204030204" pitchFamily="34" charset="0"/>
                    <a:cs typeface="Times New Roman" panose="02020603050405020304" pitchFamily="18" charset="0"/>
                  </a:rPr>
                  <a:t>Н, </a:t>
                </a:r>
                <a:r>
                  <a:rPr lang="ru-RU" baseline="30000" dirty="0">
                    <a:latin typeface="Times New Roman" panose="02020603050405020304" pitchFamily="18" charset="0"/>
                    <a:ea typeface="Calibri" panose="020F0502020204030204" pitchFamily="34" charset="0"/>
                    <a:cs typeface="Times New Roman" panose="02020603050405020304" pitchFamily="18" charset="0"/>
                  </a:rPr>
                  <a:t>13</a:t>
                </a:r>
                <a:r>
                  <a:rPr lang="ru-RU" dirty="0">
                    <a:latin typeface="Times New Roman" panose="02020603050405020304" pitchFamily="18" charset="0"/>
                    <a:ea typeface="Calibri" panose="020F0502020204030204" pitchFamily="34" charset="0"/>
                    <a:cs typeface="Times New Roman" panose="02020603050405020304" pitchFamily="18" charset="0"/>
                  </a:rPr>
                  <a:t>С,</a:t>
                </a:r>
                <a:r>
                  <a:rPr lang="ru-RU" baseline="30000" dirty="0">
                    <a:latin typeface="Times New Roman" panose="02020603050405020304" pitchFamily="18" charset="0"/>
                    <a:ea typeface="Calibri" panose="020F0502020204030204" pitchFamily="34" charset="0"/>
                    <a:cs typeface="Times New Roman" panose="02020603050405020304" pitchFamily="18" charset="0"/>
                  </a:rPr>
                  <a:t> 19</a:t>
                </a:r>
                <a:r>
                  <a:rPr lang="en-US" dirty="0">
                    <a:latin typeface="Times New Roman" panose="02020603050405020304" pitchFamily="18" charset="0"/>
                    <a:ea typeface="Calibri" panose="020F0502020204030204" pitchFamily="34" charset="0"/>
                    <a:cs typeface="Times New Roman" panose="02020603050405020304" pitchFamily="18" charset="0"/>
                  </a:rPr>
                  <a:t>F</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kk-KZ" dirty="0">
                    <a:latin typeface="Times New Roman" panose="02020603050405020304" pitchFamily="18" charset="0"/>
                    <a:ea typeface="Calibri" panose="020F0502020204030204" pitchFamily="34" charset="0"/>
                    <a:cs typeface="Times New Roman" panose="02020603050405020304" pitchFamily="18" charset="0"/>
                  </a:rPr>
                  <a:t>және </a:t>
                </a:r>
                <a:r>
                  <a:rPr lang="ru-RU" baseline="30000" dirty="0">
                    <a:latin typeface="Times New Roman" panose="02020603050405020304" pitchFamily="18" charset="0"/>
                    <a:ea typeface="Calibri" panose="020F0502020204030204" pitchFamily="34" charset="0"/>
                    <a:cs typeface="Times New Roman" panose="02020603050405020304" pitchFamily="18" charset="0"/>
                  </a:rPr>
                  <a:t>31</a:t>
                </a:r>
                <a:r>
                  <a:rPr lang="en-US" dirty="0">
                    <a:latin typeface="Times New Roman" panose="02020603050405020304" pitchFamily="18" charset="0"/>
                    <a:ea typeface="Calibri" panose="020F0502020204030204" pitchFamily="34" charset="0"/>
                    <a:cs typeface="Times New Roman" panose="02020603050405020304" pitchFamily="18" charset="0"/>
                  </a:rPr>
                  <a:t>P</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kk-KZ" dirty="0">
                    <a:latin typeface="Times New Roman" panose="02020603050405020304" pitchFamily="18" charset="0"/>
                    <a:ea typeface="Calibri" panose="020F0502020204030204" pitchFamily="34" charset="0"/>
                    <a:cs typeface="Times New Roman" panose="02020603050405020304" pitchFamily="18" charset="0"/>
                  </a:rPr>
                  <a:t>Олардың ядролық спин саны </a:t>
                </a:r>
                <a14:m>
                  <m:oMath xmlns:m="http://schemas.openxmlformats.org/officeDocument/2006/math">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ru-RU" i="1">
                            <a:latin typeface="Cambria Math" panose="02040503050406030204" pitchFamily="18" charset="0"/>
                            <a:ea typeface="Calibri" panose="020F0502020204030204" pitchFamily="34" charset="0"/>
                            <a:cs typeface="Times New Roman" panose="02020603050405020304" pitchFamily="18" charset="0"/>
                          </a:rPr>
                          <m:t>1</m:t>
                        </m:r>
                      </m:num>
                      <m:den>
                        <m:r>
                          <a:rPr lang="kk-KZ" i="1">
                            <a:latin typeface="Cambria Math" panose="02040503050406030204" pitchFamily="18" charset="0"/>
                            <a:ea typeface="Calibri" panose="020F0502020204030204" pitchFamily="34" charset="0"/>
                            <a:cs typeface="Times New Roman" panose="02020603050405020304" pitchFamily="18" charset="0"/>
                          </a:rPr>
                          <m:t>2</m:t>
                        </m:r>
                      </m:den>
                    </m:f>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тең. Спин саны жоғары ядролар да бар, мысалы </a:t>
                </a:r>
                <a14:m>
                  <m:oMath xmlns:m="http://schemas.openxmlformats.org/officeDocument/2006/math">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kk-KZ" i="1">
                            <a:latin typeface="Cambria Math" panose="02040503050406030204" pitchFamily="18" charset="0"/>
                            <a:ea typeface="Calibri" panose="020F0502020204030204" pitchFamily="34" charset="0"/>
                            <a:cs typeface="Times New Roman" panose="02020603050405020304" pitchFamily="18" charset="0"/>
                          </a:rPr>
                          <m:t>3</m:t>
                        </m:r>
                      </m:num>
                      <m:den>
                        <m:r>
                          <a:rPr lang="kk-KZ" i="1">
                            <a:latin typeface="Cambria Math" panose="02040503050406030204" pitchFamily="18" charset="0"/>
                            <a:ea typeface="Calibri" panose="020F0502020204030204" pitchFamily="34" charset="0"/>
                            <a:cs typeface="Times New Roman" panose="02020603050405020304" pitchFamily="18" charset="0"/>
                          </a:rPr>
                          <m:t>2</m:t>
                        </m:r>
                      </m:den>
                    </m:f>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a:t>
                </a:r>
                <a:r>
                  <a:rPr lang="kk-KZ" baseline="30000" dirty="0">
                    <a:latin typeface="Times New Roman" panose="02020603050405020304" pitchFamily="18" charset="0"/>
                    <a:ea typeface="Calibri" panose="020F0502020204030204" pitchFamily="34" charset="0"/>
                    <a:cs typeface="Times New Roman" panose="02020603050405020304" pitchFamily="18" charset="0"/>
                  </a:rPr>
                  <a:t>11 </a:t>
                </a:r>
                <a:r>
                  <a:rPr lang="kk-KZ" dirty="0">
                    <a:latin typeface="Times New Roman" panose="02020603050405020304" pitchFamily="18" charset="0"/>
                    <a:ea typeface="Calibri" panose="020F0502020204030204" pitchFamily="34" charset="0"/>
                    <a:cs typeface="Times New Roman" panose="02020603050405020304" pitchFamily="18" charset="0"/>
                  </a:rPr>
                  <a:t>В және </a:t>
                </a:r>
                <a14:m>
                  <m:oMath xmlns:m="http://schemas.openxmlformats.org/officeDocument/2006/math">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kk-KZ" i="1">
                            <a:latin typeface="Cambria Math" panose="02040503050406030204" pitchFamily="18" charset="0"/>
                            <a:ea typeface="Calibri" panose="020F0502020204030204" pitchFamily="34" charset="0"/>
                            <a:cs typeface="Times New Roman" panose="02020603050405020304" pitchFamily="18" charset="0"/>
                          </a:rPr>
                          <m:t>5</m:t>
                        </m:r>
                      </m:num>
                      <m:den>
                        <m:r>
                          <a:rPr lang="kk-KZ" i="1">
                            <a:latin typeface="Cambria Math" panose="02040503050406030204" pitchFamily="18" charset="0"/>
                            <a:ea typeface="Calibri" panose="020F0502020204030204" pitchFamily="34" charset="0"/>
                            <a:cs typeface="Times New Roman" panose="02020603050405020304" pitchFamily="18" charset="0"/>
                          </a:rPr>
                          <m:t>2</m:t>
                        </m:r>
                      </m:den>
                    </m:f>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a:t>
                </a:r>
                <a:r>
                  <a:rPr lang="kk-KZ" baseline="30000" dirty="0">
                    <a:latin typeface="Times New Roman" panose="02020603050405020304" pitchFamily="18" charset="0"/>
                    <a:ea typeface="Calibri" panose="020F0502020204030204" pitchFamily="34" charset="0"/>
                    <a:cs typeface="Times New Roman" panose="02020603050405020304" pitchFamily="18" charset="0"/>
                  </a:rPr>
                  <a:t>17</a:t>
                </a:r>
                <a:r>
                  <a:rPr lang="kk-KZ" dirty="0">
                    <a:latin typeface="Times New Roman" panose="02020603050405020304" pitchFamily="18" charset="0"/>
                    <a:ea typeface="Calibri" panose="020F0502020204030204" pitchFamily="34" charset="0"/>
                    <a:cs typeface="Times New Roman" panose="02020603050405020304" pitchFamily="18" charset="0"/>
                  </a:rPr>
                  <a:t>О. Кейбір ядролардың спин санын кестеден көруге болады. Мән беріңіз, кестеде  жиі кездесетін </a:t>
                </a:r>
                <a:r>
                  <a:rPr lang="kk-KZ" baseline="30000" dirty="0">
                    <a:latin typeface="Times New Roman" panose="02020603050405020304" pitchFamily="18" charset="0"/>
                    <a:ea typeface="Calibri" panose="020F0502020204030204" pitchFamily="34" charset="0"/>
                    <a:cs typeface="Times New Roman" panose="02020603050405020304" pitchFamily="18" charset="0"/>
                  </a:rPr>
                  <a:t>12</a:t>
                </a:r>
                <a:r>
                  <a:rPr lang="kk-KZ" dirty="0">
                    <a:latin typeface="Times New Roman" panose="02020603050405020304" pitchFamily="18" charset="0"/>
                    <a:ea typeface="Calibri" panose="020F0502020204030204" pitchFamily="34" charset="0"/>
                    <a:cs typeface="Times New Roman" panose="02020603050405020304" pitchFamily="18" charset="0"/>
                  </a:rPr>
                  <a:t>С және </a:t>
                </a:r>
                <a:r>
                  <a:rPr lang="kk-KZ" baseline="30000" dirty="0">
                    <a:latin typeface="Times New Roman" panose="02020603050405020304" pitchFamily="18" charset="0"/>
                    <a:ea typeface="Calibri" panose="020F0502020204030204" pitchFamily="34" charset="0"/>
                    <a:cs typeface="Times New Roman" panose="02020603050405020304" pitchFamily="18" charset="0"/>
                  </a:rPr>
                  <a:t>16</a:t>
                </a:r>
                <a:r>
                  <a:rPr lang="kk-KZ" dirty="0">
                    <a:latin typeface="Times New Roman" panose="02020603050405020304" pitchFamily="18" charset="0"/>
                    <a:ea typeface="Calibri" panose="020F0502020204030204" pitchFamily="34" charset="0"/>
                    <a:cs typeface="Times New Roman" panose="02020603050405020304" pitchFamily="18" charset="0"/>
                  </a:rPr>
                  <a:t>О изотоптары жоқ, бұл ядролардың спин 0 тең. Оларда магниттік момент жоқ және  ЯМР  әдісіне жарамсыз.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Ядроның магниттік моменті </a:t>
                </a:r>
                <a14:m>
                  <m:oMath xmlns:m="http://schemas.openxmlformats.org/officeDocument/2006/math">
                    <m:r>
                      <a:rPr lang="kk-KZ" i="1">
                        <a:latin typeface="Cambria Math" panose="02040503050406030204" pitchFamily="18" charset="0"/>
                        <a:ea typeface="Calibri" panose="020F0502020204030204" pitchFamily="34" charset="0"/>
                        <a:cs typeface="Times New Roman" panose="02020603050405020304" pitchFamily="18" charset="0"/>
                      </a:rPr>
                      <m:t>𝜇</m:t>
                    </m:r>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импульс моментіне пропорциональ</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14:m>
                  <m:oMathPara xmlns:m="http://schemas.openxmlformats.org/officeDocument/2006/math">
                    <m:oMathParaPr>
                      <m:jc m:val="centerGroup"/>
                    </m:oMathParaPr>
                    <m:oMath xmlns:m="http://schemas.openxmlformats.org/officeDocument/2006/math">
                      <m:r>
                        <a:rPr lang="kk-KZ" i="1">
                          <a:latin typeface="Cambria Math" panose="02040503050406030204" pitchFamily="18" charset="0"/>
                          <a:ea typeface="Calibri" panose="020F0502020204030204" pitchFamily="34" charset="0"/>
                          <a:cs typeface="Times New Roman" panose="02020603050405020304" pitchFamily="18" charset="0"/>
                        </a:rPr>
                        <m:t>𝜇</m:t>
                      </m:r>
                      <m:r>
                        <a:rPr lang="en-US" i="1">
                          <a:latin typeface="Cambria Math" panose="02040503050406030204" pitchFamily="18" charset="0"/>
                          <a:ea typeface="Calibri" panose="020F0502020204030204" pitchFamily="34" charset="0"/>
                          <a:cs typeface="Times New Roman" panose="02020603050405020304" pitchFamily="18" charset="0"/>
                        </a:rPr>
                        <m:t>= </m:t>
                      </m:r>
                      <m:r>
                        <m:rPr>
                          <m:sty m:val="p"/>
                        </m:rPr>
                        <a:rPr lang="en-US">
                          <a:latin typeface="Cambria Math" panose="02040503050406030204" pitchFamily="18" charset="0"/>
                          <a:ea typeface="Calibri" panose="020F0502020204030204" pitchFamily="34" charset="0"/>
                          <a:cs typeface="Times New Roman" panose="02020603050405020304" pitchFamily="18" charset="0"/>
                        </a:rPr>
                        <m:t>γ</m:t>
                      </m:r>
                      <m:r>
                        <a:rPr lang="en-US" i="1">
                          <a:latin typeface="Cambria Math" panose="02040503050406030204" pitchFamily="18" charset="0"/>
                          <a:ea typeface="Calibri" panose="020F0502020204030204" pitchFamily="34" charset="0"/>
                          <a:cs typeface="Times New Roman" panose="02020603050405020304" pitchFamily="18" charset="0"/>
                        </a:rPr>
                        <m:t>𝑝</m:t>
                      </m:r>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Times New Roman" panose="02020603050405020304" pitchFamily="18" charset="0"/>
                    <a:cs typeface="Times New Roman" panose="02020603050405020304" pitchFamily="18" charset="0"/>
                  </a:rPr>
                  <a:t>	Бұл жердегі </a:t>
                </a:r>
                <a14:m>
                  <m:oMath xmlns:m="http://schemas.openxmlformats.org/officeDocument/2006/math">
                    <m:r>
                      <m:rPr>
                        <m:sty m:val="p"/>
                      </m:rPr>
                      <a:rPr lang="en-US">
                        <a:latin typeface="Cambria Math" panose="02040503050406030204" pitchFamily="18" charset="0"/>
                        <a:ea typeface="Calibri" panose="020F0502020204030204" pitchFamily="34" charset="0"/>
                        <a:cs typeface="Times New Roman" panose="02020603050405020304" pitchFamily="18" charset="0"/>
                      </a:rPr>
                      <m:t>γ</m:t>
                    </m:r>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пропорционалдық коэффициент гиромагнитті қатынас деп аталады, оның өлшем бірлігі Тл/с (Тесла на секунду) және әр ядроның өзіне тән мәні бар.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476672"/>
                <a:ext cx="8003232" cy="5997280"/>
              </a:xfrm>
              <a:blipFill>
                <a:blip r:embed="rId2"/>
                <a:stretch>
                  <a:fillRect t="-1016" r="-1142"/>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427808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3"/>
          <a:stretch>
            <a:fillRect/>
          </a:stretch>
        </p:blipFill>
        <p:spPr>
          <a:xfrm>
            <a:off x="539552" y="620688"/>
            <a:ext cx="7848872" cy="5976664"/>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301581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323528" y="332656"/>
            <a:ext cx="8064896" cy="5960563"/>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67428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404664"/>
                <a:ext cx="8003232" cy="6069288"/>
              </a:xfrm>
            </p:spPr>
            <p:txBody>
              <a:bodyPr>
                <a:normAutofit fontScale="92500" lnSpcReduction="20000"/>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Ең практикалық жағдай I=1/2 үшін m шамасының екі мәні  +1/2 және -1/2  болады. Сол кездегі энергиялар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0"/>
                  </a:spcAft>
                  <a:buNone/>
                </a:pPr>
                <a14:m>
                  <m:oMath xmlns:m="http://schemas.openxmlformats.org/officeDocument/2006/math">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𝐸</m:t>
                        </m:r>
                      </m:e>
                      <m:sub>
                        <m:r>
                          <a:rPr lang="kk-KZ" i="1">
                            <a:latin typeface="Cambria Math" panose="02040503050406030204" pitchFamily="18" charset="0"/>
                            <a:ea typeface="Calibri" panose="020F0502020204030204" pitchFamily="34" charset="0"/>
                            <a:cs typeface="Times New Roman" panose="02020603050405020304" pitchFamily="18" charset="0"/>
                          </a:rPr>
                          <m:t>+1/2</m:t>
                        </m:r>
                      </m:sub>
                    </m:sSub>
                    <m:r>
                      <a:rPr lang="kk-KZ" i="1">
                        <a:latin typeface="Cambria Math" panose="02040503050406030204" pitchFamily="18" charset="0"/>
                        <a:ea typeface="Calibri" panose="020F0502020204030204" pitchFamily="34" charset="0"/>
                        <a:cs typeface="Times New Roman" panose="02020603050405020304" pitchFamily="18" charset="0"/>
                      </a:rPr>
                      <m:t>= −</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kk-KZ" i="1">
                            <a:latin typeface="Cambria Math" panose="02040503050406030204" pitchFamily="18" charset="0"/>
                            <a:ea typeface="Calibri" panose="020F0502020204030204" pitchFamily="34" charset="0"/>
                            <a:cs typeface="Times New Roman" panose="02020603050405020304" pitchFamily="18" charset="0"/>
                          </a:rPr>
                          <m:t>𝛾</m:t>
                        </m:r>
                        <m:r>
                          <a:rPr lang="kk-KZ" i="1">
                            <a:latin typeface="Cambria Math" panose="02040503050406030204" pitchFamily="18" charset="0"/>
                            <a:ea typeface="Calibri" panose="020F0502020204030204" pitchFamily="34" charset="0"/>
                            <a:cs typeface="Times New Roman" panose="02020603050405020304" pitchFamily="18" charset="0"/>
                          </a:rPr>
                          <m:t>h</m:t>
                        </m:r>
                      </m:num>
                      <m:den>
                        <m:r>
                          <a:rPr lang="kk-KZ" i="1">
                            <a:latin typeface="Cambria Math" panose="02040503050406030204" pitchFamily="18" charset="0"/>
                            <a:ea typeface="Calibri" panose="020F0502020204030204" pitchFamily="34" charset="0"/>
                            <a:cs typeface="Times New Roman" panose="02020603050405020304" pitchFamily="18" charset="0"/>
                          </a:rPr>
                          <m:t>4</m:t>
                        </m:r>
                        <m:r>
                          <a:rPr lang="kk-KZ" i="1">
                            <a:latin typeface="Cambria Math" panose="02040503050406030204" pitchFamily="18" charset="0"/>
                            <a:ea typeface="Calibri" panose="020F0502020204030204" pitchFamily="34" charset="0"/>
                            <a:cs typeface="Times New Roman" panose="02020603050405020304" pitchFamily="18" charset="0"/>
                          </a:rPr>
                          <m:t>𝜋</m:t>
                        </m:r>
                      </m:den>
                    </m:f>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𝐵</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және   </a:t>
                </a:r>
                <a14:m>
                  <m:oMath xmlns:m="http://schemas.openxmlformats.org/officeDocument/2006/math">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𝐸</m:t>
                        </m:r>
                      </m:e>
                      <m:sub>
                        <m:r>
                          <a:rPr lang="kk-KZ" i="1">
                            <a:latin typeface="Cambria Math" panose="02040503050406030204" pitchFamily="18" charset="0"/>
                            <a:ea typeface="Calibri" panose="020F0502020204030204" pitchFamily="34" charset="0"/>
                            <a:cs typeface="Times New Roman" panose="02020603050405020304" pitchFamily="18" charset="0"/>
                          </a:rPr>
                          <m:t>−1/2</m:t>
                        </m:r>
                      </m:sub>
                    </m:sSub>
                    <m:r>
                      <a:rPr lang="kk-KZ" i="1">
                        <a:latin typeface="Cambria Math" panose="02040503050406030204" pitchFamily="18" charset="0"/>
                        <a:ea typeface="Calibri" panose="020F0502020204030204" pitchFamily="34" charset="0"/>
                        <a:cs typeface="Times New Roman" panose="02020603050405020304" pitchFamily="18" charset="0"/>
                      </a:rPr>
                      <m:t>= </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kk-KZ" i="1">
                            <a:latin typeface="Cambria Math" panose="02040503050406030204" pitchFamily="18" charset="0"/>
                            <a:ea typeface="Calibri" panose="020F0502020204030204" pitchFamily="34" charset="0"/>
                            <a:cs typeface="Times New Roman" panose="02020603050405020304" pitchFamily="18" charset="0"/>
                          </a:rPr>
                          <m:t>𝛾</m:t>
                        </m:r>
                        <m:r>
                          <a:rPr lang="kk-KZ" i="1">
                            <a:latin typeface="Cambria Math" panose="02040503050406030204" pitchFamily="18" charset="0"/>
                            <a:ea typeface="Calibri" panose="020F0502020204030204" pitchFamily="34" charset="0"/>
                            <a:cs typeface="Times New Roman" panose="02020603050405020304" pitchFamily="18" charset="0"/>
                          </a:rPr>
                          <m:t>h</m:t>
                        </m:r>
                      </m:num>
                      <m:den>
                        <m:r>
                          <a:rPr lang="kk-KZ" i="1">
                            <a:latin typeface="Cambria Math" panose="02040503050406030204" pitchFamily="18" charset="0"/>
                            <a:ea typeface="Calibri" panose="020F0502020204030204" pitchFamily="34" charset="0"/>
                            <a:cs typeface="Times New Roman" panose="02020603050405020304" pitchFamily="18" charset="0"/>
                          </a:rPr>
                          <m:t>4</m:t>
                        </m:r>
                        <m:r>
                          <a:rPr lang="kk-KZ" i="1">
                            <a:latin typeface="Cambria Math" panose="02040503050406030204" pitchFamily="18" charset="0"/>
                            <a:ea typeface="Calibri" panose="020F0502020204030204" pitchFamily="34" charset="0"/>
                            <a:cs typeface="Times New Roman" panose="02020603050405020304" pitchFamily="18" charset="0"/>
                          </a:rPr>
                          <m:t>𝜋</m:t>
                        </m:r>
                      </m:den>
                    </m:f>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𝐵</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Times New Roman" panose="02020603050405020304" pitchFamily="18" charset="0"/>
                    <a:cs typeface="Times New Roman" panose="02020603050405020304" pitchFamily="18" charset="0"/>
                  </a:rPr>
                  <a:t>Осы екі энергияның айырмасы       </a:t>
                </a:r>
                <a14:m>
                  <m:oMath xmlns:m="http://schemas.openxmlformats.org/officeDocument/2006/math">
                    <m:r>
                      <a:rPr lang="kk-KZ" i="1">
                        <a:latin typeface="Cambria Math" panose="02040503050406030204" pitchFamily="18" charset="0"/>
                        <a:ea typeface="Calibri" panose="020F0502020204030204" pitchFamily="34" charset="0"/>
                        <a:cs typeface="Times New Roman" panose="02020603050405020304" pitchFamily="18" charset="0"/>
                      </a:rPr>
                      <m:t>𝛥</m:t>
                    </m:r>
                    <m:r>
                      <a:rPr lang="kk-KZ" i="1">
                        <a:latin typeface="Cambria Math" panose="02040503050406030204" pitchFamily="18" charset="0"/>
                        <a:ea typeface="Calibri" panose="020F0502020204030204" pitchFamily="34" charset="0"/>
                        <a:cs typeface="Times New Roman" panose="02020603050405020304" pitchFamily="18" charset="0"/>
                      </a:rPr>
                      <m:t>𝐸</m:t>
                    </m:r>
                    <m:r>
                      <a:rPr lang="kk-KZ" i="1">
                        <a:latin typeface="Cambria Math" panose="02040503050406030204" pitchFamily="18" charset="0"/>
                        <a:ea typeface="Calibri" panose="020F0502020204030204" pitchFamily="34" charset="0"/>
                        <a:cs typeface="Times New Roman" panose="02020603050405020304" pitchFamily="18" charset="0"/>
                      </a:rPr>
                      <m:t>= </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kk-KZ" i="1">
                            <a:latin typeface="Cambria Math" panose="02040503050406030204" pitchFamily="18" charset="0"/>
                            <a:ea typeface="Calibri" panose="020F0502020204030204" pitchFamily="34" charset="0"/>
                            <a:cs typeface="Times New Roman" panose="02020603050405020304" pitchFamily="18" charset="0"/>
                          </a:rPr>
                          <m:t>𝛾</m:t>
                        </m:r>
                        <m:r>
                          <a:rPr lang="kk-KZ" i="1">
                            <a:latin typeface="Cambria Math" panose="02040503050406030204" pitchFamily="18" charset="0"/>
                            <a:ea typeface="Calibri" panose="020F0502020204030204" pitchFamily="34" charset="0"/>
                            <a:cs typeface="Times New Roman" panose="02020603050405020304" pitchFamily="18" charset="0"/>
                          </a:rPr>
                          <m:t>h</m:t>
                        </m:r>
                      </m:num>
                      <m:den>
                        <m:r>
                          <a:rPr lang="kk-KZ" i="1">
                            <a:latin typeface="Cambria Math" panose="02040503050406030204" pitchFamily="18" charset="0"/>
                            <a:ea typeface="Calibri" panose="020F0502020204030204" pitchFamily="34" charset="0"/>
                            <a:cs typeface="Times New Roman" panose="02020603050405020304" pitchFamily="18" charset="0"/>
                          </a:rPr>
                          <m:t>2</m:t>
                        </m:r>
                        <m:r>
                          <a:rPr lang="kk-KZ" i="1">
                            <a:latin typeface="Cambria Math" panose="02040503050406030204" pitchFamily="18" charset="0"/>
                            <a:ea typeface="Calibri" panose="020F0502020204030204" pitchFamily="34" charset="0"/>
                            <a:cs typeface="Times New Roman" panose="02020603050405020304" pitchFamily="18" charset="0"/>
                          </a:rPr>
                          <m:t>𝜋</m:t>
                        </m:r>
                      </m:den>
                    </m:f>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𝐵</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Бұл энергия айырмашылығы әдеттегі жолмен жұтылатын немесе шығарылатын сәулелену жиілігімен байланысты.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ΔE = h</a:t>
                </a:r>
                <a14:m>
                  <m:oMath xmlns:m="http://schemas.openxmlformats.org/officeDocument/2006/math">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kk-KZ" i="1">
                            <a:latin typeface="Cambria Math" panose="02040503050406030204" pitchFamily="18" charset="0"/>
                            <a:ea typeface="Calibri" panose="020F0502020204030204" pitchFamily="34" charset="0"/>
                            <a:cs typeface="Times New Roman" panose="02020603050405020304" pitchFamily="18" charset="0"/>
                          </a:rPr>
                          <m:t>𝜈</m:t>
                        </m:r>
                      </m:e>
                      <m:sub>
                        <m:r>
                          <a:rPr lang="kk-KZ" i="1">
                            <a:latin typeface="Cambria Math" panose="02040503050406030204" pitchFamily="18" charset="0"/>
                            <a:ea typeface="Calibri" panose="020F0502020204030204" pitchFamily="34" charset="0"/>
                            <a:cs typeface="Times New Roman" panose="02020603050405020304" pitchFamily="18" charset="0"/>
                          </a:rPr>
                          <m:t>0</m:t>
                        </m:r>
                      </m:sub>
                    </m:sSub>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Сонымен, электромагниттік сәулеленуді жұту немесе шығару кезінде сәулелену жиілігі мен магнит ағынының тығыздығы арасында мынадай байланыс болады.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14:m>
                  <m:oMathPara xmlns:m="http://schemas.openxmlformats.org/officeDocument/2006/math">
                    <m:oMathParaPr>
                      <m:jc m:val="centerGroup"/>
                    </m:oMathParaPr>
                    <m:oMath xmlns:m="http://schemas.openxmlformats.org/officeDocument/2006/math">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𝜈</m:t>
                          </m:r>
                        </m:e>
                        <m:sub>
                          <m:r>
                            <a:rPr lang="en-US" i="1">
                              <a:latin typeface="Cambria Math" panose="02040503050406030204" pitchFamily="18" charset="0"/>
                              <a:ea typeface="Calibri" panose="020F0502020204030204" pitchFamily="34" charset="0"/>
                              <a:cs typeface="Times New Roman" panose="02020603050405020304" pitchFamily="18" charset="0"/>
                            </a:rPr>
                            <m:t>0</m:t>
                          </m:r>
                        </m:sub>
                      </m:sSub>
                      <m:r>
                        <a:rPr lang="en-US" i="1">
                          <a:latin typeface="Cambria Math" panose="02040503050406030204" pitchFamily="18" charset="0"/>
                          <a:ea typeface="Calibri" panose="020F0502020204030204" pitchFamily="34" charset="0"/>
                          <a:cs typeface="Times New Roman" panose="02020603050405020304" pitchFamily="18" charset="0"/>
                        </a:rPr>
                        <m:t>= </m:t>
                      </m:r>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en-US" i="1">
                              <a:latin typeface="Cambria Math" panose="02040503050406030204" pitchFamily="18" charset="0"/>
                              <a:ea typeface="Calibri" panose="020F0502020204030204" pitchFamily="34" charset="0"/>
                              <a:cs typeface="Times New Roman" panose="02020603050405020304" pitchFamily="18" charset="0"/>
                            </a:rPr>
                            <m:t>𝛾</m:t>
                          </m:r>
                          <m:sSub>
                            <m:sSubPr>
                              <m:ctrlPr>
                                <a:rPr lang="ru-RU"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𝐵</m:t>
                              </m:r>
                            </m:e>
                            <m:sub>
                              <m:r>
                                <a:rPr lang="en-US" i="1">
                                  <a:latin typeface="Cambria Math" panose="02040503050406030204" pitchFamily="18" charset="0"/>
                                  <a:ea typeface="Calibri" panose="020F0502020204030204" pitchFamily="34" charset="0"/>
                                  <a:cs typeface="Times New Roman" panose="02020603050405020304" pitchFamily="18" charset="0"/>
                                </a:rPr>
                                <m:t>0</m:t>
                              </m:r>
                            </m:sub>
                          </m:sSub>
                        </m:num>
                        <m:den>
                          <m:r>
                            <a:rPr lang="en-US" i="1">
                              <a:latin typeface="Cambria Math" panose="02040503050406030204" pitchFamily="18" charset="0"/>
                              <a:ea typeface="Calibri" panose="020F0502020204030204" pitchFamily="34" charset="0"/>
                              <a:cs typeface="Times New Roman" panose="02020603050405020304" pitchFamily="18" charset="0"/>
                            </a:rPr>
                            <m:t>2</m:t>
                          </m:r>
                          <m:r>
                            <a:rPr lang="en-US" i="1">
                              <a:latin typeface="Cambria Math" panose="02040503050406030204" pitchFamily="18" charset="0"/>
                              <a:ea typeface="Calibri" panose="020F0502020204030204" pitchFamily="34" charset="0"/>
                              <a:cs typeface="Times New Roman" panose="02020603050405020304" pitchFamily="18" charset="0"/>
                            </a:rPr>
                            <m:t>𝜋</m:t>
                          </m:r>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ru-RU" dirty="0">
                    <a:latin typeface="Times New Roman" panose="02020603050405020304" pitchFamily="18" charset="0"/>
                    <a:ea typeface="Calibri" panose="020F0502020204030204" pitchFamily="34" charset="0"/>
                    <a:cs typeface="Times New Roman" panose="02020603050405020304" pitchFamily="18" charset="0"/>
                  </a:rPr>
                  <a:t>Т</a:t>
                </a:r>
                <a:r>
                  <a:rPr lang="kk-KZ" dirty="0">
                    <a:latin typeface="Times New Roman" panose="02020603050405020304" pitchFamily="18" charset="0"/>
                    <a:ea typeface="Calibri" panose="020F0502020204030204" pitchFamily="34" charset="0"/>
                    <a:cs typeface="Times New Roman" panose="02020603050405020304" pitchFamily="18" charset="0"/>
                  </a:rPr>
                  <a:t>өменде с</a:t>
                </a:r>
                <a:r>
                  <a:rPr lang="ru-RU" dirty="0" err="1">
                    <a:latin typeface="Times New Roman" panose="02020603050405020304" pitchFamily="18" charset="0"/>
                    <a:ea typeface="Calibri" panose="020F0502020204030204" pitchFamily="34" charset="0"/>
                    <a:cs typeface="Times New Roman" panose="02020603050405020304" pitchFamily="18" charset="0"/>
                  </a:rPr>
                  <a:t>пектрометрлерде</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жиі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қолданылатын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сәулелену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жиіліктері</a:t>
                </a:r>
                <a:r>
                  <a:rPr lang="ru-RU" dirty="0">
                    <a:latin typeface="Times New Roman" panose="02020603050405020304" pitchFamily="18" charset="0"/>
                    <a:ea typeface="Calibri" panose="020F0502020204030204" pitchFamily="34" charset="0"/>
                    <a:cs typeface="Times New Roman" panose="02020603050405020304" pitchFamily="18" charset="0"/>
                  </a:rPr>
                  <a:t> мен </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1</a:t>
                </a:r>
                <a:r>
                  <a:rPr lang="ru-RU" dirty="0">
                    <a:latin typeface="Times New Roman" panose="02020603050405020304" pitchFamily="18" charset="0"/>
                    <a:ea typeface="Calibri" panose="020F0502020204030204" pitchFamily="34" charset="0"/>
                    <a:cs typeface="Times New Roman" panose="02020603050405020304" pitchFamily="18" charset="0"/>
                  </a:rPr>
                  <a:t>Н </a:t>
                </a:r>
                <a:r>
                  <a:rPr lang="ru-RU" dirty="0" err="1">
                    <a:latin typeface="Times New Roman" panose="02020603050405020304" pitchFamily="18" charset="0"/>
                    <a:ea typeface="Calibri" panose="020F0502020204030204" pitchFamily="34" charset="0"/>
                    <a:cs typeface="Times New Roman" panose="02020603050405020304" pitchFamily="18" charset="0"/>
                  </a:rPr>
                  <a:t>және</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13</a:t>
                </a:r>
                <a:r>
                  <a:rPr lang="kk-KZ" dirty="0">
                    <a:latin typeface="Times New Roman" panose="02020603050405020304" pitchFamily="18" charset="0"/>
                    <a:ea typeface="Calibri" panose="020F0502020204030204" pitchFamily="34" charset="0"/>
                    <a:cs typeface="Times New Roman" panose="02020603050405020304" pitchFamily="18" charset="0"/>
                  </a:rPr>
                  <a:t>С </a:t>
                </a:r>
                <a:r>
                  <a:rPr lang="ru-RU" dirty="0" err="1">
                    <a:latin typeface="Times New Roman" panose="02020603050405020304" pitchFamily="18" charset="0"/>
                    <a:ea typeface="Calibri" panose="020F0502020204030204" pitchFamily="34" charset="0"/>
                    <a:cs typeface="Times New Roman" panose="02020603050405020304" pitchFamily="18" charset="0"/>
                  </a:rPr>
                  <a:t>ядролар</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үшін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сәйкес</a:t>
                </a:r>
                <a:r>
                  <a:rPr lang="ru-RU" dirty="0">
                    <a:latin typeface="Times New Roman" panose="02020603050405020304" pitchFamily="18" charset="0"/>
                    <a:ea typeface="Calibri" panose="020F0502020204030204" pitchFamily="34" charset="0"/>
                    <a:cs typeface="Times New Roman" panose="02020603050405020304" pitchFamily="18" charset="0"/>
                  </a:rPr>
                  <a:t> магнит </a:t>
                </a:r>
                <a:r>
                  <a:rPr lang="ru-RU" dirty="0" err="1">
                    <a:latin typeface="Times New Roman" panose="02020603050405020304" pitchFamily="18" charset="0"/>
                    <a:ea typeface="Calibri" panose="020F0502020204030204" pitchFamily="34" charset="0"/>
                    <a:cs typeface="Times New Roman" panose="02020603050405020304" pitchFamily="18" charset="0"/>
                  </a:rPr>
                  <a:t>ағынының</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тығыздықтары</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арасындағы</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байланыстар</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келтірілген</a:t>
                </a:r>
                <a:r>
                  <a:rPr lang="en-US" dirty="0">
                    <a:latin typeface="Times New Roman" panose="02020603050405020304" pitchFamily="18" charset="0"/>
                    <a:ea typeface="Calibri" panose="020F0502020204030204" pitchFamily="34" charset="0"/>
                    <a:cs typeface="Times New Roman" panose="02020603050405020304" pitchFamily="18" charset="0"/>
                  </a:rPr>
                  <a:t> (2-</a:t>
                </a:r>
                <a:r>
                  <a:rPr lang="ru-RU" dirty="0" err="1">
                    <a:latin typeface="Times New Roman" panose="02020603050405020304" pitchFamily="18" charset="0"/>
                    <a:ea typeface="Calibri" panose="020F0502020204030204" pitchFamily="34" charset="0"/>
                    <a:cs typeface="Times New Roman" panose="02020603050405020304" pitchFamily="18" charset="0"/>
                  </a:rPr>
                  <a:t>кесте</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404664"/>
                <a:ext cx="8003232" cy="6069288"/>
              </a:xfrm>
              <a:blipFill>
                <a:blip r:embed="rId2"/>
                <a:stretch>
                  <a:fillRect t="-1305" r="-990"/>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523837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6657</TotalTime>
  <Words>688</Words>
  <Application>Microsoft Office PowerPoint</Application>
  <PresentationFormat>Экран (4:3)</PresentationFormat>
  <Paragraphs>51</Paragraphs>
  <Slides>12</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12</vt:i4>
      </vt:variant>
    </vt:vector>
  </HeadingPairs>
  <TitlesOfParts>
    <vt:vector size="20" baseType="lpstr">
      <vt:lpstr>Arial</vt: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Шығу тарихы</vt:lpstr>
      <vt:lpstr>Теориялық негізі. Магниттік өрістегі ядро қозуы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241</cp:revision>
  <dcterms:created xsi:type="dcterms:W3CDTF">2012-02-27T19:01:21Z</dcterms:created>
  <dcterms:modified xsi:type="dcterms:W3CDTF">2024-10-23T13:21:19Z</dcterms:modified>
</cp:coreProperties>
</file>