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8">
  <p:sldMasterIdLst>
    <p:sldMasterId id="2147483660" r:id="rId1"/>
  </p:sldMasterIdLst>
  <p:notesMasterIdLst>
    <p:notesMasterId r:id="rId14"/>
  </p:notesMasterIdLst>
  <p:sldIdLst>
    <p:sldId id="289" r:id="rId2"/>
    <p:sldId id="290" r:id="rId3"/>
    <p:sldId id="291" r:id="rId4"/>
    <p:sldId id="292" r:id="rId5"/>
    <p:sldId id="293" r:id="rId6"/>
    <p:sldId id="294" r:id="rId7"/>
    <p:sldId id="295" r:id="rId8"/>
    <p:sldId id="296" r:id="rId9"/>
    <p:sldId id="297" r:id="rId10"/>
    <p:sldId id="298" r:id="rId11"/>
    <p:sldId id="299" r:id="rId12"/>
    <p:sldId id="300" r:id="rId13"/>
  </p:sldIdLst>
  <p:sldSz cx="9144000" cy="6858000" type="screen4x3"/>
  <p:notesSz cx="6781800"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ulet Maksut" initials="DM" lastIdx="2" clrIdx="0">
    <p:extLst>
      <p:ext uri="{19B8F6BF-5375-455C-9EA6-DF929625EA0E}">
        <p15:presenceInfo xmlns:p15="http://schemas.microsoft.com/office/powerpoint/2012/main" userId="Daulet Maksu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560" autoAdjust="0"/>
  </p:normalViewPr>
  <p:slideViewPr>
    <p:cSldViewPr>
      <p:cViewPr varScale="1">
        <p:scale>
          <a:sx n="65" d="100"/>
          <a:sy n="65" d="100"/>
        </p:scale>
        <p:origin x="1728" y="4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38780" cy="496332"/>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41451" y="0"/>
            <a:ext cx="2938780" cy="496332"/>
          </a:xfrm>
          <a:prstGeom prst="rect">
            <a:avLst/>
          </a:prstGeom>
        </p:spPr>
        <p:txBody>
          <a:bodyPr vert="horz" lIns="91440" tIns="45720" rIns="91440" bIns="45720" rtlCol="0"/>
          <a:lstStyle>
            <a:lvl1pPr algn="r">
              <a:defRPr sz="1200"/>
            </a:lvl1pPr>
          </a:lstStyle>
          <a:p>
            <a:fld id="{9BBCB501-971D-4FBD-BA73-FF4061DA74FD}" type="datetimeFigureOut">
              <a:rPr lang="ru-RU" smtClean="0"/>
              <a:pPr/>
              <a:t>23.10.2024</a:t>
            </a:fld>
            <a:endParaRPr lang="ru-RU"/>
          </a:p>
        </p:txBody>
      </p:sp>
      <p:sp>
        <p:nvSpPr>
          <p:cNvPr id="4" name="Образ слайда 3"/>
          <p:cNvSpPr>
            <a:spLocks noGrp="1" noRot="1" noChangeAspect="1"/>
          </p:cNvSpPr>
          <p:nvPr>
            <p:ph type="sldImg" idx="2"/>
          </p:nvPr>
        </p:nvSpPr>
        <p:spPr>
          <a:xfrm>
            <a:off x="909638" y="744538"/>
            <a:ext cx="4962525" cy="37226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8180" y="4715153"/>
            <a:ext cx="5425440" cy="4466987"/>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428583"/>
            <a:ext cx="2938780" cy="496332"/>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41451" y="9428583"/>
            <a:ext cx="2938780" cy="496332"/>
          </a:xfrm>
          <a:prstGeom prst="rect">
            <a:avLst/>
          </a:prstGeom>
        </p:spPr>
        <p:txBody>
          <a:bodyPr vert="horz" lIns="91440" tIns="45720" rIns="91440" bIns="45720" rtlCol="0" anchor="b"/>
          <a:lstStyle>
            <a:lvl1pPr algn="r">
              <a:defRPr sz="1200"/>
            </a:lvl1pPr>
          </a:lstStyle>
          <a:p>
            <a:fld id="{BD9EB3E4-959F-47A6-9C13-ED7A5D5E5E65}" type="slidenum">
              <a:rPr lang="ru-RU" smtClean="0"/>
              <a:pPr/>
              <a:t>‹#›</a:t>
            </a:fld>
            <a:endParaRPr lang="ru-RU"/>
          </a:p>
        </p:txBody>
      </p:sp>
    </p:spTree>
    <p:extLst>
      <p:ext uri="{BB962C8B-B14F-4D97-AF65-F5344CB8AC3E}">
        <p14:creationId xmlns:p14="http://schemas.microsoft.com/office/powerpoint/2010/main" val="22508567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D9EB3E4-959F-47A6-9C13-ED7A5D5E5E65}" type="slidenum">
              <a:rPr lang="ru-RU" smtClean="0"/>
              <a:pPr/>
              <a:t>7</a:t>
            </a:fld>
            <a:endParaRPr lang="ru-RU"/>
          </a:p>
        </p:txBody>
      </p:sp>
    </p:spTree>
    <p:extLst>
      <p:ext uri="{BB962C8B-B14F-4D97-AF65-F5344CB8AC3E}">
        <p14:creationId xmlns:p14="http://schemas.microsoft.com/office/powerpoint/2010/main" val="31347941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0B41ECE4-ABB2-4F96-BA92-C990E98519B9}" type="datetime1">
              <a:rPr lang="ru-RU" smtClean="0"/>
              <a:t>23.10.2024</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D6F87789-79C0-4369-89FF-5E19A7612EE5}"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E5C25F8E-C3A8-4235-BD01-EE1ACAA97434}" type="datetime1">
              <a:rPr lang="ru-RU" smtClean="0"/>
              <a:t>23.10.2024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697FF171-832E-4869-922D-E5CB08275789}" type="datetime1">
              <a:rPr lang="ru-RU" smtClean="0"/>
              <a:t>23.10.2024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4"/>
          </p:nvPr>
        </p:nvSpPr>
        <p:spPr/>
        <p:txBody>
          <a:bodyPr rtlCol="0"/>
          <a:lstStyle/>
          <a:p>
            <a:fld id="{8CA841A6-38A9-4AE5-8EDD-77F38EA7C22C}" type="datetime1">
              <a:rPr lang="ru-RU" smtClean="0"/>
              <a:t>23.10.2024</a:t>
            </a:fld>
            <a:endParaRPr lang="ru-RU"/>
          </a:p>
        </p:txBody>
      </p:sp>
      <p:sp>
        <p:nvSpPr>
          <p:cNvPr id="9" name="Номер слайда 8"/>
          <p:cNvSpPr>
            <a:spLocks noGrp="1"/>
          </p:cNvSpPr>
          <p:nvPr>
            <p:ph type="sldNum" sz="quarter" idx="15"/>
          </p:nvPr>
        </p:nvSpPr>
        <p:spPr/>
        <p:txBody>
          <a:bodyPr rtlCol="0"/>
          <a:lstStyle/>
          <a:p>
            <a:fld id="{D6F87789-79C0-4369-89FF-5E19A7612EE5}"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64DBB4C3-C6A9-43C2-9A0A-D02B284D9606}" type="datetime1">
              <a:rPr lang="ru-RU" smtClean="0"/>
              <a:t>23.10.2024</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D6F87789-79C0-4369-89FF-5E19A7612EE5}"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5" name="Дата 4"/>
          <p:cNvSpPr>
            <a:spLocks noGrp="1"/>
          </p:cNvSpPr>
          <p:nvPr>
            <p:ph type="dt" sz="half" idx="10"/>
          </p:nvPr>
        </p:nvSpPr>
        <p:spPr/>
        <p:txBody>
          <a:bodyPr/>
          <a:lstStyle/>
          <a:p>
            <a:fld id="{BE126486-76D2-4727-8BA5-732B6994B5C5}" type="datetime1">
              <a:rPr lang="ru-RU" smtClean="0"/>
              <a:t>23.10.2024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6F87789-79C0-4369-89FF-5E19A7612EE5}" type="slidenum">
              <a:rPr lang="ru-RU" smtClean="0"/>
              <a:pPr/>
              <a:t>‹#›</a:t>
            </a:fld>
            <a:endParaRPr lang="ru-RU"/>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a:t>Образец заголовка</a:t>
            </a:r>
            <a:endParaRPr kumimoji="0" lang="en-US"/>
          </a:p>
        </p:txBody>
      </p:sp>
      <p:sp>
        <p:nvSpPr>
          <p:cNvPr id="7" name="Дата 6"/>
          <p:cNvSpPr>
            <a:spLocks noGrp="1"/>
          </p:cNvSpPr>
          <p:nvPr>
            <p:ph type="dt" sz="half" idx="10"/>
          </p:nvPr>
        </p:nvSpPr>
        <p:spPr/>
        <p:txBody>
          <a:bodyPr/>
          <a:lstStyle/>
          <a:p>
            <a:fld id="{698AC4B5-E5E4-48B6-B2DD-56C5CE6E58CD}" type="datetime1">
              <a:rPr lang="ru-RU" smtClean="0"/>
              <a:t>23.10.2024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6F87789-79C0-4369-89FF-5E19A7612EE5}" type="slidenum">
              <a:rPr lang="ru-RU" smtClean="0"/>
              <a:pPr/>
              <a:t>‹#›</a:t>
            </a:fld>
            <a:endParaRPr lang="ru-RU"/>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6" name="Дата 5"/>
          <p:cNvSpPr>
            <a:spLocks noGrp="1"/>
          </p:cNvSpPr>
          <p:nvPr>
            <p:ph type="dt" sz="half" idx="10"/>
          </p:nvPr>
        </p:nvSpPr>
        <p:spPr/>
        <p:txBody>
          <a:bodyPr rtlCol="0"/>
          <a:lstStyle/>
          <a:p>
            <a:fld id="{BA00AF11-0F10-4DAA-9D79-486E59F53378}" type="datetime1">
              <a:rPr lang="ru-RU" smtClean="0"/>
              <a:t>23.10.2024</a:t>
            </a:fld>
            <a:endParaRPr lang="ru-RU"/>
          </a:p>
        </p:txBody>
      </p:sp>
      <p:sp>
        <p:nvSpPr>
          <p:cNvPr id="7" name="Номер слайда 6"/>
          <p:cNvSpPr>
            <a:spLocks noGrp="1"/>
          </p:cNvSpPr>
          <p:nvPr>
            <p:ph type="sldNum" sz="quarter" idx="11"/>
          </p:nvPr>
        </p:nvSpPr>
        <p:spPr/>
        <p:txBody>
          <a:bodyPr rtlCol="0"/>
          <a:lstStyle/>
          <a:p>
            <a:fld id="{D6F87789-79C0-4369-89FF-5E19A7612EE5}"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5869E12-1157-445D-A2DF-3F219FAA9D90}" type="datetime1">
              <a:rPr lang="ru-RU" smtClean="0"/>
              <a:t>23.10.2024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1" name="Дата 20"/>
          <p:cNvSpPr>
            <a:spLocks noGrp="1"/>
          </p:cNvSpPr>
          <p:nvPr>
            <p:ph type="dt" sz="half" idx="14"/>
          </p:nvPr>
        </p:nvSpPr>
        <p:spPr/>
        <p:txBody>
          <a:bodyPr rtlCol="0"/>
          <a:lstStyle/>
          <a:p>
            <a:fld id="{254F01D8-67B5-489B-A243-72DA8A8DA529}" type="datetime1">
              <a:rPr lang="ru-RU" smtClean="0"/>
              <a:t>23.10.2024</a:t>
            </a:fld>
            <a:endParaRPr lang="ru-RU"/>
          </a:p>
        </p:txBody>
      </p:sp>
      <p:sp>
        <p:nvSpPr>
          <p:cNvPr id="22" name="Номер слайда 21"/>
          <p:cNvSpPr>
            <a:spLocks noGrp="1"/>
          </p:cNvSpPr>
          <p:nvPr>
            <p:ph type="sldNum" sz="quarter" idx="15"/>
          </p:nvPr>
        </p:nvSpPr>
        <p:spPr/>
        <p:txBody>
          <a:bodyPr rtlCol="0"/>
          <a:lstStyle/>
          <a:p>
            <a:fld id="{D6F87789-79C0-4369-89FF-5E19A7612EE5}"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EEC5234B-A3C9-46B4-B874-77CC4591058E}" type="datetime1">
              <a:rPr lang="ru-RU" smtClean="0"/>
              <a:t>23.10.2024</a:t>
            </a:fld>
            <a:endParaRPr lang="ru-RU"/>
          </a:p>
        </p:txBody>
      </p:sp>
      <p:sp>
        <p:nvSpPr>
          <p:cNvPr id="18" name="Номер слайда 17"/>
          <p:cNvSpPr>
            <a:spLocks noGrp="1"/>
          </p:cNvSpPr>
          <p:nvPr>
            <p:ph type="sldNum" sz="quarter" idx="11"/>
          </p:nvPr>
        </p:nvSpPr>
        <p:spPr/>
        <p:txBody>
          <a:bodyPr rtlCol="0"/>
          <a:lstStyle/>
          <a:p>
            <a:fld id="{D6F87789-79C0-4369-89FF-5E19A7612EE5}"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BC1BD55-643C-4204-BC5A-F5FFA5E84B7A}" type="datetime1">
              <a:rPr lang="ru-RU" smtClean="0"/>
              <a:t>23.10.2024</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6F87789-79C0-4369-89FF-5E19A7612EE5}"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A21C39B-038E-4CE8-BD6E-6347885CE84E}"/>
              </a:ext>
            </a:extLst>
          </p:cNvPr>
          <p:cNvSpPr>
            <a:spLocks noGrp="1"/>
          </p:cNvSpPr>
          <p:nvPr>
            <p:ph type="title"/>
          </p:nvPr>
        </p:nvSpPr>
        <p:spPr>
          <a:xfrm>
            <a:off x="1763688" y="274638"/>
            <a:ext cx="6161112" cy="778098"/>
          </a:xfrm>
        </p:spPr>
        <p:txBody>
          <a:bodyPr>
            <a:normAutofit/>
          </a:bodyPr>
          <a:lstStyle/>
          <a:p>
            <a:pPr marL="0" marR="0" lvl="0" indent="0" algn="ctr" defTabSz="914400" rtl="0" eaLnBrk="1" fontAlgn="auto" latinLnBrk="0" hangingPunct="1">
              <a:lnSpc>
                <a:spcPct val="100000"/>
              </a:lnSpc>
              <a:spcBef>
                <a:spcPts val="0"/>
              </a:spcBef>
              <a:spcAft>
                <a:spcPts val="0"/>
              </a:spcAft>
              <a:tabLst/>
              <a:defRPr/>
            </a:pPr>
            <a:r>
              <a:rPr lang="kk-KZ" sz="2000" kern="0" cap="none" dirty="0">
                <a:solidFill>
                  <a:schemeClr val="tx1"/>
                </a:solidFill>
                <a:latin typeface="Times New Roman"/>
                <a:ea typeface="Times New Roman"/>
                <a:cs typeface="Times New Roman"/>
                <a:sym typeface="Times New Roman"/>
              </a:rPr>
              <a:t>Ә</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л-Фараби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атындағы</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Қазақ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ұлттық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университеті</a:t>
            </a:r>
            <a:b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br>
            <a:r>
              <a:rPr lang="ru-RU" sz="2000" kern="0" cap="none" dirty="0">
                <a:solidFill>
                  <a:schemeClr val="tx1"/>
                </a:solidFill>
                <a:latin typeface="Times New Roman"/>
                <a:ea typeface="Times New Roman"/>
                <a:cs typeface="Times New Roman"/>
                <a:sym typeface="Times New Roman"/>
              </a:rPr>
              <a:t>Х</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имия</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және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химиялық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технология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факультеті</a:t>
            </a:r>
            <a:endParaRPr lang="ru-RU" sz="2000" dirty="0">
              <a:solidFill>
                <a:schemeClr val="tx1"/>
              </a:solidFill>
            </a:endParaRPr>
          </a:p>
        </p:txBody>
      </p:sp>
      <p:sp>
        <p:nvSpPr>
          <p:cNvPr id="3" name="Объект 2">
            <a:extLst>
              <a:ext uri="{FF2B5EF4-FFF2-40B4-BE49-F238E27FC236}">
                <a16:creationId xmlns:a16="http://schemas.microsoft.com/office/drawing/2014/main" id="{DB0BD90E-5A96-4146-A865-D8E252CC9F96}"/>
              </a:ext>
            </a:extLst>
          </p:cNvPr>
          <p:cNvSpPr>
            <a:spLocks noGrp="1"/>
          </p:cNvSpPr>
          <p:nvPr>
            <p:ph sz="quarter" idx="1"/>
          </p:nvPr>
        </p:nvSpPr>
        <p:spPr>
          <a:xfrm>
            <a:off x="467544" y="1268760"/>
            <a:ext cx="8208912" cy="5061176"/>
          </a:xfrm>
        </p:spPr>
        <p:txBody>
          <a:bodyPr>
            <a:normAutofit/>
          </a:bodyPr>
          <a:lstStyle/>
          <a:p>
            <a:pPr indent="0" algn="just">
              <a:lnSpc>
                <a:spcPct val="107000"/>
              </a:lnSpc>
              <a:spcAft>
                <a:spcPts val="800"/>
              </a:spcAft>
              <a:buNone/>
            </a:pPr>
            <a:endParaRPr lang="kk-KZ" sz="3600" dirty="0">
              <a:effectLst/>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sz="3600" b="1" dirty="0">
                <a:latin typeface="Times New Roman" panose="02020603050405020304" pitchFamily="18" charset="0"/>
                <a:ea typeface="Times New Roman" panose="02020603050405020304" pitchFamily="18" charset="0"/>
                <a:cs typeface="Times New Roman" panose="02020603050405020304" pitchFamily="18" charset="0"/>
              </a:rPr>
              <a:t>	</a:t>
            </a:r>
            <a:r>
              <a:rPr lang="kk-KZ" sz="3600" dirty="0">
                <a:latin typeface="Times New Roman" panose="02020603050405020304" pitchFamily="18" charset="0"/>
                <a:ea typeface="Calibri" panose="020F0502020204030204" pitchFamily="34" charset="0"/>
              </a:rPr>
              <a:t>Ядролық магниттік-резонансты спектроскопиясы (ЯМР)</a:t>
            </a:r>
            <a:endParaRPr lang="ru-RU" dirty="0"/>
          </a:p>
          <a:p>
            <a:endParaRPr lang="ru-RU" dirty="0"/>
          </a:p>
          <a:p>
            <a:endParaRPr lang="ru-RU" dirty="0"/>
          </a:p>
          <a:p>
            <a:pPr marL="0" indent="0">
              <a:buNone/>
            </a:pPr>
            <a:r>
              <a:rPr lang="ru-RU" sz="2100" dirty="0"/>
              <a:t>                                                   </a:t>
            </a:r>
          </a:p>
          <a:p>
            <a:pPr marL="0" indent="0">
              <a:buNone/>
            </a:pPr>
            <a:endParaRPr lang="ru-RU" sz="2100" dirty="0"/>
          </a:p>
          <a:p>
            <a:pPr marL="0" indent="0">
              <a:buNone/>
            </a:pPr>
            <a:endParaRPr lang="ru-RU" sz="2100" dirty="0"/>
          </a:p>
          <a:p>
            <a:pPr marL="0" indent="0">
              <a:buNone/>
            </a:pPr>
            <a:r>
              <a:rPr lang="ru-RU" sz="2100" dirty="0"/>
              <a:t>                                                           Д</a:t>
            </a:r>
            <a:r>
              <a:rPr lang="kk-KZ" sz="2100" dirty="0"/>
              <a:t>әріскер </a:t>
            </a:r>
            <a:r>
              <a:rPr lang="ru-RU" sz="2100" dirty="0"/>
              <a:t>- Исмаилова А.Г.</a:t>
            </a:r>
          </a:p>
          <a:p>
            <a:endParaRPr lang="ru-RU" dirty="0"/>
          </a:p>
        </p:txBody>
      </p:sp>
    </p:spTree>
    <p:extLst>
      <p:ext uri="{BB962C8B-B14F-4D97-AF65-F5344CB8AC3E}">
        <p14:creationId xmlns:p14="http://schemas.microsoft.com/office/powerpoint/2010/main" val="29709044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p:cNvPicPr>
            <a:picLocks noGrp="1" noChangeAspect="1"/>
          </p:cNvPicPr>
          <p:nvPr>
            <p:ph sz="quarter" idx="1"/>
          </p:nvPr>
        </p:nvPicPr>
        <p:blipFill>
          <a:blip r:embed="rId2"/>
          <a:stretch>
            <a:fillRect/>
          </a:stretch>
        </p:blipFill>
        <p:spPr>
          <a:xfrm>
            <a:off x="539552" y="620688"/>
            <a:ext cx="7704856" cy="5634569"/>
          </a:xfrm>
          <a:prstGeom prst="rect">
            <a:avLst/>
          </a:prstGeom>
        </p:spPr>
      </p:pic>
      <p:sp>
        <p:nvSpPr>
          <p:cNvPr id="4" name="Номер слайда 3"/>
          <p:cNvSpPr>
            <a:spLocks noGrp="1"/>
          </p:cNvSpPr>
          <p:nvPr>
            <p:ph type="sldNum" sz="quarter" idx="15"/>
          </p:nvPr>
        </p:nvSpPr>
        <p:spPr/>
        <p:txBody>
          <a:bodyPr/>
          <a:lstStyle/>
          <a:p>
            <a:fld id="{D6F87789-79C0-4369-89FF-5E19A7612EE5}" type="slidenum">
              <a:rPr lang="ru-RU" smtClean="0"/>
              <a:pPr/>
              <a:t>10</a:t>
            </a:fld>
            <a:endParaRPr lang="ru-RU"/>
          </a:p>
        </p:txBody>
      </p:sp>
    </p:spTree>
    <p:extLst>
      <p:ext uri="{BB962C8B-B14F-4D97-AF65-F5344CB8AC3E}">
        <p14:creationId xmlns:p14="http://schemas.microsoft.com/office/powerpoint/2010/main" val="40391469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p:cNvSpPr>
                <a:spLocks noGrp="1"/>
              </p:cNvSpPr>
              <p:nvPr>
                <p:ph sz="quarter" idx="1"/>
              </p:nvPr>
            </p:nvSpPr>
            <p:spPr>
              <a:xfrm>
                <a:off x="457200" y="260648"/>
                <a:ext cx="8075240" cy="6213304"/>
              </a:xfrm>
            </p:spPr>
            <p:txBody>
              <a:bodyPr>
                <a:normAutofit lnSpcReduction="10000"/>
              </a:bodyPr>
              <a:lstStyle/>
              <a:p>
                <a:pPr indent="0" algn="just">
                  <a:lnSpc>
                    <a:spcPct val="107000"/>
                  </a:lnSpc>
                  <a:spcAft>
                    <a:spcPts val="0"/>
                  </a:spcAft>
                  <a:buNone/>
                </a:pPr>
                <a:r>
                  <a:rPr lang="kk-KZ" b="1" dirty="0">
                    <a:latin typeface="Times New Roman" panose="02020603050405020304" pitchFamily="18" charset="0"/>
                    <a:ea typeface="Calibri" panose="020F0502020204030204" pitchFamily="34" charset="0"/>
                    <a:cs typeface="Times New Roman" panose="02020603050405020304" pitchFamily="18" charset="0"/>
                  </a:rPr>
                  <a:t>	Энергия деңгейлерінің толуы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dirty="0">
                    <a:latin typeface="Times New Roman" panose="02020603050405020304" pitchFamily="18" charset="0"/>
                    <a:ea typeface="Calibri" panose="020F0502020204030204" pitchFamily="34" charset="0"/>
                    <a:cs typeface="Times New Roman" panose="02020603050405020304" pitchFamily="18" charset="0"/>
                  </a:rPr>
                  <a:t>	Салдыстырмалы энергия деңгейлерінің толуы Больцман теңдеуімен өрнектеледі. Теңдеуге магнит өрісіндегі спинді ядро денгей энергия айырмасын қою арқылы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ctr">
                  <a:lnSpc>
                    <a:spcPct val="107000"/>
                  </a:lnSpc>
                  <a:spcAft>
                    <a:spcPts val="0"/>
                  </a:spcAft>
                  <a:buNone/>
                </a:pPr>
                <a14:m>
                  <m:oMath xmlns:m="http://schemas.openxmlformats.org/officeDocument/2006/math">
                    <m:f>
                      <m:fPr>
                        <m:ctrlPr>
                          <a:rPr lang="ru-RU" i="1">
                            <a:latin typeface="Cambria Math" panose="02040503050406030204" pitchFamily="18" charset="0"/>
                            <a:ea typeface="Calibri" panose="020F0502020204030204" pitchFamily="34" charset="0"/>
                            <a:cs typeface="Times New Roman" panose="02020603050405020304" pitchFamily="18" charset="0"/>
                          </a:rPr>
                        </m:ctrlPr>
                      </m:fPr>
                      <m:num>
                        <m:sSup>
                          <m:sSupPr>
                            <m:ctrlPr>
                              <a:rPr lang="ru-RU" i="1">
                                <a:latin typeface="Cambria Math" panose="02040503050406030204" pitchFamily="18" charset="0"/>
                                <a:ea typeface="Calibri" panose="020F0502020204030204" pitchFamily="34" charset="0"/>
                                <a:cs typeface="Times New Roman" panose="02020603050405020304" pitchFamily="18" charset="0"/>
                              </a:rPr>
                            </m:ctrlPr>
                          </m:sSupPr>
                          <m:e>
                            <m:r>
                              <a:rPr lang="kk-KZ" i="1">
                                <a:latin typeface="Cambria Math" panose="02040503050406030204" pitchFamily="18" charset="0"/>
                                <a:ea typeface="Calibri" panose="020F0502020204030204" pitchFamily="34" charset="0"/>
                                <a:cs typeface="Times New Roman" panose="02020603050405020304" pitchFamily="18" charset="0"/>
                              </a:rPr>
                              <m:t>𝑁</m:t>
                            </m:r>
                          </m:e>
                          <m:sup>
                            <m:r>
                              <a:rPr lang="kk-KZ" i="1">
                                <a:latin typeface="Cambria Math" panose="02040503050406030204" pitchFamily="18" charset="0"/>
                                <a:ea typeface="Calibri" panose="020F0502020204030204" pitchFamily="34" charset="0"/>
                                <a:cs typeface="Times New Roman" panose="02020603050405020304" pitchFamily="18" charset="0"/>
                              </a:rPr>
                              <m:t>∗</m:t>
                            </m:r>
                          </m:sup>
                        </m:sSup>
                      </m:num>
                      <m:den>
                        <m:sSub>
                          <m:sSubPr>
                            <m:ctrlPr>
                              <a:rPr lang="ru-RU" i="1">
                                <a:latin typeface="Cambria Math" panose="02040503050406030204" pitchFamily="18" charset="0"/>
                                <a:ea typeface="Calibri" panose="020F0502020204030204" pitchFamily="34" charset="0"/>
                                <a:cs typeface="Times New Roman" panose="02020603050405020304" pitchFamily="18" charset="0"/>
                              </a:rPr>
                            </m:ctrlPr>
                          </m:sSubPr>
                          <m:e>
                            <m:r>
                              <a:rPr lang="kk-KZ" i="1">
                                <a:latin typeface="Cambria Math" panose="02040503050406030204" pitchFamily="18" charset="0"/>
                                <a:ea typeface="Calibri" panose="020F0502020204030204" pitchFamily="34" charset="0"/>
                                <a:cs typeface="Times New Roman" panose="02020603050405020304" pitchFamily="18" charset="0"/>
                              </a:rPr>
                              <m:t>𝑁</m:t>
                            </m:r>
                          </m:e>
                          <m:sub>
                            <m:r>
                              <a:rPr lang="kk-KZ" i="1">
                                <a:latin typeface="Cambria Math" panose="02040503050406030204" pitchFamily="18" charset="0"/>
                                <a:ea typeface="Calibri" panose="020F0502020204030204" pitchFamily="34" charset="0"/>
                                <a:cs typeface="Times New Roman" panose="02020603050405020304" pitchFamily="18" charset="0"/>
                              </a:rPr>
                              <m:t>0</m:t>
                            </m:r>
                          </m:sub>
                        </m:sSub>
                      </m:den>
                    </m:f>
                  </m:oMath>
                </a14:m>
                <a:r>
                  <a:rPr lang="kk-KZ"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exp</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r>
                      <a:rPr lang="en-US" i="1">
                        <a:latin typeface="Cambria Math" panose="02040503050406030204" pitchFamily="18" charset="0"/>
                        <a:ea typeface="Times New Roman" panose="02020603050405020304" pitchFamily="18" charset="0"/>
                        <a:cs typeface="Times New Roman" panose="02020603050405020304" pitchFamily="18" charset="0"/>
                      </a:rPr>
                      <m:t>−</m:t>
                    </m:r>
                    <m:f>
                      <m:fPr>
                        <m:ctrlPr>
                          <a:rPr lang="ru-RU" i="1">
                            <a:latin typeface="Cambria Math" panose="02040503050406030204" pitchFamily="18" charset="0"/>
                            <a:ea typeface="Times New Roman" panose="02020603050405020304" pitchFamily="18" charset="0"/>
                            <a:cs typeface="Times New Roman" panose="02020603050405020304" pitchFamily="18" charset="0"/>
                          </a:rPr>
                        </m:ctrlPr>
                      </m:fPr>
                      <m:num>
                        <m:r>
                          <a:rPr lang="en-US" i="1">
                            <a:latin typeface="Cambria Math" panose="02040503050406030204" pitchFamily="18" charset="0"/>
                            <a:ea typeface="Times New Roman" panose="02020603050405020304" pitchFamily="18" charset="0"/>
                            <a:cs typeface="Times New Roman" panose="02020603050405020304" pitchFamily="18" charset="0"/>
                          </a:rPr>
                          <m:t>𝛥</m:t>
                        </m:r>
                        <m:r>
                          <a:rPr lang="en-US" i="1">
                            <a:latin typeface="Cambria Math" panose="02040503050406030204" pitchFamily="18" charset="0"/>
                            <a:ea typeface="Times New Roman" panose="02020603050405020304" pitchFamily="18" charset="0"/>
                            <a:cs typeface="Times New Roman" panose="02020603050405020304" pitchFamily="18" charset="0"/>
                          </a:rPr>
                          <m:t>𝐸</m:t>
                        </m:r>
                      </m:num>
                      <m:den>
                        <m:r>
                          <a:rPr lang="en-US" i="1">
                            <a:latin typeface="Cambria Math" panose="02040503050406030204" pitchFamily="18" charset="0"/>
                            <a:ea typeface="Times New Roman" panose="02020603050405020304" pitchFamily="18" charset="0"/>
                            <a:cs typeface="Times New Roman" panose="02020603050405020304" pitchFamily="18" charset="0"/>
                          </a:rPr>
                          <m:t>𝑘𝑇</m:t>
                        </m:r>
                      </m:den>
                    </m:f>
                  </m:oMath>
                </a14:m>
                <a:r>
                  <a:rPr lang="en-US" dirty="0">
                    <a:latin typeface="Times New Roman" panose="02020603050405020304" pitchFamily="18" charset="0"/>
                    <a:ea typeface="Times New Roman" panose="02020603050405020304" pitchFamily="18" charset="0"/>
                    <a:cs typeface="Times New Roman" panose="02020603050405020304" pitchFamily="18" charset="0"/>
                  </a:rPr>
                  <a:t>) =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exp</a:t>
                </a:r>
                <a:r>
                  <a:rPr lang="en-US" dirty="0">
                    <a:latin typeface="Times New Roman" panose="02020603050405020304" pitchFamily="18" charset="0"/>
                    <a:ea typeface="Times New Roman" panose="02020603050405020304" pitchFamily="18" charset="0"/>
                    <a:cs typeface="Times New Roman" panose="02020603050405020304" pitchFamily="18" charset="0"/>
                  </a:rPr>
                  <a:t>(</a:t>
                </a:r>
                <a14:m>
                  <m:oMath xmlns:m="http://schemas.openxmlformats.org/officeDocument/2006/math">
                    <m:r>
                      <a:rPr lang="en-US" i="1">
                        <a:latin typeface="Cambria Math" panose="02040503050406030204" pitchFamily="18" charset="0"/>
                        <a:ea typeface="Times New Roman" panose="02020603050405020304" pitchFamily="18" charset="0"/>
                        <a:cs typeface="Times New Roman" panose="02020603050405020304" pitchFamily="18" charset="0"/>
                      </a:rPr>
                      <m:t>−</m:t>
                    </m:r>
                    <m:f>
                      <m:fPr>
                        <m:ctrlPr>
                          <a:rPr lang="ru-RU" i="1">
                            <a:latin typeface="Cambria Math" panose="02040503050406030204" pitchFamily="18" charset="0"/>
                            <a:ea typeface="Calibri" panose="020F0502020204030204" pitchFamily="34" charset="0"/>
                            <a:cs typeface="Times New Roman" panose="02020603050405020304" pitchFamily="18" charset="0"/>
                          </a:rPr>
                        </m:ctrlPr>
                      </m:fPr>
                      <m:num>
                        <m:r>
                          <a:rPr lang="en-US" i="1">
                            <a:latin typeface="Cambria Math" panose="02040503050406030204" pitchFamily="18" charset="0"/>
                            <a:ea typeface="Calibri" panose="020F0502020204030204" pitchFamily="34" charset="0"/>
                            <a:cs typeface="Times New Roman" panose="02020603050405020304" pitchFamily="18" charset="0"/>
                          </a:rPr>
                          <m:t>𝛾</m:t>
                        </m:r>
                        <m:sSub>
                          <m:sSubPr>
                            <m:ctrlPr>
                              <a:rPr lang="ru-RU" i="1">
                                <a:latin typeface="Cambria Math" panose="02040503050406030204" pitchFamily="18" charset="0"/>
                                <a:ea typeface="Calibri" panose="020F0502020204030204" pitchFamily="34" charset="0"/>
                                <a:cs typeface="Times New Roman" panose="02020603050405020304" pitchFamily="18" charset="0"/>
                              </a:rPr>
                            </m:ctrlPr>
                          </m:sSubPr>
                          <m:e>
                            <m:r>
                              <a:rPr lang="en-US" i="1">
                                <a:latin typeface="Cambria Math" panose="02040503050406030204" pitchFamily="18" charset="0"/>
                                <a:ea typeface="Calibri" panose="020F0502020204030204" pitchFamily="34" charset="0"/>
                                <a:cs typeface="Times New Roman" panose="02020603050405020304" pitchFamily="18" charset="0"/>
                              </a:rPr>
                              <m:t>h𝐵</m:t>
                            </m:r>
                          </m:e>
                          <m:sub>
                            <m:r>
                              <a:rPr lang="en-US" i="1">
                                <a:latin typeface="Cambria Math" panose="02040503050406030204" pitchFamily="18" charset="0"/>
                                <a:ea typeface="Calibri" panose="020F0502020204030204" pitchFamily="34" charset="0"/>
                                <a:cs typeface="Times New Roman" panose="02020603050405020304" pitchFamily="18" charset="0"/>
                              </a:rPr>
                              <m:t>0</m:t>
                            </m:r>
                          </m:sub>
                        </m:sSub>
                      </m:num>
                      <m:den>
                        <m:r>
                          <a:rPr lang="en-US" i="1">
                            <a:latin typeface="Cambria Math" panose="02040503050406030204" pitchFamily="18" charset="0"/>
                            <a:ea typeface="Calibri" panose="020F0502020204030204" pitchFamily="34" charset="0"/>
                            <a:cs typeface="Times New Roman" panose="02020603050405020304" pitchFamily="18" charset="0"/>
                          </a:rPr>
                          <m:t>2</m:t>
                        </m:r>
                        <m:r>
                          <a:rPr lang="en-US" i="1">
                            <a:latin typeface="Cambria Math" panose="02040503050406030204" pitchFamily="18" charset="0"/>
                            <a:ea typeface="Calibri" panose="020F0502020204030204" pitchFamily="34" charset="0"/>
                            <a:cs typeface="Times New Roman" panose="02020603050405020304" pitchFamily="18" charset="0"/>
                          </a:rPr>
                          <m:t>𝜋</m:t>
                        </m:r>
                        <m:r>
                          <a:rPr lang="en-US" i="1">
                            <a:latin typeface="Cambria Math" panose="02040503050406030204" pitchFamily="18" charset="0"/>
                            <a:ea typeface="Calibri" panose="020F0502020204030204" pitchFamily="34" charset="0"/>
                            <a:cs typeface="Times New Roman" panose="02020603050405020304" pitchFamily="18" charset="0"/>
                          </a:rPr>
                          <m:t>𝑘𝑇</m:t>
                        </m:r>
                      </m:den>
                    </m:f>
                  </m:oMath>
                </a14:m>
                <a:r>
                  <a:rPr lang="en-US" dirty="0">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r>
                      <a:rPr lang="en-US" i="1">
                        <a:latin typeface="Cambria Math" panose="02040503050406030204" pitchFamily="18" charset="0"/>
                        <a:ea typeface="Times New Roman" panose="02020603050405020304" pitchFamily="18" charset="0"/>
                        <a:cs typeface="Times New Roman" panose="02020603050405020304" pitchFamily="18" charset="0"/>
                      </a:rPr>
                      <m:t>≈</m:t>
                    </m:r>
                  </m:oMath>
                </a14:m>
                <a:r>
                  <a:rPr lang="en-US" dirty="0">
                    <a:latin typeface="Times New Roman" panose="02020603050405020304" pitchFamily="18" charset="0"/>
                    <a:ea typeface="Times New Roman" panose="02020603050405020304" pitchFamily="18" charset="0"/>
                    <a:cs typeface="Times New Roman" panose="02020603050405020304" pitchFamily="18" charset="0"/>
                  </a:rPr>
                  <a:t> 1 </a:t>
                </a:r>
                <a14:m>
                  <m:oMath xmlns:m="http://schemas.openxmlformats.org/officeDocument/2006/math">
                    <m:r>
                      <a:rPr lang="en-US" i="1">
                        <a:latin typeface="Cambria Math" panose="02040503050406030204" pitchFamily="18" charset="0"/>
                        <a:ea typeface="Times New Roman" panose="02020603050405020304" pitchFamily="18" charset="0"/>
                        <a:cs typeface="Times New Roman" panose="02020603050405020304" pitchFamily="18" charset="0"/>
                      </a:rPr>
                      <m:t>−</m:t>
                    </m:r>
                    <m:f>
                      <m:fPr>
                        <m:ctrlPr>
                          <a:rPr lang="ru-RU" i="1">
                            <a:latin typeface="Cambria Math" panose="02040503050406030204" pitchFamily="18" charset="0"/>
                            <a:ea typeface="Calibri" panose="020F0502020204030204" pitchFamily="34" charset="0"/>
                            <a:cs typeface="Times New Roman" panose="02020603050405020304" pitchFamily="18" charset="0"/>
                          </a:rPr>
                        </m:ctrlPr>
                      </m:fPr>
                      <m:num>
                        <m:r>
                          <a:rPr lang="en-US" i="1">
                            <a:latin typeface="Cambria Math" panose="02040503050406030204" pitchFamily="18" charset="0"/>
                            <a:ea typeface="Calibri" panose="020F0502020204030204" pitchFamily="34" charset="0"/>
                            <a:cs typeface="Times New Roman" panose="02020603050405020304" pitchFamily="18" charset="0"/>
                          </a:rPr>
                          <m:t>𝛾</m:t>
                        </m:r>
                        <m:sSub>
                          <m:sSubPr>
                            <m:ctrlPr>
                              <a:rPr lang="ru-RU" i="1">
                                <a:latin typeface="Cambria Math" panose="02040503050406030204" pitchFamily="18" charset="0"/>
                                <a:ea typeface="Calibri" panose="020F0502020204030204" pitchFamily="34" charset="0"/>
                                <a:cs typeface="Times New Roman" panose="02020603050405020304" pitchFamily="18" charset="0"/>
                              </a:rPr>
                            </m:ctrlPr>
                          </m:sSubPr>
                          <m:e>
                            <m:r>
                              <a:rPr lang="en-US" i="1">
                                <a:latin typeface="Cambria Math" panose="02040503050406030204" pitchFamily="18" charset="0"/>
                                <a:ea typeface="Calibri" panose="020F0502020204030204" pitchFamily="34" charset="0"/>
                                <a:cs typeface="Times New Roman" panose="02020603050405020304" pitchFamily="18" charset="0"/>
                              </a:rPr>
                              <m:t>h𝐵</m:t>
                            </m:r>
                          </m:e>
                          <m:sub>
                            <m:r>
                              <a:rPr lang="en-US" i="1">
                                <a:latin typeface="Cambria Math" panose="02040503050406030204" pitchFamily="18" charset="0"/>
                                <a:ea typeface="Calibri" panose="020F0502020204030204" pitchFamily="34" charset="0"/>
                                <a:cs typeface="Times New Roman" panose="02020603050405020304" pitchFamily="18" charset="0"/>
                              </a:rPr>
                              <m:t>0</m:t>
                            </m:r>
                          </m:sub>
                        </m:sSub>
                      </m:num>
                      <m:den>
                        <m:r>
                          <a:rPr lang="en-US" i="1">
                            <a:latin typeface="Cambria Math" panose="02040503050406030204" pitchFamily="18" charset="0"/>
                            <a:ea typeface="Calibri" panose="020F0502020204030204" pitchFamily="34" charset="0"/>
                            <a:cs typeface="Times New Roman" panose="02020603050405020304" pitchFamily="18" charset="0"/>
                          </a:rPr>
                          <m:t>2</m:t>
                        </m:r>
                        <m:r>
                          <a:rPr lang="en-US" i="1">
                            <a:latin typeface="Cambria Math" panose="02040503050406030204" pitchFamily="18" charset="0"/>
                            <a:ea typeface="Calibri" panose="020F0502020204030204" pitchFamily="34" charset="0"/>
                            <a:cs typeface="Times New Roman" panose="02020603050405020304" pitchFamily="18" charset="0"/>
                          </a:rPr>
                          <m:t>𝜋</m:t>
                        </m:r>
                        <m:r>
                          <a:rPr lang="en-US" i="1">
                            <a:latin typeface="Cambria Math" panose="02040503050406030204" pitchFamily="18" charset="0"/>
                            <a:ea typeface="Calibri" panose="020F0502020204030204" pitchFamily="34" charset="0"/>
                            <a:cs typeface="Times New Roman" panose="02020603050405020304" pitchFamily="18" charset="0"/>
                          </a:rPr>
                          <m:t>𝑘𝑇</m:t>
                        </m:r>
                      </m:den>
                    </m:f>
                  </m:oMath>
                </a14:m>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dirty="0">
                    <a:latin typeface="Times New Roman" panose="02020603050405020304" pitchFamily="18" charset="0"/>
                    <a:ea typeface="Times New Roman" panose="02020603050405020304" pitchFamily="18" charset="0"/>
                    <a:cs typeface="Times New Roman" panose="02020603050405020304" pitchFamily="18" charset="0"/>
                  </a:rPr>
                  <a:t>	Бұл жердегі </a:t>
                </a:r>
                <a14:m>
                  <m:oMath xmlns:m="http://schemas.openxmlformats.org/officeDocument/2006/math">
                    <m:sSup>
                      <m:sSupPr>
                        <m:ctrlPr>
                          <a:rPr lang="ru-RU" i="1">
                            <a:latin typeface="Cambria Math" panose="02040503050406030204" pitchFamily="18" charset="0"/>
                            <a:ea typeface="Calibri" panose="020F0502020204030204" pitchFamily="34" charset="0"/>
                            <a:cs typeface="Times New Roman" panose="02020603050405020304" pitchFamily="18" charset="0"/>
                          </a:rPr>
                        </m:ctrlPr>
                      </m:sSupPr>
                      <m:e>
                        <m:r>
                          <a:rPr lang="kk-KZ" i="1">
                            <a:latin typeface="Cambria Math" panose="02040503050406030204" pitchFamily="18" charset="0"/>
                            <a:ea typeface="Calibri" panose="020F0502020204030204" pitchFamily="34" charset="0"/>
                            <a:cs typeface="Times New Roman" panose="02020603050405020304" pitchFamily="18" charset="0"/>
                          </a:rPr>
                          <m:t>𝑁</m:t>
                        </m:r>
                      </m:e>
                      <m:sup>
                        <m:r>
                          <a:rPr lang="kk-KZ" i="1">
                            <a:latin typeface="Cambria Math" panose="02040503050406030204" pitchFamily="18" charset="0"/>
                            <a:ea typeface="Calibri" panose="020F0502020204030204" pitchFamily="34" charset="0"/>
                            <a:cs typeface="Times New Roman" panose="02020603050405020304" pitchFamily="18" charset="0"/>
                          </a:rPr>
                          <m:t>∗</m:t>
                        </m:r>
                      </m:sup>
                    </m:sSup>
                    <m:r>
                      <a:rPr lang="kk-KZ" i="1">
                        <a:latin typeface="Cambria Math" panose="02040503050406030204" pitchFamily="18" charset="0"/>
                        <a:ea typeface="Calibri" panose="020F0502020204030204" pitchFamily="34" charset="0"/>
                        <a:cs typeface="Times New Roman" panose="02020603050405020304" pitchFamily="18" charset="0"/>
                      </a:rPr>
                      <m:t> және </m:t>
                    </m:r>
                    <m:sSub>
                      <m:sSubPr>
                        <m:ctrlPr>
                          <a:rPr lang="ru-RU" i="1">
                            <a:latin typeface="Cambria Math" panose="02040503050406030204" pitchFamily="18" charset="0"/>
                            <a:ea typeface="Calibri" panose="020F0502020204030204" pitchFamily="34" charset="0"/>
                            <a:cs typeface="Times New Roman" panose="02020603050405020304" pitchFamily="18" charset="0"/>
                          </a:rPr>
                        </m:ctrlPr>
                      </m:sSubPr>
                      <m:e>
                        <m:r>
                          <a:rPr lang="kk-KZ" i="1">
                            <a:latin typeface="Cambria Math" panose="02040503050406030204" pitchFamily="18" charset="0"/>
                            <a:ea typeface="Calibri" panose="020F0502020204030204" pitchFamily="34" charset="0"/>
                            <a:cs typeface="Times New Roman" panose="02020603050405020304" pitchFamily="18" charset="0"/>
                          </a:rPr>
                          <m:t>𝑁</m:t>
                        </m:r>
                      </m:e>
                      <m:sub>
                        <m:r>
                          <a:rPr lang="kk-KZ" i="1">
                            <a:latin typeface="Cambria Math" panose="02040503050406030204" pitchFamily="18" charset="0"/>
                            <a:ea typeface="Calibri" panose="020F0502020204030204" pitchFamily="34" charset="0"/>
                            <a:cs typeface="Times New Roman" panose="02020603050405020304" pitchFamily="18" charset="0"/>
                          </a:rPr>
                          <m:t>0</m:t>
                        </m:r>
                      </m:sub>
                    </m:sSub>
                  </m:oMath>
                </a14:m>
                <a:r>
                  <a:rPr lang="kk-KZ" dirty="0">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r>
                      <a:rPr lang="kk-KZ" i="1">
                        <a:latin typeface="Cambria Math" panose="02040503050406030204" pitchFamily="18" charset="0"/>
                        <a:ea typeface="Times New Roman" panose="02020603050405020304" pitchFamily="18" charset="0"/>
                        <a:cs typeface="Times New Roman" panose="02020603050405020304" pitchFamily="18" charset="0"/>
                      </a:rPr>
                      <m:t>−</m:t>
                    </m:r>
                  </m:oMath>
                </a14:m>
                <a:r>
                  <a:rPr lang="kk-KZ" dirty="0">
                    <a:latin typeface="Times New Roman" panose="02020603050405020304" pitchFamily="18" charset="0"/>
                    <a:ea typeface="Times New Roman" panose="02020603050405020304" pitchFamily="18" charset="0"/>
                    <a:cs typeface="Times New Roman" panose="02020603050405020304" pitchFamily="18" charset="0"/>
                  </a:rPr>
                  <a:t> жоғарғы және төменгі энергетикалық деңгейлердегі ядролардың саны, </a:t>
                </a:r>
                <a:r>
                  <a:rPr lang="en-US" dirty="0">
                    <a:latin typeface="Times New Roman" panose="02020603050405020304" pitchFamily="18" charset="0"/>
                    <a:ea typeface="Times New Roman" panose="02020603050405020304" pitchFamily="18" charset="0"/>
                    <a:cs typeface="Times New Roman" panose="02020603050405020304" pitchFamily="18" charset="0"/>
                  </a:rPr>
                  <a:t>k </a:t>
                </a:r>
                <a:r>
                  <a:rPr lang="kk-KZ" dirty="0">
                    <a:latin typeface="Times New Roman" panose="02020603050405020304" pitchFamily="18" charset="0"/>
                    <a:ea typeface="Times New Roman" panose="02020603050405020304" pitchFamily="18" charset="0"/>
                    <a:cs typeface="Times New Roman" panose="02020603050405020304" pitchFamily="18" charset="0"/>
                  </a:rPr>
                  <a:t>және </a:t>
                </a:r>
                <a:r>
                  <a:rPr lang="en-US" dirty="0">
                    <a:latin typeface="Times New Roman" panose="02020603050405020304" pitchFamily="18" charset="0"/>
                    <a:ea typeface="Times New Roman" panose="02020603050405020304" pitchFamily="18" charset="0"/>
                    <a:cs typeface="Times New Roman" panose="02020603050405020304" pitchFamily="18" charset="0"/>
                  </a:rPr>
                  <a:t>T </a:t>
                </a:r>
                <a14:m>
                  <m:oMath xmlns:m="http://schemas.openxmlformats.org/officeDocument/2006/math">
                    <m:r>
                      <a:rPr lang="kk-KZ" i="1">
                        <a:latin typeface="Cambria Math" panose="02040503050406030204" pitchFamily="18" charset="0"/>
                        <a:ea typeface="Times New Roman" panose="02020603050405020304" pitchFamily="18" charset="0"/>
                        <a:cs typeface="Times New Roman" panose="02020603050405020304" pitchFamily="18" charset="0"/>
                      </a:rPr>
                      <m:t>–</m:t>
                    </m:r>
                  </m:oMath>
                </a14:m>
                <a:r>
                  <a:rPr lang="kk-KZ" dirty="0">
                    <a:latin typeface="Times New Roman" panose="02020603050405020304" pitchFamily="18" charset="0"/>
                    <a:ea typeface="Times New Roman" panose="02020603050405020304" pitchFamily="18" charset="0"/>
                    <a:cs typeface="Times New Roman" panose="02020603050405020304" pitchFamily="18" charset="0"/>
                  </a:rPr>
                  <a:t> Больцман тұрақтысы және абсалютті температура.</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dirty="0">
                    <a:latin typeface="Times New Roman" panose="02020603050405020304" pitchFamily="18" charset="0"/>
                    <a:ea typeface="Calibri" panose="020F0502020204030204" pitchFamily="34" charset="0"/>
                    <a:cs typeface="Times New Roman" panose="02020603050405020304" pitchFamily="18" charset="0"/>
                  </a:rPr>
                  <a:t>	Бұрын қарастырылған барлық спектроскопиялық әдістерден айырмашылығы, ЯМР спектроскопиясында жоғарғы және төменгі энергия деңгейлерінің толықтырылуы бірдей. Мысалы, протон үшін</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ctr">
                  <a:lnSpc>
                    <a:spcPct val="107000"/>
                  </a:lnSpc>
                  <a:spcAft>
                    <a:spcPts val="0"/>
                  </a:spcAft>
                  <a:buNone/>
                </a:pPr>
                <a:r>
                  <a:rPr lang="ru-RU" dirty="0">
                    <a:ea typeface="Calibri" panose="020F0502020204030204" pitchFamily="34" charset="0"/>
                    <a:cs typeface="Times New Roman" panose="02020603050405020304" pitchFamily="18" charset="0"/>
                  </a:rPr>
                  <a:t>	</a:t>
                </a:r>
                <a14:m>
                  <m:oMath xmlns:m="http://schemas.openxmlformats.org/officeDocument/2006/math">
                    <m:f>
                      <m:fPr>
                        <m:ctrlPr>
                          <a:rPr lang="ru-RU" i="1">
                            <a:latin typeface="Cambria Math" panose="02040503050406030204" pitchFamily="18" charset="0"/>
                            <a:ea typeface="Calibri" panose="020F0502020204030204" pitchFamily="34" charset="0"/>
                            <a:cs typeface="Times New Roman" panose="02020603050405020304" pitchFamily="18" charset="0"/>
                          </a:rPr>
                        </m:ctrlPr>
                      </m:fPr>
                      <m:num>
                        <m:sSup>
                          <m:sSupPr>
                            <m:ctrlPr>
                              <a:rPr lang="ru-RU" i="1">
                                <a:latin typeface="Cambria Math" panose="02040503050406030204" pitchFamily="18" charset="0"/>
                                <a:ea typeface="Calibri" panose="020F0502020204030204" pitchFamily="34" charset="0"/>
                                <a:cs typeface="Times New Roman" panose="02020603050405020304" pitchFamily="18" charset="0"/>
                              </a:rPr>
                            </m:ctrlPr>
                          </m:sSupPr>
                          <m:e>
                            <m:r>
                              <a:rPr lang="kk-KZ" i="1">
                                <a:latin typeface="Cambria Math" panose="02040503050406030204" pitchFamily="18" charset="0"/>
                                <a:ea typeface="Calibri" panose="020F0502020204030204" pitchFamily="34" charset="0"/>
                                <a:cs typeface="Times New Roman" panose="02020603050405020304" pitchFamily="18" charset="0"/>
                              </a:rPr>
                              <m:t>𝑁</m:t>
                            </m:r>
                          </m:e>
                          <m:sup>
                            <m:r>
                              <a:rPr lang="kk-KZ" i="1">
                                <a:latin typeface="Cambria Math" panose="02040503050406030204" pitchFamily="18" charset="0"/>
                                <a:ea typeface="Calibri" panose="020F0502020204030204" pitchFamily="34" charset="0"/>
                                <a:cs typeface="Times New Roman" panose="02020603050405020304" pitchFamily="18" charset="0"/>
                              </a:rPr>
                              <m:t>∗</m:t>
                            </m:r>
                          </m:sup>
                        </m:sSup>
                      </m:num>
                      <m:den>
                        <m:sSub>
                          <m:sSubPr>
                            <m:ctrlPr>
                              <a:rPr lang="ru-RU" i="1">
                                <a:latin typeface="Cambria Math" panose="02040503050406030204" pitchFamily="18" charset="0"/>
                                <a:ea typeface="Calibri" panose="020F0502020204030204" pitchFamily="34" charset="0"/>
                                <a:cs typeface="Times New Roman" panose="02020603050405020304" pitchFamily="18" charset="0"/>
                              </a:rPr>
                            </m:ctrlPr>
                          </m:sSubPr>
                          <m:e>
                            <m:r>
                              <a:rPr lang="kk-KZ" i="1">
                                <a:latin typeface="Cambria Math" panose="02040503050406030204" pitchFamily="18" charset="0"/>
                                <a:ea typeface="Calibri" panose="020F0502020204030204" pitchFamily="34" charset="0"/>
                                <a:cs typeface="Times New Roman" panose="02020603050405020304" pitchFamily="18" charset="0"/>
                              </a:rPr>
                              <m:t>𝑁</m:t>
                            </m:r>
                          </m:e>
                          <m:sub>
                            <m:r>
                              <a:rPr lang="kk-KZ" i="1">
                                <a:latin typeface="Cambria Math" panose="02040503050406030204" pitchFamily="18" charset="0"/>
                                <a:ea typeface="Calibri" panose="020F0502020204030204" pitchFamily="34" charset="0"/>
                                <a:cs typeface="Times New Roman" panose="02020603050405020304" pitchFamily="18" charset="0"/>
                              </a:rPr>
                              <m:t>0</m:t>
                            </m:r>
                          </m:sub>
                        </m:sSub>
                      </m:den>
                    </m:f>
                  </m:oMath>
                </a14:m>
                <a:r>
                  <a:rPr lang="kk-KZ"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exp</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r>
                      <a:rPr lang="en-US" i="1">
                        <a:latin typeface="Cambria Math" panose="02040503050406030204" pitchFamily="18" charset="0"/>
                        <a:ea typeface="Times New Roman" panose="02020603050405020304" pitchFamily="18" charset="0"/>
                        <a:cs typeface="Times New Roman" panose="02020603050405020304" pitchFamily="18" charset="0"/>
                      </a:rPr>
                      <m:t>−</m:t>
                    </m:r>
                    <m:f>
                      <m:fPr>
                        <m:ctrlPr>
                          <a:rPr lang="ru-RU" i="1">
                            <a:latin typeface="Cambria Math" panose="02040503050406030204" pitchFamily="18" charset="0"/>
                            <a:ea typeface="Times New Roman" panose="02020603050405020304" pitchFamily="18" charset="0"/>
                            <a:cs typeface="Times New Roman" panose="02020603050405020304" pitchFamily="18" charset="0"/>
                          </a:rPr>
                        </m:ctrlPr>
                      </m:fPr>
                      <m:num>
                        <m:r>
                          <a:rPr lang="en-US" i="1">
                            <a:latin typeface="Cambria Math" panose="02040503050406030204" pitchFamily="18" charset="0"/>
                            <a:ea typeface="Times New Roman" panose="02020603050405020304" pitchFamily="18" charset="0"/>
                            <a:cs typeface="Times New Roman" panose="02020603050405020304" pitchFamily="18" charset="0"/>
                          </a:rPr>
                          <m:t>26,8∙</m:t>
                        </m:r>
                        <m:sSup>
                          <m:sSupPr>
                            <m:ctrlPr>
                              <a:rPr lang="ru-RU" i="1">
                                <a:latin typeface="Cambria Math" panose="02040503050406030204" pitchFamily="18" charset="0"/>
                                <a:ea typeface="Times New Roman" panose="02020603050405020304" pitchFamily="18" charset="0"/>
                                <a:cs typeface="Times New Roman" panose="02020603050405020304" pitchFamily="18" charset="0"/>
                              </a:rPr>
                            </m:ctrlPr>
                          </m:sSupPr>
                          <m:e>
                            <m:r>
                              <a:rPr lang="en-US" i="1">
                                <a:latin typeface="Cambria Math" panose="02040503050406030204" pitchFamily="18" charset="0"/>
                                <a:ea typeface="Times New Roman" panose="02020603050405020304" pitchFamily="18" charset="0"/>
                                <a:cs typeface="Times New Roman" panose="02020603050405020304" pitchFamily="18" charset="0"/>
                              </a:rPr>
                              <m:t>10</m:t>
                            </m:r>
                          </m:e>
                          <m:sup>
                            <m:r>
                              <a:rPr lang="en-US" i="1">
                                <a:latin typeface="Cambria Math" panose="02040503050406030204" pitchFamily="18" charset="0"/>
                                <a:ea typeface="Times New Roman" panose="02020603050405020304" pitchFamily="18" charset="0"/>
                                <a:cs typeface="Times New Roman" panose="02020603050405020304" pitchFamily="18" charset="0"/>
                              </a:rPr>
                              <m:t>7</m:t>
                            </m:r>
                          </m:sup>
                        </m:sSup>
                        <m:r>
                          <a:rPr lang="ru-RU" i="1">
                            <a:latin typeface="Cambria Math" panose="02040503050406030204" pitchFamily="18" charset="0"/>
                            <a:ea typeface="Times New Roman" panose="02020603050405020304" pitchFamily="18" charset="0"/>
                            <a:cs typeface="Times New Roman" panose="02020603050405020304" pitchFamily="18" charset="0"/>
                          </a:rPr>
                          <m:t>Тл</m:t>
                        </m:r>
                        <m:r>
                          <a:rPr lang="en-US" i="1">
                            <a:latin typeface="Cambria Math" panose="02040503050406030204" pitchFamily="18" charset="0"/>
                            <a:ea typeface="Times New Roman" panose="02020603050405020304" pitchFamily="18" charset="0"/>
                            <a:cs typeface="Times New Roman" panose="02020603050405020304" pitchFamily="18" charset="0"/>
                          </a:rPr>
                          <m:t>/</m:t>
                        </m:r>
                        <m:r>
                          <a:rPr lang="ru-RU" i="1">
                            <a:latin typeface="Cambria Math" panose="02040503050406030204" pitchFamily="18" charset="0"/>
                            <a:ea typeface="Times New Roman" panose="02020603050405020304" pitchFamily="18" charset="0"/>
                            <a:cs typeface="Times New Roman" panose="02020603050405020304" pitchFamily="18" charset="0"/>
                          </a:rPr>
                          <m:t>с</m:t>
                        </m:r>
                        <m:r>
                          <a:rPr lang="en-US" i="1">
                            <a:latin typeface="Cambria Math" panose="02040503050406030204" pitchFamily="18" charset="0"/>
                            <a:ea typeface="Times New Roman" panose="02020603050405020304" pitchFamily="18" charset="0"/>
                            <a:cs typeface="Times New Roman" panose="02020603050405020304" pitchFamily="18" charset="0"/>
                          </a:rPr>
                          <m:t> ∙6,63∙</m:t>
                        </m:r>
                        <m:sSup>
                          <m:sSupPr>
                            <m:ctrlPr>
                              <a:rPr lang="ru-RU" i="1">
                                <a:latin typeface="Cambria Math" panose="02040503050406030204" pitchFamily="18" charset="0"/>
                                <a:ea typeface="Times New Roman" panose="02020603050405020304" pitchFamily="18" charset="0"/>
                                <a:cs typeface="Times New Roman" panose="02020603050405020304" pitchFamily="18" charset="0"/>
                              </a:rPr>
                            </m:ctrlPr>
                          </m:sSupPr>
                          <m:e>
                            <m:r>
                              <a:rPr lang="en-US" i="1">
                                <a:latin typeface="Cambria Math" panose="02040503050406030204" pitchFamily="18" charset="0"/>
                                <a:ea typeface="Times New Roman" panose="02020603050405020304" pitchFamily="18" charset="0"/>
                                <a:cs typeface="Times New Roman" panose="02020603050405020304" pitchFamily="18" charset="0"/>
                              </a:rPr>
                              <m:t>10</m:t>
                            </m:r>
                          </m:e>
                          <m:sup>
                            <m:r>
                              <a:rPr lang="en-US" i="1">
                                <a:latin typeface="Cambria Math" panose="02040503050406030204" pitchFamily="18" charset="0"/>
                                <a:ea typeface="Times New Roman" panose="02020603050405020304" pitchFamily="18" charset="0"/>
                                <a:cs typeface="Times New Roman" panose="02020603050405020304" pitchFamily="18" charset="0"/>
                              </a:rPr>
                              <m:t>−34 </m:t>
                            </m:r>
                          </m:sup>
                        </m:sSup>
                        <m:r>
                          <a:rPr lang="ru-RU" i="1">
                            <a:latin typeface="Cambria Math" panose="02040503050406030204" pitchFamily="18" charset="0"/>
                            <a:ea typeface="Times New Roman" panose="02020603050405020304" pitchFamily="18" charset="0"/>
                            <a:cs typeface="Times New Roman" panose="02020603050405020304" pitchFamily="18" charset="0"/>
                          </a:rPr>
                          <m:t>Дж</m:t>
                        </m:r>
                        <m:r>
                          <a:rPr lang="en-US" i="1">
                            <a:latin typeface="Cambria Math" panose="02040503050406030204" pitchFamily="18" charset="0"/>
                            <a:ea typeface="Times New Roman" panose="02020603050405020304" pitchFamily="18" charset="0"/>
                            <a:cs typeface="Times New Roman" panose="02020603050405020304" pitchFamily="18" charset="0"/>
                          </a:rPr>
                          <m:t>∙</m:t>
                        </m:r>
                        <m:r>
                          <a:rPr lang="ru-RU" i="1">
                            <a:latin typeface="Cambria Math" panose="02040503050406030204" pitchFamily="18" charset="0"/>
                            <a:ea typeface="Times New Roman" panose="02020603050405020304" pitchFamily="18" charset="0"/>
                            <a:cs typeface="Times New Roman" panose="02020603050405020304" pitchFamily="18" charset="0"/>
                          </a:rPr>
                          <m:t>с</m:t>
                        </m:r>
                        <m:r>
                          <a:rPr lang="en-US" i="1">
                            <a:latin typeface="Cambria Math" panose="02040503050406030204" pitchFamily="18" charset="0"/>
                            <a:ea typeface="Times New Roman" panose="02020603050405020304" pitchFamily="18" charset="0"/>
                            <a:cs typeface="Times New Roman" panose="02020603050405020304" pitchFamily="18" charset="0"/>
                          </a:rPr>
                          <m:t> ∙4,69 </m:t>
                        </m:r>
                        <m:r>
                          <a:rPr lang="ru-RU" i="1">
                            <a:latin typeface="Cambria Math" panose="02040503050406030204" pitchFamily="18" charset="0"/>
                            <a:ea typeface="Times New Roman" panose="02020603050405020304" pitchFamily="18" charset="0"/>
                            <a:cs typeface="Times New Roman" panose="02020603050405020304" pitchFamily="18" charset="0"/>
                          </a:rPr>
                          <m:t>Т</m:t>
                        </m:r>
                      </m:num>
                      <m:den>
                        <m:r>
                          <a:rPr lang="en-US" i="1">
                            <a:latin typeface="Cambria Math" panose="02040503050406030204" pitchFamily="18" charset="0"/>
                            <a:ea typeface="Times New Roman" panose="02020603050405020304" pitchFamily="18" charset="0"/>
                            <a:cs typeface="Times New Roman" panose="02020603050405020304" pitchFamily="18" charset="0"/>
                          </a:rPr>
                          <m:t>6,28∙1,38∙</m:t>
                        </m:r>
                        <m:sSup>
                          <m:sSupPr>
                            <m:ctrlPr>
                              <a:rPr lang="ru-RU" i="1">
                                <a:latin typeface="Cambria Math" panose="02040503050406030204" pitchFamily="18" charset="0"/>
                                <a:ea typeface="Times New Roman" panose="02020603050405020304" pitchFamily="18" charset="0"/>
                                <a:cs typeface="Times New Roman" panose="02020603050405020304" pitchFamily="18" charset="0"/>
                              </a:rPr>
                            </m:ctrlPr>
                          </m:sSupPr>
                          <m:e>
                            <m:r>
                              <a:rPr lang="en-US" i="1">
                                <a:latin typeface="Cambria Math" panose="02040503050406030204" pitchFamily="18" charset="0"/>
                                <a:ea typeface="Times New Roman" panose="02020603050405020304" pitchFamily="18" charset="0"/>
                                <a:cs typeface="Times New Roman" panose="02020603050405020304" pitchFamily="18" charset="0"/>
                              </a:rPr>
                              <m:t>10</m:t>
                            </m:r>
                          </m:e>
                          <m:sup>
                            <m:r>
                              <a:rPr lang="en-US" i="1">
                                <a:latin typeface="Cambria Math" panose="02040503050406030204" pitchFamily="18" charset="0"/>
                                <a:ea typeface="Times New Roman" panose="02020603050405020304" pitchFamily="18" charset="0"/>
                                <a:cs typeface="Times New Roman" panose="02020603050405020304" pitchFamily="18" charset="0"/>
                              </a:rPr>
                              <m:t>−23</m:t>
                            </m:r>
                          </m:sup>
                        </m:sSup>
                        <m:r>
                          <a:rPr lang="en-US" i="1">
                            <a:latin typeface="Cambria Math" panose="02040503050406030204" pitchFamily="18" charset="0"/>
                            <a:ea typeface="Times New Roman" panose="02020603050405020304" pitchFamily="18" charset="0"/>
                            <a:cs typeface="Times New Roman" panose="02020603050405020304" pitchFamily="18" charset="0"/>
                          </a:rPr>
                          <m:t>Дж/К∙293К</m:t>
                        </m:r>
                      </m:den>
                    </m:f>
                  </m:oMath>
                </a14:m>
                <a:r>
                  <a:rPr lang="en-US" dirty="0">
                    <a:latin typeface="Times New Roman" panose="02020603050405020304" pitchFamily="18" charset="0"/>
                    <a:ea typeface="Times New Roman" panose="02020603050405020304" pitchFamily="18" charset="0"/>
                    <a:cs typeface="Times New Roman" panose="02020603050405020304" pitchFamily="18" charset="0"/>
                  </a:rPr>
                  <a:t>) = 0,999967</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mc:Choice>
        <mc:Fallback xmlns="">
          <p:sp>
            <p:nvSpPr>
              <p:cNvPr id="3" name="Объект 2"/>
              <p:cNvSpPr>
                <a:spLocks noGrp="1" noRot="1" noChangeAspect="1" noMove="1" noResize="1" noEditPoints="1" noAdjustHandles="1" noChangeArrowheads="1" noChangeShapeType="1" noTextEdit="1"/>
              </p:cNvSpPr>
              <p:nvPr>
                <p:ph sz="quarter" idx="1"/>
              </p:nvPr>
            </p:nvSpPr>
            <p:spPr>
              <a:xfrm>
                <a:off x="457200" y="260648"/>
                <a:ext cx="8075240" cy="6213304"/>
              </a:xfrm>
              <a:blipFill>
                <a:blip r:embed="rId2"/>
                <a:stretch>
                  <a:fillRect t="-1079" r="-1132"/>
                </a:stretch>
              </a:blipFill>
            </p:spPr>
            <p:txBody>
              <a:bodyPr/>
              <a:lstStyle/>
              <a:p>
                <a:r>
                  <a:rPr lang="ru-RU">
                    <a:noFill/>
                  </a:rPr>
                  <a:t> </a:t>
                </a:r>
              </a:p>
            </p:txBody>
          </p:sp>
        </mc:Fallback>
      </mc:AlternateContent>
      <p:sp>
        <p:nvSpPr>
          <p:cNvPr id="4" name="Номер слайда 3"/>
          <p:cNvSpPr>
            <a:spLocks noGrp="1"/>
          </p:cNvSpPr>
          <p:nvPr>
            <p:ph type="sldNum" sz="quarter" idx="15"/>
          </p:nvPr>
        </p:nvSpPr>
        <p:spPr/>
        <p:txBody>
          <a:bodyPr/>
          <a:lstStyle/>
          <a:p>
            <a:fld id="{D6F87789-79C0-4369-89FF-5E19A7612EE5}" type="slidenum">
              <a:rPr lang="ru-RU" smtClean="0"/>
              <a:pPr/>
              <a:t>11</a:t>
            </a:fld>
            <a:endParaRPr lang="ru-RU"/>
          </a:p>
        </p:txBody>
      </p:sp>
    </p:spTree>
    <p:extLst>
      <p:ext uri="{BB962C8B-B14F-4D97-AF65-F5344CB8AC3E}">
        <p14:creationId xmlns:p14="http://schemas.microsoft.com/office/powerpoint/2010/main" val="301610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p:cNvSpPr>
                <a:spLocks noGrp="1"/>
              </p:cNvSpPr>
              <p:nvPr>
                <p:ph sz="quarter" idx="1"/>
              </p:nvPr>
            </p:nvSpPr>
            <p:spPr>
              <a:xfrm>
                <a:off x="457200" y="548680"/>
                <a:ext cx="8003232" cy="5925272"/>
              </a:xfrm>
            </p:spPr>
            <p:txBody>
              <a:bodyPr>
                <a:normAutofit/>
              </a:bodyPr>
              <a:lstStyle/>
              <a:p>
                <a:pPr indent="0" algn="just">
                  <a:lnSpc>
                    <a:spcPct val="107000"/>
                  </a:lnSpc>
                  <a:spcAft>
                    <a:spcPts val="0"/>
                  </a:spcAft>
                  <a:buNone/>
                </a:pPr>
                <a:r>
                  <a:rPr lang="kk-KZ" dirty="0">
                    <a:latin typeface="Times New Roman" panose="02020603050405020304" pitchFamily="18" charset="0"/>
                    <a:ea typeface="Times New Roman" panose="02020603050405020304" pitchFamily="18" charset="0"/>
                    <a:cs typeface="Times New Roman" panose="02020603050405020304" pitchFamily="18" charset="0"/>
                  </a:rPr>
                  <a:t>	Қозған күйдегі әр миллион протонға сәйкес келетін негізгі күйдегі протон саны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ctr">
                  <a:lnSpc>
                    <a:spcPct val="107000"/>
                  </a:lnSpc>
                  <a:spcAft>
                    <a:spcPts val="0"/>
                  </a:spcAft>
                  <a:buNone/>
                </a:pPr>
                <a14:m>
                  <m:oMath xmlns:m="http://schemas.openxmlformats.org/officeDocument/2006/math">
                    <m:sSub>
                      <m:sSubPr>
                        <m:ctrlPr>
                          <a:rPr lang="ru-RU" i="1">
                            <a:latin typeface="Cambria Math" panose="02040503050406030204" pitchFamily="18" charset="0"/>
                            <a:ea typeface="Calibri" panose="020F0502020204030204" pitchFamily="34" charset="0"/>
                            <a:cs typeface="Times New Roman" panose="02020603050405020304" pitchFamily="18" charset="0"/>
                          </a:rPr>
                        </m:ctrlPr>
                      </m:sSubPr>
                      <m:e>
                        <m:r>
                          <m:rPr>
                            <m:sty m:val="p"/>
                          </m:rPr>
                          <a:rPr lang="en-US">
                            <a:latin typeface="Cambria Math" panose="02040503050406030204" pitchFamily="18" charset="0"/>
                            <a:ea typeface="Calibri" panose="020F0502020204030204" pitchFamily="34" charset="0"/>
                            <a:cs typeface="Times New Roman" panose="02020603050405020304" pitchFamily="18" charset="0"/>
                          </a:rPr>
                          <m:t>N</m:t>
                        </m:r>
                      </m:e>
                      <m:sub>
                        <m:r>
                          <a:rPr lang="ru-RU">
                            <a:latin typeface="Cambria Math" panose="02040503050406030204" pitchFamily="18" charset="0"/>
                            <a:ea typeface="Calibri" panose="020F0502020204030204" pitchFamily="34" charset="0"/>
                            <a:cs typeface="Times New Roman" panose="02020603050405020304" pitchFamily="18" charset="0"/>
                          </a:rPr>
                          <m:t>0</m:t>
                        </m:r>
                      </m:sub>
                    </m:sSub>
                    <m:r>
                      <a:rPr lang="ru-RU">
                        <a:latin typeface="Cambria Math" panose="02040503050406030204" pitchFamily="18" charset="0"/>
                        <a:ea typeface="Calibri" panose="020F0502020204030204" pitchFamily="34" charset="0"/>
                        <a:cs typeface="Times New Roman" panose="02020603050405020304" pitchFamily="18" charset="0"/>
                      </a:rPr>
                      <m:t>= </m:t>
                    </m:r>
                    <m:f>
                      <m:fPr>
                        <m:ctrlPr>
                          <a:rPr lang="ru-RU" i="1">
                            <a:latin typeface="Cambria Math" panose="02040503050406030204" pitchFamily="18" charset="0"/>
                            <a:ea typeface="Calibri" panose="020F0502020204030204" pitchFamily="34" charset="0"/>
                            <a:cs typeface="Times New Roman" panose="02020603050405020304" pitchFamily="18" charset="0"/>
                          </a:rPr>
                        </m:ctrlPr>
                      </m:fPr>
                      <m:num>
                        <m:r>
                          <a:rPr lang="ru-RU">
                            <a:latin typeface="Cambria Math" panose="02040503050406030204" pitchFamily="18" charset="0"/>
                            <a:ea typeface="Calibri" panose="020F0502020204030204" pitchFamily="34" charset="0"/>
                            <a:cs typeface="Times New Roman" panose="02020603050405020304" pitchFamily="18" charset="0"/>
                          </a:rPr>
                          <m:t>1∙</m:t>
                        </m:r>
                        <m:sSup>
                          <m:sSupPr>
                            <m:ctrlPr>
                              <a:rPr lang="ru-RU" i="1">
                                <a:latin typeface="Cambria Math" panose="02040503050406030204" pitchFamily="18" charset="0"/>
                                <a:ea typeface="Calibri" panose="020F0502020204030204" pitchFamily="34" charset="0"/>
                                <a:cs typeface="Times New Roman" panose="02020603050405020304" pitchFamily="18" charset="0"/>
                              </a:rPr>
                            </m:ctrlPr>
                          </m:sSupPr>
                          <m:e>
                            <m:r>
                              <a:rPr lang="ru-RU">
                                <a:latin typeface="Cambria Math" panose="02040503050406030204" pitchFamily="18" charset="0"/>
                                <a:ea typeface="Calibri" panose="020F0502020204030204" pitchFamily="34" charset="0"/>
                                <a:cs typeface="Times New Roman" panose="02020603050405020304" pitchFamily="18" charset="0"/>
                              </a:rPr>
                              <m:t>10</m:t>
                            </m:r>
                          </m:e>
                          <m:sup>
                            <m:r>
                              <a:rPr lang="ru-RU">
                                <a:latin typeface="Cambria Math" panose="02040503050406030204" pitchFamily="18" charset="0"/>
                                <a:ea typeface="Calibri" panose="020F0502020204030204" pitchFamily="34" charset="0"/>
                                <a:cs typeface="Times New Roman" panose="02020603050405020304" pitchFamily="18" charset="0"/>
                              </a:rPr>
                              <m:t>6</m:t>
                            </m:r>
                          </m:sup>
                        </m:sSup>
                      </m:num>
                      <m:den>
                        <m:r>
                          <a:rPr lang="ru-RU">
                            <a:latin typeface="Cambria Math" panose="02040503050406030204" pitchFamily="18" charset="0"/>
                            <a:ea typeface="Calibri" panose="020F0502020204030204" pitchFamily="34" charset="0"/>
                            <a:cs typeface="Times New Roman" panose="02020603050405020304" pitchFamily="18" charset="0"/>
                          </a:rPr>
                          <m:t>0,999967</m:t>
                        </m:r>
                      </m:den>
                    </m:f>
                  </m:oMath>
                </a14:m>
                <a:r>
                  <a:rPr lang="ru-RU" dirty="0">
                    <a:latin typeface="Times New Roman" panose="02020603050405020304" pitchFamily="18" charset="0"/>
                    <a:ea typeface="Times New Roman" panose="02020603050405020304" pitchFamily="18" charset="0"/>
                    <a:cs typeface="Times New Roman" panose="02020603050405020304" pitchFamily="18" charset="0"/>
                  </a:rPr>
                  <a:t> =1,000033</a:t>
                </a:r>
                <a14:m>
                  <m:oMath xmlns:m="http://schemas.openxmlformats.org/officeDocument/2006/math">
                    <m:r>
                      <a:rPr lang="ru-RU" i="1">
                        <a:latin typeface="Cambria Math" panose="02040503050406030204" pitchFamily="18" charset="0"/>
                        <a:ea typeface="Calibri" panose="020F0502020204030204" pitchFamily="34" charset="0"/>
                        <a:cs typeface="Times New Roman" panose="02020603050405020304" pitchFamily="18" charset="0"/>
                      </a:rPr>
                      <m:t>∙</m:t>
                    </m:r>
                    <m:sSup>
                      <m:sSupPr>
                        <m:ctrlPr>
                          <a:rPr lang="ru-RU" i="1">
                            <a:latin typeface="Cambria Math" panose="02040503050406030204" pitchFamily="18" charset="0"/>
                            <a:ea typeface="Calibri" panose="020F0502020204030204" pitchFamily="34" charset="0"/>
                            <a:cs typeface="Times New Roman" panose="02020603050405020304" pitchFamily="18" charset="0"/>
                          </a:rPr>
                        </m:ctrlPr>
                      </m:sSupPr>
                      <m:e>
                        <m:r>
                          <a:rPr lang="ru-RU" i="1">
                            <a:latin typeface="Cambria Math" panose="02040503050406030204" pitchFamily="18" charset="0"/>
                            <a:ea typeface="Calibri" panose="020F0502020204030204" pitchFamily="34" charset="0"/>
                            <a:cs typeface="Times New Roman" panose="02020603050405020304" pitchFamily="18" charset="0"/>
                          </a:rPr>
                          <m:t>10</m:t>
                        </m:r>
                      </m:e>
                      <m:sup>
                        <m:r>
                          <a:rPr lang="ru-RU" i="1">
                            <a:latin typeface="Cambria Math" panose="02040503050406030204" pitchFamily="18" charset="0"/>
                            <a:ea typeface="Calibri" panose="020F0502020204030204" pitchFamily="34" charset="0"/>
                            <a:cs typeface="Times New Roman" panose="02020603050405020304" pitchFamily="18" charset="0"/>
                          </a:rPr>
                          <m:t>6</m:t>
                        </m:r>
                      </m:sup>
                    </m:sSup>
                  </m:oMath>
                </a14:m>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dirty="0">
                    <a:latin typeface="Times New Roman" panose="02020603050405020304" pitchFamily="18" charset="0"/>
                    <a:ea typeface="Calibri" panose="020F0502020204030204" pitchFamily="34" charset="0"/>
                    <a:cs typeface="Times New Roman" panose="02020603050405020304" pitchFamily="18" charset="0"/>
                  </a:rPr>
                  <a:t>	Сонда, негізгі күйдегі протон саны қозған күйден милионның отыз үш бөлігіне ғана</a:t>
                </a:r>
                <a:r>
                  <a:rPr lang="kk-KZ" dirty="0">
                    <a:latin typeface="Times New Roman" panose="02020603050405020304" pitchFamily="18" charset="0"/>
                    <a:ea typeface="Times New Roman" panose="02020603050405020304" pitchFamily="18" charset="0"/>
                    <a:cs typeface="Times New Roman" panose="02020603050405020304" pitchFamily="18" charset="0"/>
                  </a:rPr>
                  <a:t> көбірек.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dirty="0">
                    <a:latin typeface="Times New Roman" panose="02020603050405020304" pitchFamily="18" charset="0"/>
                    <a:ea typeface="Times New Roman" panose="02020603050405020304" pitchFamily="18" charset="0"/>
                    <a:cs typeface="Times New Roman" panose="02020603050405020304" pitchFamily="18" charset="0"/>
                  </a:rPr>
                  <a:t>	Теңдеудегі деңгейлердің толу қатынасы қолданылатын магнит өрісінің шамасына жанама түрде байланысты. Ол неғұрлым жоғары болса, толығу қатынасы соғұрлым аз болады, демек, негізгі күйдегі ядролар соғұрлым көп болады және қоздырылуы мүмкін. Нәтижесінде әдістің сезгіштігі артады. Осыған орай күшті магниттік өрісті қолдану арқылы жаңа құрал жасау тенденциясы артуда.</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mc:Choice>
        <mc:Fallback xmlns="">
          <p:sp>
            <p:nvSpPr>
              <p:cNvPr id="3" name="Объект 2"/>
              <p:cNvSpPr>
                <a:spLocks noGrp="1" noRot="1" noChangeAspect="1" noMove="1" noResize="1" noEditPoints="1" noAdjustHandles="1" noChangeArrowheads="1" noChangeShapeType="1" noTextEdit="1"/>
              </p:cNvSpPr>
              <p:nvPr>
                <p:ph sz="quarter" idx="1"/>
              </p:nvPr>
            </p:nvSpPr>
            <p:spPr>
              <a:xfrm>
                <a:off x="457200" y="548680"/>
                <a:ext cx="8003232" cy="5925272"/>
              </a:xfrm>
              <a:blipFill>
                <a:blip r:embed="rId2"/>
                <a:stretch>
                  <a:fillRect t="-823" r="-1142"/>
                </a:stretch>
              </a:blipFill>
            </p:spPr>
            <p:txBody>
              <a:bodyPr/>
              <a:lstStyle/>
              <a:p>
                <a:r>
                  <a:rPr lang="ru-RU">
                    <a:noFill/>
                  </a:rPr>
                  <a:t> </a:t>
                </a:r>
              </a:p>
            </p:txBody>
          </p:sp>
        </mc:Fallback>
      </mc:AlternateContent>
      <p:sp>
        <p:nvSpPr>
          <p:cNvPr id="4" name="Номер слайда 3"/>
          <p:cNvSpPr>
            <a:spLocks noGrp="1"/>
          </p:cNvSpPr>
          <p:nvPr>
            <p:ph type="sldNum" sz="quarter" idx="15"/>
          </p:nvPr>
        </p:nvSpPr>
        <p:spPr/>
        <p:txBody>
          <a:bodyPr/>
          <a:lstStyle/>
          <a:p>
            <a:fld id="{D6F87789-79C0-4369-89FF-5E19A7612EE5}" type="slidenum">
              <a:rPr lang="ru-RU" smtClean="0"/>
              <a:pPr/>
              <a:t>12</a:t>
            </a:fld>
            <a:endParaRPr lang="ru-RU"/>
          </a:p>
        </p:txBody>
      </p:sp>
    </p:spTree>
    <p:extLst>
      <p:ext uri="{BB962C8B-B14F-4D97-AF65-F5344CB8AC3E}">
        <p14:creationId xmlns:p14="http://schemas.microsoft.com/office/powerpoint/2010/main" val="2450412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548680"/>
            <a:ext cx="8075240" cy="5925272"/>
          </a:xfrm>
        </p:spPr>
        <p:txBody>
          <a:bodyPr/>
          <a:lstStyle/>
          <a:p>
            <a:pPr indent="0" algn="just">
              <a:lnSpc>
                <a:spcPct val="107000"/>
              </a:lnSpc>
              <a:spcAft>
                <a:spcPts val="0"/>
              </a:spcAft>
              <a:buNone/>
            </a:pPr>
            <a:r>
              <a:rPr lang="kk-KZ" dirty="0">
                <a:latin typeface="Times New Roman" panose="02020603050405020304" pitchFamily="18" charset="0"/>
                <a:ea typeface="Calibri" panose="020F0502020204030204" pitchFamily="34" charset="0"/>
                <a:cs typeface="Times New Roman" panose="02020603050405020304" pitchFamily="18" charset="0"/>
              </a:rPr>
              <a:t>	</a:t>
            </a:r>
            <a:r>
              <a:rPr lang="kk-KZ" sz="2800" dirty="0">
                <a:latin typeface="Arial" panose="020B0604020202020204" pitchFamily="34" charset="0"/>
                <a:ea typeface="Calibri" panose="020F0502020204030204" pitchFamily="34" charset="0"/>
                <a:cs typeface="Arial" panose="020B0604020202020204" pitchFamily="34" charset="0"/>
              </a:rPr>
              <a:t>Ядролы магниттік-резонансты спектроскопия әдісі радиожиілік аймағында электромагниттік сәулеленуді пайдалануға бағытталған. Бұл жерде процесс атомдық ядролардың қозуы арқылы орындалады. Радиожиілік сәулелену энергиясы өздігінен атом ядроларын қоздыру үшін жеткіліксіз. Сол себепті алдымен сыртқы магнит өрісі әсер етуі арқылы ядролардың энергетикалық деңгейлері бөлінеді, сол жағдайда қозу үшін радиожиілік сәулеленуді қолдануға болады.</a:t>
            </a:r>
            <a:endParaRPr lang="ru-RU" sz="2800" dirty="0">
              <a:latin typeface="Arial" panose="020B0604020202020204" pitchFamily="34" charset="0"/>
              <a:ea typeface="Calibri" panose="020F0502020204030204" pitchFamily="34" charset="0"/>
              <a:cs typeface="Arial" panose="020B0604020202020204" pitchFamily="34" charset="0"/>
            </a:endParaRPr>
          </a:p>
          <a:p>
            <a:endParaRPr lang="ru-RU" dirty="0"/>
          </a:p>
        </p:txBody>
      </p:sp>
      <p:sp>
        <p:nvSpPr>
          <p:cNvPr id="4" name="Номер слайда 3"/>
          <p:cNvSpPr>
            <a:spLocks noGrp="1"/>
          </p:cNvSpPr>
          <p:nvPr>
            <p:ph type="sldNum" sz="quarter" idx="15"/>
          </p:nvPr>
        </p:nvSpPr>
        <p:spPr/>
        <p:txBody>
          <a:bodyPr/>
          <a:lstStyle/>
          <a:p>
            <a:fld id="{D6F87789-79C0-4369-89FF-5E19A7612EE5}" type="slidenum">
              <a:rPr lang="ru-RU" smtClean="0"/>
              <a:pPr/>
              <a:t>2</a:t>
            </a:fld>
            <a:endParaRPr lang="ru-RU"/>
          </a:p>
        </p:txBody>
      </p:sp>
    </p:spTree>
    <p:extLst>
      <p:ext uri="{BB962C8B-B14F-4D97-AF65-F5344CB8AC3E}">
        <p14:creationId xmlns:p14="http://schemas.microsoft.com/office/powerpoint/2010/main" val="2316236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Объект 7"/>
          <p:cNvPicPr>
            <a:picLocks noGrp="1" noChangeAspect="1"/>
          </p:cNvPicPr>
          <p:nvPr>
            <p:ph sz="quarter" idx="1"/>
          </p:nvPr>
        </p:nvPicPr>
        <p:blipFill>
          <a:blip r:embed="rId2"/>
          <a:stretch>
            <a:fillRect/>
          </a:stretch>
        </p:blipFill>
        <p:spPr>
          <a:xfrm>
            <a:off x="323528" y="332656"/>
            <a:ext cx="8280920" cy="6408712"/>
          </a:xfrm>
          <a:prstGeom prst="rect">
            <a:avLst/>
          </a:prstGeom>
        </p:spPr>
      </p:pic>
      <p:sp>
        <p:nvSpPr>
          <p:cNvPr id="4" name="Номер слайда 3"/>
          <p:cNvSpPr>
            <a:spLocks noGrp="1"/>
          </p:cNvSpPr>
          <p:nvPr>
            <p:ph type="sldNum" sz="quarter" idx="15"/>
          </p:nvPr>
        </p:nvSpPr>
        <p:spPr/>
        <p:txBody>
          <a:bodyPr/>
          <a:lstStyle/>
          <a:p>
            <a:fld id="{D6F87789-79C0-4369-89FF-5E19A7612EE5}" type="slidenum">
              <a:rPr lang="ru-RU" smtClean="0"/>
              <a:pPr/>
              <a:t>3</a:t>
            </a:fld>
            <a:endParaRPr lang="ru-RU"/>
          </a:p>
        </p:txBody>
      </p:sp>
    </p:spTree>
    <p:extLst>
      <p:ext uri="{BB962C8B-B14F-4D97-AF65-F5344CB8AC3E}">
        <p14:creationId xmlns:p14="http://schemas.microsoft.com/office/powerpoint/2010/main" val="1671210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706090"/>
          </a:xfrm>
        </p:spPr>
        <p:txBody>
          <a:bodyPr/>
          <a:lstStyle/>
          <a:p>
            <a:r>
              <a:rPr lang="ru-RU" dirty="0" err="1"/>
              <a:t>Шы</a:t>
            </a:r>
            <a:r>
              <a:rPr lang="kk-KZ" dirty="0"/>
              <a:t>ғу тарихы</a:t>
            </a:r>
            <a:endParaRPr lang="ru-RU" dirty="0"/>
          </a:p>
        </p:txBody>
      </p:sp>
      <p:sp>
        <p:nvSpPr>
          <p:cNvPr id="3" name="Объект 2"/>
          <p:cNvSpPr>
            <a:spLocks noGrp="1"/>
          </p:cNvSpPr>
          <p:nvPr>
            <p:ph sz="quarter" idx="1"/>
          </p:nvPr>
        </p:nvSpPr>
        <p:spPr>
          <a:xfrm>
            <a:off x="457200" y="980728"/>
            <a:ext cx="7859216" cy="5493224"/>
          </a:xfrm>
        </p:spPr>
        <p:txBody>
          <a:bodyPr>
            <a:normAutofit/>
          </a:bodyPr>
          <a:lstStyle/>
          <a:p>
            <a:pPr indent="0" algn="just">
              <a:lnSpc>
                <a:spcPct val="107000"/>
              </a:lnSpc>
              <a:spcAft>
                <a:spcPts val="0"/>
              </a:spcAft>
              <a:buNone/>
            </a:pPr>
            <a:r>
              <a:rPr lang="kk-KZ" dirty="0">
                <a:latin typeface="Times New Roman" panose="02020603050405020304" pitchFamily="18" charset="0"/>
                <a:ea typeface="Calibri" panose="020F0502020204030204" pitchFamily="34" charset="0"/>
                <a:cs typeface="Times New Roman" panose="02020603050405020304" pitchFamily="18" charset="0"/>
              </a:rPr>
              <a:t>	1922 жылы Отто Штерн мен Вальтер Герлах ядро мен элнетронның өзіндік магниттік моменті бар екенін тіркеген. 1943 жылы Отто Штерн Нобель сыйлығының лауреаты атанды. Осылармен қатар физик Вольфган Эрнст Паули тәуелсіз нәтижелер алған. Сонымен қатар ЯМР спектроскопия құбылысын америка физиктері 1946 жылы Феликс Блох (сұйық қосылыстар үшін ) пен Эдвард Парселл (қатты дене үшін) негізін қалаған</a:t>
            </a:r>
            <a:r>
              <a:rPr lang="kk-KZ" dirty="0">
                <a:solidFill>
                  <a:srgbClr val="1F1F1F"/>
                </a:solidFill>
                <a:latin typeface="Times New Roman" panose="02020603050405020304" pitchFamily="18" charset="0"/>
                <a:ea typeface="Calibri" panose="020F0502020204030204" pitchFamily="34" charset="0"/>
                <a:cs typeface="Times New Roman" panose="02020603050405020304" pitchFamily="18" charset="0"/>
              </a:rPr>
              <a:t>.</a:t>
            </a:r>
            <a:r>
              <a:rPr lang="kk-KZ" dirty="0">
                <a:latin typeface="Times New Roman" panose="02020603050405020304" pitchFamily="18" charset="0"/>
                <a:ea typeface="Calibri" panose="020F0502020204030204" pitchFamily="34" charset="0"/>
                <a:cs typeface="Times New Roman" panose="02020603050405020304" pitchFamily="18" charset="0"/>
              </a:rPr>
              <a:t> Ресей физигі  Евгений Константинович Завойский еңбектері ЯМР негізін қалаушылардың бірі екендігін дәлелдейді. 1966 жылы Рихард Эрнст ЯМР әдісіне Фурье спестроскопия принциптерін енгізіп 1991жылы Нобель сыйлығын иеленді.</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p:cNvSpPr>
            <a:spLocks noGrp="1"/>
          </p:cNvSpPr>
          <p:nvPr>
            <p:ph type="sldNum" sz="quarter" idx="15"/>
          </p:nvPr>
        </p:nvSpPr>
        <p:spPr/>
        <p:txBody>
          <a:bodyPr/>
          <a:lstStyle/>
          <a:p>
            <a:fld id="{D6F87789-79C0-4369-89FF-5E19A7612EE5}" type="slidenum">
              <a:rPr lang="ru-RU" smtClean="0"/>
              <a:pPr/>
              <a:t>4</a:t>
            </a:fld>
            <a:endParaRPr lang="ru-RU"/>
          </a:p>
        </p:txBody>
      </p:sp>
    </p:spTree>
    <p:extLst>
      <p:ext uri="{BB962C8B-B14F-4D97-AF65-F5344CB8AC3E}">
        <p14:creationId xmlns:p14="http://schemas.microsoft.com/office/powerpoint/2010/main" val="1792642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850106"/>
          </a:xfrm>
        </p:spPr>
        <p:txBody>
          <a:bodyPr>
            <a:normAutofit fontScale="90000"/>
          </a:bodyPr>
          <a:lstStyle/>
          <a:p>
            <a:pPr marL="274320" lvl="0" indent="450215">
              <a:lnSpc>
                <a:spcPct val="107000"/>
              </a:lnSpc>
              <a:spcBef>
                <a:spcPts val="600"/>
              </a:spcBef>
            </a:pPr>
            <a:r>
              <a:rPr lang="kk-KZ" sz="2200" b="1" cap="none"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Теориялық негізі. Магниттік өрістегі ядро қозуы</a:t>
            </a:r>
            <a:br>
              <a:rPr lang="ru-RU" sz="1700" cap="none" dirty="0">
                <a:solidFill>
                  <a:prstClr val="black"/>
                </a:solidFill>
                <a:latin typeface="Calibri" panose="020F0502020204030204" pitchFamily="34" charset="0"/>
                <a:ea typeface="Calibri" panose="020F0502020204030204" pitchFamily="34" charset="0"/>
                <a:cs typeface="Times New Roman" panose="02020603050405020304" pitchFamily="18" charset="0"/>
              </a:rPr>
            </a:br>
            <a:endParaRPr lang="ru-RU" dirty="0"/>
          </a:p>
        </p:txBody>
      </p:sp>
      <mc:AlternateContent xmlns:mc="http://schemas.openxmlformats.org/markup-compatibility/2006" xmlns:a14="http://schemas.microsoft.com/office/drawing/2010/main">
        <mc:Choice Requires="a14">
          <p:sp>
            <p:nvSpPr>
              <p:cNvPr id="3" name="Объект 2"/>
              <p:cNvSpPr>
                <a:spLocks noGrp="1"/>
              </p:cNvSpPr>
              <p:nvPr>
                <p:ph sz="quarter" idx="1"/>
              </p:nvPr>
            </p:nvSpPr>
            <p:spPr>
              <a:xfrm>
                <a:off x="457200" y="836712"/>
                <a:ext cx="7467600" cy="5637240"/>
              </a:xfrm>
            </p:spPr>
            <p:txBody>
              <a:bodyPr>
                <a:normAutofit/>
              </a:bodyPr>
              <a:lstStyle/>
              <a:p>
                <a:pPr indent="0" algn="just">
                  <a:lnSpc>
                    <a:spcPct val="107000"/>
                  </a:lnSpc>
                  <a:spcAft>
                    <a:spcPts val="0"/>
                  </a:spcAft>
                  <a:buNone/>
                </a:pPr>
                <a:r>
                  <a:rPr lang="kk-KZ" dirty="0">
                    <a:latin typeface="Times New Roman" panose="02020603050405020304" pitchFamily="18" charset="0"/>
                    <a:ea typeface="Calibri" panose="020F0502020204030204" pitchFamily="34" charset="0"/>
                    <a:cs typeface="Times New Roman" panose="02020603050405020304" pitchFamily="18" charset="0"/>
                  </a:rPr>
                  <a:t>	Көптеген атом ядроларының өздерінің бұрыштық импульсі  немесе </a:t>
                </a:r>
                <a:r>
                  <a:rPr lang="kk-KZ" b="1" dirty="0">
                    <a:latin typeface="Times New Roman" panose="02020603050405020304" pitchFamily="18" charset="0"/>
                    <a:ea typeface="Calibri" panose="020F0502020204030204" pitchFamily="34" charset="0"/>
                    <a:cs typeface="Times New Roman" panose="02020603050405020304" pitchFamily="18" charset="0"/>
                  </a:rPr>
                  <a:t>ядролық спині р</a:t>
                </a:r>
                <a:r>
                  <a:rPr lang="kk-KZ" dirty="0">
                    <a:latin typeface="Times New Roman" panose="02020603050405020304" pitchFamily="18" charset="0"/>
                    <a:ea typeface="Calibri" panose="020F0502020204030204" pitchFamily="34" charset="0"/>
                    <a:cs typeface="Times New Roman" panose="02020603050405020304" pitchFamily="18" charset="0"/>
                  </a:rPr>
                  <a:t> болады. Момент импульсі (нүктеге қатысты бұрыштық импульс, сонымен қатар: кинетикалық импульс, бұрыштық импульс, орбиталық импульс, бұрыштық импульс) - айналу қозғалысының шамасын сипаттайтын және массаның қаншалықты айналатындығына, оның қалай таралатынына байланысты векторлық физикалық шама. Ол ядроның магниттік моментін сипаттайды. Ядролық спин теңдеу арқылы квантталады: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ctr">
                  <a:lnSpc>
                    <a:spcPct val="107000"/>
                  </a:lnSpc>
                  <a:spcAft>
                    <a:spcPts val="0"/>
                  </a:spcAft>
                  <a:buNone/>
                </a:pPr>
                <a:r>
                  <a:rPr lang="kk-KZ" dirty="0">
                    <a:ea typeface="Calibri" panose="020F0502020204030204" pitchFamily="34" charset="0"/>
                    <a:cs typeface="Times New Roman" panose="02020603050405020304" pitchFamily="18" charset="0"/>
                  </a:rPr>
                  <a:t>	</a:t>
                </a:r>
                <a14:m>
                  <m:oMath xmlns:m="http://schemas.openxmlformats.org/officeDocument/2006/math">
                    <m:r>
                      <a:rPr lang="kk-KZ" i="1">
                        <a:latin typeface="Cambria Math" panose="02040503050406030204" pitchFamily="18" charset="0"/>
                        <a:ea typeface="Calibri" panose="020F0502020204030204" pitchFamily="34" charset="0"/>
                        <a:cs typeface="Times New Roman" panose="02020603050405020304" pitchFamily="18" charset="0"/>
                      </a:rPr>
                      <m:t>𝑝</m:t>
                    </m:r>
                    <m:r>
                      <a:rPr lang="kk-KZ" i="1">
                        <a:latin typeface="Cambria Math" panose="02040503050406030204" pitchFamily="18" charset="0"/>
                        <a:ea typeface="Calibri" panose="020F0502020204030204" pitchFamily="34" charset="0"/>
                        <a:cs typeface="Times New Roman" panose="02020603050405020304" pitchFamily="18" charset="0"/>
                      </a:rPr>
                      <m:t>= </m:t>
                    </m:r>
                    <m:rad>
                      <m:radPr>
                        <m:degHide m:val="on"/>
                        <m:ctrlPr>
                          <a:rPr lang="ru-RU" i="1">
                            <a:latin typeface="Cambria Math" panose="02040503050406030204" pitchFamily="18" charset="0"/>
                            <a:ea typeface="Calibri" panose="020F0502020204030204" pitchFamily="34" charset="0"/>
                            <a:cs typeface="Times New Roman" panose="02020603050405020304" pitchFamily="18" charset="0"/>
                          </a:rPr>
                        </m:ctrlPr>
                      </m:radPr>
                      <m:deg/>
                      <m:e>
                        <m:r>
                          <a:rPr lang="kk-KZ" i="1">
                            <a:latin typeface="Cambria Math" panose="02040503050406030204" pitchFamily="18" charset="0"/>
                            <a:ea typeface="Calibri" panose="020F0502020204030204" pitchFamily="34" charset="0"/>
                            <a:cs typeface="Times New Roman" panose="02020603050405020304" pitchFamily="18" charset="0"/>
                          </a:rPr>
                          <m:t>𝐼</m:t>
                        </m:r>
                        <m:r>
                          <a:rPr lang="kk-KZ" i="1">
                            <a:latin typeface="Cambria Math" panose="02040503050406030204" pitchFamily="18" charset="0"/>
                            <a:ea typeface="Calibri" panose="020F0502020204030204" pitchFamily="34" charset="0"/>
                            <a:cs typeface="Times New Roman" panose="02020603050405020304" pitchFamily="18" charset="0"/>
                          </a:rPr>
                          <m:t>(</m:t>
                        </m:r>
                        <m:r>
                          <a:rPr lang="kk-KZ" i="1">
                            <a:latin typeface="Cambria Math" panose="02040503050406030204" pitchFamily="18" charset="0"/>
                            <a:ea typeface="Calibri" panose="020F0502020204030204" pitchFamily="34" charset="0"/>
                            <a:cs typeface="Times New Roman" panose="02020603050405020304" pitchFamily="18" charset="0"/>
                          </a:rPr>
                          <m:t>𝐼</m:t>
                        </m:r>
                        <m:r>
                          <a:rPr lang="kk-KZ" i="1">
                            <a:latin typeface="Cambria Math" panose="02040503050406030204" pitchFamily="18" charset="0"/>
                            <a:ea typeface="Calibri" panose="020F0502020204030204" pitchFamily="34" charset="0"/>
                            <a:cs typeface="Times New Roman" panose="02020603050405020304" pitchFamily="18" charset="0"/>
                          </a:rPr>
                          <m:t>+1)</m:t>
                        </m:r>
                      </m:e>
                    </m:rad>
                  </m:oMath>
                </a14:m>
                <a:r>
                  <a:rPr lang="kk-KZ" dirty="0">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r>
                      <a:rPr lang="en-US" i="1">
                        <a:latin typeface="Cambria Math" panose="02040503050406030204" pitchFamily="18" charset="0"/>
                        <a:ea typeface="Times New Roman" panose="02020603050405020304" pitchFamily="18" charset="0"/>
                        <a:cs typeface="Times New Roman" panose="02020603050405020304" pitchFamily="18" charset="0"/>
                      </a:rPr>
                      <m:t>∙</m:t>
                    </m:r>
                    <m:f>
                      <m:fPr>
                        <m:ctrlPr>
                          <a:rPr lang="ru-RU" i="1">
                            <a:latin typeface="Cambria Math" panose="02040503050406030204" pitchFamily="18" charset="0"/>
                            <a:ea typeface="Times New Roman" panose="02020603050405020304" pitchFamily="18" charset="0"/>
                            <a:cs typeface="Times New Roman" panose="02020603050405020304" pitchFamily="18" charset="0"/>
                          </a:rPr>
                        </m:ctrlPr>
                      </m:fPr>
                      <m:num>
                        <m:r>
                          <a:rPr lang="en-US" i="1">
                            <a:latin typeface="Cambria Math" panose="02040503050406030204" pitchFamily="18" charset="0"/>
                            <a:ea typeface="Times New Roman" panose="02020603050405020304" pitchFamily="18" charset="0"/>
                            <a:cs typeface="Times New Roman" panose="02020603050405020304" pitchFamily="18" charset="0"/>
                          </a:rPr>
                          <m:t>h</m:t>
                        </m:r>
                      </m:num>
                      <m:den>
                        <m:r>
                          <a:rPr lang="en-US" i="1">
                            <a:latin typeface="Cambria Math" panose="02040503050406030204" pitchFamily="18" charset="0"/>
                            <a:ea typeface="Times New Roman" panose="02020603050405020304" pitchFamily="18" charset="0"/>
                            <a:cs typeface="Times New Roman" panose="02020603050405020304" pitchFamily="18" charset="0"/>
                          </a:rPr>
                          <m:t>2</m:t>
                        </m:r>
                        <m:r>
                          <a:rPr lang="en-US" i="1">
                            <a:latin typeface="Cambria Math" panose="02040503050406030204" pitchFamily="18" charset="0"/>
                            <a:ea typeface="Times New Roman" panose="02020603050405020304" pitchFamily="18" charset="0"/>
                            <a:cs typeface="Times New Roman" panose="02020603050405020304" pitchFamily="18" charset="0"/>
                          </a:rPr>
                          <m:t>𝜋</m:t>
                        </m:r>
                      </m:den>
                    </m:f>
                  </m:oMath>
                </a14:m>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dirty="0">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Times New Roman" panose="02020603050405020304" pitchFamily="18" charset="0"/>
                  </a:rPr>
                  <a:t>h -  </a:t>
                </a:r>
                <a:r>
                  <a:rPr lang="kk-KZ" dirty="0">
                    <a:latin typeface="Times New Roman" panose="02020603050405020304" pitchFamily="18" charset="0"/>
                    <a:ea typeface="Calibri" panose="020F0502020204030204" pitchFamily="34" charset="0"/>
                    <a:cs typeface="Times New Roman" panose="02020603050405020304" pitchFamily="18" charset="0"/>
                  </a:rPr>
                  <a:t>Планк тұрақтысы, </a:t>
                </a:r>
                <a:r>
                  <a:rPr lang="en-US" dirty="0">
                    <a:latin typeface="Times New Roman" panose="02020603050405020304" pitchFamily="18" charset="0"/>
                    <a:ea typeface="Calibri" panose="020F0502020204030204" pitchFamily="34" charset="0"/>
                    <a:cs typeface="Times New Roman" panose="02020603050405020304" pitchFamily="18" charset="0"/>
                  </a:rPr>
                  <a:t>I - </a:t>
                </a:r>
                <a:r>
                  <a:rPr lang="en-US" dirty="0" err="1">
                    <a:latin typeface="Times New Roman" panose="02020603050405020304" pitchFamily="18" charset="0"/>
                    <a:ea typeface="Calibri" panose="020F0502020204030204" pitchFamily="34" charset="0"/>
                    <a:cs typeface="Times New Roman" panose="02020603050405020304" pitchFamily="18" charset="0"/>
                  </a:rPr>
                  <a:t>спин</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кванттық</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саны</a:t>
                </a:r>
                <a:r>
                  <a:rPr lang="kk-KZ" dirty="0">
                    <a:latin typeface="Times New Roman" panose="02020603050405020304" pitchFamily="18" charset="0"/>
                    <a:ea typeface="Calibri" panose="020F0502020204030204" pitchFamily="34"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mc:Choice>
        <mc:Fallback xmlns="">
          <p:sp>
            <p:nvSpPr>
              <p:cNvPr id="3" name="Объект 2"/>
              <p:cNvSpPr>
                <a:spLocks noGrp="1" noRot="1" noChangeAspect="1" noMove="1" noResize="1" noEditPoints="1" noAdjustHandles="1" noChangeArrowheads="1" noChangeShapeType="1" noTextEdit="1"/>
              </p:cNvSpPr>
              <p:nvPr>
                <p:ph sz="quarter" idx="1"/>
              </p:nvPr>
            </p:nvSpPr>
            <p:spPr>
              <a:xfrm>
                <a:off x="457200" y="836712"/>
                <a:ext cx="7467600" cy="5637240"/>
              </a:xfrm>
              <a:blipFill>
                <a:blip r:embed="rId2"/>
                <a:stretch>
                  <a:fillRect t="-865" r="-1224"/>
                </a:stretch>
              </a:blipFill>
            </p:spPr>
            <p:txBody>
              <a:bodyPr/>
              <a:lstStyle/>
              <a:p>
                <a:r>
                  <a:rPr lang="ru-RU">
                    <a:noFill/>
                  </a:rPr>
                  <a:t> </a:t>
                </a:r>
              </a:p>
            </p:txBody>
          </p:sp>
        </mc:Fallback>
      </mc:AlternateContent>
      <p:sp>
        <p:nvSpPr>
          <p:cNvPr id="4" name="Номер слайда 3"/>
          <p:cNvSpPr>
            <a:spLocks noGrp="1"/>
          </p:cNvSpPr>
          <p:nvPr>
            <p:ph type="sldNum" sz="quarter" idx="15"/>
          </p:nvPr>
        </p:nvSpPr>
        <p:spPr/>
        <p:txBody>
          <a:bodyPr/>
          <a:lstStyle/>
          <a:p>
            <a:fld id="{D6F87789-79C0-4369-89FF-5E19A7612EE5}" type="slidenum">
              <a:rPr lang="ru-RU" smtClean="0"/>
              <a:pPr/>
              <a:t>5</a:t>
            </a:fld>
            <a:endParaRPr lang="ru-RU"/>
          </a:p>
        </p:txBody>
      </p:sp>
    </p:spTree>
    <p:extLst>
      <p:ext uri="{BB962C8B-B14F-4D97-AF65-F5344CB8AC3E}">
        <p14:creationId xmlns:p14="http://schemas.microsoft.com/office/powerpoint/2010/main" val="459296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p:cNvSpPr>
                <a:spLocks noGrp="1"/>
              </p:cNvSpPr>
              <p:nvPr>
                <p:ph sz="quarter" idx="1"/>
              </p:nvPr>
            </p:nvSpPr>
            <p:spPr>
              <a:xfrm>
                <a:off x="457200" y="476672"/>
                <a:ext cx="8003232" cy="5997280"/>
              </a:xfrm>
            </p:spPr>
            <p:txBody>
              <a:bodyPr>
                <a:normAutofit lnSpcReduction="10000"/>
              </a:bodyPr>
              <a:lstStyle/>
              <a:p>
                <a:pPr indent="0" algn="just">
                  <a:lnSpc>
                    <a:spcPct val="107000"/>
                  </a:lnSpc>
                  <a:spcAft>
                    <a:spcPts val="0"/>
                  </a:spcAft>
                  <a:buNone/>
                </a:pPr>
                <a:r>
                  <a:rPr lang="kk-KZ" dirty="0">
                    <a:latin typeface="Times New Roman" panose="02020603050405020304" pitchFamily="18" charset="0"/>
                    <a:ea typeface="Calibri" panose="020F0502020204030204" pitchFamily="34" charset="0"/>
                    <a:cs typeface="Times New Roman" panose="02020603050405020304" pitchFamily="18" charset="0"/>
                  </a:rPr>
                  <a:t>	ЯМР спектроскопиясы үшін маңызды ядролар </a:t>
                </a:r>
                <a:r>
                  <a:rPr lang="ru-RU" baseline="30000" dirty="0">
                    <a:latin typeface="Times New Roman" panose="02020603050405020304" pitchFamily="18" charset="0"/>
                    <a:ea typeface="Calibri" panose="020F0502020204030204" pitchFamily="34" charset="0"/>
                    <a:cs typeface="Times New Roman" panose="02020603050405020304" pitchFamily="18" charset="0"/>
                  </a:rPr>
                  <a:t>1</a:t>
                </a:r>
                <a:r>
                  <a:rPr lang="ru-RU" dirty="0">
                    <a:latin typeface="Times New Roman" panose="02020603050405020304" pitchFamily="18" charset="0"/>
                    <a:ea typeface="Calibri" panose="020F0502020204030204" pitchFamily="34" charset="0"/>
                    <a:cs typeface="Times New Roman" panose="02020603050405020304" pitchFamily="18" charset="0"/>
                  </a:rPr>
                  <a:t>Н, </a:t>
                </a:r>
                <a:r>
                  <a:rPr lang="ru-RU" baseline="30000" dirty="0">
                    <a:latin typeface="Times New Roman" panose="02020603050405020304" pitchFamily="18" charset="0"/>
                    <a:ea typeface="Calibri" panose="020F0502020204030204" pitchFamily="34" charset="0"/>
                    <a:cs typeface="Times New Roman" panose="02020603050405020304" pitchFamily="18" charset="0"/>
                  </a:rPr>
                  <a:t>13</a:t>
                </a:r>
                <a:r>
                  <a:rPr lang="ru-RU" dirty="0">
                    <a:latin typeface="Times New Roman" panose="02020603050405020304" pitchFamily="18" charset="0"/>
                    <a:ea typeface="Calibri" panose="020F0502020204030204" pitchFamily="34" charset="0"/>
                    <a:cs typeface="Times New Roman" panose="02020603050405020304" pitchFamily="18" charset="0"/>
                  </a:rPr>
                  <a:t>С,</a:t>
                </a:r>
                <a:r>
                  <a:rPr lang="ru-RU" baseline="30000" dirty="0">
                    <a:latin typeface="Times New Roman" panose="02020603050405020304" pitchFamily="18" charset="0"/>
                    <a:ea typeface="Calibri" panose="020F0502020204030204" pitchFamily="34" charset="0"/>
                    <a:cs typeface="Times New Roman" panose="02020603050405020304" pitchFamily="18" charset="0"/>
                  </a:rPr>
                  <a:t> 19</a:t>
                </a:r>
                <a:r>
                  <a:rPr lang="en-US" dirty="0">
                    <a:latin typeface="Times New Roman" panose="02020603050405020304" pitchFamily="18" charset="0"/>
                    <a:ea typeface="Calibri" panose="020F0502020204030204" pitchFamily="34" charset="0"/>
                    <a:cs typeface="Times New Roman" panose="02020603050405020304" pitchFamily="18" charset="0"/>
                  </a:rPr>
                  <a:t>F</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kk-KZ" dirty="0">
                    <a:latin typeface="Times New Roman" panose="02020603050405020304" pitchFamily="18" charset="0"/>
                    <a:ea typeface="Calibri" panose="020F0502020204030204" pitchFamily="34" charset="0"/>
                    <a:cs typeface="Times New Roman" panose="02020603050405020304" pitchFamily="18" charset="0"/>
                  </a:rPr>
                  <a:t>және </a:t>
                </a:r>
                <a:r>
                  <a:rPr lang="ru-RU" baseline="30000" dirty="0">
                    <a:latin typeface="Times New Roman" panose="02020603050405020304" pitchFamily="18" charset="0"/>
                    <a:ea typeface="Calibri" panose="020F0502020204030204" pitchFamily="34" charset="0"/>
                    <a:cs typeface="Times New Roman" panose="02020603050405020304" pitchFamily="18" charset="0"/>
                  </a:rPr>
                  <a:t>31</a:t>
                </a:r>
                <a:r>
                  <a:rPr lang="en-US" dirty="0">
                    <a:latin typeface="Times New Roman" panose="02020603050405020304" pitchFamily="18" charset="0"/>
                    <a:ea typeface="Calibri" panose="020F0502020204030204" pitchFamily="34" charset="0"/>
                    <a:cs typeface="Times New Roman" panose="02020603050405020304" pitchFamily="18" charset="0"/>
                  </a:rPr>
                  <a:t>P</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kk-KZ" dirty="0">
                    <a:latin typeface="Times New Roman" panose="02020603050405020304" pitchFamily="18" charset="0"/>
                    <a:ea typeface="Calibri" panose="020F0502020204030204" pitchFamily="34" charset="0"/>
                    <a:cs typeface="Times New Roman" panose="02020603050405020304" pitchFamily="18" charset="0"/>
                  </a:rPr>
                  <a:t>Олардың ядролық спин саны </a:t>
                </a:r>
                <a14:m>
                  <m:oMath xmlns:m="http://schemas.openxmlformats.org/officeDocument/2006/math">
                    <m:f>
                      <m:fPr>
                        <m:ctrlPr>
                          <a:rPr lang="ru-RU" i="1">
                            <a:latin typeface="Cambria Math" panose="02040503050406030204" pitchFamily="18" charset="0"/>
                            <a:ea typeface="Calibri" panose="020F0502020204030204" pitchFamily="34" charset="0"/>
                            <a:cs typeface="Times New Roman" panose="02020603050405020304" pitchFamily="18" charset="0"/>
                          </a:rPr>
                        </m:ctrlPr>
                      </m:fPr>
                      <m:num>
                        <m:r>
                          <a:rPr lang="ru-RU" i="1">
                            <a:latin typeface="Cambria Math" panose="02040503050406030204" pitchFamily="18" charset="0"/>
                            <a:ea typeface="Calibri" panose="020F0502020204030204" pitchFamily="34" charset="0"/>
                            <a:cs typeface="Times New Roman" panose="02020603050405020304" pitchFamily="18" charset="0"/>
                          </a:rPr>
                          <m:t>1</m:t>
                        </m:r>
                      </m:num>
                      <m:den>
                        <m:r>
                          <a:rPr lang="kk-KZ" i="1">
                            <a:latin typeface="Cambria Math" panose="02040503050406030204" pitchFamily="18" charset="0"/>
                            <a:ea typeface="Calibri" panose="020F0502020204030204" pitchFamily="34" charset="0"/>
                            <a:cs typeface="Times New Roman" panose="02020603050405020304" pitchFamily="18" charset="0"/>
                          </a:rPr>
                          <m:t>2</m:t>
                        </m:r>
                      </m:den>
                    </m:f>
                  </m:oMath>
                </a14:m>
                <a:r>
                  <a:rPr lang="kk-KZ" dirty="0">
                    <a:latin typeface="Times New Roman" panose="02020603050405020304" pitchFamily="18" charset="0"/>
                    <a:ea typeface="Times New Roman" panose="02020603050405020304" pitchFamily="18" charset="0"/>
                    <a:cs typeface="Times New Roman" panose="02020603050405020304" pitchFamily="18" charset="0"/>
                  </a:rPr>
                  <a:t> тең. Спин саны жоғары ядролар да бар, мысалы </a:t>
                </a:r>
                <a14:m>
                  <m:oMath xmlns:m="http://schemas.openxmlformats.org/officeDocument/2006/math">
                    <m:f>
                      <m:fPr>
                        <m:ctrlPr>
                          <a:rPr lang="ru-RU" i="1">
                            <a:latin typeface="Cambria Math" panose="02040503050406030204" pitchFamily="18" charset="0"/>
                            <a:ea typeface="Calibri" panose="020F0502020204030204" pitchFamily="34" charset="0"/>
                            <a:cs typeface="Times New Roman" panose="02020603050405020304" pitchFamily="18" charset="0"/>
                          </a:rPr>
                        </m:ctrlPr>
                      </m:fPr>
                      <m:num>
                        <m:r>
                          <a:rPr lang="kk-KZ" i="1">
                            <a:latin typeface="Cambria Math" panose="02040503050406030204" pitchFamily="18" charset="0"/>
                            <a:ea typeface="Calibri" panose="020F0502020204030204" pitchFamily="34" charset="0"/>
                            <a:cs typeface="Times New Roman" panose="02020603050405020304" pitchFamily="18" charset="0"/>
                          </a:rPr>
                          <m:t>3</m:t>
                        </m:r>
                      </m:num>
                      <m:den>
                        <m:r>
                          <a:rPr lang="kk-KZ" i="1">
                            <a:latin typeface="Cambria Math" panose="02040503050406030204" pitchFamily="18" charset="0"/>
                            <a:ea typeface="Calibri" panose="020F0502020204030204" pitchFamily="34" charset="0"/>
                            <a:cs typeface="Times New Roman" panose="02020603050405020304" pitchFamily="18" charset="0"/>
                          </a:rPr>
                          <m:t>2</m:t>
                        </m:r>
                      </m:den>
                    </m:f>
                  </m:oMath>
                </a14:m>
                <a:r>
                  <a:rPr lang="kk-KZ" dirty="0">
                    <a:latin typeface="Times New Roman" panose="02020603050405020304" pitchFamily="18" charset="0"/>
                    <a:ea typeface="Times New Roman" panose="02020603050405020304" pitchFamily="18" charset="0"/>
                    <a:cs typeface="Times New Roman" panose="02020603050405020304" pitchFamily="18" charset="0"/>
                  </a:rPr>
                  <a:t>  </a:t>
                </a:r>
                <a:r>
                  <a:rPr lang="kk-KZ" baseline="30000" dirty="0">
                    <a:latin typeface="Times New Roman" panose="02020603050405020304" pitchFamily="18" charset="0"/>
                    <a:ea typeface="Calibri" panose="020F0502020204030204" pitchFamily="34" charset="0"/>
                    <a:cs typeface="Times New Roman" panose="02020603050405020304" pitchFamily="18" charset="0"/>
                  </a:rPr>
                  <a:t>11 </a:t>
                </a:r>
                <a:r>
                  <a:rPr lang="kk-KZ" dirty="0">
                    <a:latin typeface="Times New Roman" panose="02020603050405020304" pitchFamily="18" charset="0"/>
                    <a:ea typeface="Calibri" panose="020F0502020204030204" pitchFamily="34" charset="0"/>
                    <a:cs typeface="Times New Roman" panose="02020603050405020304" pitchFamily="18" charset="0"/>
                  </a:rPr>
                  <a:t>В және </a:t>
                </a:r>
                <a14:m>
                  <m:oMath xmlns:m="http://schemas.openxmlformats.org/officeDocument/2006/math">
                    <m:f>
                      <m:fPr>
                        <m:ctrlPr>
                          <a:rPr lang="ru-RU" i="1">
                            <a:latin typeface="Cambria Math" panose="02040503050406030204" pitchFamily="18" charset="0"/>
                            <a:ea typeface="Calibri" panose="020F0502020204030204" pitchFamily="34" charset="0"/>
                            <a:cs typeface="Times New Roman" panose="02020603050405020304" pitchFamily="18" charset="0"/>
                          </a:rPr>
                        </m:ctrlPr>
                      </m:fPr>
                      <m:num>
                        <m:r>
                          <a:rPr lang="kk-KZ" i="1">
                            <a:latin typeface="Cambria Math" panose="02040503050406030204" pitchFamily="18" charset="0"/>
                            <a:ea typeface="Calibri" panose="020F0502020204030204" pitchFamily="34" charset="0"/>
                            <a:cs typeface="Times New Roman" panose="02020603050405020304" pitchFamily="18" charset="0"/>
                          </a:rPr>
                          <m:t>5</m:t>
                        </m:r>
                      </m:num>
                      <m:den>
                        <m:r>
                          <a:rPr lang="kk-KZ" i="1">
                            <a:latin typeface="Cambria Math" panose="02040503050406030204" pitchFamily="18" charset="0"/>
                            <a:ea typeface="Calibri" panose="020F0502020204030204" pitchFamily="34" charset="0"/>
                            <a:cs typeface="Times New Roman" panose="02020603050405020304" pitchFamily="18" charset="0"/>
                          </a:rPr>
                          <m:t>2</m:t>
                        </m:r>
                      </m:den>
                    </m:f>
                  </m:oMath>
                </a14:m>
                <a:r>
                  <a:rPr lang="kk-KZ" dirty="0">
                    <a:latin typeface="Times New Roman" panose="02020603050405020304" pitchFamily="18" charset="0"/>
                    <a:ea typeface="Times New Roman" panose="02020603050405020304" pitchFamily="18" charset="0"/>
                    <a:cs typeface="Times New Roman" panose="02020603050405020304" pitchFamily="18" charset="0"/>
                  </a:rPr>
                  <a:t>  </a:t>
                </a:r>
                <a:r>
                  <a:rPr lang="kk-KZ" baseline="30000" dirty="0">
                    <a:latin typeface="Times New Roman" panose="02020603050405020304" pitchFamily="18" charset="0"/>
                    <a:ea typeface="Calibri" panose="020F0502020204030204" pitchFamily="34" charset="0"/>
                    <a:cs typeface="Times New Roman" panose="02020603050405020304" pitchFamily="18" charset="0"/>
                  </a:rPr>
                  <a:t>17</a:t>
                </a:r>
                <a:r>
                  <a:rPr lang="kk-KZ" dirty="0">
                    <a:latin typeface="Times New Roman" panose="02020603050405020304" pitchFamily="18" charset="0"/>
                    <a:ea typeface="Calibri" panose="020F0502020204030204" pitchFamily="34" charset="0"/>
                    <a:cs typeface="Times New Roman" panose="02020603050405020304" pitchFamily="18" charset="0"/>
                  </a:rPr>
                  <a:t>О. Кейбір ядролардың спин санын кестеден көруге болады. Мән беріңіз, кестеде  жиі кездесетін </a:t>
                </a:r>
                <a:r>
                  <a:rPr lang="kk-KZ" baseline="30000" dirty="0">
                    <a:latin typeface="Times New Roman" panose="02020603050405020304" pitchFamily="18" charset="0"/>
                    <a:ea typeface="Calibri" panose="020F0502020204030204" pitchFamily="34" charset="0"/>
                    <a:cs typeface="Times New Roman" panose="02020603050405020304" pitchFamily="18" charset="0"/>
                  </a:rPr>
                  <a:t>12</a:t>
                </a:r>
                <a:r>
                  <a:rPr lang="kk-KZ" dirty="0">
                    <a:latin typeface="Times New Roman" panose="02020603050405020304" pitchFamily="18" charset="0"/>
                    <a:ea typeface="Calibri" panose="020F0502020204030204" pitchFamily="34" charset="0"/>
                    <a:cs typeface="Times New Roman" panose="02020603050405020304" pitchFamily="18" charset="0"/>
                  </a:rPr>
                  <a:t>С және </a:t>
                </a:r>
                <a:r>
                  <a:rPr lang="kk-KZ" baseline="30000" dirty="0">
                    <a:latin typeface="Times New Roman" panose="02020603050405020304" pitchFamily="18" charset="0"/>
                    <a:ea typeface="Calibri" panose="020F0502020204030204" pitchFamily="34" charset="0"/>
                    <a:cs typeface="Times New Roman" panose="02020603050405020304" pitchFamily="18" charset="0"/>
                  </a:rPr>
                  <a:t>16</a:t>
                </a:r>
                <a:r>
                  <a:rPr lang="kk-KZ" dirty="0">
                    <a:latin typeface="Times New Roman" panose="02020603050405020304" pitchFamily="18" charset="0"/>
                    <a:ea typeface="Calibri" panose="020F0502020204030204" pitchFamily="34" charset="0"/>
                    <a:cs typeface="Times New Roman" panose="02020603050405020304" pitchFamily="18" charset="0"/>
                  </a:rPr>
                  <a:t>О изотоптары жоқ, бұл ядролардың спин 0 тең. Оларда магниттік момент жоқ және  ЯМР  әдісіне жарамсыз.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dirty="0">
                    <a:latin typeface="Times New Roman" panose="02020603050405020304" pitchFamily="18" charset="0"/>
                    <a:ea typeface="Calibri" panose="020F0502020204030204" pitchFamily="34" charset="0"/>
                    <a:cs typeface="Times New Roman" panose="02020603050405020304" pitchFamily="18" charset="0"/>
                  </a:rPr>
                  <a:t>	Ядроның магниттік моменті </a:t>
                </a:r>
                <a14:m>
                  <m:oMath xmlns:m="http://schemas.openxmlformats.org/officeDocument/2006/math">
                    <m:r>
                      <a:rPr lang="kk-KZ" i="1">
                        <a:latin typeface="Cambria Math" panose="02040503050406030204" pitchFamily="18" charset="0"/>
                        <a:ea typeface="Calibri" panose="020F0502020204030204" pitchFamily="34" charset="0"/>
                        <a:cs typeface="Times New Roman" panose="02020603050405020304" pitchFamily="18" charset="0"/>
                      </a:rPr>
                      <m:t>𝜇</m:t>
                    </m:r>
                  </m:oMath>
                </a14:m>
                <a:r>
                  <a:rPr lang="kk-KZ" dirty="0">
                    <a:latin typeface="Times New Roman" panose="02020603050405020304" pitchFamily="18" charset="0"/>
                    <a:ea typeface="Times New Roman" panose="02020603050405020304" pitchFamily="18" charset="0"/>
                    <a:cs typeface="Times New Roman" panose="02020603050405020304" pitchFamily="18" charset="0"/>
                  </a:rPr>
                  <a:t> импульс моментіне пропорциональ</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14:m>
                  <m:oMathPara xmlns:m="http://schemas.openxmlformats.org/officeDocument/2006/math">
                    <m:oMathParaPr>
                      <m:jc m:val="centerGroup"/>
                    </m:oMathParaPr>
                    <m:oMath xmlns:m="http://schemas.openxmlformats.org/officeDocument/2006/math">
                      <m:r>
                        <a:rPr lang="kk-KZ" i="1">
                          <a:latin typeface="Cambria Math" panose="02040503050406030204" pitchFamily="18" charset="0"/>
                          <a:ea typeface="Calibri" panose="020F0502020204030204" pitchFamily="34" charset="0"/>
                          <a:cs typeface="Times New Roman" panose="02020603050405020304" pitchFamily="18" charset="0"/>
                        </a:rPr>
                        <m:t>𝜇</m:t>
                      </m:r>
                      <m:r>
                        <a:rPr lang="en-US" i="1">
                          <a:latin typeface="Cambria Math" panose="02040503050406030204" pitchFamily="18" charset="0"/>
                          <a:ea typeface="Calibri" panose="020F0502020204030204" pitchFamily="34" charset="0"/>
                          <a:cs typeface="Times New Roman" panose="02020603050405020304" pitchFamily="18" charset="0"/>
                        </a:rPr>
                        <m:t>= </m:t>
                      </m:r>
                      <m:r>
                        <m:rPr>
                          <m:sty m:val="p"/>
                        </m:rPr>
                        <a:rPr lang="en-US">
                          <a:latin typeface="Cambria Math" panose="02040503050406030204" pitchFamily="18" charset="0"/>
                          <a:ea typeface="Calibri" panose="020F0502020204030204" pitchFamily="34" charset="0"/>
                          <a:cs typeface="Times New Roman" panose="02020603050405020304" pitchFamily="18" charset="0"/>
                        </a:rPr>
                        <m:t>γ</m:t>
                      </m:r>
                      <m:r>
                        <a:rPr lang="en-US" i="1">
                          <a:latin typeface="Cambria Math" panose="02040503050406030204" pitchFamily="18" charset="0"/>
                          <a:ea typeface="Calibri" panose="020F0502020204030204" pitchFamily="34" charset="0"/>
                          <a:cs typeface="Times New Roman" panose="02020603050405020304" pitchFamily="18" charset="0"/>
                        </a:rPr>
                        <m:t>𝑝</m:t>
                      </m:r>
                    </m:oMath>
                  </m:oMathPara>
                </a14:m>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dirty="0">
                    <a:latin typeface="Times New Roman" panose="02020603050405020304" pitchFamily="18" charset="0"/>
                    <a:ea typeface="Times New Roman" panose="02020603050405020304" pitchFamily="18" charset="0"/>
                    <a:cs typeface="Times New Roman" panose="02020603050405020304" pitchFamily="18" charset="0"/>
                  </a:rPr>
                  <a:t>	Бұл жердегі </a:t>
                </a:r>
                <a14:m>
                  <m:oMath xmlns:m="http://schemas.openxmlformats.org/officeDocument/2006/math">
                    <m:r>
                      <m:rPr>
                        <m:sty m:val="p"/>
                      </m:rPr>
                      <a:rPr lang="en-US">
                        <a:latin typeface="Cambria Math" panose="02040503050406030204" pitchFamily="18" charset="0"/>
                        <a:ea typeface="Calibri" panose="020F0502020204030204" pitchFamily="34" charset="0"/>
                        <a:cs typeface="Times New Roman" panose="02020603050405020304" pitchFamily="18" charset="0"/>
                      </a:rPr>
                      <m:t>γ</m:t>
                    </m:r>
                  </m:oMath>
                </a14:m>
                <a:r>
                  <a:rPr lang="kk-KZ" dirty="0">
                    <a:latin typeface="Times New Roman" panose="02020603050405020304" pitchFamily="18" charset="0"/>
                    <a:ea typeface="Times New Roman" panose="02020603050405020304" pitchFamily="18" charset="0"/>
                    <a:cs typeface="Times New Roman" panose="02020603050405020304" pitchFamily="18" charset="0"/>
                  </a:rPr>
                  <a:t> пропорционалдық коэффициент гиромагнитті қатынас деп аталады, оның өлшем бірлігі Тл/с (Тесла на секунду) және әр ядроның өзіне тән мәні бар.</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mc:Choice>
        <mc:Fallback xmlns="">
          <p:sp>
            <p:nvSpPr>
              <p:cNvPr id="3" name="Объект 2"/>
              <p:cNvSpPr>
                <a:spLocks noGrp="1" noRot="1" noChangeAspect="1" noMove="1" noResize="1" noEditPoints="1" noAdjustHandles="1" noChangeArrowheads="1" noChangeShapeType="1" noTextEdit="1"/>
              </p:cNvSpPr>
              <p:nvPr>
                <p:ph sz="quarter" idx="1"/>
              </p:nvPr>
            </p:nvSpPr>
            <p:spPr>
              <a:xfrm>
                <a:off x="457200" y="476672"/>
                <a:ext cx="8003232" cy="5997280"/>
              </a:xfrm>
              <a:blipFill>
                <a:blip r:embed="rId2"/>
                <a:stretch>
                  <a:fillRect t="-1016" r="-1142"/>
                </a:stretch>
              </a:blipFill>
            </p:spPr>
            <p:txBody>
              <a:bodyPr/>
              <a:lstStyle/>
              <a:p>
                <a:r>
                  <a:rPr lang="ru-RU">
                    <a:noFill/>
                  </a:rPr>
                  <a:t> </a:t>
                </a:r>
              </a:p>
            </p:txBody>
          </p:sp>
        </mc:Fallback>
      </mc:AlternateContent>
      <p:sp>
        <p:nvSpPr>
          <p:cNvPr id="4" name="Номер слайда 3"/>
          <p:cNvSpPr>
            <a:spLocks noGrp="1"/>
          </p:cNvSpPr>
          <p:nvPr>
            <p:ph type="sldNum" sz="quarter" idx="15"/>
          </p:nvPr>
        </p:nvSpPr>
        <p:spPr/>
        <p:txBody>
          <a:bodyPr/>
          <a:lstStyle/>
          <a:p>
            <a:fld id="{D6F87789-79C0-4369-89FF-5E19A7612EE5}" type="slidenum">
              <a:rPr lang="ru-RU" smtClean="0"/>
              <a:pPr/>
              <a:t>6</a:t>
            </a:fld>
            <a:endParaRPr lang="ru-RU"/>
          </a:p>
        </p:txBody>
      </p:sp>
    </p:spTree>
    <p:extLst>
      <p:ext uri="{BB962C8B-B14F-4D97-AF65-F5344CB8AC3E}">
        <p14:creationId xmlns:p14="http://schemas.microsoft.com/office/powerpoint/2010/main" val="4278088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p:cNvPicPr>
            <a:picLocks noGrp="1" noChangeAspect="1"/>
          </p:cNvPicPr>
          <p:nvPr>
            <p:ph sz="quarter" idx="1"/>
          </p:nvPr>
        </p:nvPicPr>
        <p:blipFill>
          <a:blip r:embed="rId3"/>
          <a:stretch>
            <a:fillRect/>
          </a:stretch>
        </p:blipFill>
        <p:spPr>
          <a:xfrm>
            <a:off x="539552" y="620688"/>
            <a:ext cx="7848872" cy="5976664"/>
          </a:xfrm>
          <a:prstGeom prst="rect">
            <a:avLst/>
          </a:prstGeom>
        </p:spPr>
      </p:pic>
      <p:sp>
        <p:nvSpPr>
          <p:cNvPr id="4" name="Номер слайда 3"/>
          <p:cNvSpPr>
            <a:spLocks noGrp="1"/>
          </p:cNvSpPr>
          <p:nvPr>
            <p:ph type="sldNum" sz="quarter" idx="15"/>
          </p:nvPr>
        </p:nvSpPr>
        <p:spPr/>
        <p:txBody>
          <a:bodyPr/>
          <a:lstStyle/>
          <a:p>
            <a:fld id="{D6F87789-79C0-4369-89FF-5E19A7612EE5}" type="slidenum">
              <a:rPr lang="ru-RU" smtClean="0"/>
              <a:pPr/>
              <a:t>7</a:t>
            </a:fld>
            <a:endParaRPr lang="ru-RU"/>
          </a:p>
        </p:txBody>
      </p:sp>
    </p:spTree>
    <p:extLst>
      <p:ext uri="{BB962C8B-B14F-4D97-AF65-F5344CB8AC3E}">
        <p14:creationId xmlns:p14="http://schemas.microsoft.com/office/powerpoint/2010/main" val="30158154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p:cNvPicPr>
            <a:picLocks noGrp="1" noChangeAspect="1"/>
          </p:cNvPicPr>
          <p:nvPr>
            <p:ph sz="quarter" idx="1"/>
          </p:nvPr>
        </p:nvPicPr>
        <p:blipFill>
          <a:blip r:embed="rId2"/>
          <a:stretch>
            <a:fillRect/>
          </a:stretch>
        </p:blipFill>
        <p:spPr>
          <a:xfrm>
            <a:off x="323528" y="332656"/>
            <a:ext cx="8064896" cy="5960563"/>
          </a:xfrm>
          <a:prstGeom prst="rect">
            <a:avLst/>
          </a:prstGeom>
        </p:spPr>
      </p:pic>
      <p:sp>
        <p:nvSpPr>
          <p:cNvPr id="4" name="Номер слайда 3"/>
          <p:cNvSpPr>
            <a:spLocks noGrp="1"/>
          </p:cNvSpPr>
          <p:nvPr>
            <p:ph type="sldNum" sz="quarter" idx="15"/>
          </p:nvPr>
        </p:nvSpPr>
        <p:spPr/>
        <p:txBody>
          <a:bodyPr/>
          <a:lstStyle/>
          <a:p>
            <a:fld id="{D6F87789-79C0-4369-89FF-5E19A7612EE5}" type="slidenum">
              <a:rPr lang="ru-RU" smtClean="0"/>
              <a:pPr/>
              <a:t>8</a:t>
            </a:fld>
            <a:endParaRPr lang="ru-RU"/>
          </a:p>
        </p:txBody>
      </p:sp>
    </p:spTree>
    <p:extLst>
      <p:ext uri="{BB962C8B-B14F-4D97-AF65-F5344CB8AC3E}">
        <p14:creationId xmlns:p14="http://schemas.microsoft.com/office/powerpoint/2010/main" val="6742842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p:cNvSpPr>
                <a:spLocks noGrp="1"/>
              </p:cNvSpPr>
              <p:nvPr>
                <p:ph sz="quarter" idx="1"/>
              </p:nvPr>
            </p:nvSpPr>
            <p:spPr>
              <a:xfrm>
                <a:off x="457200" y="404664"/>
                <a:ext cx="8003232" cy="6069288"/>
              </a:xfrm>
            </p:spPr>
            <p:txBody>
              <a:bodyPr>
                <a:normAutofit fontScale="92500" lnSpcReduction="20000"/>
              </a:bodyPr>
              <a:lstStyle/>
              <a:p>
                <a:pPr indent="0" algn="just">
                  <a:lnSpc>
                    <a:spcPct val="107000"/>
                  </a:lnSpc>
                  <a:spcAft>
                    <a:spcPts val="0"/>
                  </a:spcAft>
                  <a:buNone/>
                </a:pPr>
                <a:r>
                  <a:rPr lang="kk-KZ" dirty="0">
                    <a:latin typeface="Times New Roman" panose="02020603050405020304" pitchFamily="18" charset="0"/>
                    <a:ea typeface="Calibri" panose="020F0502020204030204" pitchFamily="34" charset="0"/>
                    <a:cs typeface="Times New Roman" panose="02020603050405020304" pitchFamily="18" charset="0"/>
                  </a:rPr>
                  <a:t>	Ең практикалық жағдай I=1/2 үшін m шамасының екі мәні  +1/2 және -1/2  болады. Сол кездегі энергиялар</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ctr">
                  <a:lnSpc>
                    <a:spcPct val="107000"/>
                  </a:lnSpc>
                  <a:spcAft>
                    <a:spcPts val="0"/>
                  </a:spcAft>
                  <a:buNone/>
                </a:pPr>
                <a14:m>
                  <m:oMath xmlns:m="http://schemas.openxmlformats.org/officeDocument/2006/math">
                    <m:sSub>
                      <m:sSubPr>
                        <m:ctrlPr>
                          <a:rPr lang="ru-RU" i="1">
                            <a:latin typeface="Cambria Math" panose="02040503050406030204" pitchFamily="18" charset="0"/>
                            <a:ea typeface="Calibri" panose="020F0502020204030204" pitchFamily="34" charset="0"/>
                            <a:cs typeface="Times New Roman" panose="02020603050405020304" pitchFamily="18" charset="0"/>
                          </a:rPr>
                        </m:ctrlPr>
                      </m:sSubPr>
                      <m:e>
                        <m:r>
                          <a:rPr lang="kk-KZ" i="1">
                            <a:latin typeface="Cambria Math" panose="02040503050406030204" pitchFamily="18" charset="0"/>
                            <a:ea typeface="Calibri" panose="020F0502020204030204" pitchFamily="34" charset="0"/>
                            <a:cs typeface="Times New Roman" panose="02020603050405020304" pitchFamily="18" charset="0"/>
                          </a:rPr>
                          <m:t>𝐸</m:t>
                        </m:r>
                      </m:e>
                      <m:sub>
                        <m:r>
                          <a:rPr lang="kk-KZ" i="1">
                            <a:latin typeface="Cambria Math" panose="02040503050406030204" pitchFamily="18" charset="0"/>
                            <a:ea typeface="Calibri" panose="020F0502020204030204" pitchFamily="34" charset="0"/>
                            <a:cs typeface="Times New Roman" panose="02020603050405020304" pitchFamily="18" charset="0"/>
                          </a:rPr>
                          <m:t>+1/2</m:t>
                        </m:r>
                      </m:sub>
                    </m:sSub>
                    <m:r>
                      <a:rPr lang="kk-KZ" i="1">
                        <a:latin typeface="Cambria Math" panose="02040503050406030204" pitchFamily="18" charset="0"/>
                        <a:ea typeface="Calibri" panose="020F0502020204030204" pitchFamily="34" charset="0"/>
                        <a:cs typeface="Times New Roman" panose="02020603050405020304" pitchFamily="18" charset="0"/>
                      </a:rPr>
                      <m:t>= −</m:t>
                    </m:r>
                    <m:f>
                      <m:fPr>
                        <m:ctrlPr>
                          <a:rPr lang="ru-RU" i="1">
                            <a:latin typeface="Cambria Math" panose="02040503050406030204" pitchFamily="18" charset="0"/>
                            <a:ea typeface="Calibri" panose="020F0502020204030204" pitchFamily="34" charset="0"/>
                            <a:cs typeface="Times New Roman" panose="02020603050405020304" pitchFamily="18" charset="0"/>
                          </a:rPr>
                        </m:ctrlPr>
                      </m:fPr>
                      <m:num>
                        <m:r>
                          <a:rPr lang="kk-KZ" i="1">
                            <a:latin typeface="Cambria Math" panose="02040503050406030204" pitchFamily="18" charset="0"/>
                            <a:ea typeface="Calibri" panose="020F0502020204030204" pitchFamily="34" charset="0"/>
                            <a:cs typeface="Times New Roman" panose="02020603050405020304" pitchFamily="18" charset="0"/>
                          </a:rPr>
                          <m:t>𝛾</m:t>
                        </m:r>
                        <m:r>
                          <a:rPr lang="kk-KZ" i="1">
                            <a:latin typeface="Cambria Math" panose="02040503050406030204" pitchFamily="18" charset="0"/>
                            <a:ea typeface="Calibri" panose="020F0502020204030204" pitchFamily="34" charset="0"/>
                            <a:cs typeface="Times New Roman" panose="02020603050405020304" pitchFamily="18" charset="0"/>
                          </a:rPr>
                          <m:t>h</m:t>
                        </m:r>
                      </m:num>
                      <m:den>
                        <m:r>
                          <a:rPr lang="kk-KZ" i="1">
                            <a:latin typeface="Cambria Math" panose="02040503050406030204" pitchFamily="18" charset="0"/>
                            <a:ea typeface="Calibri" panose="020F0502020204030204" pitchFamily="34" charset="0"/>
                            <a:cs typeface="Times New Roman" panose="02020603050405020304" pitchFamily="18" charset="0"/>
                          </a:rPr>
                          <m:t>4</m:t>
                        </m:r>
                        <m:r>
                          <a:rPr lang="kk-KZ" i="1">
                            <a:latin typeface="Cambria Math" panose="02040503050406030204" pitchFamily="18" charset="0"/>
                            <a:ea typeface="Calibri" panose="020F0502020204030204" pitchFamily="34" charset="0"/>
                            <a:cs typeface="Times New Roman" panose="02020603050405020304" pitchFamily="18" charset="0"/>
                          </a:rPr>
                          <m:t>𝜋</m:t>
                        </m:r>
                      </m:den>
                    </m:f>
                    <m:sSub>
                      <m:sSubPr>
                        <m:ctrlPr>
                          <a:rPr lang="ru-RU" i="1">
                            <a:latin typeface="Cambria Math" panose="02040503050406030204" pitchFamily="18" charset="0"/>
                            <a:ea typeface="Calibri" panose="020F0502020204030204" pitchFamily="34" charset="0"/>
                            <a:cs typeface="Times New Roman" panose="02020603050405020304" pitchFamily="18" charset="0"/>
                          </a:rPr>
                        </m:ctrlPr>
                      </m:sSubPr>
                      <m:e>
                        <m:r>
                          <a:rPr lang="kk-KZ" i="1">
                            <a:latin typeface="Cambria Math" panose="02040503050406030204" pitchFamily="18" charset="0"/>
                            <a:ea typeface="Calibri" panose="020F0502020204030204" pitchFamily="34" charset="0"/>
                            <a:cs typeface="Times New Roman" panose="02020603050405020304" pitchFamily="18" charset="0"/>
                          </a:rPr>
                          <m:t>𝐵</m:t>
                        </m:r>
                      </m:e>
                      <m:sub>
                        <m:r>
                          <a:rPr lang="kk-KZ" i="1">
                            <a:latin typeface="Cambria Math" panose="02040503050406030204" pitchFamily="18" charset="0"/>
                            <a:ea typeface="Calibri" panose="020F0502020204030204" pitchFamily="34" charset="0"/>
                            <a:cs typeface="Times New Roman" panose="02020603050405020304" pitchFamily="18" charset="0"/>
                          </a:rPr>
                          <m:t>0</m:t>
                        </m:r>
                      </m:sub>
                    </m:sSub>
                  </m:oMath>
                </a14:m>
                <a:r>
                  <a:rPr lang="kk-KZ" dirty="0">
                    <a:latin typeface="Times New Roman" panose="02020603050405020304" pitchFamily="18" charset="0"/>
                    <a:ea typeface="Times New Roman" panose="02020603050405020304" pitchFamily="18" charset="0"/>
                    <a:cs typeface="Times New Roman" panose="02020603050405020304" pitchFamily="18" charset="0"/>
                  </a:rPr>
                  <a:t>  және   </a:t>
                </a:r>
                <a14:m>
                  <m:oMath xmlns:m="http://schemas.openxmlformats.org/officeDocument/2006/math">
                    <m:sSub>
                      <m:sSubPr>
                        <m:ctrlPr>
                          <a:rPr lang="ru-RU" i="1">
                            <a:latin typeface="Cambria Math" panose="02040503050406030204" pitchFamily="18" charset="0"/>
                            <a:ea typeface="Calibri" panose="020F0502020204030204" pitchFamily="34" charset="0"/>
                            <a:cs typeface="Times New Roman" panose="02020603050405020304" pitchFamily="18" charset="0"/>
                          </a:rPr>
                        </m:ctrlPr>
                      </m:sSubPr>
                      <m:e>
                        <m:r>
                          <a:rPr lang="kk-KZ" i="1">
                            <a:latin typeface="Cambria Math" panose="02040503050406030204" pitchFamily="18" charset="0"/>
                            <a:ea typeface="Calibri" panose="020F0502020204030204" pitchFamily="34" charset="0"/>
                            <a:cs typeface="Times New Roman" panose="02020603050405020304" pitchFamily="18" charset="0"/>
                          </a:rPr>
                          <m:t>𝐸</m:t>
                        </m:r>
                      </m:e>
                      <m:sub>
                        <m:r>
                          <a:rPr lang="kk-KZ" i="1">
                            <a:latin typeface="Cambria Math" panose="02040503050406030204" pitchFamily="18" charset="0"/>
                            <a:ea typeface="Calibri" panose="020F0502020204030204" pitchFamily="34" charset="0"/>
                            <a:cs typeface="Times New Roman" panose="02020603050405020304" pitchFamily="18" charset="0"/>
                          </a:rPr>
                          <m:t>−1/2</m:t>
                        </m:r>
                      </m:sub>
                    </m:sSub>
                    <m:r>
                      <a:rPr lang="kk-KZ" i="1">
                        <a:latin typeface="Cambria Math" panose="02040503050406030204" pitchFamily="18" charset="0"/>
                        <a:ea typeface="Calibri" panose="020F0502020204030204" pitchFamily="34" charset="0"/>
                        <a:cs typeface="Times New Roman" panose="02020603050405020304" pitchFamily="18" charset="0"/>
                      </a:rPr>
                      <m:t>= </m:t>
                    </m:r>
                    <m:f>
                      <m:fPr>
                        <m:ctrlPr>
                          <a:rPr lang="ru-RU" i="1">
                            <a:latin typeface="Cambria Math" panose="02040503050406030204" pitchFamily="18" charset="0"/>
                            <a:ea typeface="Calibri" panose="020F0502020204030204" pitchFamily="34" charset="0"/>
                            <a:cs typeface="Times New Roman" panose="02020603050405020304" pitchFamily="18" charset="0"/>
                          </a:rPr>
                        </m:ctrlPr>
                      </m:fPr>
                      <m:num>
                        <m:r>
                          <a:rPr lang="kk-KZ" i="1">
                            <a:latin typeface="Cambria Math" panose="02040503050406030204" pitchFamily="18" charset="0"/>
                            <a:ea typeface="Calibri" panose="020F0502020204030204" pitchFamily="34" charset="0"/>
                            <a:cs typeface="Times New Roman" panose="02020603050405020304" pitchFamily="18" charset="0"/>
                          </a:rPr>
                          <m:t>𝛾</m:t>
                        </m:r>
                        <m:r>
                          <a:rPr lang="kk-KZ" i="1">
                            <a:latin typeface="Cambria Math" panose="02040503050406030204" pitchFamily="18" charset="0"/>
                            <a:ea typeface="Calibri" panose="020F0502020204030204" pitchFamily="34" charset="0"/>
                            <a:cs typeface="Times New Roman" panose="02020603050405020304" pitchFamily="18" charset="0"/>
                          </a:rPr>
                          <m:t>h</m:t>
                        </m:r>
                      </m:num>
                      <m:den>
                        <m:r>
                          <a:rPr lang="kk-KZ" i="1">
                            <a:latin typeface="Cambria Math" panose="02040503050406030204" pitchFamily="18" charset="0"/>
                            <a:ea typeface="Calibri" panose="020F0502020204030204" pitchFamily="34" charset="0"/>
                            <a:cs typeface="Times New Roman" panose="02020603050405020304" pitchFamily="18" charset="0"/>
                          </a:rPr>
                          <m:t>4</m:t>
                        </m:r>
                        <m:r>
                          <a:rPr lang="kk-KZ" i="1">
                            <a:latin typeface="Cambria Math" panose="02040503050406030204" pitchFamily="18" charset="0"/>
                            <a:ea typeface="Calibri" panose="020F0502020204030204" pitchFamily="34" charset="0"/>
                            <a:cs typeface="Times New Roman" panose="02020603050405020304" pitchFamily="18" charset="0"/>
                          </a:rPr>
                          <m:t>𝜋</m:t>
                        </m:r>
                      </m:den>
                    </m:f>
                    <m:sSub>
                      <m:sSubPr>
                        <m:ctrlPr>
                          <a:rPr lang="ru-RU" i="1">
                            <a:latin typeface="Cambria Math" panose="02040503050406030204" pitchFamily="18" charset="0"/>
                            <a:ea typeface="Calibri" panose="020F0502020204030204" pitchFamily="34" charset="0"/>
                            <a:cs typeface="Times New Roman" panose="02020603050405020304" pitchFamily="18" charset="0"/>
                          </a:rPr>
                        </m:ctrlPr>
                      </m:sSubPr>
                      <m:e>
                        <m:r>
                          <a:rPr lang="kk-KZ" i="1">
                            <a:latin typeface="Cambria Math" panose="02040503050406030204" pitchFamily="18" charset="0"/>
                            <a:ea typeface="Calibri" panose="020F0502020204030204" pitchFamily="34" charset="0"/>
                            <a:cs typeface="Times New Roman" panose="02020603050405020304" pitchFamily="18" charset="0"/>
                          </a:rPr>
                          <m:t>𝐵</m:t>
                        </m:r>
                      </m:e>
                      <m:sub>
                        <m:r>
                          <a:rPr lang="kk-KZ" i="1">
                            <a:latin typeface="Cambria Math" panose="02040503050406030204" pitchFamily="18" charset="0"/>
                            <a:ea typeface="Calibri" panose="020F0502020204030204" pitchFamily="34" charset="0"/>
                            <a:cs typeface="Times New Roman" panose="02020603050405020304" pitchFamily="18" charset="0"/>
                          </a:rPr>
                          <m:t>0</m:t>
                        </m:r>
                      </m:sub>
                    </m:sSub>
                  </m:oMath>
                </a14:m>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0"/>
                  </a:spcAft>
                </a:pP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dirty="0">
                    <a:latin typeface="Times New Roman" panose="02020603050405020304" pitchFamily="18" charset="0"/>
                    <a:ea typeface="Times New Roman" panose="02020603050405020304" pitchFamily="18" charset="0"/>
                    <a:cs typeface="Times New Roman" panose="02020603050405020304" pitchFamily="18" charset="0"/>
                  </a:rPr>
                  <a:t>Осы екі энергияның айырмасы       </a:t>
                </a:r>
                <a14:m>
                  <m:oMath xmlns:m="http://schemas.openxmlformats.org/officeDocument/2006/math">
                    <m:r>
                      <a:rPr lang="kk-KZ" i="1">
                        <a:latin typeface="Cambria Math" panose="02040503050406030204" pitchFamily="18" charset="0"/>
                        <a:ea typeface="Calibri" panose="020F0502020204030204" pitchFamily="34" charset="0"/>
                        <a:cs typeface="Times New Roman" panose="02020603050405020304" pitchFamily="18" charset="0"/>
                      </a:rPr>
                      <m:t>𝛥</m:t>
                    </m:r>
                    <m:r>
                      <a:rPr lang="kk-KZ" i="1">
                        <a:latin typeface="Cambria Math" panose="02040503050406030204" pitchFamily="18" charset="0"/>
                        <a:ea typeface="Calibri" panose="020F0502020204030204" pitchFamily="34" charset="0"/>
                        <a:cs typeface="Times New Roman" panose="02020603050405020304" pitchFamily="18" charset="0"/>
                      </a:rPr>
                      <m:t>𝐸</m:t>
                    </m:r>
                    <m:r>
                      <a:rPr lang="kk-KZ" i="1">
                        <a:latin typeface="Cambria Math" panose="02040503050406030204" pitchFamily="18" charset="0"/>
                        <a:ea typeface="Calibri" panose="020F0502020204030204" pitchFamily="34" charset="0"/>
                        <a:cs typeface="Times New Roman" panose="02020603050405020304" pitchFamily="18" charset="0"/>
                      </a:rPr>
                      <m:t>= </m:t>
                    </m:r>
                    <m:f>
                      <m:fPr>
                        <m:ctrlPr>
                          <a:rPr lang="ru-RU" i="1">
                            <a:latin typeface="Cambria Math" panose="02040503050406030204" pitchFamily="18" charset="0"/>
                            <a:ea typeface="Calibri" panose="020F0502020204030204" pitchFamily="34" charset="0"/>
                            <a:cs typeface="Times New Roman" panose="02020603050405020304" pitchFamily="18" charset="0"/>
                          </a:rPr>
                        </m:ctrlPr>
                      </m:fPr>
                      <m:num>
                        <m:r>
                          <a:rPr lang="kk-KZ" i="1">
                            <a:latin typeface="Cambria Math" panose="02040503050406030204" pitchFamily="18" charset="0"/>
                            <a:ea typeface="Calibri" panose="020F0502020204030204" pitchFamily="34" charset="0"/>
                            <a:cs typeface="Times New Roman" panose="02020603050405020304" pitchFamily="18" charset="0"/>
                          </a:rPr>
                          <m:t>𝛾</m:t>
                        </m:r>
                        <m:r>
                          <a:rPr lang="kk-KZ" i="1">
                            <a:latin typeface="Cambria Math" panose="02040503050406030204" pitchFamily="18" charset="0"/>
                            <a:ea typeface="Calibri" panose="020F0502020204030204" pitchFamily="34" charset="0"/>
                            <a:cs typeface="Times New Roman" panose="02020603050405020304" pitchFamily="18" charset="0"/>
                          </a:rPr>
                          <m:t>h</m:t>
                        </m:r>
                      </m:num>
                      <m:den>
                        <m:r>
                          <a:rPr lang="kk-KZ" i="1">
                            <a:latin typeface="Cambria Math" panose="02040503050406030204" pitchFamily="18" charset="0"/>
                            <a:ea typeface="Calibri" panose="020F0502020204030204" pitchFamily="34" charset="0"/>
                            <a:cs typeface="Times New Roman" panose="02020603050405020304" pitchFamily="18" charset="0"/>
                          </a:rPr>
                          <m:t>2</m:t>
                        </m:r>
                        <m:r>
                          <a:rPr lang="kk-KZ" i="1">
                            <a:latin typeface="Cambria Math" panose="02040503050406030204" pitchFamily="18" charset="0"/>
                            <a:ea typeface="Calibri" panose="020F0502020204030204" pitchFamily="34" charset="0"/>
                            <a:cs typeface="Times New Roman" panose="02020603050405020304" pitchFamily="18" charset="0"/>
                          </a:rPr>
                          <m:t>𝜋</m:t>
                        </m:r>
                      </m:den>
                    </m:f>
                    <m:sSub>
                      <m:sSubPr>
                        <m:ctrlPr>
                          <a:rPr lang="ru-RU" i="1">
                            <a:latin typeface="Cambria Math" panose="02040503050406030204" pitchFamily="18" charset="0"/>
                            <a:ea typeface="Calibri" panose="020F0502020204030204" pitchFamily="34" charset="0"/>
                            <a:cs typeface="Times New Roman" panose="02020603050405020304" pitchFamily="18" charset="0"/>
                          </a:rPr>
                        </m:ctrlPr>
                      </m:sSubPr>
                      <m:e>
                        <m:r>
                          <a:rPr lang="kk-KZ" i="1">
                            <a:latin typeface="Cambria Math" panose="02040503050406030204" pitchFamily="18" charset="0"/>
                            <a:ea typeface="Calibri" panose="020F0502020204030204" pitchFamily="34" charset="0"/>
                            <a:cs typeface="Times New Roman" panose="02020603050405020304" pitchFamily="18" charset="0"/>
                          </a:rPr>
                          <m:t>𝐵</m:t>
                        </m:r>
                      </m:e>
                      <m:sub>
                        <m:r>
                          <a:rPr lang="kk-KZ" i="1">
                            <a:latin typeface="Cambria Math" panose="02040503050406030204" pitchFamily="18" charset="0"/>
                            <a:ea typeface="Calibri" panose="020F0502020204030204" pitchFamily="34" charset="0"/>
                            <a:cs typeface="Times New Roman" panose="02020603050405020304" pitchFamily="18" charset="0"/>
                          </a:rPr>
                          <m:t>0</m:t>
                        </m:r>
                      </m:sub>
                    </m:sSub>
                  </m:oMath>
                </a14:m>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dirty="0">
                    <a:latin typeface="Times New Roman" panose="02020603050405020304" pitchFamily="18" charset="0"/>
                    <a:ea typeface="Calibri" panose="020F0502020204030204" pitchFamily="34" charset="0"/>
                    <a:cs typeface="Times New Roman" panose="02020603050405020304" pitchFamily="18" charset="0"/>
                  </a:rPr>
                  <a:t>Бұл энергия айырмашылығы әдеттегі жолмен жұтылатын немесе шығарылатын сәулелену жиілігімен байланысты.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ctr">
                  <a:lnSpc>
                    <a:spcPct val="107000"/>
                  </a:lnSpc>
                  <a:spcAft>
                    <a:spcPts val="0"/>
                  </a:spcAft>
                  <a:buNone/>
                </a:pPr>
                <a:r>
                  <a:rPr lang="kk-KZ" dirty="0">
                    <a:latin typeface="Times New Roman" panose="02020603050405020304" pitchFamily="18" charset="0"/>
                    <a:ea typeface="Calibri" panose="020F0502020204030204" pitchFamily="34" charset="0"/>
                    <a:cs typeface="Times New Roman" panose="02020603050405020304" pitchFamily="18" charset="0"/>
                  </a:rPr>
                  <a:t>ΔE = h</a:t>
                </a:r>
                <a14:m>
                  <m:oMath xmlns:m="http://schemas.openxmlformats.org/officeDocument/2006/math">
                    <m:sSub>
                      <m:sSubPr>
                        <m:ctrlPr>
                          <a:rPr lang="ru-RU" i="1">
                            <a:latin typeface="Cambria Math" panose="02040503050406030204" pitchFamily="18" charset="0"/>
                            <a:ea typeface="Calibri" panose="020F0502020204030204" pitchFamily="34" charset="0"/>
                            <a:cs typeface="Times New Roman" panose="02020603050405020304" pitchFamily="18" charset="0"/>
                          </a:rPr>
                        </m:ctrlPr>
                      </m:sSubPr>
                      <m:e>
                        <m:r>
                          <a:rPr lang="kk-KZ" i="1">
                            <a:latin typeface="Cambria Math" panose="02040503050406030204" pitchFamily="18" charset="0"/>
                            <a:ea typeface="Calibri" panose="020F0502020204030204" pitchFamily="34" charset="0"/>
                            <a:cs typeface="Times New Roman" panose="02020603050405020304" pitchFamily="18" charset="0"/>
                          </a:rPr>
                          <m:t>𝜈</m:t>
                        </m:r>
                      </m:e>
                      <m:sub>
                        <m:r>
                          <a:rPr lang="kk-KZ" i="1">
                            <a:latin typeface="Cambria Math" panose="02040503050406030204" pitchFamily="18" charset="0"/>
                            <a:ea typeface="Calibri" panose="020F0502020204030204" pitchFamily="34" charset="0"/>
                            <a:cs typeface="Times New Roman" panose="02020603050405020304" pitchFamily="18" charset="0"/>
                          </a:rPr>
                          <m:t>0</m:t>
                        </m:r>
                      </m:sub>
                    </m:sSub>
                  </m:oMath>
                </a14:m>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dirty="0">
                    <a:latin typeface="Times New Roman" panose="02020603050405020304" pitchFamily="18" charset="0"/>
                    <a:ea typeface="Calibri" panose="020F0502020204030204" pitchFamily="34" charset="0"/>
                    <a:cs typeface="Times New Roman" panose="02020603050405020304" pitchFamily="18" charset="0"/>
                  </a:rPr>
                  <a:t>Сонымен, электромагниттік сәулеленуді жұту немесе шығару кезінде сәулелену жиілігі мен магнит ағынының тығыздығы арасында мынадай байланыс болады.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14:m>
                  <m:oMathPara xmlns:m="http://schemas.openxmlformats.org/officeDocument/2006/math">
                    <m:oMathParaPr>
                      <m:jc m:val="centerGroup"/>
                    </m:oMathParaPr>
                    <m:oMath xmlns:m="http://schemas.openxmlformats.org/officeDocument/2006/math">
                      <m:sSub>
                        <m:sSubPr>
                          <m:ctrlPr>
                            <a:rPr lang="ru-RU" i="1">
                              <a:latin typeface="Cambria Math" panose="02040503050406030204" pitchFamily="18" charset="0"/>
                              <a:ea typeface="Calibri" panose="020F0502020204030204" pitchFamily="34" charset="0"/>
                              <a:cs typeface="Times New Roman" panose="02020603050405020304" pitchFamily="18" charset="0"/>
                            </a:rPr>
                          </m:ctrlPr>
                        </m:sSubPr>
                        <m:e>
                          <m:r>
                            <a:rPr lang="en-US" i="1">
                              <a:latin typeface="Cambria Math" panose="02040503050406030204" pitchFamily="18" charset="0"/>
                              <a:ea typeface="Calibri" panose="020F0502020204030204" pitchFamily="34" charset="0"/>
                              <a:cs typeface="Times New Roman" panose="02020603050405020304" pitchFamily="18" charset="0"/>
                            </a:rPr>
                            <m:t>𝜈</m:t>
                          </m:r>
                        </m:e>
                        <m:sub>
                          <m:r>
                            <a:rPr lang="en-US" i="1">
                              <a:latin typeface="Cambria Math" panose="02040503050406030204" pitchFamily="18" charset="0"/>
                              <a:ea typeface="Calibri" panose="020F0502020204030204" pitchFamily="34" charset="0"/>
                              <a:cs typeface="Times New Roman" panose="02020603050405020304" pitchFamily="18" charset="0"/>
                            </a:rPr>
                            <m:t>0</m:t>
                          </m:r>
                        </m:sub>
                      </m:sSub>
                      <m:r>
                        <a:rPr lang="en-US" i="1">
                          <a:latin typeface="Cambria Math" panose="02040503050406030204" pitchFamily="18" charset="0"/>
                          <a:ea typeface="Calibri" panose="020F0502020204030204" pitchFamily="34" charset="0"/>
                          <a:cs typeface="Times New Roman" panose="02020603050405020304" pitchFamily="18" charset="0"/>
                        </a:rPr>
                        <m:t>= </m:t>
                      </m:r>
                      <m:f>
                        <m:fPr>
                          <m:ctrlPr>
                            <a:rPr lang="ru-RU" i="1">
                              <a:latin typeface="Cambria Math" panose="02040503050406030204" pitchFamily="18" charset="0"/>
                              <a:ea typeface="Calibri" panose="020F0502020204030204" pitchFamily="34" charset="0"/>
                              <a:cs typeface="Times New Roman" panose="02020603050405020304" pitchFamily="18" charset="0"/>
                            </a:rPr>
                          </m:ctrlPr>
                        </m:fPr>
                        <m:num>
                          <m:r>
                            <a:rPr lang="en-US" i="1">
                              <a:latin typeface="Cambria Math" panose="02040503050406030204" pitchFamily="18" charset="0"/>
                              <a:ea typeface="Calibri" panose="020F0502020204030204" pitchFamily="34" charset="0"/>
                              <a:cs typeface="Times New Roman" panose="02020603050405020304" pitchFamily="18" charset="0"/>
                            </a:rPr>
                            <m:t>𝛾</m:t>
                          </m:r>
                          <m:sSub>
                            <m:sSubPr>
                              <m:ctrlPr>
                                <a:rPr lang="ru-RU" i="1">
                                  <a:latin typeface="Cambria Math" panose="02040503050406030204" pitchFamily="18" charset="0"/>
                                  <a:ea typeface="Calibri" panose="020F0502020204030204" pitchFamily="34" charset="0"/>
                                  <a:cs typeface="Times New Roman" panose="02020603050405020304" pitchFamily="18" charset="0"/>
                                </a:rPr>
                              </m:ctrlPr>
                            </m:sSubPr>
                            <m:e>
                              <m:r>
                                <a:rPr lang="en-US" i="1">
                                  <a:latin typeface="Cambria Math" panose="02040503050406030204" pitchFamily="18" charset="0"/>
                                  <a:ea typeface="Calibri" panose="020F0502020204030204" pitchFamily="34" charset="0"/>
                                  <a:cs typeface="Times New Roman" panose="02020603050405020304" pitchFamily="18" charset="0"/>
                                </a:rPr>
                                <m:t>𝐵</m:t>
                              </m:r>
                            </m:e>
                            <m:sub>
                              <m:r>
                                <a:rPr lang="en-US" i="1">
                                  <a:latin typeface="Cambria Math" panose="02040503050406030204" pitchFamily="18" charset="0"/>
                                  <a:ea typeface="Calibri" panose="020F0502020204030204" pitchFamily="34" charset="0"/>
                                  <a:cs typeface="Times New Roman" panose="02020603050405020304" pitchFamily="18" charset="0"/>
                                </a:rPr>
                                <m:t>0</m:t>
                              </m:r>
                            </m:sub>
                          </m:sSub>
                        </m:num>
                        <m:den>
                          <m:r>
                            <a:rPr lang="en-US" i="1">
                              <a:latin typeface="Cambria Math" panose="02040503050406030204" pitchFamily="18" charset="0"/>
                              <a:ea typeface="Calibri" panose="020F0502020204030204" pitchFamily="34" charset="0"/>
                              <a:cs typeface="Times New Roman" panose="02020603050405020304" pitchFamily="18" charset="0"/>
                            </a:rPr>
                            <m:t>2</m:t>
                          </m:r>
                          <m:r>
                            <a:rPr lang="en-US" i="1">
                              <a:latin typeface="Cambria Math" panose="02040503050406030204" pitchFamily="18" charset="0"/>
                              <a:ea typeface="Calibri" panose="020F0502020204030204" pitchFamily="34" charset="0"/>
                              <a:cs typeface="Times New Roman" panose="02020603050405020304" pitchFamily="18" charset="0"/>
                            </a:rPr>
                            <m:t>𝜋</m:t>
                          </m:r>
                        </m:den>
                      </m:f>
                    </m:oMath>
                  </m:oMathPara>
                </a14:m>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ru-RU" dirty="0">
                    <a:latin typeface="Times New Roman" panose="02020603050405020304" pitchFamily="18" charset="0"/>
                    <a:ea typeface="Calibri" panose="020F0502020204030204" pitchFamily="34" charset="0"/>
                    <a:cs typeface="Times New Roman" panose="02020603050405020304" pitchFamily="18" charset="0"/>
                  </a:rPr>
                  <a:t>Т</a:t>
                </a:r>
                <a:r>
                  <a:rPr lang="kk-KZ" dirty="0">
                    <a:latin typeface="Times New Roman" panose="02020603050405020304" pitchFamily="18" charset="0"/>
                    <a:ea typeface="Calibri" panose="020F0502020204030204" pitchFamily="34" charset="0"/>
                    <a:cs typeface="Times New Roman" panose="02020603050405020304" pitchFamily="18" charset="0"/>
                  </a:rPr>
                  <a:t>өменде с</a:t>
                </a:r>
                <a:r>
                  <a:rPr lang="ru-RU" dirty="0" err="1">
                    <a:latin typeface="Times New Roman" panose="02020603050405020304" pitchFamily="18" charset="0"/>
                    <a:ea typeface="Calibri" panose="020F0502020204030204" pitchFamily="34" charset="0"/>
                    <a:cs typeface="Times New Roman" panose="02020603050405020304" pitchFamily="18" charset="0"/>
                  </a:rPr>
                  <a:t>пектрометрлерде</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жиі</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қолданылатын</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сәулелену</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жиіліктері</a:t>
                </a:r>
                <a:r>
                  <a:rPr lang="ru-RU" dirty="0">
                    <a:latin typeface="Times New Roman" panose="02020603050405020304" pitchFamily="18" charset="0"/>
                    <a:ea typeface="Calibri" panose="020F0502020204030204" pitchFamily="34" charset="0"/>
                    <a:cs typeface="Times New Roman" panose="02020603050405020304" pitchFamily="18" charset="0"/>
                  </a:rPr>
                  <a:t> мен </a:t>
                </a:r>
                <a:r>
                  <a:rPr lang="en-US" baseline="30000" dirty="0">
                    <a:latin typeface="Times New Roman" panose="02020603050405020304" pitchFamily="18" charset="0"/>
                    <a:ea typeface="Calibri" panose="020F0502020204030204" pitchFamily="34" charset="0"/>
                    <a:cs typeface="Times New Roman" panose="02020603050405020304" pitchFamily="18" charset="0"/>
                  </a:rPr>
                  <a:t>1</a:t>
                </a:r>
                <a:r>
                  <a:rPr lang="ru-RU" dirty="0">
                    <a:latin typeface="Times New Roman" panose="02020603050405020304" pitchFamily="18" charset="0"/>
                    <a:ea typeface="Calibri" panose="020F0502020204030204" pitchFamily="34" charset="0"/>
                    <a:cs typeface="Times New Roman" panose="02020603050405020304" pitchFamily="18" charset="0"/>
                  </a:rPr>
                  <a:t>Н </a:t>
                </a:r>
                <a:r>
                  <a:rPr lang="ru-RU" dirty="0" err="1">
                    <a:latin typeface="Times New Roman" panose="02020603050405020304" pitchFamily="18" charset="0"/>
                    <a:ea typeface="Calibri" panose="020F0502020204030204" pitchFamily="34" charset="0"/>
                    <a:cs typeface="Times New Roman" panose="02020603050405020304" pitchFamily="18" charset="0"/>
                  </a:rPr>
                  <a:t>және</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en-US" baseline="30000" dirty="0">
                    <a:latin typeface="Times New Roman" panose="02020603050405020304" pitchFamily="18" charset="0"/>
                    <a:ea typeface="Calibri" panose="020F0502020204030204" pitchFamily="34" charset="0"/>
                    <a:cs typeface="Times New Roman" panose="02020603050405020304" pitchFamily="18" charset="0"/>
                  </a:rPr>
                  <a:t>13</a:t>
                </a:r>
                <a:r>
                  <a:rPr lang="kk-KZ" dirty="0">
                    <a:latin typeface="Times New Roman" panose="02020603050405020304" pitchFamily="18" charset="0"/>
                    <a:ea typeface="Calibri" panose="020F0502020204030204" pitchFamily="34" charset="0"/>
                    <a:cs typeface="Times New Roman" panose="02020603050405020304" pitchFamily="18" charset="0"/>
                  </a:rPr>
                  <a:t>С </a:t>
                </a:r>
                <a:r>
                  <a:rPr lang="ru-RU" dirty="0" err="1">
                    <a:latin typeface="Times New Roman" panose="02020603050405020304" pitchFamily="18" charset="0"/>
                    <a:ea typeface="Calibri" panose="020F0502020204030204" pitchFamily="34" charset="0"/>
                    <a:cs typeface="Times New Roman" panose="02020603050405020304" pitchFamily="18" charset="0"/>
                  </a:rPr>
                  <a:t>ядролар</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үшін</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сәйкес</a:t>
                </a:r>
                <a:r>
                  <a:rPr lang="ru-RU" dirty="0">
                    <a:latin typeface="Times New Roman" panose="02020603050405020304" pitchFamily="18" charset="0"/>
                    <a:ea typeface="Calibri" panose="020F0502020204030204" pitchFamily="34" charset="0"/>
                    <a:cs typeface="Times New Roman" panose="02020603050405020304" pitchFamily="18" charset="0"/>
                  </a:rPr>
                  <a:t> магнит </a:t>
                </a:r>
                <a:r>
                  <a:rPr lang="ru-RU" dirty="0" err="1">
                    <a:latin typeface="Times New Roman" panose="02020603050405020304" pitchFamily="18" charset="0"/>
                    <a:ea typeface="Calibri" panose="020F0502020204030204" pitchFamily="34" charset="0"/>
                    <a:cs typeface="Times New Roman" panose="02020603050405020304" pitchFamily="18" charset="0"/>
                  </a:rPr>
                  <a:t>ағынының</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тығыздықтары</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арасындағы</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байланыстар</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келтірілген</a:t>
                </a:r>
                <a:r>
                  <a:rPr lang="en-US" dirty="0">
                    <a:latin typeface="Times New Roman" panose="02020603050405020304" pitchFamily="18" charset="0"/>
                    <a:ea typeface="Calibri" panose="020F0502020204030204" pitchFamily="34" charset="0"/>
                    <a:cs typeface="Times New Roman" panose="02020603050405020304" pitchFamily="18" charset="0"/>
                  </a:rPr>
                  <a:t> (2-</a:t>
                </a:r>
                <a:r>
                  <a:rPr lang="ru-RU" dirty="0" err="1">
                    <a:latin typeface="Times New Roman" panose="02020603050405020304" pitchFamily="18" charset="0"/>
                    <a:ea typeface="Calibri" panose="020F0502020204030204" pitchFamily="34" charset="0"/>
                    <a:cs typeface="Times New Roman" panose="02020603050405020304" pitchFamily="18" charset="0"/>
                  </a:rPr>
                  <a:t>кесте</a:t>
                </a:r>
                <a:r>
                  <a:rPr lang="en-US" dirty="0">
                    <a:latin typeface="Times New Roman" panose="02020603050405020304" pitchFamily="18" charset="0"/>
                    <a:ea typeface="Calibri" panose="020F0502020204030204" pitchFamily="34"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mc:Choice>
        <mc:Fallback xmlns="">
          <p:sp>
            <p:nvSpPr>
              <p:cNvPr id="3" name="Объект 2"/>
              <p:cNvSpPr>
                <a:spLocks noGrp="1" noRot="1" noChangeAspect="1" noMove="1" noResize="1" noEditPoints="1" noAdjustHandles="1" noChangeArrowheads="1" noChangeShapeType="1" noTextEdit="1"/>
              </p:cNvSpPr>
              <p:nvPr>
                <p:ph sz="quarter" idx="1"/>
              </p:nvPr>
            </p:nvSpPr>
            <p:spPr>
              <a:xfrm>
                <a:off x="457200" y="404664"/>
                <a:ext cx="8003232" cy="6069288"/>
              </a:xfrm>
              <a:blipFill>
                <a:blip r:embed="rId2"/>
                <a:stretch>
                  <a:fillRect t="-1305" r="-990"/>
                </a:stretch>
              </a:blipFill>
            </p:spPr>
            <p:txBody>
              <a:bodyPr/>
              <a:lstStyle/>
              <a:p>
                <a:r>
                  <a:rPr lang="ru-RU">
                    <a:noFill/>
                  </a:rPr>
                  <a:t> </a:t>
                </a:r>
              </a:p>
            </p:txBody>
          </p:sp>
        </mc:Fallback>
      </mc:AlternateContent>
      <p:sp>
        <p:nvSpPr>
          <p:cNvPr id="4" name="Номер слайда 3"/>
          <p:cNvSpPr>
            <a:spLocks noGrp="1"/>
          </p:cNvSpPr>
          <p:nvPr>
            <p:ph type="sldNum" sz="quarter" idx="15"/>
          </p:nvPr>
        </p:nvSpPr>
        <p:spPr/>
        <p:txBody>
          <a:bodyPr/>
          <a:lstStyle/>
          <a:p>
            <a:fld id="{D6F87789-79C0-4369-89FF-5E19A7612EE5}" type="slidenum">
              <a:rPr lang="ru-RU" smtClean="0"/>
              <a:pPr/>
              <a:t>9</a:t>
            </a:fld>
            <a:endParaRPr lang="ru-RU"/>
          </a:p>
        </p:txBody>
      </p:sp>
    </p:spTree>
    <p:extLst>
      <p:ext uri="{BB962C8B-B14F-4D97-AF65-F5344CB8AC3E}">
        <p14:creationId xmlns:p14="http://schemas.microsoft.com/office/powerpoint/2010/main" val="5238376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TM03090434[[fn=Дерево]]</Template>
  <TotalTime>6657</TotalTime>
  <Words>688</Words>
  <Application>Microsoft Office PowerPoint</Application>
  <PresentationFormat>Экран (4:3)</PresentationFormat>
  <Paragraphs>51</Paragraphs>
  <Slides>12</Slides>
  <Notes>1</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12</vt:i4>
      </vt:variant>
    </vt:vector>
  </HeadingPairs>
  <TitlesOfParts>
    <vt:vector size="20" baseType="lpstr">
      <vt:lpstr>Arial</vt:lpstr>
      <vt:lpstr>Calibri</vt:lpstr>
      <vt:lpstr>Cambria Math</vt:lpstr>
      <vt:lpstr>Century Schoolbook</vt:lpstr>
      <vt:lpstr>Times New Roman</vt:lpstr>
      <vt:lpstr>Wingdings</vt:lpstr>
      <vt:lpstr>Wingdings 2</vt:lpstr>
      <vt:lpstr>Эркер</vt:lpstr>
      <vt:lpstr>Әл-Фараби атындағы Қазақ ұлттық университеті Химия және химиялық технология факультеті</vt:lpstr>
      <vt:lpstr>Презентация PowerPoint</vt:lpstr>
      <vt:lpstr>Презентация PowerPoint</vt:lpstr>
      <vt:lpstr>Шығу тарихы</vt:lpstr>
      <vt:lpstr>Теориялық негізі. Магниттік өрістегі ядро қозуы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Әль-Фараби атындағы Қазақ Ұлттық университеті Химия және химиялық технология факультеті</dc:title>
  <dc:creator>1</dc:creator>
  <cp:lastModifiedBy>Исмаилова Акмарал</cp:lastModifiedBy>
  <cp:revision>241</cp:revision>
  <dcterms:created xsi:type="dcterms:W3CDTF">2012-02-27T19:01:21Z</dcterms:created>
  <dcterms:modified xsi:type="dcterms:W3CDTF">2024-10-23T13:21:19Z</dcterms:modified>
</cp:coreProperties>
</file>