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660" r:id="rId1"/>
    <p:sldMasterId id="2147483733" r:id="rId2"/>
    <p:sldMasterId id="2147483745" r:id="rId3"/>
    <p:sldMasterId id="2147483757" r:id="rId4"/>
    <p:sldMasterId id="2147483769" r:id="rId5"/>
    <p:sldMasterId id="2147483781" r:id="rId6"/>
    <p:sldMasterId id="2147483793" r:id="rId7"/>
    <p:sldMasterId id="2147483805" r:id="rId8"/>
    <p:sldMasterId id="2147483817" r:id="rId9"/>
    <p:sldMasterId id="2147483829" r:id="rId10"/>
    <p:sldMasterId id="2147483841" r:id="rId11"/>
    <p:sldMasterId id="2147483853" r:id="rId12"/>
    <p:sldMasterId id="2147483865" r:id="rId13"/>
    <p:sldMasterId id="2147483877" r:id="rId14"/>
    <p:sldMasterId id="2147483889" r:id="rId15"/>
    <p:sldMasterId id="2147483901" r:id="rId16"/>
    <p:sldMasterId id="2147483913" r:id="rId17"/>
    <p:sldMasterId id="2147483925" r:id="rId18"/>
    <p:sldMasterId id="2147483937" r:id="rId19"/>
  </p:sldMasterIdLst>
  <p:notesMasterIdLst>
    <p:notesMasterId r:id="rId43"/>
  </p:notesMasterIdLst>
  <p:sldIdLst>
    <p:sldId id="289" r:id="rId20"/>
    <p:sldId id="317" r:id="rId21"/>
    <p:sldId id="318" r:id="rId22"/>
    <p:sldId id="319" r:id="rId23"/>
    <p:sldId id="320" r:id="rId24"/>
    <p:sldId id="308" r:id="rId25"/>
    <p:sldId id="309" r:id="rId26"/>
    <p:sldId id="310" r:id="rId27"/>
    <p:sldId id="311" r:id="rId28"/>
    <p:sldId id="312" r:id="rId29"/>
    <p:sldId id="313" r:id="rId30"/>
    <p:sldId id="314" r:id="rId31"/>
    <p:sldId id="315" r:id="rId32"/>
    <p:sldId id="322" r:id="rId33"/>
    <p:sldId id="323" r:id="rId34"/>
    <p:sldId id="324" r:id="rId35"/>
    <p:sldId id="325" r:id="rId36"/>
    <p:sldId id="326" r:id="rId37"/>
    <p:sldId id="327" r:id="rId38"/>
    <p:sldId id="328" r:id="rId39"/>
    <p:sldId id="329" r:id="rId40"/>
    <p:sldId id="330" r:id="rId41"/>
    <p:sldId id="331" r:id="rId42"/>
  </p:sldIdLst>
  <p:sldSz cx="9144000" cy="6858000" type="screen4x3"/>
  <p:notesSz cx="67818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ulet Maksut" initials="DM" lastIdx="2" clrIdx="0">
    <p:extLst>
      <p:ext uri="{19B8F6BF-5375-455C-9EA6-DF929625EA0E}">
        <p15:presenceInfo xmlns:p15="http://schemas.microsoft.com/office/powerpoint/2012/main" userId="Daulet Maksu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E90D"/>
    <a:srgbClr val="009E9A"/>
    <a:srgbClr val="004260"/>
    <a:srgbClr val="4ACFF8"/>
    <a:srgbClr val="0090D0"/>
    <a:srgbClr val="0097DA"/>
    <a:srgbClr val="000099"/>
    <a:srgbClr val="D911CF"/>
    <a:srgbClr val="B5F369"/>
    <a:srgbClr val="180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38" autoAdjust="0"/>
  </p:normalViewPr>
  <p:slideViewPr>
    <p:cSldViewPr>
      <p:cViewPr varScale="1">
        <p:scale>
          <a:sx n="50" d="100"/>
          <a:sy n="50" d="100"/>
        </p:scale>
        <p:origin x="166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9BBCB501-971D-4FBD-BA73-FF4061DA74FD}" type="datetimeFigureOut">
              <a:rPr lang="ru-RU" smtClean="0"/>
              <a:pPr/>
              <a:t>06.02.2024</a:t>
            </a:fld>
            <a:endParaRPr lang="ru-RU"/>
          </a:p>
        </p:txBody>
      </p:sp>
      <p:sp>
        <p:nvSpPr>
          <p:cNvPr id="4" name="Образ слайда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8180" y="4715153"/>
            <a:ext cx="54254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BD9EB3E4-959F-47A6-9C13-ED7A5D5E5E65}" type="slidenum">
              <a:rPr lang="ru-RU" smtClean="0"/>
              <a:pPr/>
              <a:t>‹#›</a:t>
            </a:fld>
            <a:endParaRPr lang="ru-RU"/>
          </a:p>
        </p:txBody>
      </p:sp>
    </p:spTree>
    <p:extLst>
      <p:ext uri="{BB962C8B-B14F-4D97-AF65-F5344CB8AC3E}">
        <p14:creationId xmlns:p14="http://schemas.microsoft.com/office/powerpoint/2010/main" val="225085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D9EB3E4-959F-47A6-9C13-ED7A5D5E5E65}" type="slidenum">
              <a:rPr lang="ru-RU" smtClean="0"/>
              <a:pPr/>
              <a:t>4</a:t>
            </a:fld>
            <a:endParaRPr lang="ru-RU"/>
          </a:p>
        </p:txBody>
      </p:sp>
    </p:spTree>
    <p:extLst>
      <p:ext uri="{BB962C8B-B14F-4D97-AF65-F5344CB8AC3E}">
        <p14:creationId xmlns:p14="http://schemas.microsoft.com/office/powerpoint/2010/main" val="107337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9EB3E4-959F-47A6-9C13-ED7A5D5E5E65}"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236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CACD799-3ABD-4323-AA9E-641CFC0EAFFC}" type="datetime1">
              <a:rPr lang="ru-RU" smtClean="0"/>
              <a:t>06.02.2024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r>
              <a:rPr lang="ru-RU"/>
              <a:t>©Исмаилова Акмарал Газизовна</a:t>
            </a: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D6F87789-79C0-4369-89FF-5E19A7612EE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4B96076-4034-470B-9191-A1D9B99A35AC}" type="datetime1">
              <a:rPr lang="ru-RU" smtClean="0"/>
              <a:t>06.02.2024</a:t>
            </a:fld>
            <a:endParaRPr lang="ru-RU"/>
          </a:p>
        </p:txBody>
      </p:sp>
      <p:sp>
        <p:nvSpPr>
          <p:cNvPr id="5" name="Нижний колонтитул 4"/>
          <p:cNvSpPr>
            <a:spLocks noGrp="1"/>
          </p:cNvSpPr>
          <p:nvPr>
            <p:ph type="ftr" sz="quarter" idx="11"/>
          </p:nvPr>
        </p:nvSpPr>
        <p:spPr/>
        <p:txBody>
          <a:bodyPr/>
          <a:lstStyle/>
          <a:p>
            <a:r>
              <a:rPr lang="ru-RU"/>
              <a:t>©Исмаилова Акмарал Газизовна</a:t>
            </a:r>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512997108"/>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1907140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674024792"/>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12763748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494426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448257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9332637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206194651"/>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5541999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4448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3CEFFF1-8270-40A7-98A9-64ECF12781DC}" type="datetime1">
              <a:rPr lang="ru-RU" smtClean="0"/>
              <a:t>06.02.2024</a:t>
            </a:fld>
            <a:endParaRPr lang="ru-RU"/>
          </a:p>
        </p:txBody>
      </p:sp>
      <p:sp>
        <p:nvSpPr>
          <p:cNvPr id="5" name="Нижний колонтитул 4"/>
          <p:cNvSpPr>
            <a:spLocks noGrp="1"/>
          </p:cNvSpPr>
          <p:nvPr>
            <p:ph type="ftr" sz="quarter" idx="11"/>
          </p:nvPr>
        </p:nvSpPr>
        <p:spPr/>
        <p:txBody>
          <a:bodyPr/>
          <a:lstStyle/>
          <a:p>
            <a:r>
              <a:rPr lang="ru-RU"/>
              <a:t>©Исмаилова Акмарал Газизовна</a:t>
            </a:r>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9626877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125729209"/>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401576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279964015"/>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41457144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17606216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373765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6223812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072023457"/>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4265470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104564105"/>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2668734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088746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680352590"/>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35367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33688044"/>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21910856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20229331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6596455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6102956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05798651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4936657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6272948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7269057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6541941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009912116"/>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1553496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936807395"/>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9529654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42375472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93422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146434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711068177"/>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591891246"/>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028649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9094527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975497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963881944"/>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5633519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907672693"/>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6651119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25725570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123888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31487950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289294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487017672"/>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41680432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8658910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009909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730805721"/>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0114103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60403013"/>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26383030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3145040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271359034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9762674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3324005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4190197886"/>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4307471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2407756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7571525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60919735"/>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1786611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739596400"/>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1161468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6411540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14677860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4609564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4073956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834788411"/>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2197460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3931233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6573240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906026329"/>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7256002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8370348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5445114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14691034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407509908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3849230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6224308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478962947"/>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935404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4917973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1087666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439738896"/>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875642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258976335"/>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437889823"/>
      </p:ext>
    </p:extLst>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19668485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255992915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2602539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27998862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975599370"/>
      </p:ext>
    </p:extLst>
  </p:cSld>
  <p:clrMapOvr>
    <a:overrideClrMapping bg1="lt1" tx1="dk1" bg2="lt2" tx2="dk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43896826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1752889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6478689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72656259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E2D222CE-1A83-4D51-B5E1-186F003C0F1B}" type="datetime1">
              <a:rPr lang="ru-RU" smtClean="0"/>
              <a:t>06.02.2024</a:t>
            </a:fld>
            <a:endParaRPr lang="ru-RU"/>
          </a:p>
        </p:txBody>
      </p:sp>
      <p:sp>
        <p:nvSpPr>
          <p:cNvPr id="9" name="Номер слайда 8"/>
          <p:cNvSpPr>
            <a:spLocks noGrp="1"/>
          </p:cNvSpPr>
          <p:nvPr>
            <p:ph type="sldNum" sz="quarter" idx="15"/>
          </p:nvPr>
        </p:nvSpPr>
        <p:spPr/>
        <p:txBody>
          <a:bodyPr rtlCol="0"/>
          <a:lstStyle/>
          <a:p>
            <a:fld id="{D6F87789-79C0-4369-89FF-5E19A7612EE5}" type="slidenum">
              <a:rPr lang="ru-RU" smtClean="0"/>
              <a:pPr/>
              <a:t>‹#›</a:t>
            </a:fld>
            <a:endParaRPr lang="ru-RU"/>
          </a:p>
        </p:txBody>
      </p:sp>
      <p:sp>
        <p:nvSpPr>
          <p:cNvPr id="10" name="Нижний колонтитул 9"/>
          <p:cNvSpPr>
            <a:spLocks noGrp="1"/>
          </p:cNvSpPr>
          <p:nvPr>
            <p:ph type="ftr" sz="quarter" idx="16"/>
          </p:nvPr>
        </p:nvSpPr>
        <p:spPr/>
        <p:txBody>
          <a:bodyPr rtlCol="0"/>
          <a:lstStyle/>
          <a:p>
            <a:r>
              <a:rPr lang="ru-RU"/>
              <a:t>©Исмаилова Акмарал Газизовна</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76966327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42936388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540274139"/>
      </p:ext>
    </p:extLst>
  </p:cSld>
  <p:clrMapOvr>
    <a:overrideClrMapping bg1="dk1" tx1="lt1" bg2="dk2" tx2="lt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70202158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174490730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34279343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22316458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49065788"/>
      </p:ext>
    </p:extLst>
  </p:cSld>
  <p:clrMapOvr>
    <a:overrideClrMapping bg1="lt1" tx1="dk1" bg2="lt2" tx2="dk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407192133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1719762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67055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204103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081093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05247729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361124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6745637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1712827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3573668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070907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754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33A42F5-0024-4C6B-AF29-C9C1EB0C271C}" type="datetime1">
              <a:rPr lang="ru-RU" smtClean="0"/>
              <a:t>06.02.2024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r>
              <a:rPr lang="ru-RU"/>
              <a:t>©Исмаилова Акмарал Газизовна</a:t>
            </a: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D6F87789-79C0-4369-89FF-5E19A7612EE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58886129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411671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236960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955951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2813313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039997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98041539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3647749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3130291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67791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45AECC5A-D8B2-4E38-8458-CDE289DB9761}" type="datetime1">
              <a:rPr lang="ru-RU" smtClean="0"/>
              <a:t>06.02.2024</a:t>
            </a:fld>
            <a:endParaRPr lang="ru-RU"/>
          </a:p>
        </p:txBody>
      </p:sp>
      <p:sp>
        <p:nvSpPr>
          <p:cNvPr id="6" name="Нижний колонтитул 5"/>
          <p:cNvSpPr>
            <a:spLocks noGrp="1"/>
          </p:cNvSpPr>
          <p:nvPr>
            <p:ph type="ftr" sz="quarter" idx="11"/>
          </p:nvPr>
        </p:nvSpPr>
        <p:spPr/>
        <p:txBody>
          <a:bodyPr/>
          <a:lstStyle/>
          <a:p>
            <a:r>
              <a:rPr lang="ru-RU"/>
              <a:t>©Исмаилова Акмарал Газизовна</a:t>
            </a:r>
          </a:p>
        </p:txBody>
      </p:sp>
      <p:sp>
        <p:nvSpPr>
          <p:cNvPr id="7" name="Номер слайда 6"/>
          <p:cNvSpPr>
            <a:spLocks noGrp="1"/>
          </p:cNvSpPr>
          <p:nvPr>
            <p:ph type="sldNum" sz="quarter" idx="12"/>
          </p:nvPr>
        </p:nvSpPr>
        <p:spPr/>
        <p:txBody>
          <a:bodyPr/>
          <a:lstStyle/>
          <a:p>
            <a:fld id="{D6F87789-79C0-4369-89FF-5E19A7612EE5}"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923717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69140315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089883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46083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606234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3580548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25469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425826519"/>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25414874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19955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B4E3228F-FD38-4097-B87C-A11CD009C992}" type="datetime1">
              <a:rPr lang="ru-RU" smtClean="0"/>
              <a:t>06.02.2024</a:t>
            </a:fld>
            <a:endParaRPr lang="ru-RU"/>
          </a:p>
        </p:txBody>
      </p:sp>
      <p:sp>
        <p:nvSpPr>
          <p:cNvPr id="8" name="Нижний колонтитул 7"/>
          <p:cNvSpPr>
            <a:spLocks noGrp="1"/>
          </p:cNvSpPr>
          <p:nvPr>
            <p:ph type="ftr" sz="quarter" idx="11"/>
          </p:nvPr>
        </p:nvSpPr>
        <p:spPr/>
        <p:txBody>
          <a:bodyPr/>
          <a:lstStyle/>
          <a:p>
            <a:r>
              <a:rPr lang="ru-RU"/>
              <a:t>©Исмаилова Акмарал Газизовна</a:t>
            </a:r>
          </a:p>
        </p:txBody>
      </p:sp>
      <p:sp>
        <p:nvSpPr>
          <p:cNvPr id="9" name="Номер слайда 8"/>
          <p:cNvSpPr>
            <a:spLocks noGrp="1"/>
          </p:cNvSpPr>
          <p:nvPr>
            <p:ph type="sldNum" sz="quarter" idx="12"/>
          </p:nvPr>
        </p:nvSpPr>
        <p:spPr/>
        <p:txBody>
          <a:bodyPr/>
          <a:lstStyle/>
          <a:p>
            <a:fld id="{D6F87789-79C0-4369-89FF-5E19A7612EE5}"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876264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082148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29228219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89331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0164627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1727113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62225455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4717570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68359342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317790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613A0A9F-6E0A-41CB-A881-CA038C87033C}" type="datetime1">
              <a:rPr lang="ru-RU" smtClean="0"/>
              <a:t>06.02.2024</a:t>
            </a:fld>
            <a:endParaRPr lang="ru-RU"/>
          </a:p>
        </p:txBody>
      </p:sp>
      <p:sp>
        <p:nvSpPr>
          <p:cNvPr id="7" name="Номер слайда 6"/>
          <p:cNvSpPr>
            <a:spLocks noGrp="1"/>
          </p:cNvSpPr>
          <p:nvPr>
            <p:ph type="sldNum" sz="quarter" idx="11"/>
          </p:nvPr>
        </p:nvSpPr>
        <p:spPr/>
        <p:txBody>
          <a:bodyPr rtlCol="0"/>
          <a:lstStyle/>
          <a:p>
            <a:fld id="{D6F87789-79C0-4369-89FF-5E19A7612EE5}" type="slidenum">
              <a:rPr lang="ru-RU" smtClean="0"/>
              <a:pPr/>
              <a:t>‹#›</a:t>
            </a:fld>
            <a:endParaRPr lang="ru-RU"/>
          </a:p>
        </p:txBody>
      </p:sp>
      <p:sp>
        <p:nvSpPr>
          <p:cNvPr id="8" name="Нижний колонтитул 7"/>
          <p:cNvSpPr>
            <a:spLocks noGrp="1"/>
          </p:cNvSpPr>
          <p:nvPr>
            <p:ph type="ftr" sz="quarter" idx="12"/>
          </p:nvPr>
        </p:nvSpPr>
        <p:spPr/>
        <p:txBody>
          <a:bodyPr rtlCol="0"/>
          <a:lstStyle/>
          <a:p>
            <a:r>
              <a:rPr lang="ru-RU"/>
              <a:t>©Исмаилова Акмарал Газизовна</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2097615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6993320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4235599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22652336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3257875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635665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5736085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44031146"/>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8163364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57038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FF4D85-E3BF-4D7B-A4D9-121F39727EE3}" type="datetime1">
              <a:rPr lang="ru-RU" smtClean="0"/>
              <a:t>06.02.2024</a:t>
            </a:fld>
            <a:endParaRPr lang="ru-RU"/>
          </a:p>
        </p:txBody>
      </p:sp>
      <p:sp>
        <p:nvSpPr>
          <p:cNvPr id="3" name="Нижний колонтитул 2"/>
          <p:cNvSpPr>
            <a:spLocks noGrp="1"/>
          </p:cNvSpPr>
          <p:nvPr>
            <p:ph type="ftr" sz="quarter" idx="11"/>
          </p:nvPr>
        </p:nvSpPr>
        <p:spPr/>
        <p:txBody>
          <a:bodyPr/>
          <a:lstStyle/>
          <a:p>
            <a:r>
              <a:rPr lang="ru-RU"/>
              <a:t>©Исмаилова Акмарал Газизовна</a:t>
            </a:r>
          </a:p>
        </p:txBody>
      </p:sp>
      <p:sp>
        <p:nvSpPr>
          <p:cNvPr id="4" name="Номер слайда 3"/>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1071636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33539101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5441071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26141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73997359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6083643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2648958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3573498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224745698"/>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22426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77F72B1F-371E-4D18-99BD-34852B5F1C20}" type="datetime1">
              <a:rPr lang="ru-RU" smtClean="0"/>
              <a:t>06.02.2024</a:t>
            </a:fld>
            <a:endParaRPr lang="ru-RU"/>
          </a:p>
        </p:txBody>
      </p:sp>
      <p:sp>
        <p:nvSpPr>
          <p:cNvPr id="22" name="Номер слайда 21"/>
          <p:cNvSpPr>
            <a:spLocks noGrp="1"/>
          </p:cNvSpPr>
          <p:nvPr>
            <p:ph type="sldNum" sz="quarter" idx="15"/>
          </p:nvPr>
        </p:nvSpPr>
        <p:spPr/>
        <p:txBody>
          <a:bodyPr rtlCol="0"/>
          <a:lstStyle/>
          <a:p>
            <a:fld id="{D6F87789-79C0-4369-89FF-5E19A7612EE5}"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r>
              <a:rPr lang="ru-RU"/>
              <a:t>©Исмаилова Акмарал Газизовна</a:t>
            </a:r>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67139484"/>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5621077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36567888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921033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428281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061059520"/>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5140789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6169876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6038576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1ECE4-ABB2-4F96-BA92-C990E98519B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Номер слайда 28"/>
          <p:cNvSpPr>
            <a:spLocks noGrp="1"/>
          </p:cNvSpPr>
          <p:nvPr>
            <p:ph type="sldNum" sz="quarter" idx="12"/>
          </p:nvPr>
        </p:nvSpPr>
        <p:spPr bwMode="auto">
          <a:xfrm>
            <a:off x="1325544"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91064245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D96895B0-F6F9-45F7-BF01-7DED4C2E23B7}" type="datetime1">
              <a:rPr lang="ru-RU" smtClean="0"/>
              <a:t>06.02.2024</a:t>
            </a:fld>
            <a:endParaRPr lang="ru-RU"/>
          </a:p>
        </p:txBody>
      </p:sp>
      <p:sp>
        <p:nvSpPr>
          <p:cNvPr id="18" name="Номер слайда 17"/>
          <p:cNvSpPr>
            <a:spLocks noGrp="1"/>
          </p:cNvSpPr>
          <p:nvPr>
            <p:ph type="sldNum" sz="quarter" idx="11"/>
          </p:nvPr>
        </p:nvSpPr>
        <p:spPr/>
        <p:txBody>
          <a:bodyPr rtlCol="0"/>
          <a:lstStyle/>
          <a:p>
            <a:fld id="{D6F87789-79C0-4369-89FF-5E19A7612EE5}"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r>
              <a:rPr lang="ru-RU"/>
              <a:t>©Исмаилова Акмарал Газизовна</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CA841A6-38A9-4AE5-8EDD-77F38EA7C22C}"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Нижний колонтитул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646014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BB4C3-C6A9-43C2-9A0A-D02B284D9606}" type="datetime1">
              <a:rPr kumimoji="0" lang="ru-RU"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Номер слайда 5"/>
          <p:cNvSpPr>
            <a:spLocks noGrp="1"/>
          </p:cNvSpPr>
          <p:nvPr>
            <p:ph type="sldNum" sz="quarter" idx="12"/>
          </p:nvPr>
        </p:nvSpPr>
        <p:spPr bwMode="auto">
          <a:xfrm>
            <a:off x="1340616" y="4928702"/>
            <a:ext cx="6096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20224094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126486-76D2-4727-8BA5-732B6994B5C5}"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18712814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AC4B5-E5E4-48B6-B2DD-56C5CE6E58CD}"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Нижний колонтитул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Номер слайда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27073611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A00AF11-0F10-4DAA-9D79-486E59F53378}"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Номер слайда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Нижний колонтитул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7367081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69E12-1157-445D-A2DF-3F219FAA9D90}"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Номер слайда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4346875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54F01D8-67B5-489B-A243-72DA8A8DA52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Номер слайда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Нижний колонтитул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3115191464"/>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Дата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EC5234B-A3C9-46B4-B874-77CC4591058E}"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Номер слайда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Нижний колонтитул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3586994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25F8E-C3A8-4235-BD01-EE1ACAA97434}"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0734102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FF171-832E-4869-922D-E5CB08275789}"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Номер слайда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18689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400039-C8DD-412E-B052-2AD92A17CF4E}" type="datetime1">
              <a:rPr lang="ru-RU" smtClean="0"/>
              <a:t>06.02.2024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ru-RU"/>
              <a:t>©Исмаилова Акмарал Газизовна</a:t>
            </a: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F87789-79C0-4369-89FF-5E19A7612EE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46993344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7905692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97087843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84427385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62608431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2373307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194603384"/>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875625201"/>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07109814"/>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808778948"/>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36597409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25570740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831313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28495186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61241164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35085242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70412993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C1BD55-643C-4204-BC5A-F5FFA5E84B7A}" type="datetime1">
              <a:rPr kumimoji="0" lang="ru-RU"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06.02.2024</a:t>
            </a:fld>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0041407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78.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9.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00.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21C39B-038E-4CE8-BD6E-6347885CE84E}"/>
              </a:ext>
            </a:extLst>
          </p:cNvPr>
          <p:cNvSpPr>
            <a:spLocks noGrp="1"/>
          </p:cNvSpPr>
          <p:nvPr>
            <p:ph type="title"/>
          </p:nvPr>
        </p:nvSpPr>
        <p:spPr>
          <a:xfrm>
            <a:off x="1763688" y="274638"/>
            <a:ext cx="6161112" cy="778098"/>
          </a:xfrm>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kk-KZ" sz="2000" kern="0" cap="none" dirty="0">
                <a:solidFill>
                  <a:schemeClr val="tx1"/>
                </a:solidFill>
                <a:latin typeface="Times New Roman"/>
                <a:ea typeface="Times New Roman"/>
                <a:cs typeface="Times New Roman"/>
                <a:sym typeface="Times New Roman"/>
              </a:rPr>
              <a:t>Ә</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л-Фараби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атындағы</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Қазақ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ұлттық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университеті</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r>
            <a:b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lang="ru-RU" sz="2000" kern="0" cap="none" dirty="0">
                <a:solidFill>
                  <a:schemeClr val="tx1"/>
                </a:solidFill>
                <a:latin typeface="Times New Roman"/>
                <a:ea typeface="Times New Roman"/>
                <a:cs typeface="Times New Roman"/>
                <a:sym typeface="Times New Roman"/>
              </a:rPr>
              <a:t>Х</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имия</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және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химиялық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технология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факультеті</a:t>
            </a:r>
            <a:endParaRPr lang="ru-RU" sz="2000" dirty="0">
              <a:solidFill>
                <a:schemeClr val="tx1"/>
              </a:solidFill>
            </a:endParaRPr>
          </a:p>
        </p:txBody>
      </p:sp>
      <p:sp>
        <p:nvSpPr>
          <p:cNvPr id="3" name="Объект 2">
            <a:extLst>
              <a:ext uri="{FF2B5EF4-FFF2-40B4-BE49-F238E27FC236}">
                <a16:creationId xmlns:a16="http://schemas.microsoft.com/office/drawing/2014/main" id="{DB0BD90E-5A96-4146-A865-D8E252CC9F96}"/>
              </a:ext>
            </a:extLst>
          </p:cNvPr>
          <p:cNvSpPr>
            <a:spLocks noGrp="1"/>
          </p:cNvSpPr>
          <p:nvPr>
            <p:ph sz="quarter" idx="1"/>
          </p:nvPr>
        </p:nvSpPr>
        <p:spPr>
          <a:xfrm>
            <a:off x="467544" y="1268760"/>
            <a:ext cx="7889304" cy="5061176"/>
          </a:xfrm>
        </p:spPr>
        <p:txBody>
          <a:bodyPr>
            <a:normAutofit/>
          </a:bodyPr>
          <a:lstStyle/>
          <a:p>
            <a:pPr indent="0" algn="just">
              <a:lnSpc>
                <a:spcPct val="107000"/>
              </a:lnSpc>
              <a:spcAft>
                <a:spcPts val="800"/>
              </a:spcAft>
              <a:buNone/>
            </a:pPr>
            <a:endParaRPr lang="kk-KZ"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kk-KZ" sz="3600" dirty="0">
                <a:latin typeface="Times New Roman" panose="02020603050405020304" pitchFamily="18" charset="0"/>
                <a:ea typeface="Calibri" panose="020F0502020204030204" pitchFamily="34" charset="0"/>
                <a:cs typeface="Times New Roman" panose="02020603050405020304" pitchFamily="18" charset="0"/>
              </a:rPr>
              <a:t> </a:t>
            </a:r>
            <a:r>
              <a:rPr lang="kk-KZ" sz="3200" dirty="0" smtClean="0">
                <a:latin typeface="Times New Roman" panose="02020603050405020304" pitchFamily="18" charset="0"/>
                <a:ea typeface="Calibri" panose="020F0502020204030204" pitchFamily="34" charset="0"/>
                <a:cs typeface="Times New Roman" panose="02020603050405020304" pitchFamily="18" charset="0"/>
              </a:rPr>
              <a:t>Ультра </a:t>
            </a:r>
            <a:r>
              <a:rPr lang="kk-KZ" sz="3200" dirty="0">
                <a:latin typeface="Times New Roman" panose="02020603050405020304" pitchFamily="18" charset="0"/>
                <a:ea typeface="Calibri" panose="020F0502020204030204" pitchFamily="34" charset="0"/>
                <a:cs typeface="Times New Roman" panose="02020603050405020304" pitchFamily="18" charset="0"/>
              </a:rPr>
              <a:t>күлгін және көрінетін аумақтағы спектроскопия, жарықтың негізгі заңы, ауытқулар. Спектрофотометрия</a:t>
            </a:r>
            <a:endParaRPr lang="ru-RU" sz="4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kk-KZ" sz="3200" dirty="0" smtClean="0">
                <a:solidFill>
                  <a:srgbClr val="000000"/>
                </a:solidFill>
                <a:latin typeface="Times New Roman" panose="02020603050405020304" pitchFamily="18" charset="0"/>
                <a:ea typeface="Arial Unicode MS"/>
              </a:rPr>
              <a:t>.</a:t>
            </a:r>
            <a:endParaRPr lang="ru-RU" dirty="0"/>
          </a:p>
          <a:p>
            <a:pPr marL="0" indent="0">
              <a:buNone/>
            </a:pPr>
            <a:r>
              <a:rPr lang="ru-RU" sz="2100" dirty="0"/>
              <a:t>                                                      Д</a:t>
            </a:r>
            <a:r>
              <a:rPr lang="kk-KZ" sz="2100" dirty="0"/>
              <a:t>әріскер </a:t>
            </a:r>
            <a:r>
              <a:rPr lang="ru-RU" sz="2100" dirty="0"/>
              <a:t>- Исмаилова А.Г.</a:t>
            </a:r>
          </a:p>
          <a:p>
            <a:endParaRPr lang="ru-RU" dirty="0"/>
          </a:p>
        </p:txBody>
      </p:sp>
      <p:sp>
        <p:nvSpPr>
          <p:cNvPr id="5" name="Номер слайда 4">
            <a:extLst>
              <a:ext uri="{FF2B5EF4-FFF2-40B4-BE49-F238E27FC236}">
                <a16:creationId xmlns:a16="http://schemas.microsoft.com/office/drawing/2014/main" id="{8B04AEB6-1055-4E7C-9270-B668F7131638}"/>
              </a:ext>
            </a:extLst>
          </p:cNvPr>
          <p:cNvSpPr>
            <a:spLocks noGrp="1"/>
          </p:cNvSpPr>
          <p:nvPr>
            <p:ph type="sldNum" sz="quarter" idx="15"/>
          </p:nvPr>
        </p:nvSpPr>
        <p:spPr/>
        <p:txBody>
          <a:bodyPr/>
          <a:lstStyle/>
          <a:p>
            <a:fld id="{D6F87789-79C0-4369-89FF-5E19A7612EE5}" type="slidenum">
              <a:rPr lang="ru-RU" smtClean="0"/>
              <a:pPr/>
              <a:t>1</a:t>
            </a:fld>
            <a:endParaRPr lang="ru-RU"/>
          </a:p>
        </p:txBody>
      </p:sp>
    </p:spTree>
    <p:extLst>
      <p:ext uri="{BB962C8B-B14F-4D97-AF65-F5344CB8AC3E}">
        <p14:creationId xmlns:p14="http://schemas.microsoft.com/office/powerpoint/2010/main" val="297090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56A2F2DD-FA46-425D-8A21-582FC4312A40}"/>
              </a:ext>
            </a:extLst>
          </p:cNvPr>
          <p:cNvPicPr>
            <a:picLocks noGrp="1" noChangeAspect="1"/>
          </p:cNvPicPr>
          <p:nvPr>
            <p:ph sz="quarter" idx="1"/>
          </p:nvPr>
        </p:nvPicPr>
        <p:blipFill>
          <a:blip r:embed="rId2"/>
          <a:stretch>
            <a:fillRect/>
          </a:stretch>
        </p:blipFill>
        <p:spPr>
          <a:xfrm>
            <a:off x="971600" y="404664"/>
            <a:ext cx="7416824" cy="5850594"/>
          </a:xfrm>
        </p:spPr>
      </p:pic>
      <p:sp>
        <p:nvSpPr>
          <p:cNvPr id="4" name="Номер слайда 3">
            <a:extLst>
              <a:ext uri="{FF2B5EF4-FFF2-40B4-BE49-F238E27FC236}">
                <a16:creationId xmlns:a16="http://schemas.microsoft.com/office/drawing/2014/main" id="{3417D2D3-2B1D-4B2C-B997-C10D4B952E98}"/>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91805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3979ED58-E813-419F-B381-DE586B353575}"/>
              </a:ext>
            </a:extLst>
          </p:cNvPr>
          <p:cNvPicPr>
            <a:picLocks noGrp="1" noChangeAspect="1"/>
          </p:cNvPicPr>
          <p:nvPr>
            <p:ph sz="quarter" idx="1"/>
          </p:nvPr>
        </p:nvPicPr>
        <p:blipFill>
          <a:blip r:embed="rId2"/>
          <a:stretch>
            <a:fillRect/>
          </a:stretch>
        </p:blipFill>
        <p:spPr>
          <a:xfrm>
            <a:off x="755576" y="548680"/>
            <a:ext cx="7560840" cy="5760640"/>
          </a:xfrm>
        </p:spPr>
      </p:pic>
      <p:sp>
        <p:nvSpPr>
          <p:cNvPr id="4" name="Номер слайда 3">
            <a:extLst>
              <a:ext uri="{FF2B5EF4-FFF2-40B4-BE49-F238E27FC236}">
                <a16:creationId xmlns:a16="http://schemas.microsoft.com/office/drawing/2014/main" id="{EBA29C48-26E8-4732-BCFA-373A04E3F139}"/>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13932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3979ED58-E813-419F-B381-DE586B353575}"/>
              </a:ext>
            </a:extLst>
          </p:cNvPr>
          <p:cNvPicPr>
            <a:picLocks noGrp="1" noChangeAspect="1"/>
          </p:cNvPicPr>
          <p:nvPr>
            <p:ph sz="quarter" idx="1"/>
          </p:nvPr>
        </p:nvPicPr>
        <p:blipFill>
          <a:blip r:embed="rId2"/>
          <a:stretch>
            <a:fillRect/>
          </a:stretch>
        </p:blipFill>
        <p:spPr>
          <a:xfrm>
            <a:off x="755576" y="548680"/>
            <a:ext cx="7560840" cy="5760640"/>
          </a:xfrm>
        </p:spPr>
      </p:pic>
      <p:sp>
        <p:nvSpPr>
          <p:cNvPr id="4" name="Номер слайда 3">
            <a:extLst>
              <a:ext uri="{FF2B5EF4-FFF2-40B4-BE49-F238E27FC236}">
                <a16:creationId xmlns:a16="http://schemas.microsoft.com/office/drawing/2014/main" id="{EBA29C48-26E8-4732-BCFA-373A04E3F139}"/>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963592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6CBE2695-BEF4-4E67-A6D1-7ED52AAA0F67}"/>
                  </a:ext>
                </a:extLst>
              </p:cNvPr>
              <p:cNvSpPr>
                <a:spLocks noGrp="1"/>
              </p:cNvSpPr>
              <p:nvPr>
                <p:ph sz="quarter" idx="1"/>
              </p:nvPr>
            </p:nvSpPr>
            <p:spPr>
              <a:xfrm>
                <a:off x="457200" y="404664"/>
                <a:ext cx="7931224" cy="6069288"/>
              </a:xfrm>
            </p:spPr>
            <p:txBody>
              <a:bodyPr>
                <a:normAutofit fontScale="77500" lnSpcReduction="20000"/>
              </a:bodyPr>
              <a:lstStyle/>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Қайта есептеу факторын анықтау үшін стандартты ерітінділердің сериясы дайындалып, олардың опти­ка­л­ық тығыздықтары салыстырмалы ерітіндіге сәйкес біріншісі, екіншісі және т.б ерітінділерге сай алынады.</a:t>
                </a:r>
                <a14:m>
                  <m:oMath xmlns:m="http://schemas.openxmlformats.org/officeDocument/2006/math">
                    <m:r>
                      <a:rPr lang="kk-KZ" sz="2400"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r>
                        <a:rPr lang="kk-KZ" sz="2400" i="1">
                          <a:effectLst/>
                          <a:latin typeface="Cambria Math" panose="02040503050406030204" pitchFamily="18" charset="0"/>
                          <a:ea typeface="Calibri" panose="020F0502020204030204" pitchFamily="34" charset="0"/>
                          <a:cs typeface="Times New Roman" panose="02020603050405020304" pitchFamily="18" charset="0"/>
                        </a:rPr>
                        <m:t>𝐹</m:t>
                      </m:r>
                      <m:r>
                        <a:rPr lang="kk-KZ"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k-KZ" sz="2400" i="1">
                                  <a:effectLst/>
                                  <a:latin typeface="Cambria Math" panose="02040503050406030204" pitchFamily="18" charset="0"/>
                                  <a:ea typeface="Calibri" panose="020F0502020204030204" pitchFamily="34" charset="0"/>
                                  <a:cs typeface="Times New Roman" panose="02020603050405020304" pitchFamily="18" charset="0"/>
                                </a:rPr>
                                <m:t>𝑐</m:t>
                              </m:r>
                            </m:e>
                            <m:sub>
                              <m:r>
                                <a:rPr lang="kk-KZ" sz="2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kk-KZ" sz="24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k-KZ" sz="2400" i="1">
                                  <a:effectLst/>
                                  <a:latin typeface="Cambria Math" panose="02040503050406030204" pitchFamily="18" charset="0"/>
                                  <a:ea typeface="Calibri" panose="020F0502020204030204" pitchFamily="34" charset="0"/>
                                  <a:cs typeface="Times New Roman" panose="02020603050405020304" pitchFamily="18" charset="0"/>
                                </a:rPr>
                                <m:t>𝑐</m:t>
                              </m:r>
                            </m:e>
                            <m:sub>
                              <m:r>
                                <a:rPr lang="kk-KZ" sz="2400" i="1">
                                  <a:effectLst/>
                                  <a:latin typeface="Cambria Math" panose="02040503050406030204" pitchFamily="18" charset="0"/>
                                  <a:ea typeface="Calibri" panose="020F0502020204030204" pitchFamily="34" charset="0"/>
                                  <a:cs typeface="Times New Roman" panose="02020603050405020304" pitchFamily="18" charset="0"/>
                                </a:rPr>
                                <m:t>0</m:t>
                              </m:r>
                            </m:sub>
                          </m:sSub>
                        </m:num>
                        <m:den>
                          <m:sSub>
                            <m:sSub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kk-KZ" sz="2400" i="1">
                                  <a:effectLst/>
                                  <a:latin typeface="Cambria Math" panose="02040503050406030204" pitchFamily="18" charset="0"/>
                                  <a:ea typeface="Calibri" panose="020F0502020204030204" pitchFamily="34" charset="0"/>
                                  <a:cs typeface="Times New Roman" panose="02020603050405020304" pitchFamily="18" charset="0"/>
                                </a:rPr>
                                <m:t>А</m:t>
                              </m:r>
                            </m:e>
                            <m:sub>
                              <m:r>
                                <a:rPr lang="kk-KZ" sz="2400" i="1">
                                  <a:effectLst/>
                                  <a:latin typeface="Cambria Math" panose="02040503050406030204" pitchFamily="18" charset="0"/>
                                  <a:ea typeface="Calibri" panose="020F0502020204030204" pitchFamily="34" charset="0"/>
                                  <a:cs typeface="Times New Roman" panose="02020603050405020304" pitchFamily="18" charset="0"/>
                                </a:rPr>
                                <m:t>𝑖</m:t>
                              </m:r>
                            </m:sub>
                          </m:sSub>
                        </m:den>
                      </m:f>
                    </m:oMath>
                  </m:oMathPara>
                </a14:m>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Есептеулерге мән беретін болсақ, қайта есептеу факторы ерітінді қалыңдығы 1 см тең болғандағы молярлы жұтылу коэффициентіне кері шама.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Төменгі жұтылу әдісінде құралдың нөлдік мәні ерітінді­лердің ең жоғары мәнімен орнықтырылады да, анықталу шкала­сы созылады, бұл әдісте оптикалық тығызды 0,1 кем ерітінділер қарастырылады.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Шекті дәлдікпен жұтылу әдісінде құралдың нөлдік мәні екі ерітінді (зерттелетін ерітіндіден көп және аз) арқылы орнықты­рылады.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kk-KZ" sz="2400" dirty="0">
                    <a:effectLst/>
                    <a:latin typeface="Times New Roman" panose="02020603050405020304" pitchFamily="18" charset="0"/>
                    <a:ea typeface="Calibri" panose="020F0502020204030204" pitchFamily="34" charset="0"/>
                  </a:rPr>
                  <a:t>	Дифференциальды әдісте ерітінділердің өлшену нәтижелері Бугер-Ламберт-Бер заңына бағынбайды, дегенмен де концентра­циясы жоғары ерітінділер үшін өте дәл әдістердің бірі.</a:t>
                </a:r>
                <a:endParaRPr lang="ru-RU" dirty="0"/>
              </a:p>
            </p:txBody>
          </p:sp>
        </mc:Choice>
        <mc:Fallback xmlns="">
          <p:sp>
            <p:nvSpPr>
              <p:cNvPr id="3" name="Объект 2">
                <a:extLst>
                  <a:ext uri="{FF2B5EF4-FFF2-40B4-BE49-F238E27FC236}">
                    <a16:creationId xmlns:a16="http://schemas.microsoft.com/office/drawing/2014/main" id="{6CBE2695-BEF4-4E67-A6D1-7ED52AAA0F67}"/>
                  </a:ext>
                </a:extLst>
              </p:cNvPr>
              <p:cNvSpPr>
                <a:spLocks noGrp="1" noRot="1" noChangeAspect="1" noMove="1" noResize="1" noEditPoints="1" noAdjustHandles="1" noChangeArrowheads="1" noChangeShapeType="1" noTextEdit="1"/>
              </p:cNvSpPr>
              <p:nvPr>
                <p:ph sz="quarter" idx="1"/>
              </p:nvPr>
            </p:nvSpPr>
            <p:spPr>
              <a:xfrm>
                <a:off x="457200" y="404664"/>
                <a:ext cx="7931224" cy="6069288"/>
              </a:xfrm>
              <a:blipFill>
                <a:blip r:embed="rId2"/>
                <a:stretch>
                  <a:fillRect l="-692" t="-1104" r="-692"/>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6F40ED57-34EA-4A9F-BBA4-FD6BB320E485}"/>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1186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091528C-E8DD-43BA-8494-10B00E871877}"/>
              </a:ext>
            </a:extLst>
          </p:cNvPr>
          <p:cNvSpPr>
            <a:spLocks noGrp="1"/>
          </p:cNvSpPr>
          <p:nvPr>
            <p:ph sz="quarter" idx="1"/>
          </p:nvPr>
        </p:nvSpPr>
        <p:spPr>
          <a:xfrm>
            <a:off x="457200" y="260648"/>
            <a:ext cx="8147248" cy="6213304"/>
          </a:xfrm>
        </p:spPr>
        <p:txBody>
          <a:bodyPr>
            <a:normAutofit fontScale="92500" lnSpcReduction="10000"/>
          </a:bodyPr>
          <a:lstStyle/>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Спектрофотометрия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Спектрофотометрия (абсорбциялық) – жақын ультракүлгін (2000-4000 Å), көзге көрінетін (4000-7600 Å) және жақын инфрақызыл (&gt;7600 Å) спектр аумақтарында молекулалардың жұтылу спек­трлерін зерттеуге негізделген. </a:t>
            </a:r>
          </a:p>
          <a:p>
            <a:pPr marL="0" indent="0" algn="just">
              <a:lnSpc>
                <a:spcPct val="107000"/>
              </a:lnSpc>
              <a:spcAft>
                <a:spcPts val="800"/>
              </a:spcAft>
              <a:buNone/>
            </a:pPr>
            <a:r>
              <a:rPr lang="kk-KZ"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нм = 1</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kk-KZ"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kk-KZ"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мкм = 1</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kk-KZ"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kk-KZ"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 = 1</a:t>
            </a:r>
            <a:r>
              <a:rPr lang="ru-RU"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kk-KZ"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kk-KZ"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kk-KZ"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cм = 10 A.</a:t>
            </a:r>
            <a:endParaRPr lang="ru-RU"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Ол ерітінділерді зерттеудің негізгі физика-химиялық әдістерінің бірі, әдіс Бугер-Ламберт-Бер және аддитивтілік заңдылығына бағынады. Спектрофотометриялық әдісте зерттелетін негізгі тәуелділік – түскен жарықтың жұтылу интенсивтілігінің толқын ұзындығы­на тәуелділігі. Спектрофотометриялық әдіс әртүрлі қосылыс­тардың  құрамы мен құрылымын зерттеу үшін, заттарды сандық және сапалық анықтау (металдардағы, құймалардағы, техника­лық объектілердегі элементтер ізін анықтауда) үшін қолданы­ла­ды. Спектрофотометрия қондырғылары – спектрофото­метр­лер.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0769D877-9872-4724-8675-B510944EB11D}"/>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55681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7E47346-D765-4C32-9290-93CB53F70A00}"/>
              </a:ext>
            </a:extLst>
          </p:cNvPr>
          <p:cNvSpPr>
            <a:spLocks noGrp="1"/>
          </p:cNvSpPr>
          <p:nvPr>
            <p:ph sz="quarter" idx="1"/>
          </p:nvPr>
        </p:nvSpPr>
        <p:spPr>
          <a:xfrm>
            <a:off x="457200" y="188640"/>
            <a:ext cx="8075240" cy="6480720"/>
          </a:xfrm>
        </p:spPr>
        <p:txBody>
          <a:bodyPr>
            <a:normAutofit fontScale="25000" lnSpcReduction="20000"/>
          </a:bodyPr>
          <a:lstStyle/>
          <a:p>
            <a:pPr marL="0" indent="450000" algn="just">
              <a:lnSpc>
                <a:spcPct val="120000"/>
              </a:lnSpc>
              <a:spcBef>
                <a:spcPts val="0"/>
              </a:spcBef>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8000" dirty="0">
                <a:effectLst/>
                <a:latin typeface="Times New Roman" panose="02020603050405020304" pitchFamily="18" charset="0"/>
                <a:ea typeface="Calibri" panose="020F0502020204030204" pitchFamily="34" charset="0"/>
                <a:cs typeface="Times New Roman" panose="02020603050405020304" pitchFamily="18" charset="0"/>
              </a:rPr>
              <a:t>Спектрофотометрлердің жұмыс жасау сызбанұсқасының екі түрі бар: екі қанатты пластинка күйіндегі және жарық сәулесін қабылдаудың жоғары жиілікті әдісін пайдаланатын спектро­фото­метрлер. Екі қанатты пластинкалы спектрофотометрде плас­тинканың бетінің біреуіне жұқа ішінара өткізу қабілеті бар қабат орналастырылған, ал екінші бетіне ішінара шашыраған жарық сәулесін өткізетін пластинка орналастырылған. Жарық сәулесін қабылдаудың жоғары жиілікті әдісі зерттелетін қосылыстың стандартына сәйкес жиілікті қолдана отырып орын­­далады. Бұл сызбанұсқалар қолданылатын спектофото­метр­­лердің маркасына тәуелді. </a:t>
            </a:r>
            <a:endParaRPr lang="ru-RU"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450000" algn="just">
              <a:lnSpc>
                <a:spcPct val="120000"/>
              </a:lnSpc>
              <a:spcBef>
                <a:spcPts val="0"/>
              </a:spcBef>
              <a:buNone/>
            </a:pPr>
            <a:r>
              <a:rPr lang="kk-KZ" sz="8000" dirty="0">
                <a:effectLst/>
                <a:latin typeface="Times New Roman" panose="02020603050405020304" pitchFamily="18" charset="0"/>
                <a:ea typeface="Calibri" panose="020F0502020204030204" pitchFamily="34" charset="0"/>
                <a:cs typeface="Times New Roman" panose="02020603050405020304" pitchFamily="18" charset="0"/>
              </a:rPr>
              <a:t>	Спектрофотометрдің жұмыс істеу принципі ағынсыз жарық толқынының интерференциялық сызықтарын фотосезімтал сыз­ғышта интерференциялық сызықтар жүйесінің суретін бейнелеу арқылы тіркеуге негізделген. Алынған белгіні өңдеу әдісінің дәстүрлік Фурье – спектроскопия әдісінен ерекшелігі уақытты емес, кеңістікті сигналдар ғана түрленуге ұшырайтынымен ерек­шеленеді. Спектрофотометрлер когерентті емес жарық сәуле­лену кедергілеріне жоғары төзімді.</a:t>
            </a:r>
            <a:endParaRPr lang="ru-RU"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450000" algn="just">
              <a:lnSpc>
                <a:spcPct val="120000"/>
              </a:lnSpc>
              <a:spcBef>
                <a:spcPts val="0"/>
              </a:spcBef>
              <a:buNone/>
            </a:pPr>
            <a:r>
              <a:rPr lang="kk-KZ" sz="8000" dirty="0">
                <a:effectLst/>
                <a:latin typeface="Times New Roman" panose="02020603050405020304" pitchFamily="18" charset="0"/>
                <a:ea typeface="Calibri" panose="020F0502020204030204" pitchFamily="34" charset="0"/>
                <a:cs typeface="Times New Roman" panose="02020603050405020304" pitchFamily="18" charset="0"/>
              </a:rPr>
              <a:t>	Спектрофотометриялық әдістің тағы бір ерекшелігі көп ком­понентті жүйелерді талдау барысында, яғни компонент­тер­дің спектрлері бір-бірімен бірігіп кеткен жағдайда анықтаудың мүмкін болуы.</a:t>
            </a:r>
            <a:endParaRPr lang="ru-RU" sz="80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63A81CBD-420E-4DE4-B01E-7EB69F32AA6F}"/>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40842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62593A8A-59F8-4695-8983-1570512E9DDE}"/>
              </a:ext>
            </a:extLst>
          </p:cNvPr>
          <p:cNvPicPr>
            <a:picLocks noGrp="1" noChangeAspect="1"/>
          </p:cNvPicPr>
          <p:nvPr>
            <p:ph sz="quarter" idx="1"/>
          </p:nvPr>
        </p:nvPicPr>
        <p:blipFill>
          <a:blip r:embed="rId2"/>
          <a:stretch>
            <a:fillRect/>
          </a:stretch>
        </p:blipFill>
        <p:spPr>
          <a:xfrm>
            <a:off x="791580" y="188640"/>
            <a:ext cx="7560840" cy="6336704"/>
          </a:xfrm>
          <a:prstGeom prst="rect">
            <a:avLst/>
          </a:prstGeom>
        </p:spPr>
      </p:pic>
      <p:sp>
        <p:nvSpPr>
          <p:cNvPr id="4" name="Номер слайда 3">
            <a:extLst>
              <a:ext uri="{FF2B5EF4-FFF2-40B4-BE49-F238E27FC236}">
                <a16:creationId xmlns:a16="http://schemas.microsoft.com/office/drawing/2014/main" id="{E55DF129-CEA7-4FCD-BBCF-5ECD70C709B5}"/>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991745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334BAB3-5796-EC0E-50FF-7F0FE2F79D2B}"/>
              </a:ext>
            </a:extLst>
          </p:cNvPr>
          <p:cNvSpPr>
            <a:spLocks noGrp="1"/>
          </p:cNvSpPr>
          <p:nvPr>
            <p:ph sz="quarter" idx="1"/>
          </p:nvPr>
        </p:nvSpPr>
        <p:spPr>
          <a:xfrm>
            <a:off x="539552" y="116632"/>
            <a:ext cx="7894264" cy="6411382"/>
          </a:xfrm>
        </p:spPr>
        <p:txBody>
          <a:bodyPr>
            <a:normAutofit lnSpcReduction="10000"/>
          </a:bodyPr>
          <a:lstStyle/>
          <a:p>
            <a:pPr indent="0" algn="just">
              <a:lnSpc>
                <a:spcPct val="107000"/>
              </a:lnSpc>
              <a:spcAft>
                <a:spcPts val="800"/>
              </a:spcAft>
              <a:buNone/>
            </a:pPr>
            <a:r>
              <a:rPr lang="kk-KZ" sz="2400" b="1" dirty="0">
                <a:effectLst/>
                <a:latin typeface="Times New Roman" panose="02020603050405020304" pitchFamily="18" charset="0"/>
                <a:ea typeface="Calibri" panose="020F0502020204030204" pitchFamily="34" charset="0"/>
                <a:cs typeface="Times New Roman" panose="02020603050405020304" pitchFamily="18" charset="0"/>
              </a:rPr>
              <a:t>	Фотометриялық әдістердің практикалық маңыздылығы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Аспаптық әдістердің ішінде спектрофотометрия кеңінен қолданылады. Ол өзінің сезгіштігімен, әмбебаптығымен, қарапайым құрал-жабдығымен ерекшелінеді, талдау әдісін оңай автоматтандыруға болады. Спектрофотометрияда түрлі тәсілдер қолданылады: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Тіке фотометрия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Фотометриялық реакция арқылы орындалған анықталу, соның ішіне экстракциялы фотометрия жатады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Дифференциалды фотометрия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Көптолқынды спектрофотометрия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Туынды спектрофометрия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Фотометрлік титрлеу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DDBFC778-A247-18E2-1A8C-C47747FF8231}"/>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539315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A0DB867-0DBC-5449-6303-5E45427256C3}"/>
              </a:ext>
            </a:extLst>
          </p:cNvPr>
          <p:cNvPicPr>
            <a:picLocks noGrp="1" noChangeAspect="1"/>
          </p:cNvPicPr>
          <p:nvPr>
            <p:ph sz="quarter" idx="1"/>
          </p:nvPr>
        </p:nvPicPr>
        <p:blipFill>
          <a:blip r:embed="rId2"/>
          <a:stretch>
            <a:fillRect/>
          </a:stretch>
        </p:blipFill>
        <p:spPr>
          <a:xfrm>
            <a:off x="405384" y="0"/>
            <a:ext cx="8055048" cy="6597352"/>
          </a:xfrm>
          <a:prstGeom prst="rect">
            <a:avLst/>
          </a:prstGeom>
        </p:spPr>
      </p:pic>
      <p:sp>
        <p:nvSpPr>
          <p:cNvPr id="4" name="Номер слайда 3">
            <a:extLst>
              <a:ext uri="{FF2B5EF4-FFF2-40B4-BE49-F238E27FC236}">
                <a16:creationId xmlns:a16="http://schemas.microsoft.com/office/drawing/2014/main" id="{CABEC772-A85E-B484-6BCF-8D2EBF98A6D6}"/>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750140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148FD83F-D552-FE94-38DD-559A6B59CF12}"/>
              </a:ext>
            </a:extLst>
          </p:cNvPr>
          <p:cNvPicPr>
            <a:picLocks noGrp="1" noChangeAspect="1"/>
          </p:cNvPicPr>
          <p:nvPr>
            <p:ph sz="quarter" idx="1"/>
          </p:nvPr>
        </p:nvPicPr>
        <p:blipFill>
          <a:blip r:embed="rId2"/>
          <a:stretch>
            <a:fillRect/>
          </a:stretch>
        </p:blipFill>
        <p:spPr>
          <a:xfrm>
            <a:off x="405384" y="332656"/>
            <a:ext cx="8127056" cy="6264696"/>
          </a:xfrm>
          <a:prstGeom prst="rect">
            <a:avLst/>
          </a:prstGeom>
        </p:spPr>
      </p:pic>
      <p:sp>
        <p:nvSpPr>
          <p:cNvPr id="4" name="Номер слайда 3">
            <a:extLst>
              <a:ext uri="{FF2B5EF4-FFF2-40B4-BE49-F238E27FC236}">
                <a16:creationId xmlns:a16="http://schemas.microsoft.com/office/drawing/2014/main" id="{425CA003-D779-E15B-9006-3B2120454AD2}"/>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5286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r>
              <a:rPr lang="kk-KZ" sz="2400" dirty="0" smtClean="0">
                <a:latin typeface="Arial" panose="020B0604020202020204" pitchFamily="34" charset="0"/>
                <a:cs typeface="Arial" panose="020B0604020202020204" pitchFamily="34" charset="0"/>
              </a:rPr>
              <a:t>Жіктелу</a:t>
            </a:r>
            <a:endParaRPr lang="ru-RU" sz="2400" dirty="0">
              <a:latin typeface="Arial" panose="020B0604020202020204" pitchFamily="34" charset="0"/>
              <a:cs typeface="Arial" panose="020B0604020202020204" pitchFamily="34" charset="0"/>
            </a:endParaRPr>
          </a:p>
        </p:txBody>
      </p:sp>
      <p:graphicFrame>
        <p:nvGraphicFramePr>
          <p:cNvPr id="6" name="Объект 5"/>
          <p:cNvGraphicFramePr>
            <a:graphicFrameLocks noGrp="1"/>
          </p:cNvGraphicFramePr>
          <p:nvPr>
            <p:ph sz="quarter" idx="1"/>
            <p:extLst>
              <p:ext uri="{D42A27DB-BD31-4B8C-83A1-F6EECF244321}">
                <p14:modId xmlns:p14="http://schemas.microsoft.com/office/powerpoint/2010/main" val="2084581856"/>
              </p:ext>
            </p:extLst>
          </p:nvPr>
        </p:nvGraphicFramePr>
        <p:xfrm>
          <a:off x="457200" y="908718"/>
          <a:ext cx="7776863" cy="5309869"/>
        </p:xfrm>
        <a:graphic>
          <a:graphicData uri="http://schemas.openxmlformats.org/drawingml/2006/table">
            <a:tbl>
              <a:tblPr firstRow="1" firstCol="1" bandRow="1"/>
              <a:tblGrid>
                <a:gridCol w="1403256">
                  <a:extLst>
                    <a:ext uri="{9D8B030D-6E8A-4147-A177-3AD203B41FA5}">
                      <a16:colId xmlns:a16="http://schemas.microsoft.com/office/drawing/2014/main" val="82690478"/>
                    </a:ext>
                  </a:extLst>
                </a:gridCol>
                <a:gridCol w="1234937">
                  <a:extLst>
                    <a:ext uri="{9D8B030D-6E8A-4147-A177-3AD203B41FA5}">
                      <a16:colId xmlns:a16="http://schemas.microsoft.com/office/drawing/2014/main" val="801729066"/>
                    </a:ext>
                  </a:extLst>
                </a:gridCol>
                <a:gridCol w="1062118">
                  <a:extLst>
                    <a:ext uri="{9D8B030D-6E8A-4147-A177-3AD203B41FA5}">
                      <a16:colId xmlns:a16="http://schemas.microsoft.com/office/drawing/2014/main" val="1880224443"/>
                    </a:ext>
                  </a:extLst>
                </a:gridCol>
                <a:gridCol w="1275441">
                  <a:extLst>
                    <a:ext uri="{9D8B030D-6E8A-4147-A177-3AD203B41FA5}">
                      <a16:colId xmlns:a16="http://schemas.microsoft.com/office/drawing/2014/main" val="4217065911"/>
                    </a:ext>
                  </a:extLst>
                </a:gridCol>
                <a:gridCol w="1530170">
                  <a:extLst>
                    <a:ext uri="{9D8B030D-6E8A-4147-A177-3AD203B41FA5}">
                      <a16:colId xmlns:a16="http://schemas.microsoft.com/office/drawing/2014/main" val="1300574792"/>
                    </a:ext>
                  </a:extLst>
                </a:gridCol>
                <a:gridCol w="1270941">
                  <a:extLst>
                    <a:ext uri="{9D8B030D-6E8A-4147-A177-3AD203B41FA5}">
                      <a16:colId xmlns:a16="http://schemas.microsoft.com/office/drawing/2014/main" val="1869236439"/>
                    </a:ext>
                  </a:extLst>
                </a:gridCol>
              </a:tblGrid>
              <a:tr h="231350">
                <a:tc gridSpan="6">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Спектральды әдістер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12917296"/>
                  </a:ext>
                </a:extLst>
              </a:tr>
              <a:tr h="597473">
                <a:tc gridSpan="4">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Молекулалы спектроскопия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Атомдық спектроскопия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47740402"/>
                  </a:ext>
                </a:extLst>
              </a:tr>
              <a:tr h="896210">
                <a:tc gridSpan="2">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Жұтылу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Шығару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Атомды абсорб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циялы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Атомды эмиссиялы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448111"/>
                  </a:ext>
                </a:extLst>
              </a:tr>
              <a:tr h="2389889">
                <a:tc>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Ультра күлгін және көрінетін аумақ</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тағы спектрос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копия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effectLst/>
                          <a:latin typeface="Arial" panose="020B0604020202020204" pitchFamily="34" charset="0"/>
                          <a:ea typeface="Calibri" panose="020F0502020204030204" pitchFamily="34" charset="0"/>
                          <a:cs typeface="Times New Roman" panose="02020603050405020304" pitchFamily="18" charset="0"/>
                        </a:rPr>
                        <a:t>ИК – спектрос</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k-KZ" sz="1400" dirty="0">
                          <a:effectLst/>
                          <a:latin typeface="Arial" panose="020B0604020202020204" pitchFamily="34" charset="0"/>
                          <a:ea typeface="Calibri" panose="020F0502020204030204" pitchFamily="34" charset="0"/>
                          <a:cs typeface="Times New Roman" panose="02020603050405020304" pitchFamily="18" charset="0"/>
                        </a:rPr>
                        <a:t>копия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effectLst/>
                          <a:latin typeface="Arial" panose="020B0604020202020204" pitchFamily="34" charset="0"/>
                          <a:ea typeface="Calibri" panose="020F0502020204030204" pitchFamily="34" charset="0"/>
                          <a:cs typeface="Times New Roman" panose="02020603050405020304" pitchFamily="18" charset="0"/>
                        </a:rPr>
                        <a:t>Люми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k-KZ" sz="1400" dirty="0">
                          <a:effectLst/>
                          <a:latin typeface="Arial" panose="020B0604020202020204" pitchFamily="34" charset="0"/>
                          <a:ea typeface="Calibri" panose="020F0502020204030204" pitchFamily="34" charset="0"/>
                          <a:cs typeface="Times New Roman" panose="02020603050405020304" pitchFamily="18" charset="0"/>
                        </a:rPr>
                        <a:t>нес</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k-KZ" sz="1400" dirty="0">
                          <a:effectLst/>
                          <a:latin typeface="Arial" panose="020B0604020202020204" pitchFamily="34" charset="0"/>
                          <a:ea typeface="Calibri" panose="020F0502020204030204" pitchFamily="34" charset="0"/>
                          <a:cs typeface="Times New Roman" panose="02020603050405020304" pitchFamily="18" charset="0"/>
                        </a:rPr>
                        <a:t>центті</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k-KZ" sz="1400" dirty="0">
                          <a:effectLst/>
                          <a:latin typeface="Arial" panose="020B0604020202020204" pitchFamily="34" charset="0"/>
                          <a:ea typeface="Calibri" panose="020F0502020204030204" pitchFamily="34" charset="0"/>
                          <a:cs typeface="Times New Roman" panose="02020603050405020304" pitchFamily="18" charset="0"/>
                        </a:rPr>
                        <a:t>спектрос</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k-KZ" sz="1400" dirty="0">
                          <a:effectLst/>
                          <a:latin typeface="Arial" panose="020B0604020202020204" pitchFamily="34" charset="0"/>
                          <a:ea typeface="Calibri" panose="020F0502020204030204" pitchFamily="34" charset="0"/>
                          <a:cs typeface="Times New Roman" panose="02020603050405020304" pitchFamily="18" charset="0"/>
                        </a:rPr>
                        <a:t>копия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Раман </a:t>
                      </a:r>
                      <a:r>
                        <a:rPr lang="ru-RU" sz="1400">
                          <a:effectLst/>
                          <a:latin typeface="Arial" panose="020B0604020202020204" pitchFamily="34" charset="0"/>
                          <a:ea typeface="Calibri" panose="020F0502020204030204" pitchFamily="34" charset="0"/>
                          <a:cs typeface="Times New Roman" panose="02020603050405020304" pitchFamily="18" charset="0"/>
                        </a:rPr>
                        <a:t>- </a:t>
                      </a:r>
                      <a:r>
                        <a:rPr lang="kk-KZ" sz="1400">
                          <a:effectLst/>
                          <a:latin typeface="Arial" panose="020B0604020202020204" pitchFamily="34" charset="0"/>
                          <a:ea typeface="Calibri" panose="020F0502020204030204" pitchFamily="34" charset="0"/>
                          <a:cs typeface="Times New Roman" panose="02020603050405020304" pitchFamily="18" charset="0"/>
                        </a:rPr>
                        <a:t>спектрос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копия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kk-KZ" sz="1400" dirty="0">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7397619"/>
                  </a:ext>
                </a:extLst>
              </a:tr>
              <a:tr h="896210">
                <a:tc gridSpan="2">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Молекулалы - абсорбциялы әдістер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kk-KZ" sz="1400" dirty="0">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38004463"/>
                  </a:ext>
                </a:extLst>
              </a:tr>
              <a:tr h="298737">
                <a:tc gridSpan="2">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Фотомертлік әдістер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kk-KZ" sz="14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kk-KZ" sz="1400" dirty="0">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14992735"/>
                  </a:ext>
                </a:extLst>
              </a:tr>
            </a:tbl>
          </a:graphicData>
        </a:graphic>
      </p:graphicFrame>
      <p:sp>
        <p:nvSpPr>
          <p:cNvPr id="4" name="Номер слайда 3"/>
          <p:cNvSpPr>
            <a:spLocks noGrp="1"/>
          </p:cNvSpPr>
          <p:nvPr>
            <p:ph type="sldNum" sz="quarter" idx="15"/>
          </p:nvPr>
        </p:nvSpPr>
        <p:spPr/>
        <p:txBody>
          <a:bodyPr/>
          <a:lstStyle/>
          <a:p>
            <a:fld id="{D6F87789-79C0-4369-89FF-5E19A7612EE5}" type="slidenum">
              <a:rPr lang="ru-RU" smtClean="0"/>
              <a:pPr/>
              <a:t>2</a:t>
            </a:fld>
            <a:endParaRPr lang="ru-RU"/>
          </a:p>
        </p:txBody>
      </p:sp>
      <p:sp>
        <p:nvSpPr>
          <p:cNvPr id="7"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144753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10C286C8-24EE-C3AC-B33D-AE382F6627EA}"/>
              </a:ext>
            </a:extLst>
          </p:cNvPr>
          <p:cNvPicPr>
            <a:picLocks noGrp="1" noChangeAspect="1"/>
          </p:cNvPicPr>
          <p:nvPr>
            <p:ph sz="quarter" idx="1"/>
          </p:nvPr>
        </p:nvPicPr>
        <p:blipFill>
          <a:blip r:embed="rId2"/>
          <a:stretch>
            <a:fillRect/>
          </a:stretch>
        </p:blipFill>
        <p:spPr>
          <a:xfrm>
            <a:off x="323528" y="404664"/>
            <a:ext cx="8208912" cy="6192688"/>
          </a:xfrm>
        </p:spPr>
      </p:pic>
      <p:sp>
        <p:nvSpPr>
          <p:cNvPr id="4" name="Номер слайда 3">
            <a:extLst>
              <a:ext uri="{FF2B5EF4-FFF2-40B4-BE49-F238E27FC236}">
                <a16:creationId xmlns:a16="http://schemas.microsoft.com/office/drawing/2014/main" id="{04E759BF-1EAE-C99E-D958-103FCCE64205}"/>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815043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C982CFD-3638-28C3-F4F8-EB772EB0B5BE}"/>
              </a:ext>
            </a:extLst>
          </p:cNvPr>
          <p:cNvPicPr>
            <a:picLocks noGrp="1" noChangeAspect="1"/>
          </p:cNvPicPr>
          <p:nvPr>
            <p:ph sz="quarter" idx="1"/>
          </p:nvPr>
        </p:nvPicPr>
        <p:blipFill>
          <a:blip r:embed="rId2"/>
          <a:stretch>
            <a:fillRect/>
          </a:stretch>
        </p:blipFill>
        <p:spPr>
          <a:xfrm>
            <a:off x="539552" y="332656"/>
            <a:ext cx="8064895" cy="6141169"/>
          </a:xfrm>
          <a:prstGeom prst="rect">
            <a:avLst/>
          </a:prstGeom>
        </p:spPr>
      </p:pic>
      <p:sp>
        <p:nvSpPr>
          <p:cNvPr id="4" name="Номер слайда 3">
            <a:extLst>
              <a:ext uri="{FF2B5EF4-FFF2-40B4-BE49-F238E27FC236}">
                <a16:creationId xmlns:a16="http://schemas.microsoft.com/office/drawing/2014/main" id="{0A9F692A-4040-1F06-D488-03F49B7B8030}"/>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280258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28C112F-B976-8645-C417-C8B1DF0BE9C5}"/>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4" name="Объект 13">
            <a:extLst>
              <a:ext uri="{FF2B5EF4-FFF2-40B4-BE49-F238E27FC236}">
                <a16:creationId xmlns:a16="http://schemas.microsoft.com/office/drawing/2014/main" id="{31020A23-CCF0-AC88-D765-D8F8A4F0D544}"/>
              </a:ext>
            </a:extLst>
          </p:cNvPr>
          <p:cNvPicPr>
            <a:picLocks noGrp="1" noChangeAspect="1"/>
          </p:cNvPicPr>
          <p:nvPr>
            <p:ph sz="quarter" idx="1"/>
          </p:nvPr>
        </p:nvPicPr>
        <p:blipFill>
          <a:blip r:embed="rId2"/>
          <a:stretch>
            <a:fillRect/>
          </a:stretch>
        </p:blipFill>
        <p:spPr>
          <a:xfrm>
            <a:off x="-756592" y="63045"/>
            <a:ext cx="9217024" cy="6264696"/>
          </a:xfrm>
          <a:prstGeom prst="rect">
            <a:avLst/>
          </a:prstGeom>
        </p:spPr>
      </p:pic>
    </p:spTree>
    <p:extLst>
      <p:ext uri="{BB962C8B-B14F-4D97-AF65-F5344CB8AC3E}">
        <p14:creationId xmlns:p14="http://schemas.microsoft.com/office/powerpoint/2010/main" val="541429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4E399931-54AE-9C66-C125-CB035D2A318C}"/>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8" name="Объект 7">
            <a:extLst>
              <a:ext uri="{FF2B5EF4-FFF2-40B4-BE49-F238E27FC236}">
                <a16:creationId xmlns:a16="http://schemas.microsoft.com/office/drawing/2014/main" id="{4DE73005-CE1C-E99B-77EB-AB24C13FA433}"/>
              </a:ext>
            </a:extLst>
          </p:cNvPr>
          <p:cNvPicPr>
            <a:picLocks noGrp="1" noChangeAspect="1"/>
          </p:cNvPicPr>
          <p:nvPr>
            <p:ph sz="quarter" idx="1"/>
          </p:nvPr>
        </p:nvPicPr>
        <p:blipFill>
          <a:blip r:embed="rId2"/>
          <a:stretch>
            <a:fillRect/>
          </a:stretch>
        </p:blipFill>
        <p:spPr>
          <a:xfrm>
            <a:off x="-1044624" y="377281"/>
            <a:ext cx="9289032" cy="6480719"/>
          </a:xfrm>
          <a:prstGeom prst="rect">
            <a:avLst/>
          </a:prstGeom>
        </p:spPr>
      </p:pic>
    </p:spTree>
    <p:extLst>
      <p:ext uri="{BB962C8B-B14F-4D97-AF65-F5344CB8AC3E}">
        <p14:creationId xmlns:p14="http://schemas.microsoft.com/office/powerpoint/2010/main" val="229406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931224" cy="764704"/>
          </a:xfrm>
        </p:spPr>
        <p:txBody>
          <a:bodyPr>
            <a:normAutofit/>
          </a:bodyPr>
          <a:lstStyle/>
          <a:p>
            <a:r>
              <a:rPr lang="kk-KZ" sz="2400" cap="none" dirty="0" smtClean="0">
                <a:solidFill>
                  <a:prstClr val="black"/>
                </a:solidFill>
                <a:latin typeface="Arial" panose="020B0604020202020204" pitchFamily="34" charset="0"/>
                <a:ea typeface="Calibri" panose="020F0502020204030204" pitchFamily="34" charset="0"/>
                <a:cs typeface="Arial" panose="020B0604020202020204" pitchFamily="34" charset="0"/>
              </a:rPr>
              <a:t>Электрмагниттік спектр</a:t>
            </a:r>
            <a:endParaRPr lang="ru-RU" sz="2400" dirty="0">
              <a:latin typeface="Arial" panose="020B0604020202020204" pitchFamily="34" charset="0"/>
              <a:cs typeface="Arial" panose="020B0604020202020204" pitchFamily="34" charset="0"/>
            </a:endParaRPr>
          </a:p>
        </p:txBody>
      </p:sp>
      <p:pic>
        <p:nvPicPr>
          <p:cNvPr id="5" name="Объект 4"/>
          <p:cNvPicPr>
            <a:picLocks noGrp="1" noChangeAspect="1"/>
          </p:cNvPicPr>
          <p:nvPr>
            <p:ph sz="quarter" idx="1"/>
          </p:nvPr>
        </p:nvPicPr>
        <p:blipFill>
          <a:blip r:embed="rId2"/>
          <a:stretch>
            <a:fillRect/>
          </a:stretch>
        </p:blipFill>
        <p:spPr>
          <a:xfrm>
            <a:off x="656952" y="908720"/>
            <a:ext cx="7776864" cy="5085445"/>
          </a:xfrm>
          <a:prstGeom prst="rect">
            <a:avLst/>
          </a:prstGeom>
        </p:spPr>
      </p:pic>
      <p:sp>
        <p:nvSpPr>
          <p:cNvPr id="4" name="Номер слайда 3"/>
          <p:cNvSpPr>
            <a:spLocks noGrp="1"/>
          </p:cNvSpPr>
          <p:nvPr>
            <p:ph type="sldNum" sz="quarter" idx="15"/>
          </p:nvPr>
        </p:nvSpPr>
        <p:spPr/>
        <p:txBody>
          <a:bodyPr/>
          <a:lstStyle/>
          <a:p>
            <a:fld id="{D6F87789-79C0-4369-89FF-5E19A7612EE5}" type="slidenum">
              <a:rPr lang="ru-RU" smtClean="0"/>
              <a:pPr/>
              <a:t>3</a:t>
            </a:fld>
            <a:endParaRPr lang="ru-RU"/>
          </a:p>
        </p:txBody>
      </p:sp>
    </p:spTree>
    <p:extLst>
      <p:ext uri="{BB962C8B-B14F-4D97-AF65-F5344CB8AC3E}">
        <p14:creationId xmlns:p14="http://schemas.microsoft.com/office/powerpoint/2010/main" val="3836588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484" y="175989"/>
            <a:ext cx="7467600" cy="418058"/>
          </a:xfrm>
        </p:spPr>
        <p:txBody>
          <a:bodyPr>
            <a:normAutofit fontScale="90000"/>
          </a:bodyPr>
          <a:lstStyle/>
          <a:p>
            <a:r>
              <a:rPr lang="kk-KZ" sz="2000" b="1" dirty="0" smtClean="0">
                <a:solidFill>
                  <a:srgbClr val="FF0000"/>
                </a:solidFill>
                <a:latin typeface="Times New Roman" panose="02020603050405020304" pitchFamily="18" charset="0"/>
                <a:cs typeface="Times New Roman" panose="02020603050405020304" pitchFamily="18" charset="0"/>
              </a:rPr>
              <a:t>Көзге көрінетін аумақтағы жарық жұтылуы  және ерітінді түсі</a:t>
            </a:r>
            <a:endParaRPr lang="ru-RU" sz="2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sz="quarter" idx="1"/>
            <p:extLst>
              <p:ext uri="{D42A27DB-BD31-4B8C-83A1-F6EECF244321}">
                <p14:modId xmlns:p14="http://schemas.microsoft.com/office/powerpoint/2010/main" val="633151975"/>
              </p:ext>
            </p:extLst>
          </p:nvPr>
        </p:nvGraphicFramePr>
        <p:xfrm>
          <a:off x="457200" y="692696"/>
          <a:ext cx="7671815" cy="5328594"/>
        </p:xfrm>
        <a:graphic>
          <a:graphicData uri="http://schemas.openxmlformats.org/drawingml/2006/table">
            <a:tbl>
              <a:tblPr firstRow="1" bandRow="1">
                <a:tableStyleId>{5C22544A-7EE6-4342-B048-85BDC9FD1C3A}</a:tableStyleId>
              </a:tblPr>
              <a:tblGrid>
                <a:gridCol w="2627563">
                  <a:extLst>
                    <a:ext uri="{9D8B030D-6E8A-4147-A177-3AD203B41FA5}">
                      <a16:colId xmlns:a16="http://schemas.microsoft.com/office/drawing/2014/main" val="20000"/>
                    </a:ext>
                  </a:extLst>
                </a:gridCol>
                <a:gridCol w="2627563">
                  <a:extLst>
                    <a:ext uri="{9D8B030D-6E8A-4147-A177-3AD203B41FA5}">
                      <a16:colId xmlns:a16="http://schemas.microsoft.com/office/drawing/2014/main" val="20001"/>
                    </a:ext>
                  </a:extLst>
                </a:gridCol>
                <a:gridCol w="2416689">
                  <a:extLst>
                    <a:ext uri="{9D8B030D-6E8A-4147-A177-3AD203B41FA5}">
                      <a16:colId xmlns:a16="http://schemas.microsoft.com/office/drawing/2014/main" val="20002"/>
                    </a:ext>
                  </a:extLst>
                </a:gridCol>
              </a:tblGrid>
              <a:tr h="1170984">
                <a:tc>
                  <a:txBody>
                    <a:bodyPr/>
                    <a:lstStyle/>
                    <a:p>
                      <a:pPr algn="ctr"/>
                      <a:r>
                        <a:rPr lang="kk-KZ" sz="1600" dirty="0" smtClean="0"/>
                        <a:t>Абсорбцияланған толқын ұзындығының диапазоны, нм </a:t>
                      </a:r>
                      <a:endParaRPr lang="kk-KZ" sz="1600" dirty="0" smtClean="0"/>
                    </a:p>
                    <a:p>
                      <a:pPr algn="ctr"/>
                      <a:r>
                        <a:rPr lang="en-GB" sz="1800" dirty="0" smtClean="0"/>
                        <a:t>(</a:t>
                      </a:r>
                      <a:r>
                        <a:rPr lang="en-GB" sz="1800" dirty="0" smtClean="0"/>
                        <a:t>1)</a:t>
                      </a:r>
                      <a:endParaRPr lang="ru-RU" sz="1800" dirty="0"/>
                    </a:p>
                  </a:txBody>
                  <a:tcPr/>
                </a:tc>
                <a:tc>
                  <a:txBody>
                    <a:bodyPr/>
                    <a:lstStyle/>
                    <a:p>
                      <a:pPr algn="ctr"/>
                      <a:r>
                        <a:rPr lang="kk-KZ" sz="1600" dirty="0" smtClean="0"/>
                        <a:t>Спектр </a:t>
                      </a:r>
                      <a:r>
                        <a:rPr lang="kk-KZ" sz="1600" dirty="0" smtClean="0"/>
                        <a:t>түсі </a:t>
                      </a:r>
                      <a:r>
                        <a:rPr lang="en-GB" sz="1600" dirty="0" smtClean="0"/>
                        <a:t>(</a:t>
                      </a:r>
                      <a:r>
                        <a:rPr lang="kk-KZ" sz="1600" dirty="0" smtClean="0"/>
                        <a:t>жұтылған жарық</a:t>
                      </a:r>
                      <a:r>
                        <a:rPr lang="en-GB" sz="1600" dirty="0" smtClean="0"/>
                        <a:t>)</a:t>
                      </a:r>
                      <a:r>
                        <a:rPr lang="kk-KZ" sz="1600" dirty="0" smtClean="0"/>
                        <a:t> </a:t>
                      </a:r>
                      <a:endParaRPr lang="kk-KZ" sz="1600" dirty="0" smtClean="0"/>
                    </a:p>
                    <a:p>
                      <a:pPr algn="ctr"/>
                      <a:endParaRPr lang="ru-RU" sz="1800" dirty="0" smtClean="0"/>
                    </a:p>
                    <a:p>
                      <a:pPr algn="ctr"/>
                      <a:r>
                        <a:rPr lang="en-GB" sz="1800" dirty="0" smtClean="0"/>
                        <a:t>(</a:t>
                      </a:r>
                      <a:r>
                        <a:rPr lang="en-GB" sz="1800" dirty="0" smtClean="0"/>
                        <a:t>2)</a:t>
                      </a:r>
                      <a:endParaRPr lang="ru-RU" sz="1800" dirty="0"/>
                    </a:p>
                  </a:txBody>
                  <a:tcPr/>
                </a:tc>
                <a:tc>
                  <a:txBody>
                    <a:bodyPr/>
                    <a:lstStyle/>
                    <a:p>
                      <a:pPr algn="ctr"/>
                      <a:r>
                        <a:rPr lang="kk-KZ" sz="1600" dirty="0" smtClean="0"/>
                        <a:t>Ерітінді</a:t>
                      </a:r>
                      <a:r>
                        <a:rPr lang="kk-KZ" sz="1600" baseline="0" dirty="0" smtClean="0"/>
                        <a:t> түсі </a:t>
                      </a:r>
                      <a:r>
                        <a:rPr lang="en-GB" sz="1600" baseline="0" dirty="0" smtClean="0"/>
                        <a:t>(</a:t>
                      </a:r>
                      <a:r>
                        <a:rPr lang="kk-KZ" sz="1600" baseline="0" dirty="0" smtClean="0"/>
                        <a:t>көрінетін аумақ</a:t>
                      </a:r>
                      <a:r>
                        <a:rPr lang="en-GB" sz="1600" baseline="0" dirty="0" smtClean="0"/>
                        <a:t>) </a:t>
                      </a:r>
                      <a:endParaRPr lang="ru-RU" sz="1600" baseline="0" dirty="0" smtClean="0"/>
                    </a:p>
                    <a:p>
                      <a:pPr algn="ctr"/>
                      <a:endParaRPr lang="ru-RU" sz="1800" baseline="0" dirty="0" smtClean="0"/>
                    </a:p>
                    <a:p>
                      <a:pPr algn="ctr"/>
                      <a:r>
                        <a:rPr lang="en-GB" sz="1800" baseline="0" dirty="0" smtClean="0"/>
                        <a:t>(</a:t>
                      </a:r>
                      <a:r>
                        <a:rPr lang="en-GB" sz="1800" baseline="0" dirty="0" smtClean="0"/>
                        <a:t>3)</a:t>
                      </a:r>
                      <a:endParaRPr lang="ru-RU" sz="1800" dirty="0"/>
                    </a:p>
                  </a:txBody>
                  <a:tcPr/>
                </a:tc>
                <a:extLst>
                  <a:ext uri="{0D108BD9-81ED-4DB2-BD59-A6C34878D82A}">
                    <a16:rowId xmlns:a16="http://schemas.microsoft.com/office/drawing/2014/main" val="10000"/>
                  </a:ext>
                </a:extLst>
              </a:tr>
              <a:tr h="415761">
                <a:tc>
                  <a:txBody>
                    <a:bodyPr/>
                    <a:lstStyle/>
                    <a:p>
                      <a:pPr algn="ctr"/>
                      <a:r>
                        <a:rPr lang="en-GB" sz="2000" dirty="0" smtClean="0"/>
                        <a:t>400-435</a:t>
                      </a:r>
                      <a:endParaRPr lang="ru-RU" sz="2000" dirty="0"/>
                    </a:p>
                  </a:txBody>
                  <a:tcPr/>
                </a:tc>
                <a:tc>
                  <a:txBody>
                    <a:bodyPr/>
                    <a:lstStyle/>
                    <a:p>
                      <a:pPr algn="ctr"/>
                      <a:r>
                        <a:rPr lang="kk-KZ" sz="2000" b="1" dirty="0" smtClean="0"/>
                        <a:t>Күлгін</a:t>
                      </a:r>
                      <a:endParaRPr lang="ru-RU" sz="2000" b="1" dirty="0"/>
                    </a:p>
                  </a:txBody>
                  <a:tcPr>
                    <a:solidFill>
                      <a:srgbClr val="000099"/>
                    </a:solidFill>
                  </a:tcPr>
                </a:tc>
                <a:tc>
                  <a:txBody>
                    <a:bodyPr/>
                    <a:lstStyle/>
                    <a:p>
                      <a:pPr algn="ctr"/>
                      <a:r>
                        <a:rPr lang="kk-KZ" sz="2000" dirty="0" smtClean="0"/>
                        <a:t>Жасыл сары</a:t>
                      </a:r>
                      <a:endParaRPr lang="ru-RU" sz="2000" dirty="0"/>
                    </a:p>
                  </a:txBody>
                  <a:tcPr>
                    <a:solidFill>
                      <a:srgbClr val="B5F369"/>
                    </a:solidFill>
                  </a:tcPr>
                </a:tc>
                <a:extLst>
                  <a:ext uri="{0D108BD9-81ED-4DB2-BD59-A6C34878D82A}">
                    <a16:rowId xmlns:a16="http://schemas.microsoft.com/office/drawing/2014/main" val="10001"/>
                  </a:ext>
                </a:extLst>
              </a:tr>
              <a:tr h="415761">
                <a:tc>
                  <a:txBody>
                    <a:bodyPr/>
                    <a:lstStyle/>
                    <a:p>
                      <a:pPr algn="ctr"/>
                      <a:r>
                        <a:rPr lang="en-GB" sz="2000" dirty="0" smtClean="0"/>
                        <a:t>435-480</a:t>
                      </a:r>
                      <a:endParaRPr lang="ru-RU" sz="2000" dirty="0"/>
                    </a:p>
                  </a:txBody>
                  <a:tcPr/>
                </a:tc>
                <a:tc>
                  <a:txBody>
                    <a:bodyPr/>
                    <a:lstStyle/>
                    <a:p>
                      <a:pPr algn="ctr"/>
                      <a:r>
                        <a:rPr lang="kk-KZ" sz="2000" dirty="0" smtClean="0"/>
                        <a:t>Көк</a:t>
                      </a:r>
                      <a:endParaRPr lang="ru-RU" sz="2000" dirty="0"/>
                    </a:p>
                  </a:txBody>
                  <a:tcPr>
                    <a:solidFill>
                      <a:srgbClr val="4ACFF8"/>
                    </a:solidFill>
                  </a:tcPr>
                </a:tc>
                <a:tc>
                  <a:txBody>
                    <a:bodyPr/>
                    <a:lstStyle/>
                    <a:p>
                      <a:pPr algn="ctr"/>
                      <a:r>
                        <a:rPr lang="kk-KZ" sz="2000" dirty="0" smtClean="0"/>
                        <a:t>Сары</a:t>
                      </a:r>
                      <a:endParaRPr lang="ru-RU" sz="2000" dirty="0"/>
                    </a:p>
                  </a:txBody>
                  <a:tcPr>
                    <a:solidFill>
                      <a:srgbClr val="FFFF00"/>
                    </a:solidFill>
                  </a:tcPr>
                </a:tc>
                <a:extLst>
                  <a:ext uri="{0D108BD9-81ED-4DB2-BD59-A6C34878D82A}">
                    <a16:rowId xmlns:a16="http://schemas.microsoft.com/office/drawing/2014/main" val="10002"/>
                  </a:ext>
                </a:extLst>
              </a:tr>
              <a:tr h="415761">
                <a:tc>
                  <a:txBody>
                    <a:bodyPr/>
                    <a:lstStyle/>
                    <a:p>
                      <a:pPr algn="ctr"/>
                      <a:r>
                        <a:rPr lang="en-GB" sz="2000" dirty="0" smtClean="0"/>
                        <a:t>480-490</a:t>
                      </a:r>
                      <a:endParaRPr lang="ru-RU" sz="2000" dirty="0"/>
                    </a:p>
                  </a:txBody>
                  <a:tcPr/>
                </a:tc>
                <a:tc>
                  <a:txBody>
                    <a:bodyPr/>
                    <a:lstStyle/>
                    <a:p>
                      <a:pPr algn="ctr"/>
                      <a:r>
                        <a:rPr lang="kk-KZ" sz="2000" dirty="0" smtClean="0"/>
                        <a:t>Жасыл</a:t>
                      </a:r>
                      <a:r>
                        <a:rPr lang="en-GB" sz="2000" dirty="0" smtClean="0"/>
                        <a:t>-</a:t>
                      </a:r>
                      <a:r>
                        <a:rPr lang="kk-KZ" sz="2000" dirty="0" smtClean="0"/>
                        <a:t>көк</a:t>
                      </a:r>
                      <a:endParaRPr lang="ru-RU" sz="2000" dirty="0"/>
                    </a:p>
                  </a:txBody>
                  <a:tcPr>
                    <a:solidFill>
                      <a:srgbClr val="0090D0"/>
                    </a:solidFill>
                  </a:tcPr>
                </a:tc>
                <a:tc>
                  <a:txBody>
                    <a:bodyPr/>
                    <a:lstStyle/>
                    <a:p>
                      <a:pPr algn="ctr"/>
                      <a:r>
                        <a:rPr lang="kk-KZ" sz="2000" dirty="0" smtClean="0"/>
                        <a:t>Қызғылт</a:t>
                      </a:r>
                      <a:r>
                        <a:rPr lang="kk-KZ" sz="2000" baseline="0" dirty="0" smtClean="0"/>
                        <a:t> сары</a:t>
                      </a:r>
                      <a:endParaRPr lang="ru-RU" sz="2000" dirty="0"/>
                    </a:p>
                  </a:txBody>
                  <a:tcPr>
                    <a:solidFill>
                      <a:srgbClr val="FFC000"/>
                    </a:solidFill>
                  </a:tcPr>
                </a:tc>
                <a:extLst>
                  <a:ext uri="{0D108BD9-81ED-4DB2-BD59-A6C34878D82A}">
                    <a16:rowId xmlns:a16="http://schemas.microsoft.com/office/drawing/2014/main" val="10003"/>
                  </a:ext>
                </a:extLst>
              </a:tr>
              <a:tr h="415761">
                <a:tc>
                  <a:txBody>
                    <a:bodyPr/>
                    <a:lstStyle/>
                    <a:p>
                      <a:pPr algn="ctr"/>
                      <a:r>
                        <a:rPr lang="en-GB" sz="2000" dirty="0" smtClean="0"/>
                        <a:t>490-500</a:t>
                      </a:r>
                      <a:endParaRPr lang="ru-RU" sz="2000" dirty="0"/>
                    </a:p>
                  </a:txBody>
                  <a:tcPr/>
                </a:tc>
                <a:tc>
                  <a:txBody>
                    <a:bodyPr/>
                    <a:lstStyle/>
                    <a:p>
                      <a:pPr algn="ctr"/>
                      <a:r>
                        <a:rPr lang="kk-KZ" sz="2000" dirty="0" smtClean="0"/>
                        <a:t>Көкшіл</a:t>
                      </a:r>
                      <a:r>
                        <a:rPr lang="en-GB" sz="2000" dirty="0" smtClean="0"/>
                        <a:t>-</a:t>
                      </a:r>
                      <a:r>
                        <a:rPr lang="kk-KZ" sz="2000" dirty="0" smtClean="0"/>
                        <a:t>жасыл</a:t>
                      </a:r>
                      <a:endParaRPr lang="ru-RU" sz="2000" dirty="0"/>
                    </a:p>
                  </a:txBody>
                  <a:tcPr>
                    <a:solidFill>
                      <a:srgbClr val="009E9A"/>
                    </a:solidFill>
                  </a:tcPr>
                </a:tc>
                <a:tc>
                  <a:txBody>
                    <a:bodyPr/>
                    <a:lstStyle/>
                    <a:p>
                      <a:pPr algn="ctr"/>
                      <a:r>
                        <a:rPr lang="kk-KZ" sz="2000" dirty="0" smtClean="0"/>
                        <a:t>Қызыл</a:t>
                      </a:r>
                      <a:endParaRPr lang="ru-RU" sz="2000" dirty="0"/>
                    </a:p>
                  </a:txBody>
                  <a:tcPr>
                    <a:solidFill>
                      <a:srgbClr val="FF0000"/>
                    </a:solidFill>
                  </a:tcPr>
                </a:tc>
                <a:extLst>
                  <a:ext uri="{0D108BD9-81ED-4DB2-BD59-A6C34878D82A}">
                    <a16:rowId xmlns:a16="http://schemas.microsoft.com/office/drawing/2014/main" val="10004"/>
                  </a:ext>
                </a:extLst>
              </a:tr>
              <a:tr h="415761">
                <a:tc>
                  <a:txBody>
                    <a:bodyPr/>
                    <a:lstStyle/>
                    <a:p>
                      <a:pPr algn="ctr"/>
                      <a:r>
                        <a:rPr lang="en-GB" sz="2000" dirty="0" smtClean="0"/>
                        <a:t>500-560</a:t>
                      </a:r>
                      <a:endParaRPr lang="ru-RU" sz="2000" dirty="0"/>
                    </a:p>
                  </a:txBody>
                  <a:tcPr/>
                </a:tc>
                <a:tc>
                  <a:txBody>
                    <a:bodyPr/>
                    <a:lstStyle/>
                    <a:p>
                      <a:pPr algn="ctr"/>
                      <a:r>
                        <a:rPr lang="kk-KZ" sz="2000" dirty="0" smtClean="0"/>
                        <a:t>Жасыл</a:t>
                      </a:r>
                      <a:endParaRPr lang="ru-RU" sz="2000" dirty="0"/>
                    </a:p>
                  </a:txBody>
                  <a:tcPr>
                    <a:solidFill>
                      <a:srgbClr val="00B050"/>
                    </a:solidFill>
                  </a:tcPr>
                </a:tc>
                <a:tc>
                  <a:txBody>
                    <a:bodyPr/>
                    <a:lstStyle/>
                    <a:p>
                      <a:pPr algn="ctr"/>
                      <a:r>
                        <a:rPr lang="kk-KZ" sz="2000" dirty="0" smtClean="0"/>
                        <a:t>Пурпур</a:t>
                      </a:r>
                      <a:endParaRPr lang="en-GB" sz="2000" dirty="0" smtClean="0"/>
                    </a:p>
                  </a:txBody>
                  <a:tcPr>
                    <a:solidFill>
                      <a:srgbClr val="D911CF"/>
                    </a:solidFill>
                  </a:tcPr>
                </a:tc>
                <a:extLst>
                  <a:ext uri="{0D108BD9-81ED-4DB2-BD59-A6C34878D82A}">
                    <a16:rowId xmlns:a16="http://schemas.microsoft.com/office/drawing/2014/main" val="10005"/>
                  </a:ext>
                </a:extLst>
              </a:tr>
              <a:tr h="415761">
                <a:tc>
                  <a:txBody>
                    <a:bodyPr/>
                    <a:lstStyle/>
                    <a:p>
                      <a:pPr algn="ctr"/>
                      <a:r>
                        <a:rPr lang="en-GB" sz="2000" dirty="0" smtClean="0"/>
                        <a:t>560-580</a:t>
                      </a:r>
                      <a:endParaRPr lang="ru-RU" sz="2000" dirty="0"/>
                    </a:p>
                  </a:txBody>
                  <a:tcPr/>
                </a:tc>
                <a:tc>
                  <a:txBody>
                    <a:bodyPr/>
                    <a:lstStyle/>
                    <a:p>
                      <a:pPr algn="ctr"/>
                      <a:r>
                        <a:rPr lang="kk-KZ" sz="2000" dirty="0" smtClean="0"/>
                        <a:t>Сарғыш жасыл</a:t>
                      </a:r>
                      <a:endParaRPr lang="ru-RU" sz="2000" dirty="0"/>
                    </a:p>
                  </a:txBody>
                  <a:tcPr>
                    <a:solidFill>
                      <a:srgbClr val="8BE90D"/>
                    </a:solidFill>
                  </a:tcPr>
                </a:tc>
                <a:tc>
                  <a:txBody>
                    <a:bodyPr/>
                    <a:lstStyle/>
                    <a:p>
                      <a:pPr algn="ctr"/>
                      <a:r>
                        <a:rPr lang="kk-KZ" sz="2000" dirty="0" smtClean="0"/>
                        <a:t>Күлгін</a:t>
                      </a:r>
                      <a:endParaRPr lang="en-GB" sz="2000" dirty="0" smtClean="0"/>
                    </a:p>
                  </a:txBody>
                  <a:tcPr>
                    <a:solidFill>
                      <a:srgbClr val="000099"/>
                    </a:solidFill>
                  </a:tcPr>
                </a:tc>
                <a:extLst>
                  <a:ext uri="{0D108BD9-81ED-4DB2-BD59-A6C34878D82A}">
                    <a16:rowId xmlns:a16="http://schemas.microsoft.com/office/drawing/2014/main" val="10006"/>
                  </a:ext>
                </a:extLst>
              </a:tr>
              <a:tr h="415761">
                <a:tc>
                  <a:txBody>
                    <a:bodyPr/>
                    <a:lstStyle/>
                    <a:p>
                      <a:pPr algn="ctr"/>
                      <a:r>
                        <a:rPr lang="en-GB" sz="2000" dirty="0" smtClean="0"/>
                        <a:t>580-595</a:t>
                      </a:r>
                      <a:endParaRPr lang="ru-RU" sz="2000" dirty="0"/>
                    </a:p>
                  </a:txBody>
                  <a:tcPr/>
                </a:tc>
                <a:tc>
                  <a:txBody>
                    <a:bodyPr/>
                    <a:lstStyle/>
                    <a:p>
                      <a:pPr algn="ctr"/>
                      <a:r>
                        <a:rPr lang="kk-KZ" sz="2000" dirty="0" smtClean="0"/>
                        <a:t>Сары</a:t>
                      </a:r>
                      <a:endParaRPr lang="ru-RU" sz="2000" dirty="0"/>
                    </a:p>
                  </a:txBody>
                  <a:tcPr>
                    <a:solidFill>
                      <a:srgbClr val="FFFF00"/>
                    </a:solidFill>
                  </a:tcPr>
                </a:tc>
                <a:tc>
                  <a:txBody>
                    <a:bodyPr/>
                    <a:lstStyle/>
                    <a:p>
                      <a:pPr algn="ctr"/>
                      <a:r>
                        <a:rPr lang="kk-KZ" sz="2000" dirty="0" smtClean="0"/>
                        <a:t>Көк</a:t>
                      </a:r>
                      <a:endParaRPr lang="en-GB" sz="2000" dirty="0" smtClean="0"/>
                    </a:p>
                  </a:txBody>
                  <a:tcPr>
                    <a:solidFill>
                      <a:srgbClr val="4ACFF8"/>
                    </a:solidFill>
                  </a:tcPr>
                </a:tc>
                <a:extLst>
                  <a:ext uri="{0D108BD9-81ED-4DB2-BD59-A6C34878D82A}">
                    <a16:rowId xmlns:a16="http://schemas.microsoft.com/office/drawing/2014/main" val="10007"/>
                  </a:ext>
                </a:extLst>
              </a:tr>
              <a:tr h="415761">
                <a:tc>
                  <a:txBody>
                    <a:bodyPr/>
                    <a:lstStyle/>
                    <a:p>
                      <a:pPr algn="ctr"/>
                      <a:r>
                        <a:rPr lang="en-GB" sz="2000" dirty="0" smtClean="0"/>
                        <a:t>595-605</a:t>
                      </a:r>
                      <a:endParaRPr lang="ru-RU" sz="2000" dirty="0"/>
                    </a:p>
                  </a:txBody>
                  <a:tcPr/>
                </a:tc>
                <a:tc>
                  <a:txBody>
                    <a:bodyPr/>
                    <a:lstStyle/>
                    <a:p>
                      <a:pPr algn="ctr"/>
                      <a:r>
                        <a:rPr lang="kk-KZ" sz="2000" dirty="0" smtClean="0"/>
                        <a:t>Қызғылт сары</a:t>
                      </a:r>
                      <a:endParaRPr lang="ru-RU" sz="2000" dirty="0"/>
                    </a:p>
                  </a:txBody>
                  <a:tcPr>
                    <a:solidFill>
                      <a:srgbClr val="FFC000"/>
                    </a:solidFill>
                  </a:tcPr>
                </a:tc>
                <a:tc>
                  <a:txBody>
                    <a:bodyPr/>
                    <a:lstStyle/>
                    <a:p>
                      <a:pPr algn="ctr"/>
                      <a:r>
                        <a:rPr lang="kk-KZ" sz="2000" dirty="0" smtClean="0"/>
                        <a:t>Жасыл</a:t>
                      </a:r>
                      <a:r>
                        <a:rPr lang="en-GB" sz="2000" dirty="0" smtClean="0"/>
                        <a:t>-</a:t>
                      </a:r>
                      <a:r>
                        <a:rPr lang="kk-KZ" sz="2000" dirty="0" smtClean="0"/>
                        <a:t>көк</a:t>
                      </a:r>
                      <a:endParaRPr lang="en-GB" sz="2000" dirty="0" smtClean="0"/>
                    </a:p>
                  </a:txBody>
                  <a:tcPr>
                    <a:solidFill>
                      <a:srgbClr val="0070C0"/>
                    </a:solidFill>
                  </a:tcPr>
                </a:tc>
                <a:extLst>
                  <a:ext uri="{0D108BD9-81ED-4DB2-BD59-A6C34878D82A}">
                    <a16:rowId xmlns:a16="http://schemas.microsoft.com/office/drawing/2014/main" val="10008"/>
                  </a:ext>
                </a:extLst>
              </a:tr>
              <a:tr h="415761">
                <a:tc>
                  <a:txBody>
                    <a:bodyPr/>
                    <a:lstStyle/>
                    <a:p>
                      <a:pPr algn="ctr"/>
                      <a:r>
                        <a:rPr lang="en-GB" sz="2000" dirty="0" smtClean="0"/>
                        <a:t>605-730</a:t>
                      </a:r>
                      <a:endParaRPr lang="ru-RU" sz="2000" dirty="0"/>
                    </a:p>
                  </a:txBody>
                  <a:tcPr/>
                </a:tc>
                <a:tc>
                  <a:txBody>
                    <a:bodyPr/>
                    <a:lstStyle/>
                    <a:p>
                      <a:pPr algn="ctr"/>
                      <a:r>
                        <a:rPr lang="kk-KZ" sz="2000" dirty="0" smtClean="0"/>
                        <a:t>Қызыл</a:t>
                      </a:r>
                      <a:endParaRPr lang="ru-RU" sz="2000" dirty="0"/>
                    </a:p>
                  </a:txBody>
                  <a:tcPr>
                    <a:solidFill>
                      <a:srgbClr val="FF0000"/>
                    </a:solidFill>
                  </a:tcPr>
                </a:tc>
                <a:tc>
                  <a:txBody>
                    <a:bodyPr/>
                    <a:lstStyle/>
                    <a:p>
                      <a:pPr algn="ctr"/>
                      <a:r>
                        <a:rPr lang="kk-KZ" sz="2000" dirty="0" smtClean="0"/>
                        <a:t>Көкшіл</a:t>
                      </a:r>
                      <a:r>
                        <a:rPr lang="en-GB" sz="2000" dirty="0" smtClean="0"/>
                        <a:t>-</a:t>
                      </a:r>
                      <a:r>
                        <a:rPr lang="kk-KZ" sz="2000" dirty="0" smtClean="0"/>
                        <a:t>жасыл</a:t>
                      </a:r>
                      <a:endParaRPr lang="en-GB" sz="2000" dirty="0" smtClean="0"/>
                    </a:p>
                  </a:txBody>
                  <a:tcPr>
                    <a:solidFill>
                      <a:srgbClr val="009E9A"/>
                    </a:solidFill>
                  </a:tcPr>
                </a:tc>
                <a:extLst>
                  <a:ext uri="{0D108BD9-81ED-4DB2-BD59-A6C34878D82A}">
                    <a16:rowId xmlns:a16="http://schemas.microsoft.com/office/drawing/2014/main" val="10009"/>
                  </a:ext>
                </a:extLst>
              </a:tr>
              <a:tr h="415761">
                <a:tc>
                  <a:txBody>
                    <a:bodyPr/>
                    <a:lstStyle/>
                    <a:p>
                      <a:pPr algn="ctr"/>
                      <a:r>
                        <a:rPr lang="en-GB" sz="2000" dirty="0" smtClean="0"/>
                        <a:t>730-760</a:t>
                      </a:r>
                      <a:endParaRPr lang="ru-RU" sz="2000" dirty="0"/>
                    </a:p>
                  </a:txBody>
                  <a:tcPr/>
                </a:tc>
                <a:tc>
                  <a:txBody>
                    <a:bodyPr/>
                    <a:lstStyle/>
                    <a:p>
                      <a:pPr algn="ctr"/>
                      <a:r>
                        <a:rPr lang="kk-KZ" sz="2000" dirty="0" smtClean="0"/>
                        <a:t>Пурпур</a:t>
                      </a:r>
                      <a:endParaRPr lang="ru-RU" sz="2000" dirty="0"/>
                    </a:p>
                  </a:txBody>
                  <a:tcPr>
                    <a:solidFill>
                      <a:srgbClr val="D911CF"/>
                    </a:solidFill>
                  </a:tcPr>
                </a:tc>
                <a:tc>
                  <a:txBody>
                    <a:bodyPr/>
                    <a:lstStyle/>
                    <a:p>
                      <a:pPr algn="ctr"/>
                      <a:r>
                        <a:rPr lang="kk-KZ" sz="2000" dirty="0" smtClean="0"/>
                        <a:t>Жасыл</a:t>
                      </a:r>
                      <a:endParaRPr lang="en-GB" sz="2000" dirty="0" smtClean="0"/>
                    </a:p>
                  </a:txBody>
                  <a:tcPr>
                    <a:solidFill>
                      <a:srgbClr val="00B050"/>
                    </a:solidFill>
                  </a:tcPr>
                </a:tc>
                <a:extLst>
                  <a:ext uri="{0D108BD9-81ED-4DB2-BD59-A6C34878D82A}">
                    <a16:rowId xmlns:a16="http://schemas.microsoft.com/office/drawing/2014/main" val="10010"/>
                  </a:ext>
                </a:extLst>
              </a:tr>
            </a:tbl>
          </a:graphicData>
        </a:graphic>
      </p:graphicFrame>
      <p:sp>
        <p:nvSpPr>
          <p:cNvPr id="4" name="Номер слайда 3"/>
          <p:cNvSpPr>
            <a:spLocks noGrp="1"/>
          </p:cNvSpPr>
          <p:nvPr>
            <p:ph type="sldNum" sz="quarter" idx="15"/>
          </p:nvPr>
        </p:nvSpPr>
        <p:spPr>
          <a:xfrm>
            <a:off x="8129016" y="5739788"/>
            <a:ext cx="609600" cy="515470"/>
          </a:xfrm>
        </p:spPr>
        <p:txBody>
          <a:bodyPr/>
          <a:lstStyle/>
          <a:p>
            <a:fld id="{D6F87789-79C0-4369-89FF-5E19A7612EE5}" type="slidenum">
              <a:rPr lang="ru-RU" smtClean="0"/>
              <a:pPr/>
              <a:t>4</a:t>
            </a:fld>
            <a:endParaRPr lang="ru-RU" dirty="0"/>
          </a:p>
        </p:txBody>
      </p:sp>
      <p:sp>
        <p:nvSpPr>
          <p:cNvPr id="6" name="TextBox 5"/>
          <p:cNvSpPr txBox="1"/>
          <p:nvPr/>
        </p:nvSpPr>
        <p:spPr>
          <a:xfrm>
            <a:off x="539553" y="6116176"/>
            <a:ext cx="7589462" cy="646331"/>
          </a:xfrm>
          <a:prstGeom prst="rect">
            <a:avLst/>
          </a:prstGeom>
          <a:noFill/>
        </p:spPr>
        <p:txBody>
          <a:bodyPr wrap="square" rtlCol="0">
            <a:spAutoFit/>
          </a:bodyPr>
          <a:lstStyle/>
          <a:p>
            <a:pPr algn="just"/>
            <a:r>
              <a:rPr lang="en-GB" dirty="0" smtClean="0"/>
              <a:t>       </a:t>
            </a:r>
            <a:r>
              <a:rPr lang="kk-KZ" dirty="0" smtClean="0"/>
              <a:t>Ерітіндінің түсі </a:t>
            </a:r>
            <a:r>
              <a:rPr lang="en-GB" dirty="0" smtClean="0"/>
              <a:t>(3)</a:t>
            </a:r>
            <a:r>
              <a:rPr lang="kk-KZ" dirty="0" smtClean="0"/>
              <a:t> бойынша келтірілген кестенің негізінде</a:t>
            </a:r>
            <a:r>
              <a:rPr lang="en-GB" dirty="0" smtClean="0"/>
              <a:t> </a:t>
            </a:r>
            <a:r>
              <a:rPr lang="kk-KZ" dirty="0" smtClean="0"/>
              <a:t>жұтылу аумағын </a:t>
            </a:r>
            <a:r>
              <a:rPr lang="en-GB" dirty="0" smtClean="0"/>
              <a:t>(1) </a:t>
            </a:r>
            <a:r>
              <a:rPr lang="kk-KZ" dirty="0" smtClean="0"/>
              <a:t>шамамен</a:t>
            </a:r>
            <a:r>
              <a:rPr lang="en-GB" dirty="0" smtClean="0"/>
              <a:t> (!)</a:t>
            </a:r>
            <a:r>
              <a:rPr lang="kk-KZ" dirty="0" smtClean="0"/>
              <a:t> табуға болады </a:t>
            </a:r>
            <a:endParaRPr lang="ru-RU" dirty="0"/>
          </a:p>
        </p:txBody>
      </p:sp>
    </p:spTree>
    <p:extLst>
      <p:ext uri="{BB962C8B-B14F-4D97-AF65-F5344CB8AC3E}">
        <p14:creationId xmlns:p14="http://schemas.microsoft.com/office/powerpoint/2010/main" val="1048831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5"/>
          </p:nvPr>
        </p:nvSpPr>
        <p:spPr/>
        <p:txBody>
          <a:bodyPr/>
          <a:lstStyle/>
          <a:p>
            <a:fld id="{D6F87789-79C0-4369-89FF-5E19A7612EE5}" type="slidenum">
              <a:rPr lang="ru-RU" smtClean="0"/>
              <a:pPr/>
              <a:t>5</a:t>
            </a:fld>
            <a:endParaRPr lang="ru-RU"/>
          </a:p>
        </p:txBody>
      </p:sp>
      <p:sp>
        <p:nvSpPr>
          <p:cNvPr id="6" name="Объект 5"/>
          <p:cNvSpPr>
            <a:spLocks noGrp="1"/>
          </p:cNvSpPr>
          <p:nvPr>
            <p:ph sz="quarter" idx="1"/>
          </p:nvPr>
        </p:nvSpPr>
        <p:spPr>
          <a:xfrm>
            <a:off x="457200" y="548680"/>
            <a:ext cx="7671816" cy="5925272"/>
          </a:xfrm>
        </p:spPr>
        <p:txBody>
          <a:bodyPr/>
          <a:lstStyle/>
          <a:p>
            <a:pPr lvl="0" indent="0" algn="just">
              <a:lnSpc>
                <a:spcPct val="107000"/>
              </a:lnSpc>
              <a:spcAft>
                <a:spcPts val="800"/>
              </a:spcAft>
              <a:buClr>
                <a:srgbClr val="FE8637"/>
              </a:buClr>
              <a:buNone/>
            </a:pPr>
            <a:r>
              <a:rPr lang="ru-RU" b="1" i="1" dirty="0">
                <a:solidFill>
                  <a:srgbClr val="000000"/>
                </a:solidFill>
                <a:latin typeface="Arial" panose="020B0604020202020204" pitchFamily="34" charset="0"/>
                <a:ea typeface="Times New Roman" panose="02020603050405020304" pitchFamily="18" charset="0"/>
                <a:cs typeface="Arial" panose="020B0604020202020204" pitchFamily="34" charset="0"/>
              </a:rPr>
              <a:t>Оптикалық </a:t>
            </a:r>
            <a:r>
              <a:rPr lang="ru-RU"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тығыздықтардың</a:t>
            </a:r>
            <a:r>
              <a:rPr lang="ru-RU"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аддитивтілік</a:t>
            </a:r>
            <a:r>
              <a:rPr lang="ru-RU"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заңы</a:t>
            </a:r>
            <a:r>
              <a:rPr lang="pt-BR"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RU"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indent="0" algn="just">
              <a:lnSpc>
                <a:spcPct val="107000"/>
              </a:lnSpc>
              <a:spcAft>
                <a:spcPts val="800"/>
              </a:spcAft>
              <a:buClr>
                <a:srgbClr val="FE8637"/>
              </a:buClr>
              <a:buNone/>
            </a:pP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Бугер</a:t>
            </a:r>
            <a:r>
              <a:rPr lang="pt-BR"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Ламберт</a:t>
            </a:r>
            <a:r>
              <a:rPr lang="pt-BR"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Бер</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0000"/>
                </a:solidFill>
                <a:latin typeface="Arial" panose="020B0604020202020204" pitchFamily="34" charset="0"/>
                <a:ea typeface="Times New Roman" panose="02020603050405020304" pitchFamily="18" charset="0"/>
                <a:cs typeface="Arial" panose="020B0604020202020204" pitchFamily="34" charset="0"/>
              </a:rPr>
              <a:t>заңы</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kk-KZ" dirty="0">
                <a:solidFill>
                  <a:srgbClr val="000000"/>
                </a:solidFill>
                <a:latin typeface="Arial" panose="020B0604020202020204" pitchFamily="34" charset="0"/>
                <a:ea typeface="Times New Roman" panose="02020603050405020304" pitchFamily="18" charset="0"/>
                <a:cs typeface="Arial" panose="020B0604020202020204" pitchFamily="34" charset="0"/>
              </a:rPr>
              <a:t>құрамында бірнеше қосылыстар жарық жұта­тын болса да қолданылады және де қойылатын талап қоспадағы қосылыстар бір-бірімен әрекеттеспеуі керек. Егер ерітіндіде </a:t>
            </a:r>
            <a:r>
              <a:rPr lang="kk-KZ" i="1" dirty="0">
                <a:solidFill>
                  <a:srgbClr val="000000"/>
                </a:solidFill>
                <a:latin typeface="Arial" panose="020B0604020202020204" pitchFamily="34" charset="0"/>
                <a:ea typeface="Times New Roman" panose="02020603050405020304" pitchFamily="18" charset="0"/>
                <a:cs typeface="Arial" panose="020B0604020202020204" pitchFamily="34" charset="0"/>
              </a:rPr>
              <a:t>бірнеше</a:t>
            </a:r>
            <a:r>
              <a:rPr lang="kk-KZ" dirty="0">
                <a:solidFill>
                  <a:srgbClr val="000000"/>
                </a:solidFill>
                <a:latin typeface="Arial" panose="020B0604020202020204" pitchFamily="34" charset="0"/>
                <a:ea typeface="Times New Roman" panose="02020603050405020304" pitchFamily="18" charset="0"/>
                <a:cs typeface="Arial" panose="020B0604020202020204" pitchFamily="34" charset="0"/>
              </a:rPr>
              <a:t> жұты­ла­тын заттар болса, ерітіндінің оптикалық тығыз­дығы </a:t>
            </a:r>
            <a:r>
              <a:rPr lang="kk-KZ" i="1" dirty="0">
                <a:solidFill>
                  <a:srgbClr val="000000"/>
                </a:solidFill>
                <a:latin typeface="Arial" panose="020B0604020202020204" pitchFamily="34" charset="0"/>
                <a:ea typeface="Times New Roman" panose="02020603050405020304" pitchFamily="18" charset="0"/>
                <a:cs typeface="Arial" panose="020B0604020202020204" pitchFamily="34" charset="0"/>
              </a:rPr>
              <a:t>әрбір компоненттің қосындысынан</a:t>
            </a:r>
            <a:r>
              <a:rPr lang="kk-KZ" dirty="0">
                <a:solidFill>
                  <a:srgbClr val="000000"/>
                </a:solidFill>
                <a:latin typeface="Arial" panose="020B0604020202020204" pitchFamily="34" charset="0"/>
                <a:ea typeface="Times New Roman" panose="02020603050405020304" pitchFamily="18" charset="0"/>
                <a:cs typeface="Arial" panose="020B0604020202020204" pitchFamily="34" charset="0"/>
              </a:rPr>
              <a:t> тұрады және ол адди­тивтілік заңы­на бағынады:</a:t>
            </a:r>
            <a:endParaRPr lang="ru-RU"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indent="0" algn="ctr">
              <a:lnSpc>
                <a:spcPct val="107000"/>
              </a:lnSpc>
              <a:spcAft>
                <a:spcPts val="800"/>
              </a:spcAft>
              <a:buClr>
                <a:srgbClr val="FE8637"/>
              </a:buClr>
              <a:buNone/>
            </a:pPr>
            <a:r>
              <a:rPr lang="kk-KZ"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А</a:t>
            </a:r>
            <a:r>
              <a:rPr lang="kk-KZ" baseline="-25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қоспа</a:t>
            </a:r>
            <a:r>
              <a:rPr lang="kk-KZ"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rPr>
              <a:t>= Σ А</a:t>
            </a:r>
            <a:r>
              <a:rPr lang="en-US" baseline="-25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a:t>
            </a:r>
            <a:endParaRPr lang="ru-RU"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gn="ctr">
              <a:lnSpc>
                <a:spcPct val="107000"/>
              </a:lnSpc>
              <a:spcAft>
                <a:spcPts val="800"/>
              </a:spcAft>
              <a:buClr>
                <a:srgbClr val="FE8637"/>
              </a:buClr>
              <a:buNone/>
            </a:pPr>
            <a:r>
              <a:rPr lang="kk-KZ" dirty="0">
                <a:solidFill>
                  <a:srgbClr val="000000"/>
                </a:solidFill>
                <a:latin typeface="Arial" panose="020B0604020202020204" pitchFamily="34" charset="0"/>
                <a:ea typeface="Times New Roman" panose="02020603050405020304" pitchFamily="18" charset="0"/>
                <a:cs typeface="Arial" panose="020B0604020202020204" pitchFamily="34" charset="0"/>
              </a:rPr>
              <a:t>А</a:t>
            </a:r>
            <a:r>
              <a:rPr lang="kk-KZ"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ж</a:t>
            </a:r>
            <a:r>
              <a:rPr lang="kk-KZ" dirty="0">
                <a:solidFill>
                  <a:srgbClr val="000000"/>
                </a:solidFill>
                <a:latin typeface="Arial" panose="020B0604020202020204" pitchFamily="34" charset="0"/>
                <a:ea typeface="Times New Roman" panose="02020603050405020304" pitchFamily="18" charset="0"/>
                <a:cs typeface="Arial" panose="020B0604020202020204" pitchFamily="34" charset="0"/>
              </a:rPr>
              <a:t> = А</a:t>
            </a:r>
            <a:r>
              <a:rPr lang="kk-KZ"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kk-KZ" dirty="0">
                <a:solidFill>
                  <a:srgbClr val="000000"/>
                </a:solidFill>
                <a:latin typeface="Arial" panose="020B0604020202020204" pitchFamily="34" charset="0"/>
                <a:ea typeface="Times New Roman" panose="02020603050405020304" pitchFamily="18" charset="0"/>
                <a:cs typeface="Arial" panose="020B0604020202020204" pitchFamily="34" charset="0"/>
              </a:rPr>
              <a:t>+ А</a:t>
            </a:r>
            <a:r>
              <a:rPr lang="kk-KZ"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kk-KZ" dirty="0">
                <a:solidFill>
                  <a:srgbClr val="000000"/>
                </a:solidFill>
                <a:latin typeface="Arial" panose="020B0604020202020204" pitchFamily="34" charset="0"/>
                <a:ea typeface="Times New Roman" panose="02020603050405020304" pitchFamily="18" charset="0"/>
                <a:cs typeface="Arial" panose="020B0604020202020204" pitchFamily="34" charset="0"/>
              </a:rPr>
              <a:t> + ….+А</a:t>
            </a:r>
            <a:r>
              <a:rPr lang="kk-KZ"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kk-KZ"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kk-KZ"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kk-KZ" dirty="0">
                <a:solidFill>
                  <a:srgbClr val="000000"/>
                </a:solidFill>
                <a:latin typeface="Arial" panose="020B0604020202020204" pitchFamily="34" charset="0"/>
                <a:ea typeface="Times New Roman" panose="02020603050405020304" pitchFamily="18" charset="0"/>
                <a:cs typeface="Arial" panose="020B0604020202020204" pitchFamily="34" charset="0"/>
              </a:rPr>
              <a:t>lc</a:t>
            </a:r>
            <a:r>
              <a:rPr lang="kk-KZ"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kk-KZ"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kk-KZ"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kk-KZ" dirty="0">
                <a:solidFill>
                  <a:srgbClr val="000000"/>
                </a:solidFill>
                <a:latin typeface="Arial" panose="020B0604020202020204" pitchFamily="34" charset="0"/>
                <a:ea typeface="Times New Roman" panose="02020603050405020304" pitchFamily="18" charset="0"/>
                <a:cs typeface="Arial" panose="020B0604020202020204" pitchFamily="34" charset="0"/>
              </a:rPr>
              <a:t>lс</a:t>
            </a:r>
            <a:r>
              <a:rPr lang="kk-KZ"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kk-KZ" dirty="0">
                <a:solidFill>
                  <a:srgbClr val="000000"/>
                </a:solidFill>
                <a:latin typeface="Arial" panose="020B0604020202020204" pitchFamily="34" charset="0"/>
                <a:ea typeface="Times New Roman" panose="02020603050405020304" pitchFamily="18" charset="0"/>
                <a:cs typeface="Arial" panose="020B0604020202020204" pitchFamily="34" charset="0"/>
              </a:rPr>
              <a:t> + ... </a:t>
            </a:r>
            <a:r>
              <a:rPr lang="ru-RU"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kk-KZ"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kk-KZ" dirty="0">
                <a:solidFill>
                  <a:srgbClr val="000000"/>
                </a:solidFill>
                <a:latin typeface="Arial" panose="020B0604020202020204" pitchFamily="34" charset="0"/>
                <a:ea typeface="Times New Roman" panose="02020603050405020304" pitchFamily="18" charset="0"/>
                <a:cs typeface="Arial" panose="020B0604020202020204" pitchFamily="34" charset="0"/>
              </a:rPr>
              <a:t>lс</a:t>
            </a:r>
            <a:r>
              <a:rPr lang="kk-KZ"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n</a:t>
            </a:r>
            <a:endParaRPr lang="ru-RU"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3308484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EB76D8E-62DA-49C1-AFE7-FC31B503BF13}"/>
              </a:ext>
            </a:extLst>
          </p:cNvPr>
          <p:cNvSpPr>
            <a:spLocks noGrp="1"/>
          </p:cNvSpPr>
          <p:nvPr>
            <p:ph sz="quarter" idx="1"/>
          </p:nvPr>
        </p:nvSpPr>
        <p:spPr>
          <a:xfrm>
            <a:off x="457200" y="548680"/>
            <a:ext cx="8003232" cy="5925272"/>
          </a:xfrm>
        </p:spPr>
        <p:txBody>
          <a:bodyPr>
            <a:normAutofit fontScale="85000" lnSpcReduction="10000"/>
          </a:bodyPr>
          <a:lstStyle/>
          <a:p>
            <a:pPr indent="0" algn="just">
              <a:lnSpc>
                <a:spcPct val="107000"/>
              </a:lnSpc>
              <a:spcAft>
                <a:spcPts val="800"/>
              </a:spcAft>
              <a:buNone/>
            </a:pPr>
            <a:r>
              <a:rPr lang="kk-KZ" sz="2400" b="1" dirty="0">
                <a:effectLst/>
                <a:latin typeface="Times New Roman" panose="02020603050405020304" pitchFamily="18" charset="0"/>
                <a:ea typeface="Calibri" panose="020F0502020204030204" pitchFamily="34" charset="0"/>
                <a:cs typeface="Times New Roman" panose="02020603050405020304" pitchFamily="18" charset="0"/>
              </a:rPr>
              <a:t>	Фотометриялық әдістің метрологиялық сипаттамалары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Cезгіштігі жоғары. Зерттелетін ерітіндінің анықталу шегі 10</a:t>
            </a:r>
            <a:r>
              <a:rPr lang="kk-KZ" sz="2400" baseline="30000" dirty="0">
                <a:effectLst/>
                <a:latin typeface="Times New Roman" panose="02020603050405020304" pitchFamily="18" charset="0"/>
                <a:ea typeface="Calibri" panose="020F0502020204030204" pitchFamily="34" charset="0"/>
                <a:cs typeface="Times New Roman" panose="02020603050405020304" pitchFamily="18" charset="0"/>
              </a:rPr>
              <a:t>-4 </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немесе С</a:t>
            </a:r>
            <a:r>
              <a:rPr lang="kk-KZ" sz="2400" baseline="-25000" dirty="0">
                <a:effectLst/>
                <a:latin typeface="Times New Roman" panose="02020603050405020304" pitchFamily="18" charset="0"/>
                <a:ea typeface="Calibri" panose="020F0502020204030204" pitchFamily="34" charset="0"/>
                <a:cs typeface="Times New Roman" panose="02020603050405020304" pitchFamily="18" charset="0"/>
              </a:rPr>
              <a:t>min </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10</a:t>
            </a:r>
            <a:r>
              <a:rPr lang="kk-KZ" sz="2400" baseline="30000" dirty="0">
                <a:effectLst/>
                <a:latin typeface="Times New Roman" panose="02020603050405020304" pitchFamily="18" charset="0"/>
                <a:ea typeface="Calibri" panose="020F0502020204030204" pitchFamily="34" charset="0"/>
                <a:cs typeface="Times New Roman" panose="02020603050405020304" pitchFamily="18" charset="0"/>
              </a:rPr>
              <a:t>-6</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-10</a:t>
            </a:r>
            <a:r>
              <a:rPr lang="kk-KZ" sz="2400" baseline="30000" dirty="0">
                <a:effectLst/>
                <a:latin typeface="Times New Roman" panose="02020603050405020304" pitchFamily="18" charset="0"/>
                <a:ea typeface="Calibri" panose="020F0502020204030204" pitchFamily="34" charset="0"/>
                <a:cs typeface="Times New Roman" panose="02020603050405020304" pitchFamily="18" charset="0"/>
              </a:rPr>
              <a:t>-7</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моль/л. Әдістің сезгіштігі молярлы жұтылу коэффициентінің, жарықтың мо­нохро­мат­талған дәрежесінің өсуімен және максимальды тол­қын ұзындығының дұрыс таңдалуына қарай ар­тады.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Дәлдігі жоғары. Ерітіндінің концентрациясын анықтауда орташа дұрыстық 3-5 % құрайды.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b="1" dirty="0">
                <a:effectLst/>
                <a:latin typeface="Times New Roman" panose="02020603050405020304" pitchFamily="18" charset="0"/>
                <a:ea typeface="Calibri" panose="020F0502020204030204" pitchFamily="34" charset="0"/>
                <a:cs typeface="Times New Roman" panose="02020603050405020304" pitchFamily="18" charset="0"/>
              </a:rPr>
              <a:t>	Белгісіз концентрацияны анықтау тәсілдері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Талдау әдістерінде белгісіз ерітіндінің концентрациясын анықтау үшін мынадай тәсілдер қолданылады: </a:t>
            </a:r>
            <a:r>
              <a:rPr lang="kk-KZ" sz="2400" i="1" dirty="0">
                <a:effectLst/>
                <a:latin typeface="Times New Roman" panose="02020603050405020304" pitchFamily="18" charset="0"/>
                <a:ea typeface="Calibri" panose="020F0502020204030204" pitchFamily="34" charset="0"/>
                <a:cs typeface="Times New Roman" panose="02020603050405020304" pitchFamily="18" charset="0"/>
              </a:rPr>
              <a:t>градуирлеу гра­фик әдісі, салыстыру әдісі </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(стандартты ерітінділер немесе мо­ляр­лы әдісі), </a:t>
            </a:r>
            <a:r>
              <a:rPr lang="kk-KZ" sz="2400" i="1" dirty="0">
                <a:effectLst/>
                <a:latin typeface="Times New Roman" panose="02020603050405020304" pitchFamily="18" charset="0"/>
                <a:ea typeface="Calibri" panose="020F0502020204030204" pitchFamily="34" charset="0"/>
                <a:cs typeface="Times New Roman" panose="02020603050405020304" pitchFamily="18" charset="0"/>
              </a:rPr>
              <a:t>қосу-алу әдісі және дифференциальды әдіс. </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Ал­ғаш­қы үш тәсілде салыстыру ерітіндісін ретінде нөлдік ерітінді қолданылады.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68B3CB88-AA3C-4C36-B397-AF0B1A5D62BC}"/>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58911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1B6DD3B-D30C-4A32-9728-5782DD467594}"/>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6" name="Объект 5">
            <a:extLst>
              <a:ext uri="{FF2B5EF4-FFF2-40B4-BE49-F238E27FC236}">
                <a16:creationId xmlns:a16="http://schemas.microsoft.com/office/drawing/2014/main" id="{C37B03E0-4F02-06AF-1AD2-8E9B01B55AD0}"/>
              </a:ext>
            </a:extLst>
          </p:cNvPr>
          <p:cNvPicPr>
            <a:picLocks noGrp="1" noChangeAspect="1"/>
          </p:cNvPicPr>
          <p:nvPr>
            <p:ph sz="quarter" idx="1"/>
          </p:nvPr>
        </p:nvPicPr>
        <p:blipFill>
          <a:blip r:embed="rId2"/>
          <a:stretch>
            <a:fillRect/>
          </a:stretch>
        </p:blipFill>
        <p:spPr>
          <a:xfrm>
            <a:off x="755576" y="548680"/>
            <a:ext cx="7632848" cy="5904656"/>
          </a:xfrm>
          <a:prstGeom prst="rect">
            <a:avLst/>
          </a:prstGeom>
        </p:spPr>
      </p:pic>
    </p:spTree>
    <p:extLst>
      <p:ext uri="{BB962C8B-B14F-4D97-AF65-F5344CB8AC3E}">
        <p14:creationId xmlns:p14="http://schemas.microsoft.com/office/powerpoint/2010/main" val="370527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254E13C4-74AC-44C2-BFD2-73765A642BC1}"/>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1" name="Объект 10">
            <a:extLst>
              <a:ext uri="{FF2B5EF4-FFF2-40B4-BE49-F238E27FC236}">
                <a16:creationId xmlns:a16="http://schemas.microsoft.com/office/drawing/2014/main" id="{12BA02E8-762A-5FDA-CA3A-4AC84406B7BB}"/>
              </a:ext>
            </a:extLst>
          </p:cNvPr>
          <p:cNvPicPr>
            <a:picLocks noGrp="1" noChangeAspect="1"/>
          </p:cNvPicPr>
          <p:nvPr>
            <p:ph sz="quarter" idx="1"/>
          </p:nvPr>
        </p:nvPicPr>
        <p:blipFill>
          <a:blip r:embed="rId2"/>
          <a:stretch>
            <a:fillRect/>
          </a:stretch>
        </p:blipFill>
        <p:spPr>
          <a:xfrm>
            <a:off x="755576" y="332656"/>
            <a:ext cx="7632848" cy="6120680"/>
          </a:xfrm>
        </p:spPr>
      </p:pic>
    </p:spTree>
    <p:extLst>
      <p:ext uri="{BB962C8B-B14F-4D97-AF65-F5344CB8AC3E}">
        <p14:creationId xmlns:p14="http://schemas.microsoft.com/office/powerpoint/2010/main" val="67989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182EF32D-596F-4C5A-8F16-308589584FE1}"/>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F87789-79C0-4369-89FF-5E19A7612EE5}" type="slidenum">
              <a:rPr kumimoji="0" lang="ru-RU"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ru-RU"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7" name="Объект 6">
            <a:extLst>
              <a:ext uri="{FF2B5EF4-FFF2-40B4-BE49-F238E27FC236}">
                <a16:creationId xmlns:a16="http://schemas.microsoft.com/office/drawing/2014/main" id="{C56DFD40-AF73-74EC-B87B-53A2C769F072}"/>
              </a:ext>
            </a:extLst>
          </p:cNvPr>
          <p:cNvPicPr>
            <a:picLocks noGrp="1" noChangeAspect="1"/>
          </p:cNvPicPr>
          <p:nvPr>
            <p:ph sz="quarter" idx="1"/>
          </p:nvPr>
        </p:nvPicPr>
        <p:blipFill>
          <a:blip r:embed="rId3"/>
          <a:stretch>
            <a:fillRect/>
          </a:stretch>
        </p:blipFill>
        <p:spPr>
          <a:xfrm>
            <a:off x="539552" y="548680"/>
            <a:ext cx="7776864" cy="5904656"/>
          </a:xfrm>
        </p:spPr>
      </p:pic>
    </p:spTree>
    <p:extLst>
      <p:ext uri="{BB962C8B-B14F-4D97-AF65-F5344CB8AC3E}">
        <p14:creationId xmlns:p14="http://schemas.microsoft.com/office/powerpoint/2010/main" val="2906370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1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2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3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name="4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4.xml><?xml version="1.0" encoding="utf-8"?>
<a:theme xmlns:a="http://schemas.openxmlformats.org/drawingml/2006/main" name="13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5.xml><?xml version="1.0" encoding="utf-8"?>
<a:theme xmlns:a="http://schemas.openxmlformats.org/drawingml/2006/main" name="14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6.xml><?xml version="1.0" encoding="utf-8"?>
<a:theme xmlns:a="http://schemas.openxmlformats.org/drawingml/2006/main" name="15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7.xml><?xml version="1.0" encoding="utf-8"?>
<a:theme xmlns:a="http://schemas.openxmlformats.org/drawingml/2006/main" name="16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8.xml><?xml version="1.0" encoding="utf-8"?>
<a:theme xmlns:a="http://schemas.openxmlformats.org/drawingml/2006/main" name="17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9.xml><?xml version="1.0" encoding="utf-8"?>
<a:theme xmlns:a="http://schemas.openxmlformats.org/drawingml/2006/main" name="18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5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7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8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9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10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11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12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TM03090434[[fn=Дерево]]</Template>
  <TotalTime>5848</TotalTime>
  <Words>198</Words>
  <Application>Microsoft Office PowerPoint</Application>
  <PresentationFormat>Экран (4:3)</PresentationFormat>
  <Paragraphs>136</Paragraphs>
  <Slides>23</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19</vt:i4>
      </vt:variant>
      <vt:variant>
        <vt:lpstr>Заголовки слайдов</vt:lpstr>
      </vt:variant>
      <vt:variant>
        <vt:i4>23</vt:i4>
      </vt:variant>
    </vt:vector>
  </HeadingPairs>
  <TitlesOfParts>
    <vt:vector size="51" baseType="lpstr">
      <vt:lpstr>Arial</vt:lpstr>
      <vt:lpstr>Arial Unicode MS</vt:lpstr>
      <vt:lpstr>Calibri</vt:lpstr>
      <vt:lpstr>Cambria Math</vt:lpstr>
      <vt:lpstr>Century Schoolbook</vt:lpstr>
      <vt:lpstr>Symbol</vt:lpstr>
      <vt:lpstr>Times New Roman</vt:lpstr>
      <vt:lpstr>Wingdings</vt:lpstr>
      <vt:lpstr>Wingdings 2</vt:lpstr>
      <vt:lpstr>Эркер</vt:lpstr>
      <vt:lpstr>5_Эркер</vt:lpstr>
      <vt:lpstr>6_Эркер</vt:lpstr>
      <vt:lpstr>7_Эркер</vt:lpstr>
      <vt:lpstr>8_Эркер</vt:lpstr>
      <vt:lpstr>9_Эркер</vt:lpstr>
      <vt:lpstr>10_Эркер</vt:lpstr>
      <vt:lpstr>11_Эркер</vt:lpstr>
      <vt:lpstr>12_Эркер</vt:lpstr>
      <vt:lpstr>1_Эркер</vt:lpstr>
      <vt:lpstr>2_Эркер</vt:lpstr>
      <vt:lpstr>3_Эркер</vt:lpstr>
      <vt:lpstr>4_Эркер</vt:lpstr>
      <vt:lpstr>13_Эркер</vt:lpstr>
      <vt:lpstr>14_Эркер</vt:lpstr>
      <vt:lpstr>15_Эркер</vt:lpstr>
      <vt:lpstr>16_Эркер</vt:lpstr>
      <vt:lpstr>17_Эркер</vt:lpstr>
      <vt:lpstr>18_Эркер</vt:lpstr>
      <vt:lpstr>Әл-Фараби атындағы Қазақ ұлттық университеті Химия және химиялық технология факультеті</vt:lpstr>
      <vt:lpstr>Жіктелу</vt:lpstr>
      <vt:lpstr>Электрмагниттік спектр</vt:lpstr>
      <vt:lpstr>Көзге көрінетін аумақтағы жарық жұтылуы  және ерітінді түсі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Әль-Фараби атындағы Қазақ Ұлттық университеті Химия және химиялық технология факультеті</dc:title>
  <dc:creator>1</dc:creator>
  <cp:lastModifiedBy>Akmaral Ismailova</cp:lastModifiedBy>
  <cp:revision>217</cp:revision>
  <dcterms:created xsi:type="dcterms:W3CDTF">2012-02-27T19:01:21Z</dcterms:created>
  <dcterms:modified xsi:type="dcterms:W3CDTF">2024-02-06T05:13:44Z</dcterms:modified>
</cp:coreProperties>
</file>