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3"/>
  </p:notesMasterIdLst>
  <p:handoutMasterIdLst>
    <p:handoutMasterId r:id="rId14"/>
  </p:handoutMasterIdLst>
  <p:sldIdLst>
    <p:sldId id="263" r:id="rId5"/>
    <p:sldId id="278" r:id="rId6"/>
    <p:sldId id="282" r:id="rId7"/>
    <p:sldId id="283" r:id="rId8"/>
    <p:sldId id="284" r:id="rId9"/>
    <p:sldId id="285" r:id="rId10"/>
    <p:sldId id="286" r:id="rId11"/>
    <p:sldId id="281" r:id="rId12"/>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DE3"/>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8</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362858"/>
            <a:ext cx="8361229" cy="5538324"/>
          </a:xfrm>
        </p:spPr>
        <p:txBody>
          <a:bodyPr rtlCol="0"/>
          <a:lstStyle/>
          <a:p>
            <a:r>
              <a:rPr lang="en-US" sz="3600" dirty="0">
                <a:solidFill>
                  <a:schemeClr val="accent1">
                    <a:lumMod val="75000"/>
                  </a:schemeClr>
                </a:solidFill>
              </a:rPr>
              <a:t>al-</a:t>
            </a:r>
            <a:r>
              <a:rPr lang="en-US" sz="3600" dirty="0" err="1">
                <a:solidFill>
                  <a:schemeClr val="accent1">
                    <a:lumMod val="75000"/>
                  </a:schemeClr>
                </a:solidFill>
              </a:rPr>
              <a:t>Farabi</a:t>
            </a:r>
            <a:r>
              <a:rPr lang="en-US" sz="3600" dirty="0">
                <a:solidFill>
                  <a:schemeClr val="accent1">
                    <a:lumMod val="75000"/>
                  </a:schemeClr>
                </a:solidFill>
              </a:rPr>
              <a:t> </a:t>
            </a:r>
            <a:r>
              <a:rPr lang="en-US" sz="3600" dirty="0" err="1">
                <a:solidFill>
                  <a:schemeClr val="accent1">
                    <a:lumMod val="75000"/>
                  </a:schemeClr>
                </a:solidFill>
              </a:rPr>
              <a:t>KazNU</a:t>
            </a:r>
            <a:r>
              <a:rPr lang="en-US" sz="3600" dirty="0">
                <a:solidFill>
                  <a:schemeClr val="accent1">
                    <a:lumMod val="75000"/>
                  </a:schemeClr>
                </a:solidFill>
              </a:rPr>
              <a:t> </a:t>
            </a:r>
            <a:br>
              <a:rPr lang="en-US" sz="3600" dirty="0">
                <a:solidFill>
                  <a:schemeClr val="accent1">
                    <a:lumMod val="75000"/>
                  </a:schemeClr>
                </a:solidFill>
              </a:rPr>
            </a:br>
            <a:br>
              <a:rPr lang="en-US" sz="4000" b="1" dirty="0">
                <a:solidFill>
                  <a:schemeClr val="accent1">
                    <a:lumMod val="75000"/>
                  </a:schemeClr>
                </a:solidFill>
              </a:rPr>
            </a:br>
            <a:r>
              <a:rPr lang="en-US" sz="4800" b="1" dirty="0">
                <a:solidFill>
                  <a:schemeClr val="accent1">
                    <a:lumMod val="75000"/>
                  </a:schemeClr>
                </a:solidFill>
              </a:rPr>
              <a:t>LANGUAGE RESOURCES</a:t>
            </a:r>
            <a:br>
              <a:rPr lang="en-US" sz="4000" b="1" dirty="0">
                <a:solidFill>
                  <a:schemeClr val="accent1">
                    <a:lumMod val="75000"/>
                  </a:schemeClr>
                </a:solidFill>
              </a:rPr>
            </a:br>
            <a:r>
              <a:rPr lang="en-US" sz="4000" b="1" dirty="0">
                <a:solidFill>
                  <a:schemeClr val="accent1">
                    <a:lumMod val="75000"/>
                  </a:schemeClr>
                </a:solidFill>
              </a:rPr>
              <a:t>Module. Introduction to Language Resources</a:t>
            </a:r>
            <a:br>
              <a:rPr lang="en-US" sz="4000" b="1" dirty="0">
                <a:solidFill>
                  <a:schemeClr val="accent1">
                    <a:lumMod val="75000"/>
                  </a:schemeClr>
                </a:solidFill>
              </a:rPr>
            </a:br>
            <a:br>
              <a:rPr lang="en-US" sz="4000" dirty="0">
                <a:solidFill>
                  <a:schemeClr val="accent1">
                    <a:lumMod val="75000"/>
                  </a:schemeClr>
                </a:solidFill>
              </a:rPr>
            </a:br>
            <a:r>
              <a:rPr lang="en-US" sz="4000" b="1" dirty="0">
                <a:solidFill>
                  <a:schemeClr val="accent1">
                    <a:lumMod val="75000"/>
                  </a:schemeClr>
                </a:solidFill>
              </a:rPr>
              <a:t>Lecture 1. </a:t>
            </a:r>
            <a:r>
              <a:rPr lang="en-US" sz="4000" dirty="0">
                <a:solidFill>
                  <a:schemeClr val="accent1">
                    <a:lumMod val="75000"/>
                  </a:schemeClr>
                </a:solidFill>
              </a:rPr>
              <a:t>Basic concepts of LR</a:t>
            </a:r>
            <a:br>
              <a:rPr lang="en-US" sz="4000" dirty="0">
                <a:solidFill>
                  <a:schemeClr val="accent1">
                    <a:lumMod val="75000"/>
                  </a:schemeClr>
                </a:solidFill>
              </a:rPr>
            </a:b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6" y="2450638"/>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endParaRPr lang="ru-RU" sz="40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54026" y="-69785"/>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3272154"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endParaRPr lang="ru-RU" sz="2000" b="1" dirty="0"/>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44523" y="3904351"/>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endParaRPr lang="ru-RU" sz="4000" dirty="0"/>
          </a:p>
        </p:txBody>
      </p:sp>
      <p:sp>
        <p:nvSpPr>
          <p:cNvPr id="8" name="Подзаголовок 7"/>
          <p:cNvSpPr>
            <a:spLocks noGrp="1"/>
          </p:cNvSpPr>
          <p:nvPr>
            <p:ph type="subTitle" idx="1"/>
          </p:nvPr>
        </p:nvSpPr>
        <p:spPr>
          <a:xfrm>
            <a:off x="2809300" y="4814945"/>
            <a:ext cx="6831673" cy="1609648"/>
          </a:xfrm>
        </p:spPr>
        <p:txBody>
          <a:bodyPr>
            <a:normAutofit/>
          </a:bodyPr>
          <a:lstStyle/>
          <a:p>
            <a:endParaRPr lang="ru-RU" dirty="0"/>
          </a:p>
          <a:p>
            <a:endParaRPr lang="ru-RU" dirty="0"/>
          </a:p>
          <a:p>
            <a:endParaRPr lang="ru-RU" dirty="0"/>
          </a:p>
          <a:p>
            <a:r>
              <a:rPr lang="en-US" sz="1800" dirty="0"/>
              <a:t>2021</a:t>
            </a:r>
            <a:endParaRPr lang="ru-RU" sz="1800" dirty="0"/>
          </a:p>
        </p:txBody>
      </p:sp>
    </p:spTree>
    <p:extLst>
      <p:ext uri="{BB962C8B-B14F-4D97-AF65-F5344CB8AC3E}">
        <p14:creationId xmlns:p14="http://schemas.microsoft.com/office/powerpoint/2010/main" val="342463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9913" y="411480"/>
            <a:ext cx="9601200" cy="720213"/>
          </a:xfrm>
        </p:spPr>
        <p:txBody>
          <a:bodyPr/>
          <a:lstStyle/>
          <a:p>
            <a:pPr algn="ctr"/>
            <a:r>
              <a:rPr lang="en-US" b="1" dirty="0"/>
              <a:t>Basic concepts of linguistics</a:t>
            </a:r>
          </a:p>
        </p:txBody>
      </p:sp>
      <p:sp>
        <p:nvSpPr>
          <p:cNvPr id="3" name="Объект 2"/>
          <p:cNvSpPr>
            <a:spLocks noGrp="1"/>
          </p:cNvSpPr>
          <p:nvPr>
            <p:ph idx="1"/>
          </p:nvPr>
        </p:nvSpPr>
        <p:spPr>
          <a:xfrm>
            <a:off x="1060704" y="1484671"/>
            <a:ext cx="11131296" cy="5373329"/>
          </a:xfrm>
        </p:spPr>
        <p:txBody>
          <a:bodyPr/>
          <a:lstStyle/>
          <a:p>
            <a:r>
              <a:rPr lang="en-US" sz="2000" dirty="0"/>
              <a:t>Strategies used to convey verbally expressed information beyond words.</a:t>
            </a:r>
          </a:p>
          <a:p>
            <a:r>
              <a:rPr lang="en-US" sz="2000" dirty="0"/>
              <a:t>Linguistics, linguistics, or linguistics, is the science of language, its social nature and functions, its internal structure, the laws of its functioning and historical development, and the classification of specific languages. Linguistics has traditionally been understood as the science of natural human language.</a:t>
            </a:r>
          </a:p>
          <a:p>
            <a:r>
              <a:rPr lang="en-US" sz="2000" dirty="0"/>
              <a:t>Language is a system of phonetic, lexical and grammatical means, which is a tool for expressing thoughts, feelings, expressions of will and serving as the most important means of communication between people.</a:t>
            </a:r>
          </a:p>
          <a:p>
            <a:r>
              <a:rPr lang="en-US" sz="2000" dirty="0"/>
              <a:t>Language resources are one of the components that make up discourse.</a:t>
            </a:r>
          </a:p>
          <a:p>
            <a:r>
              <a:rPr lang="en-US" sz="2000" dirty="0"/>
              <a:t>Applied linguistics has been developing since the late 1920s. and is a field of linguistics associated with the development of methods for solving practical problems of using the language.</a:t>
            </a:r>
            <a:endParaRPr lang="ru-RU" sz="2000" dirty="0"/>
          </a:p>
        </p:txBody>
      </p:sp>
    </p:spTree>
    <p:extLst>
      <p:ext uri="{BB962C8B-B14F-4D97-AF65-F5344CB8AC3E}">
        <p14:creationId xmlns:p14="http://schemas.microsoft.com/office/powerpoint/2010/main" val="22160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70387"/>
            <a:ext cx="9601200" cy="720213"/>
          </a:xfrm>
        </p:spPr>
        <p:txBody>
          <a:bodyPr/>
          <a:lstStyle/>
          <a:p>
            <a:r>
              <a:rPr lang="en-US" sz="3600" dirty="0"/>
              <a:t>Traditional directions and tasks of applied linguistics</a:t>
            </a:r>
            <a:br>
              <a:rPr lang="en-US" sz="3600" dirty="0"/>
            </a:br>
            <a:br>
              <a:rPr lang="ru-RU" sz="3000" dirty="0"/>
            </a:br>
            <a:endParaRPr lang="ru-RU" sz="3000" dirty="0"/>
          </a:p>
        </p:txBody>
      </p:sp>
      <p:sp>
        <p:nvSpPr>
          <p:cNvPr id="3" name="Объект 2"/>
          <p:cNvSpPr>
            <a:spLocks noGrp="1"/>
          </p:cNvSpPr>
          <p:nvPr>
            <p:ph idx="1"/>
          </p:nvPr>
        </p:nvSpPr>
        <p:spPr/>
        <p:txBody>
          <a:bodyPr/>
          <a:lstStyle/>
          <a:p>
            <a:pPr lvl="0"/>
            <a:r>
              <a:rPr lang="en-US" sz="2000" dirty="0"/>
              <a:t>creation and improvement of writing systems;</a:t>
            </a:r>
          </a:p>
          <a:p>
            <a:pPr lvl="0"/>
            <a:r>
              <a:rPr lang="en-US" sz="2000" dirty="0"/>
              <a:t>creation of systems for transcription of oral speech;</a:t>
            </a:r>
          </a:p>
          <a:p>
            <a:pPr lvl="0"/>
            <a:r>
              <a:rPr lang="en-US" sz="2000" dirty="0"/>
              <a:t>creation of systems for transliteration of foreign words;</a:t>
            </a:r>
          </a:p>
          <a:p>
            <a:pPr lvl="0"/>
            <a:r>
              <a:rPr lang="en-US" sz="2000" dirty="0"/>
              <a:t>creation of shorthand systems;</a:t>
            </a:r>
          </a:p>
          <a:p>
            <a:pPr lvl="0"/>
            <a:r>
              <a:rPr lang="en-US" sz="2000" dirty="0"/>
              <a:t>creation of writing systems for the blind;</a:t>
            </a:r>
          </a:p>
          <a:p>
            <a:pPr lvl="0"/>
            <a:r>
              <a:rPr lang="en-US" sz="2000" dirty="0"/>
              <a:t>streamlining, unification and standardization of scientific and technical terminology;</a:t>
            </a:r>
          </a:p>
          <a:p>
            <a:pPr lvl="0"/>
            <a:r>
              <a:rPr lang="en-US" sz="2000" dirty="0"/>
              <a:t>the study of processes and the creation of rules for the formation of names of new products, goods, chemicals;</a:t>
            </a:r>
          </a:p>
          <a:p>
            <a:pPr lvl="0"/>
            <a:r>
              <a:rPr lang="en-US" sz="2000" dirty="0"/>
              <a:t>development of methods for adequate conversion of texts into a foreign language form (translation).</a:t>
            </a:r>
            <a:endParaRPr lang="ru-RU" sz="2000" dirty="0"/>
          </a:p>
        </p:txBody>
      </p:sp>
    </p:spTree>
    <p:extLst>
      <p:ext uri="{BB962C8B-B14F-4D97-AF65-F5344CB8AC3E}">
        <p14:creationId xmlns:p14="http://schemas.microsoft.com/office/powerpoint/2010/main" val="2901047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06238"/>
            <a:ext cx="9601200" cy="720213"/>
          </a:xfrm>
        </p:spPr>
        <p:txBody>
          <a:bodyPr/>
          <a:lstStyle/>
          <a:p>
            <a:r>
              <a:rPr lang="en-US" sz="3600" dirty="0"/>
              <a:t>New tasks of applied linguistics</a:t>
            </a:r>
          </a:p>
        </p:txBody>
      </p:sp>
      <p:sp>
        <p:nvSpPr>
          <p:cNvPr id="3" name="Объект 2"/>
          <p:cNvSpPr>
            <a:spLocks noGrp="1"/>
          </p:cNvSpPr>
          <p:nvPr>
            <p:ph idx="1"/>
          </p:nvPr>
        </p:nvSpPr>
        <p:spPr/>
        <p:txBody>
          <a:bodyPr/>
          <a:lstStyle/>
          <a:p>
            <a:r>
              <a:rPr lang="en-US" dirty="0"/>
              <a:t>development of linguistic foundations for machine translation;</a:t>
            </a:r>
          </a:p>
          <a:p>
            <a:r>
              <a:rPr lang="en-US" dirty="0"/>
              <a:t>automatic indexing and annotation of documents;</a:t>
            </a:r>
          </a:p>
          <a:p>
            <a:r>
              <a:rPr lang="en-US" dirty="0"/>
              <a:t>automatic text analysis;</a:t>
            </a:r>
          </a:p>
          <a:p>
            <a:r>
              <a:rPr lang="en-US" dirty="0"/>
              <a:t>automatic text synthesis;</a:t>
            </a:r>
          </a:p>
          <a:p>
            <a:r>
              <a:rPr lang="en-US" dirty="0"/>
              <a:t>creation of thesaurus dictionaries for automatic information retrieval, etc.</a:t>
            </a:r>
            <a:endParaRPr lang="ru-RU" dirty="0"/>
          </a:p>
        </p:txBody>
      </p:sp>
    </p:spTree>
    <p:extLst>
      <p:ext uri="{BB962C8B-B14F-4D97-AF65-F5344CB8AC3E}">
        <p14:creationId xmlns:p14="http://schemas.microsoft.com/office/powerpoint/2010/main" val="209953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40743"/>
            <a:ext cx="9601200" cy="720213"/>
          </a:xfrm>
        </p:spPr>
        <p:txBody>
          <a:bodyPr/>
          <a:lstStyle/>
          <a:p>
            <a:r>
              <a:rPr lang="en-US" sz="3600" dirty="0"/>
              <a:t>Directions of computational linguistics</a:t>
            </a:r>
            <a:br>
              <a:rPr lang="en-US" sz="3600" dirty="0"/>
            </a:br>
            <a:br>
              <a:rPr lang="ru-RU" sz="3600" dirty="0"/>
            </a:br>
            <a:endParaRPr lang="ru-RU" sz="3600" dirty="0"/>
          </a:p>
        </p:txBody>
      </p:sp>
      <p:sp>
        <p:nvSpPr>
          <p:cNvPr id="3" name="Объект 2"/>
          <p:cNvSpPr>
            <a:spLocks noGrp="1"/>
          </p:cNvSpPr>
          <p:nvPr>
            <p:ph idx="1"/>
          </p:nvPr>
        </p:nvSpPr>
        <p:spPr/>
        <p:txBody>
          <a:bodyPr/>
          <a:lstStyle/>
          <a:p>
            <a:r>
              <a:rPr lang="en-US" sz="2000" dirty="0"/>
              <a:t>automatic text analysis;</a:t>
            </a:r>
          </a:p>
          <a:p>
            <a:r>
              <a:rPr lang="en-US" sz="2000" dirty="0"/>
              <a:t>automatic text synthesis;</a:t>
            </a:r>
          </a:p>
          <a:p>
            <a:r>
              <a:rPr lang="en-US" sz="2000" dirty="0"/>
              <a:t>creation and support of automatic dictionaries;</a:t>
            </a:r>
          </a:p>
          <a:p>
            <a:r>
              <a:rPr lang="en-US" sz="2000" dirty="0"/>
              <a:t>creation of automated information retrieval systems;</a:t>
            </a:r>
          </a:p>
          <a:p>
            <a:r>
              <a:rPr lang="en-US" sz="2000" dirty="0"/>
              <a:t>Machine translate;</a:t>
            </a:r>
          </a:p>
          <a:p>
            <a:r>
              <a:rPr lang="en-US" sz="2000" dirty="0"/>
              <a:t>creation of automatic language teaching systems;</a:t>
            </a:r>
          </a:p>
          <a:p>
            <a:r>
              <a:rPr lang="en-US" sz="2000" dirty="0"/>
              <a:t>automatic attribution and decryption of anonymous texts;</a:t>
            </a:r>
          </a:p>
          <a:p>
            <a:r>
              <a:rPr lang="en-US" sz="2000" dirty="0"/>
              <a:t>creation of linguistic databases;</a:t>
            </a:r>
          </a:p>
          <a:p>
            <a:r>
              <a:rPr lang="en-US" sz="2000" dirty="0"/>
              <a:t>development of software tools for solving problems of theoretical and applied linguistics, etc.</a:t>
            </a:r>
            <a:endParaRPr lang="ru-RU" sz="2000" dirty="0"/>
          </a:p>
        </p:txBody>
      </p:sp>
    </p:spTree>
    <p:extLst>
      <p:ext uri="{BB962C8B-B14F-4D97-AF65-F5344CB8AC3E}">
        <p14:creationId xmlns:p14="http://schemas.microsoft.com/office/powerpoint/2010/main" val="202105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9623" y="573657"/>
            <a:ext cx="9601200" cy="720213"/>
          </a:xfrm>
        </p:spPr>
        <p:txBody>
          <a:bodyPr/>
          <a:lstStyle/>
          <a:p>
            <a:r>
              <a:rPr lang="en-US" sz="3600" dirty="0"/>
              <a:t>Linguistic software</a:t>
            </a:r>
          </a:p>
        </p:txBody>
      </p:sp>
      <p:sp>
        <p:nvSpPr>
          <p:cNvPr id="3" name="Объект 2"/>
          <p:cNvSpPr>
            <a:spLocks noGrp="1"/>
          </p:cNvSpPr>
          <p:nvPr>
            <p:ph idx="1"/>
          </p:nvPr>
        </p:nvSpPr>
        <p:spPr>
          <a:xfrm>
            <a:off x="1371600" y="1683079"/>
            <a:ext cx="9601200" cy="4382729"/>
          </a:xfrm>
        </p:spPr>
        <p:txBody>
          <a:bodyPr/>
          <a:lstStyle/>
          <a:p>
            <a:r>
              <a:rPr lang="en-US" dirty="0"/>
              <a:t>Examples of human-machine communication languages: from the simplest symbolic coding systems (assemblers) to specialized programming languages ​​(C ++, Java, Python, </a:t>
            </a:r>
            <a:r>
              <a:rPr lang="en-US" dirty="0" err="1"/>
              <a:t>ErLang</a:t>
            </a:r>
            <a:r>
              <a:rPr lang="en-US" dirty="0"/>
              <a:t>, etc.).</a:t>
            </a:r>
          </a:p>
          <a:p>
            <a:r>
              <a:rPr lang="en-US" dirty="0"/>
              <a:t>Linguistic software - computer programs and data that provide analysis, processing, storage and retrieval of audio data, pictures (OCR) and natural language texts.</a:t>
            </a:r>
          </a:p>
        </p:txBody>
      </p:sp>
    </p:spTree>
    <p:extLst>
      <p:ext uri="{BB962C8B-B14F-4D97-AF65-F5344CB8AC3E}">
        <p14:creationId xmlns:p14="http://schemas.microsoft.com/office/powerpoint/2010/main" val="395591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E173938E-E6D2-4FD1-B053-01FB8449D3C4}"/>
              </a:ext>
            </a:extLst>
          </p:cNvPr>
          <p:cNvSpPr>
            <a:spLocks noGrp="1"/>
          </p:cNvSpPr>
          <p:nvPr>
            <p:ph idx="1"/>
          </p:nvPr>
        </p:nvSpPr>
        <p:spPr>
          <a:xfrm>
            <a:off x="1371600" y="309563"/>
            <a:ext cx="9601200" cy="5557837"/>
          </a:xfrm>
        </p:spPr>
        <p:txBody>
          <a:bodyPr/>
          <a:lstStyle/>
          <a:p>
            <a:endParaRPr lang="ru-RU" sz="2000" dirty="0"/>
          </a:p>
          <a:p>
            <a:endParaRPr lang="ru-RU" sz="2000" dirty="0"/>
          </a:p>
          <a:p>
            <a:endParaRPr lang="ru-RU" sz="2000" dirty="0"/>
          </a:p>
          <a:p>
            <a:r>
              <a:rPr lang="en-US" sz="2000" dirty="0"/>
              <a:t>References</a:t>
            </a:r>
            <a:r>
              <a:rPr lang="ru-RU" sz="2000" dirty="0"/>
              <a:t>:</a:t>
            </a:r>
          </a:p>
          <a:p>
            <a:r>
              <a:rPr lang="en-US" sz="2000" dirty="0"/>
              <a:t>1.	https://ru.wikipedia.org/wiki</a:t>
            </a:r>
          </a:p>
          <a:p>
            <a:r>
              <a:rPr lang="en-US" sz="2000" dirty="0"/>
              <a:t>2.	</a:t>
            </a:r>
            <a:r>
              <a:rPr lang="en-US" sz="2000" dirty="0" err="1"/>
              <a:t>Shchipitsina</a:t>
            </a:r>
            <a:r>
              <a:rPr lang="en-US" sz="2000" dirty="0"/>
              <a:t> L. Yu. Information technologies in linguistics. Textbook. - M., - 2013, 128 p.</a:t>
            </a:r>
          </a:p>
          <a:p>
            <a:r>
              <a:rPr lang="en-US" sz="2000" dirty="0"/>
              <a:t>3.	 Goldin V. E., </a:t>
            </a:r>
            <a:r>
              <a:rPr lang="en-US" sz="2000" dirty="0" err="1"/>
              <a:t>Kryuchkogva</a:t>
            </a:r>
            <a:r>
              <a:rPr lang="en-US" sz="2000" dirty="0"/>
              <a:t> O. Yu. Introduction to linguistic electronic resources. Textbook. - p., - 2011, 64</a:t>
            </a:r>
          </a:p>
        </p:txBody>
      </p:sp>
    </p:spTree>
    <p:extLst>
      <p:ext uri="{BB962C8B-B14F-4D97-AF65-F5344CB8AC3E}">
        <p14:creationId xmlns:p14="http://schemas.microsoft.com/office/powerpoint/2010/main" val="1853641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sz="3600" dirty="0"/>
              <a:t>Questions?</a:t>
            </a:r>
            <a:endParaRPr lang="ru-RU" sz="3600" dirty="0"/>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C31DB6-321D-4487-B0E2-6DD8623328A9}">
  <ds:schemaRefs>
    <ds:schemaRef ds:uri="http://schemas.microsoft.com/sharepoint/v3/contenttype/forms"/>
  </ds:schemaRefs>
</ds:datastoreItem>
</file>

<file path=customXml/itemProps3.xml><?xml version="1.0" encoding="utf-8"?>
<ds:datastoreItem xmlns:ds="http://schemas.openxmlformats.org/officeDocument/2006/customXml" ds:itemID="{B58E1E7B-2E87-4FF3-8F3F-2C35BCD32914}">
  <ds:schemaRefs>
    <ds:schemaRef ds:uri="http://purl.org/dc/elements/1.1/"/>
    <ds:schemaRef ds:uri="http://purl.org/dc/dcmitype/"/>
    <ds:schemaRef ds:uri="http://schemas.microsoft.com/office/2006/metadata/properties"/>
    <ds:schemaRef ds:uri="http://schemas.microsoft.com/office/2006/documentManagement/types"/>
    <ds:schemaRef ds:uri="6dc4bcd6-49db-4c07-9060-8acfc67cef9f"/>
    <ds:schemaRef ds:uri="http://www.w3.org/XML/1998/namespace"/>
    <ds:schemaRef ds:uri="http://purl.org/dc/terms/"/>
    <ds:schemaRef ds:uri="http://schemas.microsoft.com/office/infopath/2007/PartnerControls"/>
    <ds:schemaRef ds:uri="http://schemas.openxmlformats.org/package/2006/metadata/core-properties"/>
    <ds:schemaRef ds:uri="fb0879af-3eba-417a-a55a-ffe6dcd6ca77"/>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417</Words>
  <Application>Microsoft Office PowerPoint</Application>
  <PresentationFormat>Широкоэкранный</PresentationFormat>
  <Paragraphs>50</Paragraphs>
  <Slides>8</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Franklin Gothic Book</vt:lpstr>
      <vt:lpstr>Impact</vt:lpstr>
      <vt:lpstr>tf22874644</vt:lpstr>
      <vt:lpstr>al-Farabi KazNU   LANGUAGE RESOURCES Module. Introduction to Language Resources  Lecture 1. Basic concepts of LR </vt:lpstr>
      <vt:lpstr>Basic concepts of linguistics</vt:lpstr>
      <vt:lpstr>Traditional directions and tasks of applied linguistics  </vt:lpstr>
      <vt:lpstr>New tasks of applied linguistics</vt:lpstr>
      <vt:lpstr>Directions of computational linguistics  </vt:lpstr>
      <vt:lpstr>Linguistic software</vt:lpstr>
      <vt:lpstr>Презентация PowerPoint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