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292" r:id="rId4"/>
    <p:sldId id="283" r:id="rId5"/>
    <p:sldId id="315" r:id="rId6"/>
    <p:sldId id="317" r:id="rId7"/>
    <p:sldId id="319" r:id="rId8"/>
    <p:sldId id="331" r:id="rId9"/>
    <p:sldId id="318" r:id="rId10"/>
    <p:sldId id="327" r:id="rId11"/>
    <p:sldId id="328" r:id="rId12"/>
    <p:sldId id="329" r:id="rId13"/>
    <p:sldId id="330" r:id="rId14"/>
    <p:sldId id="296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28.04.2021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28.04.2021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=""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=""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=""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=""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ru-RU" dirty="0" err="1" smtClean="0"/>
              <a:t>Гидрологиялық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статистикалық</a:t>
            </a:r>
            <a:r>
              <a:rPr lang="ru-RU" dirty="0" smtClean="0"/>
              <a:t> </a:t>
            </a:r>
            <a:r>
              <a:rPr lang="ru-RU" dirty="0" err="1" smtClean="0"/>
              <a:t>өңдеудің</a:t>
            </a:r>
            <a:r>
              <a:rPr lang="ru-RU" dirty="0" smtClean="0"/>
              <a:t> </a:t>
            </a:r>
            <a:r>
              <a:rPr lang="ru-RU" dirty="0" err="1" smtClean="0"/>
              <a:t>заманауи</a:t>
            </a:r>
            <a:r>
              <a:rPr lang="ru-RU" dirty="0" smtClean="0"/>
              <a:t> </a:t>
            </a:r>
            <a:r>
              <a:rPr lang="ru-RU" dirty="0" err="1" smtClean="0"/>
              <a:t>әдістері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=""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=""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=""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=""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=""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=""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21588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14</a:t>
            </a:r>
            <a:r>
              <a:rPr lang="en-US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-</a:t>
            </a: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дәріс</a:t>
            </a:r>
            <a:endParaRPr lang="ru-RU" sz="1600" b="1" spc="-1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hyperlink" Target="mailto:Ainur.Musina@kaznu.k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11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0129" y="2918012"/>
            <a:ext cx="7394522" cy="3371695"/>
          </a:xfrm>
        </p:spPr>
        <p:txBody>
          <a:bodyPr rtlCol="0"/>
          <a:lstStyle/>
          <a:p>
            <a:r>
              <a:rPr lang="ru-RU" sz="5000" kern="0" spc="0" dirty="0" err="1"/>
              <a:t>Таңдама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қатарларының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кездейсоқтығын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тексеру</a:t>
            </a:r>
            <a:endParaRPr lang="ru-RU" sz="5000" kern="0" spc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D5A594-D852-43BB-B591-E9D902725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10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7026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0" dirty="0"/>
              <a:t>БАҚЫЛАУ ҚАТАРЫНДА ТРЕНДТІҢ БАР-ЖОҚТЫҒЫН ТЕКСЕРУ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898704"/>
            <a:ext cx="940117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Қисықтың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айқындау</a:t>
            </a:r>
            <a:r>
              <a:rPr lang="ru-RU" dirty="0"/>
              <a:t> – </a:t>
            </a:r>
            <a:r>
              <a:rPr lang="ru-RU" dirty="0" err="1"/>
              <a:t>статистиканың</a:t>
            </a:r>
            <a:r>
              <a:rPr lang="ru-RU" dirty="0"/>
              <a:t> </a:t>
            </a:r>
            <a:r>
              <a:rPr lang="ru-RU" dirty="0" err="1"/>
              <a:t>шешілуі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селелерінің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. </a:t>
            </a:r>
            <a:r>
              <a:rPr lang="ru-RU" dirty="0" err="1"/>
              <a:t>Қатарды</a:t>
            </a:r>
            <a:r>
              <a:rPr lang="ru-RU" dirty="0"/>
              <a:t> </a:t>
            </a:r>
            <a:r>
              <a:rPr lang="ru-RU" dirty="0" err="1"/>
              <a:t>тегістеу</a:t>
            </a:r>
            <a:r>
              <a:rPr lang="ru-RU" dirty="0"/>
              <a:t> </a:t>
            </a:r>
            <a:r>
              <a:rPr lang="ru-RU" dirty="0" err="1"/>
              <a:t>заңдылықтың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дамуын</a:t>
            </a:r>
            <a:r>
              <a:rPr lang="ru-RU" dirty="0"/>
              <a:t> </a:t>
            </a:r>
            <a:r>
              <a:rPr lang="ru-RU" dirty="0" err="1"/>
              <a:t>бейнелеуге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беретіндіктен</a:t>
            </a:r>
            <a:r>
              <a:rPr lang="ru-RU" dirty="0"/>
              <a:t>, </a:t>
            </a:r>
            <a:r>
              <a:rPr lang="ru-RU" dirty="0" err="1"/>
              <a:t>трендтің</a:t>
            </a:r>
            <a:r>
              <a:rPr lang="ru-RU" dirty="0"/>
              <a:t> </a:t>
            </a:r>
            <a:r>
              <a:rPr lang="ru-RU" dirty="0" err="1"/>
              <a:t>формасын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мұқият</a:t>
            </a:r>
            <a:r>
              <a:rPr lang="ru-RU" dirty="0"/>
              <a:t> болу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Параметрлері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квадраттар</a:t>
            </a:r>
            <a:r>
              <a:rPr lang="ru-RU" dirty="0"/>
              <a:t> </a:t>
            </a:r>
            <a:r>
              <a:rPr lang="en-US" dirty="0"/>
              <a:t>ə</a:t>
            </a:r>
            <a:r>
              <a:rPr lang="ru-RU" dirty="0" err="1"/>
              <a:t>діс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анықталатын</a:t>
            </a:r>
            <a:r>
              <a:rPr lang="ru-RU" dirty="0"/>
              <a:t> </a:t>
            </a:r>
            <a:r>
              <a:rPr lang="ru-RU" dirty="0" err="1"/>
              <a:t>трендті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,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эмпирикалық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функция </a:t>
            </a:r>
            <a:r>
              <a:rPr lang="ru-RU" dirty="0" err="1"/>
              <a:t>тұрғызу</a:t>
            </a:r>
            <a:r>
              <a:rPr lang="ru-RU" dirty="0"/>
              <a:t> ж</a:t>
            </a:r>
            <a:r>
              <a:rPr lang="en-US" dirty="0"/>
              <a:t>ə</a:t>
            </a:r>
            <a:r>
              <a:rPr lang="ru-RU" dirty="0"/>
              <a:t>не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төмендегі</a:t>
            </a:r>
            <a:r>
              <a:rPr lang="ru-RU" dirty="0"/>
              <a:t> формула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анықталатын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квадраттық</a:t>
            </a:r>
            <a:r>
              <a:rPr lang="ru-RU" dirty="0"/>
              <a:t> </a:t>
            </a:r>
            <a:r>
              <a:rPr lang="ru-RU" dirty="0" err="1"/>
              <a:t>қателік</a:t>
            </a:r>
            <a:r>
              <a:rPr lang="ru-RU" dirty="0"/>
              <a:t> </a:t>
            </a:r>
            <a:r>
              <a:rPr lang="ru-RU" dirty="0" err="1"/>
              <a:t>шамалары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салыстыру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: </a:t>
            </a:r>
            <a:endParaRPr lang="kk-KZ" dirty="0" smtClean="0"/>
          </a:p>
          <a:p>
            <a:pPr indent="457200" algn="just"/>
            <a:endParaRPr lang="kk-KZ" dirty="0"/>
          </a:p>
          <a:p>
            <a:pPr indent="457200" algn="just"/>
            <a:endParaRPr lang="kk-KZ" dirty="0" smtClean="0"/>
          </a:p>
          <a:p>
            <a:pPr indent="457200" algn="just"/>
            <a:endParaRPr lang="kk-KZ" dirty="0" smtClean="0"/>
          </a:p>
          <a:p>
            <a:pPr indent="457200" algn="just"/>
            <a:endParaRPr lang="kk-KZ" dirty="0"/>
          </a:p>
          <a:p>
            <a:pPr indent="457200" algn="just"/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ru-RU" dirty="0" smtClean="0"/>
              <a:t>  - </a:t>
            </a:r>
            <a:r>
              <a:rPr lang="ru-RU" dirty="0" err="1" smtClean="0"/>
              <a:t>уақытша</a:t>
            </a:r>
            <a:r>
              <a:rPr lang="ru-RU" dirty="0" smtClean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есептелген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ндері</a:t>
            </a:r>
            <a:r>
              <a:rPr lang="ru-RU" dirty="0"/>
              <a:t>;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 – </a:t>
            </a:r>
            <a:r>
              <a:rPr lang="ru-RU" dirty="0" err="1"/>
              <a:t>нақты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 smtClean="0"/>
              <a:t>ндер</a:t>
            </a:r>
            <a:r>
              <a:rPr lang="ru-RU" dirty="0" smtClean="0"/>
              <a:t>; </a:t>
            </a:r>
            <a:r>
              <a:rPr lang="en-US" dirty="0"/>
              <a:t>n –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ұзақтығы</a:t>
            </a:r>
            <a:r>
              <a:rPr lang="ru-RU" dirty="0"/>
              <a:t>; </a:t>
            </a:r>
            <a:r>
              <a:rPr lang="el-GR" dirty="0"/>
              <a:t>ρ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трендті</a:t>
            </a:r>
            <a:r>
              <a:rPr lang="ru-RU" dirty="0"/>
              <a:t> </a:t>
            </a:r>
            <a:r>
              <a:rPr lang="ru-RU" dirty="0" err="1"/>
              <a:t>бейнелейтін</a:t>
            </a:r>
            <a:r>
              <a:rPr lang="ru-RU" dirty="0"/>
              <a:t> </a:t>
            </a:r>
            <a:r>
              <a:rPr lang="ru-RU" dirty="0" err="1"/>
              <a:t>формулаларда</a:t>
            </a:r>
            <a:r>
              <a:rPr lang="ru-RU" dirty="0"/>
              <a:t> </a:t>
            </a:r>
            <a:r>
              <a:rPr lang="ru-RU" dirty="0" err="1"/>
              <a:t>айқындалатын</a:t>
            </a:r>
            <a:r>
              <a:rPr lang="ru-RU" dirty="0"/>
              <a:t> </a:t>
            </a:r>
            <a:r>
              <a:rPr lang="ru-RU" dirty="0" err="1" smtClean="0"/>
              <a:t>параметрлер</a:t>
            </a:r>
            <a:r>
              <a:rPr lang="ru-RU" dirty="0" smtClean="0"/>
              <a:t> </a:t>
            </a:r>
            <a:r>
              <a:rPr lang="ru-RU" dirty="0"/>
              <a:t>саны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/>
              <a:t>Зерттелетін</a:t>
            </a:r>
            <a:r>
              <a:rPr lang="ru-RU" dirty="0"/>
              <a:t> </a:t>
            </a:r>
            <a:r>
              <a:rPr lang="ru-RU" dirty="0" err="1"/>
              <a:t>құбылыстың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нін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, </a:t>
            </a:r>
            <a:r>
              <a:rPr lang="ru-RU" dirty="0" err="1"/>
              <a:t>қисықты</a:t>
            </a:r>
            <a:r>
              <a:rPr lang="ru-RU" dirty="0"/>
              <a:t> </a:t>
            </a:r>
            <a:r>
              <a:rPr lang="ru-RU" dirty="0" err="1"/>
              <a:t>эмпирикалық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таңдауға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Кей </a:t>
            </a:r>
            <a:r>
              <a:rPr lang="ru-RU" dirty="0" err="1"/>
              <a:t>кездерде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ндерінің</a:t>
            </a:r>
            <a:r>
              <a:rPr lang="ru-RU" dirty="0"/>
              <a:t> </a:t>
            </a:r>
            <a:r>
              <a:rPr lang="ru-RU" dirty="0" err="1"/>
              <a:t>өсу</a:t>
            </a:r>
            <a:r>
              <a:rPr lang="ru-RU" dirty="0"/>
              <a:t> </a:t>
            </a:r>
            <a:r>
              <a:rPr lang="ru-RU" dirty="0" err="1"/>
              <a:t>сипаты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ұйғарымдар</a:t>
            </a:r>
            <a:r>
              <a:rPr lang="ru-RU" dirty="0"/>
              <a:t> </a:t>
            </a:r>
            <a:r>
              <a:rPr lang="ru-RU" dirty="0" err="1"/>
              <a:t>назарға</a:t>
            </a:r>
            <a:r>
              <a:rPr lang="ru-RU" dirty="0"/>
              <a:t> </a:t>
            </a:r>
            <a:r>
              <a:rPr lang="ru-RU" dirty="0" err="1"/>
              <a:t>алынады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өсу</a:t>
            </a:r>
            <a:r>
              <a:rPr lang="ru-RU" dirty="0"/>
              <a:t> </a:t>
            </a:r>
            <a:r>
              <a:rPr lang="ru-RU" dirty="0" err="1"/>
              <a:t>сипаты</a:t>
            </a:r>
            <a:r>
              <a:rPr lang="ru-RU" dirty="0"/>
              <a:t> </a:t>
            </a:r>
            <a:r>
              <a:rPr lang="ru-RU" dirty="0" err="1"/>
              <a:t>арифметикалық</a:t>
            </a:r>
            <a:r>
              <a:rPr lang="ru-RU" dirty="0"/>
              <a:t> </a:t>
            </a:r>
            <a:r>
              <a:rPr lang="ru-RU" dirty="0" err="1"/>
              <a:t>прогрессияға</a:t>
            </a:r>
            <a:r>
              <a:rPr lang="ru-RU" dirty="0"/>
              <a:t> т</a:t>
            </a:r>
            <a:r>
              <a:rPr lang="en-US" dirty="0"/>
              <a:t>ə</a:t>
            </a:r>
            <a:r>
              <a:rPr lang="ru-RU" dirty="0"/>
              <a:t>н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қатарды</a:t>
            </a:r>
            <a:r>
              <a:rPr lang="ru-RU" dirty="0"/>
              <a:t> </a:t>
            </a:r>
            <a:r>
              <a:rPr lang="ru-RU" dirty="0" err="1"/>
              <a:t>тегістеу</a:t>
            </a:r>
            <a:r>
              <a:rPr lang="ru-RU" dirty="0"/>
              <a:t> </a:t>
            </a:r>
            <a:r>
              <a:rPr lang="ru-RU" dirty="0" err="1"/>
              <a:t>түзу</a:t>
            </a:r>
            <a:r>
              <a:rPr lang="ru-RU" dirty="0"/>
              <a:t> </a:t>
            </a:r>
            <a:r>
              <a:rPr lang="ru-RU" dirty="0" err="1"/>
              <a:t>сызық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. Ал </a:t>
            </a:r>
            <a:r>
              <a:rPr lang="ru-RU" dirty="0" err="1"/>
              <a:t>қатар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ндерінің</a:t>
            </a:r>
            <a:r>
              <a:rPr lang="ru-RU" dirty="0"/>
              <a:t> </a:t>
            </a:r>
            <a:r>
              <a:rPr lang="ru-RU" dirty="0" err="1"/>
              <a:t>өсуі</a:t>
            </a:r>
            <a:r>
              <a:rPr lang="ru-RU" dirty="0"/>
              <a:t> </a:t>
            </a:r>
            <a:r>
              <a:rPr lang="ru-RU" dirty="0" err="1"/>
              <a:t>геометриялық</a:t>
            </a:r>
            <a:r>
              <a:rPr lang="ru-RU" dirty="0"/>
              <a:t> прогрессия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жүріп</a:t>
            </a:r>
            <a:r>
              <a:rPr lang="ru-RU" dirty="0"/>
              <a:t> </a:t>
            </a:r>
            <a:r>
              <a:rPr lang="ru-RU" dirty="0" err="1"/>
              <a:t>жатса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қатарды</a:t>
            </a:r>
            <a:r>
              <a:rPr lang="ru-RU" dirty="0"/>
              <a:t> </a:t>
            </a:r>
            <a:r>
              <a:rPr lang="ru-RU" dirty="0" err="1"/>
              <a:t>тегістеуді</a:t>
            </a:r>
            <a:r>
              <a:rPr lang="ru-RU" dirty="0"/>
              <a:t> </a:t>
            </a:r>
            <a:r>
              <a:rPr lang="ru-RU" dirty="0" err="1"/>
              <a:t>көрсеткіштік</a:t>
            </a:r>
            <a:r>
              <a:rPr lang="ru-RU" dirty="0"/>
              <a:t> функция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 </a:t>
            </a:r>
            <a:endParaRPr lang="kk-KZ" dirty="0"/>
          </a:p>
          <a:p>
            <a:pPr indent="457200" algn="just"/>
            <a:endParaRPr lang="kk-KZ" dirty="0" smtClean="0"/>
          </a:p>
          <a:p>
            <a:pPr indent="457200" algn="just"/>
            <a:endParaRPr lang="ru-RU" dirty="0"/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682967"/>
              </p:ext>
            </p:extLst>
          </p:nvPr>
        </p:nvGraphicFramePr>
        <p:xfrm>
          <a:off x="4110037" y="3007518"/>
          <a:ext cx="1528139" cy="63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Уравнение" r:id="rId3" imgW="1307532" imgH="545863" progId="Equation.3">
                  <p:embed/>
                </p:oleObj>
              </mc:Choice>
              <mc:Fallback>
                <p:oleObj name="Уравнение" r:id="rId3" imgW="1307532" imgH="54586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7" y="3007518"/>
                        <a:ext cx="1528139" cy="6357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03446"/>
              </p:ext>
            </p:extLst>
          </p:nvPr>
        </p:nvGraphicFramePr>
        <p:xfrm>
          <a:off x="1871663" y="3929063"/>
          <a:ext cx="271463" cy="38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Уравнение" r:id="rId5" imgW="165028" imgH="228501" progId="Equation.3">
                  <p:embed/>
                </p:oleObj>
              </mc:Choice>
              <mc:Fallback>
                <p:oleObj name="Уравнение" r:id="rId5" imgW="16502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929063"/>
                        <a:ext cx="271463" cy="383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762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11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7026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0" dirty="0"/>
              <a:t>БАҚЫЛАУ ҚАТАРЫНДА ТРЕНДТІҢ БАР-ЖОҚТЫҒЫН ТЕКСЕРУ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8183" y="1487485"/>
            <a:ext cx="91360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Тренд </a:t>
            </a:r>
            <a:r>
              <a:rPr lang="ru-RU" dirty="0" err="1"/>
              <a:t>аналитикалық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өрнектелгенде</a:t>
            </a:r>
            <a:r>
              <a:rPr lang="ru-RU" dirty="0"/>
              <a:t>, </a:t>
            </a:r>
            <a:r>
              <a:rPr lang="ru-RU" dirty="0" err="1"/>
              <a:t>уақыт</a:t>
            </a:r>
            <a:r>
              <a:rPr lang="ru-RU" dirty="0"/>
              <a:t> т</a:t>
            </a:r>
            <a:r>
              <a:rPr lang="en-US" dirty="0"/>
              <a:t>ə</a:t>
            </a:r>
            <a:r>
              <a:rPr lang="ru-RU" dirty="0" err="1"/>
              <a:t>уелсіз</a:t>
            </a:r>
            <a:r>
              <a:rPr lang="ru-RU" dirty="0"/>
              <a:t> </a:t>
            </a:r>
            <a:r>
              <a:rPr lang="ru-RU" dirty="0" err="1"/>
              <a:t>айнымалы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қарастырылады</a:t>
            </a:r>
            <a:r>
              <a:rPr lang="ru-RU" dirty="0"/>
              <a:t>, ал </a:t>
            </a:r>
            <a:r>
              <a:rPr lang="ru-RU" dirty="0" err="1"/>
              <a:t>қатардың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ндері</a:t>
            </a:r>
            <a:r>
              <a:rPr lang="ru-RU" dirty="0"/>
              <a:t> осы т</a:t>
            </a:r>
            <a:r>
              <a:rPr lang="en-US" dirty="0"/>
              <a:t>ə</a:t>
            </a:r>
            <a:r>
              <a:rPr lang="ru-RU" dirty="0" err="1"/>
              <a:t>уелсіз</a:t>
            </a:r>
            <a:r>
              <a:rPr lang="ru-RU" dirty="0"/>
              <a:t> </a:t>
            </a:r>
            <a:r>
              <a:rPr lang="ru-RU" dirty="0" err="1"/>
              <a:t>айнымалының</a:t>
            </a:r>
            <a:r>
              <a:rPr lang="ru-RU" dirty="0"/>
              <a:t> </a:t>
            </a:r>
            <a:r>
              <a:rPr lang="ru-RU" dirty="0" err="1"/>
              <a:t>функциясы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бақылаудың</a:t>
            </a:r>
            <a:r>
              <a:rPr lang="ru-RU" dirty="0"/>
              <a:t> </a:t>
            </a:r>
            <a:r>
              <a:rPr lang="ru-RU" dirty="0" err="1"/>
              <a:t>басталу</a:t>
            </a:r>
            <a:r>
              <a:rPr lang="ru-RU" dirty="0"/>
              <a:t> с</a:t>
            </a:r>
            <a:r>
              <a:rPr lang="en-US" dirty="0"/>
              <a:t>ə</a:t>
            </a:r>
            <a:r>
              <a:rPr lang="ru-RU" dirty="0" err="1"/>
              <a:t>тінен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қанша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өткеніне</a:t>
            </a:r>
            <a:r>
              <a:rPr lang="ru-RU" dirty="0"/>
              <a:t> т</a:t>
            </a:r>
            <a:r>
              <a:rPr lang="en-US" dirty="0"/>
              <a:t>ə</a:t>
            </a:r>
            <a:r>
              <a:rPr lang="ru-RU" dirty="0" err="1"/>
              <a:t>уелді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өзгеруіне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факторлардың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қарқындылықпен</a:t>
            </a:r>
            <a:r>
              <a:rPr lang="ru-RU" dirty="0"/>
              <a:t> </a:t>
            </a:r>
            <a:r>
              <a:rPr lang="en-US" dirty="0"/>
              <a:t>ə</a:t>
            </a:r>
            <a:r>
              <a:rPr lang="ru-RU" dirty="0"/>
              <a:t>сер </a:t>
            </a:r>
            <a:r>
              <a:rPr lang="ru-RU" dirty="0" err="1"/>
              <a:t>еткеніне</a:t>
            </a:r>
            <a:r>
              <a:rPr lang="ru-RU" dirty="0"/>
              <a:t> т</a:t>
            </a:r>
            <a:r>
              <a:rPr lang="en-US" dirty="0"/>
              <a:t>ə</a:t>
            </a:r>
            <a:r>
              <a:rPr lang="ru-RU" dirty="0" err="1"/>
              <a:t>уелді</a:t>
            </a:r>
            <a:r>
              <a:rPr lang="ru-RU" dirty="0"/>
              <a:t>.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осы </a:t>
            </a:r>
            <a:r>
              <a:rPr lang="en-US" dirty="0"/>
              <a:t>ə</a:t>
            </a:r>
            <a:r>
              <a:rPr lang="ru-RU" dirty="0"/>
              <a:t>сер </a:t>
            </a:r>
            <a:r>
              <a:rPr lang="ru-RU" dirty="0" err="1"/>
              <a:t>етуші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r>
              <a:rPr lang="ru-RU" dirty="0"/>
              <a:t> </a:t>
            </a:r>
            <a:r>
              <a:rPr lang="en-US" dirty="0"/>
              <a:t>ə</a:t>
            </a:r>
            <a:r>
              <a:rPr lang="ru-RU" dirty="0" err="1"/>
              <a:t>рекетінің</a:t>
            </a:r>
            <a:r>
              <a:rPr lang="ru-RU" dirty="0"/>
              <a:t> н</a:t>
            </a:r>
            <a:r>
              <a:rPr lang="en-US" dirty="0"/>
              <a:t>ə</a:t>
            </a:r>
            <a:r>
              <a:rPr lang="ru-RU" dirty="0" err="1"/>
              <a:t>тижесі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парабола </a:t>
            </a:r>
            <a:r>
              <a:rPr lang="ru-RU" dirty="0" err="1"/>
              <a:t>үшін</a:t>
            </a:r>
            <a:r>
              <a:rPr lang="ru-RU" dirty="0"/>
              <a:t> (</a:t>
            </a:r>
            <a:r>
              <a:rPr lang="ru-RU" dirty="0" err="1"/>
              <a:t>түзу</a:t>
            </a:r>
            <a:r>
              <a:rPr lang="ru-RU" dirty="0"/>
              <a:t> </a:t>
            </a:r>
            <a:r>
              <a:rPr lang="ru-RU" dirty="0" err="1"/>
              <a:t>сызықты</a:t>
            </a:r>
            <a:r>
              <a:rPr lang="ru-RU" dirty="0"/>
              <a:t> </a:t>
            </a:r>
            <a:r>
              <a:rPr lang="ru-RU" dirty="0" err="1"/>
              <a:t>қоса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),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экспонент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санағының</a:t>
            </a:r>
            <a:r>
              <a:rPr lang="ru-RU" dirty="0"/>
              <a:t> </a:t>
            </a:r>
            <a:r>
              <a:rPr lang="ru-RU" dirty="0" err="1"/>
              <a:t>басын</a:t>
            </a:r>
            <a:r>
              <a:rPr lang="ru-RU" dirty="0"/>
              <a:t> </a:t>
            </a:r>
            <a:r>
              <a:rPr lang="ru-RU" dirty="0" err="1"/>
              <a:t>тегістелетін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ортасына</a:t>
            </a:r>
            <a:r>
              <a:rPr lang="ru-RU" dirty="0"/>
              <a:t> </a:t>
            </a:r>
            <a:r>
              <a:rPr lang="ru-RU" dirty="0" err="1"/>
              <a:t>ауыстырған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теңдеулер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ед</a:t>
            </a:r>
            <a:r>
              <a:rPr lang="en-US" dirty="0"/>
              <a:t>ə</a:t>
            </a:r>
            <a:r>
              <a:rPr lang="ru-RU" dirty="0" err="1"/>
              <a:t>уір</a:t>
            </a:r>
            <a:r>
              <a:rPr lang="ru-RU" dirty="0"/>
              <a:t> </a:t>
            </a:r>
            <a:r>
              <a:rPr lang="ru-RU" dirty="0" err="1"/>
              <a:t>ықшамдалады</a:t>
            </a:r>
            <a:r>
              <a:rPr lang="ru-RU" dirty="0"/>
              <a:t> да,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жұмыстарының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/>
              <a:t> </a:t>
            </a:r>
            <a:r>
              <a:rPr lang="ru-RU" dirty="0" err="1"/>
              <a:t>азаяды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3631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="" xmlns:a16="http://schemas.microsoft.com/office/drawing/2014/main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sz="5000" dirty="0" err="1" smtClean="0"/>
              <a:t>Назарларыңызға</a:t>
            </a:r>
            <a:r>
              <a:rPr lang="ru-RU" sz="5000" dirty="0" smtClean="0"/>
              <a:t> </a:t>
            </a:r>
            <a:r>
              <a:rPr lang="ru-RU" sz="5000" dirty="0" err="1" smtClean="0"/>
              <a:t>рахмет</a:t>
            </a:r>
            <a:endParaRPr lang="ru-RU" sz="5000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4361" y="4035727"/>
            <a:ext cx="3329850" cy="742980"/>
          </a:xfrm>
        </p:spPr>
        <p:txBody>
          <a:bodyPr rtlCol="0"/>
          <a:lstStyle/>
          <a:p>
            <a:pPr rtl="0"/>
            <a:r>
              <a:rPr lang="ru-RU" dirty="0" smtClean="0"/>
              <a:t>Айнур </a:t>
            </a:r>
            <a:r>
              <a:rPr lang="ru-RU" dirty="0" err="1" smtClean="0"/>
              <a:t>Каировна</a:t>
            </a:r>
            <a:r>
              <a:rPr lang="ru-RU" dirty="0" smtClean="0"/>
              <a:t> </a:t>
            </a:r>
          </a:p>
          <a:p>
            <a:pPr rtl="0"/>
            <a:r>
              <a:rPr lang="ru-RU" dirty="0" smtClean="0"/>
              <a:t>Мусина</a:t>
            </a:r>
            <a:endParaRPr lang="ru-RU" dirty="0"/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=""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83050" y="4130805"/>
            <a:ext cx="218900" cy="21890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/>
              <a:t>+7 </a:t>
            </a:r>
            <a:r>
              <a:rPr lang="ru-RU" dirty="0" smtClean="0"/>
              <a:t>(747) 696 03 31</a:t>
            </a:r>
            <a:endParaRPr lang="ru-RU" dirty="0"/>
          </a:p>
        </p:txBody>
      </p:sp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=""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3050" y="4536623"/>
            <a:ext cx="218900" cy="21890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kk-KZ" u="sng" dirty="0">
                <a:solidFill>
                  <a:schemeClr val="accent5">
                    <a:lumMod val="75000"/>
                  </a:schemeClr>
                </a:solidFill>
                <a:hlinkClick r:id="rId7"/>
              </a:rPr>
              <a:t>Ainur.Musina@kaznu.kz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Графический объект 10" descr="Ссылка">
            <a:extLst>
              <a:ext uri="{FF2B5EF4-FFF2-40B4-BE49-F238E27FC236}">
                <a16:creationId xmlns=""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6191" y="4904341"/>
            <a:ext cx="244786" cy="244786"/>
          </a:xfrm>
          <a:prstGeom prst="rect">
            <a:avLst/>
          </a:prstGeom>
        </p:spPr>
      </p:pic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E382DE25-E72C-473B-AB0F-13DF377E6A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r>
              <a:rPr lang="en-US" dirty="0"/>
              <a:t>https://univer.kaznu.kz/</a:t>
            </a:r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91814EC9-246A-4C6E-941E-5774FE72F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417" y="564776"/>
            <a:ext cx="5184913" cy="405653"/>
          </a:xfrm>
        </p:spPr>
        <p:txBody>
          <a:bodyPr rtlCol="0"/>
          <a:lstStyle/>
          <a:p>
            <a:pPr rtl="0"/>
            <a:r>
              <a:rPr lang="ru-RU" sz="2000" kern="0" spc="0" dirty="0" err="1" smtClean="0">
                <a:solidFill>
                  <a:srgbClr val="FF0000"/>
                </a:solidFill>
              </a:rPr>
              <a:t>Дәрістің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қысқаша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мазмұны</a:t>
            </a:r>
            <a:endParaRPr lang="ru-RU" sz="2000" kern="0" spc="0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575" y="1168308"/>
            <a:ext cx="8652437" cy="387518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r>
              <a:rPr lang="ru-RU" sz="2800" dirty="0" err="1" smtClean="0"/>
              <a:t>Өсу</a:t>
            </a:r>
            <a:r>
              <a:rPr lang="ru-RU" sz="2800" dirty="0" smtClean="0"/>
              <a:t> ж</a:t>
            </a:r>
            <a:r>
              <a:rPr lang="kk-KZ" sz="2800" dirty="0" smtClean="0"/>
              <a:t>әне кему критерийлері</a:t>
            </a:r>
            <a:r>
              <a:rPr lang="ru-RU" sz="2800" dirty="0" smtClean="0"/>
              <a:t>;</a:t>
            </a:r>
            <a:r>
              <a:rPr lang="ru-RU" sz="2800" baseline="30000" dirty="0" smtClean="0"/>
              <a:t>	</a:t>
            </a:r>
            <a:endParaRPr lang="ru-RU" sz="2800" dirty="0" smtClean="0"/>
          </a:p>
          <a:p>
            <a:r>
              <a:rPr lang="ru-RU" sz="2800" dirty="0" err="1" smtClean="0"/>
              <a:t>Экстремумдар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критерийі</a:t>
            </a:r>
            <a:r>
              <a:rPr lang="ru-RU" sz="2800" dirty="0" smtClean="0"/>
              <a:t>;</a:t>
            </a:r>
          </a:p>
          <a:p>
            <a:r>
              <a:rPr lang="kk-KZ" sz="2800" dirty="0" smtClean="0"/>
              <a:t>Нейман критерийі;</a:t>
            </a:r>
          </a:p>
          <a:p>
            <a:r>
              <a:rPr lang="kk-KZ" sz="2800" dirty="0" smtClean="0"/>
              <a:t>Серия ұзындығы мен сандарының критерийі;</a:t>
            </a:r>
          </a:p>
          <a:p>
            <a:r>
              <a:rPr lang="kk-KZ" sz="2800" dirty="0" smtClean="0"/>
              <a:t>Бақылау қатарында трендтің бар-жоқтығын тексеру.</a:t>
            </a:r>
            <a:endParaRPr lang="ru-RU" sz="2800" dirty="0" smtClean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3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6691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0" dirty="0" smtClean="0"/>
              <a:t>ТАҢДАМА ҚАТАРЛАРЫНЫҢ КЕЗДЕЙСОҚТЫҒЫН ТЕКСЕРУ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898704"/>
            <a:ext cx="59781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Қатарішілік</a:t>
            </a:r>
            <a:r>
              <a:rPr lang="ru-RU" dirty="0"/>
              <a:t> </a:t>
            </a:r>
            <a:r>
              <a:rPr lang="ru-RU" dirty="0" err="1"/>
              <a:t>байланыстардың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, </a:t>
            </a:r>
            <a:r>
              <a:rPr lang="ru-RU" dirty="0" err="1" smtClean="0"/>
              <a:t>қарастырылып</a:t>
            </a:r>
            <a:r>
              <a:rPr lang="ru-RU" dirty="0" smtClean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қатарлары</a:t>
            </a:r>
            <a:r>
              <a:rPr lang="ru-RU" dirty="0" smtClean="0"/>
              <a:t> </a:t>
            </a:r>
            <a:r>
              <a:rPr lang="ru-RU" dirty="0" err="1" smtClean="0"/>
              <a:t>кездейсоқтыққа</a:t>
            </a:r>
            <a:r>
              <a:rPr lang="ru-RU" dirty="0" smtClean="0"/>
              <a:t> </a:t>
            </a:r>
            <a:r>
              <a:rPr lang="ru-RU" dirty="0" err="1" smtClean="0"/>
              <a:t>тексеріледі</a:t>
            </a:r>
            <a:r>
              <a:rPr lang="ru-RU" dirty="0"/>
              <a:t>.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 smtClean="0"/>
              <a:t>қатарішілік</a:t>
            </a:r>
            <a:r>
              <a:rPr lang="ru-RU" dirty="0" smtClean="0"/>
              <a:t> </a:t>
            </a:r>
            <a:r>
              <a:rPr lang="ru-RU" dirty="0" err="1" smtClean="0"/>
              <a:t>байланыстардың</a:t>
            </a:r>
            <a:r>
              <a:rPr lang="ru-RU" dirty="0" smtClean="0"/>
              <a:t> </a:t>
            </a:r>
            <a:r>
              <a:rPr lang="ru-RU" dirty="0" err="1" smtClean="0"/>
              <a:t>жоқтығы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/>
              <a:t>нөлдік</a:t>
            </a:r>
            <a:r>
              <a:rPr lang="ru-RU" dirty="0"/>
              <a:t> </a:t>
            </a:r>
            <a:r>
              <a:rPr lang="ru-RU" dirty="0" err="1"/>
              <a:t>гипотезаға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 smtClean="0"/>
              <a:t>. </a:t>
            </a:r>
            <a:r>
              <a:rPr lang="ru-RU" dirty="0" err="1" smtClean="0"/>
              <a:t>Кездейсоқтықтың</a:t>
            </a:r>
            <a:r>
              <a:rPr lang="ru-RU" dirty="0" smtClean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критерийлері</a:t>
            </a:r>
            <a:r>
              <a:rPr lang="ru-RU" dirty="0"/>
              <a:t> бар. </a:t>
            </a:r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4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4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664" y="380820"/>
            <a:ext cx="3879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ӨСУ ЖӘНЕ КЕМУ КРИТЕРИЙЛЕРІ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15104"/>
            <a:ext cx="95011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kk-KZ" dirty="0" smtClean="0"/>
              <a:t>Берілген таңдама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kk-KZ" dirty="0" smtClean="0"/>
              <a:t>. Еге р де ауысу </a:t>
            </a:r>
            <a:r>
              <a:rPr lang="ru-RU" dirty="0" smtClean="0"/>
              <a:t>х</a:t>
            </a:r>
            <a:r>
              <a:rPr lang="ru-RU" baseline="-25000" dirty="0" smtClean="0"/>
              <a:t>і-1</a:t>
            </a:r>
            <a:r>
              <a:rPr lang="ru-RU" dirty="0" smtClean="0"/>
              <a:t>&lt;</a:t>
            </a:r>
            <a:r>
              <a:rPr lang="ru-RU" dirty="0" err="1" smtClean="0"/>
              <a:t>х</a:t>
            </a:r>
            <a:r>
              <a:rPr lang="ru-RU" baseline="-25000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жағдайында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өсу</a:t>
            </a:r>
            <a:r>
              <a:rPr lang="ru-RU" dirty="0" smtClean="0"/>
              <a:t> (+), </a:t>
            </a:r>
            <a:r>
              <a:rPr lang="ru-RU" dirty="0"/>
              <a:t>ал </a:t>
            </a:r>
            <a:r>
              <a:rPr lang="ru-RU" dirty="0" err="1" smtClean="0"/>
              <a:t>х</a:t>
            </a:r>
            <a:r>
              <a:rPr lang="ru-RU" baseline="-25000" dirty="0" err="1" smtClean="0"/>
              <a:t>і</a:t>
            </a:r>
            <a:r>
              <a:rPr lang="ru-RU" baseline="-25000" dirty="0" smtClean="0"/>
              <a:t>–1</a:t>
            </a:r>
            <a:r>
              <a:rPr lang="ru-RU" dirty="0" smtClean="0"/>
              <a:t>&gt;</a:t>
            </a:r>
            <a:r>
              <a:rPr lang="ru-RU" dirty="0" err="1" smtClean="0"/>
              <a:t>х</a:t>
            </a:r>
            <a:r>
              <a:rPr lang="ru-RU" baseline="-25000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, </a:t>
            </a:r>
            <a:r>
              <a:rPr lang="ru-RU" dirty="0" err="1" smtClean="0"/>
              <a:t>кему</a:t>
            </a:r>
            <a:r>
              <a:rPr lang="ru-RU" dirty="0" smtClean="0"/>
              <a:t> (-) </a:t>
            </a:r>
            <a:r>
              <a:rPr lang="ru-RU" dirty="0" err="1" smtClean="0"/>
              <a:t>кему</a:t>
            </a:r>
            <a:r>
              <a:rPr lang="ru-RU" dirty="0" smtClean="0"/>
              <a:t> </a:t>
            </a:r>
            <a:r>
              <a:rPr lang="ru-RU" dirty="0" err="1" smtClean="0"/>
              <a:t>критерийі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аталады</a:t>
            </a:r>
            <a:r>
              <a:rPr lang="ru-RU" dirty="0" smtClean="0"/>
              <a:t>. </a:t>
            </a:r>
            <a:r>
              <a:rPr lang="ru-RU" dirty="0" err="1" smtClean="0"/>
              <a:t>Қатардағы</a:t>
            </a:r>
            <a:r>
              <a:rPr lang="ru-RU" dirty="0" smtClean="0"/>
              <a:t> </a:t>
            </a:r>
            <a:r>
              <a:rPr lang="ru-RU" dirty="0" err="1" smtClean="0"/>
              <a:t>өсудің</a:t>
            </a:r>
            <a:r>
              <a:rPr lang="ru-RU" dirty="0" smtClean="0"/>
              <a:t> (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кемудің</a:t>
            </a:r>
            <a:r>
              <a:rPr lang="ru-RU" dirty="0"/>
              <a:t>) </a:t>
            </a:r>
            <a:r>
              <a:rPr lang="ru-RU" dirty="0" err="1" smtClean="0"/>
              <a:t>жалпы</a:t>
            </a:r>
            <a:r>
              <a:rPr lang="ru-RU" dirty="0" smtClean="0"/>
              <a:t> саны </a:t>
            </a:r>
            <a:r>
              <a:rPr lang="ru-RU" dirty="0" err="1" smtClean="0"/>
              <a:t>қалыпты</a:t>
            </a:r>
            <a:r>
              <a:rPr lang="ru-RU" dirty="0" smtClean="0"/>
              <a:t> </a:t>
            </a:r>
            <a:r>
              <a:rPr lang="ru-RU" dirty="0" err="1" smtClean="0"/>
              <a:t>үлестірім</a:t>
            </a:r>
            <a:r>
              <a:rPr lang="ru-RU" dirty="0" smtClean="0"/>
              <a:t> </a:t>
            </a:r>
            <a:r>
              <a:rPr lang="ru-RU" dirty="0" err="1" smtClean="0"/>
              <a:t>заңына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кездейсоқ</a:t>
            </a:r>
            <a:r>
              <a:rPr lang="ru-RU" dirty="0" smtClean="0"/>
              <a:t> </a:t>
            </a:r>
            <a:r>
              <a:rPr lang="ru-RU" dirty="0" err="1" smtClean="0"/>
              <a:t>шама</a:t>
            </a:r>
            <a:r>
              <a:rPr lang="ru-RU" dirty="0" smtClean="0"/>
              <a:t>. </a:t>
            </a:r>
          </a:p>
          <a:p>
            <a:pPr indent="457200" algn="just"/>
            <a:r>
              <a:rPr lang="kk-KZ" dirty="0" smtClean="0"/>
              <a:t>Оның математикалық күтімі:</a:t>
            </a:r>
          </a:p>
          <a:p>
            <a:pPr indent="457200" algn="ctr"/>
            <a:r>
              <a:rPr lang="en-US" sz="2000" dirty="0"/>
              <a:t>m</a:t>
            </a:r>
            <a:r>
              <a:rPr lang="ru-RU" sz="2000" baseline="-25000" dirty="0"/>
              <a:t>+ </a:t>
            </a:r>
            <a:r>
              <a:rPr lang="ru-RU" sz="2000" dirty="0"/>
              <a:t>= </a:t>
            </a:r>
            <a:r>
              <a:rPr lang="en-US" sz="2000" dirty="0"/>
              <a:t>m</a:t>
            </a:r>
            <a:r>
              <a:rPr lang="ru-RU" sz="2000" baseline="-25000" dirty="0"/>
              <a:t>- </a:t>
            </a:r>
            <a:r>
              <a:rPr lang="ru-RU" sz="2000" dirty="0"/>
              <a:t>=</a:t>
            </a:r>
            <a:r>
              <a:rPr lang="en-US" sz="2000" dirty="0"/>
              <a:t>n</a:t>
            </a:r>
            <a:r>
              <a:rPr lang="ru-RU" sz="2000" dirty="0" smtClean="0"/>
              <a:t>/2</a:t>
            </a:r>
          </a:p>
          <a:p>
            <a:pPr indent="457200" algn="just"/>
            <a:r>
              <a:rPr lang="kk-KZ" dirty="0" smtClean="0"/>
              <a:t>дисперсиясы</a:t>
            </a:r>
            <a:endParaRPr lang="ru-RU" dirty="0" smtClean="0"/>
          </a:p>
          <a:p>
            <a:pPr indent="457200" algn="just"/>
            <a:endParaRPr lang="ru-RU" dirty="0"/>
          </a:p>
          <a:p>
            <a:pPr indent="457200" algn="ctr"/>
            <a:r>
              <a:rPr lang="en-US" sz="2000" dirty="0"/>
              <a:t>D</a:t>
            </a:r>
            <a:r>
              <a:rPr lang="ru-RU" sz="2000" baseline="-25000" dirty="0"/>
              <a:t>+ </a:t>
            </a:r>
            <a:r>
              <a:rPr lang="ru-RU" sz="2000" dirty="0"/>
              <a:t>= </a:t>
            </a:r>
            <a:r>
              <a:rPr lang="en-US" sz="2000" dirty="0"/>
              <a:t>D</a:t>
            </a:r>
            <a:r>
              <a:rPr lang="ru-RU" sz="2000" baseline="-25000" dirty="0"/>
              <a:t>- </a:t>
            </a:r>
            <a:r>
              <a:rPr lang="ru-RU" sz="2000" dirty="0"/>
              <a:t>= (</a:t>
            </a:r>
            <a:r>
              <a:rPr lang="en-US" sz="2000" dirty="0"/>
              <a:t>n</a:t>
            </a:r>
            <a:r>
              <a:rPr lang="ru-RU" sz="2000" dirty="0"/>
              <a:t>+1)/12</a:t>
            </a:r>
            <a:endParaRPr lang="ru-RU" sz="2000" dirty="0" smtClean="0"/>
          </a:p>
          <a:p>
            <a:pPr indent="457200" algn="just"/>
            <a:endParaRPr lang="kk-KZ" dirty="0" smtClean="0"/>
          </a:p>
          <a:p>
            <a:pPr indent="457200" algn="just"/>
            <a:r>
              <a:rPr lang="en-US" dirty="0" smtClean="0"/>
              <a:t>M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D-</a:t>
            </a:r>
            <a:r>
              <a:rPr lang="ru-RU" dirty="0" err="1"/>
              <a:t>ді</a:t>
            </a:r>
            <a:r>
              <a:rPr lang="ru-RU" dirty="0"/>
              <a:t> </a:t>
            </a:r>
            <a:r>
              <a:rPr lang="ru-RU" dirty="0" err="1"/>
              <a:t>біле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 smtClean="0"/>
              <a:t>қатардың</a:t>
            </a:r>
            <a:r>
              <a:rPr lang="ru-RU" dirty="0" smtClean="0"/>
              <a:t> </a:t>
            </a:r>
            <a:r>
              <a:rPr lang="ru-RU" dirty="0" err="1" smtClean="0"/>
              <a:t>өсу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кему</a:t>
            </a:r>
            <a:r>
              <a:rPr lang="ru-RU" dirty="0" smtClean="0"/>
              <a:t> </a:t>
            </a:r>
            <a:r>
              <a:rPr lang="ru-RU" dirty="0" err="1" smtClean="0"/>
              <a:t>санының</a:t>
            </a:r>
            <a:r>
              <a:rPr lang="ru-RU" dirty="0" smtClean="0"/>
              <a:t> </a:t>
            </a:r>
            <a:r>
              <a:rPr lang="ru-RU" dirty="0" err="1" smtClean="0"/>
              <a:t>қалыптандырылған</a:t>
            </a:r>
            <a:r>
              <a:rPr lang="ru-RU" dirty="0" smtClean="0"/>
              <a:t> </a:t>
            </a:r>
            <a:r>
              <a:rPr lang="ru-RU" dirty="0" err="1" smtClean="0"/>
              <a:t>мәнін</a:t>
            </a:r>
            <a:r>
              <a:rPr lang="ru-RU" dirty="0" smtClean="0"/>
              <a:t> </a:t>
            </a:r>
            <a:r>
              <a:rPr lang="ru-RU" dirty="0" err="1"/>
              <a:t>есептеуге</a:t>
            </a:r>
            <a:r>
              <a:rPr lang="ru-RU" dirty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:</a:t>
            </a:r>
          </a:p>
          <a:p>
            <a:pPr indent="457200" algn="just"/>
            <a:endParaRPr lang="ru-RU" dirty="0"/>
          </a:p>
          <a:p>
            <a:pPr indent="457200" algn="just"/>
            <a:r>
              <a:rPr lang="ru-RU" dirty="0" err="1" smtClean="0"/>
              <a:t>мұндағы</a:t>
            </a:r>
            <a:r>
              <a:rPr lang="ru-RU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+</a:t>
            </a:r>
            <a:r>
              <a:rPr lang="en-US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-</a:t>
            </a:r>
            <a:r>
              <a:rPr lang="kk-KZ" dirty="0" smtClean="0"/>
              <a:t> - </a:t>
            </a:r>
            <a:r>
              <a:rPr lang="ru-RU" dirty="0" err="1" smtClean="0"/>
              <a:t>зерттелетін</a:t>
            </a:r>
            <a:r>
              <a:rPr lang="ru-RU" dirty="0" smtClean="0"/>
              <a:t> </a:t>
            </a:r>
            <a:r>
              <a:rPr lang="ru-RU" dirty="0" err="1" smtClean="0"/>
              <a:t>қатардағы</a:t>
            </a:r>
            <a:r>
              <a:rPr lang="ru-RU" dirty="0" smtClean="0"/>
              <a:t> </a:t>
            </a:r>
            <a:r>
              <a:rPr lang="ru-RU" dirty="0" err="1" smtClean="0"/>
              <a:t>сәйкесінше</a:t>
            </a:r>
            <a:r>
              <a:rPr lang="ru-RU" dirty="0" smtClean="0"/>
              <a:t> </a:t>
            </a:r>
            <a:r>
              <a:rPr lang="ru-RU" dirty="0" err="1" smtClean="0"/>
              <a:t>өсу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 smtClean="0"/>
              <a:t>кему</a:t>
            </a:r>
            <a:r>
              <a:rPr lang="ru-RU" dirty="0" smtClean="0"/>
              <a:t> саны. </a:t>
            </a:r>
            <a:r>
              <a:rPr lang="ru-RU" dirty="0" err="1" smtClean="0"/>
              <a:t>Егер</a:t>
            </a:r>
            <a:r>
              <a:rPr lang="ru-RU" dirty="0" smtClean="0"/>
              <a:t> /</a:t>
            </a:r>
            <a:r>
              <a:rPr lang="en-US" dirty="0" smtClean="0"/>
              <a:t>t/&gt;</a:t>
            </a:r>
            <a:r>
              <a:rPr lang="en-US" dirty="0"/>
              <a:t>t</a:t>
            </a:r>
            <a:r>
              <a:rPr lang="el-GR" baseline="-25000" dirty="0"/>
              <a:t>α</a:t>
            </a:r>
            <a:r>
              <a:rPr lang="el-GR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нөлдік</a:t>
            </a:r>
            <a:r>
              <a:rPr lang="ru-RU" dirty="0"/>
              <a:t> гипотеза </a:t>
            </a:r>
            <a:r>
              <a:rPr lang="el-GR" dirty="0" smtClean="0"/>
              <a:t>α </a:t>
            </a:r>
            <a:r>
              <a:rPr lang="ru-RU" dirty="0" err="1" smtClean="0"/>
              <a:t>мәнділік</a:t>
            </a:r>
            <a:r>
              <a:rPr lang="ru-RU" dirty="0" smtClean="0"/>
              <a:t> </a:t>
            </a:r>
            <a:r>
              <a:rPr lang="ru-RU" dirty="0" err="1" smtClean="0"/>
              <a:t>деңгейінде</a:t>
            </a:r>
            <a:r>
              <a:rPr lang="ru-RU" dirty="0" smtClean="0"/>
              <a:t> </a:t>
            </a:r>
            <a:r>
              <a:rPr lang="ru-RU" dirty="0" err="1" smtClean="0"/>
              <a:t>қабылданбайды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 smtClean="0"/>
              <a:t>қатарда</a:t>
            </a:r>
            <a:r>
              <a:rPr lang="ru-RU" dirty="0" smtClean="0"/>
              <a:t> </a:t>
            </a:r>
            <a:r>
              <a:rPr lang="ru-RU" dirty="0" err="1" smtClean="0"/>
              <a:t>өсу</a:t>
            </a:r>
            <a:r>
              <a:rPr lang="ru-RU" dirty="0" smtClean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 smtClean="0"/>
              <a:t>кему</a:t>
            </a:r>
            <a:r>
              <a:rPr lang="ru-RU" dirty="0" smtClean="0"/>
              <a:t> </a:t>
            </a:r>
            <a:r>
              <a:rPr lang="ru-RU" dirty="0" err="1" smtClean="0"/>
              <a:t>тенденциясы</a:t>
            </a:r>
            <a:r>
              <a:rPr lang="ru-RU" dirty="0" smtClean="0"/>
              <a:t> </a:t>
            </a:r>
            <a:r>
              <a:rPr lang="ru-RU" dirty="0" err="1"/>
              <a:t>байқалады</a:t>
            </a:r>
            <a:r>
              <a:rPr lang="ru-RU" dirty="0"/>
              <a:t>. </a:t>
            </a:r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00337"/>
              </p:ext>
            </p:extLst>
          </p:nvPr>
        </p:nvGraphicFramePr>
        <p:xfrm>
          <a:off x="4480495" y="4125221"/>
          <a:ext cx="470935" cy="353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Уравнение" r:id="rId3" imgW="342751" imgH="253890" progId="Equation.3">
                  <p:embed/>
                </p:oleObj>
              </mc:Choice>
              <mc:Fallback>
                <p:oleObj name="Уравнение" r:id="rId3" imgW="342751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495" y="4125221"/>
                        <a:ext cx="470935" cy="353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139018"/>
              </p:ext>
            </p:extLst>
          </p:nvPr>
        </p:nvGraphicFramePr>
        <p:xfrm>
          <a:off x="6972133" y="4116147"/>
          <a:ext cx="420491" cy="315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Уравнение" r:id="rId5" imgW="342751" imgH="253890" progId="Equation.3">
                  <p:embed/>
                </p:oleObj>
              </mc:Choice>
              <mc:Fallback>
                <p:oleObj name="Уравнение" r:id="rId5" imgW="342751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133" y="4116147"/>
                        <a:ext cx="420491" cy="315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157479" y="4085364"/>
            <a:ext cx="14173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)/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862183" y="4078313"/>
            <a:ext cx="12218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=(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ru-RU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)/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514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0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664" y="380820"/>
            <a:ext cx="3402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ЭКСТРЕМУМДАР КРИТЕРИЙІ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8762" y="750152"/>
                <a:ext cx="9501188" cy="5851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7200" algn="just"/>
                <a:r>
                  <a:rPr lang="ru-RU" dirty="0" err="1"/>
                  <a:t>Егер</a:t>
                </a:r>
                <a:r>
                  <a:rPr lang="ru-RU" dirty="0"/>
                  <a:t> </a:t>
                </a:r>
                <a:r>
                  <a:rPr lang="ru-RU" dirty="0" smtClean="0"/>
                  <a:t>де</a:t>
                </a:r>
              </a:p>
              <a:p>
                <a:pPr indent="457200" algn="ctr"/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ru-RU" sz="2000" baseline="-25000" dirty="0"/>
                  <a:t>-1</a:t>
                </a:r>
                <a:r>
                  <a:rPr lang="ru-RU" sz="2000" dirty="0"/>
                  <a:t>&lt;х</a:t>
                </a:r>
                <a:r>
                  <a:rPr lang="en-US" sz="2000" baseline="-25000" dirty="0"/>
                  <a:t>j</a:t>
                </a:r>
                <a:r>
                  <a:rPr lang="ru-RU" sz="2000" dirty="0"/>
                  <a:t>&gt;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ru-RU" sz="2000" baseline="-25000" dirty="0"/>
                  <a:t>+1</a:t>
                </a:r>
                <a:endParaRPr lang="ru-RU" sz="2000" dirty="0"/>
              </a:p>
              <a:p>
                <a:pPr indent="457200" algn="just"/>
                <a:endParaRPr lang="ru-RU" dirty="0" smtClean="0"/>
              </a:p>
              <a:p>
                <a:pPr indent="457200" algn="just"/>
                <a:r>
                  <a:rPr lang="ru-RU" dirty="0" err="1" smtClean="0"/>
                  <a:t>болса</a:t>
                </a:r>
                <a:r>
                  <a:rPr lang="ru-RU" dirty="0"/>
                  <a:t>, </a:t>
                </a:r>
                <a:r>
                  <a:rPr lang="ru-RU" dirty="0" err="1"/>
                  <a:t>онда</a:t>
                </a:r>
                <a:r>
                  <a:rPr lang="ru-RU" dirty="0"/>
                  <a:t> </a:t>
                </a:r>
                <a:r>
                  <a:rPr lang="ru-RU" dirty="0" err="1" smtClean="0"/>
                  <a:t>қатар</a:t>
                </a:r>
                <a:r>
                  <a:rPr lang="ru-RU" dirty="0" smtClean="0"/>
                  <a:t> </a:t>
                </a:r>
                <a:r>
                  <a:rPr lang="ru-RU" dirty="0" err="1"/>
                  <a:t>максимумға</a:t>
                </a:r>
                <a:r>
                  <a:rPr lang="ru-RU" dirty="0"/>
                  <a:t>, ал </a:t>
                </a:r>
                <a:endParaRPr lang="ru-RU" dirty="0" smtClean="0"/>
              </a:p>
              <a:p>
                <a:pPr indent="457200" algn="ctr"/>
                <a:r>
                  <a:rPr lang="ru-RU" sz="2000" dirty="0"/>
                  <a:t>х</a:t>
                </a:r>
                <a:r>
                  <a:rPr lang="en-US" sz="2000" baseline="-25000" dirty="0"/>
                  <a:t>j</a:t>
                </a:r>
                <a:r>
                  <a:rPr lang="ru-RU" sz="2000" baseline="-25000" dirty="0"/>
                  <a:t>-1</a:t>
                </a:r>
                <a:r>
                  <a:rPr lang="ru-RU" sz="2000" dirty="0"/>
                  <a:t>&gt;х</a:t>
                </a:r>
                <a:r>
                  <a:rPr lang="en-US" sz="2000" baseline="-25000" dirty="0"/>
                  <a:t>j</a:t>
                </a:r>
                <a:r>
                  <a:rPr lang="ru-RU" sz="2000" dirty="0"/>
                  <a:t>&lt;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ru-RU" sz="2000" baseline="-25000" dirty="0"/>
                  <a:t>+1</a:t>
                </a:r>
                <a:endParaRPr lang="ru-RU" sz="2000" dirty="0"/>
              </a:p>
              <a:p>
                <a:pPr indent="457200" algn="just"/>
                <a:r>
                  <a:rPr lang="ru-RU" dirty="0" err="1" smtClean="0"/>
                  <a:t>болса</a:t>
                </a:r>
                <a:r>
                  <a:rPr lang="ru-RU" dirty="0"/>
                  <a:t>, </a:t>
                </a:r>
                <a:r>
                  <a:rPr lang="ru-RU" dirty="0" err="1"/>
                  <a:t>минимумға</a:t>
                </a:r>
                <a:r>
                  <a:rPr lang="ru-RU" dirty="0"/>
                  <a:t> </a:t>
                </a:r>
                <a:r>
                  <a:rPr lang="ru-RU" dirty="0" err="1"/>
                  <a:t>ие</a:t>
                </a:r>
                <a:r>
                  <a:rPr lang="ru-RU" dirty="0"/>
                  <a:t> </a:t>
                </a:r>
                <a:r>
                  <a:rPr lang="ru-RU" dirty="0" err="1"/>
                  <a:t>болады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pPr indent="457200" algn="just"/>
                <a:r>
                  <a:rPr lang="ru-RU" dirty="0" err="1"/>
                  <a:t>Ұзындығы</a:t>
                </a:r>
                <a:r>
                  <a:rPr lang="ru-RU" dirty="0"/>
                  <a:t> </a:t>
                </a:r>
                <a:r>
                  <a:rPr lang="en-US" dirty="0"/>
                  <a:t>n-</a:t>
                </a:r>
                <a:r>
                  <a:rPr lang="ru-RU" dirty="0" err="1"/>
                  <a:t>ға</a:t>
                </a:r>
                <a:r>
                  <a:rPr lang="ru-RU" dirty="0"/>
                  <a:t> </a:t>
                </a:r>
                <a:r>
                  <a:rPr lang="ru-RU" dirty="0" err="1"/>
                  <a:t>тең</a:t>
                </a:r>
                <a:r>
                  <a:rPr lang="ru-RU" dirty="0"/>
                  <a:t> </a:t>
                </a:r>
                <a:r>
                  <a:rPr lang="ru-RU" dirty="0" err="1"/>
                  <a:t>байланыссыз</a:t>
                </a:r>
                <a:r>
                  <a:rPr lang="ru-RU" dirty="0"/>
                  <a:t> </a:t>
                </a:r>
                <a:r>
                  <a:rPr lang="ru-RU" dirty="0" err="1"/>
                  <a:t>кездейсоқ</a:t>
                </a:r>
                <a:r>
                  <a:rPr lang="ru-RU" dirty="0"/>
                  <a:t> </a:t>
                </a:r>
                <a:r>
                  <a:rPr lang="ru-RU" dirty="0" err="1"/>
                  <a:t>қатар</a:t>
                </a:r>
                <a:r>
                  <a:rPr lang="ru-RU" dirty="0"/>
                  <a:t> </a:t>
                </a:r>
                <a:r>
                  <a:rPr lang="ru-RU" dirty="0" err="1"/>
                  <a:t>экстремумдарының</a:t>
                </a:r>
                <a:r>
                  <a:rPr lang="ru-RU" dirty="0"/>
                  <a:t> </a:t>
                </a:r>
                <a:r>
                  <a:rPr lang="ru-RU" dirty="0" err="1"/>
                  <a:t>жалпы</a:t>
                </a:r>
                <a:r>
                  <a:rPr lang="ru-RU" dirty="0"/>
                  <a:t> саны </a:t>
                </a:r>
                <a:r>
                  <a:rPr lang="en-US" dirty="0"/>
                  <a:t>n</a:t>
                </a:r>
                <a:r>
                  <a:rPr lang="ru-RU" baseline="-25000" dirty="0"/>
                  <a:t>э</a:t>
                </a:r>
                <a:r>
                  <a:rPr lang="ru-RU" dirty="0"/>
                  <a:t> </a:t>
                </a:r>
                <a:r>
                  <a:rPr lang="ru-RU" dirty="0" err="1"/>
                  <a:t>қалыпты</a:t>
                </a:r>
                <a:r>
                  <a:rPr lang="ru-RU" dirty="0"/>
                  <a:t> </a:t>
                </a:r>
                <a:r>
                  <a:rPr lang="ru-RU" dirty="0" err="1"/>
                  <a:t>үлестірім</a:t>
                </a:r>
                <a:r>
                  <a:rPr lang="ru-RU" dirty="0"/>
                  <a:t> </a:t>
                </a:r>
                <a:r>
                  <a:rPr lang="ru-RU" dirty="0" err="1"/>
                  <a:t>заңына</a:t>
                </a:r>
                <a:r>
                  <a:rPr lang="ru-RU" dirty="0"/>
                  <a:t> с</a:t>
                </a:r>
                <a:r>
                  <a:rPr lang="en-US" dirty="0"/>
                  <a:t>ə</a:t>
                </a:r>
                <a:r>
                  <a:rPr lang="ru-RU" dirty="0" err="1"/>
                  <a:t>йкес</a:t>
                </a:r>
                <a:r>
                  <a:rPr lang="ru-RU" dirty="0"/>
                  <a:t> </a:t>
                </a:r>
                <a:r>
                  <a:rPr lang="ru-RU" dirty="0" err="1"/>
                  <a:t>үлестіріледі</a:t>
                </a:r>
                <a:r>
                  <a:rPr lang="ru-RU" dirty="0"/>
                  <a:t>. </a:t>
                </a:r>
                <a:r>
                  <a:rPr lang="ru-RU" dirty="0" err="1"/>
                  <a:t>Оның</a:t>
                </a:r>
                <a:r>
                  <a:rPr lang="ru-RU" dirty="0"/>
                  <a:t> </a:t>
                </a:r>
                <a:r>
                  <a:rPr lang="ru-RU" dirty="0" err="1"/>
                  <a:t>математикалық</a:t>
                </a:r>
                <a:r>
                  <a:rPr lang="ru-RU" dirty="0"/>
                  <a:t> </a:t>
                </a:r>
                <a:r>
                  <a:rPr lang="ru-RU" dirty="0" err="1" smtClean="0"/>
                  <a:t>күтімі</a:t>
                </a:r>
                <a:endParaRPr lang="ru-RU" dirty="0" smtClean="0"/>
              </a:p>
              <a:p>
                <a:pPr indent="457200" algn="ctr"/>
                <a:r>
                  <a:rPr lang="en-US" sz="2000" dirty="0"/>
                  <a:t>m</a:t>
                </a:r>
                <a:r>
                  <a:rPr lang="ru-RU" sz="2000" baseline="-25000" dirty="0"/>
                  <a:t>э </a:t>
                </a:r>
                <a:r>
                  <a:rPr lang="ru-RU" sz="2000" dirty="0"/>
                  <a:t>= 2</a:t>
                </a:r>
                <a:r>
                  <a:rPr lang="en-US" sz="2000" dirty="0"/>
                  <a:t>n</a:t>
                </a:r>
                <a:r>
                  <a:rPr lang="ru-RU" sz="2000" dirty="0"/>
                  <a:t>/3</a:t>
                </a:r>
                <a:endParaRPr lang="kk-KZ" sz="2000" dirty="0"/>
              </a:p>
              <a:p>
                <a:pPr indent="457200" algn="just"/>
                <a:r>
                  <a:rPr lang="ru-RU" dirty="0" err="1"/>
                  <a:t>дисперсиясы</a:t>
                </a:r>
                <a:endParaRPr lang="kk-KZ" dirty="0" smtClean="0"/>
              </a:p>
              <a:p>
                <a:pPr indent="457200" algn="ctr"/>
                <a:r>
                  <a:rPr lang="en-US" sz="2000" dirty="0"/>
                  <a:t>D</a:t>
                </a:r>
                <a:r>
                  <a:rPr lang="kk-KZ" sz="2000" baseline="-25000" dirty="0"/>
                  <a:t>э</a:t>
                </a:r>
                <a:r>
                  <a:rPr lang="ru-RU" sz="2000" dirty="0"/>
                  <a:t>= (16</a:t>
                </a:r>
                <a:r>
                  <a:rPr lang="en-US" sz="2000" dirty="0"/>
                  <a:t>n</a:t>
                </a:r>
                <a:r>
                  <a:rPr lang="ru-RU" sz="2000" dirty="0"/>
                  <a:t>-29)/</a:t>
                </a:r>
                <a:r>
                  <a:rPr lang="ru-RU" sz="2000" dirty="0" smtClean="0"/>
                  <a:t>90</a:t>
                </a:r>
              </a:p>
              <a:p>
                <a:pPr indent="457200" algn="just"/>
                <a:r>
                  <a:rPr lang="ru-RU" dirty="0"/>
                  <a:t>Х </a:t>
                </a:r>
                <a:r>
                  <a:rPr lang="ru-RU" dirty="0" err="1"/>
                  <a:t>қатарының</a:t>
                </a:r>
                <a:r>
                  <a:rPr lang="ru-RU" dirty="0"/>
                  <a:t> </a:t>
                </a:r>
                <a:r>
                  <a:rPr lang="ru-RU" dirty="0" err="1"/>
                  <a:t>кездейсоқтық</a:t>
                </a:r>
                <a:r>
                  <a:rPr lang="ru-RU" dirty="0"/>
                  <a:t> </a:t>
                </a:r>
                <a:r>
                  <a:rPr lang="ru-RU" dirty="0" err="1"/>
                  <a:t>гипотезасын</a:t>
                </a:r>
                <a:r>
                  <a:rPr lang="ru-RU" dirty="0"/>
                  <a:t> </a:t>
                </a:r>
                <a:r>
                  <a:rPr lang="ru-RU" dirty="0" err="1"/>
                  <a:t>тексеру</a:t>
                </a:r>
                <a:r>
                  <a:rPr lang="ru-RU" dirty="0"/>
                  <a:t> </a:t>
                </a:r>
                <a:r>
                  <a:rPr lang="ru-RU" dirty="0" err="1"/>
                  <a:t>үшін</a:t>
                </a:r>
                <a:r>
                  <a:rPr lang="ru-RU" dirty="0"/>
                  <a:t> </a:t>
                </a:r>
                <a:r>
                  <a:rPr lang="ru-RU" dirty="0" err="1"/>
                  <a:t>қатардың</a:t>
                </a:r>
                <a:r>
                  <a:rPr lang="ru-RU" dirty="0"/>
                  <a:t> </a:t>
                </a:r>
                <a:r>
                  <a:rPr lang="ru-RU" dirty="0" err="1"/>
                  <a:t>нақты</a:t>
                </a:r>
                <a:r>
                  <a:rPr lang="ru-RU" dirty="0"/>
                  <a:t> </a:t>
                </a:r>
                <a:r>
                  <a:rPr lang="ru-RU" dirty="0" err="1"/>
                  <a:t>қалыптандырылған</a:t>
                </a:r>
                <a:r>
                  <a:rPr lang="ru-RU" dirty="0"/>
                  <a:t> </a:t>
                </a:r>
                <a:r>
                  <a:rPr lang="ru-RU" dirty="0" err="1"/>
                  <a:t>экстремумдар</a:t>
                </a:r>
                <a:r>
                  <a:rPr lang="ru-RU" dirty="0"/>
                  <a:t> </a:t>
                </a:r>
                <a:r>
                  <a:rPr lang="ru-RU" dirty="0" err="1"/>
                  <a:t>санын</a:t>
                </a:r>
                <a:r>
                  <a:rPr lang="ru-RU" dirty="0"/>
                  <a:t> </a:t>
                </a:r>
                <a:r>
                  <a:rPr lang="ru-RU" dirty="0" err="1"/>
                  <a:t>есептеу</a:t>
                </a:r>
                <a:r>
                  <a:rPr lang="ru-RU" dirty="0"/>
                  <a:t> </a:t>
                </a:r>
                <a:r>
                  <a:rPr lang="ru-RU" dirty="0" err="1"/>
                  <a:t>жеткілікті</a:t>
                </a:r>
                <a:r>
                  <a:rPr lang="ru-RU" dirty="0"/>
                  <a:t> </a:t>
                </a:r>
                <a:endParaRPr lang="ru-RU" dirty="0" smtClean="0"/>
              </a:p>
              <a:p>
                <a:pPr indent="457200" algn="ctr"/>
                <a:r>
                  <a:rPr lang="en-US" sz="2000" dirty="0"/>
                  <a:t>t</a:t>
                </a:r>
                <a:r>
                  <a:rPr lang="ru-RU" sz="2000" baseline="-25000" dirty="0"/>
                  <a:t>э </a:t>
                </a:r>
                <a:r>
                  <a:rPr lang="ru-RU" sz="2000" dirty="0"/>
                  <a:t>= (</a:t>
                </a:r>
                <a:r>
                  <a:rPr lang="en-US" sz="2000" dirty="0"/>
                  <a:t>n</a:t>
                </a:r>
                <a:r>
                  <a:rPr lang="ru-RU" sz="2000" baseline="-25000" dirty="0"/>
                  <a:t>э </a:t>
                </a:r>
                <a:r>
                  <a:rPr lang="ru-RU" sz="2000" dirty="0"/>
                  <a:t>– </a:t>
                </a:r>
                <a:r>
                  <a:rPr lang="en-US" sz="2000" dirty="0"/>
                  <a:t>m</a:t>
                </a:r>
                <a:r>
                  <a:rPr lang="kk-KZ" sz="2000" baseline="-25000" dirty="0"/>
                  <a:t>э</a:t>
                </a:r>
                <a:r>
                  <a:rPr lang="ru-RU" sz="2000" dirty="0"/>
                  <a:t>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э</m:t>
                            </m:r>
                          </m:sub>
                        </m:sSub>
                      </m:e>
                    </m:rad>
                  </m:oMath>
                </a14:m>
                <a:endParaRPr lang="ru-RU" dirty="0" smtClean="0"/>
              </a:p>
              <a:p>
                <a:pPr algn="just"/>
                <a:r>
                  <a:rPr lang="ru-RU" dirty="0"/>
                  <a:t>ж</a:t>
                </a:r>
                <a:r>
                  <a:rPr lang="en-US" dirty="0"/>
                  <a:t>ə</a:t>
                </a:r>
                <a:r>
                  <a:rPr lang="ru-RU" dirty="0"/>
                  <a:t>не оны </a:t>
                </a:r>
                <a:r>
                  <a:rPr lang="ru-RU" dirty="0" err="1"/>
                  <a:t>берілген</a:t>
                </a:r>
                <a:r>
                  <a:rPr lang="ru-RU" dirty="0"/>
                  <a:t> </a:t>
                </a:r>
                <a:r>
                  <a:rPr lang="el-GR" dirty="0"/>
                  <a:t>α </a:t>
                </a:r>
                <a:r>
                  <a:rPr lang="ru-RU" dirty="0"/>
                  <a:t>м</a:t>
                </a:r>
                <a:r>
                  <a:rPr lang="en-US" dirty="0"/>
                  <a:t>ə</a:t>
                </a:r>
                <a:r>
                  <a:rPr lang="ru-RU" dirty="0" err="1"/>
                  <a:t>нділік</a:t>
                </a:r>
                <a:r>
                  <a:rPr lang="ru-RU" dirty="0"/>
                  <a:t> </a:t>
                </a:r>
                <a:r>
                  <a:rPr lang="ru-RU" dirty="0" err="1"/>
                  <a:t>деңгейінде</a:t>
                </a:r>
                <a:r>
                  <a:rPr lang="ru-RU" dirty="0"/>
                  <a:t> </a:t>
                </a:r>
                <a:r>
                  <a:rPr lang="ru-RU" dirty="0" err="1"/>
                  <a:t>қалыпты</a:t>
                </a:r>
                <a:r>
                  <a:rPr lang="ru-RU" dirty="0"/>
                  <a:t> </a:t>
                </a:r>
                <a:r>
                  <a:rPr lang="ru-RU" dirty="0" err="1" smtClean="0"/>
                  <a:t>үлестірім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заңының</a:t>
                </a:r>
                <a:r>
                  <a:rPr lang="ru-RU" dirty="0" smtClean="0"/>
                  <a:t> </a:t>
                </a:r>
                <a:r>
                  <a:rPr lang="en-US" dirty="0"/>
                  <a:t>t</a:t>
                </a:r>
                <a:r>
                  <a:rPr lang="el-GR" baseline="-25000" dirty="0"/>
                  <a:t>α</a:t>
                </a:r>
                <a:r>
                  <a:rPr lang="el-GR" dirty="0"/>
                  <a:t> </a:t>
                </a:r>
                <a:r>
                  <a:rPr lang="ru-RU" dirty="0" err="1"/>
                  <a:t>қалыптандырылған</a:t>
                </a:r>
                <a:r>
                  <a:rPr lang="ru-RU" dirty="0"/>
                  <a:t> м</a:t>
                </a:r>
                <a:r>
                  <a:rPr lang="en-US" dirty="0"/>
                  <a:t>ə</a:t>
                </a:r>
                <a:r>
                  <a:rPr lang="ru-RU" dirty="0" err="1"/>
                  <a:t>німен</a:t>
                </a:r>
                <a:r>
                  <a:rPr lang="ru-RU" dirty="0"/>
                  <a:t> </a:t>
                </a:r>
                <a:r>
                  <a:rPr lang="ru-RU" dirty="0" err="1"/>
                  <a:t>салыстыру</a:t>
                </a:r>
                <a:r>
                  <a:rPr lang="ru-RU" dirty="0"/>
                  <a:t> </a:t>
                </a:r>
                <a:r>
                  <a:rPr lang="ru-RU" dirty="0" err="1"/>
                  <a:t>керек</a:t>
                </a:r>
                <a:r>
                  <a:rPr lang="ru-RU" dirty="0"/>
                  <a:t>. </a:t>
                </a:r>
                <a:r>
                  <a:rPr lang="en-US" dirty="0"/>
                  <a:t>/t</a:t>
                </a:r>
                <a:r>
                  <a:rPr lang="ru-RU" dirty="0"/>
                  <a:t>э/&gt;</a:t>
                </a:r>
                <a:r>
                  <a:rPr lang="en-US" dirty="0"/>
                  <a:t>t</a:t>
                </a:r>
                <a:r>
                  <a:rPr lang="el-GR" dirty="0"/>
                  <a:t>α </a:t>
                </a:r>
                <a:r>
                  <a:rPr lang="ru-RU" dirty="0" err="1" smtClean="0"/>
                  <a:t>болғанда</a:t>
                </a:r>
                <a:r>
                  <a:rPr lang="ru-RU" dirty="0" smtClean="0"/>
                  <a:t> </a:t>
                </a:r>
                <a:r>
                  <a:rPr lang="ru-RU" dirty="0" err="1"/>
                  <a:t>қатардың</a:t>
                </a:r>
                <a:r>
                  <a:rPr lang="ru-RU" dirty="0"/>
                  <a:t> </a:t>
                </a:r>
                <a:r>
                  <a:rPr lang="ru-RU" dirty="0" err="1"/>
                  <a:t>кездейсоқтығы</a:t>
                </a:r>
                <a:r>
                  <a:rPr lang="ru-RU" dirty="0"/>
                  <a:t> </a:t>
                </a:r>
                <a:r>
                  <a:rPr lang="ru-RU" dirty="0" err="1"/>
                  <a:t>жөніндегі</a:t>
                </a:r>
                <a:r>
                  <a:rPr lang="ru-RU" dirty="0"/>
                  <a:t> гипотеза </a:t>
                </a:r>
                <a:r>
                  <a:rPr lang="ru-RU" dirty="0" err="1"/>
                  <a:t>жоққа</a:t>
                </a:r>
                <a:endParaRPr lang="ru-RU" dirty="0"/>
              </a:p>
              <a:p>
                <a:pPr algn="just"/>
                <a:r>
                  <a:rPr lang="ru-RU" dirty="0" err="1"/>
                  <a:t>шығарылады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pPr algn="just"/>
                <a:r>
                  <a:rPr lang="ru-RU" dirty="0" err="1"/>
                  <a:t>Өсу</a:t>
                </a:r>
                <a:r>
                  <a:rPr lang="ru-RU" dirty="0"/>
                  <a:t> (</a:t>
                </a:r>
                <a:r>
                  <a:rPr lang="ru-RU" dirty="0" err="1"/>
                  <a:t>кему</a:t>
                </a:r>
                <a:r>
                  <a:rPr lang="ru-RU" dirty="0"/>
                  <a:t>) </a:t>
                </a:r>
                <a:r>
                  <a:rPr lang="ru-RU" dirty="0" smtClean="0"/>
                  <a:t>саны мен </a:t>
                </a:r>
                <a:r>
                  <a:rPr lang="ru-RU" dirty="0" err="1"/>
                  <a:t>экстремумдар</a:t>
                </a:r>
                <a:r>
                  <a:rPr lang="ru-RU" dirty="0"/>
                  <a:t> </a:t>
                </a:r>
                <a:r>
                  <a:rPr lang="ru-RU" dirty="0" err="1"/>
                  <a:t>санын</a:t>
                </a:r>
                <a:r>
                  <a:rPr lang="ru-RU" dirty="0"/>
                  <a:t> </a:t>
                </a:r>
                <a:r>
                  <a:rPr lang="ru-RU" dirty="0" err="1"/>
                  <a:t>есептеу</a:t>
                </a:r>
                <a:r>
                  <a:rPr lang="ru-RU" dirty="0"/>
                  <a:t> </a:t>
                </a:r>
                <a:r>
                  <a:rPr lang="ru-RU" dirty="0" err="1" smtClean="0"/>
                  <a:t>кезінде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қатардың</a:t>
                </a:r>
                <a:r>
                  <a:rPr lang="ru-RU" dirty="0" smtClean="0"/>
                  <a:t> </a:t>
                </a:r>
                <a:r>
                  <a:rPr lang="ru-RU" dirty="0" err="1"/>
                  <a:t>екі</a:t>
                </a:r>
                <a:r>
                  <a:rPr lang="ru-RU" dirty="0"/>
                  <a:t> </a:t>
                </a:r>
                <a:r>
                  <a:rPr lang="ru-RU" dirty="0" err="1"/>
                  <a:t>көршілес</a:t>
                </a:r>
                <a:r>
                  <a:rPr lang="ru-RU" dirty="0"/>
                  <a:t> </a:t>
                </a:r>
                <a:r>
                  <a:rPr lang="ru-RU" dirty="0" err="1"/>
                  <a:t>элементі</a:t>
                </a:r>
                <a:r>
                  <a:rPr lang="ru-RU" dirty="0"/>
                  <a:t> х</a:t>
                </a:r>
                <a:r>
                  <a:rPr lang="en-US" dirty="0"/>
                  <a:t>j </a:t>
                </a:r>
                <a:r>
                  <a:rPr lang="ru-RU" dirty="0"/>
                  <a:t>ж</a:t>
                </a:r>
                <a:r>
                  <a:rPr lang="en-US" dirty="0"/>
                  <a:t>ə</a:t>
                </a:r>
                <a:r>
                  <a:rPr lang="ru-RU" dirty="0"/>
                  <a:t>не х</a:t>
                </a:r>
                <a:r>
                  <a:rPr lang="en-US" dirty="0"/>
                  <a:t>j+1 </a:t>
                </a:r>
                <a:r>
                  <a:rPr lang="ru-RU" dirty="0" err="1"/>
                  <a:t>өзара</a:t>
                </a:r>
                <a:r>
                  <a:rPr lang="ru-RU" dirty="0"/>
                  <a:t> </a:t>
                </a:r>
                <a:r>
                  <a:rPr lang="ru-RU" dirty="0" err="1"/>
                  <a:t>тең</a:t>
                </a:r>
                <a:r>
                  <a:rPr lang="ru-RU" dirty="0"/>
                  <a:t> </a:t>
                </a:r>
                <a:r>
                  <a:rPr lang="ru-RU" dirty="0" err="1" smtClean="0"/>
                  <a:t>болуы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мүмкін</a:t>
                </a:r>
                <a:r>
                  <a:rPr lang="ru-RU" dirty="0"/>
                  <a:t>. </a:t>
                </a:r>
                <a:r>
                  <a:rPr lang="ru-RU" dirty="0" err="1"/>
                  <a:t>Мұндай</a:t>
                </a:r>
                <a:r>
                  <a:rPr lang="ru-RU" dirty="0"/>
                  <a:t> </a:t>
                </a:r>
                <a:r>
                  <a:rPr lang="ru-RU" dirty="0" err="1"/>
                  <a:t>жағдайда</a:t>
                </a:r>
                <a:r>
                  <a:rPr lang="ru-RU" dirty="0"/>
                  <a:t> </a:t>
                </a:r>
                <a:r>
                  <a:rPr lang="ru-RU" dirty="0" err="1"/>
                  <a:t>олардың</a:t>
                </a:r>
                <a:r>
                  <a:rPr lang="ru-RU" dirty="0"/>
                  <a:t> </a:t>
                </a:r>
                <a:r>
                  <a:rPr lang="ru-RU" dirty="0" err="1"/>
                  <a:t>біреуін</a:t>
                </a:r>
                <a:r>
                  <a:rPr lang="ru-RU" dirty="0"/>
                  <a:t> </a:t>
                </a:r>
                <a:r>
                  <a:rPr lang="ru-RU" dirty="0" err="1"/>
                  <a:t>қатардан</a:t>
                </a:r>
                <a:r>
                  <a:rPr lang="ru-RU" dirty="0"/>
                  <a:t> </a:t>
                </a:r>
                <a:r>
                  <a:rPr lang="ru-RU" dirty="0" err="1" smtClean="0"/>
                  <a:t>шығарып</a:t>
                </a:r>
                <a:r>
                  <a:rPr lang="ru-RU" dirty="0" smtClean="0"/>
                  <a:t>, ал </a:t>
                </a:r>
                <a:r>
                  <a:rPr lang="ru-RU" dirty="0" err="1"/>
                  <a:t>қатар</a:t>
                </a:r>
                <a:r>
                  <a:rPr lang="ru-RU" dirty="0"/>
                  <a:t> </a:t>
                </a:r>
                <a:r>
                  <a:rPr lang="ru-RU" dirty="0" err="1"/>
                  <a:t>мүшелерінің</a:t>
                </a:r>
                <a:r>
                  <a:rPr lang="ru-RU" dirty="0"/>
                  <a:t> </a:t>
                </a:r>
                <a:r>
                  <a:rPr lang="ru-RU" dirty="0" err="1"/>
                  <a:t>жалпы</a:t>
                </a:r>
                <a:r>
                  <a:rPr lang="ru-RU" dirty="0"/>
                  <a:t> </a:t>
                </a:r>
                <a:r>
                  <a:rPr lang="ru-RU" dirty="0" err="1"/>
                  <a:t>санын</a:t>
                </a:r>
                <a:r>
                  <a:rPr lang="ru-RU" dirty="0"/>
                  <a:t> 1-ге </a:t>
                </a:r>
                <a:r>
                  <a:rPr lang="ru-RU" dirty="0" err="1"/>
                  <a:t>азайту</a:t>
                </a:r>
                <a:r>
                  <a:rPr lang="ru-RU" dirty="0"/>
                  <a:t> </a:t>
                </a:r>
                <a:r>
                  <a:rPr lang="ru-RU" dirty="0" err="1"/>
                  <a:t>керек</a:t>
                </a:r>
                <a:r>
                  <a:rPr lang="ru-RU" dirty="0"/>
                  <a:t>. </a:t>
                </a:r>
                <a:endParaRPr lang="ru-RU" dirty="0" smtClean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62" y="750152"/>
                <a:ext cx="9501188" cy="5851154"/>
              </a:xfrm>
              <a:prstGeom prst="rect">
                <a:avLst/>
              </a:prstGeom>
              <a:blipFill rotWithShape="0">
                <a:blip r:embed="rId2"/>
                <a:stretch>
                  <a:fillRect l="-513" t="-521" r="-513" b="-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0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6</a:t>
            </a:fld>
            <a:endParaRPr lang="ru-RU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58762" y="750152"/>
                <a:ext cx="9501188" cy="5851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7200" algn="just"/>
                <a:r>
                  <a:rPr lang="ru-RU" dirty="0" err="1"/>
                  <a:t>Егер</a:t>
                </a:r>
                <a:r>
                  <a:rPr lang="ru-RU" dirty="0"/>
                  <a:t> </a:t>
                </a:r>
                <a:r>
                  <a:rPr lang="ru-RU" dirty="0" smtClean="0"/>
                  <a:t>де</a:t>
                </a:r>
              </a:p>
              <a:p>
                <a:pPr indent="457200" algn="ctr"/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ru-RU" sz="2000" baseline="-25000" dirty="0"/>
                  <a:t>-1</a:t>
                </a:r>
                <a:r>
                  <a:rPr lang="ru-RU" sz="2000" dirty="0"/>
                  <a:t>&lt;х</a:t>
                </a:r>
                <a:r>
                  <a:rPr lang="en-US" sz="2000" baseline="-25000" dirty="0"/>
                  <a:t>j</a:t>
                </a:r>
                <a:r>
                  <a:rPr lang="ru-RU" sz="2000" dirty="0"/>
                  <a:t>&gt;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ru-RU" sz="2000" baseline="-25000" dirty="0"/>
                  <a:t>+1</a:t>
                </a:r>
                <a:endParaRPr lang="ru-RU" sz="2000" dirty="0"/>
              </a:p>
              <a:p>
                <a:pPr indent="457200" algn="just"/>
                <a:endParaRPr lang="ru-RU" dirty="0" smtClean="0"/>
              </a:p>
              <a:p>
                <a:pPr indent="457200" algn="just"/>
                <a:r>
                  <a:rPr lang="ru-RU" dirty="0" err="1" smtClean="0"/>
                  <a:t>болса</a:t>
                </a:r>
                <a:r>
                  <a:rPr lang="ru-RU" dirty="0"/>
                  <a:t>, </a:t>
                </a:r>
                <a:r>
                  <a:rPr lang="ru-RU" dirty="0" err="1"/>
                  <a:t>онда</a:t>
                </a:r>
                <a:r>
                  <a:rPr lang="ru-RU" dirty="0"/>
                  <a:t> </a:t>
                </a:r>
                <a:r>
                  <a:rPr lang="ru-RU" dirty="0" err="1" smtClean="0"/>
                  <a:t>қатар</a:t>
                </a:r>
                <a:r>
                  <a:rPr lang="ru-RU" dirty="0" smtClean="0"/>
                  <a:t> </a:t>
                </a:r>
                <a:r>
                  <a:rPr lang="ru-RU" dirty="0" err="1"/>
                  <a:t>максимумға</a:t>
                </a:r>
                <a:r>
                  <a:rPr lang="ru-RU" dirty="0"/>
                  <a:t>, ал </a:t>
                </a:r>
                <a:endParaRPr lang="ru-RU" dirty="0" smtClean="0"/>
              </a:p>
              <a:p>
                <a:pPr indent="457200" algn="ctr"/>
                <a:r>
                  <a:rPr lang="ru-RU" sz="2000" dirty="0"/>
                  <a:t>х</a:t>
                </a:r>
                <a:r>
                  <a:rPr lang="en-US" sz="2000" baseline="-25000" dirty="0"/>
                  <a:t>j</a:t>
                </a:r>
                <a:r>
                  <a:rPr lang="ru-RU" sz="2000" baseline="-25000" dirty="0"/>
                  <a:t>-1</a:t>
                </a:r>
                <a:r>
                  <a:rPr lang="ru-RU" sz="2000" dirty="0"/>
                  <a:t>&gt;х</a:t>
                </a:r>
                <a:r>
                  <a:rPr lang="en-US" sz="2000" baseline="-25000" dirty="0"/>
                  <a:t>j</a:t>
                </a:r>
                <a:r>
                  <a:rPr lang="ru-RU" sz="2000" dirty="0"/>
                  <a:t>&lt;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ru-RU" sz="2000" baseline="-25000" dirty="0"/>
                  <a:t>+1</a:t>
                </a:r>
                <a:endParaRPr lang="ru-RU" sz="2000" dirty="0"/>
              </a:p>
              <a:p>
                <a:pPr indent="457200" algn="just"/>
                <a:r>
                  <a:rPr lang="ru-RU" dirty="0" err="1" smtClean="0"/>
                  <a:t>болса</a:t>
                </a:r>
                <a:r>
                  <a:rPr lang="ru-RU" dirty="0"/>
                  <a:t>, </a:t>
                </a:r>
                <a:r>
                  <a:rPr lang="ru-RU" dirty="0" err="1"/>
                  <a:t>минимумға</a:t>
                </a:r>
                <a:r>
                  <a:rPr lang="ru-RU" dirty="0"/>
                  <a:t> </a:t>
                </a:r>
                <a:r>
                  <a:rPr lang="ru-RU" dirty="0" err="1"/>
                  <a:t>ие</a:t>
                </a:r>
                <a:r>
                  <a:rPr lang="ru-RU" dirty="0"/>
                  <a:t> </a:t>
                </a:r>
                <a:r>
                  <a:rPr lang="ru-RU" dirty="0" err="1"/>
                  <a:t>болады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pPr indent="457200" algn="just"/>
                <a:r>
                  <a:rPr lang="ru-RU" dirty="0" err="1"/>
                  <a:t>Ұзындығы</a:t>
                </a:r>
                <a:r>
                  <a:rPr lang="ru-RU" dirty="0"/>
                  <a:t> </a:t>
                </a:r>
                <a:r>
                  <a:rPr lang="en-US" dirty="0"/>
                  <a:t>n-</a:t>
                </a:r>
                <a:r>
                  <a:rPr lang="ru-RU" dirty="0" err="1"/>
                  <a:t>ға</a:t>
                </a:r>
                <a:r>
                  <a:rPr lang="ru-RU" dirty="0"/>
                  <a:t> </a:t>
                </a:r>
                <a:r>
                  <a:rPr lang="ru-RU" dirty="0" err="1"/>
                  <a:t>тең</a:t>
                </a:r>
                <a:r>
                  <a:rPr lang="ru-RU" dirty="0"/>
                  <a:t> </a:t>
                </a:r>
                <a:r>
                  <a:rPr lang="ru-RU" dirty="0" err="1"/>
                  <a:t>байланыссыз</a:t>
                </a:r>
                <a:r>
                  <a:rPr lang="ru-RU" dirty="0"/>
                  <a:t> </a:t>
                </a:r>
                <a:r>
                  <a:rPr lang="ru-RU" dirty="0" err="1"/>
                  <a:t>кездейсоқ</a:t>
                </a:r>
                <a:r>
                  <a:rPr lang="ru-RU" dirty="0"/>
                  <a:t> </a:t>
                </a:r>
                <a:r>
                  <a:rPr lang="ru-RU" dirty="0" err="1"/>
                  <a:t>қатар</a:t>
                </a:r>
                <a:r>
                  <a:rPr lang="ru-RU" dirty="0"/>
                  <a:t> </a:t>
                </a:r>
                <a:r>
                  <a:rPr lang="ru-RU" dirty="0" err="1"/>
                  <a:t>экстремумдарының</a:t>
                </a:r>
                <a:r>
                  <a:rPr lang="ru-RU" dirty="0"/>
                  <a:t> </a:t>
                </a:r>
                <a:r>
                  <a:rPr lang="ru-RU" dirty="0" err="1"/>
                  <a:t>жалпы</a:t>
                </a:r>
                <a:r>
                  <a:rPr lang="ru-RU" dirty="0"/>
                  <a:t> саны </a:t>
                </a:r>
                <a:r>
                  <a:rPr lang="en-US" dirty="0"/>
                  <a:t>n</a:t>
                </a:r>
                <a:r>
                  <a:rPr lang="ru-RU" baseline="-25000" dirty="0"/>
                  <a:t>э</a:t>
                </a:r>
                <a:r>
                  <a:rPr lang="ru-RU" dirty="0"/>
                  <a:t> </a:t>
                </a:r>
                <a:r>
                  <a:rPr lang="ru-RU" dirty="0" err="1"/>
                  <a:t>қалыпты</a:t>
                </a:r>
                <a:r>
                  <a:rPr lang="ru-RU" dirty="0"/>
                  <a:t> </a:t>
                </a:r>
                <a:r>
                  <a:rPr lang="ru-RU" dirty="0" err="1"/>
                  <a:t>үлестірім</a:t>
                </a:r>
                <a:r>
                  <a:rPr lang="ru-RU" dirty="0"/>
                  <a:t> </a:t>
                </a:r>
                <a:r>
                  <a:rPr lang="ru-RU" dirty="0" err="1"/>
                  <a:t>заңына</a:t>
                </a:r>
                <a:r>
                  <a:rPr lang="ru-RU" dirty="0"/>
                  <a:t> с</a:t>
                </a:r>
                <a:r>
                  <a:rPr lang="en-US" dirty="0"/>
                  <a:t>ə</a:t>
                </a:r>
                <a:r>
                  <a:rPr lang="ru-RU" dirty="0" err="1"/>
                  <a:t>йкес</a:t>
                </a:r>
                <a:r>
                  <a:rPr lang="ru-RU" dirty="0"/>
                  <a:t> </a:t>
                </a:r>
                <a:r>
                  <a:rPr lang="ru-RU" dirty="0" err="1"/>
                  <a:t>үлестіріледі</a:t>
                </a:r>
                <a:r>
                  <a:rPr lang="ru-RU" dirty="0"/>
                  <a:t>. </a:t>
                </a:r>
                <a:r>
                  <a:rPr lang="ru-RU" dirty="0" err="1"/>
                  <a:t>Оның</a:t>
                </a:r>
                <a:r>
                  <a:rPr lang="ru-RU" dirty="0"/>
                  <a:t> </a:t>
                </a:r>
                <a:r>
                  <a:rPr lang="ru-RU" dirty="0" err="1"/>
                  <a:t>математикалық</a:t>
                </a:r>
                <a:r>
                  <a:rPr lang="ru-RU" dirty="0"/>
                  <a:t> </a:t>
                </a:r>
                <a:r>
                  <a:rPr lang="ru-RU" dirty="0" err="1" smtClean="0"/>
                  <a:t>күтімі</a:t>
                </a:r>
                <a:endParaRPr lang="ru-RU" dirty="0" smtClean="0"/>
              </a:p>
              <a:p>
                <a:pPr indent="457200" algn="ctr"/>
                <a:r>
                  <a:rPr lang="en-US" sz="2000" dirty="0"/>
                  <a:t>m</a:t>
                </a:r>
                <a:r>
                  <a:rPr lang="ru-RU" sz="2000" baseline="-25000" dirty="0"/>
                  <a:t>э </a:t>
                </a:r>
                <a:r>
                  <a:rPr lang="ru-RU" sz="2000" dirty="0"/>
                  <a:t>= 2</a:t>
                </a:r>
                <a:r>
                  <a:rPr lang="en-US" sz="2000" dirty="0"/>
                  <a:t>n</a:t>
                </a:r>
                <a:r>
                  <a:rPr lang="ru-RU" sz="2000" dirty="0"/>
                  <a:t>/3</a:t>
                </a:r>
                <a:endParaRPr lang="kk-KZ" sz="2000" dirty="0"/>
              </a:p>
              <a:p>
                <a:pPr indent="457200" algn="just"/>
                <a:r>
                  <a:rPr lang="ru-RU" dirty="0" err="1"/>
                  <a:t>дисперсиясы</a:t>
                </a:r>
                <a:endParaRPr lang="kk-KZ" dirty="0" smtClean="0"/>
              </a:p>
              <a:p>
                <a:pPr indent="457200" algn="ctr"/>
                <a:r>
                  <a:rPr lang="en-US" sz="2000" dirty="0"/>
                  <a:t>D</a:t>
                </a:r>
                <a:r>
                  <a:rPr lang="kk-KZ" sz="2000" baseline="-25000" dirty="0"/>
                  <a:t>э</a:t>
                </a:r>
                <a:r>
                  <a:rPr lang="ru-RU" sz="2000" dirty="0"/>
                  <a:t>= (16</a:t>
                </a:r>
                <a:r>
                  <a:rPr lang="en-US" sz="2000" dirty="0"/>
                  <a:t>n</a:t>
                </a:r>
                <a:r>
                  <a:rPr lang="ru-RU" sz="2000" dirty="0"/>
                  <a:t>-29)/</a:t>
                </a:r>
                <a:r>
                  <a:rPr lang="ru-RU" sz="2000" dirty="0" smtClean="0"/>
                  <a:t>90</a:t>
                </a:r>
              </a:p>
              <a:p>
                <a:pPr indent="457200" algn="just"/>
                <a:r>
                  <a:rPr lang="ru-RU" dirty="0"/>
                  <a:t>Х </a:t>
                </a:r>
                <a:r>
                  <a:rPr lang="ru-RU" dirty="0" err="1"/>
                  <a:t>қатарының</a:t>
                </a:r>
                <a:r>
                  <a:rPr lang="ru-RU" dirty="0"/>
                  <a:t> </a:t>
                </a:r>
                <a:r>
                  <a:rPr lang="ru-RU" dirty="0" err="1"/>
                  <a:t>кездейсоқтық</a:t>
                </a:r>
                <a:r>
                  <a:rPr lang="ru-RU" dirty="0"/>
                  <a:t> </a:t>
                </a:r>
                <a:r>
                  <a:rPr lang="ru-RU" dirty="0" err="1"/>
                  <a:t>гипотезасын</a:t>
                </a:r>
                <a:r>
                  <a:rPr lang="ru-RU" dirty="0"/>
                  <a:t> </a:t>
                </a:r>
                <a:r>
                  <a:rPr lang="ru-RU" dirty="0" err="1"/>
                  <a:t>тексеру</a:t>
                </a:r>
                <a:r>
                  <a:rPr lang="ru-RU" dirty="0"/>
                  <a:t> </a:t>
                </a:r>
                <a:r>
                  <a:rPr lang="ru-RU" dirty="0" err="1"/>
                  <a:t>үшін</a:t>
                </a:r>
                <a:r>
                  <a:rPr lang="ru-RU" dirty="0"/>
                  <a:t> </a:t>
                </a:r>
                <a:r>
                  <a:rPr lang="ru-RU" dirty="0" err="1"/>
                  <a:t>қатардың</a:t>
                </a:r>
                <a:r>
                  <a:rPr lang="ru-RU" dirty="0"/>
                  <a:t> </a:t>
                </a:r>
                <a:r>
                  <a:rPr lang="ru-RU" dirty="0" err="1"/>
                  <a:t>нақты</a:t>
                </a:r>
                <a:r>
                  <a:rPr lang="ru-RU" dirty="0"/>
                  <a:t> </a:t>
                </a:r>
                <a:r>
                  <a:rPr lang="ru-RU" dirty="0" err="1"/>
                  <a:t>қалыптандырылған</a:t>
                </a:r>
                <a:r>
                  <a:rPr lang="ru-RU" dirty="0"/>
                  <a:t> </a:t>
                </a:r>
                <a:r>
                  <a:rPr lang="ru-RU" dirty="0" err="1"/>
                  <a:t>экстремумдар</a:t>
                </a:r>
                <a:r>
                  <a:rPr lang="ru-RU" dirty="0"/>
                  <a:t> </a:t>
                </a:r>
                <a:r>
                  <a:rPr lang="ru-RU" dirty="0" err="1"/>
                  <a:t>санын</a:t>
                </a:r>
                <a:r>
                  <a:rPr lang="ru-RU" dirty="0"/>
                  <a:t> </a:t>
                </a:r>
                <a:r>
                  <a:rPr lang="ru-RU" dirty="0" err="1"/>
                  <a:t>есептеу</a:t>
                </a:r>
                <a:r>
                  <a:rPr lang="ru-RU" dirty="0"/>
                  <a:t> </a:t>
                </a:r>
                <a:r>
                  <a:rPr lang="ru-RU" dirty="0" err="1"/>
                  <a:t>жеткілікті</a:t>
                </a:r>
                <a:r>
                  <a:rPr lang="ru-RU" dirty="0"/>
                  <a:t> </a:t>
                </a:r>
                <a:endParaRPr lang="ru-RU" dirty="0" smtClean="0"/>
              </a:p>
              <a:p>
                <a:pPr indent="457200" algn="ctr"/>
                <a:r>
                  <a:rPr lang="en-US" sz="2000" dirty="0"/>
                  <a:t>t</a:t>
                </a:r>
                <a:r>
                  <a:rPr lang="ru-RU" sz="2000" baseline="-25000" dirty="0"/>
                  <a:t>э </a:t>
                </a:r>
                <a:r>
                  <a:rPr lang="ru-RU" sz="2000" dirty="0"/>
                  <a:t>= (</a:t>
                </a:r>
                <a:r>
                  <a:rPr lang="en-US" sz="2000" dirty="0"/>
                  <a:t>n</a:t>
                </a:r>
                <a:r>
                  <a:rPr lang="ru-RU" sz="2000" baseline="-25000" dirty="0"/>
                  <a:t>э </a:t>
                </a:r>
                <a:r>
                  <a:rPr lang="ru-RU" sz="2000" dirty="0"/>
                  <a:t>– </a:t>
                </a:r>
                <a:r>
                  <a:rPr lang="en-US" sz="2000" dirty="0"/>
                  <a:t>m</a:t>
                </a:r>
                <a:r>
                  <a:rPr lang="kk-KZ" sz="2000" baseline="-25000" dirty="0"/>
                  <a:t>э</a:t>
                </a:r>
                <a:r>
                  <a:rPr lang="ru-RU" sz="2000" dirty="0"/>
                  <a:t>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ru-RU" sz="2000">
                                <a:latin typeface="Cambria Math" panose="02040503050406030204" pitchFamily="18" charset="0"/>
                              </a:rPr>
                              <m:t>э</m:t>
                            </m:r>
                          </m:sub>
                        </m:sSub>
                      </m:e>
                    </m:rad>
                  </m:oMath>
                </a14:m>
                <a:endParaRPr lang="ru-RU" dirty="0" smtClean="0"/>
              </a:p>
              <a:p>
                <a:pPr algn="just"/>
                <a:r>
                  <a:rPr lang="ru-RU" dirty="0"/>
                  <a:t>ж</a:t>
                </a:r>
                <a:r>
                  <a:rPr lang="en-US" dirty="0"/>
                  <a:t>ə</a:t>
                </a:r>
                <a:r>
                  <a:rPr lang="ru-RU" dirty="0"/>
                  <a:t>не оны </a:t>
                </a:r>
                <a:r>
                  <a:rPr lang="ru-RU" dirty="0" err="1"/>
                  <a:t>берілген</a:t>
                </a:r>
                <a:r>
                  <a:rPr lang="ru-RU" dirty="0"/>
                  <a:t> </a:t>
                </a:r>
                <a:r>
                  <a:rPr lang="el-GR" dirty="0"/>
                  <a:t>α </a:t>
                </a:r>
                <a:r>
                  <a:rPr lang="ru-RU" dirty="0"/>
                  <a:t>м</a:t>
                </a:r>
                <a:r>
                  <a:rPr lang="en-US" dirty="0"/>
                  <a:t>ə</a:t>
                </a:r>
                <a:r>
                  <a:rPr lang="ru-RU" dirty="0" err="1"/>
                  <a:t>нділік</a:t>
                </a:r>
                <a:r>
                  <a:rPr lang="ru-RU" dirty="0"/>
                  <a:t> </a:t>
                </a:r>
                <a:r>
                  <a:rPr lang="ru-RU" dirty="0" err="1"/>
                  <a:t>деңгейінде</a:t>
                </a:r>
                <a:r>
                  <a:rPr lang="ru-RU" dirty="0"/>
                  <a:t> </a:t>
                </a:r>
                <a:r>
                  <a:rPr lang="ru-RU" dirty="0" err="1"/>
                  <a:t>қалыпты</a:t>
                </a:r>
                <a:r>
                  <a:rPr lang="ru-RU" dirty="0"/>
                  <a:t> </a:t>
                </a:r>
                <a:r>
                  <a:rPr lang="ru-RU" dirty="0" err="1" smtClean="0"/>
                  <a:t>үлестірім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заңының</a:t>
                </a:r>
                <a:r>
                  <a:rPr lang="ru-RU" dirty="0" smtClean="0"/>
                  <a:t> </a:t>
                </a:r>
                <a:r>
                  <a:rPr lang="en-US" dirty="0"/>
                  <a:t>t</a:t>
                </a:r>
                <a:r>
                  <a:rPr lang="el-GR" baseline="-25000" dirty="0"/>
                  <a:t>α</a:t>
                </a:r>
                <a:r>
                  <a:rPr lang="el-GR" dirty="0"/>
                  <a:t> </a:t>
                </a:r>
                <a:r>
                  <a:rPr lang="ru-RU" dirty="0" err="1"/>
                  <a:t>қалыптандырылған</a:t>
                </a:r>
                <a:r>
                  <a:rPr lang="ru-RU" dirty="0"/>
                  <a:t> м</a:t>
                </a:r>
                <a:r>
                  <a:rPr lang="en-US" dirty="0"/>
                  <a:t>ə</a:t>
                </a:r>
                <a:r>
                  <a:rPr lang="ru-RU" dirty="0" err="1"/>
                  <a:t>німен</a:t>
                </a:r>
                <a:r>
                  <a:rPr lang="ru-RU" dirty="0"/>
                  <a:t> </a:t>
                </a:r>
                <a:r>
                  <a:rPr lang="ru-RU" dirty="0" err="1"/>
                  <a:t>салыстыру</a:t>
                </a:r>
                <a:r>
                  <a:rPr lang="ru-RU" dirty="0"/>
                  <a:t> </a:t>
                </a:r>
                <a:r>
                  <a:rPr lang="ru-RU" dirty="0" err="1"/>
                  <a:t>керек</a:t>
                </a:r>
                <a:r>
                  <a:rPr lang="ru-RU" dirty="0"/>
                  <a:t>. </a:t>
                </a:r>
                <a:r>
                  <a:rPr lang="en-US" dirty="0"/>
                  <a:t>/t</a:t>
                </a:r>
                <a:r>
                  <a:rPr lang="ru-RU" dirty="0"/>
                  <a:t>э/&gt;</a:t>
                </a:r>
                <a:r>
                  <a:rPr lang="en-US" dirty="0"/>
                  <a:t>t</a:t>
                </a:r>
                <a:r>
                  <a:rPr lang="el-GR" dirty="0"/>
                  <a:t>α </a:t>
                </a:r>
                <a:r>
                  <a:rPr lang="ru-RU" dirty="0" err="1" smtClean="0"/>
                  <a:t>болғанда</a:t>
                </a:r>
                <a:r>
                  <a:rPr lang="ru-RU" dirty="0" smtClean="0"/>
                  <a:t> </a:t>
                </a:r>
                <a:r>
                  <a:rPr lang="ru-RU" dirty="0" err="1"/>
                  <a:t>қатардың</a:t>
                </a:r>
                <a:r>
                  <a:rPr lang="ru-RU" dirty="0"/>
                  <a:t> </a:t>
                </a:r>
                <a:r>
                  <a:rPr lang="ru-RU" dirty="0" err="1"/>
                  <a:t>кездейсоқтығы</a:t>
                </a:r>
                <a:r>
                  <a:rPr lang="ru-RU" dirty="0"/>
                  <a:t> </a:t>
                </a:r>
                <a:r>
                  <a:rPr lang="ru-RU" dirty="0" err="1"/>
                  <a:t>жөніндегі</a:t>
                </a:r>
                <a:r>
                  <a:rPr lang="ru-RU" dirty="0"/>
                  <a:t> гипотеза </a:t>
                </a:r>
                <a:r>
                  <a:rPr lang="ru-RU" dirty="0" err="1"/>
                  <a:t>жоққа</a:t>
                </a:r>
                <a:endParaRPr lang="ru-RU" dirty="0"/>
              </a:p>
              <a:p>
                <a:pPr algn="just"/>
                <a:r>
                  <a:rPr lang="ru-RU" dirty="0" err="1"/>
                  <a:t>шығарылады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pPr algn="just"/>
                <a:r>
                  <a:rPr lang="ru-RU" dirty="0" err="1"/>
                  <a:t>Өсу</a:t>
                </a:r>
                <a:r>
                  <a:rPr lang="ru-RU" dirty="0"/>
                  <a:t> (</a:t>
                </a:r>
                <a:r>
                  <a:rPr lang="ru-RU" dirty="0" err="1"/>
                  <a:t>кему</a:t>
                </a:r>
                <a:r>
                  <a:rPr lang="ru-RU" dirty="0"/>
                  <a:t>) </a:t>
                </a:r>
                <a:r>
                  <a:rPr lang="ru-RU" dirty="0" smtClean="0"/>
                  <a:t>саны мен </a:t>
                </a:r>
                <a:r>
                  <a:rPr lang="ru-RU" dirty="0" err="1"/>
                  <a:t>экстремумдар</a:t>
                </a:r>
                <a:r>
                  <a:rPr lang="ru-RU" dirty="0"/>
                  <a:t> </a:t>
                </a:r>
                <a:r>
                  <a:rPr lang="ru-RU" dirty="0" err="1"/>
                  <a:t>санын</a:t>
                </a:r>
                <a:r>
                  <a:rPr lang="ru-RU" dirty="0"/>
                  <a:t> </a:t>
                </a:r>
                <a:r>
                  <a:rPr lang="ru-RU" dirty="0" err="1"/>
                  <a:t>есептеу</a:t>
                </a:r>
                <a:r>
                  <a:rPr lang="ru-RU" dirty="0"/>
                  <a:t> </a:t>
                </a:r>
                <a:r>
                  <a:rPr lang="ru-RU" dirty="0" err="1" smtClean="0"/>
                  <a:t>кезінде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қатардың</a:t>
                </a:r>
                <a:r>
                  <a:rPr lang="ru-RU" dirty="0" smtClean="0"/>
                  <a:t> </a:t>
                </a:r>
                <a:r>
                  <a:rPr lang="ru-RU" dirty="0" err="1"/>
                  <a:t>екі</a:t>
                </a:r>
                <a:r>
                  <a:rPr lang="ru-RU" dirty="0"/>
                  <a:t> </a:t>
                </a:r>
                <a:r>
                  <a:rPr lang="ru-RU" dirty="0" err="1"/>
                  <a:t>көршілес</a:t>
                </a:r>
                <a:r>
                  <a:rPr lang="ru-RU" dirty="0"/>
                  <a:t> </a:t>
                </a:r>
                <a:r>
                  <a:rPr lang="ru-RU" dirty="0" err="1"/>
                  <a:t>элементі</a:t>
                </a:r>
                <a:r>
                  <a:rPr lang="ru-RU" dirty="0"/>
                  <a:t> х</a:t>
                </a:r>
                <a:r>
                  <a:rPr lang="en-US" dirty="0"/>
                  <a:t>j </a:t>
                </a:r>
                <a:r>
                  <a:rPr lang="ru-RU" dirty="0"/>
                  <a:t>ж</a:t>
                </a:r>
                <a:r>
                  <a:rPr lang="en-US" dirty="0"/>
                  <a:t>ə</a:t>
                </a:r>
                <a:r>
                  <a:rPr lang="ru-RU" dirty="0"/>
                  <a:t>не х</a:t>
                </a:r>
                <a:r>
                  <a:rPr lang="en-US" dirty="0"/>
                  <a:t>j+1 </a:t>
                </a:r>
                <a:r>
                  <a:rPr lang="ru-RU" dirty="0" err="1"/>
                  <a:t>өзара</a:t>
                </a:r>
                <a:r>
                  <a:rPr lang="ru-RU" dirty="0"/>
                  <a:t> </a:t>
                </a:r>
                <a:r>
                  <a:rPr lang="ru-RU" dirty="0" err="1"/>
                  <a:t>тең</a:t>
                </a:r>
                <a:r>
                  <a:rPr lang="ru-RU" dirty="0"/>
                  <a:t> </a:t>
                </a:r>
                <a:r>
                  <a:rPr lang="ru-RU" dirty="0" err="1" smtClean="0"/>
                  <a:t>болуы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мүмкін</a:t>
                </a:r>
                <a:r>
                  <a:rPr lang="ru-RU" dirty="0"/>
                  <a:t>. </a:t>
                </a:r>
                <a:r>
                  <a:rPr lang="ru-RU" dirty="0" err="1"/>
                  <a:t>Мұндай</a:t>
                </a:r>
                <a:r>
                  <a:rPr lang="ru-RU" dirty="0"/>
                  <a:t> </a:t>
                </a:r>
                <a:r>
                  <a:rPr lang="ru-RU" dirty="0" err="1"/>
                  <a:t>жағдайда</a:t>
                </a:r>
                <a:r>
                  <a:rPr lang="ru-RU" dirty="0"/>
                  <a:t> </a:t>
                </a:r>
                <a:r>
                  <a:rPr lang="ru-RU" dirty="0" err="1"/>
                  <a:t>олардың</a:t>
                </a:r>
                <a:r>
                  <a:rPr lang="ru-RU" dirty="0"/>
                  <a:t> </a:t>
                </a:r>
                <a:r>
                  <a:rPr lang="ru-RU" dirty="0" err="1"/>
                  <a:t>біреуін</a:t>
                </a:r>
                <a:r>
                  <a:rPr lang="ru-RU" dirty="0"/>
                  <a:t> </a:t>
                </a:r>
                <a:r>
                  <a:rPr lang="ru-RU" dirty="0" err="1"/>
                  <a:t>қатардан</a:t>
                </a:r>
                <a:r>
                  <a:rPr lang="ru-RU" dirty="0"/>
                  <a:t> </a:t>
                </a:r>
                <a:r>
                  <a:rPr lang="ru-RU" dirty="0" err="1" smtClean="0"/>
                  <a:t>шығарып</a:t>
                </a:r>
                <a:r>
                  <a:rPr lang="ru-RU" dirty="0" smtClean="0"/>
                  <a:t>, ал </a:t>
                </a:r>
                <a:r>
                  <a:rPr lang="ru-RU" dirty="0" err="1"/>
                  <a:t>қатар</a:t>
                </a:r>
                <a:r>
                  <a:rPr lang="ru-RU" dirty="0"/>
                  <a:t> </a:t>
                </a:r>
                <a:r>
                  <a:rPr lang="ru-RU" dirty="0" err="1"/>
                  <a:t>мүшелерінің</a:t>
                </a:r>
                <a:r>
                  <a:rPr lang="ru-RU" dirty="0"/>
                  <a:t> </a:t>
                </a:r>
                <a:r>
                  <a:rPr lang="ru-RU" dirty="0" err="1"/>
                  <a:t>жалпы</a:t>
                </a:r>
                <a:r>
                  <a:rPr lang="ru-RU" dirty="0"/>
                  <a:t> </a:t>
                </a:r>
                <a:r>
                  <a:rPr lang="ru-RU" dirty="0" err="1"/>
                  <a:t>санын</a:t>
                </a:r>
                <a:r>
                  <a:rPr lang="ru-RU" dirty="0"/>
                  <a:t> 1-ге </a:t>
                </a:r>
                <a:r>
                  <a:rPr lang="ru-RU" dirty="0" err="1"/>
                  <a:t>азайту</a:t>
                </a:r>
                <a:r>
                  <a:rPr lang="ru-RU" dirty="0"/>
                  <a:t> </a:t>
                </a:r>
                <a:r>
                  <a:rPr lang="ru-RU" dirty="0" err="1"/>
                  <a:t>керек</a:t>
                </a:r>
                <a:r>
                  <a:rPr lang="ru-RU" dirty="0"/>
                  <a:t>. </a:t>
                </a:r>
                <a:endParaRPr lang="ru-RU" dirty="0" smtClean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62" y="750152"/>
                <a:ext cx="9501188" cy="5851154"/>
              </a:xfrm>
              <a:prstGeom prst="rect">
                <a:avLst/>
              </a:prstGeom>
              <a:blipFill rotWithShape="0">
                <a:blip r:embed="rId2"/>
                <a:stretch>
                  <a:fillRect l="-513" t="-521" r="-513" b="-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97664" y="380820"/>
            <a:ext cx="3402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ЭКСТРЕМУМДАР КРИТЕРИЙІ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31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7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664" y="380820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НЕЙМАН КРИТЕРИЙІ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6620" y="1090082"/>
            <a:ext cx="962017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х</a:t>
            </a:r>
            <a:r>
              <a:rPr lang="ru-RU" baseline="-25000" dirty="0"/>
              <a:t>1</a:t>
            </a:r>
            <a:r>
              <a:rPr lang="ru-RU" dirty="0"/>
              <a:t>, х</a:t>
            </a:r>
            <a:r>
              <a:rPr lang="ru-RU" baseline="-25000" dirty="0"/>
              <a:t>2</a:t>
            </a:r>
            <a:r>
              <a:rPr lang="ru-RU" dirty="0"/>
              <a:t>, х</a:t>
            </a:r>
            <a:r>
              <a:rPr lang="ru-RU" baseline="-25000" dirty="0"/>
              <a:t>3</a:t>
            </a:r>
            <a:r>
              <a:rPr lang="ru-RU" dirty="0"/>
              <a:t>,..., х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ru-RU" dirty="0" err="1"/>
              <a:t>тізбекті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қатарынан</a:t>
            </a:r>
            <a:r>
              <a:rPr lang="ru-RU" dirty="0"/>
              <a:t> </a:t>
            </a:r>
            <a:r>
              <a:rPr lang="ru-RU" dirty="0" err="1" smtClean="0"/>
              <a:t>көршілес</a:t>
            </a:r>
            <a:r>
              <a:rPr lang="ru-RU" dirty="0" smtClean="0"/>
              <a:t> </a:t>
            </a:r>
            <a:r>
              <a:rPr lang="ru-RU" dirty="0" err="1" smtClean="0"/>
              <a:t>мүшелер</a:t>
            </a:r>
            <a:r>
              <a:rPr lang="ru-RU" dirty="0" smtClean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en-US" dirty="0"/>
              <a:t>n-1 </a:t>
            </a:r>
            <a:r>
              <a:rPr lang="ru-RU" dirty="0" err="1"/>
              <a:t>айырмасын</a:t>
            </a:r>
            <a:r>
              <a:rPr lang="ru-RU" dirty="0"/>
              <a:t> </a:t>
            </a:r>
            <a:r>
              <a:rPr lang="ru-RU" dirty="0" err="1"/>
              <a:t>есептеуге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ru-RU" dirty="0"/>
              <a:t>х</a:t>
            </a:r>
            <a:r>
              <a:rPr lang="ru-RU" baseline="-25000" dirty="0"/>
              <a:t>2</a:t>
            </a:r>
            <a:r>
              <a:rPr lang="ru-RU" dirty="0"/>
              <a:t> – х</a:t>
            </a:r>
            <a:r>
              <a:rPr lang="ru-RU" baseline="-25000" dirty="0"/>
              <a:t>1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ru-RU" dirty="0"/>
              <a:t>х</a:t>
            </a:r>
            <a:r>
              <a:rPr lang="ru-RU" baseline="-25000" dirty="0"/>
              <a:t>3</a:t>
            </a:r>
            <a:r>
              <a:rPr lang="ru-RU" dirty="0"/>
              <a:t> – х</a:t>
            </a:r>
            <a:r>
              <a:rPr lang="ru-RU" baseline="-25000" dirty="0"/>
              <a:t>2</a:t>
            </a:r>
            <a:r>
              <a:rPr lang="ru-RU" dirty="0"/>
              <a:t>,..., </a:t>
            </a:r>
            <a:r>
              <a:rPr lang="en-US" dirty="0"/>
              <a:t>d</a:t>
            </a:r>
            <a:r>
              <a:rPr lang="en-US" baseline="-25000" dirty="0"/>
              <a:t>n</a:t>
            </a:r>
            <a:r>
              <a:rPr lang="en-US" dirty="0"/>
              <a:t>-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ru-RU" dirty="0"/>
              <a:t>х</a:t>
            </a:r>
            <a:r>
              <a:rPr lang="en-US" baseline="-25000" dirty="0"/>
              <a:t>n</a:t>
            </a:r>
            <a:r>
              <a:rPr lang="en-US" dirty="0"/>
              <a:t> – </a:t>
            </a:r>
            <a:r>
              <a:rPr lang="ru-RU" dirty="0"/>
              <a:t>х</a:t>
            </a:r>
            <a:r>
              <a:rPr lang="en-US" baseline="-25000" dirty="0"/>
              <a:t>n</a:t>
            </a:r>
            <a:r>
              <a:rPr lang="en-US" dirty="0"/>
              <a:t>-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pPr indent="457200" algn="just"/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айырмалар</a:t>
            </a:r>
            <a:r>
              <a:rPr lang="ru-RU" dirty="0"/>
              <a:t> </a:t>
            </a:r>
            <a:r>
              <a:rPr lang="ru-RU" dirty="0" err="1"/>
              <a:t>төмендегідей</a:t>
            </a:r>
            <a:r>
              <a:rPr lang="ru-RU" dirty="0"/>
              <a:t> </a:t>
            </a:r>
            <a:r>
              <a:rPr lang="ru-RU" dirty="0" err="1"/>
              <a:t>қатынастағы</a:t>
            </a:r>
            <a:r>
              <a:rPr lang="ru-RU" dirty="0"/>
              <a:t> </a:t>
            </a:r>
            <a:r>
              <a:rPr lang="ru-RU" dirty="0" err="1"/>
              <a:t>дисперсияны</a:t>
            </a:r>
            <a:r>
              <a:rPr lang="ru-RU" dirty="0"/>
              <a:t> (σ</a:t>
            </a:r>
            <a:r>
              <a:rPr lang="ru-RU" baseline="30000" dirty="0"/>
              <a:t>2</a:t>
            </a:r>
            <a:r>
              <a:rPr lang="ru-RU" dirty="0"/>
              <a:t>) </a:t>
            </a:r>
            <a:r>
              <a:rPr lang="ru-RU" dirty="0" err="1" smtClean="0"/>
              <a:t>бағалауда</a:t>
            </a:r>
            <a:r>
              <a:rPr lang="ru-RU" dirty="0" smtClean="0"/>
              <a:t> </a:t>
            </a:r>
            <a:r>
              <a:rPr lang="ru-RU" dirty="0" err="1"/>
              <a:t>пайдалануы</a:t>
            </a:r>
            <a:r>
              <a:rPr lang="ru-RU" dirty="0"/>
              <a:t> </a:t>
            </a:r>
            <a:r>
              <a:rPr lang="ru-RU" dirty="0" err="1" smtClean="0"/>
              <a:t>мүмкін</a:t>
            </a:r>
            <a:endParaRPr lang="ru-RU" dirty="0" smtClean="0"/>
          </a:p>
          <a:p>
            <a:pPr indent="457200" algn="just"/>
            <a:endParaRPr lang="kk-KZ" dirty="0"/>
          </a:p>
          <a:p>
            <a:pPr indent="457200" algn="just"/>
            <a:endParaRPr lang="kk-KZ" dirty="0" smtClean="0"/>
          </a:p>
          <a:p>
            <a:pPr indent="457200" algn="just"/>
            <a:endParaRPr lang="kk-KZ" dirty="0" smtClean="0"/>
          </a:p>
          <a:p>
            <a:pPr indent="457200" algn="just"/>
            <a:r>
              <a:rPr lang="kk-KZ" dirty="0" smtClean="0"/>
              <a:t>Сондай-ақ </a:t>
            </a:r>
            <a:r>
              <a:rPr lang="ru-RU" dirty="0" smtClean="0"/>
              <a:t>σ</a:t>
            </a:r>
            <a:r>
              <a:rPr lang="ru-RU" baseline="30000" dirty="0" smtClean="0"/>
              <a:t>2 </a:t>
            </a:r>
            <a:r>
              <a:rPr lang="kk-KZ" dirty="0" smtClean="0"/>
              <a:t>параметрінің </a:t>
            </a:r>
            <a:r>
              <a:rPr lang="kk-KZ" dirty="0"/>
              <a:t>шамасы мына қатынас </a:t>
            </a:r>
            <a:r>
              <a:rPr lang="kk-KZ" dirty="0" smtClean="0"/>
              <a:t>арқылы алынатыны </a:t>
            </a:r>
            <a:r>
              <a:rPr lang="kk-KZ" dirty="0"/>
              <a:t>белгілі</a:t>
            </a:r>
          </a:p>
          <a:p>
            <a:pPr indent="457200" algn="just"/>
            <a:endParaRPr lang="kk-KZ" dirty="0"/>
          </a:p>
          <a:p>
            <a:pPr indent="457200" algn="just"/>
            <a:endParaRPr lang="kk-KZ" dirty="0" smtClean="0"/>
          </a:p>
          <a:p>
            <a:pPr indent="457200" algn="just"/>
            <a:endParaRPr lang="en-US" dirty="0" smtClean="0"/>
          </a:p>
          <a:p>
            <a:pPr indent="457200" algn="just"/>
            <a:r>
              <a:rPr lang="ru-RU" dirty="0" err="1" smtClean="0"/>
              <a:t>Сонымен</a:t>
            </a:r>
            <a:r>
              <a:rPr lang="ru-RU" dirty="0"/>
              <a:t>, </a:t>
            </a:r>
            <a:r>
              <a:rPr lang="el-GR" dirty="0"/>
              <a:t>δ </a:t>
            </a:r>
            <a:r>
              <a:rPr lang="ru-RU" dirty="0" err="1"/>
              <a:t>параметрінің</a:t>
            </a:r>
            <a:r>
              <a:rPr lang="ru-RU" dirty="0"/>
              <a:t> </a:t>
            </a:r>
            <a:r>
              <a:rPr lang="ru-RU" dirty="0" err="1"/>
              <a:t>бірліктен</a:t>
            </a:r>
            <a:r>
              <a:rPr lang="ru-RU" dirty="0"/>
              <a:t> </a:t>
            </a:r>
            <a:r>
              <a:rPr lang="ru-RU" dirty="0" err="1"/>
              <a:t>ауытқу</a:t>
            </a:r>
            <a:r>
              <a:rPr lang="ru-RU" dirty="0"/>
              <a:t> д</a:t>
            </a:r>
            <a:r>
              <a:rPr lang="en-US" dirty="0"/>
              <a:t>ə</a:t>
            </a:r>
            <a:r>
              <a:rPr lang="ru-RU" dirty="0" err="1"/>
              <a:t>режесі</a:t>
            </a:r>
            <a:r>
              <a:rPr lang="ru-RU" dirty="0"/>
              <a:t> </a:t>
            </a:r>
            <a:r>
              <a:rPr lang="ru-RU" dirty="0" err="1"/>
              <a:t>қарастырылып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статистикалық</a:t>
            </a:r>
            <a:r>
              <a:rPr lang="ru-RU" dirty="0"/>
              <a:t> </a:t>
            </a:r>
            <a:r>
              <a:rPr lang="ru-RU" dirty="0" err="1"/>
              <a:t>жиынтықтың</a:t>
            </a:r>
            <a:r>
              <a:rPr lang="ru-RU" dirty="0"/>
              <a:t> </a:t>
            </a:r>
            <a:r>
              <a:rPr lang="ru-RU" dirty="0" err="1"/>
              <a:t>кездейсоқтығын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еместігін</a:t>
            </a:r>
            <a:r>
              <a:rPr lang="ru-RU" dirty="0"/>
              <a:t>)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өлшемі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қолданыла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el-GR" dirty="0"/>
              <a:t>δ</a:t>
            </a:r>
            <a:r>
              <a:rPr lang="el-GR" baseline="-25000" dirty="0"/>
              <a:t>α</a:t>
            </a:r>
            <a:r>
              <a:rPr lang="el-GR" dirty="0"/>
              <a:t> </a:t>
            </a:r>
            <a:r>
              <a:rPr lang="ru-RU" dirty="0" err="1"/>
              <a:t>параметрінің</a:t>
            </a:r>
            <a:r>
              <a:rPr lang="ru-RU" dirty="0"/>
              <a:t> </a:t>
            </a:r>
            <a:r>
              <a:rPr lang="ru-RU" dirty="0" err="1"/>
              <a:t>шекті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мына</a:t>
            </a:r>
            <a:r>
              <a:rPr lang="ru-RU" dirty="0"/>
              <a:t> </a:t>
            </a:r>
            <a:r>
              <a:rPr lang="ru-RU" dirty="0" err="1"/>
              <a:t>өрнек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: </a:t>
            </a:r>
            <a:endParaRPr lang="en-US" dirty="0" smtClean="0"/>
          </a:p>
          <a:p>
            <a:pPr indent="457200" algn="just"/>
            <a:endParaRPr lang="en-US" dirty="0"/>
          </a:p>
          <a:p>
            <a:pPr indent="457200" algn="just"/>
            <a:endParaRPr lang="ru-RU" dirty="0" smtClean="0"/>
          </a:p>
          <a:p>
            <a:pPr indent="457200" algn="just"/>
            <a:endParaRPr lang="en-US" dirty="0" smtClean="0"/>
          </a:p>
          <a:p>
            <a:pPr indent="457200" algn="just"/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dirty="0"/>
              <a:t>u</a:t>
            </a:r>
            <a:r>
              <a:rPr lang="el-GR" baseline="-25000" dirty="0"/>
              <a:t>α</a:t>
            </a:r>
            <a:r>
              <a:rPr lang="el-GR" dirty="0"/>
              <a:t> –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el-GR" dirty="0"/>
              <a:t>α </a:t>
            </a:r>
            <a:r>
              <a:rPr lang="ru-RU" dirty="0"/>
              <a:t>м</a:t>
            </a:r>
            <a:r>
              <a:rPr lang="en-US" dirty="0"/>
              <a:t>ə</a:t>
            </a:r>
            <a:r>
              <a:rPr lang="ru-RU" dirty="0" err="1"/>
              <a:t>нділік</a:t>
            </a:r>
            <a:r>
              <a:rPr lang="ru-RU" dirty="0"/>
              <a:t> </a:t>
            </a:r>
            <a:r>
              <a:rPr lang="ru-RU" dirty="0" err="1"/>
              <a:t>деңгейіндегі</a:t>
            </a:r>
            <a:r>
              <a:rPr lang="ru-RU" dirty="0"/>
              <a:t>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үлестірім</a:t>
            </a:r>
            <a:r>
              <a:rPr lang="ru-RU" dirty="0"/>
              <a:t> </a:t>
            </a:r>
            <a:r>
              <a:rPr lang="ru-RU" dirty="0" err="1"/>
              <a:t>заңы</a:t>
            </a:r>
            <a:r>
              <a:rPr lang="ru-RU" dirty="0"/>
              <a:t> </a:t>
            </a:r>
            <a:r>
              <a:rPr lang="ru-RU" dirty="0" err="1"/>
              <a:t>кестесі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анықталатын</a:t>
            </a:r>
            <a:r>
              <a:rPr lang="ru-RU" dirty="0"/>
              <a:t> параметр.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el-GR" dirty="0"/>
              <a:t>δ &gt; δ</a:t>
            </a:r>
            <a:r>
              <a:rPr lang="el-GR" baseline="-25000" dirty="0"/>
              <a:t>α</a:t>
            </a:r>
            <a:r>
              <a:rPr lang="el-GR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кездейсоқтық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гипотеза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шығарылады</a:t>
            </a:r>
            <a:r>
              <a:rPr lang="ru-RU" dirty="0"/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136017"/>
              </p:ext>
            </p:extLst>
          </p:nvPr>
        </p:nvGraphicFramePr>
        <p:xfrm>
          <a:off x="4014787" y="2168430"/>
          <a:ext cx="2290781" cy="58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Уравнение" r:id="rId3" imgW="1663700" imgH="431800" progId="Equation.3">
                  <p:embed/>
                </p:oleObj>
              </mc:Choice>
              <mc:Fallback>
                <p:oleObj name="Уравнение" r:id="rId3" imgW="1663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7" y="2168430"/>
                        <a:ext cx="2290781" cy="589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24042"/>
              </p:ext>
            </p:extLst>
          </p:nvPr>
        </p:nvGraphicFramePr>
        <p:xfrm>
          <a:off x="4014787" y="3209000"/>
          <a:ext cx="2193925" cy="62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Уравнение" r:id="rId5" imgW="1511280" imgH="431640" progId="Equation.3">
                  <p:embed/>
                </p:oleObj>
              </mc:Choice>
              <mc:Fallback>
                <p:oleObj name="Уравнение" r:id="rId5" imgW="1511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4787" y="3209000"/>
                        <a:ext cx="2193925" cy="626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839892"/>
              </p:ext>
            </p:extLst>
          </p:nvPr>
        </p:nvGraphicFramePr>
        <p:xfrm>
          <a:off x="4294186" y="4710017"/>
          <a:ext cx="1435101" cy="6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Уравнение" r:id="rId7" imgW="1002960" imgH="431640" progId="Equation.3">
                  <p:embed/>
                </p:oleObj>
              </mc:Choice>
              <mc:Fallback>
                <p:oleObj name="Уравнение" r:id="rId7" imgW="10029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94186" y="4710017"/>
                        <a:ext cx="1435101" cy="61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67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8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5963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0" dirty="0" smtClean="0"/>
              <a:t>СЕРИЯ ҰЗЫНДЫҒЫ МЕН САНДАРЫНЫҢ КРИТЕРИЙІ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4475" y="781566"/>
            <a:ext cx="9372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Берілген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нге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нге</a:t>
            </a:r>
            <a:r>
              <a:rPr lang="ru-RU" dirty="0"/>
              <a:t> </a:t>
            </a:r>
            <a:r>
              <a:rPr lang="ru-RU" dirty="0" err="1" smtClean="0"/>
              <a:t>ие</a:t>
            </a:r>
            <a:r>
              <a:rPr lang="en-US" dirty="0" smtClean="0"/>
              <a:t> </a:t>
            </a:r>
            <a:r>
              <a:rPr lang="ru-RU" dirty="0" err="1" smtClean="0"/>
              <a:t>болатын</a:t>
            </a:r>
            <a:r>
              <a:rPr lang="ru-RU" dirty="0" smtClean="0"/>
              <a:t> </a:t>
            </a:r>
            <a:r>
              <a:rPr lang="ru-RU" dirty="0" err="1"/>
              <a:t>мүшелердің</a:t>
            </a:r>
            <a:r>
              <a:rPr lang="ru-RU" dirty="0"/>
              <a:t>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тізбегін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серия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. </a:t>
            </a:r>
            <a:r>
              <a:rPr lang="ru-RU" dirty="0" err="1" smtClean="0"/>
              <a:t>Серияға</a:t>
            </a:r>
            <a:r>
              <a:rPr lang="en-US" dirty="0" smtClean="0"/>
              <a:t> </a:t>
            </a:r>
            <a:r>
              <a:rPr lang="ru-RU" dirty="0" err="1" smtClean="0"/>
              <a:t>кіретін</a:t>
            </a:r>
            <a:r>
              <a:rPr lang="ru-RU" dirty="0" smtClean="0"/>
              <a:t> </a:t>
            </a:r>
            <a:r>
              <a:rPr lang="ru-RU" dirty="0" err="1"/>
              <a:t>мүшелердің</a:t>
            </a:r>
            <a:r>
              <a:rPr lang="ru-RU" dirty="0"/>
              <a:t> саны </a:t>
            </a:r>
            <a:r>
              <a:rPr lang="ru-RU" b="1" i="1" dirty="0">
                <a:solidFill>
                  <a:srgbClr val="FF0000"/>
                </a:solidFill>
              </a:rPr>
              <a:t>серия </a:t>
            </a:r>
            <a:r>
              <a:rPr lang="ru-RU" b="1" i="1" dirty="0" err="1">
                <a:solidFill>
                  <a:srgbClr val="FF0000"/>
                </a:solidFill>
              </a:rPr>
              <a:t>ұзындығы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  <a:p>
            <a:pPr indent="457200" algn="just"/>
            <a:r>
              <a:rPr lang="ru-RU" dirty="0" err="1"/>
              <a:t>Мысалы</a:t>
            </a:r>
            <a:r>
              <a:rPr lang="ru-RU" dirty="0"/>
              <a:t>, а </a:t>
            </a:r>
            <a:r>
              <a:rPr lang="ru-RU" dirty="0" err="1"/>
              <a:t>элементтерінен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серияға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 smtClean="0"/>
              <a:t>нормасы</a:t>
            </a:r>
            <a:r>
              <a:rPr lang="en-US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/>
              <a:t>ортадан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тізбектің</a:t>
            </a:r>
            <a:r>
              <a:rPr lang="ru-RU" dirty="0"/>
              <a:t> </a:t>
            </a:r>
            <a:r>
              <a:rPr lang="ru-RU" dirty="0" err="1"/>
              <a:t>мүшелерінің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 smtClean="0"/>
              <a:t>кіреді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ал </a:t>
            </a:r>
            <a:r>
              <a:rPr lang="ru-RU" dirty="0"/>
              <a:t>б </a:t>
            </a:r>
            <a:r>
              <a:rPr lang="ru-RU" dirty="0" err="1"/>
              <a:t>элементтерінен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серияға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нормасы</a:t>
            </a:r>
            <a:r>
              <a:rPr lang="ru-RU" dirty="0"/>
              <a:t> </a:t>
            </a:r>
            <a:r>
              <a:rPr lang="ru-RU" dirty="0" err="1" smtClean="0"/>
              <a:t>немесе</a:t>
            </a:r>
            <a:r>
              <a:rPr lang="en-US" dirty="0" smtClean="0"/>
              <a:t> </a:t>
            </a:r>
            <a:r>
              <a:rPr lang="ru-RU" dirty="0" err="1" smtClean="0"/>
              <a:t>ортадан</a:t>
            </a:r>
            <a:r>
              <a:rPr lang="ru-RU" dirty="0" smtClean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тізбектің</a:t>
            </a:r>
            <a:r>
              <a:rPr lang="ru-RU" dirty="0"/>
              <a:t> </a:t>
            </a:r>
            <a:r>
              <a:rPr lang="ru-RU" dirty="0" err="1"/>
              <a:t>мүшелерінің</a:t>
            </a:r>
            <a:r>
              <a:rPr lang="ru-RU" dirty="0"/>
              <a:t> м</a:t>
            </a:r>
            <a:r>
              <a:rPr lang="en-US" dirty="0"/>
              <a:t>ə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кіреді</a:t>
            </a:r>
            <a:r>
              <a:rPr lang="ru-RU" dirty="0"/>
              <a:t>.</a:t>
            </a:r>
          </a:p>
          <a:p>
            <a:pPr indent="457200" algn="just"/>
            <a:r>
              <a:rPr lang="ru-RU" dirty="0" err="1"/>
              <a:t>Енді</a:t>
            </a:r>
            <a:r>
              <a:rPr lang="ru-RU" dirty="0"/>
              <a:t> а </a:t>
            </a:r>
            <a:r>
              <a:rPr lang="ru-RU" dirty="0" err="1"/>
              <a:t>элементтерінен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серияның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en-US" dirty="0"/>
              <a:t>r</a:t>
            </a:r>
            <a:r>
              <a:rPr lang="ru-RU" baseline="-25000" dirty="0"/>
              <a:t>1,</a:t>
            </a:r>
            <a:r>
              <a:rPr lang="en-US" baseline="-25000" dirty="0" err="1"/>
              <a:t>i</a:t>
            </a:r>
            <a:r>
              <a:rPr lang="en-US" dirty="0" smtClean="0"/>
              <a:t>  </a:t>
            </a:r>
            <a:r>
              <a:rPr lang="ru-RU" dirty="0" err="1" smtClean="0"/>
              <a:t>деп</a:t>
            </a:r>
            <a:r>
              <a:rPr lang="ru-RU" dirty="0"/>
              <a:t>, </a:t>
            </a:r>
            <a:r>
              <a:rPr lang="ru-RU" dirty="0" smtClean="0"/>
              <a:t>б</a:t>
            </a:r>
            <a:r>
              <a:rPr lang="en-US" dirty="0" smtClean="0"/>
              <a:t> </a:t>
            </a:r>
            <a:r>
              <a:rPr lang="ru-RU" dirty="0" err="1" smtClean="0"/>
              <a:t>элементтерінен</a:t>
            </a:r>
            <a:r>
              <a:rPr lang="ru-RU" dirty="0" smtClean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серияның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en-US" dirty="0"/>
              <a:t>r</a:t>
            </a:r>
            <a:r>
              <a:rPr lang="ru-RU" baseline="-25000" dirty="0"/>
              <a:t>2,</a:t>
            </a:r>
            <a:r>
              <a:rPr lang="en-US" baseline="-25000" dirty="0" err="1"/>
              <a:t>i</a:t>
            </a:r>
            <a:r>
              <a:rPr lang="en-US" dirty="0" smtClean="0"/>
              <a:t> </a:t>
            </a:r>
            <a:r>
              <a:rPr lang="ru-RU" dirty="0" err="1"/>
              <a:t>деп</a:t>
            </a:r>
            <a:r>
              <a:rPr lang="ru-RU" dirty="0"/>
              <a:t>, ал </a:t>
            </a:r>
            <a:r>
              <a:rPr lang="ru-RU" dirty="0" err="1" smtClean="0"/>
              <a:t>серияның</a:t>
            </a:r>
            <a:r>
              <a:rPr lang="en-US" dirty="0" smtClean="0"/>
              <a:t> </a:t>
            </a:r>
            <a:r>
              <a:rPr lang="ru-RU" dirty="0" err="1" smtClean="0"/>
              <a:t>ұзындықтарын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таңбалайық</a:t>
            </a:r>
            <a:r>
              <a:rPr lang="ru-RU" dirty="0"/>
              <a:t>. </a:t>
            </a:r>
            <a:r>
              <a:rPr lang="ru-RU" dirty="0" err="1"/>
              <a:t>Олай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: </a:t>
            </a:r>
            <a:endParaRPr lang="en-US" dirty="0" smtClean="0"/>
          </a:p>
          <a:p>
            <a:pPr indent="457200" algn="just"/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ru-RU" dirty="0"/>
              <a:t> = </a:t>
            </a:r>
            <a:r>
              <a:rPr lang="en-US" dirty="0"/>
              <a:t>r</a:t>
            </a:r>
            <a:r>
              <a:rPr lang="ru-RU" baseline="-25000" dirty="0"/>
              <a:t>1,</a:t>
            </a:r>
            <a:r>
              <a:rPr lang="en-US" baseline="-25000" dirty="0" err="1"/>
              <a:t>i</a:t>
            </a:r>
            <a:r>
              <a:rPr lang="ru-RU" dirty="0"/>
              <a:t>+ </a:t>
            </a:r>
            <a:r>
              <a:rPr lang="en-US" dirty="0"/>
              <a:t>r</a:t>
            </a:r>
            <a:r>
              <a:rPr lang="ru-RU" baseline="-25000" dirty="0"/>
              <a:t>2,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ru-RU" dirty="0" err="1" smtClean="0"/>
              <a:t>ұзындығы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серияның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саны.</a:t>
            </a:r>
          </a:p>
          <a:p>
            <a:pPr indent="457200" algn="just"/>
            <a:r>
              <a:rPr lang="ru-RU" dirty="0" smtClean="0"/>
              <a:t>Серия </a:t>
            </a:r>
            <a:r>
              <a:rPr lang="ru-RU" dirty="0" err="1"/>
              <a:t>ұзындығы</a:t>
            </a:r>
            <a:r>
              <a:rPr lang="ru-RU" dirty="0"/>
              <a:t> мен </a:t>
            </a:r>
            <a:r>
              <a:rPr lang="ru-RU" dirty="0" err="1"/>
              <a:t>сандарының</a:t>
            </a:r>
            <a:r>
              <a:rPr lang="ru-RU" dirty="0"/>
              <a:t> </a:t>
            </a:r>
            <a:r>
              <a:rPr lang="ru-RU" dirty="0" err="1"/>
              <a:t>критерийін</a:t>
            </a:r>
            <a:r>
              <a:rPr lang="ru-RU" dirty="0"/>
              <a:t> </a:t>
            </a:r>
            <a:r>
              <a:rPr lang="ru-RU" dirty="0" err="1" smtClean="0"/>
              <a:t>қолдану</a:t>
            </a:r>
            <a:r>
              <a:rPr lang="en-US" dirty="0" smtClean="0"/>
              <a:t> </a:t>
            </a:r>
            <a:r>
              <a:rPr lang="ru-RU" dirty="0" err="1" smtClean="0"/>
              <a:t>эмпирикалық</a:t>
            </a:r>
            <a:r>
              <a:rPr lang="ru-RU" dirty="0" smtClean="0"/>
              <a:t> </a:t>
            </a:r>
            <a:r>
              <a:rPr lang="ru-RU" dirty="0" err="1"/>
              <a:t>статистикалық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осы </a:t>
            </a:r>
            <a:r>
              <a:rPr lang="ru-RU" dirty="0" err="1" smtClean="0"/>
              <a:t>сипаттамаларын</a:t>
            </a:r>
            <a:r>
              <a:rPr lang="en-US" dirty="0" smtClean="0"/>
              <a:t> </a:t>
            </a:r>
            <a:r>
              <a:rPr lang="ru-RU" dirty="0" err="1" smtClean="0"/>
              <a:t>теориялық</a:t>
            </a:r>
            <a:r>
              <a:rPr lang="ru-RU" dirty="0" smtClean="0"/>
              <a:t> </a:t>
            </a:r>
            <a:r>
              <a:rPr lang="ru-RU" dirty="0"/>
              <a:t>м</a:t>
            </a:r>
            <a:r>
              <a:rPr lang="en-US" dirty="0"/>
              <a:t>ə</a:t>
            </a:r>
            <a:r>
              <a:rPr lang="ru-RU" dirty="0" err="1"/>
              <a:t>ндерімен</a:t>
            </a:r>
            <a:r>
              <a:rPr lang="ru-RU" dirty="0"/>
              <a:t> </a:t>
            </a:r>
            <a:r>
              <a:rPr lang="ru-RU" dirty="0" err="1"/>
              <a:t>салыстыруға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 </a:t>
            </a:r>
            <a:endParaRPr lang="en-US" dirty="0" smtClean="0"/>
          </a:p>
          <a:p>
            <a:pPr indent="457200" algn="just"/>
            <a:r>
              <a:rPr lang="ru-RU" dirty="0" err="1"/>
              <a:t>Серияның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санының</a:t>
            </a:r>
            <a:r>
              <a:rPr lang="ru-RU" dirty="0"/>
              <a:t> </a:t>
            </a:r>
            <a:r>
              <a:rPr lang="ru-RU" dirty="0" err="1"/>
              <a:t>математикалық</a:t>
            </a:r>
            <a:r>
              <a:rPr lang="ru-RU" dirty="0"/>
              <a:t> </a:t>
            </a:r>
            <a:r>
              <a:rPr lang="ru-RU" dirty="0" err="1"/>
              <a:t>күтімі</a:t>
            </a:r>
            <a:r>
              <a:rPr lang="ru-RU" dirty="0"/>
              <a:t> </a:t>
            </a:r>
            <a:r>
              <a:rPr lang="ru-RU" dirty="0" smtClean="0"/>
              <a:t>мен</a:t>
            </a:r>
            <a:r>
              <a:rPr lang="en-US" dirty="0" smtClean="0"/>
              <a:t> </a:t>
            </a:r>
            <a:r>
              <a:rPr lang="ru-RU" dirty="0" err="1" smtClean="0"/>
              <a:t>дисперсиясы</a:t>
            </a:r>
            <a:r>
              <a:rPr lang="ru-RU" dirty="0" smtClean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шаманың</a:t>
            </a:r>
            <a:r>
              <a:rPr lang="ru-RU" dirty="0"/>
              <a:t> </a:t>
            </a:r>
            <a:r>
              <a:rPr lang="en-US" dirty="0"/>
              <a:t>ə</a:t>
            </a:r>
            <a:r>
              <a:rPr lang="ru-RU" dirty="0" err="1" smtClean="0"/>
              <a:t>ртүрлі</a:t>
            </a:r>
            <a:r>
              <a:rPr lang="en-US" dirty="0" smtClean="0"/>
              <a:t> </a:t>
            </a:r>
            <a:r>
              <a:rPr lang="ru-RU" dirty="0" err="1" smtClean="0"/>
              <a:t>ұзындығы</a:t>
            </a:r>
            <a:r>
              <a:rPr lang="ru-RU" dirty="0" smtClean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серияның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санының</a:t>
            </a:r>
            <a:r>
              <a:rPr lang="ru-RU" dirty="0"/>
              <a:t> </a:t>
            </a:r>
            <a:r>
              <a:rPr lang="ru-RU" dirty="0" err="1"/>
              <a:t>үлестірім</a:t>
            </a:r>
            <a:r>
              <a:rPr lang="ru-RU" dirty="0"/>
              <a:t> </a:t>
            </a:r>
            <a:r>
              <a:rPr lang="ru-RU" dirty="0" err="1"/>
              <a:t>функциясын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ж</a:t>
            </a:r>
            <a:r>
              <a:rPr lang="en-US" dirty="0"/>
              <a:t>ə</a:t>
            </a:r>
            <a:r>
              <a:rPr lang="ru-RU" dirty="0"/>
              <a:t>не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ru-RU" dirty="0" smtClean="0"/>
              <a:t>м</a:t>
            </a:r>
            <a:r>
              <a:rPr lang="en-US" dirty="0"/>
              <a:t>ə</a:t>
            </a:r>
            <a:r>
              <a:rPr lang="ru-RU" dirty="0" err="1"/>
              <a:t>нділік</a:t>
            </a:r>
            <a:r>
              <a:rPr lang="ru-RU" dirty="0"/>
              <a:t> </a:t>
            </a:r>
            <a:r>
              <a:rPr lang="ru-RU" dirty="0" err="1"/>
              <a:t>деңгейіне</a:t>
            </a:r>
            <a:r>
              <a:rPr lang="ru-RU" dirty="0"/>
              <a:t> </a:t>
            </a:r>
            <a:r>
              <a:rPr lang="ru-RU" dirty="0" err="1"/>
              <a:t>сүйене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жалпы</a:t>
            </a:r>
            <a:r>
              <a:rPr lang="ru-RU" dirty="0"/>
              <a:t> серия </a:t>
            </a:r>
            <a:r>
              <a:rPr lang="ru-RU" dirty="0" err="1"/>
              <a:t>сандарының</a:t>
            </a:r>
            <a:r>
              <a:rPr lang="ru-RU" dirty="0"/>
              <a:t> </a:t>
            </a:r>
            <a:r>
              <a:rPr lang="ru-RU" dirty="0" err="1"/>
              <a:t>күдікті</a:t>
            </a:r>
            <a:r>
              <a:rPr lang="ru-RU" dirty="0"/>
              <a:t> </a:t>
            </a:r>
            <a:r>
              <a:rPr lang="ru-RU" dirty="0" err="1" smtClean="0"/>
              <a:t>аймақтары</a:t>
            </a:r>
            <a:r>
              <a:rPr lang="ru-RU" dirty="0" smtClean="0"/>
              <a:t> </a:t>
            </a:r>
            <a:r>
              <a:rPr lang="ru-RU" dirty="0" err="1" smtClean="0"/>
              <a:t>анықта</a:t>
            </a:r>
            <a:r>
              <a:rPr lang="kk-KZ" dirty="0" smtClean="0"/>
              <a:t>лады.</a:t>
            </a:r>
          </a:p>
          <a:p>
            <a:pPr indent="457200" algn="just"/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бақылаудың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қатары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серия </a:t>
            </a:r>
            <a:r>
              <a:rPr lang="ru-RU" dirty="0" smtClean="0"/>
              <a:t>саны </a:t>
            </a:r>
            <a:r>
              <a:rPr lang="ru-RU" dirty="0" err="1" smtClean="0"/>
              <a:t>күдікті</a:t>
            </a:r>
            <a:r>
              <a:rPr lang="ru-RU" dirty="0" smtClean="0"/>
              <a:t> </a:t>
            </a:r>
            <a:r>
              <a:rPr lang="ru-RU" dirty="0"/>
              <a:t>м</a:t>
            </a:r>
            <a:r>
              <a:rPr lang="en-US" dirty="0"/>
              <a:t>ə</a:t>
            </a:r>
            <a:r>
              <a:rPr lang="ru-RU" dirty="0" err="1"/>
              <a:t>ннен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қалатын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 smtClean="0"/>
              <a:t>қатардың</a:t>
            </a:r>
            <a:r>
              <a:rPr lang="ru-RU" dirty="0" smtClean="0"/>
              <a:t> </a:t>
            </a:r>
            <a:r>
              <a:rPr lang="ru-RU" dirty="0" err="1" smtClean="0"/>
              <a:t>кездейсоқ</a:t>
            </a:r>
            <a:r>
              <a:rPr lang="ru-RU" dirty="0" smtClean="0"/>
              <a:t> </a:t>
            </a:r>
            <a:r>
              <a:rPr lang="ru-RU" dirty="0" err="1"/>
              <a:t>екендігі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нөлдік</a:t>
            </a:r>
            <a:r>
              <a:rPr lang="ru-RU" dirty="0"/>
              <a:t> гипотеза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шығарылады</a:t>
            </a:r>
            <a:r>
              <a:rPr lang="ru-RU" dirty="0"/>
              <a:t>. </a:t>
            </a:r>
            <a:r>
              <a:rPr lang="ru-RU" dirty="0" err="1"/>
              <a:t>Демек</a:t>
            </a:r>
            <a:r>
              <a:rPr lang="ru-RU" dirty="0"/>
              <a:t>,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 </a:t>
            </a:r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4475" y="5566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5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9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9967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0" dirty="0" smtClean="0"/>
              <a:t>БАҚЫЛАУ ҚАТАРЫНДА ТРЕНДТІҢ БАР-ЖОҚТЫҒЫН ТЕКСЕРУ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781566"/>
            <a:ext cx="951547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Х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айнымалының</a:t>
            </a:r>
            <a:r>
              <a:rPr lang="ru-RU" dirty="0"/>
              <a:t> </a:t>
            </a:r>
            <a:r>
              <a:rPr lang="ru-RU" dirty="0" err="1"/>
              <a:t>біртіндеп</a:t>
            </a:r>
            <a:r>
              <a:rPr lang="ru-RU" dirty="0"/>
              <a:t>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өзгеруі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тренд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уақытқа</a:t>
            </a:r>
            <a:r>
              <a:rPr lang="ru-RU" dirty="0"/>
              <a:t> т</a:t>
            </a:r>
            <a:r>
              <a:rPr lang="en-US" dirty="0"/>
              <a:t>ə</a:t>
            </a:r>
            <a:r>
              <a:rPr lang="ru-RU" dirty="0" err="1"/>
              <a:t>уелділігін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қолданылып</a:t>
            </a:r>
            <a:r>
              <a:rPr lang="ru-RU" dirty="0"/>
              <a:t> </a:t>
            </a:r>
            <a:r>
              <a:rPr lang="ru-RU" dirty="0" err="1"/>
              <a:t>жүрген</a:t>
            </a:r>
            <a:r>
              <a:rPr lang="ru-RU" dirty="0"/>
              <a:t> </a:t>
            </a:r>
            <a:r>
              <a:rPr lang="ru-RU" dirty="0" err="1"/>
              <a:t>критерийлердің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, </a:t>
            </a:r>
            <a:r>
              <a:rPr lang="ru-RU" dirty="0" err="1"/>
              <a:t>Спирменнің</a:t>
            </a:r>
            <a:r>
              <a:rPr lang="ru-RU" dirty="0"/>
              <a:t> </a:t>
            </a:r>
            <a:r>
              <a:rPr lang="ru-RU" dirty="0" err="1"/>
              <a:t>рангілік</a:t>
            </a:r>
            <a:r>
              <a:rPr lang="ru-RU" dirty="0"/>
              <a:t> </a:t>
            </a:r>
            <a:r>
              <a:rPr lang="ru-RU" dirty="0" err="1"/>
              <a:t>критерийі</a:t>
            </a:r>
            <a:r>
              <a:rPr lang="ru-RU" dirty="0"/>
              <a:t>:</a:t>
            </a:r>
          </a:p>
          <a:p>
            <a:pPr indent="457200" algn="just"/>
            <a:endParaRPr lang="kk-KZ" dirty="0" smtClean="0"/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err="1" smtClean="0"/>
              <a:t>мұндағы</a:t>
            </a:r>
            <a:r>
              <a:rPr lang="ru-RU" dirty="0" smtClean="0"/>
              <a:t>        </a:t>
            </a:r>
            <a:r>
              <a:rPr lang="ru-RU" dirty="0" err="1" smtClean="0"/>
              <a:t>ұзындығы</a:t>
            </a:r>
            <a:r>
              <a:rPr lang="ru-RU" dirty="0" smtClean="0"/>
              <a:t> </a:t>
            </a:r>
            <a:r>
              <a:rPr lang="en-US" dirty="0"/>
              <a:t>n-</a:t>
            </a:r>
            <a:r>
              <a:rPr lang="ru-RU" dirty="0" err="1"/>
              <a:t>ге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, </a:t>
            </a:r>
            <a:r>
              <a:rPr lang="en-US" dirty="0"/>
              <a:t>ə</a:t>
            </a:r>
            <a:r>
              <a:rPr lang="ru-RU" dirty="0" err="1"/>
              <a:t>рбір</a:t>
            </a:r>
            <a:r>
              <a:rPr lang="ru-RU" dirty="0"/>
              <a:t> </a:t>
            </a:r>
            <a:r>
              <a:rPr lang="ru-RU" dirty="0" err="1" smtClean="0"/>
              <a:t>хронологиялық</a:t>
            </a:r>
            <a:r>
              <a:rPr lang="ru-RU" dirty="0" smtClean="0"/>
              <a:t> м</a:t>
            </a:r>
            <a:r>
              <a:rPr lang="en-US" dirty="0"/>
              <a:t>ə</a:t>
            </a:r>
            <a:r>
              <a:rPr lang="ru-RU" dirty="0" err="1"/>
              <a:t>нінің</a:t>
            </a:r>
            <a:r>
              <a:rPr lang="ru-RU" dirty="0"/>
              <a:t> </a:t>
            </a:r>
            <a:r>
              <a:rPr lang="ru-RU" dirty="0" err="1"/>
              <a:t>реттік</a:t>
            </a:r>
            <a:r>
              <a:rPr lang="ru-RU" dirty="0"/>
              <a:t> </a:t>
            </a:r>
            <a:r>
              <a:rPr lang="ru-RU" dirty="0" err="1"/>
              <a:t>нөмірі</a:t>
            </a:r>
            <a:r>
              <a:rPr lang="ru-RU" dirty="0"/>
              <a:t> мен </a:t>
            </a:r>
            <a:r>
              <a:rPr lang="ru-RU" dirty="0" err="1"/>
              <a:t>рангісінің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айырым</a:t>
            </a:r>
            <a:r>
              <a:rPr lang="ru-RU" dirty="0"/>
              <a:t>.</a:t>
            </a:r>
          </a:p>
          <a:p>
            <a:pPr indent="457200" algn="just"/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ρ=0</a:t>
            </a:r>
            <a:r>
              <a:rPr lang="ru-RU" dirty="0" smtClean="0"/>
              <a:t>; </a:t>
            </a:r>
            <a:r>
              <a:rPr lang="ru-RU" dirty="0" err="1"/>
              <a:t>түзу</a:t>
            </a:r>
            <a:r>
              <a:rPr lang="ru-RU" dirty="0"/>
              <a:t> </a:t>
            </a:r>
            <a:r>
              <a:rPr lang="ru-RU" dirty="0" err="1"/>
              <a:t>сызықты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Х </a:t>
            </a:r>
            <a:r>
              <a:rPr lang="ru-RU" dirty="0" err="1"/>
              <a:t>біртіндеп</a:t>
            </a:r>
            <a:r>
              <a:rPr lang="ru-RU" dirty="0"/>
              <a:t> </a:t>
            </a:r>
            <a:r>
              <a:rPr lang="ru-RU" dirty="0" err="1"/>
              <a:t>ұлғайған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ρ=1</a:t>
            </a:r>
            <a:r>
              <a:rPr lang="ru-RU" dirty="0" smtClean="0"/>
              <a:t>;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болғанда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Х </a:t>
            </a:r>
            <a:r>
              <a:rPr lang="ru-RU" dirty="0" err="1"/>
              <a:t>біртіндеп</a:t>
            </a:r>
            <a:r>
              <a:rPr lang="ru-RU" dirty="0"/>
              <a:t> </a:t>
            </a:r>
            <a:r>
              <a:rPr lang="ru-RU" dirty="0" err="1"/>
              <a:t>кеміген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smtClean="0"/>
              <a:t>ρ=-1 </a:t>
            </a:r>
            <a:r>
              <a:rPr lang="ru-RU" dirty="0"/>
              <a:t>.</a:t>
            </a:r>
          </a:p>
          <a:p>
            <a:pPr indent="457200" algn="just"/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қатарында</a:t>
            </a:r>
            <a:r>
              <a:rPr lang="ru-RU" dirty="0"/>
              <a:t> тренд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ρ</a:t>
            </a:r>
            <a:r>
              <a:rPr lang="ru-RU" dirty="0" smtClean="0"/>
              <a:t> </a:t>
            </a:r>
            <a:r>
              <a:rPr lang="ru-RU" dirty="0" err="1" smtClean="0"/>
              <a:t>шамасының</a:t>
            </a:r>
            <a:r>
              <a:rPr lang="ru-RU" dirty="0" smtClean="0"/>
              <a:t> </a:t>
            </a:r>
            <a:r>
              <a:rPr lang="ru-RU" dirty="0" err="1" smtClean="0"/>
              <a:t>математикалық</a:t>
            </a:r>
            <a:r>
              <a:rPr lang="ru-RU" dirty="0" smtClean="0"/>
              <a:t> </a:t>
            </a:r>
            <a:r>
              <a:rPr lang="ru-RU" dirty="0" err="1"/>
              <a:t>күтімі</a:t>
            </a:r>
            <a:r>
              <a:rPr lang="ru-RU" dirty="0"/>
              <a:t> М[</a:t>
            </a:r>
            <a:r>
              <a:rPr lang="el-GR" dirty="0"/>
              <a:t>ρ]=0</a:t>
            </a:r>
            <a:r>
              <a:rPr lang="ru-RU" dirty="0" smtClean="0"/>
              <a:t>, </a:t>
            </a:r>
            <a:r>
              <a:rPr lang="ru-RU" dirty="0"/>
              <a:t>ал </a:t>
            </a:r>
            <a:r>
              <a:rPr lang="ru-RU" dirty="0" err="1"/>
              <a:t>дисперсиясы</a:t>
            </a:r>
            <a:r>
              <a:rPr lang="ru-RU" dirty="0"/>
              <a:t> </a:t>
            </a:r>
            <a:r>
              <a:rPr lang="en-US" dirty="0"/>
              <a:t>D</a:t>
            </a:r>
            <a:r>
              <a:rPr lang="el-GR" dirty="0"/>
              <a:t>ρ=1/(</a:t>
            </a:r>
            <a:r>
              <a:rPr lang="en-US" dirty="0"/>
              <a:t>n-1</a:t>
            </a:r>
            <a:r>
              <a:rPr lang="en-US" dirty="0" smtClean="0"/>
              <a:t>).</a:t>
            </a:r>
            <a:endParaRPr lang="kk-KZ" dirty="0" smtClean="0"/>
          </a:p>
          <a:p>
            <a:pPr indent="457200" algn="just"/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қатарында</a:t>
            </a:r>
            <a:r>
              <a:rPr lang="ru-RU" dirty="0"/>
              <a:t> </a:t>
            </a:r>
            <a:r>
              <a:rPr lang="ru-RU" dirty="0" err="1"/>
              <a:t>трендтің</a:t>
            </a:r>
            <a:r>
              <a:rPr lang="ru-RU" dirty="0"/>
              <a:t> бар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стационарлы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екендігін</a:t>
            </a:r>
            <a:r>
              <a:rPr lang="ru-RU" dirty="0"/>
              <a:t> </a:t>
            </a:r>
            <a:r>
              <a:rPr lang="ru-RU" dirty="0" err="1"/>
              <a:t>білдіретін</a:t>
            </a:r>
            <a:r>
              <a:rPr lang="ru-RU" dirty="0"/>
              <a:t> </a:t>
            </a:r>
            <a:r>
              <a:rPr lang="ru-RU" dirty="0" err="1"/>
              <a:t>көрсеткіштің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Зерттеліп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гидрологиялық</a:t>
            </a:r>
            <a:r>
              <a:rPr lang="ru-RU" dirty="0"/>
              <a:t>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 smtClean="0"/>
              <a:t>уақыт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өзгеруінің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заңдылығын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 smtClean="0"/>
              <a:t>трендтің</a:t>
            </a:r>
            <a:r>
              <a:rPr lang="ru-RU" dirty="0" smtClean="0"/>
              <a:t> </a:t>
            </a:r>
            <a:r>
              <a:rPr lang="ru-RU" dirty="0" err="1" smtClean="0"/>
              <a:t>формасын</a:t>
            </a:r>
            <a:r>
              <a:rPr lang="ru-RU" dirty="0" smtClean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pPr indent="457200" algn="just"/>
            <a:r>
              <a:rPr lang="ru-RU" dirty="0" err="1"/>
              <a:t>Трендтің</a:t>
            </a:r>
            <a:r>
              <a:rPr lang="ru-RU" dirty="0"/>
              <a:t> </a:t>
            </a:r>
            <a:r>
              <a:rPr lang="ru-RU" dirty="0" err="1"/>
              <a:t>формасын</a:t>
            </a:r>
            <a:r>
              <a:rPr lang="ru-RU" dirty="0"/>
              <a:t> </a:t>
            </a:r>
            <a:r>
              <a:rPr lang="ru-RU" dirty="0" err="1"/>
              <a:t>айқындау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 smtClean="0"/>
              <a:t>қатардың</a:t>
            </a:r>
            <a:r>
              <a:rPr lang="ru-RU" dirty="0" smtClean="0"/>
              <a:t> </a:t>
            </a:r>
            <a:r>
              <a:rPr lang="ru-RU" dirty="0" err="1" smtClean="0"/>
              <a:t>кескіндік</a:t>
            </a:r>
            <a:r>
              <a:rPr lang="ru-RU" dirty="0" smtClean="0"/>
              <a:t> </a:t>
            </a:r>
            <a:r>
              <a:rPr lang="ru-RU" dirty="0" err="1"/>
              <a:t>бейнесін</a:t>
            </a:r>
            <a:r>
              <a:rPr lang="ru-RU" dirty="0"/>
              <a:t> (</a:t>
            </a:r>
            <a:r>
              <a:rPr lang="ru-RU" dirty="0" err="1"/>
              <a:t>графигін</a:t>
            </a:r>
            <a:r>
              <a:rPr lang="ru-RU" dirty="0"/>
              <a:t>) салу ж</a:t>
            </a:r>
            <a:r>
              <a:rPr lang="en-US" dirty="0"/>
              <a:t>ə</a:t>
            </a:r>
            <a:r>
              <a:rPr lang="ru-RU" dirty="0"/>
              <a:t>не оны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 smtClean="0"/>
              <a:t>айтарлықтай</a:t>
            </a:r>
            <a:r>
              <a:rPr lang="ru-RU" dirty="0" smtClean="0"/>
              <a:t> </a:t>
            </a:r>
            <a:r>
              <a:rPr lang="ru-RU" dirty="0" err="1" smtClean="0"/>
              <a:t>елеулі</a:t>
            </a:r>
            <a:r>
              <a:rPr lang="ru-RU" dirty="0" smtClean="0"/>
              <a:t> </a:t>
            </a:r>
            <a:r>
              <a:rPr lang="en-US" dirty="0"/>
              <a:t>ə</a:t>
            </a:r>
            <a:r>
              <a:rPr lang="ru-RU" dirty="0" err="1"/>
              <a:t>діс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 smtClean="0"/>
              <a:t>жасайды</a:t>
            </a:r>
            <a:r>
              <a:rPr lang="ru-RU" dirty="0" smtClean="0"/>
              <a:t>. </a:t>
            </a:r>
            <a:r>
              <a:rPr lang="ru-RU" dirty="0" err="1"/>
              <a:t>Графикті</a:t>
            </a:r>
            <a:r>
              <a:rPr lang="ru-RU" dirty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</a:t>
            </a:r>
            <a:r>
              <a:rPr lang="ru-RU" dirty="0" err="1" smtClean="0"/>
              <a:t>сызықтарды</a:t>
            </a:r>
            <a:r>
              <a:rPr lang="ru-RU" dirty="0" smtClean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жолымен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Тренд </a:t>
            </a:r>
            <a:r>
              <a:rPr lang="ru-RU" dirty="0" err="1" smtClean="0"/>
              <a:t>сызығы</a:t>
            </a:r>
            <a:r>
              <a:rPr lang="ru-RU" dirty="0" smtClean="0"/>
              <a:t> </a:t>
            </a:r>
            <a:r>
              <a:rPr lang="ru-RU" dirty="0" err="1" smtClean="0"/>
              <a:t>тегістелген</a:t>
            </a:r>
            <a:r>
              <a:rPr lang="ru-RU" dirty="0" smtClean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қатарға</a:t>
            </a:r>
            <a:r>
              <a:rPr lang="ru-RU" dirty="0"/>
              <a:t> </a:t>
            </a:r>
            <a:r>
              <a:rPr lang="ru-RU" dirty="0" err="1"/>
              <a:t>беттестірілуі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</a:p>
          <a:p>
            <a:pPr indent="457200" algn="just"/>
            <a:endParaRPr lang="en-US" dirty="0"/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53228"/>
              </p:ext>
            </p:extLst>
          </p:nvPr>
        </p:nvGraphicFramePr>
        <p:xfrm>
          <a:off x="3529011" y="1813916"/>
          <a:ext cx="2181747" cy="41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Уравнение" r:id="rId3" imgW="1548728" imgH="291973" progId="Equation.3">
                  <p:embed/>
                </p:oleObj>
              </mc:Choice>
              <mc:Fallback>
                <p:oleObj name="Уравнение" r:id="rId3" imgW="1548728" imgH="29197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1" y="1813916"/>
                        <a:ext cx="2181747" cy="414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17345"/>
              </p:ext>
            </p:extLst>
          </p:nvPr>
        </p:nvGraphicFramePr>
        <p:xfrm>
          <a:off x="1780004" y="2201185"/>
          <a:ext cx="276978" cy="31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Уравнение" r:id="rId5" imgW="190417" imgH="241195" progId="Equation.3">
                  <p:embed/>
                </p:oleObj>
              </mc:Choice>
              <mc:Fallback>
                <p:oleObj name="Уравнение" r:id="rId5" imgW="190417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0004" y="2201185"/>
                        <a:ext cx="276978" cy="317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102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61CFE-D4DA-4753-A9A5-D482B9609A35}">
  <ds:schemaRefs>
    <ds:schemaRef ds:uri="fb0879af-3eba-417a-a55a-ffe6dcd6ca77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1237</Words>
  <Application>Microsoft Office PowerPoint</Application>
  <PresentationFormat>Широкоэкранный</PresentationFormat>
  <Paragraphs>118</Paragraphs>
  <Slides>12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Times New Roman</vt:lpstr>
      <vt:lpstr>Тема Office</vt:lpstr>
      <vt:lpstr>Уравнение</vt:lpstr>
      <vt:lpstr>Таңдама қатарларының кездейсоқтығын тексеру</vt:lpstr>
      <vt:lpstr>Дәрістің қысқаша мазмұны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2021-01-26T10:11:13Z</dcterms:created>
  <dcterms:modified xsi:type="dcterms:W3CDTF">2021-04-28T06:26:08Z</dcterms:modified>
</cp:coreProperties>
</file>