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46"/>
  </p:notesMasterIdLst>
  <p:sldIdLst>
    <p:sldId id="256" r:id="rId2"/>
    <p:sldId id="279" r:id="rId3"/>
    <p:sldId id="257" r:id="rId4"/>
    <p:sldId id="280" r:id="rId5"/>
    <p:sldId id="258" r:id="rId6"/>
    <p:sldId id="259" r:id="rId7"/>
    <p:sldId id="281" r:id="rId8"/>
    <p:sldId id="260" r:id="rId9"/>
    <p:sldId id="261" r:id="rId10"/>
    <p:sldId id="282" r:id="rId11"/>
    <p:sldId id="283" r:id="rId12"/>
    <p:sldId id="262" r:id="rId13"/>
    <p:sldId id="263" r:id="rId14"/>
    <p:sldId id="291" r:id="rId15"/>
    <p:sldId id="292" r:id="rId16"/>
    <p:sldId id="284" r:id="rId17"/>
    <p:sldId id="285" r:id="rId18"/>
    <p:sldId id="286" r:id="rId19"/>
    <p:sldId id="288" r:id="rId20"/>
    <p:sldId id="289" r:id="rId21"/>
    <p:sldId id="290" r:id="rId22"/>
    <p:sldId id="264" r:id="rId23"/>
    <p:sldId id="265" r:id="rId24"/>
    <p:sldId id="266" r:id="rId25"/>
    <p:sldId id="267" r:id="rId26"/>
    <p:sldId id="268" r:id="rId27"/>
    <p:sldId id="269" r:id="rId28"/>
    <p:sldId id="270" r:id="rId29"/>
    <p:sldId id="271" r:id="rId30"/>
    <p:sldId id="272" r:id="rId31"/>
    <p:sldId id="273" r:id="rId32"/>
    <p:sldId id="274" r:id="rId33"/>
    <p:sldId id="275" r:id="rId34"/>
    <p:sldId id="276" r:id="rId35"/>
    <p:sldId id="277" r:id="rId36"/>
    <p:sldId id="293" r:id="rId37"/>
    <p:sldId id="294" r:id="rId38"/>
    <p:sldId id="295" r:id="rId39"/>
    <p:sldId id="296" r:id="rId40"/>
    <p:sldId id="297" r:id="rId41"/>
    <p:sldId id="298" r:id="rId42"/>
    <p:sldId id="299" r:id="rId43"/>
    <p:sldId id="300" r:id="rId44"/>
    <p:sldId id="278" r:id="rId4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765089-A6D5-4FE1-87DF-64A7441D0A00}" v="38" dt="2024-09-16T17:28:28.0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998" autoAdjust="0"/>
  </p:normalViewPr>
  <p:slideViewPr>
    <p:cSldViewPr snapToGrid="0">
      <p:cViewPr varScale="1">
        <p:scale>
          <a:sx n="69" d="100"/>
          <a:sy n="69" d="100"/>
        </p:scale>
        <p:origin x="1128" y="4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51" Type="http://schemas.microsoft.com/office/2016/11/relationships/changesInfo" Target="changesInfos/changesInfo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dana Karibayeva" userId="4b469565f635107c" providerId="LiveId" clId="{01765089-A6D5-4FE1-87DF-64A7441D0A00}"/>
    <pc:docChg chg="undo custSel addSld delSld modSld sldOrd">
      <pc:chgData name="Aidana Karibayeva" userId="4b469565f635107c" providerId="LiveId" clId="{01765089-A6D5-4FE1-87DF-64A7441D0A00}" dt="2024-09-17T06:35:01.426" v="295" actId="6549"/>
      <pc:docMkLst>
        <pc:docMk/>
      </pc:docMkLst>
      <pc:sldChg chg="modSp mod">
        <pc:chgData name="Aidana Karibayeva" userId="4b469565f635107c" providerId="LiveId" clId="{01765089-A6D5-4FE1-87DF-64A7441D0A00}" dt="2024-09-16T16:42:51.389" v="143" actId="20577"/>
        <pc:sldMkLst>
          <pc:docMk/>
          <pc:sldMk cId="0" sldId="256"/>
        </pc:sldMkLst>
        <pc:spChg chg="mod">
          <ac:chgData name="Aidana Karibayeva" userId="4b469565f635107c" providerId="LiveId" clId="{01765089-A6D5-4FE1-87DF-64A7441D0A00}" dt="2024-09-16T16:42:38.937" v="121" actId="20577"/>
          <ac:spMkLst>
            <pc:docMk/>
            <pc:sldMk cId="0" sldId="256"/>
            <ac:spMk id="54" creationId="{00000000-0000-0000-0000-000000000000}"/>
          </ac:spMkLst>
        </pc:spChg>
        <pc:spChg chg="mod">
          <ac:chgData name="Aidana Karibayeva" userId="4b469565f635107c" providerId="LiveId" clId="{01765089-A6D5-4FE1-87DF-64A7441D0A00}" dt="2024-09-16T16:42:51.389" v="143" actId="20577"/>
          <ac:spMkLst>
            <pc:docMk/>
            <pc:sldMk cId="0" sldId="256"/>
            <ac:spMk id="55" creationId="{00000000-0000-0000-0000-000000000000}"/>
          </ac:spMkLst>
        </pc:spChg>
      </pc:sldChg>
      <pc:sldChg chg="modSp mod">
        <pc:chgData name="Aidana Karibayeva" userId="4b469565f635107c" providerId="LiveId" clId="{01765089-A6D5-4FE1-87DF-64A7441D0A00}" dt="2024-09-16T16:52:37.325" v="162"/>
        <pc:sldMkLst>
          <pc:docMk/>
          <pc:sldMk cId="0" sldId="257"/>
        </pc:sldMkLst>
        <pc:spChg chg="mod">
          <ac:chgData name="Aidana Karibayeva" userId="4b469565f635107c" providerId="LiveId" clId="{01765089-A6D5-4FE1-87DF-64A7441D0A00}" dt="2024-09-16T16:52:37.325" v="162"/>
          <ac:spMkLst>
            <pc:docMk/>
            <pc:sldMk cId="0" sldId="257"/>
            <ac:spMk id="60" creationId="{00000000-0000-0000-0000-000000000000}"/>
          </ac:spMkLst>
        </pc:spChg>
      </pc:sldChg>
      <pc:sldChg chg="modSp mod modNotesTx">
        <pc:chgData name="Aidana Karibayeva" userId="4b469565f635107c" providerId="LiveId" clId="{01765089-A6D5-4FE1-87DF-64A7441D0A00}" dt="2024-09-17T06:34:31.440" v="291" actId="6549"/>
        <pc:sldMkLst>
          <pc:docMk/>
          <pc:sldMk cId="0" sldId="259"/>
        </pc:sldMkLst>
        <pc:spChg chg="mod">
          <ac:chgData name="Aidana Karibayeva" userId="4b469565f635107c" providerId="LiveId" clId="{01765089-A6D5-4FE1-87DF-64A7441D0A00}" dt="2024-09-16T16:57:52.322" v="167" actId="27636"/>
          <ac:spMkLst>
            <pc:docMk/>
            <pc:sldMk cId="0" sldId="259"/>
            <ac:spMk id="73" creationId="{00000000-0000-0000-0000-000000000000}"/>
          </ac:spMkLst>
        </pc:spChg>
      </pc:sldChg>
      <pc:sldChg chg="modSp mod modNotesTx">
        <pc:chgData name="Aidana Karibayeva" userId="4b469565f635107c" providerId="LiveId" clId="{01765089-A6D5-4FE1-87DF-64A7441D0A00}" dt="2024-09-17T06:34:38.946" v="292" actId="6549"/>
        <pc:sldMkLst>
          <pc:docMk/>
          <pc:sldMk cId="0" sldId="261"/>
        </pc:sldMkLst>
        <pc:spChg chg="mod">
          <ac:chgData name="Aidana Karibayeva" userId="4b469565f635107c" providerId="LiveId" clId="{01765089-A6D5-4FE1-87DF-64A7441D0A00}" dt="2024-09-16T16:59:41.202" v="169" actId="27636"/>
          <ac:spMkLst>
            <pc:docMk/>
            <pc:sldMk cId="0" sldId="261"/>
            <ac:spMk id="85" creationId="{00000000-0000-0000-0000-000000000000}"/>
          </ac:spMkLst>
        </pc:spChg>
      </pc:sldChg>
      <pc:sldChg chg="modSp mod modNotesTx">
        <pc:chgData name="Aidana Karibayeva" userId="4b469565f635107c" providerId="LiveId" clId="{01765089-A6D5-4FE1-87DF-64A7441D0A00}" dt="2024-09-17T06:35:01.426" v="295" actId="6549"/>
        <pc:sldMkLst>
          <pc:docMk/>
          <pc:sldMk cId="0" sldId="265"/>
        </pc:sldMkLst>
        <pc:spChg chg="mod">
          <ac:chgData name="Aidana Karibayeva" userId="4b469565f635107c" providerId="LiveId" clId="{01765089-A6D5-4FE1-87DF-64A7441D0A00}" dt="2024-09-16T17:30:49.974" v="256" actId="21"/>
          <ac:spMkLst>
            <pc:docMk/>
            <pc:sldMk cId="0" sldId="265"/>
            <ac:spMk id="109" creationId="{00000000-0000-0000-0000-000000000000}"/>
          </ac:spMkLst>
        </pc:spChg>
      </pc:sldChg>
      <pc:sldChg chg="modSp mod">
        <pc:chgData name="Aidana Karibayeva" userId="4b469565f635107c" providerId="LiveId" clId="{01765089-A6D5-4FE1-87DF-64A7441D0A00}" dt="2024-09-16T17:39:50.792" v="289" actId="20577"/>
        <pc:sldMkLst>
          <pc:docMk/>
          <pc:sldMk cId="0" sldId="271"/>
        </pc:sldMkLst>
        <pc:spChg chg="mod">
          <ac:chgData name="Aidana Karibayeva" userId="4b469565f635107c" providerId="LiveId" clId="{01765089-A6D5-4FE1-87DF-64A7441D0A00}" dt="2024-09-16T17:39:50.792" v="289" actId="20577"/>
          <ac:spMkLst>
            <pc:docMk/>
            <pc:sldMk cId="0" sldId="271"/>
            <ac:spMk id="145" creationId="{00000000-0000-0000-0000-000000000000}"/>
          </ac:spMkLst>
        </pc:spChg>
      </pc:sldChg>
      <pc:sldChg chg="modSp new mod ord modNotesTx">
        <pc:chgData name="Aidana Karibayeva" userId="4b469565f635107c" providerId="LiveId" clId="{01765089-A6D5-4FE1-87DF-64A7441D0A00}" dt="2024-09-17T06:34:22.418" v="290" actId="6549"/>
        <pc:sldMkLst>
          <pc:docMk/>
          <pc:sldMk cId="1379071893" sldId="279"/>
        </pc:sldMkLst>
        <pc:spChg chg="mod">
          <ac:chgData name="Aidana Karibayeva" userId="4b469565f635107c" providerId="LiveId" clId="{01765089-A6D5-4FE1-87DF-64A7441D0A00}" dt="2024-09-16T16:52:25.991" v="160" actId="20577"/>
          <ac:spMkLst>
            <pc:docMk/>
            <pc:sldMk cId="1379071893" sldId="279"/>
            <ac:spMk id="2" creationId="{A5A238DB-ED88-866B-34EC-C11810D50B02}"/>
          </ac:spMkLst>
        </pc:spChg>
        <pc:spChg chg="mod">
          <ac:chgData name="Aidana Karibayeva" userId="4b469565f635107c" providerId="LiveId" clId="{01765089-A6D5-4FE1-87DF-64A7441D0A00}" dt="2024-09-16T15:46:37.832" v="5" actId="113"/>
          <ac:spMkLst>
            <pc:docMk/>
            <pc:sldMk cId="1379071893" sldId="279"/>
            <ac:spMk id="3" creationId="{6992570C-A065-A546-15C6-1C87E25AEC0B}"/>
          </ac:spMkLst>
        </pc:spChg>
      </pc:sldChg>
      <pc:sldChg chg="new del">
        <pc:chgData name="Aidana Karibayeva" userId="4b469565f635107c" providerId="LiveId" clId="{01765089-A6D5-4FE1-87DF-64A7441D0A00}" dt="2024-09-16T15:42:00.436" v="1" actId="47"/>
        <pc:sldMkLst>
          <pc:docMk/>
          <pc:sldMk cId="1730311897" sldId="279"/>
        </pc:sldMkLst>
      </pc:sldChg>
      <pc:sldChg chg="modSp new mod">
        <pc:chgData name="Aidana Karibayeva" userId="4b469565f635107c" providerId="LiveId" clId="{01765089-A6D5-4FE1-87DF-64A7441D0A00}" dt="2024-09-16T15:50:17.827" v="15" actId="20577"/>
        <pc:sldMkLst>
          <pc:docMk/>
          <pc:sldMk cId="1566062496" sldId="280"/>
        </pc:sldMkLst>
        <pc:spChg chg="mod">
          <ac:chgData name="Aidana Karibayeva" userId="4b469565f635107c" providerId="LiveId" clId="{01765089-A6D5-4FE1-87DF-64A7441D0A00}" dt="2024-09-16T15:50:17.827" v="15" actId="20577"/>
          <ac:spMkLst>
            <pc:docMk/>
            <pc:sldMk cId="1566062496" sldId="280"/>
            <ac:spMk id="3" creationId="{AB9F57EB-F1CC-CFDF-654B-C8ED3DDF6CE8}"/>
          </ac:spMkLst>
        </pc:spChg>
      </pc:sldChg>
      <pc:sldChg chg="modSp new mod ord">
        <pc:chgData name="Aidana Karibayeva" userId="4b469565f635107c" providerId="LiveId" clId="{01765089-A6D5-4FE1-87DF-64A7441D0A00}" dt="2024-09-16T15:52:54.774" v="21"/>
        <pc:sldMkLst>
          <pc:docMk/>
          <pc:sldMk cId="1708204890" sldId="281"/>
        </pc:sldMkLst>
        <pc:spChg chg="mod">
          <ac:chgData name="Aidana Karibayeva" userId="4b469565f635107c" providerId="LiveId" clId="{01765089-A6D5-4FE1-87DF-64A7441D0A00}" dt="2024-09-16T15:52:17.400" v="19" actId="113"/>
          <ac:spMkLst>
            <pc:docMk/>
            <pc:sldMk cId="1708204890" sldId="281"/>
            <ac:spMk id="3" creationId="{B62C0552-8388-2761-557D-045DFF6EC7F2}"/>
          </ac:spMkLst>
        </pc:spChg>
      </pc:sldChg>
      <pc:sldChg chg="modSp new mod">
        <pc:chgData name="Aidana Karibayeva" userId="4b469565f635107c" providerId="LiveId" clId="{01765089-A6D5-4FE1-87DF-64A7441D0A00}" dt="2024-09-16T16:59:54.820" v="171" actId="113"/>
        <pc:sldMkLst>
          <pc:docMk/>
          <pc:sldMk cId="1213323627" sldId="282"/>
        </pc:sldMkLst>
        <pc:spChg chg="mod">
          <ac:chgData name="Aidana Karibayeva" userId="4b469565f635107c" providerId="LiveId" clId="{01765089-A6D5-4FE1-87DF-64A7441D0A00}" dt="2024-09-16T16:59:54.820" v="171" actId="113"/>
          <ac:spMkLst>
            <pc:docMk/>
            <pc:sldMk cId="1213323627" sldId="282"/>
            <ac:spMk id="3" creationId="{C4E25C76-B153-AF99-C883-30EF60989553}"/>
          </ac:spMkLst>
        </pc:spChg>
      </pc:sldChg>
      <pc:sldChg chg="modSp new mod modNotesTx">
        <pc:chgData name="Aidana Karibayeva" userId="4b469565f635107c" providerId="LiveId" clId="{01765089-A6D5-4FE1-87DF-64A7441D0A00}" dt="2024-09-17T06:34:44.489" v="293" actId="6549"/>
        <pc:sldMkLst>
          <pc:docMk/>
          <pc:sldMk cId="2345496321" sldId="283"/>
        </pc:sldMkLst>
        <pc:spChg chg="mod">
          <ac:chgData name="Aidana Karibayeva" userId="4b469565f635107c" providerId="LiveId" clId="{01765089-A6D5-4FE1-87DF-64A7441D0A00}" dt="2024-09-16T17:06:44.654" v="172" actId="21"/>
          <ac:spMkLst>
            <pc:docMk/>
            <pc:sldMk cId="2345496321" sldId="283"/>
            <ac:spMk id="3" creationId="{953DB357-AC0D-EFE0-4B03-BB5EF537269D}"/>
          </ac:spMkLst>
        </pc:spChg>
      </pc:sldChg>
      <pc:sldChg chg="modSp new mod">
        <pc:chgData name="Aidana Karibayeva" userId="4b469565f635107c" providerId="LiveId" clId="{01765089-A6D5-4FE1-87DF-64A7441D0A00}" dt="2024-09-16T16:08:56.082" v="30" actId="27636"/>
        <pc:sldMkLst>
          <pc:docMk/>
          <pc:sldMk cId="3392297276" sldId="284"/>
        </pc:sldMkLst>
        <pc:spChg chg="mod">
          <ac:chgData name="Aidana Karibayeva" userId="4b469565f635107c" providerId="LiveId" clId="{01765089-A6D5-4FE1-87DF-64A7441D0A00}" dt="2024-09-16T16:08:56.082" v="30" actId="27636"/>
          <ac:spMkLst>
            <pc:docMk/>
            <pc:sldMk cId="3392297276" sldId="284"/>
            <ac:spMk id="2" creationId="{95328E1E-7DDA-BABA-5D3D-B3BCA31DB5EB}"/>
          </ac:spMkLst>
        </pc:spChg>
        <pc:spChg chg="mod">
          <ac:chgData name="Aidana Karibayeva" userId="4b469565f635107c" providerId="LiveId" clId="{01765089-A6D5-4FE1-87DF-64A7441D0A00}" dt="2024-09-16T16:07:16.638" v="28"/>
          <ac:spMkLst>
            <pc:docMk/>
            <pc:sldMk cId="3392297276" sldId="284"/>
            <ac:spMk id="3" creationId="{F44994C4-2AC9-6E18-6A89-A74C7346FF85}"/>
          </ac:spMkLst>
        </pc:spChg>
      </pc:sldChg>
      <pc:sldChg chg="modSp new mod">
        <pc:chgData name="Aidana Karibayeva" userId="4b469565f635107c" providerId="LiveId" clId="{01765089-A6D5-4FE1-87DF-64A7441D0A00}" dt="2024-09-16T16:09:24.445" v="33" actId="123"/>
        <pc:sldMkLst>
          <pc:docMk/>
          <pc:sldMk cId="3514004172" sldId="285"/>
        </pc:sldMkLst>
        <pc:spChg chg="mod">
          <ac:chgData name="Aidana Karibayeva" userId="4b469565f635107c" providerId="LiveId" clId="{01765089-A6D5-4FE1-87DF-64A7441D0A00}" dt="2024-09-16T16:09:24.445" v="33" actId="123"/>
          <ac:spMkLst>
            <pc:docMk/>
            <pc:sldMk cId="3514004172" sldId="285"/>
            <ac:spMk id="3" creationId="{F4D9FF04-DAC9-D67C-CADA-C19247101F51}"/>
          </ac:spMkLst>
        </pc:spChg>
      </pc:sldChg>
      <pc:sldChg chg="modSp new mod">
        <pc:chgData name="Aidana Karibayeva" userId="4b469565f635107c" providerId="LiveId" clId="{01765089-A6D5-4FE1-87DF-64A7441D0A00}" dt="2024-09-16T16:09:59.359" v="50" actId="20577"/>
        <pc:sldMkLst>
          <pc:docMk/>
          <pc:sldMk cId="3094038150" sldId="286"/>
        </pc:sldMkLst>
        <pc:spChg chg="mod">
          <ac:chgData name="Aidana Karibayeva" userId="4b469565f635107c" providerId="LiveId" clId="{01765089-A6D5-4FE1-87DF-64A7441D0A00}" dt="2024-09-16T16:09:59.359" v="50" actId="20577"/>
          <ac:spMkLst>
            <pc:docMk/>
            <pc:sldMk cId="3094038150" sldId="286"/>
            <ac:spMk id="2" creationId="{260773EA-194A-B771-C56D-A2BA43192279}"/>
          </ac:spMkLst>
        </pc:spChg>
        <pc:spChg chg="mod">
          <ac:chgData name="Aidana Karibayeva" userId="4b469565f635107c" providerId="LiveId" clId="{01765089-A6D5-4FE1-87DF-64A7441D0A00}" dt="2024-09-16T16:09:45.411" v="35"/>
          <ac:spMkLst>
            <pc:docMk/>
            <pc:sldMk cId="3094038150" sldId="286"/>
            <ac:spMk id="3" creationId="{3AB39511-9681-1A5F-3CA3-C03917F90E76}"/>
          </ac:spMkLst>
        </pc:spChg>
      </pc:sldChg>
      <pc:sldChg chg="modSp new del mod">
        <pc:chgData name="Aidana Karibayeva" userId="4b469565f635107c" providerId="LiveId" clId="{01765089-A6D5-4FE1-87DF-64A7441D0A00}" dt="2024-09-16T17:11:04.602" v="177" actId="47"/>
        <pc:sldMkLst>
          <pc:docMk/>
          <pc:sldMk cId="2747200074" sldId="287"/>
        </pc:sldMkLst>
        <pc:spChg chg="mod">
          <ac:chgData name="Aidana Karibayeva" userId="4b469565f635107c" providerId="LiveId" clId="{01765089-A6D5-4FE1-87DF-64A7441D0A00}" dt="2024-09-16T17:10:58.576" v="175" actId="27636"/>
          <ac:spMkLst>
            <pc:docMk/>
            <pc:sldMk cId="2747200074" sldId="287"/>
            <ac:spMk id="3" creationId="{57E2237D-3425-3856-0640-DD6890183F3A}"/>
          </ac:spMkLst>
        </pc:spChg>
      </pc:sldChg>
      <pc:sldChg chg="addSp modSp new mod modNotesTx">
        <pc:chgData name="Aidana Karibayeva" userId="4b469565f635107c" providerId="LiveId" clId="{01765089-A6D5-4FE1-87DF-64A7441D0A00}" dt="2024-09-17T06:34:53.506" v="294" actId="6549"/>
        <pc:sldMkLst>
          <pc:docMk/>
          <pc:sldMk cId="4230327400" sldId="288"/>
        </pc:sldMkLst>
        <pc:spChg chg="mod">
          <ac:chgData name="Aidana Karibayeva" userId="4b469565f635107c" providerId="LiveId" clId="{01765089-A6D5-4FE1-87DF-64A7441D0A00}" dt="2024-09-16T16:11:36.333" v="76" actId="27636"/>
          <ac:spMkLst>
            <pc:docMk/>
            <pc:sldMk cId="4230327400" sldId="288"/>
            <ac:spMk id="3" creationId="{B95340C0-AA37-BB8B-1D47-D396FD3B4C4C}"/>
          </ac:spMkLst>
        </pc:spChg>
        <pc:spChg chg="add mod">
          <ac:chgData name="Aidana Karibayeva" userId="4b469565f635107c" providerId="LiveId" clId="{01765089-A6D5-4FE1-87DF-64A7441D0A00}" dt="2024-09-16T16:11:36.333" v="76" actId="27636"/>
          <ac:spMkLst>
            <pc:docMk/>
            <pc:sldMk cId="4230327400" sldId="288"/>
            <ac:spMk id="4" creationId="{566231B7-59B7-EE66-20A9-9875F20799D8}"/>
          </ac:spMkLst>
        </pc:spChg>
        <pc:spChg chg="add mod">
          <ac:chgData name="Aidana Karibayeva" userId="4b469565f635107c" providerId="LiveId" clId="{01765089-A6D5-4FE1-87DF-64A7441D0A00}" dt="2024-09-16T16:12:22.291" v="82" actId="122"/>
          <ac:spMkLst>
            <pc:docMk/>
            <pc:sldMk cId="4230327400" sldId="288"/>
            <ac:spMk id="29" creationId="{4FC39841-EAD3-C128-AAC4-34F698272BA8}"/>
          </ac:spMkLst>
        </pc:spChg>
        <pc:grpChg chg="add mod">
          <ac:chgData name="Aidana Karibayeva" userId="4b469565f635107c" providerId="LiveId" clId="{01765089-A6D5-4FE1-87DF-64A7441D0A00}" dt="2024-09-16T16:12:33.200" v="86" actId="14100"/>
          <ac:grpSpMkLst>
            <pc:docMk/>
            <pc:sldMk cId="4230327400" sldId="288"/>
            <ac:grpSpMk id="5" creationId="{57813B6C-6507-BF78-3F9C-937E00595A95}"/>
          </ac:grpSpMkLst>
        </pc:grpChg>
      </pc:sldChg>
      <pc:sldChg chg="modSp new mod">
        <pc:chgData name="Aidana Karibayeva" userId="4b469565f635107c" providerId="LiveId" clId="{01765089-A6D5-4FE1-87DF-64A7441D0A00}" dt="2024-09-16T16:23:33.382" v="99" actId="27636"/>
        <pc:sldMkLst>
          <pc:docMk/>
          <pc:sldMk cId="1456392250" sldId="289"/>
        </pc:sldMkLst>
        <pc:spChg chg="mod">
          <ac:chgData name="Aidana Karibayeva" userId="4b469565f635107c" providerId="LiveId" clId="{01765089-A6D5-4FE1-87DF-64A7441D0A00}" dt="2024-09-16T16:23:33.382" v="99" actId="27636"/>
          <ac:spMkLst>
            <pc:docMk/>
            <pc:sldMk cId="1456392250" sldId="289"/>
            <ac:spMk id="2" creationId="{31D6A9CE-39AD-87F3-1DBE-FA216390660B}"/>
          </ac:spMkLst>
        </pc:spChg>
        <pc:spChg chg="mod">
          <ac:chgData name="Aidana Karibayeva" userId="4b469565f635107c" providerId="LiveId" clId="{01765089-A6D5-4FE1-87DF-64A7441D0A00}" dt="2024-09-16T16:13:38.099" v="89" actId="27636"/>
          <ac:spMkLst>
            <pc:docMk/>
            <pc:sldMk cId="1456392250" sldId="289"/>
            <ac:spMk id="3" creationId="{8B0157DB-CC61-1BA0-C102-ABB4BBE7A533}"/>
          </ac:spMkLst>
        </pc:spChg>
      </pc:sldChg>
      <pc:sldChg chg="addSp delSp modSp new mod">
        <pc:chgData name="Aidana Karibayeva" userId="4b469565f635107c" providerId="LiveId" clId="{01765089-A6D5-4FE1-87DF-64A7441D0A00}" dt="2024-09-16T16:23:46.667" v="102" actId="1076"/>
        <pc:sldMkLst>
          <pc:docMk/>
          <pc:sldMk cId="1305466300" sldId="290"/>
        </pc:sldMkLst>
        <pc:spChg chg="mod">
          <ac:chgData name="Aidana Karibayeva" userId="4b469565f635107c" providerId="LiveId" clId="{01765089-A6D5-4FE1-87DF-64A7441D0A00}" dt="2024-09-16T16:23:33.367" v="98" actId="27636"/>
          <ac:spMkLst>
            <pc:docMk/>
            <pc:sldMk cId="1305466300" sldId="290"/>
            <ac:spMk id="2" creationId="{EAC46911-B7AB-44BB-B019-AAAFC2F9639E}"/>
          </ac:spMkLst>
        </pc:spChg>
        <pc:spChg chg="add del mod">
          <ac:chgData name="Aidana Karibayeva" userId="4b469565f635107c" providerId="LiveId" clId="{01765089-A6D5-4FE1-87DF-64A7441D0A00}" dt="2024-09-16T16:23:34.754" v="100"/>
          <ac:spMkLst>
            <pc:docMk/>
            <pc:sldMk cId="1305466300" sldId="290"/>
            <ac:spMk id="3" creationId="{92F9F038-3C62-5D59-A46A-BF4D8F0A4B06}"/>
          </ac:spMkLst>
        </pc:spChg>
        <pc:spChg chg="add del mod">
          <ac:chgData name="Aidana Karibayeva" userId="4b469565f635107c" providerId="LiveId" clId="{01765089-A6D5-4FE1-87DF-64A7441D0A00}" dt="2024-09-16T16:23:32.510" v="97" actId="1076"/>
          <ac:spMkLst>
            <pc:docMk/>
            <pc:sldMk cId="1305466300" sldId="290"/>
            <ac:spMk id="4" creationId="{8B4BF175-EEE6-9AB7-AC16-FB66B18A2A59}"/>
          </ac:spMkLst>
        </pc:spChg>
        <pc:spChg chg="mod">
          <ac:chgData name="Aidana Karibayeva" userId="4b469565f635107c" providerId="LiveId" clId="{01765089-A6D5-4FE1-87DF-64A7441D0A00}" dt="2024-09-16T16:23:32.510" v="97" actId="1076"/>
          <ac:spMkLst>
            <pc:docMk/>
            <pc:sldMk cId="1305466300" sldId="290"/>
            <ac:spMk id="6" creationId="{17B68E4B-D0FB-A15A-BEDB-652D1ACFE906}"/>
          </ac:spMkLst>
        </pc:spChg>
        <pc:spChg chg="mod">
          <ac:chgData name="Aidana Karibayeva" userId="4b469565f635107c" providerId="LiveId" clId="{01765089-A6D5-4FE1-87DF-64A7441D0A00}" dt="2024-09-16T16:23:32.510" v="97" actId="1076"/>
          <ac:spMkLst>
            <pc:docMk/>
            <pc:sldMk cId="1305466300" sldId="290"/>
            <ac:spMk id="7" creationId="{1812F3A9-7822-0442-FEB8-704EF5FBCCDA}"/>
          </ac:spMkLst>
        </pc:spChg>
        <pc:spChg chg="mod">
          <ac:chgData name="Aidana Karibayeva" userId="4b469565f635107c" providerId="LiveId" clId="{01765089-A6D5-4FE1-87DF-64A7441D0A00}" dt="2024-09-16T16:23:32.510" v="97" actId="1076"/>
          <ac:spMkLst>
            <pc:docMk/>
            <pc:sldMk cId="1305466300" sldId="290"/>
            <ac:spMk id="8" creationId="{3A72317D-9619-F9E2-B354-0B64BDFDC36A}"/>
          </ac:spMkLst>
        </pc:spChg>
        <pc:spChg chg="mod">
          <ac:chgData name="Aidana Karibayeva" userId="4b469565f635107c" providerId="LiveId" clId="{01765089-A6D5-4FE1-87DF-64A7441D0A00}" dt="2024-09-16T16:23:32.510" v="97" actId="1076"/>
          <ac:spMkLst>
            <pc:docMk/>
            <pc:sldMk cId="1305466300" sldId="290"/>
            <ac:spMk id="9" creationId="{5E8D6B32-448D-EB05-168B-665E30449A56}"/>
          </ac:spMkLst>
        </pc:spChg>
        <pc:spChg chg="mod">
          <ac:chgData name="Aidana Karibayeva" userId="4b469565f635107c" providerId="LiveId" clId="{01765089-A6D5-4FE1-87DF-64A7441D0A00}" dt="2024-09-16T16:23:32.510" v="97" actId="1076"/>
          <ac:spMkLst>
            <pc:docMk/>
            <pc:sldMk cId="1305466300" sldId="290"/>
            <ac:spMk id="12" creationId="{576976C7-434A-B173-615F-7746CEE5E5C1}"/>
          </ac:spMkLst>
        </pc:spChg>
        <pc:spChg chg="add del mod">
          <ac:chgData name="Aidana Karibayeva" userId="4b469565f635107c" providerId="LiveId" clId="{01765089-A6D5-4FE1-87DF-64A7441D0A00}" dt="2024-09-16T16:23:32.510" v="97" actId="1076"/>
          <ac:spMkLst>
            <pc:docMk/>
            <pc:sldMk cId="1305466300" sldId="290"/>
            <ac:spMk id="15" creationId="{8467BE50-FDE1-94ED-AEA9-0C8E5B03B042}"/>
          </ac:spMkLst>
        </pc:spChg>
        <pc:spChg chg="add mod">
          <ac:chgData name="Aidana Karibayeva" userId="4b469565f635107c" providerId="LiveId" clId="{01765089-A6D5-4FE1-87DF-64A7441D0A00}" dt="2024-09-16T16:23:43.470" v="101"/>
          <ac:spMkLst>
            <pc:docMk/>
            <pc:sldMk cId="1305466300" sldId="290"/>
            <ac:spMk id="17" creationId="{BAF993A0-C6E7-ED73-74F1-648ACDA6AD16}"/>
          </ac:spMkLst>
        </pc:spChg>
        <pc:spChg chg="add mod">
          <ac:chgData name="Aidana Karibayeva" userId="4b469565f635107c" providerId="LiveId" clId="{01765089-A6D5-4FE1-87DF-64A7441D0A00}" dt="2024-09-16T16:23:43.470" v="101"/>
          <ac:spMkLst>
            <pc:docMk/>
            <pc:sldMk cId="1305466300" sldId="290"/>
            <ac:spMk id="18" creationId="{4068C9AF-780A-B768-232F-B0EE813A993A}"/>
          </ac:spMkLst>
        </pc:spChg>
        <pc:spChg chg="add mod">
          <ac:chgData name="Aidana Karibayeva" userId="4b469565f635107c" providerId="LiveId" clId="{01765089-A6D5-4FE1-87DF-64A7441D0A00}" dt="2024-09-16T16:23:43.470" v="101"/>
          <ac:spMkLst>
            <pc:docMk/>
            <pc:sldMk cId="1305466300" sldId="290"/>
            <ac:spMk id="19" creationId="{9F6B1AB9-51B6-0BEA-6EDB-661B15D5A6A4}"/>
          </ac:spMkLst>
        </pc:spChg>
        <pc:spChg chg="add mod">
          <ac:chgData name="Aidana Karibayeva" userId="4b469565f635107c" providerId="LiveId" clId="{01765089-A6D5-4FE1-87DF-64A7441D0A00}" dt="2024-09-16T16:23:43.470" v="101"/>
          <ac:spMkLst>
            <pc:docMk/>
            <pc:sldMk cId="1305466300" sldId="290"/>
            <ac:spMk id="20" creationId="{BB0A36DB-0DD5-AE30-F909-6776ED0E8736}"/>
          </ac:spMkLst>
        </pc:spChg>
        <pc:spChg chg="add mod">
          <ac:chgData name="Aidana Karibayeva" userId="4b469565f635107c" providerId="LiveId" clId="{01765089-A6D5-4FE1-87DF-64A7441D0A00}" dt="2024-09-16T16:23:43.470" v="101"/>
          <ac:spMkLst>
            <pc:docMk/>
            <pc:sldMk cId="1305466300" sldId="290"/>
            <ac:spMk id="23" creationId="{09647C06-36E0-B952-6EFB-2A1AF6B44FAC}"/>
          </ac:spMkLst>
        </pc:spChg>
        <pc:grpChg chg="add del mod">
          <ac:chgData name="Aidana Karibayeva" userId="4b469565f635107c" providerId="LiveId" clId="{01765089-A6D5-4FE1-87DF-64A7441D0A00}" dt="2024-09-16T16:23:32.510" v="97" actId="1076"/>
          <ac:grpSpMkLst>
            <pc:docMk/>
            <pc:sldMk cId="1305466300" sldId="290"/>
            <ac:grpSpMk id="5" creationId="{4994110C-39C9-0628-57C4-7C953F5897D4}"/>
          </ac:grpSpMkLst>
        </pc:grpChg>
        <pc:grpChg chg="add mod">
          <ac:chgData name="Aidana Karibayeva" userId="4b469565f635107c" providerId="LiveId" clId="{01765089-A6D5-4FE1-87DF-64A7441D0A00}" dt="2024-09-16T16:23:46.667" v="102" actId="1076"/>
          <ac:grpSpMkLst>
            <pc:docMk/>
            <pc:sldMk cId="1305466300" sldId="290"/>
            <ac:grpSpMk id="16" creationId="{9379F194-E970-5A2B-FA07-A9A83DB8ADEF}"/>
          </ac:grpSpMkLst>
        </pc:grpChg>
        <pc:cxnChg chg="mod">
          <ac:chgData name="Aidana Karibayeva" userId="4b469565f635107c" providerId="LiveId" clId="{01765089-A6D5-4FE1-87DF-64A7441D0A00}" dt="2024-09-16T16:23:32.510" v="97" actId="1076"/>
          <ac:cxnSpMkLst>
            <pc:docMk/>
            <pc:sldMk cId="1305466300" sldId="290"/>
            <ac:cxnSpMk id="10" creationId="{88C3D913-3CD2-21FF-FBF2-4D6306B153F3}"/>
          </ac:cxnSpMkLst>
        </pc:cxnChg>
        <pc:cxnChg chg="mod">
          <ac:chgData name="Aidana Karibayeva" userId="4b469565f635107c" providerId="LiveId" clId="{01765089-A6D5-4FE1-87DF-64A7441D0A00}" dt="2024-09-16T16:23:32.510" v="97" actId="1076"/>
          <ac:cxnSpMkLst>
            <pc:docMk/>
            <pc:sldMk cId="1305466300" sldId="290"/>
            <ac:cxnSpMk id="11" creationId="{FDACDCBD-B3CD-9277-7E13-A3EBBA3C65E6}"/>
          </ac:cxnSpMkLst>
        </pc:cxnChg>
        <pc:cxnChg chg="mod">
          <ac:chgData name="Aidana Karibayeva" userId="4b469565f635107c" providerId="LiveId" clId="{01765089-A6D5-4FE1-87DF-64A7441D0A00}" dt="2024-09-16T16:23:32.510" v="97" actId="1076"/>
          <ac:cxnSpMkLst>
            <pc:docMk/>
            <pc:sldMk cId="1305466300" sldId="290"/>
            <ac:cxnSpMk id="13" creationId="{6459615C-9246-9F87-62EA-6EA7D86960D4}"/>
          </ac:cxnSpMkLst>
        </pc:cxnChg>
        <pc:cxnChg chg="mod">
          <ac:chgData name="Aidana Karibayeva" userId="4b469565f635107c" providerId="LiveId" clId="{01765089-A6D5-4FE1-87DF-64A7441D0A00}" dt="2024-09-16T16:23:32.510" v="97" actId="1076"/>
          <ac:cxnSpMkLst>
            <pc:docMk/>
            <pc:sldMk cId="1305466300" sldId="290"/>
            <ac:cxnSpMk id="14" creationId="{D1648D3C-F95A-AB1D-2B1B-F992276ED4C8}"/>
          </ac:cxnSpMkLst>
        </pc:cxnChg>
        <pc:cxnChg chg="add mod">
          <ac:chgData name="Aidana Karibayeva" userId="4b469565f635107c" providerId="LiveId" clId="{01765089-A6D5-4FE1-87DF-64A7441D0A00}" dt="2024-09-16T16:23:43.470" v="101"/>
          <ac:cxnSpMkLst>
            <pc:docMk/>
            <pc:sldMk cId="1305466300" sldId="290"/>
            <ac:cxnSpMk id="21" creationId="{AAFC27C3-408C-97DB-9D5A-009B6B2570A4}"/>
          </ac:cxnSpMkLst>
        </pc:cxnChg>
        <pc:cxnChg chg="add mod">
          <ac:chgData name="Aidana Karibayeva" userId="4b469565f635107c" providerId="LiveId" clId="{01765089-A6D5-4FE1-87DF-64A7441D0A00}" dt="2024-09-16T16:23:43.470" v="101"/>
          <ac:cxnSpMkLst>
            <pc:docMk/>
            <pc:sldMk cId="1305466300" sldId="290"/>
            <ac:cxnSpMk id="22" creationId="{D8528230-2DD7-D748-E4D5-AB59D7415781}"/>
          </ac:cxnSpMkLst>
        </pc:cxnChg>
        <pc:cxnChg chg="add mod">
          <ac:chgData name="Aidana Karibayeva" userId="4b469565f635107c" providerId="LiveId" clId="{01765089-A6D5-4FE1-87DF-64A7441D0A00}" dt="2024-09-16T16:23:43.470" v="101"/>
          <ac:cxnSpMkLst>
            <pc:docMk/>
            <pc:sldMk cId="1305466300" sldId="290"/>
            <ac:cxnSpMk id="24" creationId="{B43E8205-4534-09EF-198C-4D3EC33B089E}"/>
          </ac:cxnSpMkLst>
        </pc:cxnChg>
        <pc:cxnChg chg="add mod">
          <ac:chgData name="Aidana Karibayeva" userId="4b469565f635107c" providerId="LiveId" clId="{01765089-A6D5-4FE1-87DF-64A7441D0A00}" dt="2024-09-16T16:23:43.470" v="101"/>
          <ac:cxnSpMkLst>
            <pc:docMk/>
            <pc:sldMk cId="1305466300" sldId="290"/>
            <ac:cxnSpMk id="25" creationId="{395228C0-C8B3-E658-86B9-0A72AAD6009E}"/>
          </ac:cxnSpMkLst>
        </pc:cxnChg>
      </pc:sldChg>
      <pc:sldChg chg="modSp new mod ord">
        <pc:chgData name="Aidana Karibayeva" userId="4b469565f635107c" providerId="LiveId" clId="{01765089-A6D5-4FE1-87DF-64A7441D0A00}" dt="2024-09-16T17:23:57.440" v="181" actId="27636"/>
        <pc:sldMkLst>
          <pc:docMk/>
          <pc:sldMk cId="1324294946" sldId="291"/>
        </pc:sldMkLst>
        <pc:spChg chg="mod">
          <ac:chgData name="Aidana Karibayeva" userId="4b469565f635107c" providerId="LiveId" clId="{01765089-A6D5-4FE1-87DF-64A7441D0A00}" dt="2024-09-16T17:23:57.440" v="181" actId="27636"/>
          <ac:spMkLst>
            <pc:docMk/>
            <pc:sldMk cId="1324294946" sldId="291"/>
            <ac:spMk id="2" creationId="{0FA60D62-4AC1-2365-8906-5BC6AEB72E48}"/>
          </ac:spMkLst>
        </pc:spChg>
        <pc:spChg chg="mod">
          <ac:chgData name="Aidana Karibayeva" userId="4b469565f635107c" providerId="LiveId" clId="{01765089-A6D5-4FE1-87DF-64A7441D0A00}" dt="2024-09-16T16:41:10.551" v="109" actId="113"/>
          <ac:spMkLst>
            <pc:docMk/>
            <pc:sldMk cId="1324294946" sldId="291"/>
            <ac:spMk id="3" creationId="{343D0165-29FD-BFC9-FD1A-F6FADCBAC861}"/>
          </ac:spMkLst>
        </pc:spChg>
      </pc:sldChg>
      <pc:sldChg chg="modSp new mod">
        <pc:chgData name="Aidana Karibayeva" userId="4b469565f635107c" providerId="LiveId" clId="{01765089-A6D5-4FE1-87DF-64A7441D0A00}" dt="2024-09-16T17:23:57.458" v="182" actId="27636"/>
        <pc:sldMkLst>
          <pc:docMk/>
          <pc:sldMk cId="1086960592" sldId="292"/>
        </pc:sldMkLst>
        <pc:spChg chg="mod">
          <ac:chgData name="Aidana Karibayeva" userId="4b469565f635107c" providerId="LiveId" clId="{01765089-A6D5-4FE1-87DF-64A7441D0A00}" dt="2024-09-16T17:23:57.458" v="182" actId="27636"/>
          <ac:spMkLst>
            <pc:docMk/>
            <pc:sldMk cId="1086960592" sldId="292"/>
            <ac:spMk id="2" creationId="{EE253C5E-D1EC-B675-2456-F578104280DB}"/>
          </ac:spMkLst>
        </pc:spChg>
        <pc:spChg chg="mod">
          <ac:chgData name="Aidana Karibayeva" userId="4b469565f635107c" providerId="LiveId" clId="{01765089-A6D5-4FE1-87DF-64A7441D0A00}" dt="2024-09-16T16:42:03.334" v="117" actId="27636"/>
          <ac:spMkLst>
            <pc:docMk/>
            <pc:sldMk cId="1086960592" sldId="292"/>
            <ac:spMk id="3" creationId="{3E0CE362-968E-8F84-366B-58276158EB95}"/>
          </ac:spMkLst>
        </pc:spChg>
      </pc:sldChg>
      <pc:sldChg chg="addSp modSp new mod">
        <pc:chgData name="Aidana Karibayeva" userId="4b469565f635107c" providerId="LiveId" clId="{01765089-A6D5-4FE1-87DF-64A7441D0A00}" dt="2024-09-16T17:25:14.909" v="201" actId="255"/>
        <pc:sldMkLst>
          <pc:docMk/>
          <pc:sldMk cId="2155809003" sldId="293"/>
        </pc:sldMkLst>
        <pc:spChg chg="mod">
          <ac:chgData name="Aidana Karibayeva" userId="4b469565f635107c" providerId="LiveId" clId="{01765089-A6D5-4FE1-87DF-64A7441D0A00}" dt="2024-09-16T17:23:57.332" v="180" actId="27636"/>
          <ac:spMkLst>
            <pc:docMk/>
            <pc:sldMk cId="2155809003" sldId="293"/>
            <ac:spMk id="2" creationId="{93353EFF-9FEB-453D-3B4A-638CECA7CCB9}"/>
          </ac:spMkLst>
        </pc:spChg>
        <pc:graphicFrameChg chg="add mod modGraphic">
          <ac:chgData name="Aidana Karibayeva" userId="4b469565f635107c" providerId="LiveId" clId="{01765089-A6D5-4FE1-87DF-64A7441D0A00}" dt="2024-09-16T17:25:14.909" v="201" actId="255"/>
          <ac:graphicFrameMkLst>
            <pc:docMk/>
            <pc:sldMk cId="2155809003" sldId="293"/>
            <ac:graphicFrameMk id="4" creationId="{41347CE6-CEEE-AB2D-6BDE-0C83B6697691}"/>
          </ac:graphicFrameMkLst>
        </pc:graphicFrameChg>
      </pc:sldChg>
      <pc:sldChg chg="addSp modSp new mod">
        <pc:chgData name="Aidana Karibayeva" userId="4b469565f635107c" providerId="LiveId" clId="{01765089-A6D5-4FE1-87DF-64A7441D0A00}" dt="2024-09-16T17:25:05.983" v="199" actId="255"/>
        <pc:sldMkLst>
          <pc:docMk/>
          <pc:sldMk cId="1786755156" sldId="294"/>
        </pc:sldMkLst>
        <pc:spChg chg="mod">
          <ac:chgData name="Aidana Karibayeva" userId="4b469565f635107c" providerId="LiveId" clId="{01765089-A6D5-4FE1-87DF-64A7441D0A00}" dt="2024-09-16T17:24:45.297" v="193" actId="27636"/>
          <ac:spMkLst>
            <pc:docMk/>
            <pc:sldMk cId="1786755156" sldId="294"/>
            <ac:spMk id="2" creationId="{9CD30481-B84A-6067-44F2-DEFD495DEFA0}"/>
          </ac:spMkLst>
        </pc:spChg>
        <pc:graphicFrameChg chg="add mod modGraphic">
          <ac:chgData name="Aidana Karibayeva" userId="4b469565f635107c" providerId="LiveId" clId="{01765089-A6D5-4FE1-87DF-64A7441D0A00}" dt="2024-09-16T17:25:05.983" v="199" actId="255"/>
          <ac:graphicFrameMkLst>
            <pc:docMk/>
            <pc:sldMk cId="1786755156" sldId="294"/>
            <ac:graphicFrameMk id="4" creationId="{49B71059-6587-7A92-3FB4-6504210AD4B7}"/>
          </ac:graphicFrameMkLst>
        </pc:graphicFrameChg>
      </pc:sldChg>
      <pc:sldChg chg="addSp modSp new mod">
        <pc:chgData name="Aidana Karibayeva" userId="4b469565f635107c" providerId="LiveId" clId="{01765089-A6D5-4FE1-87DF-64A7441D0A00}" dt="2024-09-16T17:25:45.080" v="209" actId="14734"/>
        <pc:sldMkLst>
          <pc:docMk/>
          <pc:sldMk cId="1668566391" sldId="295"/>
        </pc:sldMkLst>
        <pc:spChg chg="mod">
          <ac:chgData name="Aidana Karibayeva" userId="4b469565f635107c" providerId="LiveId" clId="{01765089-A6D5-4FE1-87DF-64A7441D0A00}" dt="2024-09-16T17:25:32.886" v="204" actId="27636"/>
          <ac:spMkLst>
            <pc:docMk/>
            <pc:sldMk cId="1668566391" sldId="295"/>
            <ac:spMk id="2" creationId="{61E458DA-CAC2-EAA7-2766-72119DD75589}"/>
          </ac:spMkLst>
        </pc:spChg>
        <pc:graphicFrameChg chg="add mod modGraphic">
          <ac:chgData name="Aidana Karibayeva" userId="4b469565f635107c" providerId="LiveId" clId="{01765089-A6D5-4FE1-87DF-64A7441D0A00}" dt="2024-09-16T17:25:45.080" v="209" actId="14734"/>
          <ac:graphicFrameMkLst>
            <pc:docMk/>
            <pc:sldMk cId="1668566391" sldId="295"/>
            <ac:graphicFrameMk id="4" creationId="{EE1D9BB4-8844-7C05-CEA4-C84A278B3F19}"/>
          </ac:graphicFrameMkLst>
        </pc:graphicFrameChg>
      </pc:sldChg>
      <pc:sldChg chg="addSp modSp new mod">
        <pc:chgData name="Aidana Karibayeva" userId="4b469565f635107c" providerId="LiveId" clId="{01765089-A6D5-4FE1-87DF-64A7441D0A00}" dt="2024-09-16T17:26:30.243" v="220" actId="255"/>
        <pc:sldMkLst>
          <pc:docMk/>
          <pc:sldMk cId="3046944007" sldId="296"/>
        </pc:sldMkLst>
        <pc:spChg chg="mod">
          <ac:chgData name="Aidana Karibayeva" userId="4b469565f635107c" providerId="LiveId" clId="{01765089-A6D5-4FE1-87DF-64A7441D0A00}" dt="2024-09-16T17:26:01.629" v="212" actId="27636"/>
          <ac:spMkLst>
            <pc:docMk/>
            <pc:sldMk cId="3046944007" sldId="296"/>
            <ac:spMk id="2" creationId="{02E7392F-4FC7-5921-96FB-13BCED7C48E4}"/>
          </ac:spMkLst>
        </pc:spChg>
        <pc:graphicFrameChg chg="add mod modGraphic">
          <ac:chgData name="Aidana Karibayeva" userId="4b469565f635107c" providerId="LiveId" clId="{01765089-A6D5-4FE1-87DF-64A7441D0A00}" dt="2024-09-16T17:26:30.243" v="220" actId="255"/>
          <ac:graphicFrameMkLst>
            <pc:docMk/>
            <pc:sldMk cId="3046944007" sldId="296"/>
            <ac:graphicFrameMk id="4" creationId="{D95A12EE-0DDE-EB04-EC58-E7D7D1095F82}"/>
          </ac:graphicFrameMkLst>
        </pc:graphicFrameChg>
      </pc:sldChg>
      <pc:sldChg chg="addSp modSp new mod">
        <pc:chgData name="Aidana Karibayeva" userId="4b469565f635107c" providerId="LiveId" clId="{01765089-A6D5-4FE1-87DF-64A7441D0A00}" dt="2024-09-16T17:27:09.774" v="229" actId="14100"/>
        <pc:sldMkLst>
          <pc:docMk/>
          <pc:sldMk cId="4103536401" sldId="297"/>
        </pc:sldMkLst>
        <pc:spChg chg="mod">
          <ac:chgData name="Aidana Karibayeva" userId="4b469565f635107c" providerId="LiveId" clId="{01765089-A6D5-4FE1-87DF-64A7441D0A00}" dt="2024-09-16T17:26:51.290" v="223" actId="27636"/>
          <ac:spMkLst>
            <pc:docMk/>
            <pc:sldMk cId="4103536401" sldId="297"/>
            <ac:spMk id="2" creationId="{EE213EFD-6D3D-2316-F671-29E1B564BD89}"/>
          </ac:spMkLst>
        </pc:spChg>
        <pc:graphicFrameChg chg="add mod modGraphic">
          <ac:chgData name="Aidana Karibayeva" userId="4b469565f635107c" providerId="LiveId" clId="{01765089-A6D5-4FE1-87DF-64A7441D0A00}" dt="2024-09-16T17:27:09.774" v="229" actId="14100"/>
          <ac:graphicFrameMkLst>
            <pc:docMk/>
            <pc:sldMk cId="4103536401" sldId="297"/>
            <ac:graphicFrameMk id="4" creationId="{97506714-4919-D208-8907-C68C95127807}"/>
          </ac:graphicFrameMkLst>
        </pc:graphicFrameChg>
      </pc:sldChg>
      <pc:sldChg chg="addSp modSp new mod">
        <pc:chgData name="Aidana Karibayeva" userId="4b469565f635107c" providerId="LiveId" clId="{01765089-A6D5-4FE1-87DF-64A7441D0A00}" dt="2024-09-16T17:28:10.610" v="237" actId="14100"/>
        <pc:sldMkLst>
          <pc:docMk/>
          <pc:sldMk cId="1062033815" sldId="298"/>
        </pc:sldMkLst>
        <pc:spChg chg="mod">
          <ac:chgData name="Aidana Karibayeva" userId="4b469565f635107c" providerId="LiveId" clId="{01765089-A6D5-4FE1-87DF-64A7441D0A00}" dt="2024-09-16T17:27:54.034" v="232" actId="27636"/>
          <ac:spMkLst>
            <pc:docMk/>
            <pc:sldMk cId="1062033815" sldId="298"/>
            <ac:spMk id="2" creationId="{1DDC8664-3470-60CD-10E5-047E29331496}"/>
          </ac:spMkLst>
        </pc:spChg>
        <pc:graphicFrameChg chg="add mod modGraphic">
          <ac:chgData name="Aidana Karibayeva" userId="4b469565f635107c" providerId="LiveId" clId="{01765089-A6D5-4FE1-87DF-64A7441D0A00}" dt="2024-09-16T17:28:10.610" v="237" actId="14100"/>
          <ac:graphicFrameMkLst>
            <pc:docMk/>
            <pc:sldMk cId="1062033815" sldId="298"/>
            <ac:graphicFrameMk id="4" creationId="{F14F4A7F-6904-0C17-5BCE-080A768F5C23}"/>
          </ac:graphicFrameMkLst>
        </pc:graphicFrameChg>
      </pc:sldChg>
      <pc:sldChg chg="addSp modSp new mod">
        <pc:chgData name="Aidana Karibayeva" userId="4b469565f635107c" providerId="LiveId" clId="{01765089-A6D5-4FE1-87DF-64A7441D0A00}" dt="2024-09-16T17:28:43.932" v="245" actId="255"/>
        <pc:sldMkLst>
          <pc:docMk/>
          <pc:sldMk cId="3099406037" sldId="299"/>
        </pc:sldMkLst>
        <pc:spChg chg="mod">
          <ac:chgData name="Aidana Karibayeva" userId="4b469565f635107c" providerId="LiveId" clId="{01765089-A6D5-4FE1-87DF-64A7441D0A00}" dt="2024-09-16T17:28:28.118" v="240" actId="27636"/>
          <ac:spMkLst>
            <pc:docMk/>
            <pc:sldMk cId="3099406037" sldId="299"/>
            <ac:spMk id="2" creationId="{EB1C9A3A-96CE-3645-708B-77AD234FDB84}"/>
          </ac:spMkLst>
        </pc:spChg>
        <pc:graphicFrameChg chg="add mod modGraphic">
          <ac:chgData name="Aidana Karibayeva" userId="4b469565f635107c" providerId="LiveId" clId="{01765089-A6D5-4FE1-87DF-64A7441D0A00}" dt="2024-09-16T17:28:43.932" v="245" actId="255"/>
          <ac:graphicFrameMkLst>
            <pc:docMk/>
            <pc:sldMk cId="3099406037" sldId="299"/>
            <ac:graphicFrameMk id="4" creationId="{9F5CD570-07FE-11A1-59DF-727A5B37AF13}"/>
          </ac:graphicFrameMkLst>
        </pc:graphicFrameChg>
      </pc:sldChg>
      <pc:sldChg chg="modSp new mod">
        <pc:chgData name="Aidana Karibayeva" userId="4b469565f635107c" providerId="LiveId" clId="{01765089-A6D5-4FE1-87DF-64A7441D0A00}" dt="2024-09-16T17:29:40.859" v="255" actId="12"/>
        <pc:sldMkLst>
          <pc:docMk/>
          <pc:sldMk cId="3241161589" sldId="300"/>
        </pc:sldMkLst>
        <pc:spChg chg="mod">
          <ac:chgData name="Aidana Karibayeva" userId="4b469565f635107c" providerId="LiveId" clId="{01765089-A6D5-4FE1-87DF-64A7441D0A00}" dt="2024-09-16T17:29:40.859" v="255" actId="12"/>
          <ac:spMkLst>
            <pc:docMk/>
            <pc:sldMk cId="3241161589" sldId="300"/>
            <ac:spMk id="3" creationId="{C5CDE1C5-D71E-963B-B889-76DD20E35F5F}"/>
          </ac:spMkLst>
        </pc:spChg>
      </pc:sldChg>
      <pc:sldChg chg="new del">
        <pc:chgData name="Aidana Karibayeva" userId="4b469565f635107c" providerId="LiveId" clId="{01765089-A6D5-4FE1-87DF-64A7441D0A00}" dt="2024-09-16T17:33:52.688" v="259" actId="47"/>
        <pc:sldMkLst>
          <pc:docMk/>
          <pc:sldMk cId="1184659618" sldId="30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10272e06707_0_3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10272e06707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642943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10272e06707_0_3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10272e06707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10272e06707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10272e06707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10272e06707_0_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10272e06707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10272e06707_0_5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10272e06707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10272e06707_0_5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10272e06707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10f91de18f8_0_7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10f91de18f8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10272e06707_0_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10272e06707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10272e06707_0_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10272e06707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268772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10f91de18f8_0_6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10f91de18f8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10f91de18f8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10f91de18f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10f91de18f8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10f91de18f8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10f91de18f8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10f91de18f8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10f91de18f8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10f91de18f8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g10f91de18f8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 name="Google Shape;178;g10f91de18f8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10f91de18f8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10f91de18f8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10f91de18f8_0_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10f91de18f8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10272e06707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10272e06707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10272e06707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10272e06707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10272e06707_0_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10272e06707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10272e06707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10272e06707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464758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10272e06707_0_2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10272e06707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ru"/>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ru" dirty="0"/>
              <a:t>Лекция 1</a:t>
            </a:r>
            <a:r>
              <a:rPr lang="ru-KZ" dirty="0"/>
              <a:t>-2</a:t>
            </a:r>
            <a:endParaRPr dirty="0"/>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p>
            <a:pPr marL="0" lvl="0" indent="0" algn="ctr" rtl="0">
              <a:lnSpc>
                <a:spcPct val="80000"/>
              </a:lnSpc>
              <a:spcBef>
                <a:spcPts val="0"/>
              </a:spcBef>
              <a:spcAft>
                <a:spcPts val="0"/>
              </a:spcAft>
              <a:buSzPts val="935"/>
              <a:buNone/>
            </a:pPr>
            <a:r>
              <a:rPr lang="ru" sz="2180" dirty="0"/>
              <a:t>Мәліметтер қорына кіріспе. Мәліметтер моделі. Реляциялық мәліметтер қоры. МҚБЖ</a:t>
            </a:r>
            <a:r>
              <a:rPr lang="ru-KZ" sz="2180" dirty="0"/>
              <a:t>. М</a:t>
            </a:r>
            <a:r>
              <a:rPr lang="kk-KZ" sz="2180" dirty="0"/>
              <a:t>Қ архитектурасы</a:t>
            </a:r>
            <a:endParaRPr sz="218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4D247-685D-8D76-0595-B2B21A3F59A9}"/>
              </a:ext>
            </a:extLst>
          </p:cNvPr>
          <p:cNvSpPr>
            <a:spLocks noGrp="1"/>
          </p:cNvSpPr>
          <p:nvPr>
            <p:ph type="title"/>
          </p:nvPr>
        </p:nvSpPr>
        <p:spPr/>
        <p:txBody>
          <a:bodyPr>
            <a:normAutofit fontScale="90000"/>
          </a:bodyPr>
          <a:lstStyle/>
          <a:p>
            <a:endParaRPr lang="en-US"/>
          </a:p>
        </p:txBody>
      </p:sp>
      <p:sp>
        <p:nvSpPr>
          <p:cNvPr id="3" name="Text Placeholder 2">
            <a:extLst>
              <a:ext uri="{FF2B5EF4-FFF2-40B4-BE49-F238E27FC236}">
                <a16:creationId xmlns:a16="http://schemas.microsoft.com/office/drawing/2014/main" id="{C4E25C76-B153-AF99-C883-30EF60989553}"/>
              </a:ext>
            </a:extLst>
          </p:cNvPr>
          <p:cNvSpPr>
            <a:spLocks noGrp="1"/>
          </p:cNvSpPr>
          <p:nvPr>
            <p:ph type="body" idx="1"/>
          </p:nvPr>
        </p:nvSpPr>
        <p:spPr/>
        <p:txBody>
          <a:bodyPr/>
          <a:lstStyle/>
          <a:p>
            <a:pPr indent="450215" algn="just"/>
            <a:r>
              <a:rPr lang="kk-KZ" sz="1800" b="1" dirty="0">
                <a:effectLst/>
                <a:latin typeface="Times New Roman" panose="02020603050405020304" pitchFamily="18" charset="0"/>
                <a:ea typeface="Calibri" panose="020F0502020204030204" pitchFamily="34" charset="0"/>
                <a:cs typeface="Times New Roman" panose="02020603050405020304" pitchFamily="18" charset="0"/>
              </a:rPr>
              <a:t>Мәліметтер қорын басқару жүйесі (МҚБЖ) дегеніміз </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бұл МҚ-ны құруға, енгізуге және оны көптеген пайдаланушылардың бірлесе отырып пайдалануына арналған тілдік және программалық құралдардың кешені. Әдетте МҚБЖ мәліметтердің қолданылатын моделі бойынша ажыратылады. Мысалы, реляциялық мәліметтер қорын пайдалануға негізделген МҚБЖ-лар реляциялық МҚБЖ-лар деп аталады.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Алғашқы МҚБЖ-ларға келесілер жатады: IMS (IBM, 1968 ж.),  IDMS (Cullinet, 1971 ж.),  ADABAS (Software AG, 1969 ж.)  және ИНЭС (КСРО АҒ ВНИИСИ, 1976 ж.). Қазіргі заманғы мәліметтер қорын басқару жүйелері мыңдап саналады.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13323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18920-4282-17DB-40B1-55CD9C91A131}"/>
              </a:ext>
            </a:extLst>
          </p:cNvPr>
          <p:cNvSpPr>
            <a:spLocks noGrp="1"/>
          </p:cNvSpPr>
          <p:nvPr>
            <p:ph type="title"/>
          </p:nvPr>
        </p:nvSpPr>
        <p:spPr/>
        <p:txBody>
          <a:bodyPr>
            <a:normAutofit fontScale="90000"/>
          </a:bodyPr>
          <a:lstStyle/>
          <a:p>
            <a:endParaRPr lang="en-US"/>
          </a:p>
        </p:txBody>
      </p:sp>
      <p:sp>
        <p:nvSpPr>
          <p:cNvPr id="3" name="Text Placeholder 2">
            <a:extLst>
              <a:ext uri="{FF2B5EF4-FFF2-40B4-BE49-F238E27FC236}">
                <a16:creationId xmlns:a16="http://schemas.microsoft.com/office/drawing/2014/main" id="{953DB357-AC0D-EFE0-4B03-BB5EF537269D}"/>
              </a:ext>
            </a:extLst>
          </p:cNvPr>
          <p:cNvSpPr>
            <a:spLocks noGrp="1"/>
          </p:cNvSpPr>
          <p:nvPr>
            <p:ph type="body" idx="1"/>
          </p:nvPr>
        </p:nvSpPr>
        <p:spPr/>
        <p:txBody>
          <a:bodyPr/>
          <a:lstStyle/>
          <a:p>
            <a:r>
              <a:rPr lang="kk-KZ" sz="1800" b="1" dirty="0">
                <a:effectLst/>
                <a:latin typeface="Times New Roman" panose="02020603050405020304" pitchFamily="18" charset="0"/>
                <a:ea typeface="Calibri" panose="020F0502020204030204" pitchFamily="34" charset="0"/>
                <a:cs typeface="Times New Roman" panose="02020603050405020304" pitchFamily="18" charset="0"/>
              </a:rPr>
              <a:t>Мәліметтер қорының әкімшісі (МҚӘ) дегеніміз </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МҚ-ға қатысты талаптарды даярлау ісіне, оны жобалауға, құруға, тиімді түрде пайдалануға және ілесіп жүруге жауап беретін тұлға немесе тұлғалар тобы. </a:t>
            </a:r>
            <a:endParaRPr lang="en-US" dirty="0"/>
          </a:p>
        </p:txBody>
      </p:sp>
    </p:spTree>
    <p:extLst>
      <p:ext uri="{BB962C8B-B14F-4D97-AF65-F5344CB8AC3E}">
        <p14:creationId xmlns:p14="http://schemas.microsoft.com/office/powerpoint/2010/main" val="2345496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t>МҚБЖ фкунциялары</a:t>
            </a:r>
            <a:endParaRPr/>
          </a:p>
        </p:txBody>
      </p:sp>
      <p:sp>
        <p:nvSpPr>
          <p:cNvPr id="91" name="Google Shape;91;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just" rtl="0">
              <a:lnSpc>
                <a:spcPct val="90000"/>
              </a:lnSpc>
              <a:spcBef>
                <a:spcPts val="0"/>
              </a:spcBef>
              <a:spcAft>
                <a:spcPts val="0"/>
              </a:spcAft>
              <a:buClr>
                <a:schemeClr val="dk1"/>
              </a:buClr>
              <a:buSzPts val="935"/>
              <a:buFont typeface="Arial"/>
              <a:buNone/>
            </a:pPr>
            <a:r>
              <a:rPr lang="ru" sz="1430"/>
              <a:t>ДҚБЖ негізгі функциялары:</a:t>
            </a:r>
            <a:endParaRPr sz="1430"/>
          </a:p>
          <a:p>
            <a:pPr marL="0" lvl="0" indent="0" algn="just" rtl="0">
              <a:lnSpc>
                <a:spcPct val="90000"/>
              </a:lnSpc>
              <a:spcBef>
                <a:spcPts val="0"/>
              </a:spcBef>
              <a:spcAft>
                <a:spcPts val="0"/>
              </a:spcAft>
              <a:buClr>
                <a:schemeClr val="dk1"/>
              </a:buClr>
              <a:buSzPts val="935"/>
              <a:buFont typeface="Arial"/>
              <a:buNone/>
            </a:pPr>
            <a:r>
              <a:rPr lang="ru" sz="1430"/>
              <a:t>- сыртқы жадтағы мәліметтерді басқару (дискілерде);</a:t>
            </a:r>
            <a:endParaRPr sz="1430"/>
          </a:p>
          <a:p>
            <a:pPr marL="0" lvl="0" indent="0" algn="just" rtl="0">
              <a:lnSpc>
                <a:spcPct val="90000"/>
              </a:lnSpc>
              <a:spcBef>
                <a:spcPts val="0"/>
              </a:spcBef>
              <a:spcAft>
                <a:spcPts val="0"/>
              </a:spcAft>
              <a:buClr>
                <a:schemeClr val="dk1"/>
              </a:buClr>
              <a:buSzPts val="935"/>
              <a:buFont typeface="Arial"/>
              <a:buNone/>
            </a:pPr>
            <a:r>
              <a:rPr lang="ru" sz="1430"/>
              <a:t>- жедел жадтағы мәліметтерді басқару;</a:t>
            </a:r>
            <a:endParaRPr sz="1430"/>
          </a:p>
          <a:p>
            <a:pPr marL="0" lvl="0" indent="0" algn="just" rtl="0">
              <a:lnSpc>
                <a:spcPct val="90000"/>
              </a:lnSpc>
              <a:spcBef>
                <a:spcPts val="0"/>
              </a:spcBef>
              <a:spcAft>
                <a:spcPts val="0"/>
              </a:spcAft>
              <a:buClr>
                <a:schemeClr val="dk1"/>
              </a:buClr>
              <a:buSzPts val="935"/>
              <a:buFont typeface="Arial"/>
              <a:buNone/>
            </a:pPr>
            <a:r>
              <a:rPr lang="ru" sz="1430"/>
              <a:t>- өзгерістерді тіркеу және қателерден кейін мәліметтер базасын қалпына келтіру;</a:t>
            </a:r>
            <a:endParaRPr sz="1430"/>
          </a:p>
          <a:p>
            <a:pPr marL="0" lvl="0" indent="0" algn="just" rtl="0">
              <a:lnSpc>
                <a:spcPct val="90000"/>
              </a:lnSpc>
              <a:spcBef>
                <a:spcPts val="0"/>
              </a:spcBef>
              <a:spcAft>
                <a:spcPts val="0"/>
              </a:spcAft>
              <a:buClr>
                <a:schemeClr val="dk1"/>
              </a:buClr>
              <a:buSzPts val="935"/>
              <a:buFont typeface="Arial"/>
              <a:buNone/>
            </a:pPr>
            <a:r>
              <a:rPr lang="ru" sz="1430"/>
              <a:t>- мәліметтер қоры тілдеріне қызмет көрсету (деректерді анықтау тілі, мәліметтерді өңдеу тілі).</a:t>
            </a:r>
            <a:endParaRPr sz="1430"/>
          </a:p>
          <a:p>
            <a:pPr marL="0" lvl="0" indent="0" algn="just" rtl="0">
              <a:lnSpc>
                <a:spcPct val="90000"/>
              </a:lnSpc>
              <a:spcBef>
                <a:spcPts val="0"/>
              </a:spcBef>
              <a:spcAft>
                <a:spcPts val="0"/>
              </a:spcAft>
              <a:buSzPts val="935"/>
              <a:buNone/>
            </a:pPr>
            <a:endParaRPr sz="1430"/>
          </a:p>
          <a:p>
            <a:pPr marL="0" lvl="0" indent="0" algn="just" rtl="0">
              <a:lnSpc>
                <a:spcPct val="90000"/>
              </a:lnSpc>
              <a:spcBef>
                <a:spcPts val="0"/>
              </a:spcBef>
              <a:spcAft>
                <a:spcPts val="0"/>
              </a:spcAft>
              <a:buClr>
                <a:schemeClr val="dk1"/>
              </a:buClr>
              <a:buSzPts val="935"/>
              <a:buFont typeface="Arial"/>
              <a:buNone/>
            </a:pPr>
            <a:r>
              <a:rPr lang="ru" sz="1430"/>
              <a:t>Әдетте, қазіргі заманғы ДҚБЖ келесі құрамдастардан тұрады (суретті қараңыз):</a:t>
            </a:r>
            <a:endParaRPr sz="1430"/>
          </a:p>
          <a:p>
            <a:pPr marL="0" lvl="0" indent="0" algn="just" rtl="0">
              <a:lnSpc>
                <a:spcPct val="90000"/>
              </a:lnSpc>
              <a:spcBef>
                <a:spcPts val="0"/>
              </a:spcBef>
              <a:spcAft>
                <a:spcPts val="0"/>
              </a:spcAft>
              <a:buClr>
                <a:schemeClr val="dk1"/>
              </a:buClr>
              <a:buSzPts val="935"/>
              <a:buFont typeface="Arial"/>
              <a:buNone/>
            </a:pPr>
            <a:r>
              <a:rPr lang="ru" sz="1430"/>
              <a:t>- сыртқы және жедел жадтағы деректерді басқаруға және журналға жазуға жауап беретін ядро;</a:t>
            </a:r>
            <a:endParaRPr sz="1430"/>
          </a:p>
          <a:p>
            <a:pPr marL="0" lvl="0" indent="0" algn="just" rtl="0">
              <a:lnSpc>
                <a:spcPct val="90000"/>
              </a:lnSpc>
              <a:spcBef>
                <a:spcPts val="0"/>
              </a:spcBef>
              <a:spcAft>
                <a:spcPts val="0"/>
              </a:spcAft>
              <a:buClr>
                <a:schemeClr val="dk1"/>
              </a:buClr>
              <a:buSzPts val="935"/>
              <a:buFont typeface="Arial"/>
              <a:buNone/>
            </a:pPr>
            <a:r>
              <a:rPr lang="ru" sz="1430"/>
              <a:t>- деректерді алу және өзгерту және әдетте, машинадан тәуелсіз орындалатын ішкі кодты құру үшін сұраныстарды оңтайландыратын мәліметтер қоры тілінің процессоры;</a:t>
            </a:r>
            <a:endParaRPr sz="1430"/>
          </a:p>
          <a:p>
            <a:pPr marL="0" lvl="0" indent="0" algn="just" rtl="0">
              <a:lnSpc>
                <a:spcPct val="90000"/>
              </a:lnSpc>
              <a:spcBef>
                <a:spcPts val="0"/>
              </a:spcBef>
              <a:spcAft>
                <a:spcPts val="0"/>
              </a:spcAft>
              <a:buClr>
                <a:schemeClr val="dk1"/>
              </a:buClr>
              <a:buSzPts val="935"/>
              <a:buFont typeface="Arial"/>
              <a:buNone/>
            </a:pPr>
            <a:r>
              <a:rPr lang="ru" sz="1430"/>
              <a:t>- ДҚБЖ-мен пайдаланушы интерфейсін жасайтын деректерді манипуляциялау бағдарламаларын түсіндіретін орындау уақытын қолдаудың ішкі жүйесі</a:t>
            </a:r>
            <a:endParaRPr sz="1430"/>
          </a:p>
          <a:p>
            <a:pPr marL="0" lvl="0" indent="0" algn="just" rtl="0">
              <a:lnSpc>
                <a:spcPct val="90000"/>
              </a:lnSpc>
              <a:spcBef>
                <a:spcPts val="0"/>
              </a:spcBef>
              <a:spcAft>
                <a:spcPts val="0"/>
              </a:spcAft>
              <a:buSzPts val="935"/>
              <a:buNone/>
            </a:pPr>
            <a:r>
              <a:rPr lang="ru" sz="1430"/>
              <a:t>- сонымен қатар ақпараттық жүйеге қызмет көрсету үшін бірқатар қосымша мүмкіндіктерді қамтамасыз ететін сервистік бағдарламалар (сыртқы утилиталар).</a:t>
            </a:r>
            <a:endParaRPr sz="143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body" idx="1"/>
          </p:nvPr>
        </p:nvSpPr>
        <p:spPr>
          <a:xfrm>
            <a:off x="311700" y="289775"/>
            <a:ext cx="8520600" cy="42792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pic>
        <p:nvPicPr>
          <p:cNvPr id="97" name="Google Shape;97;p20"/>
          <p:cNvPicPr preferRelativeResize="0"/>
          <p:nvPr/>
        </p:nvPicPr>
        <p:blipFill>
          <a:blip r:embed="rId3">
            <a:alphaModFix/>
          </a:blip>
          <a:stretch>
            <a:fillRect/>
          </a:stretch>
        </p:blipFill>
        <p:spPr>
          <a:xfrm>
            <a:off x="461963" y="461963"/>
            <a:ext cx="8220075" cy="421957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60D62-4AC1-2365-8906-5BC6AEB72E48}"/>
              </a:ext>
            </a:extLst>
          </p:cNvPr>
          <p:cNvSpPr>
            <a:spLocks noGrp="1"/>
          </p:cNvSpPr>
          <p:nvPr>
            <p:ph type="title"/>
          </p:nvPr>
        </p:nvSpPr>
        <p:spPr/>
        <p:txBody>
          <a:bodyPr>
            <a:normAutofit fontScale="90000"/>
          </a:bodyPr>
          <a:lstStyle/>
          <a:p>
            <a:endParaRPr lang="en-US"/>
          </a:p>
        </p:txBody>
      </p:sp>
      <p:sp>
        <p:nvSpPr>
          <p:cNvPr id="3" name="Text Placeholder 2">
            <a:extLst>
              <a:ext uri="{FF2B5EF4-FFF2-40B4-BE49-F238E27FC236}">
                <a16:creationId xmlns:a16="http://schemas.microsoft.com/office/drawing/2014/main" id="{343D0165-29FD-BFC9-FD1A-F6FADCBAC861}"/>
              </a:ext>
            </a:extLst>
          </p:cNvPr>
          <p:cNvSpPr>
            <a:spLocks noGrp="1"/>
          </p:cNvSpPr>
          <p:nvPr>
            <p:ph type="body" idx="1"/>
          </p:nvPr>
        </p:nvSpPr>
        <p:spPr/>
        <p:txBody>
          <a:bodyPr>
            <a:normAutofit lnSpcReduction="10000"/>
          </a:bodyPr>
          <a:lstStyle/>
          <a:p>
            <a:pPr indent="449580" algn="just">
              <a:lnSpc>
                <a:spcPct val="107000"/>
              </a:lnSpc>
              <a:spcBef>
                <a:spcPts val="800"/>
              </a:spcBef>
            </a:pPr>
            <a:r>
              <a:rPr lang="kk-KZ" sz="1800" dirty="0">
                <a:effectLst/>
                <a:latin typeface="Times New Roman" panose="02020603050405020304" pitchFamily="18" charset="0"/>
                <a:ea typeface="Times New Roman" panose="02020603050405020304" pitchFamily="18" charset="0"/>
              </a:rPr>
              <a:t>Деректер базасы үшін ақпаратты өңдеу және рұқсат алу тәсілдері бойынша, сонымен қатар деректер базасының орналасқан орны бойынша қосымшалар архитектурасы бірнеше түрлерге бөлінеді. </a:t>
            </a:r>
            <a:endParaRPr lang="en-US" sz="1800" dirty="0">
              <a:effectLst/>
              <a:latin typeface="Times New Roman" panose="02020603050405020304" pitchFamily="18" charset="0"/>
              <a:ea typeface="Times New Roman" panose="02020603050405020304" pitchFamily="18" charset="0"/>
            </a:endParaRPr>
          </a:p>
          <a:p>
            <a:pPr marL="342900" lvl="0" indent="-342900" algn="just">
              <a:lnSpc>
                <a:spcPct val="107000"/>
              </a:lnSpc>
              <a:spcBef>
                <a:spcPts val="800"/>
              </a:spcBef>
              <a:spcAft>
                <a:spcPts val="0"/>
              </a:spcAft>
              <a:buFont typeface="Symbol" panose="05050102010706020507" pitchFamily="18" charset="2"/>
              <a:buChar char=""/>
              <a:tabLst>
                <a:tab pos="228600" algn="l"/>
              </a:tabLst>
            </a:pPr>
            <a:r>
              <a:rPr lang="kk-KZ" sz="1800" b="1" dirty="0">
                <a:effectLst/>
                <a:latin typeface="Times New Roman" panose="02020603050405020304" pitchFamily="18" charset="0"/>
                <a:ea typeface="Times New Roman" panose="02020603050405020304" pitchFamily="18" charset="0"/>
              </a:rPr>
              <a:t>Жергілікті архитектура </a:t>
            </a:r>
            <a:r>
              <a:rPr lang="kk-KZ" sz="1800" dirty="0">
                <a:effectLst/>
                <a:latin typeface="Times New Roman" panose="02020603050405020304" pitchFamily="18" charset="0"/>
                <a:ea typeface="Times New Roman" panose="02020603050405020304" pitchFamily="18" charset="0"/>
              </a:rPr>
              <a:t>– программа және деректер базасы бір компьютерде орналасқан. </a:t>
            </a:r>
            <a:endParaRPr lang="en-US" sz="1800" dirty="0">
              <a:effectLst/>
              <a:latin typeface="Times New Roman" panose="02020603050405020304" pitchFamily="18" charset="0"/>
              <a:ea typeface="Times New Roman" panose="02020603050405020304" pitchFamily="18" charset="0"/>
            </a:endParaRPr>
          </a:p>
          <a:p>
            <a:pPr marL="342900" lvl="0" indent="-342900" algn="just">
              <a:lnSpc>
                <a:spcPct val="107000"/>
              </a:lnSpc>
              <a:spcBef>
                <a:spcPts val="800"/>
              </a:spcBef>
              <a:spcAft>
                <a:spcPts val="0"/>
              </a:spcAft>
              <a:buFont typeface="Symbol" panose="05050102010706020507" pitchFamily="18" charset="2"/>
              <a:buChar char=""/>
              <a:tabLst>
                <a:tab pos="228600" algn="l"/>
              </a:tabLst>
            </a:pPr>
            <a:r>
              <a:rPr lang="kk-KZ" sz="1800" b="1" dirty="0">
                <a:effectLst/>
                <a:latin typeface="Times New Roman" panose="02020603050405020304" pitchFamily="18" charset="0"/>
                <a:ea typeface="Times New Roman" panose="02020603050405020304" pitchFamily="18" charset="0"/>
              </a:rPr>
              <a:t>Файл-серверлік архитектура </a:t>
            </a:r>
            <a:r>
              <a:rPr lang="kk-KZ" sz="1800" dirty="0">
                <a:effectLst/>
                <a:latin typeface="Times New Roman" panose="02020603050405020304" pitchFamily="18" charset="0"/>
                <a:ea typeface="Times New Roman" panose="02020603050405020304" pitchFamily="18" charset="0"/>
              </a:rPr>
              <a:t>– деректер базасы сервер деп аталатын желідегі негізгі (орталық) болып бөлінген компьютерде орналасады. Ал клиенттік программалар орнатылған дербес компьютерлер оған жергілікті желі бойынша қосылған. Бұл архитектура бірнеше пайдаланушыларға бір деректер базасымен бір уақытта жұмыс істеу мүмкіндігін береді.</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324294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53C5E-D1EC-B675-2456-F578104280DB}"/>
              </a:ext>
            </a:extLst>
          </p:cNvPr>
          <p:cNvSpPr>
            <a:spLocks noGrp="1"/>
          </p:cNvSpPr>
          <p:nvPr>
            <p:ph type="title"/>
          </p:nvPr>
        </p:nvSpPr>
        <p:spPr/>
        <p:txBody>
          <a:bodyPr>
            <a:normAutofit fontScale="90000"/>
          </a:bodyPr>
          <a:lstStyle/>
          <a:p>
            <a:endParaRPr lang="en-US"/>
          </a:p>
        </p:txBody>
      </p:sp>
      <p:sp>
        <p:nvSpPr>
          <p:cNvPr id="3" name="Text Placeholder 2">
            <a:extLst>
              <a:ext uri="{FF2B5EF4-FFF2-40B4-BE49-F238E27FC236}">
                <a16:creationId xmlns:a16="http://schemas.microsoft.com/office/drawing/2014/main" id="{3E0CE362-968E-8F84-366B-58276158EB95}"/>
              </a:ext>
            </a:extLst>
          </p:cNvPr>
          <p:cNvSpPr>
            <a:spLocks noGrp="1"/>
          </p:cNvSpPr>
          <p:nvPr>
            <p:ph type="body" idx="1"/>
          </p:nvPr>
        </p:nvSpPr>
        <p:spPr/>
        <p:txBody>
          <a:bodyPr>
            <a:normAutofit fontScale="77500" lnSpcReduction="20000"/>
          </a:bodyPr>
          <a:lstStyle/>
          <a:p>
            <a:pPr marL="342900" lvl="0" indent="-342900" algn="just">
              <a:lnSpc>
                <a:spcPct val="107000"/>
              </a:lnSpc>
              <a:spcBef>
                <a:spcPts val="800"/>
              </a:spcBef>
              <a:spcAft>
                <a:spcPts val="0"/>
              </a:spcAft>
              <a:buFont typeface="Symbol" panose="05050102010706020507" pitchFamily="18" charset="2"/>
              <a:buChar char=""/>
              <a:tabLst>
                <a:tab pos="228600" algn="l"/>
              </a:tabLst>
            </a:pPr>
            <a:r>
              <a:rPr lang="kk-KZ" sz="1800" b="1" dirty="0">
                <a:effectLst/>
                <a:latin typeface="Times New Roman" panose="02020603050405020304" pitchFamily="18" charset="0"/>
                <a:ea typeface="Times New Roman" panose="02020603050405020304" pitchFamily="18" charset="0"/>
              </a:rPr>
              <a:t>Клиент-серверлік архитектура </a:t>
            </a:r>
            <a:r>
              <a:rPr lang="kk-KZ" sz="1800" dirty="0">
                <a:effectLst/>
                <a:latin typeface="Times New Roman" panose="02020603050405020304" pitchFamily="18" charset="0"/>
                <a:ea typeface="Times New Roman" panose="02020603050405020304" pitchFamily="18" charset="0"/>
              </a:rPr>
              <a:t>– деректер базасы серверде сақталады және мұнда пайдаланушылар сұраныстарын өңдейтін деректер базасын басқару жүйесі (ДББЖ) жұмыс істейді. Бұл архитектурада пайдаланушылар деректер базасымен қойылған тапсырмаларды орындайтын және алынған нәтижені қайтаратын ДББЖ арқылы жұмыс істейді. Табылған деректер клиентке желі бойынша серверден клиентке қарай жіберіледі. Клиент – сервер архитектурасының ерекшелігі SQL – құрылымдық сұраныстар тілін пайдалану болып табылады. Бұл архитектура бірнеше пайдаланушыларға бір уақытта бір деректер базасымен жұмыс істеуге рұқсат етеді. </a:t>
            </a:r>
            <a:endParaRPr lang="en-US" sz="1800" dirty="0">
              <a:effectLst/>
              <a:latin typeface="Times New Roman" panose="02020603050405020304" pitchFamily="18" charset="0"/>
              <a:ea typeface="Times New Roman" panose="02020603050405020304" pitchFamily="18" charset="0"/>
            </a:endParaRPr>
          </a:p>
          <a:p>
            <a:pPr marL="342900" lvl="0" indent="-342900" algn="just">
              <a:lnSpc>
                <a:spcPct val="107000"/>
              </a:lnSpc>
              <a:spcBef>
                <a:spcPts val="800"/>
              </a:spcBef>
              <a:spcAft>
                <a:spcPts val="0"/>
              </a:spcAft>
              <a:buFont typeface="Symbol" panose="05050102010706020507" pitchFamily="18" charset="2"/>
              <a:buChar char=""/>
              <a:tabLst>
                <a:tab pos="228600" algn="l"/>
              </a:tabLst>
            </a:pPr>
            <a:r>
              <a:rPr lang="kk-KZ" sz="1800" b="1" dirty="0">
                <a:effectLst/>
                <a:latin typeface="Times New Roman" panose="02020603050405020304" pitchFamily="18" charset="0"/>
                <a:ea typeface="Times New Roman" panose="02020603050405020304" pitchFamily="18" charset="0"/>
              </a:rPr>
              <a:t>Таратылған архитектура </a:t>
            </a:r>
            <a:r>
              <a:rPr lang="kk-KZ" sz="1800" dirty="0">
                <a:effectLst/>
                <a:latin typeface="Times New Roman" panose="02020603050405020304" pitchFamily="18" charset="0"/>
                <a:ea typeface="Times New Roman" panose="02020603050405020304" pitchFamily="18" charset="0"/>
              </a:rPr>
              <a:t>– деректер базасы бірнеше серверлерде сақталады және олардың  әрбіреуінде ДББЖ көшірмелері болады. Сонымен деректер базасы және клиенттік қосымшаларға ұқсас архитектурада қосымшалар серверлері және компоненттер қолданылады. Қосымшалар серверлері пайдаланушылар сұраныстарын өңдеуге және желідегі компьютерлер арасындағы жүктемені біркелкі бөлуге рұқсат етеді. Компоненттер – бұл бөлінген серверде күрделі есептеулерді орындау үшін қолданылатын программалар. </a:t>
            </a:r>
          </a:p>
          <a:p>
            <a:pPr marL="342900" algn="just">
              <a:lnSpc>
                <a:spcPct val="107000"/>
              </a:lnSpc>
              <a:spcBef>
                <a:spcPts val="800"/>
              </a:spcBef>
              <a:buFont typeface="Symbol" panose="05050102010706020507" pitchFamily="18" charset="2"/>
              <a:buChar char=""/>
              <a:tabLst>
                <a:tab pos="228600" algn="l"/>
              </a:tabLst>
            </a:pPr>
            <a:r>
              <a:rPr lang="kk-KZ" sz="1800" dirty="0">
                <a:effectLst/>
                <a:latin typeface="Times New Roman" panose="02020603050405020304" pitchFamily="18" charset="0"/>
                <a:ea typeface="Times New Roman" panose="02020603050405020304" pitchFamily="18" charset="0"/>
              </a:rPr>
              <a:t>Интернет-архитектура – деректер базасы және ДББЖ бір компьютерде орналасады, ал оларға рұқсат алу желілік протокол стандарты бойынша броузерлер арқылы жүзеге асады. </a:t>
            </a:r>
            <a:endParaRPr lang="en-US" sz="1800" dirty="0">
              <a:effectLst/>
              <a:latin typeface="Times New Roman" panose="02020603050405020304" pitchFamily="18" charset="0"/>
              <a:ea typeface="Times New Roman" panose="02020603050405020304" pitchFamily="18" charset="0"/>
            </a:endParaRPr>
          </a:p>
          <a:p>
            <a:pPr marL="342900" lvl="0" indent="-342900" algn="just">
              <a:lnSpc>
                <a:spcPct val="107000"/>
              </a:lnSpc>
              <a:spcBef>
                <a:spcPts val="800"/>
              </a:spcBef>
              <a:spcAft>
                <a:spcPts val="0"/>
              </a:spcAft>
              <a:buFont typeface="Symbol" panose="05050102010706020507" pitchFamily="18" charset="2"/>
              <a:buChar char=""/>
              <a:tabLst>
                <a:tab pos="228600" algn="l"/>
              </a:tabLst>
            </a:pP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0869605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28E1E-7DDA-BABA-5D3D-B3BCA31DB5EB}"/>
              </a:ext>
            </a:extLst>
          </p:cNvPr>
          <p:cNvSpPr>
            <a:spLocks noGrp="1"/>
          </p:cNvSpPr>
          <p:nvPr>
            <p:ph type="title"/>
          </p:nvPr>
        </p:nvSpPr>
        <p:spPr/>
        <p:txBody>
          <a:bodyPr>
            <a:normAutofit fontScale="90000"/>
          </a:bodyPr>
          <a:lstStyle/>
          <a:p>
            <a:r>
              <a:rPr lang="kk-KZ" sz="2800" i="1" dirty="0">
                <a:effectLst/>
                <a:latin typeface="Times New Roman" panose="02020603050405020304" pitchFamily="18" charset="0"/>
                <a:ea typeface="Calibri" panose="020F0502020204030204" pitchFamily="34" charset="0"/>
                <a:cs typeface="Times New Roman" panose="02020603050405020304" pitchFamily="18" charset="0"/>
              </a:rPr>
              <a:t>Ақпараттық жүйенің архитектурасы</a:t>
            </a:r>
            <a:endParaRPr lang="en-US" dirty="0"/>
          </a:p>
        </p:txBody>
      </p:sp>
      <p:sp>
        <p:nvSpPr>
          <p:cNvPr id="3" name="Text Placeholder 2">
            <a:extLst>
              <a:ext uri="{FF2B5EF4-FFF2-40B4-BE49-F238E27FC236}">
                <a16:creationId xmlns:a16="http://schemas.microsoft.com/office/drawing/2014/main" id="{F44994C4-2AC9-6E18-6A89-A74C7346FF85}"/>
              </a:ext>
            </a:extLst>
          </p:cNvPr>
          <p:cNvSpPr>
            <a:spLocks noGrp="1"/>
          </p:cNvSpPr>
          <p:nvPr>
            <p:ph type="body" idx="1"/>
          </p:nvPr>
        </p:nvSpPr>
        <p:spPr/>
        <p:txBody>
          <a:bodyPr/>
          <a:lstStyle/>
          <a:p>
            <a:r>
              <a:rPr lang="kk-KZ" sz="1800" i="1" dirty="0">
                <a:effectLst/>
                <a:latin typeface="Times New Roman" panose="02020603050405020304" pitchFamily="18" charset="0"/>
                <a:ea typeface="Calibri" panose="020F0502020204030204" pitchFamily="34" charset="0"/>
                <a:cs typeface="Times New Roman" panose="02020603050405020304" pitchFamily="18" charset="0"/>
              </a:rPr>
              <a:t>Ақпараттық жүйенің архитектурасы.</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Ақпараттық жүйенің (АЖ) тиімді қызмет етуі көп жағдайда оның архитектурасына байланысты. Қазіргі уақытта клиент-сервер архитектурасының болашағы зор болып отыр. Оның жеткілікті түрде таралған нұсқасында компьютерлік желі мен үлестірілген мәліметтер қоры болады, соңғысында корпоративтік мәліметтер қоры (КМҚ) мен дербес мәліметтер қоры (ДМҚ) орналасады. КМҚ компьютер-серверде орналасады, ДМҚ корпоративтік МҚ клиенті болып табылатын бөлімдер қызметкерлердің компьютерлерінде орналасады.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922972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955F9-94CD-BCC6-DF51-E25F961E040B}"/>
              </a:ext>
            </a:extLst>
          </p:cNvPr>
          <p:cNvSpPr>
            <a:spLocks noGrp="1"/>
          </p:cNvSpPr>
          <p:nvPr>
            <p:ph type="title"/>
          </p:nvPr>
        </p:nvSpPr>
        <p:spPr/>
        <p:txBody>
          <a:bodyPr>
            <a:normAutofit fontScale="90000"/>
          </a:bodyPr>
          <a:lstStyle/>
          <a:p>
            <a:endParaRPr lang="en-US"/>
          </a:p>
        </p:txBody>
      </p:sp>
      <p:sp>
        <p:nvSpPr>
          <p:cNvPr id="3" name="Text Placeholder 2">
            <a:extLst>
              <a:ext uri="{FF2B5EF4-FFF2-40B4-BE49-F238E27FC236}">
                <a16:creationId xmlns:a16="http://schemas.microsoft.com/office/drawing/2014/main" id="{F4D9FF04-DAC9-D67C-CADA-C19247101F51}"/>
              </a:ext>
            </a:extLst>
          </p:cNvPr>
          <p:cNvSpPr>
            <a:spLocks noGrp="1"/>
          </p:cNvSpPr>
          <p:nvPr>
            <p:ph type="body" idx="1"/>
          </p:nvPr>
        </p:nvSpPr>
        <p:spPr/>
        <p:txBody>
          <a:bodyPr/>
          <a:lstStyle/>
          <a:p>
            <a:pPr algn="just"/>
            <a:r>
              <a:rPr lang="kk-KZ" sz="1800" dirty="0">
                <a:solidFill>
                  <a:srgbClr val="000000"/>
                </a:solidFill>
                <a:effectLst/>
                <a:latin typeface="Times New Roman" panose="02020603050405020304" pitchFamily="18" charset="0"/>
                <a:ea typeface="Arial Unicode MS"/>
                <a:cs typeface="Arial Unicode MS"/>
              </a:rPr>
              <a:t>Компьютерлік желідегі белгілі бір ресурстың сервері деп осы ресурсты басқаратын компьютер (программа) аталады, ал клиент деп осы ресурсты пайдаланатын компьютер (программа) аталады. Компьютерлік желінің ресурсы ретінде мысалы, мәліметтер қоры, файлдық жүйелер, баспа қызметтері, пошта қызметтері алынады. Сервердің типі ол басқаратын ресурстың түрімен анықталады.</a:t>
            </a:r>
            <a:endParaRPr lang="en-US" dirty="0"/>
          </a:p>
        </p:txBody>
      </p:sp>
    </p:spTree>
    <p:extLst>
      <p:ext uri="{BB962C8B-B14F-4D97-AF65-F5344CB8AC3E}">
        <p14:creationId xmlns:p14="http://schemas.microsoft.com/office/powerpoint/2010/main" val="35140041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773EA-194A-B771-C56D-A2BA43192279}"/>
              </a:ext>
            </a:extLst>
          </p:cNvPr>
          <p:cNvSpPr>
            <a:spLocks noGrp="1"/>
          </p:cNvSpPr>
          <p:nvPr>
            <p:ph type="title"/>
          </p:nvPr>
        </p:nvSpPr>
        <p:spPr/>
        <p:txBody>
          <a:bodyPr>
            <a:normAutofit fontScale="90000"/>
          </a:bodyPr>
          <a:lstStyle/>
          <a:p>
            <a:r>
              <a:rPr lang="kk-KZ" dirty="0">
                <a:latin typeface="Times New Roman" panose="02020603050405020304" pitchFamily="18" charset="0"/>
                <a:ea typeface="Calibri" panose="020F0502020204030204" pitchFamily="34" charset="0"/>
                <a:cs typeface="Times New Roman" panose="02020603050405020304" pitchFamily="18" charset="0"/>
              </a:rPr>
              <a:t>К</a:t>
            </a:r>
            <a:r>
              <a:rPr lang="kk-KZ" sz="2800" dirty="0">
                <a:effectLst/>
                <a:latin typeface="Times New Roman" panose="02020603050405020304" pitchFamily="18" charset="0"/>
                <a:ea typeface="Calibri" panose="020F0502020204030204" pitchFamily="34" charset="0"/>
                <a:cs typeface="Times New Roman" panose="02020603050405020304" pitchFamily="18" charset="0"/>
              </a:rPr>
              <a:t>лиент-сервер архитектурасы</a:t>
            </a:r>
            <a:endParaRPr lang="en-US" dirty="0"/>
          </a:p>
        </p:txBody>
      </p:sp>
      <p:sp>
        <p:nvSpPr>
          <p:cNvPr id="3" name="Text Placeholder 2">
            <a:extLst>
              <a:ext uri="{FF2B5EF4-FFF2-40B4-BE49-F238E27FC236}">
                <a16:creationId xmlns:a16="http://schemas.microsoft.com/office/drawing/2014/main" id="{3AB39511-9681-1A5F-3CA3-C03917F90E76}"/>
              </a:ext>
            </a:extLst>
          </p:cNvPr>
          <p:cNvSpPr>
            <a:spLocks noGrp="1"/>
          </p:cNvSpPr>
          <p:nvPr>
            <p:ph type="body" idx="1"/>
          </p:nvPr>
        </p:nvSpPr>
        <p:spPr/>
        <p:txBody>
          <a:bodyPr/>
          <a:lstStyle/>
          <a:p>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Ақпараттық жүйені клиент-сервер архитектурасы бойынша ұйымдастырудың артықшылығы пайдаланушылардың дербес ақпаратпен жеке түрде жұмыс істеуімен орталықтандырылған түрде сақтау, қызмет көрсету және жалпы корпоративтік ақпаратқа ұжымдық түрде қол жеткізуді сәтті түрде үйлестіру болып табылады. Клиент-сервер архитектурасында оны жүзеге асырудың түрлі нұсқаларына жол беріледі.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940381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076D5-D9C6-20AF-35F8-08C39BD6640A}"/>
              </a:ext>
            </a:extLst>
          </p:cNvPr>
          <p:cNvSpPr>
            <a:spLocks noGrp="1"/>
          </p:cNvSpPr>
          <p:nvPr>
            <p:ph type="title"/>
          </p:nvPr>
        </p:nvSpPr>
        <p:spPr/>
        <p:txBody>
          <a:bodyPr>
            <a:normAutofit fontScale="90000"/>
          </a:bodyPr>
          <a:lstStyle/>
          <a:p>
            <a:endParaRPr lang="en-US"/>
          </a:p>
        </p:txBody>
      </p:sp>
      <p:sp>
        <p:nvSpPr>
          <p:cNvPr id="3" name="Text Placeholder 2">
            <a:extLst>
              <a:ext uri="{FF2B5EF4-FFF2-40B4-BE49-F238E27FC236}">
                <a16:creationId xmlns:a16="http://schemas.microsoft.com/office/drawing/2014/main" id="{B95340C0-AA37-BB8B-1D47-D396FD3B4C4C}"/>
              </a:ext>
            </a:extLst>
          </p:cNvPr>
          <p:cNvSpPr>
            <a:spLocks noGrp="1"/>
          </p:cNvSpPr>
          <p:nvPr>
            <p:ph type="body" idx="1"/>
          </p:nvPr>
        </p:nvSpPr>
        <p:spPr/>
        <p:txBody>
          <a:bodyPr/>
          <a:lstStyle/>
          <a:p>
            <a:endParaRPr lang="en-US" dirty="0"/>
          </a:p>
        </p:txBody>
      </p:sp>
      <p:sp>
        <p:nvSpPr>
          <p:cNvPr id="4" name="Rectangle 25">
            <a:extLst>
              <a:ext uri="{FF2B5EF4-FFF2-40B4-BE49-F238E27FC236}">
                <a16:creationId xmlns:a16="http://schemas.microsoft.com/office/drawing/2014/main" id="{566231B7-59B7-EE66-20A9-9875F20799D8}"/>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5" name="Группа 137">
            <a:extLst>
              <a:ext uri="{FF2B5EF4-FFF2-40B4-BE49-F238E27FC236}">
                <a16:creationId xmlns:a16="http://schemas.microsoft.com/office/drawing/2014/main" id="{57813B6C-6507-BF78-3F9C-937E00595A95}"/>
              </a:ext>
            </a:extLst>
          </p:cNvPr>
          <p:cNvGrpSpPr>
            <a:grpSpLocks/>
          </p:cNvGrpSpPr>
          <p:nvPr/>
        </p:nvGrpSpPr>
        <p:grpSpPr bwMode="auto">
          <a:xfrm>
            <a:off x="1228437" y="902225"/>
            <a:ext cx="6273826" cy="2736902"/>
            <a:chOff x="1230" y="12495"/>
            <a:chExt cx="7710" cy="3870"/>
          </a:xfrm>
        </p:grpSpPr>
        <p:grpSp>
          <p:nvGrpSpPr>
            <p:cNvPr id="6" name="Group 5">
              <a:extLst>
                <a:ext uri="{FF2B5EF4-FFF2-40B4-BE49-F238E27FC236}">
                  <a16:creationId xmlns:a16="http://schemas.microsoft.com/office/drawing/2014/main" id="{3A9EB563-6EEF-7EF8-C54C-88251EB0FAFB}"/>
                </a:ext>
              </a:extLst>
            </p:cNvPr>
            <p:cNvGrpSpPr>
              <a:grpSpLocks/>
            </p:cNvGrpSpPr>
            <p:nvPr/>
          </p:nvGrpSpPr>
          <p:grpSpPr bwMode="auto">
            <a:xfrm>
              <a:off x="1230" y="12495"/>
              <a:ext cx="7710" cy="3870"/>
              <a:chOff x="1230" y="12495"/>
              <a:chExt cx="7710" cy="3870"/>
            </a:xfrm>
          </p:grpSpPr>
          <p:sp>
            <p:nvSpPr>
              <p:cNvPr id="8" name="AutoShape 23">
                <a:extLst>
                  <a:ext uri="{FF2B5EF4-FFF2-40B4-BE49-F238E27FC236}">
                    <a16:creationId xmlns:a16="http://schemas.microsoft.com/office/drawing/2014/main" id="{0F666ED7-A4DF-D0FE-EB38-7EE076836308}"/>
                  </a:ext>
                </a:extLst>
              </p:cNvPr>
              <p:cNvSpPr>
                <a:spLocks noChangeArrowheads="1"/>
              </p:cNvSpPr>
              <p:nvPr/>
            </p:nvSpPr>
            <p:spPr bwMode="auto">
              <a:xfrm>
                <a:off x="2595" y="12495"/>
                <a:ext cx="1155" cy="885"/>
              </a:xfrm>
              <a:prstGeom prst="can">
                <a:avLst>
                  <a:gd name="adj" fmla="val 25000"/>
                </a:avLst>
              </a:prstGeom>
              <a:solidFill>
                <a:srgbClr val="FFFFFF"/>
              </a:solidFill>
              <a:ln w="19050">
                <a:solidFill>
                  <a:srgbClr val="000000"/>
                </a:solidFill>
                <a:round/>
                <a:headEnd/>
                <a:tailEnd/>
              </a:ln>
            </p:spPr>
            <p:txBody>
              <a:bodyPr rot="0" vert="horz" wrap="square" lIns="91440" tIns="45720" rIns="91440" bIns="45720" anchor="t" anchorCtr="0" upright="1">
                <a:noAutofit/>
              </a:bodyPr>
              <a:lstStyle/>
              <a:p>
                <a:endParaRPr lang="en-US"/>
              </a:p>
            </p:txBody>
          </p:sp>
          <p:sp>
            <p:nvSpPr>
              <p:cNvPr id="9" name="Text Box 24">
                <a:extLst>
                  <a:ext uri="{FF2B5EF4-FFF2-40B4-BE49-F238E27FC236}">
                    <a16:creationId xmlns:a16="http://schemas.microsoft.com/office/drawing/2014/main" id="{EC0AD195-D08B-D2D2-7812-79129F022EE9}"/>
                  </a:ext>
                </a:extLst>
              </p:cNvPr>
              <p:cNvSpPr txBox="1">
                <a:spLocks noChangeArrowheads="1"/>
              </p:cNvSpPr>
              <p:nvPr/>
            </p:nvSpPr>
            <p:spPr bwMode="auto">
              <a:xfrm>
                <a:off x="2700" y="12840"/>
                <a:ext cx="915" cy="390"/>
              </a:xfrm>
              <a:prstGeom prst="rect">
                <a:avLst/>
              </a:prstGeom>
              <a:solidFill>
                <a:srgbClr val="FFFFFF"/>
              </a:solidFill>
              <a:ln w="9525">
                <a:solidFill>
                  <a:srgbClr val="FFFFFF"/>
                </a:solidFill>
                <a:miter lim="800000"/>
                <a:headEnd/>
                <a:tailEnd/>
              </a:ln>
            </p:spPr>
            <p:txBody>
              <a:bodyPr rot="0" vert="horz" wrap="square" lIns="91440" tIns="45720" rIns="91440" bIns="45720" anchor="t" anchorCtr="0" upright="1">
                <a:noAutofit/>
              </a:bodyPr>
              <a:lstStyle/>
              <a:p>
                <a:pPr algn="ctr"/>
                <a:r>
                  <a:rPr lang="kk-KZ" sz="1200">
                    <a:effectLst/>
                    <a:latin typeface="Times New Roman" panose="02020603050405020304" pitchFamily="18" charset="0"/>
                    <a:ea typeface="Calibri" panose="020F0502020204030204" pitchFamily="34" charset="0"/>
                    <a:cs typeface="Times New Roman" panose="02020603050405020304" pitchFamily="18" charset="0"/>
                  </a:rPr>
                  <a:t>КМҚ</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 Box 25">
                <a:extLst>
                  <a:ext uri="{FF2B5EF4-FFF2-40B4-BE49-F238E27FC236}">
                    <a16:creationId xmlns:a16="http://schemas.microsoft.com/office/drawing/2014/main" id="{CB6A17EB-B348-6428-074E-4886A6D86FA3}"/>
                  </a:ext>
                </a:extLst>
              </p:cNvPr>
              <p:cNvSpPr txBox="1">
                <a:spLocks noChangeArrowheads="1"/>
              </p:cNvSpPr>
              <p:nvPr/>
            </p:nvSpPr>
            <p:spPr bwMode="auto">
              <a:xfrm>
                <a:off x="4560" y="12735"/>
                <a:ext cx="1710" cy="495"/>
              </a:xfrm>
              <a:prstGeom prst="rect">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pPr algn="ctr"/>
                <a:r>
                  <a:rPr lang="kk-KZ" sz="1200">
                    <a:effectLst/>
                    <a:latin typeface="Times New Roman" panose="02020603050405020304" pitchFamily="18" charset="0"/>
                    <a:ea typeface="Calibri" panose="020F0502020204030204" pitchFamily="34" charset="0"/>
                    <a:cs typeface="Times New Roman" panose="02020603050405020304" pitchFamily="18" charset="0"/>
                  </a:rPr>
                  <a:t>Файл-сервер</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1" name="AutoShape 26">
                <a:extLst>
                  <a:ext uri="{FF2B5EF4-FFF2-40B4-BE49-F238E27FC236}">
                    <a16:creationId xmlns:a16="http://schemas.microsoft.com/office/drawing/2014/main" id="{74D0E5A5-3ADA-4D94-829B-B547E4D7519F}"/>
                  </a:ext>
                </a:extLst>
              </p:cNvPr>
              <p:cNvCxnSpPr>
                <a:cxnSpLocks noChangeShapeType="1"/>
              </p:cNvCxnSpPr>
              <p:nvPr/>
            </p:nvCxnSpPr>
            <p:spPr bwMode="auto">
              <a:xfrm>
                <a:off x="3750" y="12975"/>
                <a:ext cx="810" cy="0"/>
              </a:xfrm>
              <a:prstGeom prst="straightConnector1">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2" name="AutoShape 27">
                <a:extLst>
                  <a:ext uri="{FF2B5EF4-FFF2-40B4-BE49-F238E27FC236}">
                    <a16:creationId xmlns:a16="http://schemas.microsoft.com/office/drawing/2014/main" id="{1A917D77-2F80-ABEA-9635-4C1BADBDC381}"/>
                  </a:ext>
                </a:extLst>
              </p:cNvPr>
              <p:cNvCxnSpPr>
                <a:cxnSpLocks noChangeShapeType="1"/>
              </p:cNvCxnSpPr>
              <p:nvPr/>
            </p:nvCxnSpPr>
            <p:spPr bwMode="auto">
              <a:xfrm>
                <a:off x="5430" y="13230"/>
                <a:ext cx="0" cy="765"/>
              </a:xfrm>
              <a:prstGeom prst="straightConnector1">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3" name="AutoShape 28">
                <a:extLst>
                  <a:ext uri="{FF2B5EF4-FFF2-40B4-BE49-F238E27FC236}">
                    <a16:creationId xmlns:a16="http://schemas.microsoft.com/office/drawing/2014/main" id="{4546CCE1-1931-3982-ECD0-8B2044730F1D}"/>
                  </a:ext>
                </a:extLst>
              </p:cNvPr>
              <p:cNvCxnSpPr>
                <a:cxnSpLocks noChangeShapeType="1"/>
              </p:cNvCxnSpPr>
              <p:nvPr/>
            </p:nvCxnSpPr>
            <p:spPr bwMode="auto">
              <a:xfrm>
                <a:off x="1230" y="13995"/>
                <a:ext cx="7710" cy="0"/>
              </a:xfrm>
              <a:prstGeom prst="straightConnector1">
                <a:avLst/>
              </a:prstGeom>
              <a:noFill/>
              <a:ln w="19050">
                <a:solidFill>
                  <a:srgbClr val="000000"/>
                </a:solidFill>
                <a:round/>
                <a:headEnd/>
                <a:tailEnd/>
              </a:ln>
              <a:extLst>
                <a:ext uri="{909E8E84-426E-40DD-AFC4-6F175D3DCCD1}">
                  <a14:hiddenFill xmlns:a14="http://schemas.microsoft.com/office/drawing/2010/main">
                    <a:noFill/>
                  </a14:hiddenFill>
                </a:ext>
              </a:extLst>
            </p:spPr>
          </p:cxnSp>
          <p:cxnSp>
            <p:nvCxnSpPr>
              <p:cNvPr id="14" name="AutoShape 29">
                <a:extLst>
                  <a:ext uri="{FF2B5EF4-FFF2-40B4-BE49-F238E27FC236}">
                    <a16:creationId xmlns:a16="http://schemas.microsoft.com/office/drawing/2014/main" id="{E103E047-BA28-4AD1-1AD2-D574A00C112E}"/>
                  </a:ext>
                </a:extLst>
              </p:cNvPr>
              <p:cNvCxnSpPr>
                <a:cxnSpLocks noChangeShapeType="1"/>
              </p:cNvCxnSpPr>
              <p:nvPr/>
            </p:nvCxnSpPr>
            <p:spPr bwMode="auto">
              <a:xfrm>
                <a:off x="2985" y="13995"/>
                <a:ext cx="0" cy="675"/>
              </a:xfrm>
              <a:prstGeom prst="straightConnector1">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5" name="AutoShape 30">
                <a:extLst>
                  <a:ext uri="{FF2B5EF4-FFF2-40B4-BE49-F238E27FC236}">
                    <a16:creationId xmlns:a16="http://schemas.microsoft.com/office/drawing/2014/main" id="{DEEDF4AA-AF65-996F-A24C-2A1CC9D65EF8}"/>
                  </a:ext>
                </a:extLst>
              </p:cNvPr>
              <p:cNvCxnSpPr>
                <a:cxnSpLocks noChangeShapeType="1"/>
              </p:cNvCxnSpPr>
              <p:nvPr/>
            </p:nvCxnSpPr>
            <p:spPr bwMode="auto">
              <a:xfrm>
                <a:off x="7275" y="13995"/>
                <a:ext cx="0" cy="675"/>
              </a:xfrm>
              <a:prstGeom prst="straightConnector1">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sp>
            <p:nvSpPr>
              <p:cNvPr id="16" name="Text Box 31">
                <a:extLst>
                  <a:ext uri="{FF2B5EF4-FFF2-40B4-BE49-F238E27FC236}">
                    <a16:creationId xmlns:a16="http://schemas.microsoft.com/office/drawing/2014/main" id="{C2E7524D-1AD9-DC43-0108-4317B82A2219}"/>
                  </a:ext>
                </a:extLst>
              </p:cNvPr>
              <p:cNvSpPr txBox="1">
                <a:spLocks noChangeArrowheads="1"/>
              </p:cNvSpPr>
              <p:nvPr/>
            </p:nvSpPr>
            <p:spPr bwMode="auto">
              <a:xfrm>
                <a:off x="1320" y="14670"/>
                <a:ext cx="3360" cy="1695"/>
              </a:xfrm>
              <a:prstGeom prst="rect">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r>
                  <a:rPr lang="ru-RU" sz="1200">
                    <a:solidFill>
                      <a:srgbClr val="000000"/>
                    </a:solidFill>
                    <a:effectLst/>
                    <a:latin typeface="Arial Unicode MS"/>
                  </a:rPr>
                  <a:t> </a:t>
                </a:r>
                <a:endParaRPr lang="en-US" sz="1200">
                  <a:solidFill>
                    <a:srgbClr val="000000"/>
                  </a:solidFill>
                  <a:effectLst/>
                  <a:latin typeface="Arial Unicode MS"/>
                </a:endParaRPr>
              </a:p>
            </p:txBody>
          </p:sp>
          <p:sp>
            <p:nvSpPr>
              <p:cNvPr id="17" name="Text Box 32">
                <a:extLst>
                  <a:ext uri="{FF2B5EF4-FFF2-40B4-BE49-F238E27FC236}">
                    <a16:creationId xmlns:a16="http://schemas.microsoft.com/office/drawing/2014/main" id="{E3F1A832-9220-ED86-E962-6D586CAEF4E6}"/>
                  </a:ext>
                </a:extLst>
              </p:cNvPr>
              <p:cNvSpPr txBox="1">
                <a:spLocks noChangeArrowheads="1"/>
              </p:cNvSpPr>
              <p:nvPr/>
            </p:nvSpPr>
            <p:spPr bwMode="auto">
              <a:xfrm>
                <a:off x="1485" y="15030"/>
                <a:ext cx="1110" cy="435"/>
              </a:xfrm>
              <a:prstGeom prst="rect">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r>
                  <a:rPr lang="kk-KZ" sz="1200">
                    <a:effectLst/>
                    <a:latin typeface="Times New Roman" panose="02020603050405020304" pitchFamily="18" charset="0"/>
                    <a:ea typeface="Calibri" panose="020F0502020204030204" pitchFamily="34" charset="0"/>
                    <a:cs typeface="Times New Roman" panose="02020603050405020304" pitchFamily="18" charset="0"/>
                  </a:rPr>
                  <a:t>МҚБЖ</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AutoShape 33">
                <a:extLst>
                  <a:ext uri="{FF2B5EF4-FFF2-40B4-BE49-F238E27FC236}">
                    <a16:creationId xmlns:a16="http://schemas.microsoft.com/office/drawing/2014/main" id="{871A489A-5CFE-0428-29B0-5C1D150D7516}"/>
                  </a:ext>
                </a:extLst>
              </p:cNvPr>
              <p:cNvSpPr>
                <a:spLocks noChangeArrowheads="1"/>
              </p:cNvSpPr>
              <p:nvPr/>
            </p:nvSpPr>
            <p:spPr bwMode="auto">
              <a:xfrm>
                <a:off x="3480" y="14895"/>
                <a:ext cx="1080" cy="795"/>
              </a:xfrm>
              <a:prstGeom prst="can">
                <a:avLst>
                  <a:gd name="adj" fmla="val 25000"/>
                </a:avLst>
              </a:prstGeom>
              <a:solidFill>
                <a:srgbClr val="FFFFFF"/>
              </a:solidFill>
              <a:ln w="19050">
                <a:solidFill>
                  <a:srgbClr val="000000"/>
                </a:solidFill>
                <a:round/>
                <a:headEnd/>
                <a:tailEnd/>
              </a:ln>
            </p:spPr>
            <p:txBody>
              <a:bodyPr rot="0" vert="horz" wrap="square" lIns="91440" tIns="45720" rIns="91440" bIns="45720" anchor="t" anchorCtr="0" upright="1">
                <a:noAutofit/>
              </a:bodyPr>
              <a:lstStyle/>
              <a:p>
                <a:endParaRPr lang="en-US"/>
              </a:p>
            </p:txBody>
          </p:sp>
          <p:sp>
            <p:nvSpPr>
              <p:cNvPr id="19" name="Text Box 34">
                <a:extLst>
                  <a:ext uri="{FF2B5EF4-FFF2-40B4-BE49-F238E27FC236}">
                    <a16:creationId xmlns:a16="http://schemas.microsoft.com/office/drawing/2014/main" id="{4417C724-C508-E4C1-CBEB-8516DCF49845}"/>
                  </a:ext>
                </a:extLst>
              </p:cNvPr>
              <p:cNvSpPr txBox="1">
                <a:spLocks noChangeArrowheads="1"/>
              </p:cNvSpPr>
              <p:nvPr/>
            </p:nvSpPr>
            <p:spPr bwMode="auto">
              <a:xfrm>
                <a:off x="3615" y="15105"/>
                <a:ext cx="915" cy="435"/>
              </a:xfrm>
              <a:prstGeom prst="rect">
                <a:avLst/>
              </a:prstGeom>
              <a:solidFill>
                <a:srgbClr val="FFFFFF"/>
              </a:solidFill>
              <a:ln w="9525">
                <a:solidFill>
                  <a:srgbClr val="FFFFFF"/>
                </a:solidFill>
                <a:miter lim="800000"/>
                <a:headEnd/>
                <a:tailEnd/>
              </a:ln>
            </p:spPr>
            <p:txBody>
              <a:bodyPr rot="0" vert="horz" wrap="square" lIns="91440" tIns="45720" rIns="91440" bIns="45720" anchor="t" anchorCtr="0" upright="1">
                <a:noAutofit/>
              </a:bodyPr>
              <a:lstStyle/>
              <a:p>
                <a:r>
                  <a:rPr lang="kk-KZ" sz="1200">
                    <a:effectLst/>
                    <a:latin typeface="Times New Roman" panose="02020603050405020304" pitchFamily="18" charset="0"/>
                    <a:ea typeface="Calibri" panose="020F0502020204030204" pitchFamily="34" charset="0"/>
                    <a:cs typeface="Times New Roman" panose="02020603050405020304" pitchFamily="18" charset="0"/>
                  </a:rPr>
                  <a:t>ДМҚ</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 name="Text Box 35">
                <a:extLst>
                  <a:ext uri="{FF2B5EF4-FFF2-40B4-BE49-F238E27FC236}">
                    <a16:creationId xmlns:a16="http://schemas.microsoft.com/office/drawing/2014/main" id="{51801377-605A-C2CF-37A8-338F1A4D693C}"/>
                  </a:ext>
                </a:extLst>
              </p:cNvPr>
              <p:cNvSpPr txBox="1">
                <a:spLocks noChangeArrowheads="1"/>
              </p:cNvSpPr>
              <p:nvPr/>
            </p:nvSpPr>
            <p:spPr bwMode="auto">
              <a:xfrm>
                <a:off x="5580" y="14670"/>
                <a:ext cx="3360" cy="1695"/>
              </a:xfrm>
              <a:prstGeom prst="rect">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r>
                  <a:rPr lang="ru-RU" sz="1200">
                    <a:solidFill>
                      <a:srgbClr val="000000"/>
                    </a:solidFill>
                    <a:effectLst/>
                    <a:latin typeface="Arial Unicode MS"/>
                  </a:rPr>
                  <a:t> </a:t>
                </a:r>
                <a:endParaRPr lang="en-US" sz="1200">
                  <a:solidFill>
                    <a:srgbClr val="000000"/>
                  </a:solidFill>
                  <a:effectLst/>
                  <a:latin typeface="Arial Unicode MS"/>
                </a:endParaRPr>
              </a:p>
            </p:txBody>
          </p:sp>
          <p:sp>
            <p:nvSpPr>
              <p:cNvPr id="21" name="Text Box 36">
                <a:extLst>
                  <a:ext uri="{FF2B5EF4-FFF2-40B4-BE49-F238E27FC236}">
                    <a16:creationId xmlns:a16="http://schemas.microsoft.com/office/drawing/2014/main" id="{A69F90FF-D9B8-D601-8365-EAD7A0AAC024}"/>
                  </a:ext>
                </a:extLst>
              </p:cNvPr>
              <p:cNvSpPr txBox="1">
                <a:spLocks noChangeArrowheads="1"/>
              </p:cNvSpPr>
              <p:nvPr/>
            </p:nvSpPr>
            <p:spPr bwMode="auto">
              <a:xfrm>
                <a:off x="5745" y="15015"/>
                <a:ext cx="1110" cy="450"/>
              </a:xfrm>
              <a:prstGeom prst="rect">
                <a:avLst/>
              </a:prstGeom>
              <a:solidFill>
                <a:srgbClr val="FFFFFF"/>
              </a:solidFill>
              <a:ln w="19050">
                <a:solidFill>
                  <a:srgbClr val="000000"/>
                </a:solidFill>
                <a:miter lim="800000"/>
                <a:headEnd/>
                <a:tailEnd/>
              </a:ln>
            </p:spPr>
            <p:txBody>
              <a:bodyPr rot="0" vert="horz" wrap="square" lIns="91440" tIns="45720" rIns="91440" bIns="45720" anchor="t" anchorCtr="0" upright="1">
                <a:noAutofit/>
              </a:bodyPr>
              <a:lstStyle/>
              <a:p>
                <a:r>
                  <a:rPr lang="kk-KZ" sz="1200">
                    <a:effectLst/>
                    <a:latin typeface="Times New Roman" panose="02020603050405020304" pitchFamily="18" charset="0"/>
                    <a:ea typeface="Calibri" panose="020F0502020204030204" pitchFamily="34" charset="0"/>
                    <a:cs typeface="Times New Roman" panose="02020603050405020304" pitchFamily="18" charset="0"/>
                  </a:rPr>
                  <a:t>МҚБЖ</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2" name="AutoShape 37">
                <a:extLst>
                  <a:ext uri="{FF2B5EF4-FFF2-40B4-BE49-F238E27FC236}">
                    <a16:creationId xmlns:a16="http://schemas.microsoft.com/office/drawing/2014/main" id="{B1ED61F9-E0ED-43FD-08C5-93BF045AFF71}"/>
                  </a:ext>
                </a:extLst>
              </p:cNvPr>
              <p:cNvSpPr>
                <a:spLocks noChangeArrowheads="1"/>
              </p:cNvSpPr>
              <p:nvPr/>
            </p:nvSpPr>
            <p:spPr bwMode="auto">
              <a:xfrm>
                <a:off x="7725" y="14895"/>
                <a:ext cx="1080" cy="795"/>
              </a:xfrm>
              <a:prstGeom prst="can">
                <a:avLst>
                  <a:gd name="adj" fmla="val 25000"/>
                </a:avLst>
              </a:prstGeom>
              <a:solidFill>
                <a:srgbClr val="FFFFFF"/>
              </a:solidFill>
              <a:ln w="19050">
                <a:solidFill>
                  <a:srgbClr val="000000"/>
                </a:solidFill>
                <a:round/>
                <a:headEnd/>
                <a:tailEnd/>
              </a:ln>
            </p:spPr>
            <p:txBody>
              <a:bodyPr rot="0" vert="horz" wrap="square" lIns="91440" tIns="45720" rIns="91440" bIns="45720" anchor="t" anchorCtr="0" upright="1">
                <a:noAutofit/>
              </a:bodyPr>
              <a:lstStyle/>
              <a:p>
                <a:endParaRPr lang="en-US"/>
              </a:p>
            </p:txBody>
          </p:sp>
          <p:sp>
            <p:nvSpPr>
              <p:cNvPr id="23" name="Text Box 38">
                <a:extLst>
                  <a:ext uri="{FF2B5EF4-FFF2-40B4-BE49-F238E27FC236}">
                    <a16:creationId xmlns:a16="http://schemas.microsoft.com/office/drawing/2014/main" id="{5A317AEC-2F0B-DE76-4ACC-25A7A765339A}"/>
                  </a:ext>
                </a:extLst>
              </p:cNvPr>
              <p:cNvSpPr txBox="1">
                <a:spLocks noChangeArrowheads="1"/>
              </p:cNvSpPr>
              <p:nvPr/>
            </p:nvSpPr>
            <p:spPr bwMode="auto">
              <a:xfrm>
                <a:off x="7860" y="15105"/>
                <a:ext cx="870" cy="435"/>
              </a:xfrm>
              <a:prstGeom prst="rect">
                <a:avLst/>
              </a:prstGeom>
              <a:solidFill>
                <a:srgbClr val="FFFFFF"/>
              </a:solidFill>
              <a:ln w="9525">
                <a:solidFill>
                  <a:srgbClr val="FFFFFF"/>
                </a:solidFill>
                <a:miter lim="800000"/>
                <a:headEnd/>
                <a:tailEnd/>
              </a:ln>
            </p:spPr>
            <p:txBody>
              <a:bodyPr rot="0" vert="horz" wrap="square" lIns="91440" tIns="45720" rIns="91440" bIns="45720" anchor="t" anchorCtr="0" upright="1">
                <a:noAutofit/>
              </a:bodyPr>
              <a:lstStyle/>
              <a:p>
                <a:r>
                  <a:rPr lang="kk-KZ" sz="1200">
                    <a:effectLst/>
                    <a:latin typeface="Times New Roman" panose="02020603050405020304" pitchFamily="18" charset="0"/>
                    <a:ea typeface="Calibri" panose="020F0502020204030204" pitchFamily="34" charset="0"/>
                    <a:cs typeface="Times New Roman" panose="02020603050405020304" pitchFamily="18" charset="0"/>
                  </a:rPr>
                  <a:t>ДМҚ</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4" name="Text Box 39">
                <a:extLst>
                  <a:ext uri="{FF2B5EF4-FFF2-40B4-BE49-F238E27FC236}">
                    <a16:creationId xmlns:a16="http://schemas.microsoft.com/office/drawing/2014/main" id="{C2D4694C-7B68-AB63-1097-3BA7D1199993}"/>
                  </a:ext>
                </a:extLst>
              </p:cNvPr>
              <p:cNvSpPr txBox="1">
                <a:spLocks noChangeArrowheads="1"/>
              </p:cNvSpPr>
              <p:nvPr/>
            </p:nvSpPr>
            <p:spPr bwMode="auto">
              <a:xfrm>
                <a:off x="6855" y="13485"/>
                <a:ext cx="1635" cy="435"/>
              </a:xfrm>
              <a:prstGeom prst="rect">
                <a:avLst/>
              </a:prstGeom>
              <a:solidFill>
                <a:srgbClr val="FFFFFF"/>
              </a:solidFill>
              <a:ln w="9525">
                <a:solidFill>
                  <a:srgbClr val="FFFFFF"/>
                </a:solidFill>
                <a:miter lim="800000"/>
                <a:headEnd/>
                <a:tailEnd/>
              </a:ln>
            </p:spPr>
            <p:txBody>
              <a:bodyPr rot="0" vert="horz" wrap="square" lIns="91440" tIns="45720" rIns="91440" bIns="45720" anchor="t" anchorCtr="0" upright="1">
                <a:noAutofit/>
              </a:bodyPr>
              <a:lstStyle/>
              <a:p>
                <a:r>
                  <a:rPr lang="kk-KZ" sz="1200">
                    <a:effectLst/>
                    <a:latin typeface="Times New Roman" panose="02020603050405020304" pitchFamily="18" charset="0"/>
                    <a:ea typeface="Calibri" panose="020F0502020204030204" pitchFamily="34" charset="0"/>
                    <a:cs typeface="Times New Roman" panose="02020603050405020304" pitchFamily="18" charset="0"/>
                  </a:rPr>
                  <a:t>желілік орта</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5" name="AutoShape 40">
                <a:extLst>
                  <a:ext uri="{FF2B5EF4-FFF2-40B4-BE49-F238E27FC236}">
                    <a16:creationId xmlns:a16="http://schemas.microsoft.com/office/drawing/2014/main" id="{B2483590-0E2B-4FD7-3B06-BF2E3403BA37}"/>
                  </a:ext>
                </a:extLst>
              </p:cNvPr>
              <p:cNvCxnSpPr>
                <a:cxnSpLocks noChangeShapeType="1"/>
              </p:cNvCxnSpPr>
              <p:nvPr/>
            </p:nvCxnSpPr>
            <p:spPr bwMode="auto">
              <a:xfrm>
                <a:off x="2595" y="15255"/>
                <a:ext cx="885" cy="0"/>
              </a:xfrm>
              <a:prstGeom prst="straightConnector1">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sp>
            <p:nvSpPr>
              <p:cNvPr id="26" name="Text Box 41">
                <a:extLst>
                  <a:ext uri="{FF2B5EF4-FFF2-40B4-BE49-F238E27FC236}">
                    <a16:creationId xmlns:a16="http://schemas.microsoft.com/office/drawing/2014/main" id="{1CD0225F-4019-91A0-FA7A-13115F02E859}"/>
                  </a:ext>
                </a:extLst>
              </p:cNvPr>
              <p:cNvSpPr txBox="1">
                <a:spLocks noChangeArrowheads="1"/>
              </p:cNvSpPr>
              <p:nvPr/>
            </p:nvSpPr>
            <p:spPr bwMode="auto">
              <a:xfrm>
                <a:off x="2070" y="15870"/>
                <a:ext cx="1890" cy="405"/>
              </a:xfrm>
              <a:prstGeom prst="rect">
                <a:avLst/>
              </a:prstGeom>
              <a:solidFill>
                <a:srgbClr val="FFFFFF"/>
              </a:solidFill>
              <a:ln w="9525">
                <a:solidFill>
                  <a:srgbClr val="FFFFFF"/>
                </a:solidFill>
                <a:miter lim="800000"/>
                <a:headEnd/>
                <a:tailEnd/>
              </a:ln>
            </p:spPr>
            <p:txBody>
              <a:bodyPr rot="0" vert="horz" wrap="square" lIns="91440" tIns="45720" rIns="91440" bIns="45720" anchor="t" anchorCtr="0" upright="1">
                <a:noAutofit/>
              </a:bodyPr>
              <a:lstStyle/>
              <a:p>
                <a:r>
                  <a:rPr lang="kk-KZ" sz="1200">
                    <a:effectLst/>
                    <a:latin typeface="Times New Roman" panose="02020603050405020304" pitchFamily="18" charset="0"/>
                    <a:ea typeface="Calibri" panose="020F0502020204030204" pitchFamily="34" charset="0"/>
                    <a:cs typeface="Times New Roman" panose="02020603050405020304" pitchFamily="18" charset="0"/>
                  </a:rPr>
                  <a:t>1 клиенттік ДК</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7" name="AutoShape 42">
                <a:extLst>
                  <a:ext uri="{FF2B5EF4-FFF2-40B4-BE49-F238E27FC236}">
                    <a16:creationId xmlns:a16="http://schemas.microsoft.com/office/drawing/2014/main" id="{8C594CA9-A64B-252E-14DF-0B0C1FA013C0}"/>
                  </a:ext>
                </a:extLst>
              </p:cNvPr>
              <p:cNvCxnSpPr>
                <a:cxnSpLocks noChangeShapeType="1"/>
              </p:cNvCxnSpPr>
              <p:nvPr/>
            </p:nvCxnSpPr>
            <p:spPr bwMode="auto">
              <a:xfrm>
                <a:off x="6855" y="15255"/>
                <a:ext cx="870" cy="0"/>
              </a:xfrm>
              <a:prstGeom prst="straightConnector1">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sp>
            <p:nvSpPr>
              <p:cNvPr id="28" name="Text Box 43">
                <a:extLst>
                  <a:ext uri="{FF2B5EF4-FFF2-40B4-BE49-F238E27FC236}">
                    <a16:creationId xmlns:a16="http://schemas.microsoft.com/office/drawing/2014/main" id="{3D296797-6879-4897-3F4E-A000F2B4E5CB}"/>
                  </a:ext>
                </a:extLst>
              </p:cNvPr>
              <p:cNvSpPr txBox="1">
                <a:spLocks noChangeArrowheads="1"/>
              </p:cNvSpPr>
              <p:nvPr/>
            </p:nvSpPr>
            <p:spPr bwMode="auto">
              <a:xfrm>
                <a:off x="6270" y="15870"/>
                <a:ext cx="1920" cy="405"/>
              </a:xfrm>
              <a:prstGeom prst="rect">
                <a:avLst/>
              </a:prstGeom>
              <a:solidFill>
                <a:srgbClr val="FFFFFF"/>
              </a:solidFill>
              <a:ln w="9525">
                <a:solidFill>
                  <a:srgbClr val="FFFFFF"/>
                </a:solidFill>
                <a:miter lim="800000"/>
                <a:headEnd/>
                <a:tailEnd/>
              </a:ln>
            </p:spPr>
            <p:txBody>
              <a:bodyPr rot="0" vert="horz" wrap="square" lIns="91440" tIns="45720" rIns="91440" bIns="45720" anchor="t" anchorCtr="0" upright="1">
                <a:noAutofit/>
              </a:bodyPr>
              <a:lstStyle/>
              <a:p>
                <a:r>
                  <a:rPr lang="en-US" sz="1200">
                    <a:effectLst/>
                    <a:latin typeface="Times New Roman" panose="02020603050405020304" pitchFamily="18" charset="0"/>
                    <a:ea typeface="Calibri" panose="020F0502020204030204" pitchFamily="34" charset="0"/>
                    <a:cs typeface="Times New Roman" panose="02020603050405020304" pitchFamily="18" charset="0"/>
                  </a:rPr>
                  <a:t>n</a:t>
                </a:r>
                <a:r>
                  <a:rPr lang="kk-KZ" sz="1200">
                    <a:effectLst/>
                    <a:latin typeface="Times New Roman" panose="02020603050405020304" pitchFamily="18" charset="0"/>
                    <a:ea typeface="Calibri" panose="020F0502020204030204" pitchFamily="34" charset="0"/>
                    <a:cs typeface="Times New Roman" panose="02020603050405020304" pitchFamily="18" charset="0"/>
                  </a:rPr>
                  <a:t> клиенттің ДК</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7" name="Text Box 44">
              <a:extLst>
                <a:ext uri="{FF2B5EF4-FFF2-40B4-BE49-F238E27FC236}">
                  <a16:creationId xmlns:a16="http://schemas.microsoft.com/office/drawing/2014/main" id="{DC829E6F-5432-64C6-1701-3905ED545B21}"/>
                </a:ext>
              </a:extLst>
            </p:cNvPr>
            <p:cNvSpPr txBox="1">
              <a:spLocks noChangeArrowheads="1"/>
            </p:cNvSpPr>
            <p:nvPr/>
          </p:nvSpPr>
          <p:spPr bwMode="auto">
            <a:xfrm>
              <a:off x="4770" y="15105"/>
              <a:ext cx="660" cy="585"/>
            </a:xfrm>
            <a:prstGeom prst="rect">
              <a:avLst/>
            </a:prstGeom>
            <a:solidFill>
              <a:srgbClr val="FFFFFF"/>
            </a:solidFill>
            <a:ln w="9525">
              <a:solidFill>
                <a:srgbClr val="FFFFFF"/>
              </a:solidFill>
              <a:miter lim="800000"/>
              <a:headEnd/>
              <a:tailEnd/>
            </a:ln>
          </p:spPr>
          <p:txBody>
            <a:bodyPr rot="0" vert="horz" wrap="square" lIns="91440" tIns="45720" rIns="91440" bIns="45720" anchor="t" anchorCtr="0" upright="1">
              <a:noAutofit/>
            </a:bodyPr>
            <a:lstStyle/>
            <a:p>
              <a:r>
                <a:rPr lang="kk-KZ" sz="1400" b="1">
                  <a:solidFill>
                    <a:srgbClr val="000000"/>
                  </a:solidFill>
                  <a:effectLst/>
                  <a:latin typeface="Arial Unicode MS"/>
                </a:rPr>
                <a:t>. . .</a:t>
              </a:r>
              <a:endParaRPr lang="en-US" sz="1200">
                <a:solidFill>
                  <a:srgbClr val="000000"/>
                </a:solidFill>
                <a:effectLst/>
                <a:latin typeface="Arial Unicode MS"/>
              </a:endParaRPr>
            </a:p>
          </p:txBody>
        </p:sp>
      </p:grpSp>
      <p:sp>
        <p:nvSpPr>
          <p:cNvPr id="29" name="Rectangle 38">
            <a:extLst>
              <a:ext uri="{FF2B5EF4-FFF2-40B4-BE49-F238E27FC236}">
                <a16:creationId xmlns:a16="http://schemas.microsoft.com/office/drawing/2014/main" id="{4FC39841-EAD3-C128-AAC4-34F698272BA8}"/>
              </a:ext>
            </a:extLst>
          </p:cNvPr>
          <p:cNvSpPr>
            <a:spLocks noChangeArrowheads="1"/>
          </p:cNvSpPr>
          <p:nvPr/>
        </p:nvSpPr>
        <p:spPr bwMode="auto">
          <a:xfrm>
            <a:off x="1533236" y="3213419"/>
            <a:ext cx="474749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l" defTabSz="914400" rtl="0" eaLnBrk="0" fontAlgn="base" latinLnBrk="0" hangingPunct="0">
              <a:lnSpc>
                <a:spcPct val="100000"/>
              </a:lnSpc>
              <a:spcBef>
                <a:spcPct val="0"/>
              </a:spcBef>
              <a:spcAft>
                <a:spcPct val="0"/>
              </a:spcAft>
              <a:buClrTx/>
              <a:buSzTx/>
              <a:buFontTx/>
              <a:buNone/>
              <a:tabLst/>
            </a:pPr>
            <a:endParaRPr kumimoji="0" lang="en-US" altLang="en-US" sz="600" b="0" i="0" u="none" strike="noStrike" cap="none" normalizeH="0" baseline="0" dirty="0">
              <a:ln>
                <a:noFill/>
              </a:ln>
              <a:solidFill>
                <a:schemeClr val="tx1"/>
              </a:solidFill>
              <a:effectLst/>
            </a:endParaRPr>
          </a:p>
          <a:p>
            <a:pPr marL="0" marR="0" lvl="0" indent="45085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kk-KZ" altLang="en-US" sz="12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2.1-сурет. Файл-сервері бар АЖ құрылымы</a:t>
            </a:r>
            <a:endParaRPr kumimoji="0" lang="en-US" altLang="en-US" sz="600" b="0" i="0" u="none" strike="noStrike" cap="none" normalizeH="0" baseline="0" dirty="0">
              <a:ln>
                <a:noFill/>
              </a:ln>
              <a:solidFill>
                <a:schemeClr val="tx1"/>
              </a:solidFill>
              <a:effectLst/>
            </a:endParaRPr>
          </a:p>
          <a:p>
            <a:pPr marL="0" marR="0" lvl="0" indent="45085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30327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238DB-ED88-866B-34EC-C11810D50B02}"/>
              </a:ext>
            </a:extLst>
          </p:cNvPr>
          <p:cNvSpPr>
            <a:spLocks noGrp="1"/>
          </p:cNvSpPr>
          <p:nvPr>
            <p:ph type="title"/>
          </p:nvPr>
        </p:nvSpPr>
        <p:spPr/>
        <p:txBody>
          <a:bodyPr>
            <a:normAutofit fontScale="90000"/>
          </a:bodyPr>
          <a:lstStyle/>
          <a:p>
            <a:r>
              <a:rPr lang="kk-KZ" dirty="0"/>
              <a:t>Кіріспе</a:t>
            </a:r>
            <a:endParaRPr lang="en-US" dirty="0"/>
          </a:p>
        </p:txBody>
      </p:sp>
      <p:sp>
        <p:nvSpPr>
          <p:cNvPr id="3" name="Text Placeholder 2">
            <a:extLst>
              <a:ext uri="{FF2B5EF4-FFF2-40B4-BE49-F238E27FC236}">
                <a16:creationId xmlns:a16="http://schemas.microsoft.com/office/drawing/2014/main" id="{6992570C-A065-A546-15C6-1C87E25AEC0B}"/>
              </a:ext>
            </a:extLst>
          </p:cNvPr>
          <p:cNvSpPr>
            <a:spLocks noGrp="1"/>
          </p:cNvSpPr>
          <p:nvPr>
            <p:ph type="body" idx="1"/>
          </p:nvPr>
        </p:nvSpPr>
        <p:spPr/>
        <p:txBody>
          <a:bodyPr/>
          <a:lstStyle/>
          <a:p>
            <a:pPr marL="67945">
              <a:tabLst>
                <a:tab pos="518160" algn="l"/>
                <a:tab pos="5486400" algn="l"/>
              </a:tabLst>
            </a:pPr>
            <a:r>
              <a:rPr lang="kk-KZ" sz="1800" dirty="0">
                <a:solidFill>
                  <a:srgbClr val="000000"/>
                </a:solidFill>
                <a:effectLst/>
                <a:latin typeface="Times New Roman" panose="02020603050405020304" pitchFamily="18" charset="0"/>
                <a:cs typeface="Arial Unicode MS"/>
              </a:rPr>
              <a:t>Автоматтандырылған ақпараттық жүйелер (АЖ) деп техникалық құралдарды, атап айтқанда ЭЕМ қолданатын жүйелерді атайды. Қолданыстағы АЖ-лердің көпшілігі автоматтандырылған болып келеді, сол себептен оларды қысқаша АЖ-лар деп атайтын боламыз. </a:t>
            </a:r>
            <a:endParaRPr lang="en-US" sz="1800" dirty="0">
              <a:solidFill>
                <a:srgbClr val="000000"/>
              </a:solidFill>
              <a:effectLst/>
              <a:latin typeface="Arial Unicode MS"/>
            </a:endParaRPr>
          </a:p>
          <a:p>
            <a:pPr indent="450215" algn="just"/>
            <a:r>
              <a:rPr lang="kk-KZ" sz="1800" b="1" dirty="0">
                <a:effectLst/>
                <a:latin typeface="Times New Roman" panose="02020603050405020304" pitchFamily="18" charset="0"/>
                <a:ea typeface="Calibri" panose="020F0502020204030204" pitchFamily="34" charset="0"/>
                <a:cs typeface="Times New Roman" panose="02020603050405020304" pitchFamily="18" charset="0"/>
              </a:rPr>
              <a:t>Ақпараттық жүйе </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деп ақпаратты өңдеуге арналған есептеу кешені аталады. Ақпараттық жүйе келесілерден:</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компьютерлік құрал-жабдықтан;</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программалық қамтудан;</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мәліметтерден;</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r>
              <a:rPr lang="kk-KZ" sz="1800" dirty="0">
                <a:effectLst/>
                <a:latin typeface="Times New Roman" panose="02020603050405020304" pitchFamily="18" charset="0"/>
                <a:ea typeface="Calibri" panose="020F0502020204030204" pitchFamily="34" charset="0"/>
                <a:cs typeface="Times New Roman" panose="02020603050405020304" pitchFamily="18" charset="0"/>
              </a:rPr>
              <a:t>қызмет көрсетушілер құрамы (пайдаланушылар, әкімші) құралады.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kk-KZ" dirty="0"/>
          </a:p>
          <a:p>
            <a:endParaRPr lang="en-US" dirty="0"/>
          </a:p>
        </p:txBody>
      </p:sp>
    </p:spTree>
    <p:extLst>
      <p:ext uri="{BB962C8B-B14F-4D97-AF65-F5344CB8AC3E}">
        <p14:creationId xmlns:p14="http://schemas.microsoft.com/office/powerpoint/2010/main" val="13790718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6A9CE-39AD-87F3-1DBE-FA216390660B}"/>
              </a:ext>
            </a:extLst>
          </p:cNvPr>
          <p:cNvSpPr>
            <a:spLocks noGrp="1"/>
          </p:cNvSpPr>
          <p:nvPr>
            <p:ph type="title"/>
          </p:nvPr>
        </p:nvSpPr>
        <p:spPr/>
        <p:txBody>
          <a:bodyPr>
            <a:normAutofit fontScale="90000"/>
          </a:bodyPr>
          <a:lstStyle/>
          <a:p>
            <a:endParaRPr lang="en-US"/>
          </a:p>
        </p:txBody>
      </p:sp>
      <p:sp>
        <p:nvSpPr>
          <p:cNvPr id="3" name="Text Placeholder 2">
            <a:extLst>
              <a:ext uri="{FF2B5EF4-FFF2-40B4-BE49-F238E27FC236}">
                <a16:creationId xmlns:a16="http://schemas.microsoft.com/office/drawing/2014/main" id="{8B0157DB-CC61-1BA0-C102-ABB4BBE7A533}"/>
              </a:ext>
            </a:extLst>
          </p:cNvPr>
          <p:cNvSpPr>
            <a:spLocks noGrp="1"/>
          </p:cNvSpPr>
          <p:nvPr>
            <p:ph type="body" idx="1"/>
          </p:nvPr>
        </p:nvSpPr>
        <p:spPr/>
        <p:txBody>
          <a:bodyPr>
            <a:normAutofit fontScale="92500" lnSpcReduction="20000"/>
          </a:bodyPr>
          <a:lstStyle/>
          <a:p>
            <a:pPr indent="450215" algn="just"/>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Клиент-сервер архитектурасын пайдалану біріншіден, кәсіпорынның даму барысында, екіншіден, ақпараттық жүйенің өзінің дамуы барысында кәсіпорынның ақпараттық жүйесін біртіндеп ұлғайтуға мүмкіндік береді.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Жалпы МҚ-ны корпоративтік МҚ мен дербес МҚ-ларға бөлу орталықтандырылған нұсқасымен салыстырғанда МҚ-ны жобалаудың күрделілігін төмендетуге, сол арқылы жобалау кезінде қателер жіберіп алудың ықтималдығы мен жобалаудың бағасын төмендетуге мүмкіндік береді.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МҚ-ларды ақпараттық жүйелерде қолданудың аса маңызды артықшылығы – мәліметтердің қолданбалы программаларға тәуелсіздігін қамтамасыз ету. Бұл пайдаланушыларға физикалық деңгейде мәліметтерді кейіптеу мәселелерімен мәліметтерді жадыда орналастыру, оларға қол жеткізу әдістері және т.б. айналыспауға мүмкіндік береді.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4563922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46911-B7AB-44BB-B019-AAAFC2F9639E}"/>
              </a:ext>
            </a:extLst>
          </p:cNvPr>
          <p:cNvSpPr>
            <a:spLocks noGrp="1"/>
          </p:cNvSpPr>
          <p:nvPr>
            <p:ph type="title"/>
          </p:nvPr>
        </p:nvSpPr>
        <p:spPr/>
        <p:txBody>
          <a:bodyPr>
            <a:normAutofit fontScale="90000"/>
          </a:bodyPr>
          <a:lstStyle/>
          <a:p>
            <a:endParaRPr lang="en-US" dirty="0"/>
          </a:p>
        </p:txBody>
      </p:sp>
      <p:sp>
        <p:nvSpPr>
          <p:cNvPr id="3" name="Text Placeholder 2">
            <a:extLst>
              <a:ext uri="{FF2B5EF4-FFF2-40B4-BE49-F238E27FC236}">
                <a16:creationId xmlns:a16="http://schemas.microsoft.com/office/drawing/2014/main" id="{92F9F038-3C62-5D59-A46A-BF4D8F0A4B06}"/>
              </a:ext>
            </a:extLst>
          </p:cNvPr>
          <p:cNvSpPr>
            <a:spLocks noGrp="1"/>
          </p:cNvSpPr>
          <p:nvPr>
            <p:ph type="body" idx="1"/>
          </p:nvPr>
        </p:nvSpPr>
        <p:spPr/>
        <p:txBody>
          <a:bodyPr/>
          <a:lstStyle/>
          <a:p>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Пайдаланушының МҚБЖ-мен өзара әрекеттесуі тікелей МҚБЖ-ның пайдаланушылық интерфейсі арқылы немесе қосымшаның көмегімен орындалады. Қосымша интерпретациялаурежиміндеорындалады.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grpSp>
        <p:nvGrpSpPr>
          <p:cNvPr id="16" name="Группа 101">
            <a:extLst>
              <a:ext uri="{FF2B5EF4-FFF2-40B4-BE49-F238E27FC236}">
                <a16:creationId xmlns:a16="http://schemas.microsoft.com/office/drawing/2014/main" id="{9379F194-E970-5A2B-FA07-A9A83DB8ADEF}"/>
              </a:ext>
            </a:extLst>
          </p:cNvPr>
          <p:cNvGrpSpPr>
            <a:grpSpLocks/>
          </p:cNvGrpSpPr>
          <p:nvPr/>
        </p:nvGrpSpPr>
        <p:grpSpPr bwMode="auto">
          <a:xfrm>
            <a:off x="3308863" y="2376641"/>
            <a:ext cx="1543050" cy="1924050"/>
            <a:chOff x="4305" y="8580"/>
            <a:chExt cx="2430" cy="3030"/>
          </a:xfrm>
        </p:grpSpPr>
        <p:sp>
          <p:nvSpPr>
            <p:cNvPr id="17" name="Text Box 72">
              <a:extLst>
                <a:ext uri="{FF2B5EF4-FFF2-40B4-BE49-F238E27FC236}">
                  <a16:creationId xmlns:a16="http://schemas.microsoft.com/office/drawing/2014/main" id="{BAF993A0-C6E7-ED73-74F1-648ACDA6AD16}"/>
                </a:ext>
              </a:extLst>
            </p:cNvPr>
            <p:cNvSpPr txBox="1">
              <a:spLocks noChangeArrowheads="1"/>
            </p:cNvSpPr>
            <p:nvPr/>
          </p:nvSpPr>
          <p:spPr bwMode="auto">
            <a:xfrm>
              <a:off x="4575" y="8580"/>
              <a:ext cx="2115" cy="49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r>
                <a:rPr lang="kk-KZ" sz="1200">
                  <a:effectLst/>
                  <a:latin typeface="Times New Roman" panose="02020603050405020304" pitchFamily="18" charset="0"/>
                  <a:ea typeface="Calibri" panose="020F0502020204030204" pitchFamily="34" charset="0"/>
                  <a:cs typeface="Times New Roman" panose="02020603050405020304" pitchFamily="18" charset="0"/>
                </a:rPr>
                <a:t>Пайдаланушы</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Text Box 73">
              <a:extLst>
                <a:ext uri="{FF2B5EF4-FFF2-40B4-BE49-F238E27FC236}">
                  <a16:creationId xmlns:a16="http://schemas.microsoft.com/office/drawing/2014/main" id="{4068C9AF-780A-B768-232F-B0EE813A993A}"/>
                </a:ext>
              </a:extLst>
            </p:cNvPr>
            <p:cNvSpPr txBox="1">
              <a:spLocks noChangeArrowheads="1"/>
            </p:cNvSpPr>
            <p:nvPr/>
          </p:nvSpPr>
          <p:spPr bwMode="auto">
            <a:xfrm>
              <a:off x="4305" y="9420"/>
              <a:ext cx="1515" cy="39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r>
                <a:rPr lang="kk-KZ" sz="1200">
                  <a:effectLst/>
                  <a:latin typeface="Times New Roman" panose="02020603050405020304" pitchFamily="18" charset="0"/>
                  <a:ea typeface="Calibri" panose="020F0502020204030204" pitchFamily="34" charset="0"/>
                  <a:cs typeface="Times New Roman" panose="02020603050405020304" pitchFamily="18" charset="0"/>
                </a:rPr>
                <a:t>Қосымша</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Text Box 74">
              <a:extLst>
                <a:ext uri="{FF2B5EF4-FFF2-40B4-BE49-F238E27FC236}">
                  <a16:creationId xmlns:a16="http://schemas.microsoft.com/office/drawing/2014/main" id="{9F6B1AB9-51B6-0BEA-6EDB-661B15D5A6A4}"/>
                </a:ext>
              </a:extLst>
            </p:cNvPr>
            <p:cNvSpPr txBox="1">
              <a:spLocks noChangeArrowheads="1"/>
            </p:cNvSpPr>
            <p:nvPr/>
          </p:nvSpPr>
          <p:spPr bwMode="auto">
            <a:xfrm>
              <a:off x="4305" y="10200"/>
              <a:ext cx="2430" cy="42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r>
                <a:rPr lang="kk-KZ" sz="1200">
                  <a:effectLst/>
                  <a:latin typeface="Times New Roman" panose="02020603050405020304" pitchFamily="18" charset="0"/>
                  <a:ea typeface="Calibri" panose="020F0502020204030204" pitchFamily="34" charset="0"/>
                  <a:cs typeface="Times New Roman" panose="02020603050405020304" pitchFamily="18" charset="0"/>
                </a:rPr>
                <a:t>МҚБЖ</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 name="AutoShape 75">
              <a:extLst>
                <a:ext uri="{FF2B5EF4-FFF2-40B4-BE49-F238E27FC236}">
                  <a16:creationId xmlns:a16="http://schemas.microsoft.com/office/drawing/2014/main" id="{BB0A36DB-0DD5-AE30-F909-6776ED0E8736}"/>
                </a:ext>
              </a:extLst>
            </p:cNvPr>
            <p:cNvSpPr>
              <a:spLocks noChangeArrowheads="1"/>
            </p:cNvSpPr>
            <p:nvPr/>
          </p:nvSpPr>
          <p:spPr bwMode="auto">
            <a:xfrm rot="5400000">
              <a:off x="5554" y="10429"/>
              <a:ext cx="645" cy="1717"/>
            </a:xfrm>
            <a:prstGeom prst="can">
              <a:avLst>
                <a:gd name="adj" fmla="val 66550"/>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endParaRPr lang="en-US"/>
            </a:p>
          </p:txBody>
        </p:sp>
        <p:cxnSp>
          <p:nvCxnSpPr>
            <p:cNvPr id="21" name="AutoShape 76">
              <a:extLst>
                <a:ext uri="{FF2B5EF4-FFF2-40B4-BE49-F238E27FC236}">
                  <a16:creationId xmlns:a16="http://schemas.microsoft.com/office/drawing/2014/main" id="{AAFC27C3-408C-97DB-9D5A-009B6B2570A4}"/>
                </a:ext>
              </a:extLst>
            </p:cNvPr>
            <p:cNvCxnSpPr>
              <a:cxnSpLocks noChangeShapeType="1"/>
            </p:cNvCxnSpPr>
            <p:nvPr/>
          </p:nvCxnSpPr>
          <p:spPr bwMode="auto">
            <a:xfrm>
              <a:off x="5085" y="9075"/>
              <a:ext cx="0" cy="345"/>
            </a:xfrm>
            <a:prstGeom prst="straightConnector1">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22" name="AutoShape 77">
              <a:extLst>
                <a:ext uri="{FF2B5EF4-FFF2-40B4-BE49-F238E27FC236}">
                  <a16:creationId xmlns:a16="http://schemas.microsoft.com/office/drawing/2014/main" id="{D8528230-2DD7-D748-E4D5-AB59D7415781}"/>
                </a:ext>
              </a:extLst>
            </p:cNvPr>
            <p:cNvCxnSpPr>
              <a:cxnSpLocks noChangeShapeType="1"/>
            </p:cNvCxnSpPr>
            <p:nvPr/>
          </p:nvCxnSpPr>
          <p:spPr bwMode="auto">
            <a:xfrm>
              <a:off x="5085" y="9810"/>
              <a:ext cx="1" cy="390"/>
            </a:xfrm>
            <a:prstGeom prst="straightConnector1">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sp>
          <p:nvSpPr>
            <p:cNvPr id="23" name="Text Box 78">
              <a:extLst>
                <a:ext uri="{FF2B5EF4-FFF2-40B4-BE49-F238E27FC236}">
                  <a16:creationId xmlns:a16="http://schemas.microsoft.com/office/drawing/2014/main" id="{09647C06-36E0-B952-6EFB-2A1AF6B44FAC}"/>
                </a:ext>
              </a:extLst>
            </p:cNvPr>
            <p:cNvSpPr txBox="1">
              <a:spLocks noChangeArrowheads="1"/>
            </p:cNvSpPr>
            <p:nvPr/>
          </p:nvSpPr>
          <p:spPr bwMode="auto">
            <a:xfrm>
              <a:off x="5243" y="11085"/>
              <a:ext cx="922" cy="390"/>
            </a:xfrm>
            <a:prstGeom prst="rect">
              <a:avLst/>
            </a:prstGeom>
            <a:solidFill>
              <a:srgbClr val="FFFFFF"/>
            </a:solidFill>
            <a:ln w="9525">
              <a:solidFill>
                <a:srgbClr val="FFFFFF"/>
              </a:solidFill>
              <a:miter lim="800000"/>
              <a:headEnd/>
              <a:tailEnd/>
            </a:ln>
          </p:spPr>
          <p:txBody>
            <a:bodyPr rot="0" vert="horz" wrap="square" lIns="91440" tIns="45720" rIns="91440" bIns="45720" anchor="t" anchorCtr="0" upright="1">
              <a:noAutofit/>
            </a:bodyPr>
            <a:lstStyle/>
            <a:p>
              <a:r>
                <a:rPr lang="kk-KZ" sz="1200">
                  <a:effectLst/>
                  <a:latin typeface="Times New Roman" panose="02020603050405020304" pitchFamily="18" charset="0"/>
                  <a:ea typeface="Calibri" panose="020F0502020204030204" pitchFamily="34" charset="0"/>
                  <a:cs typeface="Times New Roman" panose="02020603050405020304" pitchFamily="18" charset="0"/>
                </a:rPr>
                <a:t>МҚ</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4" name="AutoShape 79">
              <a:extLst>
                <a:ext uri="{FF2B5EF4-FFF2-40B4-BE49-F238E27FC236}">
                  <a16:creationId xmlns:a16="http://schemas.microsoft.com/office/drawing/2014/main" id="{B43E8205-4534-09EF-198C-4D3EC33B089E}"/>
                </a:ext>
              </a:extLst>
            </p:cNvPr>
            <p:cNvCxnSpPr>
              <a:cxnSpLocks noChangeShapeType="1"/>
            </p:cNvCxnSpPr>
            <p:nvPr/>
          </p:nvCxnSpPr>
          <p:spPr bwMode="auto">
            <a:xfrm>
              <a:off x="5640" y="10620"/>
              <a:ext cx="0" cy="345"/>
            </a:xfrm>
            <a:prstGeom prst="straightConnector1">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25" name="AutoShape 80">
              <a:extLst>
                <a:ext uri="{FF2B5EF4-FFF2-40B4-BE49-F238E27FC236}">
                  <a16:creationId xmlns:a16="http://schemas.microsoft.com/office/drawing/2014/main" id="{395228C0-C8B3-E658-86B9-0A72AAD6009E}"/>
                </a:ext>
              </a:extLst>
            </p:cNvPr>
            <p:cNvCxnSpPr>
              <a:cxnSpLocks noChangeShapeType="1"/>
            </p:cNvCxnSpPr>
            <p:nvPr/>
          </p:nvCxnSpPr>
          <p:spPr bwMode="auto">
            <a:xfrm>
              <a:off x="6375" y="9075"/>
              <a:ext cx="0" cy="1125"/>
            </a:xfrm>
            <a:prstGeom prst="straightConnector1">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13054663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t>Реляциялық МҚ негізгі ұғымдары</a:t>
            </a:r>
            <a:endParaRPr/>
          </a:p>
        </p:txBody>
      </p:sp>
      <p:sp>
        <p:nvSpPr>
          <p:cNvPr id="103" name="Google Shape;103;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just" rtl="0">
              <a:spcBef>
                <a:spcPts val="0"/>
              </a:spcBef>
              <a:spcAft>
                <a:spcPts val="0"/>
              </a:spcAft>
              <a:buClr>
                <a:schemeClr val="dk1"/>
              </a:buClr>
              <a:buSzPts val="1100"/>
              <a:buFont typeface="Arial"/>
              <a:buNone/>
            </a:pPr>
            <a:r>
              <a:rPr lang="ru" sz="1500"/>
              <a:t>Реляциялық деректер қорының негізгі ұғымдары </a:t>
            </a:r>
            <a:r>
              <a:rPr lang="ru" sz="1500" b="1"/>
              <a:t>деректер типі, домен, атрибут, кортеж, алғашқы кілт және қатынас</a:t>
            </a:r>
            <a:r>
              <a:rPr lang="ru" sz="1500"/>
              <a:t> болып табылады.</a:t>
            </a:r>
            <a:endParaRPr sz="1500"/>
          </a:p>
          <a:p>
            <a:pPr marL="0" lvl="0" indent="0" algn="just" rtl="0">
              <a:spcBef>
                <a:spcPts val="1200"/>
              </a:spcBef>
              <a:spcAft>
                <a:spcPts val="0"/>
              </a:spcAft>
              <a:buClr>
                <a:schemeClr val="dk1"/>
              </a:buClr>
              <a:buSzPts val="1100"/>
              <a:buFont typeface="Arial"/>
              <a:buNone/>
            </a:pPr>
            <a:r>
              <a:rPr lang="ru" sz="1500"/>
              <a:t>Реляциялық деректер моделіндегі </a:t>
            </a:r>
            <a:r>
              <a:rPr lang="ru" sz="1500" i="1"/>
              <a:t>деректер типі</a:t>
            </a:r>
            <a:r>
              <a:rPr lang="ru" sz="1500"/>
              <a:t> түсінігі программалау тілдеріндегі деректер типі түсінігіне толығымен сәйкес келеді. Әдетте, қазіргі реляциялық мәліметтер базасы символдарды, сандық деректерді, разрядтық жолдарды, мамандандырылған сандық деректерді («ақша» сияқты), сонымен қатар арнайы «уақытша» деректерді (күн, уақыт, уақыт аралығы) сақтауға мүмкіндік береді.</a:t>
            </a:r>
            <a:endParaRPr sz="1500"/>
          </a:p>
          <a:p>
            <a:pPr marL="0" lvl="0" indent="0" algn="l" rtl="0">
              <a:spcBef>
                <a:spcPts val="1200"/>
              </a:spcBef>
              <a:spcAft>
                <a:spcPts val="1200"/>
              </a:spcAft>
              <a:buNone/>
            </a:pP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t>Домен</a:t>
            </a:r>
            <a:endParaRPr/>
          </a:p>
        </p:txBody>
      </p:sp>
      <p:sp>
        <p:nvSpPr>
          <p:cNvPr id="109" name="Google Shape;109;p22"/>
          <p:cNvSpPr txBox="1">
            <a:spLocks noGrp="1"/>
          </p:cNvSpPr>
          <p:nvPr>
            <p:ph type="body" idx="1"/>
          </p:nvPr>
        </p:nvSpPr>
        <p:spPr>
          <a:xfrm>
            <a:off x="311700" y="1017725"/>
            <a:ext cx="8520600" cy="4035300"/>
          </a:xfrm>
          <a:prstGeom prst="rect">
            <a:avLst/>
          </a:prstGeom>
        </p:spPr>
        <p:txBody>
          <a:bodyPr spcFirstLastPara="1" wrap="square" lIns="91425" tIns="91425" rIns="91425" bIns="91425" anchor="t" anchorCtr="0">
            <a:noAutofit/>
          </a:bodyPr>
          <a:lstStyle/>
          <a:p>
            <a:pPr marL="0" lvl="0" indent="0" algn="just" rtl="0">
              <a:lnSpc>
                <a:spcPct val="95000"/>
              </a:lnSpc>
              <a:spcBef>
                <a:spcPts val="0"/>
              </a:spcBef>
              <a:spcAft>
                <a:spcPts val="0"/>
              </a:spcAft>
              <a:buClr>
                <a:schemeClr val="dk1"/>
              </a:buClr>
              <a:buSzPts val="770"/>
              <a:buFont typeface="Arial"/>
              <a:buNone/>
            </a:pPr>
            <a:r>
              <a:rPr lang="ru" sz="1360" dirty="0"/>
              <a:t>Домен концепциясы кейбір бағдарламалау тілдеріндегі ішкі типтермен кейбір ұқсастықтары бар болса да, дерекқорларға көбірек тән.</a:t>
            </a:r>
            <a:endParaRPr sz="1360" dirty="0"/>
          </a:p>
          <a:p>
            <a:pPr marL="0" lvl="0" indent="0" algn="just" rtl="0">
              <a:lnSpc>
                <a:spcPct val="95000"/>
              </a:lnSpc>
              <a:spcBef>
                <a:spcPts val="1200"/>
              </a:spcBef>
              <a:spcAft>
                <a:spcPts val="0"/>
              </a:spcAft>
              <a:buClr>
                <a:schemeClr val="dk1"/>
              </a:buClr>
              <a:buSzPts val="770"/>
              <a:buFont typeface="Arial"/>
              <a:buNone/>
            </a:pPr>
            <a:r>
              <a:rPr lang="ru" sz="1360" dirty="0"/>
              <a:t>Домен - бұл нақты жарамды деректер мәндерінің жиынтығы, олар:</a:t>
            </a:r>
            <a:endParaRPr sz="1360" dirty="0"/>
          </a:p>
          <a:p>
            <a:pPr marL="0" lvl="0" indent="0" algn="just" rtl="0">
              <a:lnSpc>
                <a:spcPct val="95000"/>
              </a:lnSpc>
              <a:spcBef>
                <a:spcPts val="1200"/>
              </a:spcBef>
              <a:spcAft>
                <a:spcPts val="0"/>
              </a:spcAft>
              <a:buClr>
                <a:schemeClr val="dk1"/>
              </a:buClr>
              <a:buSzPts val="770"/>
              <a:buFont typeface="Arial"/>
              <a:buNone/>
            </a:pPr>
            <a:r>
              <a:rPr lang="ru" sz="1360" dirty="0"/>
              <a:t>- берілген модель үшін бөлінбейтін (атомарлы);</a:t>
            </a:r>
            <a:endParaRPr sz="1360" dirty="0"/>
          </a:p>
          <a:p>
            <a:pPr marL="0" lvl="0" indent="0" algn="just" rtl="0">
              <a:lnSpc>
                <a:spcPct val="95000"/>
              </a:lnSpc>
              <a:spcBef>
                <a:spcPts val="1200"/>
              </a:spcBef>
              <a:spcAft>
                <a:spcPts val="1200"/>
              </a:spcAft>
              <a:buSzPts val="770"/>
              <a:buNone/>
            </a:pPr>
            <a:r>
              <a:rPr lang="ru" sz="1360" dirty="0"/>
              <a:t>- бір типті.</a:t>
            </a:r>
            <a:endParaRPr sz="136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t>Атрибут</a:t>
            </a:r>
            <a:endParaRPr/>
          </a:p>
        </p:txBody>
      </p:sp>
      <p:sp>
        <p:nvSpPr>
          <p:cNvPr id="115" name="Google Shape;115;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85000" lnSpcReduction="10000"/>
          </a:bodyPr>
          <a:lstStyle/>
          <a:p>
            <a:pPr marL="0" lvl="0" indent="0" algn="just" rtl="0">
              <a:spcBef>
                <a:spcPts val="0"/>
              </a:spcBef>
              <a:spcAft>
                <a:spcPts val="0"/>
              </a:spcAft>
              <a:buClr>
                <a:schemeClr val="dk1"/>
              </a:buClr>
              <a:buSzPct val="57023"/>
              <a:buFont typeface="Arial"/>
              <a:buNone/>
            </a:pPr>
            <a:r>
              <a:rPr lang="ru" sz="1929" b="1"/>
              <a:t>Атрибуттар</a:t>
            </a:r>
            <a:r>
              <a:rPr lang="ru" sz="1929"/>
              <a:t> - бұл кесте бағандары (кесте өрістері). Атрибуттардың атаулары бар. Атрибут атауы кестеге сілтеме жасау үшін қолданылады.</a:t>
            </a:r>
            <a:endParaRPr sz="1929"/>
          </a:p>
          <a:p>
            <a:pPr marL="0" lvl="0" indent="0" algn="just" rtl="0">
              <a:spcBef>
                <a:spcPts val="1200"/>
              </a:spcBef>
              <a:spcAft>
                <a:spcPts val="0"/>
              </a:spcAft>
              <a:buClr>
                <a:schemeClr val="dk1"/>
              </a:buClr>
              <a:buSzPct val="57023"/>
              <a:buFont typeface="Arial"/>
              <a:buNone/>
            </a:pPr>
            <a:r>
              <a:rPr lang="ru" sz="1929" b="1"/>
              <a:t>Қатынас схемасы</a:t>
            </a:r>
            <a:r>
              <a:rPr lang="ru" sz="1929"/>
              <a:t> – бұл қатынас атрибуттары атауларының тізімі, одан кейін түр атаулары.</a:t>
            </a:r>
            <a:endParaRPr sz="1929"/>
          </a:p>
          <a:p>
            <a:pPr marL="0" lvl="0" indent="0" algn="just" rtl="0">
              <a:spcBef>
                <a:spcPts val="1200"/>
              </a:spcBef>
              <a:spcAft>
                <a:spcPts val="0"/>
              </a:spcAft>
              <a:buClr>
                <a:schemeClr val="dk1"/>
              </a:buClr>
              <a:buSzPct val="57023"/>
              <a:buFont typeface="Arial"/>
              <a:buNone/>
            </a:pPr>
            <a:r>
              <a:rPr lang="ru" sz="1929"/>
              <a:t>Атаулы қатынас схемаларының жиыны </a:t>
            </a:r>
            <a:r>
              <a:rPr lang="ru" sz="1929" b="1"/>
              <a:t>дерекқор схемасы </a:t>
            </a:r>
            <a:r>
              <a:rPr lang="ru" sz="1929"/>
              <a:t>деп аталады.</a:t>
            </a:r>
            <a:endParaRPr sz="1929"/>
          </a:p>
          <a:p>
            <a:pPr marL="0" lvl="0" indent="0" algn="just" rtl="0">
              <a:spcBef>
                <a:spcPts val="1200"/>
              </a:spcBef>
              <a:spcAft>
                <a:spcPts val="0"/>
              </a:spcAft>
              <a:buClr>
                <a:schemeClr val="dk1"/>
              </a:buClr>
              <a:buSzPct val="57023"/>
              <a:buFont typeface="Arial"/>
              <a:buNone/>
            </a:pPr>
            <a:r>
              <a:rPr lang="ru" sz="1929" b="1"/>
              <a:t>Кортеж</a:t>
            </a:r>
            <a:r>
              <a:rPr lang="ru" sz="1929"/>
              <a:t> нақты (берілген) қатынас схемасы үшін қарастырылады. Мұндай схемада кортежде жұптар жинағы болады, олар келесі түрде көрсетіледі:</a:t>
            </a:r>
            <a:endParaRPr sz="1929"/>
          </a:p>
          <a:p>
            <a:pPr marL="0" lvl="0" indent="0" algn="just" rtl="0">
              <a:spcBef>
                <a:spcPts val="1200"/>
              </a:spcBef>
              <a:spcAft>
                <a:spcPts val="0"/>
              </a:spcAft>
              <a:buClr>
                <a:schemeClr val="dk1"/>
              </a:buClr>
              <a:buSzPct val="57023"/>
              <a:buFont typeface="Arial"/>
              <a:buNone/>
            </a:pPr>
            <a:r>
              <a:rPr lang="ru" sz="1929"/>
              <a:t>{ атрибут_атауы, мән }</a:t>
            </a:r>
            <a:endParaRPr sz="1929"/>
          </a:p>
          <a:p>
            <a:pPr marL="0" lvl="0" indent="0" algn="just" rtl="0">
              <a:spcBef>
                <a:spcPts val="1200"/>
              </a:spcBef>
              <a:spcAft>
                <a:spcPts val="0"/>
              </a:spcAft>
              <a:buClr>
                <a:schemeClr val="dk1"/>
              </a:buClr>
              <a:buSzPct val="57023"/>
              <a:buFont typeface="Arial"/>
              <a:buNone/>
            </a:pPr>
            <a:r>
              <a:rPr lang="ru" sz="1929"/>
              <a:t>мұндағы атрибут_атауы - нақты атрибуттың аты.</a:t>
            </a:r>
            <a:endParaRPr sz="1929"/>
          </a:p>
          <a:p>
            <a:pPr marL="0" lvl="0" indent="0" algn="l" rtl="0">
              <a:spcBef>
                <a:spcPts val="1200"/>
              </a:spcBef>
              <a:spcAft>
                <a:spcPts val="1200"/>
              </a:spcAft>
              <a:buNone/>
            </a:pP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t>NULL мәні</a:t>
            </a:r>
            <a:endParaRPr/>
          </a:p>
        </p:txBody>
      </p:sp>
      <p:sp>
        <p:nvSpPr>
          <p:cNvPr id="121" name="Google Shape;121;p2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just" rtl="0">
              <a:spcBef>
                <a:spcPts val="0"/>
              </a:spcBef>
              <a:spcAft>
                <a:spcPts val="0"/>
              </a:spcAft>
              <a:buClr>
                <a:schemeClr val="dk1"/>
              </a:buClr>
              <a:buSzPts val="1100"/>
              <a:buFont typeface="Arial"/>
              <a:buNone/>
            </a:pPr>
            <a:r>
              <a:rPr lang="ru" sz="1600"/>
              <a:t>Дерекқор кестесіндегі кейбір мәндер осы уақытта әлі белгісіз болатын жағдайлар бар. Мұндай мәндер бос мәндер деп аталады және уақыт өте келе (кейінірек) толтырылуы мүмкін. Бос мәндерді көрсету үшін дерекқор NULL сөзін пайдаланады. Дерекқорды басқару жүйелері кейінірек толтырылатын деректерді көрсету үшін NULL мәнін пайдалануға мүмкіндік береді.</a:t>
            </a:r>
            <a:endParaRPr sz="1600"/>
          </a:p>
          <a:p>
            <a:pPr marL="0" lvl="0" indent="0" algn="just" rtl="0">
              <a:spcBef>
                <a:spcPts val="1200"/>
              </a:spcBef>
              <a:spcAft>
                <a:spcPts val="0"/>
              </a:spcAft>
              <a:buClr>
                <a:schemeClr val="dk1"/>
              </a:buClr>
              <a:buSzPts val="1100"/>
              <a:buFont typeface="Arial"/>
              <a:buNone/>
            </a:pPr>
            <a:r>
              <a:rPr lang="ru" sz="1600"/>
              <a:t>NULL мәні бос емес және бос жол емес екенін ескеріңіз.</a:t>
            </a:r>
            <a:endParaRPr sz="1600"/>
          </a:p>
          <a:p>
            <a:pPr marL="0" lvl="0" indent="0" algn="l" rtl="0">
              <a:spcBef>
                <a:spcPts val="1200"/>
              </a:spcBef>
              <a:spcAft>
                <a:spcPts val="1200"/>
              </a:spcAft>
              <a:buNone/>
            </a:pP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t>Алғашқы немесе бастапқы кілт</a:t>
            </a:r>
            <a:endParaRPr/>
          </a:p>
        </p:txBody>
      </p:sp>
      <p:sp>
        <p:nvSpPr>
          <p:cNvPr id="127" name="Google Shape;127;p2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just" rtl="0">
              <a:lnSpc>
                <a:spcPct val="95000"/>
              </a:lnSpc>
              <a:spcBef>
                <a:spcPts val="0"/>
              </a:spcBef>
              <a:spcAft>
                <a:spcPts val="0"/>
              </a:spcAft>
              <a:buClr>
                <a:schemeClr val="dk1"/>
              </a:buClr>
              <a:buSzPts val="1018"/>
              <a:buFont typeface="Arial"/>
              <a:buNone/>
            </a:pPr>
            <a:r>
              <a:rPr lang="ru" sz="1565"/>
              <a:t>Кез келген деректер қорының маңызды шарты - онда екі бірдей жазба болмауы керек. Немесе басқаша айтқанда, дерекқор кестесінде бірдей мәндерді қамтитын екі кортеж болмауы керек. Бұл мәселені болдырмау үшін бастапқы кілттер пайдаланылады.</a:t>
            </a:r>
            <a:endParaRPr sz="1565"/>
          </a:p>
          <a:p>
            <a:pPr marL="0" lvl="0" indent="0" algn="just" rtl="0">
              <a:lnSpc>
                <a:spcPct val="95000"/>
              </a:lnSpc>
              <a:spcBef>
                <a:spcPts val="1200"/>
              </a:spcBef>
              <a:spcAft>
                <a:spcPts val="0"/>
              </a:spcAft>
              <a:buClr>
                <a:schemeClr val="dk1"/>
              </a:buClr>
              <a:buSzPts val="1018"/>
              <a:buFont typeface="Arial"/>
              <a:buNone/>
            </a:pPr>
            <a:r>
              <a:rPr lang="ru" sz="1565" b="1"/>
              <a:t>Бастапқы кілт </a:t>
            </a:r>
            <a:r>
              <a:rPr lang="ru" sz="1565"/>
              <a:t>– кесте жазбаларының бірегей сәйкестендірілуін қамтамасыз ету үшін құрылған кестенің арнайы қосымша өрісі (атрибут). Бастапқы кілтті құрудың негізгі мақсаты кесте жазбаларының қайталануын (қайталануын) болдырмау болып табылады.</a:t>
            </a:r>
            <a:endParaRPr sz="1565"/>
          </a:p>
          <a:p>
            <a:pPr marL="0" lvl="0" indent="0" algn="just" rtl="0">
              <a:lnSpc>
                <a:spcPct val="95000"/>
              </a:lnSpc>
              <a:spcBef>
                <a:spcPts val="1200"/>
              </a:spcBef>
              <a:spcAft>
                <a:spcPts val="1200"/>
              </a:spcAft>
              <a:buSzPts val="1018"/>
              <a:buNone/>
            </a:pPr>
            <a:r>
              <a:rPr lang="ru" sz="1565"/>
              <a:t>Мысалы. Жұмысшы кестесі берілсін . Жазбаларды қайталамау үшін осы кестеде аты бар қосымша өріс (атрибут), мысалы, ID_Worker жасалуы мүмкін. Бұл өрістің түрін есептегіш (санауыш) ретінде таңдауға болады, ол кестеге жаңа жазба қосылғанда автоматты түрде өседі.</a:t>
            </a:r>
            <a:endParaRPr sz="1565"/>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133" name="Google Shape;133;p2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50800" lvl="0" indent="0" algn="just" rtl="0">
              <a:lnSpc>
                <a:spcPct val="105000"/>
              </a:lnSpc>
              <a:spcBef>
                <a:spcPts val="500"/>
              </a:spcBef>
              <a:spcAft>
                <a:spcPts val="0"/>
              </a:spcAft>
              <a:buClr>
                <a:schemeClr val="dk1"/>
              </a:buClr>
              <a:buSzPts val="1100"/>
              <a:buFont typeface="Arial"/>
              <a:buNone/>
            </a:pPr>
            <a:r>
              <a:rPr lang="ru" sz="1600" b="1">
                <a:solidFill>
                  <a:schemeClr val="dk1"/>
                </a:solidFill>
              </a:rPr>
              <a:t>Кілт (ключ) немесе түйін </a:t>
            </a:r>
            <a:r>
              <a:rPr lang="ru" sz="1600">
                <a:solidFill>
                  <a:schemeClr val="dk1"/>
                </a:solidFill>
              </a:rPr>
              <a:t>– кесте жазбаларын анықтайтын немесе кестелер арасындағы байланыстарды ұйымдастыратын бір немесе бірнеше түйінді өрістер. Олардың бір мәні кесте ішінде екінші рет қайталанбауы тиіс.</a:t>
            </a:r>
            <a:endParaRPr sz="1600">
              <a:solidFill>
                <a:schemeClr val="dk1"/>
              </a:solidFill>
            </a:endParaRPr>
          </a:p>
          <a:p>
            <a:pPr marL="0" lvl="0" indent="0" algn="just" rtl="0">
              <a:lnSpc>
                <a:spcPct val="105000"/>
              </a:lnSpc>
              <a:spcBef>
                <a:spcPts val="300"/>
              </a:spcBef>
              <a:spcAft>
                <a:spcPts val="1200"/>
              </a:spcAft>
              <a:buNone/>
            </a:pPr>
            <a:r>
              <a:rPr lang="ru" sz="1600" b="1">
                <a:solidFill>
                  <a:schemeClr val="dk1"/>
                </a:solidFill>
              </a:rPr>
              <a:t>Түйінді өріс (ключевое поле)</a:t>
            </a:r>
            <a:r>
              <a:rPr lang="ru" sz="1600">
                <a:solidFill>
                  <a:schemeClr val="dk1"/>
                </a:solidFill>
              </a:rPr>
              <a:t> – кестедегі жазбаларды таңдап алу мақсатында мәндері қолданылатын негізгі өріс. Түйінді өріс ретінде көбінесе нөмір (санауыш) қолданылады</a:t>
            </a:r>
            <a:endParaRPr sz="1200">
              <a:solidFill>
                <a:schemeClr val="dk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t>Қатынас схемасы</a:t>
            </a:r>
            <a:endParaRPr/>
          </a:p>
        </p:txBody>
      </p:sp>
      <p:sp>
        <p:nvSpPr>
          <p:cNvPr id="139" name="Google Shape;139;p2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0"/>
              </a:spcAft>
              <a:buClr>
                <a:schemeClr val="dk1"/>
              </a:buClr>
              <a:buSzPct val="61111"/>
              <a:buFont typeface="Arial"/>
              <a:buNone/>
            </a:pPr>
            <a:r>
              <a:rPr lang="ru"/>
              <a:t>«Атрибут атауы – домендік атау» жұптарының аталған жиыны қатынас схемасы деп аталады. Бұл жиынның қуаты қатынастың дәрежесі немесе «арлық»(Мысалы, бинарлық) деп аталады. Атаулы қатынас схемаларының жинағы </a:t>
            </a:r>
            <a:r>
              <a:rPr lang="ru" b="1"/>
              <a:t>дерекқор схемасы</a:t>
            </a:r>
            <a:r>
              <a:rPr lang="ru"/>
              <a:t> болып табылады.</a:t>
            </a:r>
            <a:endParaRPr/>
          </a:p>
          <a:p>
            <a:pPr marL="0" lvl="0" indent="0" algn="l" rtl="0">
              <a:spcBef>
                <a:spcPts val="1200"/>
              </a:spcBef>
              <a:spcAft>
                <a:spcPts val="0"/>
              </a:spcAft>
              <a:buClr>
                <a:schemeClr val="dk1"/>
              </a:buClr>
              <a:buSzPct val="61111"/>
              <a:buFont typeface="Arial"/>
              <a:buNone/>
            </a:pPr>
            <a:r>
              <a:rPr lang="ru"/>
              <a:t>Мәні кортеждерді бірегей түрде анықтайтын атрибут негізгі атрибут (немесе жай ғана кілт) деп аталады. Біздің жағдайда «Персонал нөмірі» атрибуты кілт болып табылады, өйткені оның мәні кәсіпорынның әрбір қызметкері үшін бірегей. Егер кортеждер тек бірнеше атрибуттардың мәндерін біріктіру арқылы анықталса, онда қатынас </a:t>
            </a:r>
            <a:r>
              <a:rPr lang="ru" b="1"/>
              <a:t>құрама кілті </a:t>
            </a:r>
            <a:r>
              <a:rPr lang="ru"/>
              <a:t>бар деп аталады.</a:t>
            </a:r>
            <a:endParaRPr/>
          </a:p>
          <a:p>
            <a:pPr marL="0" lvl="0" indent="0" algn="l" rtl="0">
              <a:spcBef>
                <a:spcPts val="1200"/>
              </a:spcBef>
              <a:spcAft>
                <a:spcPts val="0"/>
              </a:spcAft>
              <a:buClr>
                <a:schemeClr val="dk1"/>
              </a:buClr>
              <a:buSzPct val="61111"/>
              <a:buFont typeface="Arial"/>
              <a:buNone/>
            </a:pPr>
            <a:r>
              <a:rPr lang="ru"/>
              <a:t>Қатынас бірнеше кілттерді қамтуы мүмкін. Әрқашан кілттердің бірі негізгі болып жарияланады, оның мәндерін жаңарту мүмкін емес. Қатынастың барлық басқа кілттері </a:t>
            </a:r>
            <a:r>
              <a:rPr lang="ru" b="1" i="1"/>
              <a:t>мүмкін кілттері </a:t>
            </a:r>
            <a:r>
              <a:rPr lang="ru"/>
              <a:t>деп аталады.</a:t>
            </a:r>
            <a:endParaRPr/>
          </a:p>
          <a:p>
            <a:pPr marL="0" lvl="0" indent="0" algn="l" rtl="0">
              <a:spcBef>
                <a:spcPts val="1200"/>
              </a:spcBef>
              <a:spcAft>
                <a:spcPts val="1200"/>
              </a:spcAft>
              <a:buNone/>
            </a:pP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8"/>
          <p:cNvSpPr txBox="1">
            <a:spLocks noGrp="1"/>
          </p:cNvSpPr>
          <p:nvPr>
            <p:ph type="title"/>
          </p:nvPr>
        </p:nvSpPr>
        <p:spPr>
          <a:xfrm>
            <a:off x="311700" y="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t>Қосымша(екінші) кілт, сыртқы кілт</a:t>
            </a:r>
            <a:endParaRPr/>
          </a:p>
        </p:txBody>
      </p:sp>
      <p:sp>
        <p:nvSpPr>
          <p:cNvPr id="145" name="Google Shape;145;p28"/>
          <p:cNvSpPr txBox="1">
            <a:spLocks noGrp="1"/>
          </p:cNvSpPr>
          <p:nvPr>
            <p:ph type="body" idx="1"/>
          </p:nvPr>
        </p:nvSpPr>
        <p:spPr>
          <a:xfrm>
            <a:off x="311700" y="796875"/>
            <a:ext cx="8520600" cy="4092900"/>
          </a:xfrm>
          <a:prstGeom prst="rect">
            <a:avLst/>
          </a:prstGeom>
        </p:spPr>
        <p:txBody>
          <a:bodyPr spcFirstLastPara="1" wrap="square" lIns="91425" tIns="91425" rIns="91425" bIns="91425" anchor="t" anchorCtr="0">
            <a:normAutofit fontScale="70000" lnSpcReduction="20000"/>
          </a:bodyPr>
          <a:lstStyle/>
          <a:p>
            <a:pPr marL="0" lvl="0" indent="0" algn="just" rtl="0">
              <a:spcBef>
                <a:spcPts val="0"/>
              </a:spcBef>
              <a:spcAft>
                <a:spcPts val="0"/>
              </a:spcAft>
              <a:buClr>
                <a:schemeClr val="dk1"/>
              </a:buClr>
              <a:buSzPct val="61111"/>
              <a:buFont typeface="Arial"/>
              <a:buNone/>
            </a:pPr>
            <a:r>
              <a:rPr lang="ru" dirty="0"/>
              <a:t>Бастапқы кілтке қойылатын талаптар:</a:t>
            </a:r>
            <a:endParaRPr dirty="0"/>
          </a:p>
          <a:p>
            <a:pPr marL="0" lvl="0" indent="0" algn="just" rtl="0">
              <a:spcBef>
                <a:spcPts val="1200"/>
              </a:spcBef>
              <a:spcAft>
                <a:spcPts val="0"/>
              </a:spcAft>
              <a:buClr>
                <a:schemeClr val="dk1"/>
              </a:buClr>
              <a:buSzPct val="61111"/>
              <a:buFont typeface="Arial"/>
              <a:buNone/>
            </a:pPr>
            <a:r>
              <a:rPr lang="ru" dirty="0"/>
              <a:t>- бірегейлік - яғни кестеде бастапқы кілттің бірдей мәні бар екі немесе одан да көп жазба болмауы керек;</a:t>
            </a:r>
            <a:endParaRPr dirty="0"/>
          </a:p>
          <a:p>
            <a:pPr marL="0" lvl="0" indent="0" algn="just" rtl="0">
              <a:spcBef>
                <a:spcPts val="1200"/>
              </a:spcBef>
              <a:spcAft>
                <a:spcPts val="0"/>
              </a:spcAft>
              <a:buClr>
                <a:schemeClr val="dk1"/>
              </a:buClr>
              <a:buSzPct val="61111"/>
              <a:buFont typeface="Arial"/>
              <a:buNone/>
            </a:pPr>
            <a:r>
              <a:rPr lang="ru" dirty="0"/>
              <a:t> - бастапқы кілтте бос мәндер болмауы керек.</a:t>
            </a:r>
            <a:endParaRPr dirty="0"/>
          </a:p>
          <a:p>
            <a:pPr marL="0" lvl="0" indent="0" algn="just" rtl="0">
              <a:spcBef>
                <a:spcPts val="1200"/>
              </a:spcBef>
              <a:spcAft>
                <a:spcPts val="0"/>
              </a:spcAft>
              <a:buClr>
                <a:schemeClr val="dk1"/>
              </a:buClr>
              <a:buSzPct val="61111"/>
              <a:buFont typeface="Arial"/>
              <a:buNone/>
            </a:pPr>
            <a:r>
              <a:rPr lang="ru" dirty="0"/>
              <a:t>Бастапқы кілтті таңдаған кезде, дананың бүкіл қызмет ету мерзімі ішінде мәні өзгермейтін атрибутты таңдау ұсынылады (бұл жағдайда фамилиядан гөрі персонал нөмірі жақсырақ, өйткені оны неке арқылы өзгертуге болады)</a:t>
            </a:r>
            <a:endParaRPr dirty="0"/>
          </a:p>
          <a:p>
            <a:pPr marL="0" lvl="0" indent="0" algn="just" rtl="0">
              <a:spcBef>
                <a:spcPts val="1200"/>
              </a:spcBef>
              <a:spcAft>
                <a:spcPts val="0"/>
              </a:spcAft>
              <a:buClr>
                <a:schemeClr val="dk1"/>
              </a:buClr>
              <a:buSzPct val="61111"/>
              <a:buFont typeface="Arial"/>
              <a:buNone/>
            </a:pPr>
            <a:r>
              <a:rPr lang="ru" b="1" dirty="0"/>
              <a:t>Қосымша кілттер</a:t>
            </a:r>
            <a:r>
              <a:rPr lang="ru" dirty="0"/>
              <a:t> деректерді іздеу және сұрыптау кезінде жиі қолданылатын өрістер үшін орнатылады: олар жүйеге қажетті деректерді әлдеқайда жылдам табуға көмектеседі. Бастапқы кілттерден айырмашылығы, индекстерге арналған өрістер (қосымша кілттер) бірегей емес мәндерді қамтуы мүмкін.</a:t>
            </a:r>
            <a:endParaRPr dirty="0"/>
          </a:p>
          <a:p>
            <a:pPr marL="0" lvl="0" indent="0" algn="just" rtl="0">
              <a:spcBef>
                <a:spcPts val="1200"/>
              </a:spcBef>
              <a:spcAft>
                <a:spcPts val="1200"/>
              </a:spcAft>
              <a:buNone/>
            </a:pPr>
            <a:r>
              <a:rPr lang="ru" dirty="0"/>
              <a:t>Бастапқы кілттер реляциялық деректер қорындағы кестелер арасындағы қатынастарды орнату үшін қолданылады. Бұл жағдайда бір кестенің бастапқы кілті (ата-аналық) басқа кестенің сыртқы кілтіне (еншілес) сәйкес келеді. </a:t>
            </a:r>
            <a:r>
              <a:rPr lang="ru" i="1" dirty="0"/>
              <a:t>Сыртқы кілт</a:t>
            </a:r>
            <a:r>
              <a:rPr lang="ru" dirty="0"/>
              <a:t> өзінің байланысты өрісінің мәндерін қамтиды, ол бастапқы кілт болып табылады. </a:t>
            </a:r>
            <a:r>
              <a:rPr lang="kk-KZ"/>
              <a:t>Сыртқы</a:t>
            </a:r>
            <a:r>
              <a:rPr lang="ru"/>
              <a:t> </a:t>
            </a:r>
            <a:r>
              <a:rPr lang="ru" dirty="0"/>
              <a:t>кілттегі мәндер бірегей емес болуы мүмкін, бірақ бос болмауы керек. Бастапқы және сыртқы кілттер бір типте болуы керек.</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b="1" dirty="0"/>
              <a:t>Мәліметтер қоры (МҚ)</a:t>
            </a:r>
            <a:endParaRPr dirty="0"/>
          </a:p>
        </p:txBody>
      </p:sp>
      <p:sp>
        <p:nvSpPr>
          <p:cNvPr id="61" name="Google Shape;61;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92500" lnSpcReduction="10000"/>
          </a:bodyPr>
          <a:lstStyle/>
          <a:p>
            <a:pPr marL="0" lvl="0" indent="0" algn="just" rtl="0">
              <a:spcBef>
                <a:spcPts val="0"/>
              </a:spcBef>
              <a:spcAft>
                <a:spcPts val="0"/>
              </a:spcAft>
              <a:buClr>
                <a:schemeClr val="dk1"/>
              </a:buClr>
              <a:buSzPct val="61111"/>
              <a:buFont typeface="Arial"/>
              <a:buNone/>
            </a:pPr>
            <a:r>
              <a:rPr lang="ru" dirty="0"/>
              <a:t>Қазіргі уақытта әртүрлі фирмалардың, ұйымдардың және кәсіпорындардың табысты жұмыс істеуі деректерді жинау мен өңдеуді автоматтандыруға мүмкіндік беретін дамыған ақпараттық жүйесіз мүмкін емес. Әдетте деректер базасы белгілі бір пәндік аймақ туралы ақпаратты қамтитын деректерді сақтау және оған қол жеткізу үшін жасалады.</a:t>
            </a:r>
            <a:endParaRPr dirty="0"/>
          </a:p>
          <a:p>
            <a:pPr marL="0" lvl="0" indent="0" algn="just" rtl="0">
              <a:spcBef>
                <a:spcPts val="1200"/>
              </a:spcBef>
              <a:spcAft>
                <a:spcPts val="0"/>
              </a:spcAft>
              <a:buClr>
                <a:schemeClr val="dk1"/>
              </a:buClr>
              <a:buSzPct val="61111"/>
              <a:buFont typeface="Arial"/>
              <a:buNone/>
            </a:pPr>
            <a:r>
              <a:rPr lang="ru" b="1" dirty="0"/>
              <a:t>Мәліметтер қоры (МҚ) </a:t>
            </a:r>
            <a:r>
              <a:rPr lang="ru" dirty="0"/>
              <a:t>— қарастырылатын пәндік облыстағы объектілердің күйін және олардың өзара байланысын көрсететін мәліметтердің атаулы жиыны.</a:t>
            </a:r>
            <a:endParaRPr dirty="0"/>
          </a:p>
          <a:p>
            <a:pPr marL="0" lvl="0" indent="0" algn="just" rtl="0">
              <a:spcBef>
                <a:spcPts val="1200"/>
              </a:spcBef>
              <a:spcAft>
                <a:spcPts val="0"/>
              </a:spcAft>
              <a:buClr>
                <a:schemeClr val="dk1"/>
              </a:buClr>
              <a:buSzPct val="61111"/>
              <a:buFont typeface="Arial"/>
              <a:buNone/>
            </a:pPr>
            <a:r>
              <a:rPr lang="ru" b="1" dirty="0"/>
              <a:t>Пәндік аймақ</a:t>
            </a:r>
            <a:r>
              <a:rPr lang="ru" dirty="0"/>
              <a:t> деп әдетте адам әрекетінің белгілі бір саласы немесе басқару мен автоматтандыруды ұйымдастыру үшін зерттелетін нақты әлем аймағы түсініледі, мысалы, кәсіпорын, университет және т.б.</a:t>
            </a:r>
            <a:endParaRPr dirty="0"/>
          </a:p>
          <a:p>
            <a:pPr marL="0" lvl="0" indent="0" algn="l" rtl="0">
              <a:spcBef>
                <a:spcPts val="1200"/>
              </a:spcBef>
              <a:spcAft>
                <a:spcPts val="1200"/>
              </a:spcAft>
              <a:buNone/>
            </a:pPr>
            <a:endParaRP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0" algn="ctr" rtl="0">
              <a:spcBef>
                <a:spcPts val="1700"/>
              </a:spcBef>
              <a:spcAft>
                <a:spcPts val="0"/>
              </a:spcAft>
              <a:buClr>
                <a:schemeClr val="dk1"/>
              </a:buClr>
              <a:buSzPts val="1100"/>
              <a:buFont typeface="Arial"/>
              <a:buNone/>
            </a:pPr>
            <a:r>
              <a:rPr lang="ru">
                <a:solidFill>
                  <a:schemeClr val="dk1"/>
                </a:solidFill>
              </a:rPr>
              <a:t>Екі өлшемді кестелерден тұратын мәліметтер базасы </a:t>
            </a:r>
            <a:r>
              <a:rPr lang="ru" u="sng">
                <a:solidFill>
                  <a:schemeClr val="dk1"/>
                </a:solidFill>
              </a:rPr>
              <a:t> реляциялық </a:t>
            </a:r>
            <a:r>
              <a:rPr lang="ru">
                <a:solidFill>
                  <a:schemeClr val="dk1"/>
                </a:solidFill>
              </a:rPr>
              <a:t>база болып саналады.</a:t>
            </a:r>
            <a:endParaRPr>
              <a:solidFill>
                <a:schemeClr val="dk1"/>
              </a:solidFill>
            </a:endParaRPr>
          </a:p>
          <a:p>
            <a:pPr marL="457200" lvl="0" indent="0" algn="ctr" rtl="0">
              <a:spcBef>
                <a:spcPts val="1700"/>
              </a:spcBef>
              <a:spcAft>
                <a:spcPts val="0"/>
              </a:spcAft>
              <a:buClr>
                <a:schemeClr val="dk1"/>
              </a:buClr>
              <a:buSzPts val="1100"/>
              <a:buFont typeface="Arial"/>
              <a:buNone/>
            </a:pPr>
            <a:r>
              <a:rPr lang="ru">
                <a:solidFill>
                  <a:schemeClr val="dk1"/>
                </a:solidFill>
              </a:rPr>
              <a:t>Реляция (relation) қатынас деген ұғымды білдіреді</a:t>
            </a:r>
            <a:endParaRPr>
              <a:solidFill>
                <a:schemeClr val="dk1"/>
              </a:solidFill>
            </a:endParaRPr>
          </a:p>
          <a:p>
            <a:pPr marL="0" lvl="0" indent="0" algn="l" rtl="0">
              <a:spcBef>
                <a:spcPts val="0"/>
              </a:spcBef>
              <a:spcAft>
                <a:spcPts val="1200"/>
              </a:spcAft>
              <a:buNone/>
            </a:pP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3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t>Реляциялық модель</a:t>
            </a:r>
            <a:endParaRPr/>
          </a:p>
        </p:txBody>
      </p:sp>
      <p:sp>
        <p:nvSpPr>
          <p:cNvPr id="156" name="Google Shape;156;p3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just" rtl="0">
              <a:spcBef>
                <a:spcPts val="0"/>
              </a:spcBef>
              <a:spcAft>
                <a:spcPts val="1200"/>
              </a:spcAft>
              <a:buNone/>
            </a:pPr>
            <a:r>
              <a:rPr lang="ru" sz="1300"/>
              <a:t>Иерархиялық және желілік деректер үлгілерінен айырмашылығы, реляциялық модельде топтық қатынас ұғымы жоқ. Әртүрлі қатынас кортеждері арасындағы ассоциацияларды көрсету үшін олардың кілттерінің қайталануы қолданылады. Реляциялық модельге қатысты кәсіпорынның бөлімшелері және оларда жұмыс істейтін қызметкерлер туралы ақпаратты қамтитын деректер қорының мысалы келесідей болады:</a:t>
            </a:r>
            <a:endParaRPr sz="1300"/>
          </a:p>
        </p:txBody>
      </p:sp>
      <p:pic>
        <p:nvPicPr>
          <p:cNvPr id="157" name="Google Shape;157;p30"/>
          <p:cNvPicPr preferRelativeResize="0"/>
          <p:nvPr/>
        </p:nvPicPr>
        <p:blipFill>
          <a:blip r:embed="rId3">
            <a:alphaModFix/>
          </a:blip>
          <a:stretch>
            <a:fillRect/>
          </a:stretch>
        </p:blipFill>
        <p:spPr>
          <a:xfrm>
            <a:off x="2262575" y="2292725"/>
            <a:ext cx="5882550" cy="2276150"/>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3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t>Мысал</a:t>
            </a:r>
            <a:endParaRPr/>
          </a:p>
        </p:txBody>
      </p:sp>
      <p:sp>
        <p:nvSpPr>
          <p:cNvPr id="163" name="Google Shape;163;p31"/>
          <p:cNvSpPr txBox="1">
            <a:spLocks noGrp="1"/>
          </p:cNvSpPr>
          <p:nvPr>
            <p:ph type="body" idx="1"/>
          </p:nvPr>
        </p:nvSpPr>
        <p:spPr>
          <a:xfrm>
            <a:off x="311700" y="869325"/>
            <a:ext cx="8520600" cy="4038900"/>
          </a:xfrm>
          <a:prstGeom prst="rect">
            <a:avLst/>
          </a:prstGeom>
        </p:spPr>
        <p:txBody>
          <a:bodyPr spcFirstLastPara="1" wrap="square" lIns="91425" tIns="91425" rIns="91425" bIns="91425" anchor="t" anchorCtr="0">
            <a:normAutofit fontScale="77500" lnSpcReduction="20000"/>
          </a:bodyPr>
          <a:lstStyle/>
          <a:p>
            <a:pPr marL="0" lvl="0" indent="0" algn="just" rtl="0">
              <a:spcBef>
                <a:spcPts val="0"/>
              </a:spcBef>
              <a:spcAft>
                <a:spcPts val="0"/>
              </a:spcAft>
              <a:buClr>
                <a:schemeClr val="dk1"/>
              </a:buClr>
              <a:buSzPct val="56617"/>
              <a:buFont typeface="Arial"/>
              <a:buNone/>
            </a:pPr>
            <a:r>
              <a:rPr lang="ru" sz="1942"/>
              <a:t>Мысалы, БӨЛІМ мен ҚЫЗМЕТКЕР арасындағы қарым-қатынас «Бөлім_саны» бастапқы кілтін бірінші қатынастан екіншісіне көшіру арқылы жасалады. Осылайша:</a:t>
            </a:r>
            <a:endParaRPr sz="1942"/>
          </a:p>
          <a:p>
            <a:pPr marL="0" lvl="0" indent="0" algn="just" rtl="0">
              <a:spcBef>
                <a:spcPts val="1200"/>
              </a:spcBef>
              <a:spcAft>
                <a:spcPts val="0"/>
              </a:spcAft>
              <a:buClr>
                <a:schemeClr val="dk1"/>
              </a:buClr>
              <a:buSzPct val="56617"/>
              <a:buFont typeface="Arial"/>
              <a:buNone/>
            </a:pPr>
            <a:r>
              <a:rPr lang="ru" sz="1942"/>
              <a:t>осы бөлімнің қызметкерлерінің тізімін алу үшін қажет</a:t>
            </a:r>
            <a:endParaRPr sz="1942"/>
          </a:p>
          <a:p>
            <a:pPr marL="0" lvl="0" indent="0" algn="just" rtl="0">
              <a:spcBef>
                <a:spcPts val="1200"/>
              </a:spcBef>
              <a:spcAft>
                <a:spcPts val="0"/>
              </a:spcAft>
              <a:buClr>
                <a:schemeClr val="dk1"/>
              </a:buClr>
              <a:buSzPct val="56617"/>
              <a:buFont typeface="Arial"/>
              <a:buNone/>
            </a:pPr>
            <a:r>
              <a:rPr lang="ru" sz="1942"/>
              <a:t>БӨЛІМДІК кестесінен берілген «Бөлім_атауы» сәйкес келетін «Бөлім_нөмірі» атрибутының мәнін орнатыңыз.</a:t>
            </a:r>
            <a:endParaRPr sz="1942"/>
          </a:p>
          <a:p>
            <a:pPr marL="0" lvl="0" indent="0" algn="just" rtl="0">
              <a:spcBef>
                <a:spcPts val="1200"/>
              </a:spcBef>
              <a:spcAft>
                <a:spcPts val="0"/>
              </a:spcAft>
              <a:buClr>
                <a:schemeClr val="dk1"/>
              </a:buClr>
              <a:buSzPct val="56617"/>
              <a:buFont typeface="Arial"/>
              <a:buNone/>
            </a:pPr>
            <a:r>
              <a:rPr lang="ru" sz="1942"/>
              <a:t>"Бөлім_саны" атрибутының мәні алдыңғы қадамда алынғанға тең болатын ҚЫЗМЕТКЕР кестесінен барлық жазбаларды таңдаңыз.</a:t>
            </a:r>
            <a:endParaRPr sz="1942"/>
          </a:p>
          <a:p>
            <a:pPr marL="0" lvl="0" indent="0" algn="just" rtl="0">
              <a:spcBef>
                <a:spcPts val="1200"/>
              </a:spcBef>
              <a:spcAft>
                <a:spcPts val="0"/>
              </a:spcAft>
              <a:buClr>
                <a:schemeClr val="dk1"/>
              </a:buClr>
              <a:buSzPct val="56617"/>
              <a:buFont typeface="Arial"/>
              <a:buNone/>
            </a:pPr>
            <a:r>
              <a:rPr lang="ru" sz="1942"/>
              <a:t>Қызметкердің қай бөлімде жұмыс істейтінін білу үшін сізге кері операцияны орындау қажет:</a:t>
            </a:r>
            <a:endParaRPr sz="1942"/>
          </a:p>
          <a:p>
            <a:pPr marL="0" lvl="0" indent="0" algn="just" rtl="0">
              <a:spcBef>
                <a:spcPts val="1200"/>
              </a:spcBef>
              <a:spcAft>
                <a:spcPts val="0"/>
              </a:spcAft>
              <a:buClr>
                <a:schemeClr val="dk1"/>
              </a:buClr>
              <a:buSzPct val="56617"/>
              <a:buFont typeface="Arial"/>
              <a:buNone/>
            </a:pPr>
            <a:r>
              <a:rPr lang="ru" sz="1942"/>
              <a:t>ҚЫЗМЕТКЕР кестесінен «Бөлім_нөмірін» анықтаңыз</a:t>
            </a:r>
            <a:endParaRPr sz="1942"/>
          </a:p>
          <a:p>
            <a:pPr marL="0" lvl="0" indent="0" algn="just" rtl="0">
              <a:spcBef>
                <a:spcPts val="1200"/>
              </a:spcBef>
              <a:spcAft>
                <a:spcPts val="0"/>
              </a:spcAft>
              <a:buClr>
                <a:schemeClr val="dk1"/>
              </a:buClr>
              <a:buSzPct val="56617"/>
              <a:buFont typeface="Arial"/>
              <a:buNone/>
            </a:pPr>
            <a:r>
              <a:rPr lang="ru" sz="1942"/>
              <a:t>алынған мән бойынша БӨЛІМДЕР кестесінен жазбаны табамыз.</a:t>
            </a:r>
            <a:endParaRPr sz="1942"/>
          </a:p>
          <a:p>
            <a:pPr marL="0" lvl="0" indent="0" algn="just" rtl="0">
              <a:spcBef>
                <a:spcPts val="1200"/>
              </a:spcBef>
              <a:spcAft>
                <a:spcPts val="0"/>
              </a:spcAft>
              <a:buClr>
                <a:schemeClr val="dk1"/>
              </a:buClr>
              <a:buSzPct val="56617"/>
              <a:buFont typeface="Arial"/>
              <a:buNone/>
            </a:pPr>
            <a:r>
              <a:rPr lang="ru" sz="1942"/>
              <a:t>Басқа қатынастардың кілттерінің көшірмелері болып табылатын атрибуттар </a:t>
            </a:r>
            <a:r>
              <a:rPr lang="ru" sz="1942" b="1"/>
              <a:t>сыртқы кілттер</a:t>
            </a:r>
            <a:r>
              <a:rPr lang="ru" sz="1942"/>
              <a:t> деп аталады.</a:t>
            </a:r>
            <a:endParaRPr sz="1942"/>
          </a:p>
          <a:p>
            <a:pPr marL="0" lvl="0" indent="0" algn="l" rtl="0">
              <a:spcBef>
                <a:spcPts val="1200"/>
              </a:spcBef>
              <a:spcAft>
                <a:spcPts val="1200"/>
              </a:spcAft>
              <a:buNone/>
            </a:pPr>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3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t>Байланыс мақсаты</a:t>
            </a:r>
            <a:endParaRPr/>
          </a:p>
        </p:txBody>
      </p:sp>
      <p:sp>
        <p:nvSpPr>
          <p:cNvPr id="169" name="Google Shape;169;p32"/>
          <p:cNvSpPr txBox="1">
            <a:spLocks noGrp="1"/>
          </p:cNvSpPr>
          <p:nvPr>
            <p:ph type="body" idx="1"/>
          </p:nvPr>
        </p:nvSpPr>
        <p:spPr>
          <a:xfrm>
            <a:off x="311700" y="1152475"/>
            <a:ext cx="8520600" cy="3882300"/>
          </a:xfrm>
          <a:prstGeom prst="rect">
            <a:avLst/>
          </a:prstGeom>
        </p:spPr>
        <p:txBody>
          <a:bodyPr spcFirstLastPara="1" wrap="square" lIns="91425" tIns="91425" rIns="91425" bIns="91425" anchor="t" anchorCtr="0">
            <a:normAutofit fontScale="62500" lnSpcReduction="20000"/>
          </a:bodyPr>
          <a:lstStyle/>
          <a:p>
            <a:pPr marL="457200" lvl="0" indent="-312152" algn="just" rtl="0">
              <a:spcBef>
                <a:spcPts val="0"/>
              </a:spcBef>
              <a:spcAft>
                <a:spcPts val="0"/>
              </a:spcAft>
              <a:buClr>
                <a:srgbClr val="254061"/>
              </a:buClr>
              <a:buSzPct val="100000"/>
              <a:buAutoNum type="arabicParenR"/>
            </a:pPr>
            <a:r>
              <a:rPr lang="ru" sz="2392">
                <a:solidFill>
                  <a:srgbClr val="254061"/>
                </a:solidFill>
              </a:rPr>
              <a:t>Мәліметтердің тұтастығын қамтамасыз ету. Байланысқан кестелер арасындағы мәліметтердің үйлесімін қамтамасыз ететін механизм мәліметтер тұтастығы  деп аталады  Мәліметтер тұтастығын қамтамасыз ету үшін, екі кесте арасындағы байланысты орнатқанда тұтастық шарттарын қамтамасыз ету жалаушасын белсенді ету керек. Мәліметтердің тұтастығын қамтамасыз ету жалаушасын енгізу бір кестеден жазбаларды жою жағдайларынан қорғануға мүмкіндік береді, олармен байланысқан басқа кестелердің мәліметтері байланыссыз қалады.</a:t>
            </a:r>
            <a:endParaRPr sz="2392">
              <a:solidFill>
                <a:srgbClr val="254061"/>
              </a:solidFill>
            </a:endParaRPr>
          </a:p>
          <a:p>
            <a:pPr marL="0" lvl="0" indent="0" algn="just" rtl="0">
              <a:spcBef>
                <a:spcPts val="0"/>
              </a:spcBef>
              <a:spcAft>
                <a:spcPts val="0"/>
              </a:spcAft>
              <a:buNone/>
            </a:pPr>
            <a:r>
              <a:rPr lang="ru" sz="2392">
                <a:solidFill>
                  <a:srgbClr val="254061"/>
                </a:solidFill>
              </a:rPr>
              <a:t>  2)   Мәліметтер қорына қызмет ету міндеттерін автоматтандыру, яғни бір кестені өзгерткенде бірнеше кестеге өзгеріс енгізуді автоматтандыру. Байланысқан жазбаларды каскадтық өшіру басты кестеден жазбаларды өшірген кезде бағыныңқы кестеден барлық жазбалар өшіріледі. Олардағы байланысқан өрістердің мәні өшірілетін мәнмен тура келеді.     </a:t>
            </a:r>
            <a:endParaRPr sz="2392">
              <a:solidFill>
                <a:srgbClr val="254061"/>
              </a:solidFill>
            </a:endParaRPr>
          </a:p>
          <a:p>
            <a:pPr marL="0" lvl="0" indent="0" algn="just" rtl="0">
              <a:spcBef>
                <a:spcPts val="1200"/>
              </a:spcBef>
              <a:spcAft>
                <a:spcPts val="0"/>
              </a:spcAft>
              <a:buNone/>
            </a:pPr>
            <a:r>
              <a:rPr lang="ru" sz="2392">
                <a:solidFill>
                  <a:srgbClr val="254061"/>
                </a:solidFill>
              </a:rPr>
              <a:t>     	Кесте аралық байланыстарды құру үшін оларда кілттік өріс болуы керек, сондықтан әрбір кестеге кілттік өріс тағайындау қажет.</a:t>
            </a:r>
            <a:endParaRPr sz="2392">
              <a:solidFill>
                <a:srgbClr val="254061"/>
              </a:solidFill>
            </a:endParaRPr>
          </a:p>
          <a:p>
            <a:pPr marL="0" lvl="0" indent="0" algn="just" rtl="0">
              <a:spcBef>
                <a:spcPts val="1200"/>
              </a:spcBef>
              <a:spcAft>
                <a:spcPts val="0"/>
              </a:spcAft>
              <a:buNone/>
            </a:pPr>
            <a:r>
              <a:rPr lang="ru" sz="2392">
                <a:solidFill>
                  <a:srgbClr val="254061"/>
                </a:solidFill>
              </a:rPr>
              <a:t>  Кесте аралық байланыстарды құру кезінде өрістерді байланыстыратын кілттерді бастапқы немесе сыртқы кілттер деп те атайды. </a:t>
            </a:r>
            <a:endParaRPr sz="2392">
              <a:solidFill>
                <a:srgbClr val="254061"/>
              </a:solidFill>
            </a:endParaRPr>
          </a:p>
          <a:p>
            <a:pPr marL="0" lvl="0" indent="0" algn="l" rtl="0">
              <a:spcBef>
                <a:spcPts val="1200"/>
              </a:spcBef>
              <a:spcAft>
                <a:spcPts val="0"/>
              </a:spcAft>
              <a:buClr>
                <a:schemeClr val="dk1"/>
              </a:buClr>
              <a:buSzPct val="68750"/>
              <a:buFont typeface="Arial"/>
              <a:buNone/>
            </a:pPr>
            <a:endParaRPr sz="1600"/>
          </a:p>
          <a:p>
            <a:pPr marL="0" lvl="0" indent="0" algn="l" rtl="0">
              <a:spcBef>
                <a:spcPts val="1200"/>
              </a:spcBef>
              <a:spcAft>
                <a:spcPts val="1200"/>
              </a:spcAft>
              <a:buNone/>
            </a:pP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3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t>Кестелер арасындағы байланыстар</a:t>
            </a:r>
            <a:endParaRPr/>
          </a:p>
        </p:txBody>
      </p:sp>
      <p:sp>
        <p:nvSpPr>
          <p:cNvPr id="175" name="Google Shape;175;p3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92500"/>
          </a:bodyPr>
          <a:lstStyle/>
          <a:p>
            <a:pPr marL="0" lvl="0" indent="0" algn="just" rtl="0">
              <a:spcBef>
                <a:spcPts val="0"/>
              </a:spcBef>
              <a:spcAft>
                <a:spcPts val="1200"/>
              </a:spcAft>
              <a:buNone/>
            </a:pPr>
            <a:r>
              <a:rPr lang="ru" i="1"/>
              <a:t>Кестелер арасындағы байланыстар. </a:t>
            </a:r>
            <a:r>
              <a:rPr lang="ru"/>
              <a:t>Кестедегі жазбалар басқа кестедегі бір немесе бірнеше жазбаларға байланысты болуы мүмкін. Кестелер арасындағы мұндай қатынастар қатынастар деп аталады. Қарым-қатынас келесідей анықталады: сыртқы кілт деп аталатын бір кестенің өрісі немесе бірнеше өрістері басқа кестенің бастапқы кілтіне жатады. Мысал қарастырайық. Әрбір тапсырыс белгілі бір тұтынушыдан шығуы керек болғандықтан, </a:t>
            </a:r>
            <a:r>
              <a:rPr lang="ru" i="1"/>
              <a:t>Тапсырыстар</a:t>
            </a:r>
            <a:r>
              <a:rPr lang="ru"/>
              <a:t> кестесіндегі әрбір жазба </a:t>
            </a:r>
            <a:r>
              <a:rPr lang="ru" i="1"/>
              <a:t>Тұтынушылар</a:t>
            </a:r>
            <a:r>
              <a:rPr lang="ru"/>
              <a:t> кестесіндегі сәйкес жазбаға сілтеме жасауы керек. Бұл </a:t>
            </a:r>
            <a:r>
              <a:rPr lang="ru" i="1"/>
              <a:t>Тапсырыстар </a:t>
            </a:r>
            <a:r>
              <a:rPr lang="ru"/>
              <a:t>мен </a:t>
            </a:r>
            <a:r>
              <a:rPr lang="ru" i="1"/>
              <a:t>Тұтынушылар</a:t>
            </a:r>
            <a:r>
              <a:rPr lang="ru"/>
              <a:t> кестелері арасындағы қатынас. Тапсырыстар кестесінде </a:t>
            </a:r>
            <a:r>
              <a:rPr lang="ru" i="1"/>
              <a:t>Тұтынушылар</a:t>
            </a:r>
            <a:r>
              <a:rPr lang="ru"/>
              <a:t> кестесіндегі белгілі бір жазбаларға сілтемелерді сақтайтын өріс болуы керек.</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3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t>Байланыс түрлері</a:t>
            </a:r>
            <a:endParaRPr/>
          </a:p>
        </p:txBody>
      </p:sp>
      <p:sp>
        <p:nvSpPr>
          <p:cNvPr id="181" name="Google Shape;181;p3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92500" lnSpcReduction="20000"/>
          </a:bodyPr>
          <a:lstStyle/>
          <a:p>
            <a:pPr marL="0" lvl="0" indent="0" algn="just" rtl="0">
              <a:lnSpc>
                <a:spcPct val="115000"/>
              </a:lnSpc>
              <a:spcBef>
                <a:spcPts val="0"/>
              </a:spcBef>
              <a:spcAft>
                <a:spcPts val="0"/>
              </a:spcAft>
              <a:buClr>
                <a:schemeClr val="dk1"/>
              </a:buClr>
              <a:buSzPct val="61111"/>
              <a:buFont typeface="Arial"/>
              <a:buNone/>
            </a:pPr>
            <a:r>
              <a:rPr lang="ru">
                <a:solidFill>
                  <a:schemeClr val="dk1"/>
                </a:solidFill>
              </a:rPr>
              <a:t>1)</a:t>
            </a:r>
            <a:r>
              <a:rPr lang="ru">
                <a:solidFill>
                  <a:srgbClr val="17375E"/>
                </a:solidFill>
              </a:rPr>
              <a:t>Бір кестедегі бір объекті басқа кестедегі бірнеше объектілермен байланысуы мүмкін, бұл байланыс </a:t>
            </a:r>
            <a:r>
              <a:rPr lang="ru">
                <a:solidFill>
                  <a:srgbClr val="C00000"/>
                </a:solidFill>
              </a:rPr>
              <a:t>“Бір-көпке” </a:t>
            </a:r>
            <a:r>
              <a:rPr lang="ru">
                <a:solidFill>
                  <a:srgbClr val="17375E"/>
                </a:solidFill>
              </a:rPr>
              <a:t>қатынасы  деп аталады. Бұл тәжірибеде ең таралған байланыс типі болып табылады.</a:t>
            </a:r>
            <a:endParaRPr>
              <a:solidFill>
                <a:srgbClr val="17375E"/>
              </a:solidFill>
            </a:endParaRPr>
          </a:p>
          <a:p>
            <a:pPr marL="0" lvl="0" indent="0" algn="just" rtl="0">
              <a:lnSpc>
                <a:spcPct val="115000"/>
              </a:lnSpc>
              <a:spcBef>
                <a:spcPts val="1200"/>
              </a:spcBef>
              <a:spcAft>
                <a:spcPts val="0"/>
              </a:spcAft>
              <a:buClr>
                <a:schemeClr val="dk1"/>
              </a:buClr>
              <a:buSzPct val="61111"/>
              <a:buFont typeface="Arial"/>
              <a:buNone/>
            </a:pPr>
            <a:r>
              <a:rPr lang="ru">
                <a:solidFill>
                  <a:srgbClr val="17375E"/>
                </a:solidFill>
              </a:rPr>
              <a:t>  Кестенің объектілері бір ғана байланысқа қатысса, басты (бірінші), ал сол кестеден бірнеше объектілер байланысатын болса, онда олар бағынышты (екінші кесте) деп аталады.</a:t>
            </a:r>
            <a:endParaRPr>
              <a:solidFill>
                <a:srgbClr val="17375E"/>
              </a:solidFill>
            </a:endParaRPr>
          </a:p>
          <a:p>
            <a:pPr marL="0" lvl="0" indent="0" algn="just" rtl="0">
              <a:lnSpc>
                <a:spcPct val="115000"/>
              </a:lnSpc>
              <a:spcBef>
                <a:spcPts val="1200"/>
              </a:spcBef>
              <a:spcAft>
                <a:spcPts val="0"/>
              </a:spcAft>
              <a:buClr>
                <a:schemeClr val="dk1"/>
              </a:buClr>
              <a:buSzPct val="61111"/>
              <a:buFont typeface="Arial"/>
              <a:buNone/>
            </a:pPr>
            <a:r>
              <a:rPr lang="ru">
                <a:solidFill>
                  <a:srgbClr val="17375E"/>
                </a:solidFill>
              </a:rPr>
              <a:t>2)	Бір кестедегі бірнеше объектілер басқа кестедегі объектілермен байланысады. Бұл </a:t>
            </a:r>
            <a:r>
              <a:rPr lang="ru">
                <a:solidFill>
                  <a:srgbClr val="C00000"/>
                </a:solidFill>
              </a:rPr>
              <a:t>“Көпке-көп” </a:t>
            </a:r>
            <a:r>
              <a:rPr lang="ru">
                <a:solidFill>
                  <a:srgbClr val="17375E"/>
                </a:solidFill>
              </a:rPr>
              <a:t>қатынасы деп аталады.</a:t>
            </a:r>
            <a:endParaRPr>
              <a:solidFill>
                <a:srgbClr val="17375E"/>
              </a:solidFill>
            </a:endParaRPr>
          </a:p>
          <a:p>
            <a:pPr marL="0" lvl="0" indent="0" algn="just" rtl="0">
              <a:lnSpc>
                <a:spcPct val="115000"/>
              </a:lnSpc>
              <a:spcBef>
                <a:spcPts val="1200"/>
              </a:spcBef>
              <a:spcAft>
                <a:spcPts val="0"/>
              </a:spcAft>
              <a:buClr>
                <a:schemeClr val="dk1"/>
              </a:buClr>
              <a:buSzPct val="61111"/>
              <a:buFont typeface="Arial"/>
              <a:buNone/>
            </a:pPr>
            <a:r>
              <a:rPr lang="ru">
                <a:solidFill>
                  <a:srgbClr val="17375E"/>
                </a:solidFill>
              </a:rPr>
              <a:t>3) 	Бір кестедегі әрбір жазба екінші кестеде бір жазбадан артық байланыста  болмайды. Бұл қатынасты </a:t>
            </a:r>
            <a:r>
              <a:rPr lang="ru">
                <a:solidFill>
                  <a:srgbClr val="C00000"/>
                </a:solidFill>
              </a:rPr>
              <a:t>“Бірге-бір” </a:t>
            </a:r>
            <a:r>
              <a:rPr lang="ru">
                <a:solidFill>
                  <a:srgbClr val="17375E"/>
                </a:solidFill>
              </a:rPr>
              <a:t>қатынасы деп атайды. Қатынастың мұндай типін көп жағдайда қолдана бермейді. </a:t>
            </a:r>
            <a:endParaRPr>
              <a:solidFill>
                <a:srgbClr val="17375E"/>
              </a:solidFill>
            </a:endParaRPr>
          </a:p>
          <a:p>
            <a:pPr marL="0" lvl="0" indent="0" algn="l" rtl="0">
              <a:spcBef>
                <a:spcPts val="1200"/>
              </a:spcBef>
              <a:spcAft>
                <a:spcPts val="1200"/>
              </a:spcAft>
              <a:buNone/>
            </a:pPr>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53EFF-9FEB-453D-3B4A-638CECA7CCB9}"/>
              </a:ext>
            </a:extLst>
          </p:cNvPr>
          <p:cNvSpPr>
            <a:spLocks noGrp="1"/>
          </p:cNvSpPr>
          <p:nvPr>
            <p:ph type="title"/>
          </p:nvPr>
        </p:nvSpPr>
        <p:spPr/>
        <p:txBody>
          <a:bodyPr>
            <a:normAutofit fontScale="90000"/>
          </a:bodyPr>
          <a:lstStyle/>
          <a:p>
            <a:endParaRPr lang="en-US"/>
          </a:p>
        </p:txBody>
      </p:sp>
      <p:sp>
        <p:nvSpPr>
          <p:cNvPr id="3" name="Text Placeholder 2">
            <a:extLst>
              <a:ext uri="{FF2B5EF4-FFF2-40B4-BE49-F238E27FC236}">
                <a16:creationId xmlns:a16="http://schemas.microsoft.com/office/drawing/2014/main" id="{2B0EC887-1430-B7EB-D06C-379108474D5E}"/>
              </a:ext>
            </a:extLst>
          </p:cNvPr>
          <p:cNvSpPr>
            <a:spLocks noGrp="1"/>
          </p:cNvSpPr>
          <p:nvPr>
            <p:ph type="body" idx="1"/>
          </p:nvPr>
        </p:nvSpPr>
        <p:spPr/>
        <p:txBody>
          <a:bodyPr/>
          <a:lstStyle/>
          <a:p>
            <a:endParaRPr lang="en-US" dirty="0"/>
          </a:p>
        </p:txBody>
      </p:sp>
      <p:graphicFrame>
        <p:nvGraphicFramePr>
          <p:cNvPr id="4" name="Table 3">
            <a:extLst>
              <a:ext uri="{FF2B5EF4-FFF2-40B4-BE49-F238E27FC236}">
                <a16:creationId xmlns:a16="http://schemas.microsoft.com/office/drawing/2014/main" id="{41347CE6-CEEE-AB2D-6BDE-0C83B6697691}"/>
              </a:ext>
            </a:extLst>
          </p:cNvPr>
          <p:cNvGraphicFramePr>
            <a:graphicFrameLocks noGrp="1"/>
          </p:cNvGraphicFramePr>
          <p:nvPr>
            <p:extLst>
              <p:ext uri="{D42A27DB-BD31-4B8C-83A1-F6EECF244321}">
                <p14:modId xmlns:p14="http://schemas.microsoft.com/office/powerpoint/2010/main" val="3188662615"/>
              </p:ext>
            </p:extLst>
          </p:nvPr>
        </p:nvGraphicFramePr>
        <p:xfrm>
          <a:off x="171987" y="81023"/>
          <a:ext cx="8520600" cy="4548255"/>
        </p:xfrm>
        <a:graphic>
          <a:graphicData uri="http://schemas.openxmlformats.org/drawingml/2006/table">
            <a:tbl>
              <a:tblPr/>
              <a:tblGrid>
                <a:gridCol w="1668388">
                  <a:extLst>
                    <a:ext uri="{9D8B030D-6E8A-4147-A177-3AD203B41FA5}">
                      <a16:colId xmlns:a16="http://schemas.microsoft.com/office/drawing/2014/main" val="1472329698"/>
                    </a:ext>
                  </a:extLst>
                </a:gridCol>
                <a:gridCol w="6852212">
                  <a:extLst>
                    <a:ext uri="{9D8B030D-6E8A-4147-A177-3AD203B41FA5}">
                      <a16:colId xmlns:a16="http://schemas.microsoft.com/office/drawing/2014/main" val="329128226"/>
                    </a:ext>
                  </a:extLst>
                </a:gridCol>
              </a:tblGrid>
              <a:tr h="97773">
                <a:tc>
                  <a:txBody>
                    <a:bodyPr/>
                    <a:lstStyle/>
                    <a:p>
                      <a:pPr algn="l"/>
                      <a:r>
                        <a:rPr lang="en-US" sz="300" b="0">
                          <a:solidFill>
                            <a:srgbClr val="FFFFFF"/>
                          </a:solidFill>
                          <a:effectLst/>
                        </a:rPr>
                        <a:t>Data Type</a:t>
                      </a:r>
                    </a:p>
                  </a:txBody>
                  <a:tcPr marL="22329" marR="22329" marT="11164" marB="11164" anchor="ctr">
                    <a:lnL w="12700" cap="flat" cmpd="sng" algn="ctr">
                      <a:solidFill>
                        <a:srgbClr val="253545"/>
                      </a:solidFill>
                      <a:prstDash val="solid"/>
                      <a:round/>
                      <a:headEnd type="none" w="med" len="med"/>
                      <a:tailEnd type="none" w="med" len="med"/>
                    </a:lnL>
                    <a:lnR w="12700" cap="flat" cmpd="sng" algn="ctr">
                      <a:solidFill>
                        <a:srgbClr val="253545"/>
                      </a:solidFill>
                      <a:prstDash val="solid"/>
                      <a:round/>
                      <a:headEnd type="none" w="med" len="med"/>
                      <a:tailEnd type="none" w="med" len="med"/>
                    </a:lnR>
                    <a:lnT w="12700" cap="flat" cmpd="sng" algn="ctr">
                      <a:solidFill>
                        <a:srgbClr val="253545"/>
                      </a:solidFill>
                      <a:prstDash val="solid"/>
                      <a:round/>
                      <a:headEnd type="none" w="med" len="med"/>
                      <a:tailEnd type="none" w="med" len="med"/>
                    </a:lnT>
                    <a:lnB w="12700" cap="flat" cmpd="sng" algn="ctr">
                      <a:solidFill>
                        <a:srgbClr val="D0AD68"/>
                      </a:solidFill>
                      <a:prstDash val="solid"/>
                      <a:round/>
                      <a:headEnd type="none" w="med" len="med"/>
                      <a:tailEnd type="none" w="med" len="med"/>
                    </a:lnB>
                    <a:solidFill>
                      <a:srgbClr val="2C3E50"/>
                    </a:solidFill>
                  </a:tcPr>
                </a:tc>
                <a:tc>
                  <a:txBody>
                    <a:bodyPr/>
                    <a:lstStyle/>
                    <a:p>
                      <a:pPr algn="l"/>
                      <a:r>
                        <a:rPr lang="en-US" sz="300" b="0">
                          <a:solidFill>
                            <a:srgbClr val="FFFFFF"/>
                          </a:solidFill>
                          <a:effectLst/>
                        </a:rPr>
                        <a:t>Description</a:t>
                      </a:r>
                    </a:p>
                  </a:txBody>
                  <a:tcPr marL="22329" marR="22329" marT="11164" marB="11164" anchor="ctr">
                    <a:lnL w="12700" cap="flat" cmpd="sng" algn="ctr">
                      <a:solidFill>
                        <a:srgbClr val="253545"/>
                      </a:solidFill>
                      <a:prstDash val="solid"/>
                      <a:round/>
                      <a:headEnd type="none" w="med" len="med"/>
                      <a:tailEnd type="none" w="med" len="med"/>
                    </a:lnL>
                    <a:lnR w="12700" cap="flat" cmpd="sng" algn="ctr">
                      <a:solidFill>
                        <a:srgbClr val="253545"/>
                      </a:solidFill>
                      <a:prstDash val="solid"/>
                      <a:round/>
                      <a:headEnd type="none" w="med" len="med"/>
                      <a:tailEnd type="none" w="med" len="med"/>
                    </a:lnR>
                    <a:lnT w="12700" cap="flat" cmpd="sng" algn="ctr">
                      <a:solidFill>
                        <a:srgbClr val="253545"/>
                      </a:solidFill>
                      <a:prstDash val="solid"/>
                      <a:round/>
                      <a:headEnd type="none" w="med" len="med"/>
                      <a:tailEnd type="none" w="med" len="med"/>
                    </a:lnT>
                    <a:lnB w="12700" cap="flat" cmpd="sng" algn="ctr">
                      <a:solidFill>
                        <a:srgbClr val="D0AD68"/>
                      </a:solidFill>
                      <a:prstDash val="solid"/>
                      <a:round/>
                      <a:headEnd type="none" w="med" len="med"/>
                      <a:tailEnd type="none" w="med" len="med"/>
                    </a:lnB>
                    <a:solidFill>
                      <a:srgbClr val="2C3E50"/>
                    </a:solidFill>
                  </a:tcPr>
                </a:tc>
                <a:extLst>
                  <a:ext uri="{0D108BD9-81ED-4DB2-BD59-A6C34878D82A}">
                    <a16:rowId xmlns:a16="http://schemas.microsoft.com/office/drawing/2014/main" val="3606711309"/>
                  </a:ext>
                </a:extLst>
              </a:tr>
              <a:tr h="713746">
                <a:tc>
                  <a:txBody>
                    <a:bodyPr/>
                    <a:lstStyle/>
                    <a:p>
                      <a:pPr fontAlgn="t"/>
                      <a:r>
                        <a:rPr lang="en-US" sz="1600">
                          <a:effectLst/>
                        </a:rPr>
                        <a:t>INT</a:t>
                      </a:r>
                    </a:p>
                  </a:txBody>
                  <a:tcPr marL="22329" marR="22329" marT="11164" marB="11164">
                    <a:lnL w="12700" cap="flat" cmpd="sng" algn="ctr">
                      <a:solidFill>
                        <a:srgbClr val="D0AD68"/>
                      </a:solidFill>
                      <a:prstDash val="solid"/>
                      <a:round/>
                      <a:headEnd type="none" w="med" len="med"/>
                      <a:tailEnd type="none" w="med" len="med"/>
                    </a:lnL>
                    <a:lnR w="12700" cap="flat" cmpd="sng" algn="ctr">
                      <a:solidFill>
                        <a:srgbClr val="D0AD68"/>
                      </a:solidFill>
                      <a:prstDash val="solid"/>
                      <a:round/>
                      <a:headEnd type="none" w="med" len="med"/>
                      <a:tailEnd type="none" w="med" len="med"/>
                    </a:lnR>
                    <a:lnT w="12700" cap="flat" cmpd="sng" algn="ctr">
                      <a:solidFill>
                        <a:srgbClr val="D0AD68"/>
                      </a:solidFill>
                      <a:prstDash val="solid"/>
                      <a:round/>
                      <a:headEnd type="none" w="med" len="med"/>
                      <a:tailEnd type="none" w="med" len="med"/>
                    </a:lnT>
                    <a:lnB w="12700" cap="flat" cmpd="sng" algn="ctr">
                      <a:solidFill>
                        <a:srgbClr val="70B068"/>
                      </a:solidFill>
                      <a:prstDash val="solid"/>
                      <a:round/>
                      <a:headEnd type="none" w="med" len="med"/>
                      <a:tailEnd type="none" w="med" len="med"/>
                    </a:lnB>
                    <a:solidFill>
                      <a:srgbClr val="FFFFFF"/>
                    </a:solidFill>
                  </a:tcPr>
                </a:tc>
                <a:tc>
                  <a:txBody>
                    <a:bodyPr/>
                    <a:lstStyle/>
                    <a:p>
                      <a:pPr fontAlgn="t"/>
                      <a:r>
                        <a:rPr lang="en-US" sz="1600">
                          <a:effectLst/>
                        </a:rPr>
                        <a:t>The INT data type stores integer values. It can hold whole numbers, such as items in stock or orders placed. INT values can range from -2147483648 to 2147483647.</a:t>
                      </a:r>
                    </a:p>
                  </a:txBody>
                  <a:tcPr marL="22329" marR="22329" marT="11164" marB="11164">
                    <a:lnL w="12700" cap="flat" cmpd="sng" algn="ctr">
                      <a:solidFill>
                        <a:srgbClr val="D0AD68"/>
                      </a:solidFill>
                      <a:prstDash val="solid"/>
                      <a:round/>
                      <a:headEnd type="none" w="med" len="med"/>
                      <a:tailEnd type="none" w="med" len="med"/>
                    </a:lnL>
                    <a:lnR w="12700" cap="flat" cmpd="sng" algn="ctr">
                      <a:solidFill>
                        <a:srgbClr val="D0AD68"/>
                      </a:solidFill>
                      <a:prstDash val="solid"/>
                      <a:round/>
                      <a:headEnd type="none" w="med" len="med"/>
                      <a:tailEnd type="none" w="med" len="med"/>
                    </a:lnR>
                    <a:lnT w="12700" cap="flat" cmpd="sng" algn="ctr">
                      <a:solidFill>
                        <a:srgbClr val="D0AD68"/>
                      </a:solidFill>
                      <a:prstDash val="solid"/>
                      <a:round/>
                      <a:headEnd type="none" w="med" len="med"/>
                      <a:tailEnd type="none" w="med" len="med"/>
                    </a:lnT>
                    <a:lnB w="12700" cap="flat" cmpd="sng" algn="ctr">
                      <a:solidFill>
                        <a:srgbClr val="70B068"/>
                      </a:solidFill>
                      <a:prstDash val="solid"/>
                      <a:round/>
                      <a:headEnd type="none" w="med" len="med"/>
                      <a:tailEnd type="none" w="med" len="med"/>
                    </a:lnB>
                    <a:solidFill>
                      <a:srgbClr val="FFFFFF"/>
                    </a:solidFill>
                  </a:tcPr>
                </a:tc>
                <a:extLst>
                  <a:ext uri="{0D108BD9-81ED-4DB2-BD59-A6C34878D82A}">
                    <a16:rowId xmlns:a16="http://schemas.microsoft.com/office/drawing/2014/main" val="538218868"/>
                  </a:ext>
                </a:extLst>
              </a:tr>
              <a:tr h="987512">
                <a:tc>
                  <a:txBody>
                    <a:bodyPr/>
                    <a:lstStyle/>
                    <a:p>
                      <a:pPr fontAlgn="t"/>
                      <a:r>
                        <a:rPr lang="en-US" sz="1600">
                          <a:effectLst/>
                        </a:rPr>
                        <a:t>BIGINT</a:t>
                      </a:r>
                    </a:p>
                  </a:txBody>
                  <a:tcPr marL="22329" marR="22329" marT="11164" marB="11164">
                    <a:lnL w="12700" cap="flat" cmpd="sng" algn="ctr">
                      <a:solidFill>
                        <a:srgbClr val="70B068"/>
                      </a:solidFill>
                      <a:prstDash val="solid"/>
                      <a:round/>
                      <a:headEnd type="none" w="med" len="med"/>
                      <a:tailEnd type="none" w="med" len="med"/>
                    </a:lnL>
                    <a:lnR w="12700" cap="flat" cmpd="sng" algn="ctr">
                      <a:solidFill>
                        <a:srgbClr val="70B068"/>
                      </a:solidFill>
                      <a:prstDash val="solid"/>
                      <a:round/>
                      <a:headEnd type="none" w="med" len="med"/>
                      <a:tailEnd type="none" w="med" len="med"/>
                    </a:lnR>
                    <a:lnT w="12700" cap="flat" cmpd="sng" algn="ctr">
                      <a:solidFill>
                        <a:srgbClr val="70B068"/>
                      </a:solidFill>
                      <a:prstDash val="solid"/>
                      <a:round/>
                      <a:headEnd type="none" w="med" len="med"/>
                      <a:tailEnd type="none" w="med" len="med"/>
                    </a:lnT>
                    <a:lnB w="12700" cap="flat" cmpd="sng" algn="ctr">
                      <a:solidFill>
                        <a:srgbClr val="30B068"/>
                      </a:solidFill>
                      <a:prstDash val="solid"/>
                      <a:round/>
                      <a:headEnd type="none" w="med" len="med"/>
                      <a:tailEnd type="none" w="med" len="med"/>
                    </a:lnB>
                    <a:solidFill>
                      <a:srgbClr val="FFFFFF"/>
                    </a:solidFill>
                  </a:tcPr>
                </a:tc>
                <a:tc>
                  <a:txBody>
                    <a:bodyPr/>
                    <a:lstStyle/>
                    <a:p>
                      <a:pPr fontAlgn="t"/>
                      <a:r>
                        <a:rPr lang="en-US" sz="1600">
                          <a:effectLst/>
                        </a:rPr>
                        <a:t>The BIGINT data type stores large integers. It can be used to hold whole numbers larger than the range of values that can be stored in the INT data type. BIGINT values can range from -9223372036854775808 to 9223372036854775807.</a:t>
                      </a:r>
                    </a:p>
                  </a:txBody>
                  <a:tcPr marL="22329" marR="22329" marT="11164" marB="11164">
                    <a:lnL w="12700" cap="flat" cmpd="sng" algn="ctr">
                      <a:solidFill>
                        <a:srgbClr val="70B068"/>
                      </a:solidFill>
                      <a:prstDash val="solid"/>
                      <a:round/>
                      <a:headEnd type="none" w="med" len="med"/>
                      <a:tailEnd type="none" w="med" len="med"/>
                    </a:lnL>
                    <a:lnR w="12700" cap="flat" cmpd="sng" algn="ctr">
                      <a:solidFill>
                        <a:srgbClr val="70B068"/>
                      </a:solidFill>
                      <a:prstDash val="solid"/>
                      <a:round/>
                      <a:headEnd type="none" w="med" len="med"/>
                      <a:tailEnd type="none" w="med" len="med"/>
                    </a:lnR>
                    <a:lnT w="12700" cap="flat" cmpd="sng" algn="ctr">
                      <a:solidFill>
                        <a:srgbClr val="70B068"/>
                      </a:solidFill>
                      <a:prstDash val="solid"/>
                      <a:round/>
                      <a:headEnd type="none" w="med" len="med"/>
                      <a:tailEnd type="none" w="med" len="med"/>
                    </a:lnT>
                    <a:lnB w="12700" cap="flat" cmpd="sng" algn="ctr">
                      <a:solidFill>
                        <a:srgbClr val="30B068"/>
                      </a:solidFill>
                      <a:prstDash val="solid"/>
                      <a:round/>
                      <a:headEnd type="none" w="med" len="med"/>
                      <a:tailEnd type="none" w="med" len="med"/>
                    </a:lnB>
                    <a:solidFill>
                      <a:srgbClr val="FFFFFF"/>
                    </a:solidFill>
                  </a:tcPr>
                </a:tc>
                <a:extLst>
                  <a:ext uri="{0D108BD9-81ED-4DB2-BD59-A6C34878D82A}">
                    <a16:rowId xmlns:a16="http://schemas.microsoft.com/office/drawing/2014/main" val="2838923423"/>
                  </a:ext>
                </a:extLst>
              </a:tr>
              <a:tr h="850629">
                <a:tc>
                  <a:txBody>
                    <a:bodyPr/>
                    <a:lstStyle/>
                    <a:p>
                      <a:pPr fontAlgn="t"/>
                      <a:r>
                        <a:rPr lang="en-US" sz="1600">
                          <a:effectLst/>
                        </a:rPr>
                        <a:t>SMALLINT</a:t>
                      </a:r>
                    </a:p>
                  </a:txBody>
                  <a:tcPr marL="22329" marR="22329" marT="11164" marB="11164">
                    <a:lnL w="12700" cap="flat" cmpd="sng" algn="ctr">
                      <a:solidFill>
                        <a:srgbClr val="30B068"/>
                      </a:solidFill>
                      <a:prstDash val="solid"/>
                      <a:round/>
                      <a:headEnd type="none" w="med" len="med"/>
                      <a:tailEnd type="none" w="med" len="med"/>
                    </a:lnL>
                    <a:lnR w="12700" cap="flat" cmpd="sng" algn="ctr">
                      <a:solidFill>
                        <a:srgbClr val="30B068"/>
                      </a:solidFill>
                      <a:prstDash val="solid"/>
                      <a:round/>
                      <a:headEnd type="none" w="med" len="med"/>
                      <a:tailEnd type="none" w="med" len="med"/>
                    </a:lnR>
                    <a:lnT w="12700" cap="flat" cmpd="sng" algn="ctr">
                      <a:solidFill>
                        <a:srgbClr val="30B068"/>
                      </a:solidFill>
                      <a:prstDash val="solid"/>
                      <a:round/>
                      <a:headEnd type="none" w="med" len="med"/>
                      <a:tailEnd type="none" w="med" len="med"/>
                    </a:lnT>
                    <a:lnB w="12700" cap="flat" cmpd="sng" algn="ctr">
                      <a:solidFill>
                        <a:srgbClr val="50B168"/>
                      </a:solidFill>
                      <a:prstDash val="solid"/>
                      <a:round/>
                      <a:headEnd type="none" w="med" len="med"/>
                      <a:tailEnd type="none" w="med" len="med"/>
                    </a:lnB>
                    <a:solidFill>
                      <a:srgbClr val="FFFFFF"/>
                    </a:solidFill>
                  </a:tcPr>
                </a:tc>
                <a:tc>
                  <a:txBody>
                    <a:bodyPr/>
                    <a:lstStyle/>
                    <a:p>
                      <a:pPr fontAlgn="t"/>
                      <a:r>
                        <a:rPr lang="en-US" sz="1600">
                          <a:effectLst/>
                        </a:rPr>
                        <a:t>The SMALLINT data type stores smaller integers. It can be used to hold whole numbers smaller than the range of values that can be stored in the INT data type. SMALLINT values can range from -32768 to 32767.</a:t>
                      </a:r>
                    </a:p>
                  </a:txBody>
                  <a:tcPr marL="22329" marR="22329" marT="11164" marB="11164">
                    <a:lnL w="12700" cap="flat" cmpd="sng" algn="ctr">
                      <a:solidFill>
                        <a:srgbClr val="30B068"/>
                      </a:solidFill>
                      <a:prstDash val="solid"/>
                      <a:round/>
                      <a:headEnd type="none" w="med" len="med"/>
                      <a:tailEnd type="none" w="med" len="med"/>
                    </a:lnL>
                    <a:lnR w="12700" cap="flat" cmpd="sng" algn="ctr">
                      <a:solidFill>
                        <a:srgbClr val="30B068"/>
                      </a:solidFill>
                      <a:prstDash val="solid"/>
                      <a:round/>
                      <a:headEnd type="none" w="med" len="med"/>
                      <a:tailEnd type="none" w="med" len="med"/>
                    </a:lnR>
                    <a:lnT w="12700" cap="flat" cmpd="sng" algn="ctr">
                      <a:solidFill>
                        <a:srgbClr val="30B068"/>
                      </a:solidFill>
                      <a:prstDash val="solid"/>
                      <a:round/>
                      <a:headEnd type="none" w="med" len="med"/>
                      <a:tailEnd type="none" w="med" len="med"/>
                    </a:lnT>
                    <a:lnB w="12700" cap="flat" cmpd="sng" algn="ctr">
                      <a:solidFill>
                        <a:srgbClr val="50B168"/>
                      </a:solidFill>
                      <a:prstDash val="solid"/>
                      <a:round/>
                      <a:headEnd type="none" w="med" len="med"/>
                      <a:tailEnd type="none" w="med" len="med"/>
                    </a:lnB>
                    <a:solidFill>
                      <a:srgbClr val="FFFFFF"/>
                    </a:solidFill>
                  </a:tcPr>
                </a:tc>
                <a:extLst>
                  <a:ext uri="{0D108BD9-81ED-4DB2-BD59-A6C34878D82A}">
                    <a16:rowId xmlns:a16="http://schemas.microsoft.com/office/drawing/2014/main" val="512828312"/>
                  </a:ext>
                </a:extLst>
              </a:tr>
              <a:tr h="850629">
                <a:tc>
                  <a:txBody>
                    <a:bodyPr/>
                    <a:lstStyle/>
                    <a:p>
                      <a:pPr fontAlgn="t"/>
                      <a:r>
                        <a:rPr lang="en-US" sz="1600">
                          <a:effectLst/>
                        </a:rPr>
                        <a:t>TINYINT</a:t>
                      </a:r>
                    </a:p>
                  </a:txBody>
                  <a:tcPr marL="22329" marR="22329" marT="11164" marB="11164">
                    <a:lnL w="12700" cap="flat" cmpd="sng" algn="ctr">
                      <a:solidFill>
                        <a:srgbClr val="50B168"/>
                      </a:solidFill>
                      <a:prstDash val="solid"/>
                      <a:round/>
                      <a:headEnd type="none" w="med" len="med"/>
                      <a:tailEnd type="none" w="med" len="med"/>
                    </a:lnL>
                    <a:lnR w="12700" cap="flat" cmpd="sng" algn="ctr">
                      <a:solidFill>
                        <a:srgbClr val="50B168"/>
                      </a:solidFill>
                      <a:prstDash val="solid"/>
                      <a:round/>
                      <a:headEnd type="none" w="med" len="med"/>
                      <a:tailEnd type="none" w="med" len="med"/>
                    </a:lnR>
                    <a:lnT w="12700" cap="flat" cmpd="sng" algn="ctr">
                      <a:solidFill>
                        <a:srgbClr val="50B168"/>
                      </a:solidFill>
                      <a:prstDash val="solid"/>
                      <a:round/>
                      <a:headEnd type="none" w="med" len="med"/>
                      <a:tailEnd type="none" w="med" len="med"/>
                    </a:lnT>
                    <a:lnB w="12700" cap="flat" cmpd="sng" algn="ctr">
                      <a:solidFill>
                        <a:srgbClr val="30B368"/>
                      </a:solidFill>
                      <a:prstDash val="solid"/>
                      <a:round/>
                      <a:headEnd type="none" w="med" len="med"/>
                      <a:tailEnd type="none" w="med" len="med"/>
                    </a:lnB>
                    <a:solidFill>
                      <a:srgbClr val="FFFFFF"/>
                    </a:solidFill>
                  </a:tcPr>
                </a:tc>
                <a:tc>
                  <a:txBody>
                    <a:bodyPr/>
                    <a:lstStyle/>
                    <a:p>
                      <a:pPr fontAlgn="t"/>
                      <a:r>
                        <a:rPr lang="en-US" sz="1600">
                          <a:effectLst/>
                        </a:rPr>
                        <a:t>The TINYINT data type stores very small integers. It can be used to hold whole numbers smaller than the range of values that can be stored in the SMALLINT data type. TINYINT values can range from 0 to 255.</a:t>
                      </a:r>
                    </a:p>
                  </a:txBody>
                  <a:tcPr marL="22329" marR="22329" marT="11164" marB="11164">
                    <a:lnL w="12700" cap="flat" cmpd="sng" algn="ctr">
                      <a:solidFill>
                        <a:srgbClr val="50B168"/>
                      </a:solidFill>
                      <a:prstDash val="solid"/>
                      <a:round/>
                      <a:headEnd type="none" w="med" len="med"/>
                      <a:tailEnd type="none" w="med" len="med"/>
                    </a:lnL>
                    <a:lnR w="12700" cap="flat" cmpd="sng" algn="ctr">
                      <a:solidFill>
                        <a:srgbClr val="50B168"/>
                      </a:solidFill>
                      <a:prstDash val="solid"/>
                      <a:round/>
                      <a:headEnd type="none" w="med" len="med"/>
                      <a:tailEnd type="none" w="med" len="med"/>
                    </a:lnR>
                    <a:lnT w="12700" cap="flat" cmpd="sng" algn="ctr">
                      <a:solidFill>
                        <a:srgbClr val="50B168"/>
                      </a:solidFill>
                      <a:prstDash val="solid"/>
                      <a:round/>
                      <a:headEnd type="none" w="med" len="med"/>
                      <a:tailEnd type="none" w="med" len="med"/>
                    </a:lnT>
                    <a:lnB w="12700" cap="flat" cmpd="sng" algn="ctr">
                      <a:solidFill>
                        <a:srgbClr val="30B368"/>
                      </a:solidFill>
                      <a:prstDash val="solid"/>
                      <a:round/>
                      <a:headEnd type="none" w="med" len="med"/>
                      <a:tailEnd type="none" w="med" len="med"/>
                    </a:lnB>
                    <a:solidFill>
                      <a:srgbClr val="FFFFFF"/>
                    </a:solidFill>
                  </a:tcPr>
                </a:tc>
                <a:extLst>
                  <a:ext uri="{0D108BD9-81ED-4DB2-BD59-A6C34878D82A}">
                    <a16:rowId xmlns:a16="http://schemas.microsoft.com/office/drawing/2014/main" val="753724500"/>
                  </a:ext>
                </a:extLst>
              </a:tr>
              <a:tr h="987512">
                <a:tc>
                  <a:txBody>
                    <a:bodyPr/>
                    <a:lstStyle/>
                    <a:p>
                      <a:pPr fontAlgn="t"/>
                      <a:r>
                        <a:rPr lang="en-US" sz="1600">
                          <a:effectLst/>
                        </a:rPr>
                        <a:t>NUMERIC</a:t>
                      </a:r>
                    </a:p>
                  </a:txBody>
                  <a:tcPr marL="22329" marR="22329" marT="11164" marB="11164">
                    <a:lnL w="12700" cap="flat" cmpd="sng" algn="ctr">
                      <a:solidFill>
                        <a:srgbClr val="30B368"/>
                      </a:solidFill>
                      <a:prstDash val="solid"/>
                      <a:round/>
                      <a:headEnd type="none" w="med" len="med"/>
                      <a:tailEnd type="none" w="med" len="med"/>
                    </a:lnL>
                    <a:lnR w="12700" cap="flat" cmpd="sng" algn="ctr">
                      <a:solidFill>
                        <a:srgbClr val="30B368"/>
                      </a:solidFill>
                      <a:prstDash val="solid"/>
                      <a:round/>
                      <a:headEnd type="none" w="med" len="med"/>
                      <a:tailEnd type="none" w="med" len="med"/>
                    </a:lnR>
                    <a:lnT w="12700" cap="flat" cmpd="sng" algn="ctr">
                      <a:solidFill>
                        <a:srgbClr val="30B368"/>
                      </a:solidFill>
                      <a:prstDash val="solid"/>
                      <a:round/>
                      <a:headEnd type="none" w="med" len="med"/>
                      <a:tailEnd type="none" w="med" len="med"/>
                    </a:lnT>
                    <a:lnB w="12700" cap="flat" cmpd="sng" algn="ctr">
                      <a:solidFill>
                        <a:srgbClr val="30B368"/>
                      </a:solidFill>
                      <a:prstDash val="solid"/>
                      <a:round/>
                      <a:headEnd type="none" w="med" len="med"/>
                      <a:tailEnd type="none" w="med" len="med"/>
                    </a:lnB>
                    <a:solidFill>
                      <a:srgbClr val="FFFFFF"/>
                    </a:solidFill>
                  </a:tcPr>
                </a:tc>
                <a:tc>
                  <a:txBody>
                    <a:bodyPr/>
                    <a:lstStyle/>
                    <a:p>
                      <a:pPr fontAlgn="t"/>
                      <a:r>
                        <a:rPr lang="en-US" sz="1600" dirty="0">
                          <a:effectLst/>
                        </a:rPr>
                        <a:t>The NUMERIC data type stores exact numeric values with a fixed precision and scale. The precision is the total number of digits in a number, and the scale is the number of digits to the right of the decimal point. For example, 124.56 has a precision of 5 and a scale of 2.</a:t>
                      </a:r>
                    </a:p>
                  </a:txBody>
                  <a:tcPr marL="22329" marR="22329" marT="11164" marB="11164">
                    <a:lnL w="12700" cap="flat" cmpd="sng" algn="ctr">
                      <a:solidFill>
                        <a:srgbClr val="30B368"/>
                      </a:solidFill>
                      <a:prstDash val="solid"/>
                      <a:round/>
                      <a:headEnd type="none" w="med" len="med"/>
                      <a:tailEnd type="none" w="med" len="med"/>
                    </a:lnL>
                    <a:lnR w="12700" cap="flat" cmpd="sng" algn="ctr">
                      <a:solidFill>
                        <a:srgbClr val="30B368"/>
                      </a:solidFill>
                      <a:prstDash val="solid"/>
                      <a:round/>
                      <a:headEnd type="none" w="med" len="med"/>
                      <a:tailEnd type="none" w="med" len="med"/>
                    </a:lnR>
                    <a:lnT w="12700" cap="flat" cmpd="sng" algn="ctr">
                      <a:solidFill>
                        <a:srgbClr val="30B368"/>
                      </a:solidFill>
                      <a:prstDash val="solid"/>
                      <a:round/>
                      <a:headEnd type="none" w="med" len="med"/>
                      <a:tailEnd type="none" w="med" len="med"/>
                    </a:lnT>
                    <a:lnB w="12700" cap="flat" cmpd="sng" algn="ctr">
                      <a:solidFill>
                        <a:srgbClr val="30B368"/>
                      </a:solidFill>
                      <a:prstDash val="solid"/>
                      <a:round/>
                      <a:headEnd type="none" w="med" len="med"/>
                      <a:tailEnd type="none" w="med" len="med"/>
                    </a:lnB>
                    <a:solidFill>
                      <a:srgbClr val="FFFFFF"/>
                    </a:solidFill>
                  </a:tcPr>
                </a:tc>
                <a:extLst>
                  <a:ext uri="{0D108BD9-81ED-4DB2-BD59-A6C34878D82A}">
                    <a16:rowId xmlns:a16="http://schemas.microsoft.com/office/drawing/2014/main" val="716198546"/>
                  </a:ext>
                </a:extLst>
              </a:tr>
            </a:tbl>
          </a:graphicData>
        </a:graphic>
      </p:graphicFrame>
    </p:spTree>
    <p:extLst>
      <p:ext uri="{BB962C8B-B14F-4D97-AF65-F5344CB8AC3E}">
        <p14:creationId xmlns:p14="http://schemas.microsoft.com/office/powerpoint/2010/main" val="21558090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30481-B84A-6067-44F2-DEFD495DEFA0}"/>
              </a:ext>
            </a:extLst>
          </p:cNvPr>
          <p:cNvSpPr>
            <a:spLocks noGrp="1"/>
          </p:cNvSpPr>
          <p:nvPr>
            <p:ph type="title"/>
          </p:nvPr>
        </p:nvSpPr>
        <p:spPr/>
        <p:txBody>
          <a:bodyPr>
            <a:normAutofit fontScale="90000"/>
          </a:bodyPr>
          <a:lstStyle/>
          <a:p>
            <a:endParaRPr lang="en-US"/>
          </a:p>
        </p:txBody>
      </p:sp>
      <p:sp>
        <p:nvSpPr>
          <p:cNvPr id="3" name="Text Placeholder 2">
            <a:extLst>
              <a:ext uri="{FF2B5EF4-FFF2-40B4-BE49-F238E27FC236}">
                <a16:creationId xmlns:a16="http://schemas.microsoft.com/office/drawing/2014/main" id="{81EC2677-A93C-5FCF-AAC1-67061E0CD43A}"/>
              </a:ext>
            </a:extLst>
          </p:cNvPr>
          <p:cNvSpPr>
            <a:spLocks noGrp="1"/>
          </p:cNvSpPr>
          <p:nvPr>
            <p:ph type="body" idx="1"/>
          </p:nvPr>
        </p:nvSpPr>
        <p:spPr/>
        <p:txBody>
          <a:bodyPr/>
          <a:lstStyle/>
          <a:p>
            <a:endParaRPr lang="en-US"/>
          </a:p>
        </p:txBody>
      </p:sp>
      <p:graphicFrame>
        <p:nvGraphicFramePr>
          <p:cNvPr id="4" name="Table 3">
            <a:extLst>
              <a:ext uri="{FF2B5EF4-FFF2-40B4-BE49-F238E27FC236}">
                <a16:creationId xmlns:a16="http://schemas.microsoft.com/office/drawing/2014/main" id="{49B71059-6587-7A92-3FB4-6504210AD4B7}"/>
              </a:ext>
            </a:extLst>
          </p:cNvPr>
          <p:cNvGraphicFramePr>
            <a:graphicFrameLocks noGrp="1"/>
          </p:cNvGraphicFramePr>
          <p:nvPr>
            <p:extLst>
              <p:ext uri="{D42A27DB-BD31-4B8C-83A1-F6EECF244321}">
                <p14:modId xmlns:p14="http://schemas.microsoft.com/office/powerpoint/2010/main" val="3841228295"/>
              </p:ext>
            </p:extLst>
          </p:nvPr>
        </p:nvGraphicFramePr>
        <p:xfrm>
          <a:off x="311699" y="358815"/>
          <a:ext cx="8520600" cy="4274463"/>
        </p:xfrm>
        <a:graphic>
          <a:graphicData uri="http://schemas.openxmlformats.org/drawingml/2006/table">
            <a:tbl>
              <a:tblPr/>
              <a:tblGrid>
                <a:gridCol w="1968514">
                  <a:extLst>
                    <a:ext uri="{9D8B030D-6E8A-4147-A177-3AD203B41FA5}">
                      <a16:colId xmlns:a16="http://schemas.microsoft.com/office/drawing/2014/main" val="3437983119"/>
                    </a:ext>
                  </a:extLst>
                </a:gridCol>
                <a:gridCol w="6552086">
                  <a:extLst>
                    <a:ext uri="{9D8B030D-6E8A-4147-A177-3AD203B41FA5}">
                      <a16:colId xmlns:a16="http://schemas.microsoft.com/office/drawing/2014/main" val="259386806"/>
                    </a:ext>
                  </a:extLst>
                </a:gridCol>
              </a:tblGrid>
              <a:tr h="1123735">
                <a:tc>
                  <a:txBody>
                    <a:bodyPr/>
                    <a:lstStyle/>
                    <a:p>
                      <a:pPr fontAlgn="t"/>
                      <a:r>
                        <a:rPr lang="en-US" sz="1600">
                          <a:effectLst/>
                        </a:rPr>
                        <a:t>DECIMAL</a:t>
                      </a:r>
                    </a:p>
                  </a:txBody>
                  <a:tcPr marL="25816" marR="25816" marT="12908" marB="12908">
                    <a:lnL w="12700" cap="flat" cmpd="sng" algn="ctr">
                      <a:solidFill>
                        <a:srgbClr val="40D937"/>
                      </a:solidFill>
                      <a:prstDash val="solid"/>
                      <a:round/>
                      <a:headEnd type="none" w="med" len="med"/>
                      <a:tailEnd type="none" w="med" len="med"/>
                    </a:lnL>
                    <a:lnR w="12700" cap="flat" cmpd="sng" algn="ctr">
                      <a:solidFill>
                        <a:srgbClr val="40D937"/>
                      </a:solidFill>
                      <a:prstDash val="solid"/>
                      <a:round/>
                      <a:headEnd type="none" w="med" len="med"/>
                      <a:tailEnd type="none" w="med" len="med"/>
                    </a:lnR>
                    <a:lnT w="12700" cap="flat" cmpd="sng" algn="ctr">
                      <a:solidFill>
                        <a:srgbClr val="40D937"/>
                      </a:solidFill>
                      <a:prstDash val="solid"/>
                      <a:round/>
                      <a:headEnd type="none" w="med" len="med"/>
                      <a:tailEnd type="none" w="med" len="med"/>
                    </a:lnT>
                    <a:lnB w="12700" cap="flat" cmpd="sng" algn="ctr">
                      <a:solidFill>
                        <a:srgbClr val="40E037"/>
                      </a:solidFill>
                      <a:prstDash val="solid"/>
                      <a:round/>
                      <a:headEnd type="none" w="med" len="med"/>
                      <a:tailEnd type="none" w="med" len="med"/>
                    </a:lnB>
                    <a:solidFill>
                      <a:srgbClr val="FFFFFF"/>
                    </a:solidFill>
                  </a:tcPr>
                </a:tc>
                <a:tc>
                  <a:txBody>
                    <a:bodyPr/>
                    <a:lstStyle/>
                    <a:p>
                      <a:pPr fontAlgn="t"/>
                      <a:r>
                        <a:rPr lang="en-US" sz="1600">
                          <a:effectLst/>
                        </a:rPr>
                        <a:t>The DECIMAL data type is similar to the NUMERIC data type that stores exact numeric values with a fixed precision and scale. It's important to note that NUMERIC and DECIMAL are synonyms in SQL, and it's up to the developer to choose which one to use.</a:t>
                      </a:r>
                    </a:p>
                  </a:txBody>
                  <a:tcPr marL="25816" marR="25816" marT="12908" marB="12908">
                    <a:lnL w="12700" cap="flat" cmpd="sng" algn="ctr">
                      <a:solidFill>
                        <a:srgbClr val="40D937"/>
                      </a:solidFill>
                      <a:prstDash val="solid"/>
                      <a:round/>
                      <a:headEnd type="none" w="med" len="med"/>
                      <a:tailEnd type="none" w="med" len="med"/>
                    </a:lnL>
                    <a:lnR w="12700" cap="flat" cmpd="sng" algn="ctr">
                      <a:solidFill>
                        <a:srgbClr val="40D937"/>
                      </a:solidFill>
                      <a:prstDash val="solid"/>
                      <a:round/>
                      <a:headEnd type="none" w="med" len="med"/>
                      <a:tailEnd type="none" w="med" len="med"/>
                    </a:lnR>
                    <a:lnT w="12700" cap="flat" cmpd="sng" algn="ctr">
                      <a:solidFill>
                        <a:srgbClr val="40D937"/>
                      </a:solidFill>
                      <a:prstDash val="solid"/>
                      <a:round/>
                      <a:headEnd type="none" w="med" len="med"/>
                      <a:tailEnd type="none" w="med" len="med"/>
                    </a:lnT>
                    <a:lnB w="12700" cap="flat" cmpd="sng" algn="ctr">
                      <a:solidFill>
                        <a:srgbClr val="40E037"/>
                      </a:solidFill>
                      <a:prstDash val="solid"/>
                      <a:round/>
                      <a:headEnd type="none" w="med" len="med"/>
                      <a:tailEnd type="none" w="med" len="med"/>
                    </a:lnB>
                    <a:solidFill>
                      <a:srgbClr val="FFFFFF"/>
                    </a:solidFill>
                  </a:tcPr>
                </a:tc>
                <a:extLst>
                  <a:ext uri="{0D108BD9-81ED-4DB2-BD59-A6C34878D82A}">
                    <a16:rowId xmlns:a16="http://schemas.microsoft.com/office/drawing/2014/main" val="3764439174"/>
                  </a:ext>
                </a:extLst>
              </a:tr>
              <a:tr h="822795">
                <a:tc>
                  <a:txBody>
                    <a:bodyPr/>
                    <a:lstStyle/>
                    <a:p>
                      <a:pPr fontAlgn="t"/>
                      <a:r>
                        <a:rPr lang="en-US" sz="1600">
                          <a:effectLst/>
                        </a:rPr>
                        <a:t>FLOAT</a:t>
                      </a:r>
                    </a:p>
                  </a:txBody>
                  <a:tcPr marL="25816" marR="25816" marT="12908" marB="12908">
                    <a:lnL w="12700" cap="flat" cmpd="sng" algn="ctr">
                      <a:solidFill>
                        <a:srgbClr val="40E037"/>
                      </a:solidFill>
                      <a:prstDash val="solid"/>
                      <a:round/>
                      <a:headEnd type="none" w="med" len="med"/>
                      <a:tailEnd type="none" w="med" len="med"/>
                    </a:lnL>
                    <a:lnR w="12700" cap="flat" cmpd="sng" algn="ctr">
                      <a:solidFill>
                        <a:srgbClr val="40E037"/>
                      </a:solidFill>
                      <a:prstDash val="solid"/>
                      <a:round/>
                      <a:headEnd type="none" w="med" len="med"/>
                      <a:tailEnd type="none" w="med" len="med"/>
                    </a:lnR>
                    <a:lnT w="12700" cap="flat" cmpd="sng" algn="ctr">
                      <a:solidFill>
                        <a:srgbClr val="40E037"/>
                      </a:solidFill>
                      <a:prstDash val="solid"/>
                      <a:round/>
                      <a:headEnd type="none" w="med" len="med"/>
                      <a:tailEnd type="none" w="med" len="med"/>
                    </a:lnT>
                    <a:lnB w="12700" cap="flat" cmpd="sng" algn="ctr">
                      <a:solidFill>
                        <a:srgbClr val="20E037"/>
                      </a:solidFill>
                      <a:prstDash val="solid"/>
                      <a:round/>
                      <a:headEnd type="none" w="med" len="med"/>
                      <a:tailEnd type="none" w="med" len="med"/>
                    </a:lnB>
                    <a:solidFill>
                      <a:srgbClr val="FFFFFF"/>
                    </a:solidFill>
                  </a:tcPr>
                </a:tc>
                <a:tc>
                  <a:txBody>
                    <a:bodyPr/>
                    <a:lstStyle/>
                    <a:p>
                      <a:pPr fontAlgn="t"/>
                      <a:r>
                        <a:rPr lang="en-US" sz="1600">
                          <a:effectLst/>
                        </a:rPr>
                        <a:t>The FLOAT data type stores approximate numeric values with a floating-point representation. It can store very large or tiny numbers with many digits before and after the decimal point.</a:t>
                      </a:r>
                    </a:p>
                  </a:txBody>
                  <a:tcPr marL="25816" marR="25816" marT="12908" marB="12908">
                    <a:lnL w="12700" cap="flat" cmpd="sng" algn="ctr">
                      <a:solidFill>
                        <a:srgbClr val="40E037"/>
                      </a:solidFill>
                      <a:prstDash val="solid"/>
                      <a:round/>
                      <a:headEnd type="none" w="med" len="med"/>
                      <a:tailEnd type="none" w="med" len="med"/>
                    </a:lnL>
                    <a:lnR w="12700" cap="flat" cmpd="sng" algn="ctr">
                      <a:solidFill>
                        <a:srgbClr val="40E037"/>
                      </a:solidFill>
                      <a:prstDash val="solid"/>
                      <a:round/>
                      <a:headEnd type="none" w="med" len="med"/>
                      <a:tailEnd type="none" w="med" len="med"/>
                    </a:lnR>
                    <a:lnT w="12700" cap="flat" cmpd="sng" algn="ctr">
                      <a:solidFill>
                        <a:srgbClr val="40E037"/>
                      </a:solidFill>
                      <a:prstDash val="solid"/>
                      <a:round/>
                      <a:headEnd type="none" w="med" len="med"/>
                      <a:tailEnd type="none" w="med" len="med"/>
                    </a:lnT>
                    <a:lnB w="12700" cap="flat" cmpd="sng" algn="ctr">
                      <a:solidFill>
                        <a:srgbClr val="20E037"/>
                      </a:solidFill>
                      <a:prstDash val="solid"/>
                      <a:round/>
                      <a:headEnd type="none" w="med" len="med"/>
                      <a:tailEnd type="none" w="med" len="med"/>
                    </a:lnB>
                    <a:solidFill>
                      <a:srgbClr val="FFFFFF"/>
                    </a:solidFill>
                  </a:tcPr>
                </a:tc>
                <a:extLst>
                  <a:ext uri="{0D108BD9-81ED-4DB2-BD59-A6C34878D82A}">
                    <a16:rowId xmlns:a16="http://schemas.microsoft.com/office/drawing/2014/main" val="3031072498"/>
                  </a:ext>
                </a:extLst>
              </a:tr>
              <a:tr h="905159">
                <a:tc>
                  <a:txBody>
                    <a:bodyPr/>
                    <a:lstStyle/>
                    <a:p>
                      <a:pPr fontAlgn="t"/>
                      <a:r>
                        <a:rPr lang="en-US" sz="1600">
                          <a:effectLst/>
                        </a:rPr>
                        <a:t>REAL</a:t>
                      </a:r>
                    </a:p>
                  </a:txBody>
                  <a:tcPr marL="25816" marR="25816" marT="12908" marB="12908">
                    <a:lnL w="12700" cap="flat" cmpd="sng" algn="ctr">
                      <a:solidFill>
                        <a:srgbClr val="20E037"/>
                      </a:solidFill>
                      <a:prstDash val="solid"/>
                      <a:round/>
                      <a:headEnd type="none" w="med" len="med"/>
                      <a:tailEnd type="none" w="med" len="med"/>
                    </a:lnL>
                    <a:lnR w="12700" cap="flat" cmpd="sng" algn="ctr">
                      <a:solidFill>
                        <a:srgbClr val="20E037"/>
                      </a:solidFill>
                      <a:prstDash val="solid"/>
                      <a:round/>
                      <a:headEnd type="none" w="med" len="med"/>
                      <a:tailEnd type="none" w="med" len="med"/>
                    </a:lnR>
                    <a:lnT w="12700" cap="flat" cmpd="sng" algn="ctr">
                      <a:solidFill>
                        <a:srgbClr val="20E037"/>
                      </a:solidFill>
                      <a:prstDash val="solid"/>
                      <a:round/>
                      <a:headEnd type="none" w="med" len="med"/>
                      <a:tailEnd type="none" w="med" len="med"/>
                    </a:lnT>
                    <a:lnB w="12700" cap="flat" cmpd="sng" algn="ctr">
                      <a:solidFill>
                        <a:srgbClr val="80DB37"/>
                      </a:solidFill>
                      <a:prstDash val="solid"/>
                      <a:round/>
                      <a:headEnd type="none" w="med" len="med"/>
                      <a:tailEnd type="none" w="med" len="med"/>
                    </a:lnB>
                    <a:solidFill>
                      <a:srgbClr val="FFFFFF"/>
                    </a:solidFill>
                  </a:tcPr>
                </a:tc>
                <a:tc>
                  <a:txBody>
                    <a:bodyPr/>
                    <a:lstStyle/>
                    <a:p>
                      <a:pPr fontAlgn="t"/>
                      <a:r>
                        <a:rPr lang="en-US" sz="1600">
                          <a:effectLst/>
                        </a:rPr>
                        <a:t>The REAL data type stores approximate numeric values with a floating-point representation. It is similar to the FLOAT data type but uses fewer bits to represent the value, meaning it has a smaller range and less precision.</a:t>
                      </a:r>
                    </a:p>
                  </a:txBody>
                  <a:tcPr marL="25816" marR="25816" marT="12908" marB="12908">
                    <a:lnL w="12700" cap="flat" cmpd="sng" algn="ctr">
                      <a:solidFill>
                        <a:srgbClr val="20E037"/>
                      </a:solidFill>
                      <a:prstDash val="solid"/>
                      <a:round/>
                      <a:headEnd type="none" w="med" len="med"/>
                      <a:tailEnd type="none" w="med" len="med"/>
                    </a:lnL>
                    <a:lnR w="12700" cap="flat" cmpd="sng" algn="ctr">
                      <a:solidFill>
                        <a:srgbClr val="20E037"/>
                      </a:solidFill>
                      <a:prstDash val="solid"/>
                      <a:round/>
                      <a:headEnd type="none" w="med" len="med"/>
                      <a:tailEnd type="none" w="med" len="med"/>
                    </a:lnR>
                    <a:lnT w="12700" cap="flat" cmpd="sng" algn="ctr">
                      <a:solidFill>
                        <a:srgbClr val="20E037"/>
                      </a:solidFill>
                      <a:prstDash val="solid"/>
                      <a:round/>
                      <a:headEnd type="none" w="med" len="med"/>
                      <a:tailEnd type="none" w="med" len="med"/>
                    </a:lnT>
                    <a:lnB w="12700" cap="flat" cmpd="sng" algn="ctr">
                      <a:solidFill>
                        <a:srgbClr val="80DB37"/>
                      </a:solidFill>
                      <a:prstDash val="solid"/>
                      <a:round/>
                      <a:headEnd type="none" w="med" len="med"/>
                      <a:tailEnd type="none" w="med" len="med"/>
                    </a:lnB>
                    <a:solidFill>
                      <a:srgbClr val="FFFFFF"/>
                    </a:solidFill>
                  </a:tcPr>
                </a:tc>
                <a:extLst>
                  <a:ext uri="{0D108BD9-81ED-4DB2-BD59-A6C34878D82A}">
                    <a16:rowId xmlns:a16="http://schemas.microsoft.com/office/drawing/2014/main" val="965974400"/>
                  </a:ext>
                </a:extLst>
              </a:tr>
              <a:tr h="1326757">
                <a:tc>
                  <a:txBody>
                    <a:bodyPr/>
                    <a:lstStyle/>
                    <a:p>
                      <a:pPr fontAlgn="t"/>
                      <a:r>
                        <a:rPr lang="en-US" sz="1600">
                          <a:effectLst/>
                        </a:rPr>
                        <a:t>DOUBLE PRECISION</a:t>
                      </a:r>
                    </a:p>
                  </a:txBody>
                  <a:tcPr marL="25816" marR="25816" marT="12908" marB="12908">
                    <a:lnL w="12700" cap="flat" cmpd="sng" algn="ctr">
                      <a:solidFill>
                        <a:srgbClr val="80DB37"/>
                      </a:solidFill>
                      <a:prstDash val="solid"/>
                      <a:round/>
                      <a:headEnd type="none" w="med" len="med"/>
                      <a:tailEnd type="none" w="med" len="med"/>
                    </a:lnL>
                    <a:lnR w="12700" cap="flat" cmpd="sng" algn="ctr">
                      <a:solidFill>
                        <a:srgbClr val="80DB37"/>
                      </a:solidFill>
                      <a:prstDash val="solid"/>
                      <a:round/>
                      <a:headEnd type="none" w="med" len="med"/>
                      <a:tailEnd type="none" w="med" len="med"/>
                    </a:lnR>
                    <a:lnT w="12700" cap="flat" cmpd="sng" algn="ctr">
                      <a:solidFill>
                        <a:srgbClr val="80DB37"/>
                      </a:solidFill>
                      <a:prstDash val="solid"/>
                      <a:round/>
                      <a:headEnd type="none" w="med" len="med"/>
                      <a:tailEnd type="none" w="med" len="med"/>
                    </a:lnT>
                    <a:lnB w="12700" cap="flat" cmpd="sng" algn="ctr">
                      <a:solidFill>
                        <a:srgbClr val="80DB37"/>
                      </a:solidFill>
                      <a:prstDash val="solid"/>
                      <a:round/>
                      <a:headEnd type="none" w="med" len="med"/>
                      <a:tailEnd type="none" w="med" len="med"/>
                    </a:lnB>
                    <a:solidFill>
                      <a:srgbClr val="FFFFFF"/>
                    </a:solidFill>
                  </a:tcPr>
                </a:tc>
                <a:tc>
                  <a:txBody>
                    <a:bodyPr/>
                    <a:lstStyle/>
                    <a:p>
                      <a:pPr fontAlgn="t"/>
                      <a:r>
                        <a:rPr lang="en-US" sz="1600" dirty="0">
                          <a:effectLst/>
                        </a:rPr>
                        <a:t>The DOUBLE PRECISION data type stores approximate numeric values with a floating-point representation, similar to the FLOAT and REAL data types. DOUBLE PRECISION is often used to store floating-point numbers with higher precision than the FLOAT data type.</a:t>
                      </a:r>
                    </a:p>
                  </a:txBody>
                  <a:tcPr marL="25816" marR="25816" marT="12908" marB="12908">
                    <a:lnL w="12700" cap="flat" cmpd="sng" algn="ctr">
                      <a:solidFill>
                        <a:srgbClr val="80DB37"/>
                      </a:solidFill>
                      <a:prstDash val="solid"/>
                      <a:round/>
                      <a:headEnd type="none" w="med" len="med"/>
                      <a:tailEnd type="none" w="med" len="med"/>
                    </a:lnL>
                    <a:lnR w="12700" cap="flat" cmpd="sng" algn="ctr">
                      <a:solidFill>
                        <a:srgbClr val="80DB37"/>
                      </a:solidFill>
                      <a:prstDash val="solid"/>
                      <a:round/>
                      <a:headEnd type="none" w="med" len="med"/>
                      <a:tailEnd type="none" w="med" len="med"/>
                    </a:lnR>
                    <a:lnT w="12700" cap="flat" cmpd="sng" algn="ctr">
                      <a:solidFill>
                        <a:srgbClr val="80DB37"/>
                      </a:solidFill>
                      <a:prstDash val="solid"/>
                      <a:round/>
                      <a:headEnd type="none" w="med" len="med"/>
                      <a:tailEnd type="none" w="med" len="med"/>
                    </a:lnT>
                    <a:lnB w="12700" cap="flat" cmpd="sng" algn="ctr">
                      <a:solidFill>
                        <a:srgbClr val="80DB37"/>
                      </a:solidFill>
                      <a:prstDash val="solid"/>
                      <a:round/>
                      <a:headEnd type="none" w="med" len="med"/>
                      <a:tailEnd type="none" w="med" len="med"/>
                    </a:lnB>
                    <a:solidFill>
                      <a:srgbClr val="FFFFFF"/>
                    </a:solidFill>
                  </a:tcPr>
                </a:tc>
                <a:extLst>
                  <a:ext uri="{0D108BD9-81ED-4DB2-BD59-A6C34878D82A}">
                    <a16:rowId xmlns:a16="http://schemas.microsoft.com/office/drawing/2014/main" val="1846958590"/>
                  </a:ext>
                </a:extLst>
              </a:tr>
            </a:tbl>
          </a:graphicData>
        </a:graphic>
      </p:graphicFrame>
    </p:spTree>
    <p:extLst>
      <p:ext uri="{BB962C8B-B14F-4D97-AF65-F5344CB8AC3E}">
        <p14:creationId xmlns:p14="http://schemas.microsoft.com/office/powerpoint/2010/main" val="17867551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458DA-CAC2-EAA7-2766-72119DD75589}"/>
              </a:ext>
            </a:extLst>
          </p:cNvPr>
          <p:cNvSpPr>
            <a:spLocks noGrp="1"/>
          </p:cNvSpPr>
          <p:nvPr>
            <p:ph type="title"/>
          </p:nvPr>
        </p:nvSpPr>
        <p:spPr/>
        <p:txBody>
          <a:bodyPr>
            <a:normAutofit fontScale="90000"/>
          </a:bodyPr>
          <a:lstStyle/>
          <a:p>
            <a:endParaRPr lang="en-US"/>
          </a:p>
        </p:txBody>
      </p:sp>
      <p:sp>
        <p:nvSpPr>
          <p:cNvPr id="3" name="Text Placeholder 2">
            <a:extLst>
              <a:ext uri="{FF2B5EF4-FFF2-40B4-BE49-F238E27FC236}">
                <a16:creationId xmlns:a16="http://schemas.microsoft.com/office/drawing/2014/main" id="{E6CD341D-7D1A-E90D-33A6-88F1E46C6E7C}"/>
              </a:ext>
            </a:extLst>
          </p:cNvPr>
          <p:cNvSpPr>
            <a:spLocks noGrp="1"/>
          </p:cNvSpPr>
          <p:nvPr>
            <p:ph type="body" idx="1"/>
          </p:nvPr>
        </p:nvSpPr>
        <p:spPr/>
        <p:txBody>
          <a:bodyPr/>
          <a:lstStyle/>
          <a:p>
            <a:endParaRPr lang="en-US"/>
          </a:p>
        </p:txBody>
      </p:sp>
      <p:graphicFrame>
        <p:nvGraphicFramePr>
          <p:cNvPr id="4" name="Table 3">
            <a:extLst>
              <a:ext uri="{FF2B5EF4-FFF2-40B4-BE49-F238E27FC236}">
                <a16:creationId xmlns:a16="http://schemas.microsoft.com/office/drawing/2014/main" id="{EE1D9BB4-8844-7C05-CEA4-C84A278B3F19}"/>
              </a:ext>
            </a:extLst>
          </p:cNvPr>
          <p:cNvGraphicFramePr>
            <a:graphicFrameLocks noGrp="1"/>
          </p:cNvGraphicFramePr>
          <p:nvPr>
            <p:extLst>
              <p:ext uri="{D42A27DB-BD31-4B8C-83A1-F6EECF244321}">
                <p14:modId xmlns:p14="http://schemas.microsoft.com/office/powerpoint/2010/main" val="2757451364"/>
              </p:ext>
            </p:extLst>
          </p:nvPr>
        </p:nvGraphicFramePr>
        <p:xfrm>
          <a:off x="311699" y="277792"/>
          <a:ext cx="8068372" cy="4222805"/>
        </p:xfrm>
        <a:graphic>
          <a:graphicData uri="http://schemas.openxmlformats.org/drawingml/2006/table">
            <a:tbl>
              <a:tblPr/>
              <a:tblGrid>
                <a:gridCol w="1702296">
                  <a:extLst>
                    <a:ext uri="{9D8B030D-6E8A-4147-A177-3AD203B41FA5}">
                      <a16:colId xmlns:a16="http://schemas.microsoft.com/office/drawing/2014/main" val="1078877108"/>
                    </a:ext>
                  </a:extLst>
                </a:gridCol>
                <a:gridCol w="6366076">
                  <a:extLst>
                    <a:ext uri="{9D8B030D-6E8A-4147-A177-3AD203B41FA5}">
                      <a16:colId xmlns:a16="http://schemas.microsoft.com/office/drawing/2014/main" val="3285850770"/>
                    </a:ext>
                  </a:extLst>
                </a:gridCol>
              </a:tblGrid>
              <a:tr h="1307569">
                <a:tc>
                  <a:txBody>
                    <a:bodyPr/>
                    <a:lstStyle/>
                    <a:p>
                      <a:pPr fontAlgn="t"/>
                      <a:r>
                        <a:rPr lang="en-US" sz="1600">
                          <a:effectLst/>
                        </a:rPr>
                        <a:t>HAR</a:t>
                      </a:r>
                    </a:p>
                  </a:txBody>
                  <a:tcPr marL="26012" marR="26012" marT="13006" marB="13006">
                    <a:lnL w="12700" cap="flat" cmpd="sng" algn="ctr">
                      <a:solidFill>
                        <a:srgbClr val="102606"/>
                      </a:solidFill>
                      <a:prstDash val="solid"/>
                      <a:round/>
                      <a:headEnd type="none" w="med" len="med"/>
                      <a:tailEnd type="none" w="med" len="med"/>
                    </a:lnL>
                    <a:lnR w="12700" cap="flat" cmpd="sng" algn="ctr">
                      <a:solidFill>
                        <a:srgbClr val="102606"/>
                      </a:solidFill>
                      <a:prstDash val="solid"/>
                      <a:round/>
                      <a:headEnd type="none" w="med" len="med"/>
                      <a:tailEnd type="none" w="med" len="med"/>
                    </a:lnR>
                    <a:lnT w="12700" cap="flat" cmpd="sng" algn="ctr">
                      <a:solidFill>
                        <a:srgbClr val="102606"/>
                      </a:solidFill>
                      <a:prstDash val="solid"/>
                      <a:round/>
                      <a:headEnd type="none" w="med" len="med"/>
                      <a:tailEnd type="none" w="med" len="med"/>
                    </a:lnT>
                    <a:lnB w="12700" cap="flat" cmpd="sng" algn="ctr">
                      <a:solidFill>
                        <a:srgbClr val="B02806"/>
                      </a:solidFill>
                      <a:prstDash val="solid"/>
                      <a:round/>
                      <a:headEnd type="none" w="med" len="med"/>
                      <a:tailEnd type="none" w="med" len="med"/>
                    </a:lnB>
                    <a:solidFill>
                      <a:srgbClr val="FFFFFF"/>
                    </a:solidFill>
                  </a:tcPr>
                </a:tc>
                <a:tc>
                  <a:txBody>
                    <a:bodyPr/>
                    <a:lstStyle/>
                    <a:p>
                      <a:pPr fontAlgn="t"/>
                      <a:r>
                        <a:rPr lang="en-US" sz="1600">
                          <a:effectLst/>
                        </a:rPr>
                        <a:t>The CHAR data type stores fixed-length character strings. It can hold a fixed number of characters, specified by the field's length. For example, a CHAR(10) field can store a string of up to 10 characters. If the inserted string is shorter than the specified length, the remaining characters will be filled with spaces.</a:t>
                      </a:r>
                    </a:p>
                  </a:txBody>
                  <a:tcPr marL="26012" marR="26012" marT="13006" marB="13006">
                    <a:lnL w="12700" cap="flat" cmpd="sng" algn="ctr">
                      <a:solidFill>
                        <a:srgbClr val="102606"/>
                      </a:solidFill>
                      <a:prstDash val="solid"/>
                      <a:round/>
                      <a:headEnd type="none" w="med" len="med"/>
                      <a:tailEnd type="none" w="med" len="med"/>
                    </a:lnL>
                    <a:lnR w="12700" cap="flat" cmpd="sng" algn="ctr">
                      <a:solidFill>
                        <a:srgbClr val="102606"/>
                      </a:solidFill>
                      <a:prstDash val="solid"/>
                      <a:round/>
                      <a:headEnd type="none" w="med" len="med"/>
                      <a:tailEnd type="none" w="med" len="med"/>
                    </a:lnR>
                    <a:lnT w="12700" cap="flat" cmpd="sng" algn="ctr">
                      <a:solidFill>
                        <a:srgbClr val="102606"/>
                      </a:solidFill>
                      <a:prstDash val="solid"/>
                      <a:round/>
                      <a:headEnd type="none" w="med" len="med"/>
                      <a:tailEnd type="none" w="med" len="med"/>
                    </a:lnT>
                    <a:lnB w="12700" cap="flat" cmpd="sng" algn="ctr">
                      <a:solidFill>
                        <a:srgbClr val="B02806"/>
                      </a:solidFill>
                      <a:prstDash val="solid"/>
                      <a:round/>
                      <a:headEnd type="none" w="med" len="med"/>
                      <a:tailEnd type="none" w="med" len="med"/>
                    </a:lnB>
                    <a:solidFill>
                      <a:srgbClr val="FFFFFF"/>
                    </a:solidFill>
                  </a:tcPr>
                </a:tc>
                <a:extLst>
                  <a:ext uri="{0D108BD9-81ED-4DB2-BD59-A6C34878D82A}">
                    <a16:rowId xmlns:a16="http://schemas.microsoft.com/office/drawing/2014/main" val="2068440963"/>
                  </a:ext>
                </a:extLst>
              </a:tr>
              <a:tr h="1382594">
                <a:tc>
                  <a:txBody>
                    <a:bodyPr/>
                    <a:lstStyle/>
                    <a:p>
                      <a:pPr fontAlgn="t"/>
                      <a:r>
                        <a:rPr lang="en-US" sz="1600">
                          <a:effectLst/>
                        </a:rPr>
                        <a:t>VARCHAR</a:t>
                      </a:r>
                    </a:p>
                  </a:txBody>
                  <a:tcPr marL="26012" marR="26012" marT="13006" marB="13006">
                    <a:lnL w="12700" cap="flat" cmpd="sng" algn="ctr">
                      <a:solidFill>
                        <a:srgbClr val="B02806"/>
                      </a:solidFill>
                      <a:prstDash val="solid"/>
                      <a:round/>
                      <a:headEnd type="none" w="med" len="med"/>
                      <a:tailEnd type="none" w="med" len="med"/>
                    </a:lnL>
                    <a:lnR w="12700" cap="flat" cmpd="sng" algn="ctr">
                      <a:solidFill>
                        <a:srgbClr val="B02806"/>
                      </a:solidFill>
                      <a:prstDash val="solid"/>
                      <a:round/>
                      <a:headEnd type="none" w="med" len="med"/>
                      <a:tailEnd type="none" w="med" len="med"/>
                    </a:lnR>
                    <a:lnT w="12700" cap="flat" cmpd="sng" algn="ctr">
                      <a:solidFill>
                        <a:srgbClr val="B02806"/>
                      </a:solidFill>
                      <a:prstDash val="solid"/>
                      <a:round/>
                      <a:headEnd type="none" w="med" len="med"/>
                      <a:tailEnd type="none" w="med" len="med"/>
                    </a:lnT>
                    <a:lnB w="12700" cap="flat" cmpd="sng" algn="ctr">
                      <a:solidFill>
                        <a:srgbClr val="B01E06"/>
                      </a:solidFill>
                      <a:prstDash val="solid"/>
                      <a:round/>
                      <a:headEnd type="none" w="med" len="med"/>
                      <a:tailEnd type="none" w="med" len="med"/>
                    </a:lnB>
                    <a:solidFill>
                      <a:srgbClr val="FFFFFF"/>
                    </a:solidFill>
                  </a:tcPr>
                </a:tc>
                <a:tc>
                  <a:txBody>
                    <a:bodyPr/>
                    <a:lstStyle/>
                    <a:p>
                      <a:pPr fontAlgn="t"/>
                      <a:r>
                        <a:rPr lang="en-US" sz="1600">
                          <a:effectLst/>
                        </a:rPr>
                        <a:t>The VARCHAR data type stores variable-length character strings. It can hold a variable number of characters, specified by the field's length. For example, a VARCHAR(10) field can store a string of up to 10 characters. If the string inserted is shorter than the specified length, it will only use the necessary amount of storage.</a:t>
                      </a:r>
                    </a:p>
                  </a:txBody>
                  <a:tcPr marL="26012" marR="26012" marT="13006" marB="13006">
                    <a:lnL w="12700" cap="flat" cmpd="sng" algn="ctr">
                      <a:solidFill>
                        <a:srgbClr val="B02806"/>
                      </a:solidFill>
                      <a:prstDash val="solid"/>
                      <a:round/>
                      <a:headEnd type="none" w="med" len="med"/>
                      <a:tailEnd type="none" w="med" len="med"/>
                    </a:lnL>
                    <a:lnR w="12700" cap="flat" cmpd="sng" algn="ctr">
                      <a:solidFill>
                        <a:srgbClr val="B02806"/>
                      </a:solidFill>
                      <a:prstDash val="solid"/>
                      <a:round/>
                      <a:headEnd type="none" w="med" len="med"/>
                      <a:tailEnd type="none" w="med" len="med"/>
                    </a:lnR>
                    <a:lnT w="12700" cap="flat" cmpd="sng" algn="ctr">
                      <a:solidFill>
                        <a:srgbClr val="B02806"/>
                      </a:solidFill>
                      <a:prstDash val="solid"/>
                      <a:round/>
                      <a:headEnd type="none" w="med" len="med"/>
                      <a:tailEnd type="none" w="med" len="med"/>
                    </a:lnT>
                    <a:lnB w="12700" cap="flat" cmpd="sng" algn="ctr">
                      <a:solidFill>
                        <a:srgbClr val="B01E06"/>
                      </a:solidFill>
                      <a:prstDash val="solid"/>
                      <a:round/>
                      <a:headEnd type="none" w="med" len="med"/>
                      <a:tailEnd type="none" w="med" len="med"/>
                    </a:lnB>
                    <a:solidFill>
                      <a:srgbClr val="FFFFFF"/>
                    </a:solidFill>
                  </a:tcPr>
                </a:tc>
                <a:extLst>
                  <a:ext uri="{0D108BD9-81ED-4DB2-BD59-A6C34878D82A}">
                    <a16:rowId xmlns:a16="http://schemas.microsoft.com/office/drawing/2014/main" val="3184645508"/>
                  </a:ext>
                </a:extLst>
              </a:tr>
              <a:tr h="1532642">
                <a:tc>
                  <a:txBody>
                    <a:bodyPr/>
                    <a:lstStyle/>
                    <a:p>
                      <a:pPr fontAlgn="t"/>
                      <a:r>
                        <a:rPr lang="en-US" sz="1600">
                          <a:effectLst/>
                        </a:rPr>
                        <a:t>TEXT</a:t>
                      </a:r>
                    </a:p>
                  </a:txBody>
                  <a:tcPr marL="26012" marR="26012" marT="13006" marB="13006">
                    <a:lnL w="12700" cap="flat" cmpd="sng" algn="ctr">
                      <a:solidFill>
                        <a:srgbClr val="B01E06"/>
                      </a:solidFill>
                      <a:prstDash val="solid"/>
                      <a:round/>
                      <a:headEnd type="none" w="med" len="med"/>
                      <a:tailEnd type="none" w="med" len="med"/>
                    </a:lnL>
                    <a:lnR w="12700" cap="flat" cmpd="sng" algn="ctr">
                      <a:solidFill>
                        <a:srgbClr val="B01E06"/>
                      </a:solidFill>
                      <a:prstDash val="solid"/>
                      <a:round/>
                      <a:headEnd type="none" w="med" len="med"/>
                      <a:tailEnd type="none" w="med" len="med"/>
                    </a:lnR>
                    <a:lnT w="12700" cap="flat" cmpd="sng" algn="ctr">
                      <a:solidFill>
                        <a:srgbClr val="B01E06"/>
                      </a:solidFill>
                      <a:prstDash val="solid"/>
                      <a:round/>
                      <a:headEnd type="none" w="med" len="med"/>
                      <a:tailEnd type="none" w="med" len="med"/>
                    </a:lnT>
                    <a:lnB w="12700" cap="flat" cmpd="sng" algn="ctr">
                      <a:solidFill>
                        <a:srgbClr val="B01E06"/>
                      </a:solidFill>
                      <a:prstDash val="solid"/>
                      <a:round/>
                      <a:headEnd type="none" w="med" len="med"/>
                      <a:tailEnd type="none" w="med" len="med"/>
                    </a:lnB>
                    <a:solidFill>
                      <a:srgbClr val="FFFFFF"/>
                    </a:solidFill>
                  </a:tcPr>
                </a:tc>
                <a:tc>
                  <a:txBody>
                    <a:bodyPr/>
                    <a:lstStyle/>
                    <a:p>
                      <a:pPr fontAlgn="t"/>
                      <a:r>
                        <a:rPr lang="en-US" sz="1600" dirty="0">
                          <a:effectLst/>
                        </a:rPr>
                        <a:t>The TEXT data type stores variable-length character strings, similar to the VARCHAR data type. It can store a large amount of character data, and the maximum length of a TEXT field is typically much larger than that of a VARCHAR field. The exact maximum length of a TEXT field can vary depending on the specific SQL implementation being used.</a:t>
                      </a:r>
                    </a:p>
                  </a:txBody>
                  <a:tcPr marL="26012" marR="26012" marT="13006" marB="13006">
                    <a:lnL w="12700" cap="flat" cmpd="sng" algn="ctr">
                      <a:solidFill>
                        <a:srgbClr val="B01E06"/>
                      </a:solidFill>
                      <a:prstDash val="solid"/>
                      <a:round/>
                      <a:headEnd type="none" w="med" len="med"/>
                      <a:tailEnd type="none" w="med" len="med"/>
                    </a:lnL>
                    <a:lnR w="12700" cap="flat" cmpd="sng" algn="ctr">
                      <a:solidFill>
                        <a:srgbClr val="B01E06"/>
                      </a:solidFill>
                      <a:prstDash val="solid"/>
                      <a:round/>
                      <a:headEnd type="none" w="med" len="med"/>
                      <a:tailEnd type="none" w="med" len="med"/>
                    </a:lnR>
                    <a:lnT w="12700" cap="flat" cmpd="sng" algn="ctr">
                      <a:solidFill>
                        <a:srgbClr val="B01E06"/>
                      </a:solidFill>
                      <a:prstDash val="solid"/>
                      <a:round/>
                      <a:headEnd type="none" w="med" len="med"/>
                      <a:tailEnd type="none" w="med" len="med"/>
                    </a:lnT>
                    <a:lnB w="12700" cap="flat" cmpd="sng" algn="ctr">
                      <a:solidFill>
                        <a:srgbClr val="B01E06"/>
                      </a:solidFill>
                      <a:prstDash val="solid"/>
                      <a:round/>
                      <a:headEnd type="none" w="med" len="med"/>
                      <a:tailEnd type="none" w="med" len="med"/>
                    </a:lnB>
                    <a:solidFill>
                      <a:srgbClr val="FFFFFF"/>
                    </a:solidFill>
                  </a:tcPr>
                </a:tc>
                <a:extLst>
                  <a:ext uri="{0D108BD9-81ED-4DB2-BD59-A6C34878D82A}">
                    <a16:rowId xmlns:a16="http://schemas.microsoft.com/office/drawing/2014/main" val="2339785546"/>
                  </a:ext>
                </a:extLst>
              </a:tr>
            </a:tbl>
          </a:graphicData>
        </a:graphic>
      </p:graphicFrame>
    </p:spTree>
    <p:extLst>
      <p:ext uri="{BB962C8B-B14F-4D97-AF65-F5344CB8AC3E}">
        <p14:creationId xmlns:p14="http://schemas.microsoft.com/office/powerpoint/2010/main" val="16685663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7392F-4FC7-5921-96FB-13BCED7C48E4}"/>
              </a:ext>
            </a:extLst>
          </p:cNvPr>
          <p:cNvSpPr>
            <a:spLocks noGrp="1"/>
          </p:cNvSpPr>
          <p:nvPr>
            <p:ph type="title"/>
          </p:nvPr>
        </p:nvSpPr>
        <p:spPr/>
        <p:txBody>
          <a:bodyPr>
            <a:normAutofit fontScale="90000"/>
          </a:bodyPr>
          <a:lstStyle/>
          <a:p>
            <a:endParaRPr lang="en-US"/>
          </a:p>
        </p:txBody>
      </p:sp>
      <p:sp>
        <p:nvSpPr>
          <p:cNvPr id="3" name="Text Placeholder 2">
            <a:extLst>
              <a:ext uri="{FF2B5EF4-FFF2-40B4-BE49-F238E27FC236}">
                <a16:creationId xmlns:a16="http://schemas.microsoft.com/office/drawing/2014/main" id="{F051ABE3-E3E5-63D7-D0AB-8800C87E3898}"/>
              </a:ext>
            </a:extLst>
          </p:cNvPr>
          <p:cNvSpPr>
            <a:spLocks noGrp="1"/>
          </p:cNvSpPr>
          <p:nvPr>
            <p:ph type="body" idx="1"/>
          </p:nvPr>
        </p:nvSpPr>
        <p:spPr/>
        <p:txBody>
          <a:bodyPr/>
          <a:lstStyle/>
          <a:p>
            <a:endParaRPr lang="en-US" dirty="0"/>
          </a:p>
        </p:txBody>
      </p:sp>
      <p:graphicFrame>
        <p:nvGraphicFramePr>
          <p:cNvPr id="4" name="Table 3">
            <a:extLst>
              <a:ext uri="{FF2B5EF4-FFF2-40B4-BE49-F238E27FC236}">
                <a16:creationId xmlns:a16="http://schemas.microsoft.com/office/drawing/2014/main" id="{D95A12EE-0DDE-EB04-EC58-E7D7D1095F82}"/>
              </a:ext>
            </a:extLst>
          </p:cNvPr>
          <p:cNvGraphicFramePr>
            <a:graphicFrameLocks noGrp="1"/>
          </p:cNvGraphicFramePr>
          <p:nvPr>
            <p:extLst>
              <p:ext uri="{D42A27DB-BD31-4B8C-83A1-F6EECF244321}">
                <p14:modId xmlns:p14="http://schemas.microsoft.com/office/powerpoint/2010/main" val="2637464502"/>
              </p:ext>
            </p:extLst>
          </p:nvPr>
        </p:nvGraphicFramePr>
        <p:xfrm>
          <a:off x="416689" y="166611"/>
          <a:ext cx="7998106" cy="4627398"/>
        </p:xfrm>
        <a:graphic>
          <a:graphicData uri="http://schemas.openxmlformats.org/drawingml/2006/table">
            <a:tbl>
              <a:tblPr/>
              <a:tblGrid>
                <a:gridCol w="1747777">
                  <a:extLst>
                    <a:ext uri="{9D8B030D-6E8A-4147-A177-3AD203B41FA5}">
                      <a16:colId xmlns:a16="http://schemas.microsoft.com/office/drawing/2014/main" val="2865558053"/>
                    </a:ext>
                  </a:extLst>
                </a:gridCol>
                <a:gridCol w="6250329">
                  <a:extLst>
                    <a:ext uri="{9D8B030D-6E8A-4147-A177-3AD203B41FA5}">
                      <a16:colId xmlns:a16="http://schemas.microsoft.com/office/drawing/2014/main" val="539093016"/>
                    </a:ext>
                  </a:extLst>
                </a:gridCol>
              </a:tblGrid>
              <a:tr h="1138767">
                <a:tc>
                  <a:txBody>
                    <a:bodyPr/>
                    <a:lstStyle/>
                    <a:p>
                      <a:pPr fontAlgn="t"/>
                      <a:r>
                        <a:rPr lang="en-US" sz="1500">
                          <a:effectLst/>
                        </a:rPr>
                        <a:t>DATE</a:t>
                      </a:r>
                    </a:p>
                  </a:txBody>
                  <a:tcPr marL="18466" marR="18466" marT="9233" marB="9233">
                    <a:lnL w="12700" cap="flat" cmpd="sng" algn="ctr">
                      <a:solidFill>
                        <a:srgbClr val="909391"/>
                      </a:solidFill>
                      <a:prstDash val="solid"/>
                      <a:round/>
                      <a:headEnd type="none" w="med" len="med"/>
                      <a:tailEnd type="none" w="med" len="med"/>
                    </a:lnL>
                    <a:lnR w="12700" cap="flat" cmpd="sng" algn="ctr">
                      <a:solidFill>
                        <a:srgbClr val="909391"/>
                      </a:solidFill>
                      <a:prstDash val="solid"/>
                      <a:round/>
                      <a:headEnd type="none" w="med" len="med"/>
                      <a:tailEnd type="none" w="med" len="med"/>
                    </a:lnR>
                    <a:lnT w="12700" cap="flat" cmpd="sng" algn="ctr">
                      <a:solidFill>
                        <a:srgbClr val="909391"/>
                      </a:solidFill>
                      <a:prstDash val="solid"/>
                      <a:round/>
                      <a:headEnd type="none" w="med" len="med"/>
                      <a:tailEnd type="none" w="med" len="med"/>
                    </a:lnT>
                    <a:lnB w="12700" cap="flat" cmpd="sng" algn="ctr">
                      <a:solidFill>
                        <a:srgbClr val="509491"/>
                      </a:solidFill>
                      <a:prstDash val="solid"/>
                      <a:round/>
                      <a:headEnd type="none" w="med" len="med"/>
                      <a:tailEnd type="none" w="med" len="med"/>
                    </a:lnB>
                    <a:solidFill>
                      <a:srgbClr val="FFFFFF"/>
                    </a:solidFill>
                  </a:tcPr>
                </a:tc>
                <a:tc>
                  <a:txBody>
                    <a:bodyPr/>
                    <a:lstStyle/>
                    <a:p>
                      <a:pPr fontAlgn="t"/>
                      <a:r>
                        <a:rPr lang="en-US" sz="1500">
                          <a:effectLst/>
                        </a:rPr>
                        <a:t>The DATE data type stores date values. It can be used to hold a date, which includes the day, month, and year. It's defined as DATE and used to store date information such as birthdate, hiring date, order date, etc. The format of a DATE value can vary depending on the specific SQL implementation being used, but it typically follows the format of "YYYY-MM-DD" where YYYY represents the year, MM represents the month, and DD represents the day.</a:t>
                      </a:r>
                    </a:p>
                  </a:txBody>
                  <a:tcPr marL="18466" marR="18466" marT="9233" marB="9233">
                    <a:lnL w="12700" cap="flat" cmpd="sng" algn="ctr">
                      <a:solidFill>
                        <a:srgbClr val="909391"/>
                      </a:solidFill>
                      <a:prstDash val="solid"/>
                      <a:round/>
                      <a:headEnd type="none" w="med" len="med"/>
                      <a:tailEnd type="none" w="med" len="med"/>
                    </a:lnL>
                    <a:lnR w="12700" cap="flat" cmpd="sng" algn="ctr">
                      <a:solidFill>
                        <a:srgbClr val="909391"/>
                      </a:solidFill>
                      <a:prstDash val="solid"/>
                      <a:round/>
                      <a:headEnd type="none" w="med" len="med"/>
                      <a:tailEnd type="none" w="med" len="med"/>
                    </a:lnR>
                    <a:lnT w="12700" cap="flat" cmpd="sng" algn="ctr">
                      <a:solidFill>
                        <a:srgbClr val="909391"/>
                      </a:solidFill>
                      <a:prstDash val="solid"/>
                      <a:round/>
                      <a:headEnd type="none" w="med" len="med"/>
                      <a:tailEnd type="none" w="med" len="med"/>
                    </a:lnT>
                    <a:lnB w="12700" cap="flat" cmpd="sng" algn="ctr">
                      <a:solidFill>
                        <a:srgbClr val="509491"/>
                      </a:solidFill>
                      <a:prstDash val="solid"/>
                      <a:round/>
                      <a:headEnd type="none" w="med" len="med"/>
                      <a:tailEnd type="none" w="med" len="med"/>
                    </a:lnB>
                    <a:solidFill>
                      <a:srgbClr val="FFFFFF"/>
                    </a:solidFill>
                  </a:tcPr>
                </a:tc>
                <a:extLst>
                  <a:ext uri="{0D108BD9-81ED-4DB2-BD59-A6C34878D82A}">
                    <a16:rowId xmlns:a16="http://schemas.microsoft.com/office/drawing/2014/main" val="3019596750"/>
                  </a:ext>
                </a:extLst>
              </a:tr>
              <a:tr h="1095678">
                <a:tc>
                  <a:txBody>
                    <a:bodyPr/>
                    <a:lstStyle/>
                    <a:p>
                      <a:pPr fontAlgn="t"/>
                      <a:r>
                        <a:rPr lang="en-US" sz="1500">
                          <a:effectLst/>
                        </a:rPr>
                        <a:t>TIME</a:t>
                      </a:r>
                    </a:p>
                  </a:txBody>
                  <a:tcPr marL="18466" marR="18466" marT="9233" marB="9233">
                    <a:lnL w="12700" cap="flat" cmpd="sng" algn="ctr">
                      <a:solidFill>
                        <a:srgbClr val="509491"/>
                      </a:solidFill>
                      <a:prstDash val="solid"/>
                      <a:round/>
                      <a:headEnd type="none" w="med" len="med"/>
                      <a:tailEnd type="none" w="med" len="med"/>
                    </a:lnL>
                    <a:lnR w="12700" cap="flat" cmpd="sng" algn="ctr">
                      <a:solidFill>
                        <a:srgbClr val="509491"/>
                      </a:solidFill>
                      <a:prstDash val="solid"/>
                      <a:round/>
                      <a:headEnd type="none" w="med" len="med"/>
                      <a:tailEnd type="none" w="med" len="med"/>
                    </a:lnR>
                    <a:lnT w="12700" cap="flat" cmpd="sng" algn="ctr">
                      <a:solidFill>
                        <a:srgbClr val="509491"/>
                      </a:solidFill>
                      <a:prstDash val="solid"/>
                      <a:round/>
                      <a:headEnd type="none" w="med" len="med"/>
                      <a:tailEnd type="none" w="med" len="med"/>
                    </a:lnT>
                    <a:lnB w="12700" cap="flat" cmpd="sng" algn="ctr">
                      <a:solidFill>
                        <a:srgbClr val="508F91"/>
                      </a:solidFill>
                      <a:prstDash val="solid"/>
                      <a:round/>
                      <a:headEnd type="none" w="med" len="med"/>
                      <a:tailEnd type="none" w="med" len="med"/>
                    </a:lnB>
                    <a:solidFill>
                      <a:srgbClr val="FFFFFF"/>
                    </a:solidFill>
                  </a:tcPr>
                </a:tc>
                <a:tc>
                  <a:txBody>
                    <a:bodyPr/>
                    <a:lstStyle/>
                    <a:p>
                      <a:pPr fontAlgn="t"/>
                      <a:r>
                        <a:rPr lang="en-US" sz="1500">
                          <a:effectLst/>
                        </a:rPr>
                        <a:t>The TIME data type stores time values. It can keep time, which includes hours, minutes, and seconds. It can store information such as opening, closing, arrival, departure, etc. The format of a TIME value can vary depending on the specific SQL implementation being used, but it typically follows the format of "HH:MM:SS" where HH represents the hour, MM represents the minutes, and SS represents the seconds.</a:t>
                      </a:r>
                    </a:p>
                  </a:txBody>
                  <a:tcPr marL="18466" marR="18466" marT="9233" marB="9233">
                    <a:lnL w="12700" cap="flat" cmpd="sng" algn="ctr">
                      <a:solidFill>
                        <a:srgbClr val="509491"/>
                      </a:solidFill>
                      <a:prstDash val="solid"/>
                      <a:round/>
                      <a:headEnd type="none" w="med" len="med"/>
                      <a:tailEnd type="none" w="med" len="med"/>
                    </a:lnL>
                    <a:lnR w="12700" cap="flat" cmpd="sng" algn="ctr">
                      <a:solidFill>
                        <a:srgbClr val="509491"/>
                      </a:solidFill>
                      <a:prstDash val="solid"/>
                      <a:round/>
                      <a:headEnd type="none" w="med" len="med"/>
                      <a:tailEnd type="none" w="med" len="med"/>
                    </a:lnR>
                    <a:lnT w="12700" cap="flat" cmpd="sng" algn="ctr">
                      <a:solidFill>
                        <a:srgbClr val="509491"/>
                      </a:solidFill>
                      <a:prstDash val="solid"/>
                      <a:round/>
                      <a:headEnd type="none" w="med" len="med"/>
                      <a:tailEnd type="none" w="med" len="med"/>
                    </a:lnT>
                    <a:lnB w="12700" cap="flat" cmpd="sng" algn="ctr">
                      <a:solidFill>
                        <a:srgbClr val="508F91"/>
                      </a:solidFill>
                      <a:prstDash val="solid"/>
                      <a:round/>
                      <a:headEnd type="none" w="med" len="med"/>
                      <a:tailEnd type="none" w="med" len="med"/>
                    </a:lnB>
                    <a:solidFill>
                      <a:srgbClr val="FFFFFF"/>
                    </a:solidFill>
                  </a:tcPr>
                </a:tc>
                <a:extLst>
                  <a:ext uri="{0D108BD9-81ED-4DB2-BD59-A6C34878D82A}">
                    <a16:rowId xmlns:a16="http://schemas.microsoft.com/office/drawing/2014/main" val="3318531302"/>
                  </a:ext>
                </a:extLst>
              </a:tr>
              <a:tr h="1181855">
                <a:tc>
                  <a:txBody>
                    <a:bodyPr/>
                    <a:lstStyle/>
                    <a:p>
                      <a:pPr fontAlgn="t"/>
                      <a:r>
                        <a:rPr lang="en-US" sz="1500">
                          <a:effectLst/>
                        </a:rPr>
                        <a:t>DATETIME</a:t>
                      </a:r>
                    </a:p>
                  </a:txBody>
                  <a:tcPr marL="18466" marR="18466" marT="9233" marB="9233">
                    <a:lnL w="12700" cap="flat" cmpd="sng" algn="ctr">
                      <a:solidFill>
                        <a:srgbClr val="508F91"/>
                      </a:solidFill>
                      <a:prstDash val="solid"/>
                      <a:round/>
                      <a:headEnd type="none" w="med" len="med"/>
                      <a:tailEnd type="none" w="med" len="med"/>
                    </a:lnL>
                    <a:lnR w="12700" cap="flat" cmpd="sng" algn="ctr">
                      <a:solidFill>
                        <a:srgbClr val="508F91"/>
                      </a:solidFill>
                      <a:prstDash val="solid"/>
                      <a:round/>
                      <a:headEnd type="none" w="med" len="med"/>
                      <a:tailEnd type="none" w="med" len="med"/>
                    </a:lnR>
                    <a:lnT w="12700" cap="flat" cmpd="sng" algn="ctr">
                      <a:solidFill>
                        <a:srgbClr val="508F91"/>
                      </a:solidFill>
                      <a:prstDash val="solid"/>
                      <a:round/>
                      <a:headEnd type="none" w="med" len="med"/>
                      <a:tailEnd type="none" w="med" len="med"/>
                    </a:lnT>
                    <a:lnB w="12700" cap="flat" cmpd="sng" algn="ctr">
                      <a:solidFill>
                        <a:srgbClr val="508F91"/>
                      </a:solidFill>
                      <a:prstDash val="solid"/>
                      <a:round/>
                      <a:headEnd type="none" w="med" len="med"/>
                      <a:tailEnd type="none" w="med" len="med"/>
                    </a:lnB>
                    <a:solidFill>
                      <a:srgbClr val="FFFFFF"/>
                    </a:solidFill>
                  </a:tcPr>
                </a:tc>
                <a:tc>
                  <a:txBody>
                    <a:bodyPr/>
                    <a:lstStyle/>
                    <a:p>
                      <a:pPr fontAlgn="t"/>
                      <a:r>
                        <a:rPr lang="en-US" sz="1500" dirty="0">
                          <a:effectLst/>
                        </a:rPr>
                        <a:t>The DATETIME data type stores both date and time values. It can be used to hold a date and time, which includes the day, month, year, and time, which consists of the hours, minutes, and seconds. It's defined as DATETIME, and it's used to store date and time information such as start time, end time, and timestamp. The format of a DATETIME value can vary depending on the specific SQL implementation, but it typically follows the format of "YYYY-MM-DD HH:MM:SS".</a:t>
                      </a:r>
                    </a:p>
                  </a:txBody>
                  <a:tcPr marL="18466" marR="18466" marT="9233" marB="9233">
                    <a:lnL w="12700" cap="flat" cmpd="sng" algn="ctr">
                      <a:solidFill>
                        <a:srgbClr val="508F91"/>
                      </a:solidFill>
                      <a:prstDash val="solid"/>
                      <a:round/>
                      <a:headEnd type="none" w="med" len="med"/>
                      <a:tailEnd type="none" w="med" len="med"/>
                    </a:lnL>
                    <a:lnR w="12700" cap="flat" cmpd="sng" algn="ctr">
                      <a:solidFill>
                        <a:srgbClr val="508F91"/>
                      </a:solidFill>
                      <a:prstDash val="solid"/>
                      <a:round/>
                      <a:headEnd type="none" w="med" len="med"/>
                      <a:tailEnd type="none" w="med" len="med"/>
                    </a:lnR>
                    <a:lnT w="12700" cap="flat" cmpd="sng" algn="ctr">
                      <a:solidFill>
                        <a:srgbClr val="508F91"/>
                      </a:solidFill>
                      <a:prstDash val="solid"/>
                      <a:round/>
                      <a:headEnd type="none" w="med" len="med"/>
                      <a:tailEnd type="none" w="med" len="med"/>
                    </a:lnT>
                    <a:lnB w="12700" cap="flat" cmpd="sng" algn="ctr">
                      <a:solidFill>
                        <a:srgbClr val="508F91"/>
                      </a:solidFill>
                      <a:prstDash val="solid"/>
                      <a:round/>
                      <a:headEnd type="none" w="med" len="med"/>
                      <a:tailEnd type="none" w="med" len="med"/>
                    </a:lnB>
                    <a:solidFill>
                      <a:srgbClr val="FFFFFF"/>
                    </a:solidFill>
                  </a:tcPr>
                </a:tc>
                <a:extLst>
                  <a:ext uri="{0D108BD9-81ED-4DB2-BD59-A6C34878D82A}">
                    <a16:rowId xmlns:a16="http://schemas.microsoft.com/office/drawing/2014/main" val="2860778389"/>
                  </a:ext>
                </a:extLst>
              </a:tr>
            </a:tbl>
          </a:graphicData>
        </a:graphic>
      </p:graphicFrame>
    </p:spTree>
    <p:extLst>
      <p:ext uri="{BB962C8B-B14F-4D97-AF65-F5344CB8AC3E}">
        <p14:creationId xmlns:p14="http://schemas.microsoft.com/office/powerpoint/2010/main" val="3046944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3A8E-068E-8A65-1910-C497A2EBE5B1}"/>
              </a:ext>
            </a:extLst>
          </p:cNvPr>
          <p:cNvSpPr>
            <a:spLocks noGrp="1"/>
          </p:cNvSpPr>
          <p:nvPr>
            <p:ph type="title"/>
          </p:nvPr>
        </p:nvSpPr>
        <p:spPr/>
        <p:txBody>
          <a:bodyPr>
            <a:normAutofit fontScale="90000"/>
          </a:bodyPr>
          <a:lstStyle/>
          <a:p>
            <a:endParaRPr lang="en-US"/>
          </a:p>
        </p:txBody>
      </p:sp>
      <p:sp>
        <p:nvSpPr>
          <p:cNvPr id="3" name="Text Placeholder 2">
            <a:extLst>
              <a:ext uri="{FF2B5EF4-FFF2-40B4-BE49-F238E27FC236}">
                <a16:creationId xmlns:a16="http://schemas.microsoft.com/office/drawing/2014/main" id="{AB9F57EB-F1CC-CFDF-654B-C8ED3DDF6CE8}"/>
              </a:ext>
            </a:extLst>
          </p:cNvPr>
          <p:cNvSpPr>
            <a:spLocks noGrp="1"/>
          </p:cNvSpPr>
          <p:nvPr>
            <p:ph type="body" idx="1"/>
          </p:nvPr>
        </p:nvSpPr>
        <p:spPr/>
        <p:txBody>
          <a:bodyPr>
            <a:normAutofit fontScale="92500" lnSpcReduction="20000"/>
          </a:bodyPr>
          <a:lstStyle/>
          <a:p>
            <a:pPr indent="450215" algn="just"/>
            <a:r>
              <a:rPr lang="kk-KZ" sz="1800" b="1" dirty="0">
                <a:effectLst/>
                <a:latin typeface="Times New Roman" panose="02020603050405020304" pitchFamily="18" charset="0"/>
                <a:ea typeface="Calibri" panose="020F0502020204030204" pitchFamily="34" charset="0"/>
                <a:cs typeface="Times New Roman" panose="02020603050405020304" pitchFamily="18" charset="0"/>
              </a:rPr>
              <a:t>Мәліметтер банкі </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АЖ-ның бір түрі болып табылады, мұнда бір немесе бірнеше мәліметтер қорына ұйымдастырылған ақпаратты орталықтандырылған түрде сақтау мен жинаудың қызметтері жүзеге асырылған.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r>
              <a:rPr lang="kk-KZ" sz="1800" b="1" dirty="0">
                <a:effectLst/>
                <a:latin typeface="Times New Roman" panose="02020603050405020304" pitchFamily="18" charset="0"/>
                <a:ea typeface="Calibri" panose="020F0502020204030204" pitchFamily="34" charset="0"/>
                <a:cs typeface="Times New Roman" panose="02020603050405020304" pitchFamily="18" charset="0"/>
              </a:rPr>
              <a:t>Мәліметтер банкі (МБ) </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жалпы жағдайда келесі компоненттерден: мәліметтер қорынан (бірнеше қорынан), мәліметтер қорын басқару жүйесінен, мәліметтер сөздігінен, әкімшіден, есептеу жүйесі мен қызмет көрсетуші персоналдан тұрады. Аталған компоненттер мен солармен байланысты маңызды түсініктерді қысқаша түрде қарастырып кетейік.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r>
              <a:rPr lang="kk-KZ" sz="1800" b="1" dirty="0">
                <a:effectLst/>
                <a:latin typeface="Times New Roman" panose="02020603050405020304" pitchFamily="18" charset="0"/>
                <a:ea typeface="Calibri" panose="020F0502020204030204" pitchFamily="34" charset="0"/>
                <a:cs typeface="Times New Roman" panose="02020603050405020304" pitchFamily="18" charset="0"/>
              </a:rPr>
              <a:t>Мәліметтер қоры (МҚ) </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есептеу жүйесінің жадында сақталатын және объектілер мен қарастырылып отырған пәндік салада олардың өзара байланысының жағдайын бейнелейтін, арнайы түрде ұйымдастырылған мәліметтердің жиынтығы болып табылады.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5660624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13EFD-6D3D-2316-F671-29E1B564BD89}"/>
              </a:ext>
            </a:extLst>
          </p:cNvPr>
          <p:cNvSpPr>
            <a:spLocks noGrp="1"/>
          </p:cNvSpPr>
          <p:nvPr>
            <p:ph type="title"/>
          </p:nvPr>
        </p:nvSpPr>
        <p:spPr/>
        <p:txBody>
          <a:bodyPr>
            <a:normAutofit fontScale="90000"/>
          </a:bodyPr>
          <a:lstStyle/>
          <a:p>
            <a:endParaRPr lang="en-US"/>
          </a:p>
        </p:txBody>
      </p:sp>
      <p:sp>
        <p:nvSpPr>
          <p:cNvPr id="3" name="Text Placeholder 2">
            <a:extLst>
              <a:ext uri="{FF2B5EF4-FFF2-40B4-BE49-F238E27FC236}">
                <a16:creationId xmlns:a16="http://schemas.microsoft.com/office/drawing/2014/main" id="{B8B66BF4-7CBC-1669-A8EE-D94EE036700A}"/>
              </a:ext>
            </a:extLst>
          </p:cNvPr>
          <p:cNvSpPr>
            <a:spLocks noGrp="1"/>
          </p:cNvSpPr>
          <p:nvPr>
            <p:ph type="body" idx="1"/>
          </p:nvPr>
        </p:nvSpPr>
        <p:spPr/>
        <p:txBody>
          <a:bodyPr/>
          <a:lstStyle/>
          <a:p>
            <a:endParaRPr lang="en-US" dirty="0"/>
          </a:p>
        </p:txBody>
      </p:sp>
      <p:graphicFrame>
        <p:nvGraphicFramePr>
          <p:cNvPr id="4" name="Table 3">
            <a:extLst>
              <a:ext uri="{FF2B5EF4-FFF2-40B4-BE49-F238E27FC236}">
                <a16:creationId xmlns:a16="http://schemas.microsoft.com/office/drawing/2014/main" id="{97506714-4919-D208-8907-C68C95127807}"/>
              </a:ext>
            </a:extLst>
          </p:cNvPr>
          <p:cNvGraphicFramePr>
            <a:graphicFrameLocks noGrp="1"/>
          </p:cNvGraphicFramePr>
          <p:nvPr>
            <p:extLst>
              <p:ext uri="{D42A27DB-BD31-4B8C-83A1-F6EECF244321}">
                <p14:modId xmlns:p14="http://schemas.microsoft.com/office/powerpoint/2010/main" val="1254244151"/>
              </p:ext>
            </p:extLst>
          </p:nvPr>
        </p:nvGraphicFramePr>
        <p:xfrm>
          <a:off x="416689" y="358815"/>
          <a:ext cx="8310622" cy="4091599"/>
        </p:xfrm>
        <a:graphic>
          <a:graphicData uri="http://schemas.openxmlformats.org/drawingml/2006/table">
            <a:tbl>
              <a:tblPr/>
              <a:tblGrid>
                <a:gridCol w="1435260">
                  <a:extLst>
                    <a:ext uri="{9D8B030D-6E8A-4147-A177-3AD203B41FA5}">
                      <a16:colId xmlns:a16="http://schemas.microsoft.com/office/drawing/2014/main" val="756026852"/>
                    </a:ext>
                  </a:extLst>
                </a:gridCol>
                <a:gridCol w="6875362">
                  <a:extLst>
                    <a:ext uri="{9D8B030D-6E8A-4147-A177-3AD203B41FA5}">
                      <a16:colId xmlns:a16="http://schemas.microsoft.com/office/drawing/2014/main" val="2378223060"/>
                    </a:ext>
                  </a:extLst>
                </a:gridCol>
              </a:tblGrid>
              <a:tr h="2166707">
                <a:tc>
                  <a:txBody>
                    <a:bodyPr/>
                    <a:lstStyle/>
                    <a:p>
                      <a:pPr fontAlgn="t"/>
                      <a:r>
                        <a:rPr lang="en-US" sz="1600">
                          <a:effectLst/>
                        </a:rPr>
                        <a:t>TIMESTAMP</a:t>
                      </a:r>
                    </a:p>
                  </a:txBody>
                  <a:tcPr marL="23507" marR="23507" marT="11753" marB="11753">
                    <a:lnL w="12700" cap="flat" cmpd="sng" algn="ctr">
                      <a:solidFill>
                        <a:srgbClr val="F011BA"/>
                      </a:solidFill>
                      <a:prstDash val="solid"/>
                      <a:round/>
                      <a:headEnd type="none" w="med" len="med"/>
                      <a:tailEnd type="none" w="med" len="med"/>
                    </a:lnL>
                    <a:lnR w="12700" cap="flat" cmpd="sng" algn="ctr">
                      <a:solidFill>
                        <a:srgbClr val="F011BA"/>
                      </a:solidFill>
                      <a:prstDash val="solid"/>
                      <a:round/>
                      <a:headEnd type="none" w="med" len="med"/>
                      <a:tailEnd type="none" w="med" len="med"/>
                    </a:lnR>
                    <a:lnT w="12700" cap="flat" cmpd="sng" algn="ctr">
                      <a:solidFill>
                        <a:srgbClr val="F011BA"/>
                      </a:solidFill>
                      <a:prstDash val="solid"/>
                      <a:round/>
                      <a:headEnd type="none" w="med" len="med"/>
                      <a:tailEnd type="none" w="med" len="med"/>
                    </a:lnT>
                    <a:lnB w="12700" cap="flat" cmpd="sng" algn="ctr">
                      <a:solidFill>
                        <a:srgbClr val="7018BA"/>
                      </a:solidFill>
                      <a:prstDash val="solid"/>
                      <a:round/>
                      <a:headEnd type="none" w="med" len="med"/>
                      <a:tailEnd type="none" w="med" len="med"/>
                    </a:lnB>
                    <a:solidFill>
                      <a:srgbClr val="FFFFFF"/>
                    </a:solidFill>
                  </a:tcPr>
                </a:tc>
                <a:tc>
                  <a:txBody>
                    <a:bodyPr/>
                    <a:lstStyle/>
                    <a:p>
                      <a:pPr fontAlgn="t"/>
                      <a:r>
                        <a:rPr lang="en-US" sz="1600">
                          <a:effectLst/>
                        </a:rPr>
                        <a:t>In SQL, the TIMESTAMP data type stores both date and time values, similar to the DATETIME data type. It can be used to store a date, which includes the day, month, year, and time, which consists of the hours, minutes, and seconds. It's defined as TIMESTAMP, which stores date and time information such as start time, end time, and timestamp. The format of a TIMESTAMP value can vary depending on the specific SQL implementation being used. Some implementations provide automatic initialization and updating for TIMESTAMP columns.</a:t>
                      </a:r>
                    </a:p>
                  </a:txBody>
                  <a:tcPr marL="23507" marR="23507" marT="11753" marB="11753">
                    <a:lnL w="12700" cap="flat" cmpd="sng" algn="ctr">
                      <a:solidFill>
                        <a:srgbClr val="F011BA"/>
                      </a:solidFill>
                      <a:prstDash val="solid"/>
                      <a:round/>
                      <a:headEnd type="none" w="med" len="med"/>
                      <a:tailEnd type="none" w="med" len="med"/>
                    </a:lnL>
                    <a:lnR w="12700" cap="flat" cmpd="sng" algn="ctr">
                      <a:solidFill>
                        <a:srgbClr val="F011BA"/>
                      </a:solidFill>
                      <a:prstDash val="solid"/>
                      <a:round/>
                      <a:headEnd type="none" w="med" len="med"/>
                      <a:tailEnd type="none" w="med" len="med"/>
                    </a:lnR>
                    <a:lnT w="12700" cap="flat" cmpd="sng" algn="ctr">
                      <a:solidFill>
                        <a:srgbClr val="F011BA"/>
                      </a:solidFill>
                      <a:prstDash val="solid"/>
                      <a:round/>
                      <a:headEnd type="none" w="med" len="med"/>
                      <a:tailEnd type="none" w="med" len="med"/>
                    </a:lnT>
                    <a:lnB w="12700" cap="flat" cmpd="sng" algn="ctr">
                      <a:solidFill>
                        <a:srgbClr val="7018BA"/>
                      </a:solidFill>
                      <a:prstDash val="solid"/>
                      <a:round/>
                      <a:headEnd type="none" w="med" len="med"/>
                      <a:tailEnd type="none" w="med" len="med"/>
                    </a:lnB>
                    <a:solidFill>
                      <a:srgbClr val="FFFFFF"/>
                    </a:solidFill>
                  </a:tcPr>
                </a:tc>
                <a:extLst>
                  <a:ext uri="{0D108BD9-81ED-4DB2-BD59-A6C34878D82A}">
                    <a16:rowId xmlns:a16="http://schemas.microsoft.com/office/drawing/2014/main" val="1969547062"/>
                  </a:ext>
                </a:extLst>
              </a:tr>
              <a:tr h="828639">
                <a:tc>
                  <a:txBody>
                    <a:bodyPr/>
                    <a:lstStyle/>
                    <a:p>
                      <a:pPr fontAlgn="t"/>
                      <a:r>
                        <a:rPr lang="en-US" sz="1600">
                          <a:effectLst/>
                        </a:rPr>
                        <a:t>YEAR</a:t>
                      </a:r>
                    </a:p>
                  </a:txBody>
                  <a:tcPr marL="23507" marR="23507" marT="11753" marB="11753">
                    <a:lnL w="12700" cap="flat" cmpd="sng" algn="ctr">
                      <a:solidFill>
                        <a:srgbClr val="7018BA"/>
                      </a:solidFill>
                      <a:prstDash val="solid"/>
                      <a:round/>
                      <a:headEnd type="none" w="med" len="med"/>
                      <a:tailEnd type="none" w="med" len="med"/>
                    </a:lnL>
                    <a:lnR w="12700" cap="flat" cmpd="sng" algn="ctr">
                      <a:solidFill>
                        <a:srgbClr val="7018BA"/>
                      </a:solidFill>
                      <a:prstDash val="solid"/>
                      <a:round/>
                      <a:headEnd type="none" w="med" len="med"/>
                      <a:tailEnd type="none" w="med" len="med"/>
                    </a:lnR>
                    <a:lnT w="12700" cap="flat" cmpd="sng" algn="ctr">
                      <a:solidFill>
                        <a:srgbClr val="7018BA"/>
                      </a:solidFill>
                      <a:prstDash val="solid"/>
                      <a:round/>
                      <a:headEnd type="none" w="med" len="med"/>
                      <a:tailEnd type="none" w="med" len="med"/>
                    </a:lnT>
                    <a:lnB w="12700" cap="flat" cmpd="sng" algn="ctr">
                      <a:solidFill>
                        <a:srgbClr val="B018BA"/>
                      </a:solidFill>
                      <a:prstDash val="solid"/>
                      <a:round/>
                      <a:headEnd type="none" w="med" len="med"/>
                      <a:tailEnd type="none" w="med" len="med"/>
                    </a:lnB>
                    <a:solidFill>
                      <a:srgbClr val="FFFFFF"/>
                    </a:solidFill>
                  </a:tcPr>
                </a:tc>
                <a:tc>
                  <a:txBody>
                    <a:bodyPr/>
                    <a:lstStyle/>
                    <a:p>
                      <a:pPr fontAlgn="t"/>
                      <a:r>
                        <a:rPr lang="en-US" sz="1600">
                          <a:effectLst/>
                        </a:rPr>
                        <a:t>The YEAR data type stores year values. It can be used to hold a year, which includes four digits representing the year. It's defined as YEAR and used to store year information such as birth year, hire year, etc.</a:t>
                      </a:r>
                    </a:p>
                  </a:txBody>
                  <a:tcPr marL="23507" marR="23507" marT="11753" marB="11753">
                    <a:lnL w="12700" cap="flat" cmpd="sng" algn="ctr">
                      <a:solidFill>
                        <a:srgbClr val="7018BA"/>
                      </a:solidFill>
                      <a:prstDash val="solid"/>
                      <a:round/>
                      <a:headEnd type="none" w="med" len="med"/>
                      <a:tailEnd type="none" w="med" len="med"/>
                    </a:lnL>
                    <a:lnR w="12700" cap="flat" cmpd="sng" algn="ctr">
                      <a:solidFill>
                        <a:srgbClr val="7018BA"/>
                      </a:solidFill>
                      <a:prstDash val="solid"/>
                      <a:round/>
                      <a:headEnd type="none" w="med" len="med"/>
                      <a:tailEnd type="none" w="med" len="med"/>
                    </a:lnR>
                    <a:lnT w="12700" cap="flat" cmpd="sng" algn="ctr">
                      <a:solidFill>
                        <a:srgbClr val="7018BA"/>
                      </a:solidFill>
                      <a:prstDash val="solid"/>
                      <a:round/>
                      <a:headEnd type="none" w="med" len="med"/>
                      <a:tailEnd type="none" w="med" len="med"/>
                    </a:lnT>
                    <a:lnB w="12700" cap="flat" cmpd="sng" algn="ctr">
                      <a:solidFill>
                        <a:srgbClr val="B018BA"/>
                      </a:solidFill>
                      <a:prstDash val="solid"/>
                      <a:round/>
                      <a:headEnd type="none" w="med" len="med"/>
                      <a:tailEnd type="none" w="med" len="med"/>
                    </a:lnB>
                    <a:solidFill>
                      <a:srgbClr val="FFFFFF"/>
                    </a:solidFill>
                  </a:tcPr>
                </a:tc>
                <a:extLst>
                  <a:ext uri="{0D108BD9-81ED-4DB2-BD59-A6C34878D82A}">
                    <a16:rowId xmlns:a16="http://schemas.microsoft.com/office/drawing/2014/main" val="115338283"/>
                  </a:ext>
                </a:extLst>
              </a:tr>
              <a:tr h="1096253">
                <a:tc>
                  <a:txBody>
                    <a:bodyPr/>
                    <a:lstStyle/>
                    <a:p>
                      <a:pPr fontAlgn="t"/>
                      <a:r>
                        <a:rPr lang="en-US" sz="1600">
                          <a:effectLst/>
                        </a:rPr>
                        <a:t>BINARY</a:t>
                      </a:r>
                    </a:p>
                  </a:txBody>
                  <a:tcPr marL="23507" marR="23507" marT="11753" marB="11753">
                    <a:lnL w="12700" cap="flat" cmpd="sng" algn="ctr">
                      <a:solidFill>
                        <a:srgbClr val="B018BA"/>
                      </a:solidFill>
                      <a:prstDash val="solid"/>
                      <a:round/>
                      <a:headEnd type="none" w="med" len="med"/>
                      <a:tailEnd type="none" w="med" len="med"/>
                    </a:lnL>
                    <a:lnR w="12700" cap="flat" cmpd="sng" algn="ctr">
                      <a:solidFill>
                        <a:srgbClr val="B018BA"/>
                      </a:solidFill>
                      <a:prstDash val="solid"/>
                      <a:round/>
                      <a:headEnd type="none" w="med" len="med"/>
                      <a:tailEnd type="none" w="med" len="med"/>
                    </a:lnR>
                    <a:lnT w="12700" cap="flat" cmpd="sng" algn="ctr">
                      <a:solidFill>
                        <a:srgbClr val="B018BA"/>
                      </a:solidFill>
                      <a:prstDash val="solid"/>
                      <a:round/>
                      <a:headEnd type="none" w="med" len="med"/>
                      <a:tailEnd type="none" w="med" len="med"/>
                    </a:lnT>
                    <a:lnB w="12700" cap="flat" cmpd="sng" algn="ctr">
                      <a:solidFill>
                        <a:srgbClr val="B018BA"/>
                      </a:solidFill>
                      <a:prstDash val="solid"/>
                      <a:round/>
                      <a:headEnd type="none" w="med" len="med"/>
                      <a:tailEnd type="none" w="med" len="med"/>
                    </a:lnB>
                    <a:solidFill>
                      <a:srgbClr val="FFFFFF"/>
                    </a:solidFill>
                  </a:tcPr>
                </a:tc>
                <a:tc>
                  <a:txBody>
                    <a:bodyPr/>
                    <a:lstStyle/>
                    <a:p>
                      <a:pPr fontAlgn="t"/>
                      <a:r>
                        <a:rPr lang="en-US" sz="1600" dirty="0">
                          <a:effectLst/>
                        </a:rPr>
                        <a:t>The BINARY data type stores fixed-length binary data. It is comparable to the CHAR data type but holds binary values instead of character strings. The BINARY data type requires a fixed length to be specified and can be used to store any binary data, such as images, audio, or other binary files.</a:t>
                      </a:r>
                    </a:p>
                  </a:txBody>
                  <a:tcPr marL="23507" marR="23507" marT="11753" marB="11753">
                    <a:lnL w="12700" cap="flat" cmpd="sng" algn="ctr">
                      <a:solidFill>
                        <a:srgbClr val="B018BA"/>
                      </a:solidFill>
                      <a:prstDash val="solid"/>
                      <a:round/>
                      <a:headEnd type="none" w="med" len="med"/>
                      <a:tailEnd type="none" w="med" len="med"/>
                    </a:lnL>
                    <a:lnR w="12700" cap="flat" cmpd="sng" algn="ctr">
                      <a:solidFill>
                        <a:srgbClr val="B018BA"/>
                      </a:solidFill>
                      <a:prstDash val="solid"/>
                      <a:round/>
                      <a:headEnd type="none" w="med" len="med"/>
                      <a:tailEnd type="none" w="med" len="med"/>
                    </a:lnR>
                    <a:lnT w="12700" cap="flat" cmpd="sng" algn="ctr">
                      <a:solidFill>
                        <a:srgbClr val="B018BA"/>
                      </a:solidFill>
                      <a:prstDash val="solid"/>
                      <a:round/>
                      <a:headEnd type="none" w="med" len="med"/>
                      <a:tailEnd type="none" w="med" len="med"/>
                    </a:lnT>
                    <a:lnB w="12700" cap="flat" cmpd="sng" algn="ctr">
                      <a:solidFill>
                        <a:srgbClr val="B018BA"/>
                      </a:solidFill>
                      <a:prstDash val="solid"/>
                      <a:round/>
                      <a:headEnd type="none" w="med" len="med"/>
                      <a:tailEnd type="none" w="med" len="med"/>
                    </a:lnB>
                    <a:solidFill>
                      <a:srgbClr val="FFFFFF"/>
                    </a:solidFill>
                  </a:tcPr>
                </a:tc>
                <a:extLst>
                  <a:ext uri="{0D108BD9-81ED-4DB2-BD59-A6C34878D82A}">
                    <a16:rowId xmlns:a16="http://schemas.microsoft.com/office/drawing/2014/main" val="4090987456"/>
                  </a:ext>
                </a:extLst>
              </a:tr>
            </a:tbl>
          </a:graphicData>
        </a:graphic>
      </p:graphicFrame>
    </p:spTree>
    <p:extLst>
      <p:ext uri="{BB962C8B-B14F-4D97-AF65-F5344CB8AC3E}">
        <p14:creationId xmlns:p14="http://schemas.microsoft.com/office/powerpoint/2010/main" val="41035364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C8664-3470-60CD-10E5-047E29331496}"/>
              </a:ext>
            </a:extLst>
          </p:cNvPr>
          <p:cNvSpPr>
            <a:spLocks noGrp="1"/>
          </p:cNvSpPr>
          <p:nvPr>
            <p:ph type="title"/>
          </p:nvPr>
        </p:nvSpPr>
        <p:spPr/>
        <p:txBody>
          <a:bodyPr>
            <a:normAutofit fontScale="90000"/>
          </a:bodyPr>
          <a:lstStyle/>
          <a:p>
            <a:endParaRPr lang="en-US"/>
          </a:p>
        </p:txBody>
      </p:sp>
      <p:sp>
        <p:nvSpPr>
          <p:cNvPr id="3" name="Text Placeholder 2">
            <a:extLst>
              <a:ext uri="{FF2B5EF4-FFF2-40B4-BE49-F238E27FC236}">
                <a16:creationId xmlns:a16="http://schemas.microsoft.com/office/drawing/2014/main" id="{6F11E487-6F10-27AB-913D-C3856FFAD046}"/>
              </a:ext>
            </a:extLst>
          </p:cNvPr>
          <p:cNvSpPr>
            <a:spLocks noGrp="1"/>
          </p:cNvSpPr>
          <p:nvPr>
            <p:ph type="body" idx="1"/>
          </p:nvPr>
        </p:nvSpPr>
        <p:spPr/>
        <p:txBody>
          <a:bodyPr/>
          <a:lstStyle/>
          <a:p>
            <a:endParaRPr lang="en-US" dirty="0"/>
          </a:p>
        </p:txBody>
      </p:sp>
      <p:graphicFrame>
        <p:nvGraphicFramePr>
          <p:cNvPr id="4" name="Table 3">
            <a:extLst>
              <a:ext uri="{FF2B5EF4-FFF2-40B4-BE49-F238E27FC236}">
                <a16:creationId xmlns:a16="http://schemas.microsoft.com/office/drawing/2014/main" id="{F14F4A7F-6904-0C17-5BCE-080A768F5C23}"/>
              </a:ext>
            </a:extLst>
          </p:cNvPr>
          <p:cNvGraphicFramePr>
            <a:graphicFrameLocks noGrp="1"/>
          </p:cNvGraphicFramePr>
          <p:nvPr>
            <p:extLst>
              <p:ext uri="{D42A27DB-BD31-4B8C-83A1-F6EECF244321}">
                <p14:modId xmlns:p14="http://schemas.microsoft.com/office/powerpoint/2010/main" val="1321479080"/>
              </p:ext>
            </p:extLst>
          </p:nvPr>
        </p:nvGraphicFramePr>
        <p:xfrm>
          <a:off x="416689" y="289367"/>
          <a:ext cx="8310622" cy="4740744"/>
        </p:xfrm>
        <a:graphic>
          <a:graphicData uri="http://schemas.openxmlformats.org/drawingml/2006/table">
            <a:tbl>
              <a:tblPr/>
              <a:tblGrid>
                <a:gridCol w="1909822">
                  <a:extLst>
                    <a:ext uri="{9D8B030D-6E8A-4147-A177-3AD203B41FA5}">
                      <a16:colId xmlns:a16="http://schemas.microsoft.com/office/drawing/2014/main" val="1791996173"/>
                    </a:ext>
                  </a:extLst>
                </a:gridCol>
                <a:gridCol w="6400800">
                  <a:extLst>
                    <a:ext uri="{9D8B030D-6E8A-4147-A177-3AD203B41FA5}">
                      <a16:colId xmlns:a16="http://schemas.microsoft.com/office/drawing/2014/main" val="3584150831"/>
                    </a:ext>
                  </a:extLst>
                </a:gridCol>
              </a:tblGrid>
              <a:tr h="1397496">
                <a:tc>
                  <a:txBody>
                    <a:bodyPr/>
                    <a:lstStyle/>
                    <a:p>
                      <a:pPr fontAlgn="t"/>
                      <a:r>
                        <a:rPr lang="en-US" sz="1600">
                          <a:effectLst/>
                        </a:rPr>
                        <a:t>VARBINARY</a:t>
                      </a:r>
                    </a:p>
                  </a:txBody>
                  <a:tcPr marL="23890" marR="23890" marT="11945" marB="11945">
                    <a:lnL w="12700" cap="flat" cmpd="sng" algn="ctr">
                      <a:solidFill>
                        <a:srgbClr val="5017BA"/>
                      </a:solidFill>
                      <a:prstDash val="solid"/>
                      <a:round/>
                      <a:headEnd type="none" w="med" len="med"/>
                      <a:tailEnd type="none" w="med" len="med"/>
                    </a:lnL>
                    <a:lnR w="12700" cap="flat" cmpd="sng" algn="ctr">
                      <a:solidFill>
                        <a:srgbClr val="5017BA"/>
                      </a:solidFill>
                      <a:prstDash val="solid"/>
                      <a:round/>
                      <a:headEnd type="none" w="med" len="med"/>
                      <a:tailEnd type="none" w="med" len="med"/>
                    </a:lnR>
                    <a:lnT w="12700" cap="flat" cmpd="sng" algn="ctr">
                      <a:solidFill>
                        <a:srgbClr val="5017BA"/>
                      </a:solidFill>
                      <a:prstDash val="solid"/>
                      <a:round/>
                      <a:headEnd type="none" w="med" len="med"/>
                      <a:tailEnd type="none" w="med" len="med"/>
                    </a:lnT>
                    <a:lnB w="12700" cap="flat" cmpd="sng" algn="ctr">
                      <a:solidFill>
                        <a:srgbClr val="5014BA"/>
                      </a:solidFill>
                      <a:prstDash val="solid"/>
                      <a:round/>
                      <a:headEnd type="none" w="med" len="med"/>
                      <a:tailEnd type="none" w="med" len="med"/>
                    </a:lnB>
                    <a:solidFill>
                      <a:srgbClr val="FFFFFF"/>
                    </a:solidFill>
                  </a:tcPr>
                </a:tc>
                <a:tc>
                  <a:txBody>
                    <a:bodyPr/>
                    <a:lstStyle/>
                    <a:p>
                      <a:pPr fontAlgn="t"/>
                      <a:r>
                        <a:rPr lang="en-US" sz="1600">
                          <a:effectLst/>
                        </a:rPr>
                        <a:t>The VARBINARY data type stores variable-length binary data. It is similar to the VARCHAR data type but holds binary values instead of character strings. The VARBINARY data type requires a maximum length to be specified and can be used to hold any binary data, such as images, audio, or other binary files.</a:t>
                      </a:r>
                    </a:p>
                  </a:txBody>
                  <a:tcPr marL="23890" marR="23890" marT="11945" marB="11945">
                    <a:lnL w="12700" cap="flat" cmpd="sng" algn="ctr">
                      <a:solidFill>
                        <a:srgbClr val="5017BA"/>
                      </a:solidFill>
                      <a:prstDash val="solid"/>
                      <a:round/>
                      <a:headEnd type="none" w="med" len="med"/>
                      <a:tailEnd type="none" w="med" len="med"/>
                    </a:lnL>
                    <a:lnR w="12700" cap="flat" cmpd="sng" algn="ctr">
                      <a:solidFill>
                        <a:srgbClr val="5017BA"/>
                      </a:solidFill>
                      <a:prstDash val="solid"/>
                      <a:round/>
                      <a:headEnd type="none" w="med" len="med"/>
                      <a:tailEnd type="none" w="med" len="med"/>
                    </a:lnR>
                    <a:lnT w="12700" cap="flat" cmpd="sng" algn="ctr">
                      <a:solidFill>
                        <a:srgbClr val="5017BA"/>
                      </a:solidFill>
                      <a:prstDash val="solid"/>
                      <a:round/>
                      <a:headEnd type="none" w="med" len="med"/>
                      <a:tailEnd type="none" w="med" len="med"/>
                    </a:lnT>
                    <a:lnB w="12700" cap="flat" cmpd="sng" algn="ctr">
                      <a:solidFill>
                        <a:srgbClr val="5014BA"/>
                      </a:solidFill>
                      <a:prstDash val="solid"/>
                      <a:round/>
                      <a:headEnd type="none" w="med" len="med"/>
                      <a:tailEnd type="none" w="med" len="med"/>
                    </a:lnB>
                    <a:solidFill>
                      <a:srgbClr val="FFFFFF"/>
                    </a:solidFill>
                  </a:tcPr>
                </a:tc>
                <a:extLst>
                  <a:ext uri="{0D108BD9-81ED-4DB2-BD59-A6C34878D82A}">
                    <a16:rowId xmlns:a16="http://schemas.microsoft.com/office/drawing/2014/main" val="3187002848"/>
                  </a:ext>
                </a:extLst>
              </a:tr>
              <a:tr h="1671624">
                <a:tc>
                  <a:txBody>
                    <a:bodyPr/>
                    <a:lstStyle/>
                    <a:p>
                      <a:pPr fontAlgn="t"/>
                      <a:r>
                        <a:rPr lang="en-US" sz="1600">
                          <a:effectLst/>
                        </a:rPr>
                        <a:t>BLOB</a:t>
                      </a:r>
                    </a:p>
                  </a:txBody>
                  <a:tcPr marL="23890" marR="23890" marT="11945" marB="11945">
                    <a:lnL w="12700" cap="flat" cmpd="sng" algn="ctr">
                      <a:solidFill>
                        <a:srgbClr val="5014BA"/>
                      </a:solidFill>
                      <a:prstDash val="solid"/>
                      <a:round/>
                      <a:headEnd type="none" w="med" len="med"/>
                      <a:tailEnd type="none" w="med" len="med"/>
                    </a:lnL>
                    <a:lnR w="12700" cap="flat" cmpd="sng" algn="ctr">
                      <a:solidFill>
                        <a:srgbClr val="5014BA"/>
                      </a:solidFill>
                      <a:prstDash val="solid"/>
                      <a:round/>
                      <a:headEnd type="none" w="med" len="med"/>
                      <a:tailEnd type="none" w="med" len="med"/>
                    </a:lnR>
                    <a:lnT w="12700" cap="flat" cmpd="sng" algn="ctr">
                      <a:solidFill>
                        <a:srgbClr val="5014BA"/>
                      </a:solidFill>
                      <a:prstDash val="solid"/>
                      <a:round/>
                      <a:headEnd type="none" w="med" len="med"/>
                      <a:tailEnd type="none" w="med" len="med"/>
                    </a:lnT>
                    <a:lnB w="12700" cap="flat" cmpd="sng" algn="ctr">
                      <a:solidFill>
                        <a:srgbClr val="5016BA"/>
                      </a:solidFill>
                      <a:prstDash val="solid"/>
                      <a:round/>
                      <a:headEnd type="none" w="med" len="med"/>
                      <a:tailEnd type="none" w="med" len="med"/>
                    </a:lnB>
                    <a:solidFill>
                      <a:srgbClr val="FFFFFF"/>
                    </a:solidFill>
                  </a:tcPr>
                </a:tc>
                <a:tc>
                  <a:txBody>
                    <a:bodyPr/>
                    <a:lstStyle/>
                    <a:p>
                      <a:pPr fontAlgn="t"/>
                      <a:r>
                        <a:rPr lang="en-US" sz="1600" dirty="0">
                          <a:effectLst/>
                        </a:rPr>
                        <a:t>The BLOB (Binary Large </a:t>
                      </a:r>
                      <a:r>
                        <a:rPr lang="en-US" sz="1600" dirty="0" err="1">
                          <a:effectLst/>
                        </a:rPr>
                        <a:t>OBject</a:t>
                      </a:r>
                      <a:r>
                        <a:rPr lang="en-US" sz="1600" dirty="0">
                          <a:effectLst/>
                        </a:rPr>
                        <a:t>) data type stores extensive binary data such as images, audio, or other binary files. It can hold a large amount of binary data, and the maximum size of a BLOB field can vary depending on the specific SQL implementation being used. BLOB is typically used to store data that is not character or string data.</a:t>
                      </a:r>
                    </a:p>
                  </a:txBody>
                  <a:tcPr marL="23890" marR="23890" marT="11945" marB="11945">
                    <a:lnL w="12700" cap="flat" cmpd="sng" algn="ctr">
                      <a:solidFill>
                        <a:srgbClr val="5014BA"/>
                      </a:solidFill>
                      <a:prstDash val="solid"/>
                      <a:round/>
                      <a:headEnd type="none" w="med" len="med"/>
                      <a:tailEnd type="none" w="med" len="med"/>
                    </a:lnL>
                    <a:lnR w="12700" cap="flat" cmpd="sng" algn="ctr">
                      <a:solidFill>
                        <a:srgbClr val="5014BA"/>
                      </a:solidFill>
                      <a:prstDash val="solid"/>
                      <a:round/>
                      <a:headEnd type="none" w="med" len="med"/>
                      <a:tailEnd type="none" w="med" len="med"/>
                    </a:lnR>
                    <a:lnT w="12700" cap="flat" cmpd="sng" algn="ctr">
                      <a:solidFill>
                        <a:srgbClr val="5014BA"/>
                      </a:solidFill>
                      <a:prstDash val="solid"/>
                      <a:round/>
                      <a:headEnd type="none" w="med" len="med"/>
                      <a:tailEnd type="none" w="med" len="med"/>
                    </a:lnT>
                    <a:lnB w="12700" cap="flat" cmpd="sng" algn="ctr">
                      <a:solidFill>
                        <a:srgbClr val="5016BA"/>
                      </a:solidFill>
                      <a:prstDash val="solid"/>
                      <a:round/>
                      <a:headEnd type="none" w="med" len="med"/>
                      <a:tailEnd type="none" w="med" len="med"/>
                    </a:lnB>
                    <a:solidFill>
                      <a:srgbClr val="FFFFFF"/>
                    </a:solidFill>
                  </a:tcPr>
                </a:tc>
                <a:extLst>
                  <a:ext uri="{0D108BD9-81ED-4DB2-BD59-A6C34878D82A}">
                    <a16:rowId xmlns:a16="http://schemas.microsoft.com/office/drawing/2014/main" val="2863174796"/>
                  </a:ext>
                </a:extLst>
              </a:tr>
              <a:tr h="1671624">
                <a:tc>
                  <a:txBody>
                    <a:bodyPr/>
                    <a:lstStyle/>
                    <a:p>
                      <a:pPr fontAlgn="t"/>
                      <a:r>
                        <a:rPr lang="en-US" sz="1600">
                          <a:effectLst/>
                        </a:rPr>
                        <a:t>BOOLEAN</a:t>
                      </a:r>
                    </a:p>
                  </a:txBody>
                  <a:tcPr marL="23890" marR="23890" marT="11945" marB="11945">
                    <a:lnL w="12700" cap="flat" cmpd="sng" algn="ctr">
                      <a:solidFill>
                        <a:srgbClr val="5016BA"/>
                      </a:solidFill>
                      <a:prstDash val="solid"/>
                      <a:round/>
                      <a:headEnd type="none" w="med" len="med"/>
                      <a:tailEnd type="none" w="med" len="med"/>
                    </a:lnL>
                    <a:lnR w="12700" cap="flat" cmpd="sng" algn="ctr">
                      <a:solidFill>
                        <a:srgbClr val="5016BA"/>
                      </a:solidFill>
                      <a:prstDash val="solid"/>
                      <a:round/>
                      <a:headEnd type="none" w="med" len="med"/>
                      <a:tailEnd type="none" w="med" len="med"/>
                    </a:lnR>
                    <a:lnT w="12700" cap="flat" cmpd="sng" algn="ctr">
                      <a:solidFill>
                        <a:srgbClr val="5016BA"/>
                      </a:solidFill>
                      <a:prstDash val="solid"/>
                      <a:round/>
                      <a:headEnd type="none" w="med" len="med"/>
                      <a:tailEnd type="none" w="med" len="med"/>
                    </a:lnT>
                    <a:lnB w="12700" cap="flat" cmpd="sng" algn="ctr">
                      <a:solidFill>
                        <a:srgbClr val="5016BA"/>
                      </a:solidFill>
                      <a:prstDash val="solid"/>
                      <a:round/>
                      <a:headEnd type="none" w="med" len="med"/>
                      <a:tailEnd type="none" w="med" len="med"/>
                    </a:lnB>
                    <a:solidFill>
                      <a:srgbClr val="FFFFFF"/>
                    </a:solidFill>
                  </a:tcPr>
                </a:tc>
                <a:tc>
                  <a:txBody>
                    <a:bodyPr/>
                    <a:lstStyle/>
                    <a:p>
                      <a:pPr fontAlgn="t"/>
                      <a:r>
                        <a:rPr lang="en-US" sz="1600" dirty="0">
                          <a:effectLst/>
                        </a:rPr>
                        <a:t>The BOOLEAN data type stores true/false or yes/no values. It can hold only two possible values: TRUE, FALSE, YES, or NO. It's defined as BOOLEAN and used to store logical values. The exact representation of a BOOLEAN value can vary depending on the specific SQL implementation being used, but it typically follows the format of "TRUE" or "FALSE" or "1" or "0" or "YES" or "NO".</a:t>
                      </a:r>
                    </a:p>
                  </a:txBody>
                  <a:tcPr marL="23890" marR="23890" marT="11945" marB="11945">
                    <a:lnL w="12700" cap="flat" cmpd="sng" algn="ctr">
                      <a:solidFill>
                        <a:srgbClr val="5016BA"/>
                      </a:solidFill>
                      <a:prstDash val="solid"/>
                      <a:round/>
                      <a:headEnd type="none" w="med" len="med"/>
                      <a:tailEnd type="none" w="med" len="med"/>
                    </a:lnL>
                    <a:lnR w="12700" cap="flat" cmpd="sng" algn="ctr">
                      <a:solidFill>
                        <a:srgbClr val="5016BA"/>
                      </a:solidFill>
                      <a:prstDash val="solid"/>
                      <a:round/>
                      <a:headEnd type="none" w="med" len="med"/>
                      <a:tailEnd type="none" w="med" len="med"/>
                    </a:lnR>
                    <a:lnT w="12700" cap="flat" cmpd="sng" algn="ctr">
                      <a:solidFill>
                        <a:srgbClr val="5016BA"/>
                      </a:solidFill>
                      <a:prstDash val="solid"/>
                      <a:round/>
                      <a:headEnd type="none" w="med" len="med"/>
                      <a:tailEnd type="none" w="med" len="med"/>
                    </a:lnT>
                    <a:lnB w="12700" cap="flat" cmpd="sng" algn="ctr">
                      <a:solidFill>
                        <a:srgbClr val="5016BA"/>
                      </a:solidFill>
                      <a:prstDash val="solid"/>
                      <a:round/>
                      <a:headEnd type="none" w="med" len="med"/>
                      <a:tailEnd type="none" w="med" len="med"/>
                    </a:lnB>
                    <a:solidFill>
                      <a:srgbClr val="FFFFFF"/>
                    </a:solidFill>
                  </a:tcPr>
                </a:tc>
                <a:extLst>
                  <a:ext uri="{0D108BD9-81ED-4DB2-BD59-A6C34878D82A}">
                    <a16:rowId xmlns:a16="http://schemas.microsoft.com/office/drawing/2014/main" val="649914033"/>
                  </a:ext>
                </a:extLst>
              </a:tr>
            </a:tbl>
          </a:graphicData>
        </a:graphic>
      </p:graphicFrame>
    </p:spTree>
    <p:extLst>
      <p:ext uri="{BB962C8B-B14F-4D97-AF65-F5344CB8AC3E}">
        <p14:creationId xmlns:p14="http://schemas.microsoft.com/office/powerpoint/2010/main" val="10620338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C9A3A-96CE-3645-708B-77AD234FDB84}"/>
              </a:ext>
            </a:extLst>
          </p:cNvPr>
          <p:cNvSpPr>
            <a:spLocks noGrp="1"/>
          </p:cNvSpPr>
          <p:nvPr>
            <p:ph type="title"/>
          </p:nvPr>
        </p:nvSpPr>
        <p:spPr/>
        <p:txBody>
          <a:bodyPr>
            <a:normAutofit fontScale="90000"/>
          </a:bodyPr>
          <a:lstStyle/>
          <a:p>
            <a:endParaRPr lang="en-US"/>
          </a:p>
        </p:txBody>
      </p:sp>
      <p:sp>
        <p:nvSpPr>
          <p:cNvPr id="3" name="Text Placeholder 2">
            <a:extLst>
              <a:ext uri="{FF2B5EF4-FFF2-40B4-BE49-F238E27FC236}">
                <a16:creationId xmlns:a16="http://schemas.microsoft.com/office/drawing/2014/main" id="{DB615354-E87D-1313-D062-42A4FD2D9059}"/>
              </a:ext>
            </a:extLst>
          </p:cNvPr>
          <p:cNvSpPr>
            <a:spLocks noGrp="1"/>
          </p:cNvSpPr>
          <p:nvPr>
            <p:ph type="body" idx="1"/>
          </p:nvPr>
        </p:nvSpPr>
        <p:spPr/>
        <p:txBody>
          <a:bodyPr/>
          <a:lstStyle/>
          <a:p>
            <a:endParaRPr lang="en-US"/>
          </a:p>
        </p:txBody>
      </p:sp>
      <p:graphicFrame>
        <p:nvGraphicFramePr>
          <p:cNvPr id="4" name="Table 3">
            <a:extLst>
              <a:ext uri="{FF2B5EF4-FFF2-40B4-BE49-F238E27FC236}">
                <a16:creationId xmlns:a16="http://schemas.microsoft.com/office/drawing/2014/main" id="{9F5CD570-07FE-11A1-59DF-727A5B37AF13}"/>
              </a:ext>
            </a:extLst>
          </p:cNvPr>
          <p:cNvGraphicFramePr>
            <a:graphicFrameLocks noGrp="1"/>
          </p:cNvGraphicFramePr>
          <p:nvPr>
            <p:extLst>
              <p:ext uri="{D42A27DB-BD31-4B8C-83A1-F6EECF244321}">
                <p14:modId xmlns:p14="http://schemas.microsoft.com/office/powerpoint/2010/main" val="3488194484"/>
              </p:ext>
            </p:extLst>
          </p:nvPr>
        </p:nvGraphicFramePr>
        <p:xfrm>
          <a:off x="439838" y="277792"/>
          <a:ext cx="8392462" cy="4274288"/>
        </p:xfrm>
        <a:graphic>
          <a:graphicData uri="http://schemas.openxmlformats.org/drawingml/2006/table">
            <a:tbl>
              <a:tblPr/>
              <a:tblGrid>
                <a:gridCol w="1261640">
                  <a:extLst>
                    <a:ext uri="{9D8B030D-6E8A-4147-A177-3AD203B41FA5}">
                      <a16:colId xmlns:a16="http://schemas.microsoft.com/office/drawing/2014/main" val="346077129"/>
                    </a:ext>
                  </a:extLst>
                </a:gridCol>
                <a:gridCol w="7130822">
                  <a:extLst>
                    <a:ext uri="{9D8B030D-6E8A-4147-A177-3AD203B41FA5}">
                      <a16:colId xmlns:a16="http://schemas.microsoft.com/office/drawing/2014/main" val="3196229267"/>
                    </a:ext>
                  </a:extLst>
                </a:gridCol>
              </a:tblGrid>
              <a:tr h="1456224">
                <a:tc>
                  <a:txBody>
                    <a:bodyPr/>
                    <a:lstStyle/>
                    <a:p>
                      <a:pPr fontAlgn="t"/>
                      <a:r>
                        <a:rPr lang="en-US" sz="1600">
                          <a:effectLst/>
                        </a:rPr>
                        <a:t>ENUM</a:t>
                      </a:r>
                    </a:p>
                  </a:txBody>
                  <a:tcPr marL="32331" marR="32331" marT="16165" marB="16165">
                    <a:lnL w="12700" cap="flat" cmpd="sng" algn="ctr">
                      <a:solidFill>
                        <a:srgbClr val="E0EFB8"/>
                      </a:solidFill>
                      <a:prstDash val="solid"/>
                      <a:round/>
                      <a:headEnd type="none" w="med" len="med"/>
                      <a:tailEnd type="none" w="med" len="med"/>
                    </a:lnL>
                    <a:lnR w="12700" cap="flat" cmpd="sng" algn="ctr">
                      <a:solidFill>
                        <a:srgbClr val="E0EFB8"/>
                      </a:solidFill>
                      <a:prstDash val="solid"/>
                      <a:round/>
                      <a:headEnd type="none" w="med" len="med"/>
                      <a:tailEnd type="none" w="med" len="med"/>
                    </a:lnR>
                    <a:lnT w="12700" cap="flat" cmpd="sng" algn="ctr">
                      <a:solidFill>
                        <a:srgbClr val="E0EFB8"/>
                      </a:solidFill>
                      <a:prstDash val="solid"/>
                      <a:round/>
                      <a:headEnd type="none" w="med" len="med"/>
                      <a:tailEnd type="none" w="med" len="med"/>
                    </a:lnT>
                    <a:lnB w="12700" cap="flat" cmpd="sng" algn="ctr">
                      <a:solidFill>
                        <a:srgbClr val="E0EFB8"/>
                      </a:solidFill>
                      <a:prstDash val="solid"/>
                      <a:round/>
                      <a:headEnd type="none" w="med" len="med"/>
                      <a:tailEnd type="none" w="med" len="med"/>
                    </a:lnB>
                    <a:solidFill>
                      <a:srgbClr val="FFFFFF"/>
                    </a:solidFill>
                  </a:tcPr>
                </a:tc>
                <a:tc>
                  <a:txBody>
                    <a:bodyPr/>
                    <a:lstStyle/>
                    <a:p>
                      <a:pPr fontAlgn="t"/>
                      <a:r>
                        <a:rPr lang="en-US" sz="1600">
                          <a:effectLst/>
                        </a:rPr>
                        <a:t>The ENUM data type stores a predefined set of values. It is a string object with a value chosen from a list of permitted values specified when the table is created. It is similar to a string object but is more restrictive in that it only allows values included in the list of permitted values.</a:t>
                      </a:r>
                    </a:p>
                  </a:txBody>
                  <a:tcPr marL="32331" marR="32331" marT="16165" marB="16165">
                    <a:lnL w="12700" cap="flat" cmpd="sng" algn="ctr">
                      <a:solidFill>
                        <a:srgbClr val="E0EFB8"/>
                      </a:solidFill>
                      <a:prstDash val="solid"/>
                      <a:round/>
                      <a:headEnd type="none" w="med" len="med"/>
                      <a:tailEnd type="none" w="med" len="med"/>
                    </a:lnL>
                    <a:lnR w="12700" cap="flat" cmpd="sng" algn="ctr">
                      <a:solidFill>
                        <a:srgbClr val="E0EFB8"/>
                      </a:solidFill>
                      <a:prstDash val="solid"/>
                      <a:round/>
                      <a:headEnd type="none" w="med" len="med"/>
                      <a:tailEnd type="none" w="med" len="med"/>
                    </a:lnR>
                    <a:lnT w="12700" cap="flat" cmpd="sng" algn="ctr">
                      <a:solidFill>
                        <a:srgbClr val="E0EFB8"/>
                      </a:solidFill>
                      <a:prstDash val="solid"/>
                      <a:round/>
                      <a:headEnd type="none" w="med" len="med"/>
                      <a:tailEnd type="none" w="med" len="med"/>
                    </a:lnT>
                    <a:lnB w="12700" cap="flat" cmpd="sng" algn="ctr">
                      <a:solidFill>
                        <a:srgbClr val="E0EFB8"/>
                      </a:solidFill>
                      <a:prstDash val="solid"/>
                      <a:round/>
                      <a:headEnd type="none" w="med" len="med"/>
                      <a:tailEnd type="none" w="med" len="med"/>
                    </a:lnB>
                    <a:solidFill>
                      <a:srgbClr val="FFFFFF"/>
                    </a:solidFill>
                  </a:tcPr>
                </a:tc>
                <a:extLst>
                  <a:ext uri="{0D108BD9-81ED-4DB2-BD59-A6C34878D82A}">
                    <a16:rowId xmlns:a16="http://schemas.microsoft.com/office/drawing/2014/main" val="1093853290"/>
                  </a:ext>
                </a:extLst>
              </a:tr>
              <a:tr h="1739379">
                <a:tc>
                  <a:txBody>
                    <a:bodyPr/>
                    <a:lstStyle/>
                    <a:p>
                      <a:pPr fontAlgn="t"/>
                      <a:r>
                        <a:rPr lang="en-US" sz="1600">
                          <a:effectLst/>
                        </a:rPr>
                        <a:t>ARRAY</a:t>
                      </a:r>
                    </a:p>
                  </a:txBody>
                  <a:tcPr marL="32331" marR="32331" marT="16165" marB="16165">
                    <a:lnL w="12700" cap="flat" cmpd="sng" algn="ctr">
                      <a:solidFill>
                        <a:srgbClr val="E0EFB8"/>
                      </a:solidFill>
                      <a:prstDash val="solid"/>
                      <a:round/>
                      <a:headEnd type="none" w="med" len="med"/>
                      <a:tailEnd type="none" w="med" len="med"/>
                    </a:lnL>
                    <a:lnR w="12700" cap="flat" cmpd="sng" algn="ctr">
                      <a:solidFill>
                        <a:srgbClr val="E0EFB8"/>
                      </a:solidFill>
                      <a:prstDash val="solid"/>
                      <a:round/>
                      <a:headEnd type="none" w="med" len="med"/>
                      <a:tailEnd type="none" w="med" len="med"/>
                    </a:lnR>
                    <a:lnT w="12700" cap="flat" cmpd="sng" algn="ctr">
                      <a:solidFill>
                        <a:srgbClr val="E0EFB8"/>
                      </a:solidFill>
                      <a:prstDash val="solid"/>
                      <a:round/>
                      <a:headEnd type="none" w="med" len="med"/>
                      <a:tailEnd type="none" w="med" len="med"/>
                    </a:lnT>
                    <a:lnB w="12700" cap="flat" cmpd="sng" algn="ctr">
                      <a:solidFill>
                        <a:srgbClr val="E0EFB8"/>
                      </a:solidFill>
                      <a:prstDash val="solid"/>
                      <a:round/>
                      <a:headEnd type="none" w="med" len="med"/>
                      <a:tailEnd type="none" w="med" len="med"/>
                    </a:lnB>
                    <a:solidFill>
                      <a:srgbClr val="FFFFFF"/>
                    </a:solidFill>
                  </a:tcPr>
                </a:tc>
                <a:tc>
                  <a:txBody>
                    <a:bodyPr/>
                    <a:lstStyle/>
                    <a:p>
                      <a:pPr fontAlgn="t"/>
                      <a:r>
                        <a:rPr lang="en-US" sz="1600">
                          <a:effectLst/>
                        </a:rPr>
                        <a:t>The ARRAY data type stores an ordered collection of elements. It is a variable-size multidimensional array and can hold a list of values with the same data type. The elements of an array can be any data type, such as integers, strings, or other complex data types. The size of an array is not fixed and can be changed dynamically.</a:t>
                      </a:r>
                    </a:p>
                  </a:txBody>
                  <a:tcPr marL="32331" marR="32331" marT="16165" marB="16165">
                    <a:lnL w="12700" cap="flat" cmpd="sng" algn="ctr">
                      <a:solidFill>
                        <a:srgbClr val="E0EFB8"/>
                      </a:solidFill>
                      <a:prstDash val="solid"/>
                      <a:round/>
                      <a:headEnd type="none" w="med" len="med"/>
                      <a:tailEnd type="none" w="med" len="med"/>
                    </a:lnL>
                    <a:lnR w="12700" cap="flat" cmpd="sng" algn="ctr">
                      <a:solidFill>
                        <a:srgbClr val="E0EFB8"/>
                      </a:solidFill>
                      <a:prstDash val="solid"/>
                      <a:round/>
                      <a:headEnd type="none" w="med" len="med"/>
                      <a:tailEnd type="none" w="med" len="med"/>
                    </a:lnR>
                    <a:lnT w="12700" cap="flat" cmpd="sng" algn="ctr">
                      <a:solidFill>
                        <a:srgbClr val="E0EFB8"/>
                      </a:solidFill>
                      <a:prstDash val="solid"/>
                      <a:round/>
                      <a:headEnd type="none" w="med" len="med"/>
                      <a:tailEnd type="none" w="med" len="med"/>
                    </a:lnT>
                    <a:lnB w="12700" cap="flat" cmpd="sng" algn="ctr">
                      <a:solidFill>
                        <a:srgbClr val="E0EFB8"/>
                      </a:solidFill>
                      <a:prstDash val="solid"/>
                      <a:round/>
                      <a:headEnd type="none" w="med" len="med"/>
                      <a:tailEnd type="none" w="med" len="med"/>
                    </a:lnB>
                    <a:solidFill>
                      <a:srgbClr val="FFFFFF"/>
                    </a:solidFill>
                  </a:tcPr>
                </a:tc>
                <a:extLst>
                  <a:ext uri="{0D108BD9-81ED-4DB2-BD59-A6C34878D82A}">
                    <a16:rowId xmlns:a16="http://schemas.microsoft.com/office/drawing/2014/main" val="2800638106"/>
                  </a:ext>
                </a:extLst>
              </a:tr>
              <a:tr h="1078685">
                <a:tc>
                  <a:txBody>
                    <a:bodyPr/>
                    <a:lstStyle/>
                    <a:p>
                      <a:pPr fontAlgn="t"/>
                      <a:r>
                        <a:rPr lang="en-US" sz="1600">
                          <a:effectLst/>
                        </a:rPr>
                        <a:t>JSON</a:t>
                      </a:r>
                    </a:p>
                  </a:txBody>
                  <a:tcPr marL="32331" marR="32331" marT="16165" marB="16165">
                    <a:lnL w="12700" cap="flat" cmpd="sng" algn="ctr">
                      <a:solidFill>
                        <a:srgbClr val="E0EFB8"/>
                      </a:solidFill>
                      <a:prstDash val="solid"/>
                      <a:round/>
                      <a:headEnd type="none" w="med" len="med"/>
                      <a:tailEnd type="none" w="med" len="med"/>
                    </a:lnL>
                    <a:lnR w="12700" cap="flat" cmpd="sng" algn="ctr">
                      <a:solidFill>
                        <a:srgbClr val="E0EFB8"/>
                      </a:solidFill>
                      <a:prstDash val="solid"/>
                      <a:round/>
                      <a:headEnd type="none" w="med" len="med"/>
                      <a:tailEnd type="none" w="med" len="med"/>
                    </a:lnR>
                    <a:lnT w="12700" cap="flat" cmpd="sng" algn="ctr">
                      <a:solidFill>
                        <a:srgbClr val="E0EFB8"/>
                      </a:solidFill>
                      <a:prstDash val="solid"/>
                      <a:round/>
                      <a:headEnd type="none" w="med" len="med"/>
                      <a:tailEnd type="none" w="med" len="med"/>
                    </a:lnT>
                    <a:lnB w="12700" cap="flat" cmpd="sng" algn="ctr">
                      <a:solidFill>
                        <a:srgbClr val="E0EFB8"/>
                      </a:solidFill>
                      <a:prstDash val="solid"/>
                      <a:round/>
                      <a:headEnd type="none" w="med" len="med"/>
                      <a:tailEnd type="none" w="med" len="med"/>
                    </a:lnB>
                    <a:solidFill>
                      <a:srgbClr val="FFFFFF"/>
                    </a:solidFill>
                  </a:tcPr>
                </a:tc>
                <a:tc>
                  <a:txBody>
                    <a:bodyPr/>
                    <a:lstStyle/>
                    <a:p>
                      <a:pPr fontAlgn="t"/>
                      <a:r>
                        <a:rPr lang="en-US" sz="1600" dirty="0">
                          <a:effectLst/>
                        </a:rPr>
                        <a:t>The JSON data type stores JSON (JavaScript Object Notation) data. It is a lightweight data-interchange format that is simple for humans to read and write and for machines to parse and generate.</a:t>
                      </a:r>
                    </a:p>
                  </a:txBody>
                  <a:tcPr marL="32331" marR="32331" marT="16165" marB="16165">
                    <a:lnL w="12700" cap="flat" cmpd="sng" algn="ctr">
                      <a:solidFill>
                        <a:srgbClr val="E0EFB8"/>
                      </a:solidFill>
                      <a:prstDash val="solid"/>
                      <a:round/>
                      <a:headEnd type="none" w="med" len="med"/>
                      <a:tailEnd type="none" w="med" len="med"/>
                    </a:lnL>
                    <a:lnR w="12700" cap="flat" cmpd="sng" algn="ctr">
                      <a:solidFill>
                        <a:srgbClr val="E0EFB8"/>
                      </a:solidFill>
                      <a:prstDash val="solid"/>
                      <a:round/>
                      <a:headEnd type="none" w="med" len="med"/>
                      <a:tailEnd type="none" w="med" len="med"/>
                    </a:lnR>
                    <a:lnT w="12700" cap="flat" cmpd="sng" algn="ctr">
                      <a:solidFill>
                        <a:srgbClr val="E0EFB8"/>
                      </a:solidFill>
                      <a:prstDash val="solid"/>
                      <a:round/>
                      <a:headEnd type="none" w="med" len="med"/>
                      <a:tailEnd type="none" w="med" len="med"/>
                    </a:lnT>
                    <a:lnB w="12700" cap="flat" cmpd="sng" algn="ctr">
                      <a:solidFill>
                        <a:srgbClr val="E0EFB8"/>
                      </a:solidFill>
                      <a:prstDash val="solid"/>
                      <a:round/>
                      <a:headEnd type="none" w="med" len="med"/>
                      <a:tailEnd type="none" w="med" len="med"/>
                    </a:lnB>
                    <a:solidFill>
                      <a:srgbClr val="FFFFFF"/>
                    </a:solidFill>
                  </a:tcPr>
                </a:tc>
                <a:extLst>
                  <a:ext uri="{0D108BD9-81ED-4DB2-BD59-A6C34878D82A}">
                    <a16:rowId xmlns:a16="http://schemas.microsoft.com/office/drawing/2014/main" val="3742352302"/>
                  </a:ext>
                </a:extLst>
              </a:tr>
            </a:tbl>
          </a:graphicData>
        </a:graphic>
      </p:graphicFrame>
    </p:spTree>
    <p:extLst>
      <p:ext uri="{BB962C8B-B14F-4D97-AF65-F5344CB8AC3E}">
        <p14:creationId xmlns:p14="http://schemas.microsoft.com/office/powerpoint/2010/main" val="30994060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F3B59-8BA3-742E-F143-BFBDD377A42C}"/>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C5CDE1C5-D71E-963B-B889-76DD20E35F5F}"/>
              </a:ext>
            </a:extLst>
          </p:cNvPr>
          <p:cNvSpPr>
            <a:spLocks noGrp="1"/>
          </p:cNvSpPr>
          <p:nvPr>
            <p:ph type="body" idx="1"/>
          </p:nvPr>
        </p:nvSpPr>
        <p:spPr/>
        <p:txBody>
          <a:bodyPr/>
          <a:lstStyle/>
          <a:p>
            <a:pPr marL="114300" indent="0">
              <a:buNone/>
            </a:pPr>
            <a:r>
              <a:rPr lang="en-US" b="0" i="0" dirty="0">
                <a:solidFill>
                  <a:schemeClr val="tx1"/>
                </a:solidFill>
                <a:effectLst/>
                <a:latin typeface="SFMono-Regular"/>
              </a:rPr>
              <a:t>CREATE TABLE customers </a:t>
            </a:r>
          </a:p>
          <a:p>
            <a:pPr marL="114300" indent="0">
              <a:buNone/>
            </a:pPr>
            <a:r>
              <a:rPr lang="en-US" b="0" i="0" dirty="0">
                <a:solidFill>
                  <a:schemeClr val="tx1"/>
                </a:solidFill>
                <a:effectLst/>
                <a:latin typeface="SFMono-Regular"/>
              </a:rPr>
              <a:t>( </a:t>
            </a:r>
            <a:r>
              <a:rPr lang="en-US" b="0" i="0" dirty="0" err="1">
                <a:solidFill>
                  <a:schemeClr val="tx1"/>
                </a:solidFill>
                <a:effectLst/>
                <a:latin typeface="SFMono-Regular"/>
              </a:rPr>
              <a:t>customer_id</a:t>
            </a:r>
            <a:r>
              <a:rPr lang="en-US" b="0" i="0" dirty="0">
                <a:solidFill>
                  <a:schemeClr val="tx1"/>
                </a:solidFill>
                <a:effectLst/>
                <a:latin typeface="SFMono-Regular"/>
              </a:rPr>
              <a:t> INT PRIMARY KEY,</a:t>
            </a:r>
          </a:p>
          <a:p>
            <a:pPr marL="114300" indent="0">
              <a:buNone/>
            </a:pPr>
            <a:r>
              <a:rPr lang="en-US" b="0" i="0" dirty="0">
                <a:solidFill>
                  <a:schemeClr val="tx1"/>
                </a:solidFill>
                <a:effectLst/>
                <a:latin typeface="SFMono-Regular"/>
              </a:rPr>
              <a:t> </a:t>
            </a:r>
            <a:r>
              <a:rPr lang="en-US" b="0" i="0" dirty="0" err="1">
                <a:solidFill>
                  <a:schemeClr val="tx1"/>
                </a:solidFill>
                <a:effectLst/>
                <a:latin typeface="SFMono-Regular"/>
              </a:rPr>
              <a:t>first_name</a:t>
            </a:r>
            <a:r>
              <a:rPr lang="en-US" b="0" i="0" dirty="0">
                <a:solidFill>
                  <a:schemeClr val="tx1"/>
                </a:solidFill>
                <a:effectLst/>
                <a:latin typeface="SFMono-Regular"/>
              </a:rPr>
              <a:t> VARCHAR(50) NOT NULL, </a:t>
            </a:r>
          </a:p>
          <a:p>
            <a:pPr marL="114300" indent="0">
              <a:buNone/>
            </a:pPr>
            <a:r>
              <a:rPr lang="en-US" b="0" i="0" dirty="0" err="1">
                <a:solidFill>
                  <a:schemeClr val="tx1"/>
                </a:solidFill>
                <a:effectLst/>
                <a:latin typeface="SFMono-Regular"/>
              </a:rPr>
              <a:t>last_name</a:t>
            </a:r>
            <a:r>
              <a:rPr lang="en-US" b="0" i="0" dirty="0">
                <a:solidFill>
                  <a:schemeClr val="tx1"/>
                </a:solidFill>
                <a:effectLst/>
                <a:latin typeface="SFMono-Regular"/>
              </a:rPr>
              <a:t> VARCHAR(50) NOT NULL, </a:t>
            </a:r>
          </a:p>
          <a:p>
            <a:pPr marL="114300" indent="0">
              <a:buNone/>
            </a:pPr>
            <a:r>
              <a:rPr lang="en-US" b="0" i="0" dirty="0">
                <a:solidFill>
                  <a:schemeClr val="tx1"/>
                </a:solidFill>
                <a:effectLst/>
                <a:latin typeface="SFMono-Regular"/>
              </a:rPr>
              <a:t>email VARCHAR(255) UNIQUE, </a:t>
            </a:r>
          </a:p>
          <a:p>
            <a:pPr marL="114300" indent="0">
              <a:buNone/>
            </a:pPr>
            <a:r>
              <a:rPr lang="en-US" b="0" i="0" dirty="0" err="1">
                <a:solidFill>
                  <a:schemeClr val="tx1"/>
                </a:solidFill>
                <a:effectLst/>
                <a:latin typeface="SFMono-Regular"/>
              </a:rPr>
              <a:t>date_of_birth</a:t>
            </a:r>
            <a:r>
              <a:rPr lang="en-US" b="0" i="0" dirty="0">
                <a:solidFill>
                  <a:schemeClr val="tx1"/>
                </a:solidFill>
                <a:effectLst/>
                <a:latin typeface="SFMono-Regular"/>
              </a:rPr>
              <a:t> DATE, </a:t>
            </a:r>
            <a:r>
              <a:rPr lang="en-US" b="0" i="0" dirty="0" err="1">
                <a:solidFill>
                  <a:schemeClr val="tx1"/>
                </a:solidFill>
                <a:effectLst/>
                <a:latin typeface="SFMono-Regular"/>
              </a:rPr>
              <a:t>is_active</a:t>
            </a:r>
            <a:r>
              <a:rPr lang="en-US" b="0" i="0" dirty="0">
                <a:solidFill>
                  <a:schemeClr val="tx1"/>
                </a:solidFill>
                <a:effectLst/>
                <a:latin typeface="SFMono-Regular"/>
              </a:rPr>
              <a:t> BOOLEAN NOT NULL DEFAULT TRUE, </a:t>
            </a:r>
          </a:p>
          <a:p>
            <a:pPr marL="114300" indent="0">
              <a:buNone/>
            </a:pPr>
            <a:r>
              <a:rPr lang="en-US" b="0" i="0" dirty="0" err="1">
                <a:solidFill>
                  <a:schemeClr val="tx1"/>
                </a:solidFill>
                <a:effectLst/>
                <a:latin typeface="SFMono-Regular"/>
              </a:rPr>
              <a:t>last_login</a:t>
            </a:r>
            <a:r>
              <a:rPr lang="en-US" b="0" i="0" dirty="0">
                <a:solidFill>
                  <a:schemeClr val="tx1"/>
                </a:solidFill>
                <a:effectLst/>
                <a:latin typeface="SFMono-Regular"/>
              </a:rPr>
              <a:t> TIMESTAMP );</a:t>
            </a:r>
            <a:endParaRPr lang="en-US" dirty="0">
              <a:solidFill>
                <a:schemeClr val="tx1"/>
              </a:solidFill>
            </a:endParaRPr>
          </a:p>
        </p:txBody>
      </p:sp>
    </p:spTree>
    <p:extLst>
      <p:ext uri="{BB962C8B-B14F-4D97-AF65-F5344CB8AC3E}">
        <p14:creationId xmlns:p14="http://schemas.microsoft.com/office/powerpoint/2010/main" val="32411615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35"/>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ru"/>
              <a:t>Назарларыңызға рақмет!</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t>Мәліметтер қоры анықтамасы</a:t>
            </a:r>
            <a:endParaRPr/>
          </a:p>
        </p:txBody>
      </p:sp>
      <p:sp>
        <p:nvSpPr>
          <p:cNvPr id="67" name="Google Shape;67;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85000" lnSpcReduction="10000"/>
          </a:bodyPr>
          <a:lstStyle/>
          <a:p>
            <a:pPr marL="0" lvl="0" indent="0" algn="just" rtl="0">
              <a:spcBef>
                <a:spcPts val="0"/>
              </a:spcBef>
              <a:spcAft>
                <a:spcPts val="0"/>
              </a:spcAft>
              <a:buClr>
                <a:schemeClr val="dk1"/>
              </a:buClr>
              <a:buSzPct val="61111"/>
              <a:buFont typeface="Arial"/>
              <a:buNone/>
            </a:pPr>
            <a:r>
              <a:rPr lang="ru" b="1"/>
              <a:t>Пәндік аймақ</a:t>
            </a:r>
            <a:r>
              <a:rPr lang="ru"/>
              <a:t> – басқаруды және сайып келгенде, автоматтандыруды ұйымдастыру мақсатында зерттелетін нақты дүниенің бөлігі. Пәндік аймақ көптеген фрагменттермен ұсынылған, мысалы, кәсіпорын цехтармен, басқарумен, бухгалтерлік есеппен және т.б. Пәндік аймақтың әрбір фрагменті объектілерді пайдаланатын объектілер мен процестердің жиынтығымен, сондай-ақ пәндік аймаққа әртүрлі көзқарастармен сипатталатын пайдаланушылар жиынтығымен сипатталады.</a:t>
            </a:r>
            <a:endParaRPr/>
          </a:p>
          <a:p>
            <a:pPr marL="0" lvl="0" indent="0" algn="just" rtl="0">
              <a:spcBef>
                <a:spcPts val="1200"/>
              </a:spcBef>
              <a:spcAft>
                <a:spcPts val="0"/>
              </a:spcAft>
              <a:buClr>
                <a:schemeClr val="dk1"/>
              </a:buClr>
              <a:buSzPct val="61111"/>
              <a:buFont typeface="Arial"/>
              <a:buNone/>
            </a:pPr>
            <a:r>
              <a:rPr lang="ru"/>
              <a:t>«</a:t>
            </a:r>
            <a:r>
              <a:rPr lang="ru" i="1"/>
              <a:t>Динамикалық жаңартылған</a:t>
            </a:r>
            <a:r>
              <a:rPr lang="ru"/>
              <a:t>» тіркесі дерекқордың пәндік аймақтың ағымдағы жағдайына сәйкестігі кезеңді емес, нақты уақыт режимінде қамтамасыз етілетінін білдіреді. Сонымен қатар, бір деректер әртүрлі пайдаланушы топтарының қажеттіліктеріне сәйкес әртүрлі тәсілдермен ұсынылуы мүмкін.</a:t>
            </a:r>
            <a:endParaRPr/>
          </a:p>
          <a:p>
            <a:pPr marL="0" lvl="0" indent="0" algn="just" rtl="0">
              <a:spcBef>
                <a:spcPts val="1200"/>
              </a:spcBef>
              <a:spcAft>
                <a:spcPts val="0"/>
              </a:spcAft>
              <a:buClr>
                <a:schemeClr val="dk1"/>
              </a:buClr>
              <a:buSzPct val="61111"/>
              <a:buFont typeface="Arial"/>
              <a:buNone/>
            </a:pPr>
            <a:r>
              <a:rPr lang="ru" b="1"/>
              <a:t>Мәліметтер қоры</a:t>
            </a:r>
            <a:r>
              <a:rPr lang="ru"/>
              <a:t> әдетте компьютерлік жүйеде электронды түрде сақталатын құрылымдық ақпараттың немесе деректердің реттелген жиынтығы болып табылады.</a:t>
            </a:r>
            <a:endParaRPr/>
          </a:p>
          <a:p>
            <a:pPr marL="0" lvl="0" indent="0" algn="l" rtl="0">
              <a:spcBef>
                <a:spcPts val="1200"/>
              </a:spcBef>
              <a:spcAft>
                <a:spcPts val="120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t>Деректер және деректер моделі</a:t>
            </a:r>
            <a:endParaRPr/>
          </a:p>
        </p:txBody>
      </p:sp>
      <p:sp>
        <p:nvSpPr>
          <p:cNvPr id="73" name="Google Shape;73;p16"/>
          <p:cNvSpPr txBox="1">
            <a:spLocks noGrp="1"/>
          </p:cNvSpPr>
          <p:nvPr>
            <p:ph type="body" idx="1"/>
          </p:nvPr>
        </p:nvSpPr>
        <p:spPr>
          <a:xfrm>
            <a:off x="311700" y="941775"/>
            <a:ext cx="8520600" cy="3948300"/>
          </a:xfrm>
          <a:prstGeom prst="rect">
            <a:avLst/>
          </a:prstGeom>
        </p:spPr>
        <p:txBody>
          <a:bodyPr spcFirstLastPara="1" wrap="square" lIns="91425" tIns="91425" rIns="91425" bIns="91425" anchor="t" anchorCtr="0">
            <a:normAutofit fontScale="85000" lnSpcReduction="20000"/>
          </a:bodyPr>
          <a:lstStyle/>
          <a:p>
            <a:pPr marL="0" lvl="0" indent="0" algn="just" rtl="0">
              <a:spcBef>
                <a:spcPts val="0"/>
              </a:spcBef>
              <a:spcAft>
                <a:spcPts val="0"/>
              </a:spcAft>
              <a:buClr>
                <a:schemeClr val="dk1"/>
              </a:buClr>
              <a:buSzPct val="56617"/>
              <a:buFont typeface="Arial"/>
              <a:buNone/>
            </a:pPr>
            <a:r>
              <a:rPr lang="ru" dirty="0"/>
              <a:t>М</a:t>
            </a:r>
            <a:r>
              <a:rPr lang="ru" sz="1942" dirty="0"/>
              <a:t>әліметтер қоры ұғымындағы іргелі ұғымдар «</a:t>
            </a:r>
            <a:r>
              <a:rPr lang="ru" sz="1942" i="1" dirty="0"/>
              <a:t>деректер</a:t>
            </a:r>
            <a:r>
              <a:rPr lang="ru" sz="1942" dirty="0"/>
              <a:t>» және «д</a:t>
            </a:r>
            <a:r>
              <a:rPr lang="ru" sz="1942" i="1" dirty="0"/>
              <a:t>еректер моделі</a:t>
            </a:r>
            <a:r>
              <a:rPr lang="ru" sz="1942" dirty="0"/>
              <a:t>» жалпыланған категориялар болып табылады.</a:t>
            </a:r>
            <a:endParaRPr sz="1942" dirty="0"/>
          </a:p>
          <a:p>
            <a:pPr marL="0" lvl="0" indent="0" algn="just" rtl="0">
              <a:spcBef>
                <a:spcPts val="1200"/>
              </a:spcBef>
              <a:spcAft>
                <a:spcPts val="0"/>
              </a:spcAft>
              <a:buNone/>
            </a:pPr>
            <a:r>
              <a:rPr lang="ru" sz="1942" dirty="0"/>
              <a:t>Мәліметтер қоры ұғымындағы </a:t>
            </a:r>
            <a:r>
              <a:rPr lang="ru" sz="1942" b="1" dirty="0"/>
              <a:t>«деректер</a:t>
            </a:r>
            <a:r>
              <a:rPr lang="ru" sz="1942" dirty="0"/>
              <a:t>» ұғымы объектіні, жағдайды, жағдайды немесе кез келген басқа факторларды сипаттайтын нақты мәндердің, параметрлердің жиынтығы болып табылады.</a:t>
            </a:r>
            <a:endParaRPr sz="1942" dirty="0"/>
          </a:p>
          <a:p>
            <a:pPr marL="0" lvl="0" indent="0" algn="just" rtl="0">
              <a:spcBef>
                <a:spcPts val="1200"/>
              </a:spcBef>
              <a:spcAft>
                <a:spcPts val="0"/>
              </a:spcAft>
              <a:buNone/>
            </a:pPr>
            <a:r>
              <a:rPr lang="ru" sz="1942" dirty="0"/>
              <a:t>Мәліметтердің мысалдары: Николай Степанович Петров, $30 және т.б. Деректер нақты құрылымға ие емес, деректер пайдаланушы оған белгілі бір құрылым орнатқанда ақпаратқа айналады, яғни ол олардың мағыналық мазмұнын жүзеге асырады.</a:t>
            </a:r>
          </a:p>
          <a:p>
            <a:pPr marL="0" lvl="0" indent="0" algn="just" rtl="0">
              <a:spcBef>
                <a:spcPts val="1200"/>
              </a:spcBef>
              <a:spcAft>
                <a:spcPts val="0"/>
              </a:spcAft>
              <a:buNone/>
            </a:pPr>
            <a:r>
              <a:rPr lang="ru" sz="1942" dirty="0"/>
              <a:t> </a:t>
            </a:r>
            <a:r>
              <a:rPr lang="ru" sz="1942" b="1" dirty="0"/>
              <a:t>Деректер моделі</a:t>
            </a:r>
            <a:r>
              <a:rPr lang="ru" sz="1942" dirty="0"/>
              <a:t> - бұл белгілі бір деректерге қатысты бола отырып, пайдаланушылар мен әзірлеушілерге оларды ақпарат ретінде түсіндіруге мүмкіндік беретін абстракцияның қандай да бір түрі, яғни тек деректерді ғана емес, сонымен қатар олардың арасындағы қатынасты қамтитын ақпарат.</a:t>
            </a:r>
            <a:endParaRPr sz="1942" dirty="0"/>
          </a:p>
          <a:p>
            <a:pPr marL="0" lvl="0" indent="0" algn="l" rtl="0">
              <a:spcBef>
                <a:spcPts val="1200"/>
              </a:spcBef>
              <a:spcAft>
                <a:spcPts val="1200"/>
              </a:spcAft>
              <a:buNone/>
            </a:pP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B99D3-2FF7-EB87-12AA-DAAC1893709B}"/>
              </a:ext>
            </a:extLst>
          </p:cNvPr>
          <p:cNvSpPr>
            <a:spLocks noGrp="1"/>
          </p:cNvSpPr>
          <p:nvPr>
            <p:ph type="title"/>
          </p:nvPr>
        </p:nvSpPr>
        <p:spPr/>
        <p:txBody>
          <a:bodyPr>
            <a:normAutofit fontScale="90000"/>
          </a:bodyPr>
          <a:lstStyle/>
          <a:p>
            <a:endParaRPr lang="en-US"/>
          </a:p>
        </p:txBody>
      </p:sp>
      <p:sp>
        <p:nvSpPr>
          <p:cNvPr id="3" name="Text Placeholder 2">
            <a:extLst>
              <a:ext uri="{FF2B5EF4-FFF2-40B4-BE49-F238E27FC236}">
                <a16:creationId xmlns:a16="http://schemas.microsoft.com/office/drawing/2014/main" id="{B62C0552-8388-2761-557D-045DFF6EC7F2}"/>
              </a:ext>
            </a:extLst>
          </p:cNvPr>
          <p:cNvSpPr>
            <a:spLocks noGrp="1"/>
          </p:cNvSpPr>
          <p:nvPr>
            <p:ph type="body" idx="1"/>
          </p:nvPr>
        </p:nvSpPr>
        <p:spPr/>
        <p:txBody>
          <a:bodyPr/>
          <a:lstStyle/>
          <a:p>
            <a:r>
              <a:rPr lang="kk-KZ" sz="1800" dirty="0">
                <a:effectLst/>
                <a:latin typeface="Times New Roman" panose="02020603050405020304" pitchFamily="18" charset="0"/>
                <a:ea typeface="Calibri" panose="020F0502020204030204" pitchFamily="34" charset="0"/>
                <a:cs typeface="Times New Roman" panose="02020603050405020304" pitchFamily="18" charset="0"/>
              </a:rPr>
              <a:t>Қорда сақталатын мәліметтердің логикалық құрылымы мәліметтерді кейіптеудің моделі деп аталады. </a:t>
            </a:r>
          </a:p>
          <a:p>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Мәліметтерді кейіптеудің негізгі модельдеріне (мәліметтер моделіне) келесілер жатады: </a:t>
            </a:r>
            <a:r>
              <a:rPr lang="kk-KZ" sz="1800" b="1" dirty="0">
                <a:effectLst/>
                <a:latin typeface="Times New Roman" panose="02020603050405020304" pitchFamily="18" charset="0"/>
                <a:ea typeface="Calibri" panose="020F0502020204030204" pitchFamily="34" charset="0"/>
                <a:cs typeface="Times New Roman" panose="02020603050405020304" pitchFamily="18" charset="0"/>
              </a:rPr>
              <a:t>иерархиялық, желілік, реляциялық, постреляциялық, көпөлшемді және объектілі-бағытталған. </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7082048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t>МҚ немесе ДБ модельдері</a:t>
            </a:r>
            <a:endParaRPr/>
          </a:p>
        </p:txBody>
      </p:sp>
      <p:sp>
        <p:nvSpPr>
          <p:cNvPr id="79" name="Google Shape;79;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Clr>
                <a:schemeClr val="dk1"/>
              </a:buClr>
              <a:buSzPts val="1100"/>
              <a:buFont typeface="Arial"/>
              <a:buNone/>
            </a:pPr>
            <a:r>
              <a:rPr lang="ru"/>
              <a:t>Деректер моделінің көмегімен пәндік аймақтың объектілерін және олардың арасындағы байланыстарды көрсетуге болады. Деректерді ұйымдастыру түріне байланысты келесі маңызды деректер базасы үлгілері бөлінеді:</a:t>
            </a:r>
            <a:endParaRPr/>
          </a:p>
          <a:p>
            <a:pPr marL="457200" lvl="0" indent="-342900" algn="l" rtl="0">
              <a:spcBef>
                <a:spcPts val="1200"/>
              </a:spcBef>
              <a:spcAft>
                <a:spcPts val="0"/>
              </a:spcAft>
              <a:buSzPts val="1800"/>
              <a:buChar char="●"/>
            </a:pPr>
            <a:r>
              <a:rPr lang="ru"/>
              <a:t>иерархиялық</a:t>
            </a:r>
            <a:endParaRPr/>
          </a:p>
          <a:p>
            <a:pPr marL="457200" lvl="0" indent="-342900" algn="l" rtl="0">
              <a:spcBef>
                <a:spcPts val="0"/>
              </a:spcBef>
              <a:spcAft>
                <a:spcPts val="0"/>
              </a:spcAft>
              <a:buSzPts val="1800"/>
              <a:buChar char="●"/>
            </a:pPr>
            <a:r>
              <a:rPr lang="ru"/>
              <a:t>желі</a:t>
            </a:r>
            <a:endParaRPr/>
          </a:p>
          <a:p>
            <a:pPr marL="457200" lvl="0" indent="-342900" algn="l" rtl="0">
              <a:spcBef>
                <a:spcPts val="0"/>
              </a:spcBef>
              <a:spcAft>
                <a:spcPts val="0"/>
              </a:spcAft>
              <a:buSzPts val="1800"/>
              <a:buChar char="●"/>
            </a:pPr>
            <a:r>
              <a:rPr lang="ru"/>
              <a:t>қатынастық</a:t>
            </a:r>
            <a:endParaRPr/>
          </a:p>
          <a:p>
            <a:pPr marL="457200" lvl="0" indent="-342900" algn="l" rtl="0">
              <a:spcBef>
                <a:spcPts val="0"/>
              </a:spcBef>
              <a:spcAft>
                <a:spcPts val="0"/>
              </a:spcAft>
              <a:buSzPts val="1800"/>
              <a:buChar char="●"/>
            </a:pPr>
            <a:r>
              <a:rPr lang="ru"/>
              <a:t>объектіге бағытталған</a:t>
            </a:r>
            <a:endParaRPr/>
          </a:p>
          <a:p>
            <a:pPr marL="0" lvl="0" indent="0" algn="l" rtl="0">
              <a:spcBef>
                <a:spcPts val="1200"/>
              </a:spcBef>
              <a:spcAft>
                <a:spcPts val="120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311700" y="2458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ru"/>
              <a:t>МҚ модельдері</a:t>
            </a:r>
            <a:endParaRPr/>
          </a:p>
        </p:txBody>
      </p:sp>
      <p:sp>
        <p:nvSpPr>
          <p:cNvPr id="85" name="Google Shape;85;p18"/>
          <p:cNvSpPr txBox="1">
            <a:spLocks noGrp="1"/>
          </p:cNvSpPr>
          <p:nvPr>
            <p:ph type="body" idx="1"/>
          </p:nvPr>
        </p:nvSpPr>
        <p:spPr>
          <a:xfrm>
            <a:off x="311700" y="923650"/>
            <a:ext cx="8520600" cy="4002600"/>
          </a:xfrm>
          <a:prstGeom prst="rect">
            <a:avLst/>
          </a:prstGeom>
        </p:spPr>
        <p:txBody>
          <a:bodyPr spcFirstLastPara="1" wrap="square" lIns="91425" tIns="91425" rIns="91425" bIns="91425" anchor="t" anchorCtr="0">
            <a:normAutofit fontScale="77500" lnSpcReduction="20000"/>
          </a:bodyPr>
          <a:lstStyle/>
          <a:p>
            <a:pPr marL="0" lvl="0" indent="0" algn="l" rtl="0">
              <a:spcBef>
                <a:spcPts val="0"/>
              </a:spcBef>
              <a:spcAft>
                <a:spcPts val="0"/>
              </a:spcAft>
              <a:buClr>
                <a:schemeClr val="dk1"/>
              </a:buClr>
              <a:buSzPct val="61111"/>
              <a:buFont typeface="Arial"/>
              <a:buNone/>
            </a:pPr>
            <a:r>
              <a:rPr lang="ru" b="1" dirty="0"/>
              <a:t>Иерархиялық деректер қорында </a:t>
            </a:r>
            <a:r>
              <a:rPr lang="ru" dirty="0"/>
              <a:t>деректер ағаш құрылымы түрінде беріледі. Мұндай дерекқор құрылымы иерархиялық реттелген деректермен жұмыс істеуге ыңғайлы. Күрделі логикалық байланыстары бар деректермен жұмыс істегенде иерархиялық модель тым ауыр болып шығады.</a:t>
            </a:r>
            <a:endParaRPr dirty="0"/>
          </a:p>
          <a:p>
            <a:pPr marL="0" lvl="0" indent="0" algn="l" rtl="0">
              <a:spcBef>
                <a:spcPts val="1200"/>
              </a:spcBef>
              <a:spcAft>
                <a:spcPts val="0"/>
              </a:spcAft>
              <a:buClr>
                <a:schemeClr val="dk1"/>
              </a:buClr>
              <a:buSzPct val="61111"/>
              <a:buFont typeface="Arial"/>
              <a:buNone/>
            </a:pPr>
            <a:r>
              <a:rPr lang="ru" b="1" dirty="0"/>
              <a:t>Желілік деректер базасында </a:t>
            </a:r>
            <a:r>
              <a:rPr lang="ru" dirty="0"/>
              <a:t>мәліметтер график түрінде ұйымдастырылған. Желілік құрылымның кемшілігі құрылымның қатаңдығы және оны ұйымдастырудың күрделілігі болып табылады.</a:t>
            </a:r>
            <a:endParaRPr dirty="0"/>
          </a:p>
          <a:p>
            <a:pPr marL="0" lvl="0" indent="0" algn="l" rtl="0">
              <a:spcBef>
                <a:spcPts val="1200"/>
              </a:spcBef>
              <a:spcAft>
                <a:spcPts val="0"/>
              </a:spcAft>
              <a:buClr>
                <a:schemeClr val="dk1"/>
              </a:buClr>
              <a:buSzPct val="61111"/>
              <a:buFont typeface="Arial"/>
              <a:buNone/>
            </a:pPr>
            <a:r>
              <a:rPr lang="ru" b="1" dirty="0"/>
              <a:t>Реляциялық мәліметтер базасы </a:t>
            </a:r>
            <a:r>
              <a:rPr lang="ru" dirty="0"/>
              <a:t>өз атауын ағылшынның relation (relationship) терминінен алды. Оны 70-ші жылы IBM қызметкері Эдгар Кодд ұсынды. </a:t>
            </a:r>
            <a:r>
              <a:rPr lang="ru" b="1" dirty="0"/>
              <a:t>Реляциялық мәліметтер базасы </a:t>
            </a:r>
            <a:r>
              <a:rPr lang="ru" dirty="0"/>
              <a:t>– бұл қатынастар арқылы байланысқан кестелер жиынтығы. Реляциялық деректер моделінің артықшылықтары құрылымның қарапайымдылығы мен икемділігі болып табылады. Сонымен қатар, оны компьютерде жүзеге асыру ыңғайлы. Дербес компьютерлерге арналған қазіргі заманғы деректер қорының көпшілігі реляциялық болып табылады.</a:t>
            </a:r>
            <a:endParaRPr dirty="0"/>
          </a:p>
          <a:p>
            <a:pPr marL="0" lvl="0" indent="0" algn="l" rtl="0">
              <a:spcBef>
                <a:spcPts val="1200"/>
              </a:spcBef>
              <a:spcAft>
                <a:spcPts val="0"/>
              </a:spcAft>
              <a:buClr>
                <a:schemeClr val="dk1"/>
              </a:buClr>
              <a:buSzPct val="61111"/>
              <a:buFont typeface="Arial"/>
              <a:buNone/>
            </a:pPr>
            <a:r>
              <a:rPr lang="ru" b="1" dirty="0"/>
              <a:t>Объектіге бағытталған мәліметтер базасы </a:t>
            </a:r>
            <a:r>
              <a:rPr lang="ru" dirty="0"/>
              <a:t>желілік және реляциялық модельдерді біріктіреді және күрделі деректер құрылымы бар үлкен деректер қорын құру үшін қолданылады.</a:t>
            </a:r>
            <a:endParaRPr dirty="0"/>
          </a:p>
          <a:p>
            <a:pPr marL="0" lvl="0" indent="0" algn="l" rtl="0">
              <a:spcBef>
                <a:spcPts val="1200"/>
              </a:spcBef>
              <a:spcAft>
                <a:spcPts val="0"/>
              </a:spcAft>
              <a:buClr>
                <a:schemeClr val="dk1"/>
              </a:buClr>
              <a:buSzPct val="61111"/>
              <a:buFont typeface="Arial"/>
              <a:buNone/>
            </a:pPr>
            <a:r>
              <a:rPr lang="ru" dirty="0"/>
              <a:t>Мәліметтер қорын бірінші буын деректер қорларына бөлуге болады: иерархиялық, желілік; екінші буын: реляциялық; үшінші буын: объектіге бағытталған, объектілік қатынас.</a:t>
            </a:r>
            <a:endParaRPr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4362</Words>
  <Application>Microsoft Office PowerPoint</Application>
  <PresentationFormat>On-screen Show (16:9)</PresentationFormat>
  <Paragraphs>206</Paragraphs>
  <Slides>44</Slides>
  <Notes>26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44</vt:i4>
      </vt:variant>
    </vt:vector>
  </HeadingPairs>
  <TitlesOfParts>
    <vt:vector size="51" baseType="lpstr">
      <vt:lpstr>Arial</vt:lpstr>
      <vt:lpstr>Arial Unicode MS</vt:lpstr>
      <vt:lpstr>Calibri</vt:lpstr>
      <vt:lpstr>SFMono-Regular</vt:lpstr>
      <vt:lpstr>Symbol</vt:lpstr>
      <vt:lpstr>Times New Roman</vt:lpstr>
      <vt:lpstr>Simple Light</vt:lpstr>
      <vt:lpstr>Лекция 1-2</vt:lpstr>
      <vt:lpstr>Кіріспе</vt:lpstr>
      <vt:lpstr>Мәліметтер қоры (МҚ)</vt:lpstr>
      <vt:lpstr>PowerPoint Presentation</vt:lpstr>
      <vt:lpstr>Мәліметтер қоры анықтамасы</vt:lpstr>
      <vt:lpstr>Деректер және деректер моделі</vt:lpstr>
      <vt:lpstr>PowerPoint Presentation</vt:lpstr>
      <vt:lpstr>МҚ немесе ДБ модельдері</vt:lpstr>
      <vt:lpstr>МҚ модельдері</vt:lpstr>
      <vt:lpstr>PowerPoint Presentation</vt:lpstr>
      <vt:lpstr>PowerPoint Presentation</vt:lpstr>
      <vt:lpstr>МҚБЖ фкунциялары</vt:lpstr>
      <vt:lpstr>PowerPoint Presentation</vt:lpstr>
      <vt:lpstr>PowerPoint Presentation</vt:lpstr>
      <vt:lpstr>PowerPoint Presentation</vt:lpstr>
      <vt:lpstr>Ақпараттық жүйенің архитектурасы</vt:lpstr>
      <vt:lpstr>PowerPoint Presentation</vt:lpstr>
      <vt:lpstr>Клиент-сервер архитектурасы</vt:lpstr>
      <vt:lpstr>PowerPoint Presentation</vt:lpstr>
      <vt:lpstr>PowerPoint Presentation</vt:lpstr>
      <vt:lpstr>PowerPoint Presentation</vt:lpstr>
      <vt:lpstr>Реляциялық МҚ негізгі ұғымдары</vt:lpstr>
      <vt:lpstr>Домен</vt:lpstr>
      <vt:lpstr>Атрибут</vt:lpstr>
      <vt:lpstr>NULL мәні</vt:lpstr>
      <vt:lpstr>Алғашқы немесе бастапқы кілт</vt:lpstr>
      <vt:lpstr>PowerPoint Presentation</vt:lpstr>
      <vt:lpstr>Қатынас схемасы</vt:lpstr>
      <vt:lpstr>Қосымша(екінші) кілт, сыртқы кілт</vt:lpstr>
      <vt:lpstr>PowerPoint Presentation</vt:lpstr>
      <vt:lpstr>Реляциялық модель</vt:lpstr>
      <vt:lpstr>Мысал</vt:lpstr>
      <vt:lpstr>Байланыс мақсаты</vt:lpstr>
      <vt:lpstr>Кестелер арасындағы байланыстар</vt:lpstr>
      <vt:lpstr>Байланыс түрлері</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Назарларыңызға рақмет!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Aidana Karibayeva</dc:creator>
  <cp:lastModifiedBy>Aidana Karibayeva</cp:lastModifiedBy>
  <cp:revision>1</cp:revision>
  <dcterms:modified xsi:type="dcterms:W3CDTF">2024-09-17T06:35:02Z</dcterms:modified>
</cp:coreProperties>
</file>