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data4.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5.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3"/>
  </p:sldMasterIdLst>
  <p:notesMasterIdLst>
    <p:notesMasterId r:id="rId19"/>
  </p:notesMasterIdLst>
  <p:handoutMasterIdLst>
    <p:handoutMasterId r:id="rId20"/>
  </p:handoutMasterIdLst>
  <p:sldIdLst>
    <p:sldId id="292" r:id="rId4"/>
    <p:sldId id="304" r:id="rId5"/>
    <p:sldId id="305" r:id="rId6"/>
    <p:sldId id="306" r:id="rId7"/>
    <p:sldId id="307" r:id="rId8"/>
    <p:sldId id="308" r:id="rId9"/>
    <p:sldId id="309" r:id="rId10"/>
    <p:sldId id="310" r:id="rId11"/>
    <p:sldId id="311" r:id="rId12"/>
    <p:sldId id="312" r:id="rId13"/>
    <p:sldId id="313" r:id="rId14"/>
    <p:sldId id="314" r:id="rId15"/>
    <p:sldId id="315" r:id="rId16"/>
    <p:sldId id="316" r:id="rId17"/>
    <p:sldId id="296" r:id="rId18"/>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073A0DAA-6AF3-43AB-8588-CEC1D06C72B9}">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autoAdjust="0"/>
  </p:normalViewPr>
  <p:slideViewPr>
    <p:cSldViewPr snapToGrid="0">
      <p:cViewPr varScale="1">
        <p:scale>
          <a:sx n="86" d="100"/>
          <a:sy n="86" d="100"/>
        </p:scale>
        <p:origin x="485" y="53"/>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8" d="100"/>
          <a:sy n="88" d="100"/>
        </p:scale>
        <p:origin x="382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2ABC83-9E3B-434E-B652-5EBD4C4BD027}" type="doc">
      <dgm:prSet loTypeId="urn:microsoft.com/office/officeart/2005/8/layout/hProcess9" loCatId="process" qsTypeId="urn:microsoft.com/office/officeart/2005/8/quickstyle/simple1" qsCatId="simple" csTypeId="urn:microsoft.com/office/officeart/2005/8/colors/accent1_2" csCatId="accent1" phldr="1"/>
      <dgm:spPr/>
    </dgm:pt>
    <dgm:pt modelId="{3DC355C2-7F88-407B-B727-BE017FB57DA1}">
      <dgm:prSet phldrT="[Text]"/>
      <dgm:spPr/>
      <dgm:t>
        <a:bodyPr/>
        <a:lstStyle/>
        <a:p>
          <a:r>
            <a:rPr lang="kk-KZ" dirty="0" smtClean="0">
              <a:solidFill>
                <a:schemeClr val="tx1"/>
              </a:solidFill>
            </a:rPr>
            <a:t>Мәселе талдау жүргізіліп отырған айнымалылардың таңдалған бақылауларының нәтижелері бойынша регрессия параметрлерін бағалауда</a:t>
          </a:r>
          <a:endParaRPr lang="en-US" dirty="0">
            <a:solidFill>
              <a:schemeClr val="tx1"/>
            </a:solidFill>
          </a:endParaRPr>
        </a:p>
      </dgm:t>
    </dgm:pt>
    <dgm:pt modelId="{2ED34121-B9EA-4741-99C0-74D3701569EF}" type="parTrans" cxnId="{5FBD6E9B-1052-4CE0-B9F3-25C75E2778C9}">
      <dgm:prSet/>
      <dgm:spPr/>
      <dgm:t>
        <a:bodyPr/>
        <a:lstStyle/>
        <a:p>
          <a:endParaRPr lang="en-US">
            <a:solidFill>
              <a:schemeClr val="tx1"/>
            </a:solidFill>
          </a:endParaRPr>
        </a:p>
      </dgm:t>
    </dgm:pt>
    <dgm:pt modelId="{1D69F66C-989E-4F42-A8FB-0B81A7B4E11C}" type="sibTrans" cxnId="{5FBD6E9B-1052-4CE0-B9F3-25C75E2778C9}">
      <dgm:prSet/>
      <dgm:spPr/>
      <dgm:t>
        <a:bodyPr/>
        <a:lstStyle/>
        <a:p>
          <a:endParaRPr lang="en-US">
            <a:solidFill>
              <a:schemeClr val="tx1"/>
            </a:solidFill>
          </a:endParaRPr>
        </a:p>
      </dgm:t>
    </dgm:pt>
    <dgm:pt modelId="{BC52A024-B74B-42AC-AAD2-385FBF14E7EA}">
      <dgm:prSet phldrT="[Text]"/>
      <dgm:spPr/>
      <dgm:t>
        <a:bodyPr/>
        <a:lstStyle/>
        <a:p>
          <a:r>
            <a:rPr lang="kk-KZ" dirty="0" smtClean="0">
              <a:solidFill>
                <a:schemeClr val="tx1"/>
              </a:solidFill>
            </a:rPr>
            <a:t>Бұл үшін тағы да ең кіші квадраттар әдісін қолдану керек.</a:t>
          </a:r>
          <a:endParaRPr lang="en-US" dirty="0">
            <a:solidFill>
              <a:schemeClr val="tx1"/>
            </a:solidFill>
          </a:endParaRPr>
        </a:p>
      </dgm:t>
    </dgm:pt>
    <dgm:pt modelId="{7933915D-CC41-498A-B688-5C95520BB07B}" type="parTrans" cxnId="{FA740631-7C6D-4D1D-A95F-9013E8D556A6}">
      <dgm:prSet/>
      <dgm:spPr/>
      <dgm:t>
        <a:bodyPr/>
        <a:lstStyle/>
        <a:p>
          <a:endParaRPr lang="en-US">
            <a:solidFill>
              <a:schemeClr val="tx1"/>
            </a:solidFill>
          </a:endParaRPr>
        </a:p>
      </dgm:t>
    </dgm:pt>
    <dgm:pt modelId="{86EC34CA-E81E-4582-AACE-5DBA299A197A}" type="sibTrans" cxnId="{FA740631-7C6D-4D1D-A95F-9013E8D556A6}">
      <dgm:prSet/>
      <dgm:spPr/>
      <dgm:t>
        <a:bodyPr/>
        <a:lstStyle/>
        <a:p>
          <a:endParaRPr lang="en-US">
            <a:solidFill>
              <a:schemeClr val="tx1"/>
            </a:solidFill>
          </a:endParaRPr>
        </a:p>
      </dgm:t>
    </dgm:pt>
    <dgm:pt modelId="{7EF651EF-4DD8-43F2-B7B3-EFB1E82DCBCA}">
      <dgm:prSet phldrT="[Text]"/>
      <dgm:spPr/>
      <dgm:t>
        <a:bodyPr/>
        <a:lstStyle/>
        <a:p>
          <a:r>
            <a:rPr lang="en-US" dirty="0" smtClean="0">
              <a:solidFill>
                <a:schemeClr val="tx1"/>
              </a:solidFill>
            </a:rPr>
            <a:t>b</a:t>
          </a:r>
          <a:r>
            <a:rPr lang="en-US" baseline="-25000" dirty="0" smtClean="0">
              <a:solidFill>
                <a:schemeClr val="tx1"/>
              </a:solidFill>
            </a:rPr>
            <a:t>0</a:t>
          </a:r>
          <a:r>
            <a:rPr lang="kk-KZ" dirty="0" smtClean="0">
              <a:solidFill>
                <a:schemeClr val="tx1"/>
              </a:solidFill>
            </a:rPr>
            <a:t>,</a:t>
          </a:r>
          <a:r>
            <a:rPr lang="en-US" dirty="0" smtClean="0">
              <a:solidFill>
                <a:schemeClr val="tx1"/>
              </a:solidFill>
            </a:rPr>
            <a:t>b</a:t>
          </a:r>
          <a:r>
            <a:rPr lang="en-US" baseline="-25000" dirty="0" smtClean="0">
              <a:solidFill>
                <a:schemeClr val="tx1"/>
              </a:solidFill>
            </a:rPr>
            <a:t>1</a:t>
          </a:r>
          <a:r>
            <a:rPr lang="kk-KZ" dirty="0" smtClean="0">
              <a:solidFill>
                <a:schemeClr val="tx1"/>
              </a:solidFill>
            </a:rPr>
            <a:t>,</a:t>
          </a:r>
          <a:r>
            <a:rPr lang="en-US" dirty="0" smtClean="0">
              <a:solidFill>
                <a:schemeClr val="tx1"/>
              </a:solidFill>
            </a:rPr>
            <a:t>b</a:t>
          </a:r>
          <a:r>
            <a:rPr lang="en-US" baseline="-25000" dirty="0" smtClean="0">
              <a:solidFill>
                <a:schemeClr val="tx1"/>
              </a:solidFill>
            </a:rPr>
            <a:t>2</a:t>
          </a:r>
          <a:r>
            <a:rPr lang="kk-KZ" baseline="-25000" dirty="0" smtClean="0">
              <a:solidFill>
                <a:schemeClr val="tx1"/>
              </a:solidFill>
            </a:rPr>
            <a:t> </a:t>
          </a:r>
          <a:r>
            <a:rPr lang="kk-KZ" baseline="0" dirty="0" smtClean="0">
              <a:solidFill>
                <a:schemeClr val="tx1"/>
              </a:solidFill>
            </a:rPr>
            <a:t>параметрлерін бағалау үші қалыпты теңдеу жүйесі шешіледі</a:t>
          </a:r>
          <a:endParaRPr lang="en-US" baseline="0" dirty="0">
            <a:solidFill>
              <a:schemeClr val="tx1"/>
            </a:solidFill>
          </a:endParaRPr>
        </a:p>
      </dgm:t>
    </dgm:pt>
    <dgm:pt modelId="{76C5F517-3119-41A8-ADB7-CBAB27AE84DC}" type="parTrans" cxnId="{C8843EA9-26E6-420D-9A9B-63EAE3DFA200}">
      <dgm:prSet/>
      <dgm:spPr/>
      <dgm:t>
        <a:bodyPr/>
        <a:lstStyle/>
        <a:p>
          <a:endParaRPr lang="en-US">
            <a:solidFill>
              <a:schemeClr val="tx1"/>
            </a:solidFill>
          </a:endParaRPr>
        </a:p>
      </dgm:t>
    </dgm:pt>
    <dgm:pt modelId="{A3481D67-74F6-41BB-8039-4B4C2E9C71E3}" type="sibTrans" cxnId="{C8843EA9-26E6-420D-9A9B-63EAE3DFA200}">
      <dgm:prSet/>
      <dgm:spPr/>
      <dgm:t>
        <a:bodyPr/>
        <a:lstStyle/>
        <a:p>
          <a:endParaRPr lang="en-US">
            <a:solidFill>
              <a:schemeClr val="tx1"/>
            </a:solidFill>
          </a:endParaRPr>
        </a:p>
      </dgm:t>
    </dgm:pt>
    <dgm:pt modelId="{826FE2EE-ECA8-46B6-AFDB-C81721A23656}" type="pres">
      <dgm:prSet presAssocID="{F02ABC83-9E3B-434E-B652-5EBD4C4BD027}" presName="CompostProcess" presStyleCnt="0">
        <dgm:presLayoutVars>
          <dgm:dir/>
          <dgm:resizeHandles val="exact"/>
        </dgm:presLayoutVars>
      </dgm:prSet>
      <dgm:spPr/>
    </dgm:pt>
    <dgm:pt modelId="{5A8AAFD8-F79F-48BD-8727-FAC255204F53}" type="pres">
      <dgm:prSet presAssocID="{F02ABC83-9E3B-434E-B652-5EBD4C4BD027}" presName="arrow" presStyleLbl="bgShp" presStyleIdx="0" presStyleCnt="1"/>
      <dgm:spPr/>
    </dgm:pt>
    <dgm:pt modelId="{D46E056F-11F6-49F0-B661-1A47CD4E7601}" type="pres">
      <dgm:prSet presAssocID="{F02ABC83-9E3B-434E-B652-5EBD4C4BD027}" presName="linearProcess" presStyleCnt="0"/>
      <dgm:spPr/>
    </dgm:pt>
    <dgm:pt modelId="{61D5BA5C-F8DA-4F8A-86F5-1F470E223B46}" type="pres">
      <dgm:prSet presAssocID="{3DC355C2-7F88-407B-B727-BE017FB57DA1}" presName="textNode" presStyleLbl="node1" presStyleIdx="0" presStyleCnt="3">
        <dgm:presLayoutVars>
          <dgm:bulletEnabled val="1"/>
        </dgm:presLayoutVars>
      </dgm:prSet>
      <dgm:spPr/>
      <dgm:t>
        <a:bodyPr/>
        <a:lstStyle/>
        <a:p>
          <a:endParaRPr lang="en-US"/>
        </a:p>
      </dgm:t>
    </dgm:pt>
    <dgm:pt modelId="{D443312B-8719-4D37-9105-DCBCBBC098E0}" type="pres">
      <dgm:prSet presAssocID="{1D69F66C-989E-4F42-A8FB-0B81A7B4E11C}" presName="sibTrans" presStyleCnt="0"/>
      <dgm:spPr/>
    </dgm:pt>
    <dgm:pt modelId="{6175F0B3-6AE7-4C37-AAD7-56FD306CD9B1}" type="pres">
      <dgm:prSet presAssocID="{BC52A024-B74B-42AC-AAD2-385FBF14E7EA}" presName="textNode" presStyleLbl="node1" presStyleIdx="1" presStyleCnt="3">
        <dgm:presLayoutVars>
          <dgm:bulletEnabled val="1"/>
        </dgm:presLayoutVars>
      </dgm:prSet>
      <dgm:spPr/>
      <dgm:t>
        <a:bodyPr/>
        <a:lstStyle/>
        <a:p>
          <a:endParaRPr lang="en-US"/>
        </a:p>
      </dgm:t>
    </dgm:pt>
    <dgm:pt modelId="{202D1418-5A34-4712-B297-3ECE6670A193}" type="pres">
      <dgm:prSet presAssocID="{86EC34CA-E81E-4582-AACE-5DBA299A197A}" presName="sibTrans" presStyleCnt="0"/>
      <dgm:spPr/>
    </dgm:pt>
    <dgm:pt modelId="{06E5A802-D2BC-43B4-A3C8-FF532866167A}" type="pres">
      <dgm:prSet presAssocID="{7EF651EF-4DD8-43F2-B7B3-EFB1E82DCBCA}" presName="textNode" presStyleLbl="node1" presStyleIdx="2" presStyleCnt="3">
        <dgm:presLayoutVars>
          <dgm:bulletEnabled val="1"/>
        </dgm:presLayoutVars>
      </dgm:prSet>
      <dgm:spPr/>
      <dgm:t>
        <a:bodyPr/>
        <a:lstStyle/>
        <a:p>
          <a:endParaRPr lang="en-US"/>
        </a:p>
      </dgm:t>
    </dgm:pt>
  </dgm:ptLst>
  <dgm:cxnLst>
    <dgm:cxn modelId="{FA740631-7C6D-4D1D-A95F-9013E8D556A6}" srcId="{F02ABC83-9E3B-434E-B652-5EBD4C4BD027}" destId="{BC52A024-B74B-42AC-AAD2-385FBF14E7EA}" srcOrd="1" destOrd="0" parTransId="{7933915D-CC41-498A-B688-5C95520BB07B}" sibTransId="{86EC34CA-E81E-4582-AACE-5DBA299A197A}"/>
    <dgm:cxn modelId="{2453E111-983B-4F99-AA7D-27B45CB91AAA}" type="presOf" srcId="{BC52A024-B74B-42AC-AAD2-385FBF14E7EA}" destId="{6175F0B3-6AE7-4C37-AAD7-56FD306CD9B1}" srcOrd="0" destOrd="0" presId="urn:microsoft.com/office/officeart/2005/8/layout/hProcess9"/>
    <dgm:cxn modelId="{7288198A-063D-455B-B448-40D7675F16AF}" type="presOf" srcId="{7EF651EF-4DD8-43F2-B7B3-EFB1E82DCBCA}" destId="{06E5A802-D2BC-43B4-A3C8-FF532866167A}" srcOrd="0" destOrd="0" presId="urn:microsoft.com/office/officeart/2005/8/layout/hProcess9"/>
    <dgm:cxn modelId="{13939A0C-CF39-4216-8815-5E79255AEB5F}" type="presOf" srcId="{F02ABC83-9E3B-434E-B652-5EBD4C4BD027}" destId="{826FE2EE-ECA8-46B6-AFDB-C81721A23656}" srcOrd="0" destOrd="0" presId="urn:microsoft.com/office/officeart/2005/8/layout/hProcess9"/>
    <dgm:cxn modelId="{5FBD6E9B-1052-4CE0-B9F3-25C75E2778C9}" srcId="{F02ABC83-9E3B-434E-B652-5EBD4C4BD027}" destId="{3DC355C2-7F88-407B-B727-BE017FB57DA1}" srcOrd="0" destOrd="0" parTransId="{2ED34121-B9EA-4741-99C0-74D3701569EF}" sibTransId="{1D69F66C-989E-4F42-A8FB-0B81A7B4E11C}"/>
    <dgm:cxn modelId="{C8843EA9-26E6-420D-9A9B-63EAE3DFA200}" srcId="{F02ABC83-9E3B-434E-B652-5EBD4C4BD027}" destId="{7EF651EF-4DD8-43F2-B7B3-EFB1E82DCBCA}" srcOrd="2" destOrd="0" parTransId="{76C5F517-3119-41A8-ADB7-CBAB27AE84DC}" sibTransId="{A3481D67-74F6-41BB-8039-4B4C2E9C71E3}"/>
    <dgm:cxn modelId="{5C432C99-7302-4C6B-858F-12D86E9CFDCF}" type="presOf" srcId="{3DC355C2-7F88-407B-B727-BE017FB57DA1}" destId="{61D5BA5C-F8DA-4F8A-86F5-1F470E223B46}" srcOrd="0" destOrd="0" presId="urn:microsoft.com/office/officeart/2005/8/layout/hProcess9"/>
    <dgm:cxn modelId="{CFE708D0-78AA-43F5-A8AA-421E6CA83792}" type="presParOf" srcId="{826FE2EE-ECA8-46B6-AFDB-C81721A23656}" destId="{5A8AAFD8-F79F-48BD-8727-FAC255204F53}" srcOrd="0" destOrd="0" presId="urn:microsoft.com/office/officeart/2005/8/layout/hProcess9"/>
    <dgm:cxn modelId="{34BD882B-1BA7-465D-A01F-895B3FEC8FD7}" type="presParOf" srcId="{826FE2EE-ECA8-46B6-AFDB-C81721A23656}" destId="{D46E056F-11F6-49F0-B661-1A47CD4E7601}" srcOrd="1" destOrd="0" presId="urn:microsoft.com/office/officeart/2005/8/layout/hProcess9"/>
    <dgm:cxn modelId="{25B83F2B-799B-4EC1-96A0-250D9183555D}" type="presParOf" srcId="{D46E056F-11F6-49F0-B661-1A47CD4E7601}" destId="{61D5BA5C-F8DA-4F8A-86F5-1F470E223B46}" srcOrd="0" destOrd="0" presId="urn:microsoft.com/office/officeart/2005/8/layout/hProcess9"/>
    <dgm:cxn modelId="{3A5CB5CA-801E-4A28-9E3B-4A4E47FBC6C7}" type="presParOf" srcId="{D46E056F-11F6-49F0-B661-1A47CD4E7601}" destId="{D443312B-8719-4D37-9105-DCBCBBC098E0}" srcOrd="1" destOrd="0" presId="urn:microsoft.com/office/officeart/2005/8/layout/hProcess9"/>
    <dgm:cxn modelId="{6CA5C28F-4437-4010-91AD-277F83655044}" type="presParOf" srcId="{D46E056F-11F6-49F0-B661-1A47CD4E7601}" destId="{6175F0B3-6AE7-4C37-AAD7-56FD306CD9B1}" srcOrd="2" destOrd="0" presId="urn:microsoft.com/office/officeart/2005/8/layout/hProcess9"/>
    <dgm:cxn modelId="{D72E7EA9-9657-4692-8D5B-617B67C9BCA7}" type="presParOf" srcId="{D46E056F-11F6-49F0-B661-1A47CD4E7601}" destId="{202D1418-5A34-4712-B297-3ECE6670A193}" srcOrd="3" destOrd="0" presId="urn:microsoft.com/office/officeart/2005/8/layout/hProcess9"/>
    <dgm:cxn modelId="{C91EE35E-ECF3-4B65-ADA3-532E9819F28F}" type="presParOf" srcId="{D46E056F-11F6-49F0-B661-1A47CD4E7601}" destId="{06E5A802-D2BC-43B4-A3C8-FF532866167A}"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4129D-3370-4410-A04E-0C46C86850D0}" type="doc">
      <dgm:prSet loTypeId="urn:microsoft.com/office/officeart/2005/8/layout/process1" loCatId="process" qsTypeId="urn:microsoft.com/office/officeart/2005/8/quickstyle/simple2" qsCatId="simple" csTypeId="urn:microsoft.com/office/officeart/2005/8/colors/colorful5" csCatId="colorful" phldr="1"/>
      <dgm:spPr/>
    </dgm:pt>
    <dgm:pt modelId="{E366339E-A507-4F8D-A94E-49D598A7955D}">
      <dgm:prSet phldrT="[Text]" custT="1"/>
      <dgm:spPr/>
      <dgm:t>
        <a:bodyPr/>
        <a:lstStyle/>
        <a:p>
          <a:r>
            <a:rPr lang="kk-KZ" sz="1600" dirty="0" smtClean="0"/>
            <a:t>Жиынтық корреляция коэффициенті 0</a:t>
          </a:r>
          <a:r>
            <a:rPr lang="en-US" sz="1600" dirty="0" smtClean="0"/>
            <a:t>≤R≤</a:t>
          </a:r>
          <a:r>
            <a:rPr lang="kk-KZ" sz="1600" dirty="0" smtClean="0"/>
            <a:t>1 </a:t>
          </a:r>
          <a:r>
            <a:rPr lang="ru-RU" sz="1600" dirty="0" smtClean="0"/>
            <a:t>шег</a:t>
          </a:r>
          <a:r>
            <a:rPr lang="kk-KZ" sz="1600" dirty="0" smtClean="0"/>
            <a:t>інде өзгереді</a:t>
          </a:r>
          <a:endParaRPr lang="en-US" sz="1600" dirty="0"/>
        </a:p>
      </dgm:t>
    </dgm:pt>
    <dgm:pt modelId="{0859BA12-5C0A-4E7F-ABE2-FFE63E03155C}" type="parTrans" cxnId="{8C9246A8-E6A5-40E3-B932-842903D7A24A}">
      <dgm:prSet/>
      <dgm:spPr/>
      <dgm:t>
        <a:bodyPr/>
        <a:lstStyle/>
        <a:p>
          <a:endParaRPr lang="en-US" sz="1600"/>
        </a:p>
      </dgm:t>
    </dgm:pt>
    <dgm:pt modelId="{BB8465F0-81DC-4AC6-A6AF-104E27CD81EC}" type="sibTrans" cxnId="{8C9246A8-E6A5-40E3-B932-842903D7A24A}">
      <dgm:prSet custT="1"/>
      <dgm:spPr/>
      <dgm:t>
        <a:bodyPr/>
        <a:lstStyle/>
        <a:p>
          <a:endParaRPr lang="en-US" sz="1600"/>
        </a:p>
      </dgm:t>
    </dgm:pt>
    <dgm:pt modelId="{0E63ABAD-9199-40D3-9151-5D69D3015663}">
      <dgm:prSet phldrT="[Text]" custT="1"/>
      <dgm:spPr/>
      <dgm:t>
        <a:bodyPr/>
        <a:lstStyle/>
        <a:p>
          <a:r>
            <a:rPr lang="kk-KZ" sz="1600" dirty="0" smtClean="0"/>
            <a:t>Жиынтық корреляция коэффициентінің көмегімен байланыс жайлы, яғни айнымалылар арасындағы оң және теріс корреляциялар жайлы қорытынды жасауға болмайды</a:t>
          </a:r>
          <a:endParaRPr lang="en-US" sz="1600" dirty="0"/>
        </a:p>
      </dgm:t>
    </dgm:pt>
    <dgm:pt modelId="{8684EE3B-189D-4900-8221-4F6C79AF1B52}" type="parTrans" cxnId="{5BED59CE-5336-42FD-AEDF-BE65D08A6B78}">
      <dgm:prSet/>
      <dgm:spPr/>
      <dgm:t>
        <a:bodyPr/>
        <a:lstStyle/>
        <a:p>
          <a:endParaRPr lang="en-US" sz="1600"/>
        </a:p>
      </dgm:t>
    </dgm:pt>
    <dgm:pt modelId="{BC895169-B551-4777-B61A-98A748F5F03A}" type="sibTrans" cxnId="{5BED59CE-5336-42FD-AEDF-BE65D08A6B78}">
      <dgm:prSet custT="1"/>
      <dgm:spPr/>
      <dgm:t>
        <a:bodyPr/>
        <a:lstStyle/>
        <a:p>
          <a:endParaRPr lang="en-US" sz="1600"/>
        </a:p>
      </dgm:t>
    </dgm:pt>
    <dgm:pt modelId="{53713736-097E-4EDC-9518-4C06E427A3DF}">
      <dgm:prSet phldrT="[Text]" custT="1"/>
      <dgm:spPr/>
      <dgm:t>
        <a:bodyPr/>
        <a:lstStyle/>
        <a:p>
          <a:r>
            <a:rPr lang="kk-KZ" sz="1600" dirty="0" smtClean="0"/>
            <a:t>Егер жұп корреляцияның барлық коэффициенттері бірдей белгілерге ие болса, онда бұл белгіні жиынтық корреляция коэффициентіне алып келіп, жиынтық байланыс коэффициентінің сәйкестік сипаты жайлы қорытынды жасауға болады</a:t>
          </a:r>
          <a:endParaRPr lang="en-US" sz="1600" baseline="-25000" dirty="0"/>
        </a:p>
      </dgm:t>
    </dgm:pt>
    <dgm:pt modelId="{03FE22DA-7F24-461F-B47D-CD4A87788D02}" type="parTrans" cxnId="{041B951D-4457-4C6A-9182-7F77AC786C27}">
      <dgm:prSet/>
      <dgm:spPr/>
      <dgm:t>
        <a:bodyPr/>
        <a:lstStyle/>
        <a:p>
          <a:endParaRPr lang="en-US" sz="1600"/>
        </a:p>
      </dgm:t>
    </dgm:pt>
    <dgm:pt modelId="{3BB183A1-E160-4041-9808-9349B60BAD29}" type="sibTrans" cxnId="{041B951D-4457-4C6A-9182-7F77AC786C27}">
      <dgm:prSet custT="1"/>
      <dgm:spPr/>
      <dgm:t>
        <a:bodyPr/>
        <a:lstStyle/>
        <a:p>
          <a:endParaRPr lang="en-US" sz="1600"/>
        </a:p>
      </dgm:t>
    </dgm:pt>
    <mc:AlternateContent xmlns:mc="http://schemas.openxmlformats.org/markup-compatibility/2006" xmlns:a14="http://schemas.microsoft.com/office/drawing/2010/main">
      <mc:Choice Requires="a14">
        <dgm:pt modelId="{3868B5A6-A5C6-433F-871F-3C5B0BC49EBA}">
          <dgm:prSet phldrT="[Text]" custT="1"/>
          <dgm:spPr/>
          <dgm:t>
            <a:bodyPr/>
            <a:lstStyle/>
            <a:p>
              <a14:m>
                <m:oMath xmlns:m="http://schemas.openxmlformats.org/officeDocument/2006/math">
                  <m:sSub>
                    <m:sSubPr>
                      <m:ctrlPr>
                        <a:rPr lang="en-US" sz="1600" i="1" smtClean="0">
                          <a:latin typeface="Cambria Math" panose="02040503050406030204" pitchFamily="18" charset="0"/>
                        </a:rPr>
                      </m:ctrlPr>
                    </m:sSubPr>
                    <m:e>
                      <m:r>
                        <a:rPr lang="en-US" sz="1600" i="1">
                          <a:latin typeface="Cambria Math"/>
                        </a:rPr>
                        <m:t>𝑟</m:t>
                      </m:r>
                    </m:e>
                    <m:sub>
                      <m:r>
                        <a:rPr lang="en-US" sz="1600" i="1">
                          <a:latin typeface="Cambria Math"/>
                        </a:rPr>
                        <m:t>𝑦</m:t>
                      </m:r>
                      <m:r>
                        <a:rPr lang="kk-KZ" sz="1600" b="0" i="1" smtClean="0">
                          <a:latin typeface="Cambria Math"/>
                        </a:rPr>
                        <m:t>1</m:t>
                      </m:r>
                      <m:r>
                        <a:rPr lang="en-US" sz="1600" i="1">
                          <a:latin typeface="Cambria Math"/>
                        </a:rPr>
                        <m:t>𝑥</m:t>
                      </m:r>
                      <m:r>
                        <a:rPr lang="en-US" sz="1600" i="1">
                          <a:latin typeface="Cambria Math"/>
                        </a:rPr>
                        <m:t>1</m:t>
                      </m:r>
                    </m:sub>
                  </m:sSub>
                </m:oMath>
              </a14:m>
              <a:r>
                <a:rPr lang="en-US" sz="1600" baseline="0" dirty="0" smtClean="0"/>
                <a:t>=0</a:t>
              </a:r>
              <a:r>
                <a:rPr lang="kk-KZ" sz="1600" baseline="0" dirty="0" smtClean="0"/>
                <a:t> болса, теңдеу келесідей болады: </a:t>
              </a:r>
              <a:r>
                <a:rPr lang="en-US" sz="1600" baseline="0" dirty="0" smtClean="0"/>
                <a:t>R</a:t>
              </a:r>
              <a:r>
                <a:rPr lang="en-US" sz="1600" baseline="30000" dirty="0" smtClean="0"/>
                <a:t>2</a:t>
              </a:r>
              <a:r>
                <a:rPr lang="en-US" sz="1600" baseline="0" dirty="0" smtClean="0"/>
                <a:t>=</a:t>
              </a:r>
              <a14:m>
                <m:oMath xmlns:m="http://schemas.openxmlformats.org/officeDocument/2006/math">
                  <m:r>
                    <m:rPr>
                      <m:nor/>
                    </m:rPr>
                    <a:rPr lang="en-US" sz="1600" b="0" i="0" smtClean="0">
                      <a:latin typeface="Cambria Math"/>
                    </a:rPr>
                    <m:t>r</m:t>
                  </m:r>
                  <m:r>
                    <m:rPr>
                      <m:nor/>
                    </m:rPr>
                    <a:rPr lang="en-US" sz="1600" b="0" i="0" baseline="30000" smtClean="0">
                      <a:latin typeface="Cambria Math"/>
                    </a:rPr>
                    <m:t>2</m:t>
                  </m:r>
                  <m:r>
                    <m:rPr>
                      <m:nor/>
                    </m:rPr>
                    <a:rPr lang="en-US" sz="1600" b="0" i="0" baseline="-25000" smtClean="0">
                      <a:latin typeface="Cambria Math"/>
                    </a:rPr>
                    <m:t>yx</m:t>
                  </m:r>
                  <m:r>
                    <m:rPr>
                      <m:nor/>
                    </m:rPr>
                    <a:rPr lang="en-US" sz="1600" baseline="-50000" dirty="0" smtClean="0"/>
                    <m:t>1</m:t>
                  </m:r>
                  <m:r>
                    <m:rPr>
                      <m:nor/>
                    </m:rPr>
                    <a:rPr lang="en-US" sz="1600" b="0" i="0" dirty="0" smtClean="0"/>
                    <m:t>+</m:t>
                  </m:r>
                  <m:r>
                    <m:rPr>
                      <m:nor/>
                    </m:rPr>
                    <a:rPr lang="en-US" sz="1600" smtClean="0">
                      <a:latin typeface="Cambria Math"/>
                    </a:rPr>
                    <m:t>r</m:t>
                  </m:r>
                  <m:r>
                    <m:rPr>
                      <m:nor/>
                    </m:rPr>
                    <a:rPr lang="en-US" sz="1600" baseline="30000" smtClean="0">
                      <a:latin typeface="Cambria Math"/>
                    </a:rPr>
                    <m:t>2</m:t>
                  </m:r>
                  <m:r>
                    <m:rPr>
                      <m:nor/>
                    </m:rPr>
                    <a:rPr lang="en-US" sz="1600" baseline="-25000" smtClean="0">
                      <a:latin typeface="Cambria Math"/>
                    </a:rPr>
                    <m:t>yx</m:t>
                  </m:r>
                  <m:r>
                    <m:rPr>
                      <m:nor/>
                    </m:rPr>
                    <a:rPr lang="en-US" sz="1600" b="0" i="0" baseline="-25000" smtClean="0">
                      <a:latin typeface="Cambria Math"/>
                    </a:rPr>
                    <m:t>2</m:t>
                  </m:r>
                </m:oMath>
              </a14:m>
              <a:endParaRPr lang="en-US" sz="1600" baseline="0" dirty="0"/>
            </a:p>
          </dgm:t>
        </dgm:pt>
      </mc:Choice>
      <mc:Fallback xmlns="">
        <dgm:pt modelId="{3868B5A6-A5C6-433F-871F-3C5B0BC49EBA}">
          <dgm:prSet phldrT="[Text]" custT="1"/>
          <dgm:spPr/>
          <dgm:t>
            <a:bodyPr/>
            <a:lstStyle/>
            <a:p>
              <a:r>
                <a:rPr lang="en-US" sz="1600" i="0">
                  <a:latin typeface="Cambria Math"/>
                </a:rPr>
                <a:t>𝑟</a:t>
              </a:r>
              <a:r>
                <a:rPr lang="en-US" sz="1600" i="0" smtClean="0">
                  <a:latin typeface="Cambria Math"/>
                </a:rPr>
                <a:t>_</a:t>
              </a:r>
              <a:r>
                <a:rPr lang="en-US" sz="1600" i="0">
                  <a:latin typeface="Cambria Math"/>
                </a:rPr>
                <a:t>𝑦</a:t>
              </a:r>
              <a:r>
                <a:rPr lang="kk-KZ" sz="1600" b="0" i="0" smtClean="0">
                  <a:latin typeface="Cambria Math"/>
                </a:rPr>
                <a:t>1</a:t>
              </a:r>
              <a:r>
                <a:rPr lang="en-US" sz="1600" i="0">
                  <a:latin typeface="Cambria Math"/>
                </a:rPr>
                <a:t>𝑥1</a:t>
              </a:r>
              <a:r>
                <a:rPr lang="en-US" sz="1600" baseline="0" dirty="0" smtClean="0"/>
                <a:t>=0</a:t>
              </a:r>
              <a:r>
                <a:rPr lang="kk-KZ" sz="1600" baseline="0" dirty="0" smtClean="0"/>
                <a:t> болса, теңдеу келесідей болады: </a:t>
              </a:r>
              <a:r>
                <a:rPr lang="en-US" sz="1600" baseline="0" dirty="0" smtClean="0"/>
                <a:t>R</a:t>
              </a:r>
              <a:r>
                <a:rPr lang="en-US" sz="1600" baseline="30000" dirty="0" smtClean="0"/>
                <a:t>2</a:t>
              </a:r>
              <a:r>
                <a:rPr lang="en-US" sz="1600" baseline="0" dirty="0" smtClean="0"/>
                <a:t>=</a:t>
              </a:r>
              <a:r>
                <a:rPr lang="en-US" sz="1600" b="0" i="0" smtClean="0">
                  <a:latin typeface="Cambria Math"/>
                </a:rPr>
                <a:t>"r</a:t>
              </a:r>
              <a:r>
                <a:rPr lang="en-US" sz="1600" b="0" i="0" baseline="30000" smtClean="0">
                  <a:latin typeface="Cambria Math"/>
                </a:rPr>
                <a:t>2</a:t>
              </a:r>
              <a:r>
                <a:rPr lang="en-US" sz="1600" b="0" i="0" baseline="-25000" smtClean="0">
                  <a:latin typeface="Cambria Math"/>
                </a:rPr>
                <a:t>yx</a:t>
              </a:r>
              <a:r>
                <a:rPr lang="en-US" sz="1600" i="0" baseline="-50000" dirty="0" smtClean="0">
                  <a:latin typeface="Cambria Math"/>
                </a:rPr>
                <a:t>1</a:t>
              </a:r>
              <a:r>
                <a:rPr lang="en-US" sz="1600" b="0" i="0" dirty="0" smtClean="0">
                  <a:latin typeface="Cambria Math"/>
                </a:rPr>
                <a:t>+</a:t>
              </a:r>
              <a:r>
                <a:rPr lang="en-US" sz="1600" i="0" smtClean="0">
                  <a:latin typeface="Cambria Math"/>
                </a:rPr>
                <a:t>r</a:t>
              </a:r>
              <a:r>
                <a:rPr lang="en-US" sz="1600" i="0" baseline="30000" smtClean="0">
                  <a:latin typeface="Cambria Math"/>
                </a:rPr>
                <a:t>2</a:t>
              </a:r>
              <a:r>
                <a:rPr lang="en-US" sz="1600" i="0" baseline="-25000" smtClean="0">
                  <a:latin typeface="Cambria Math"/>
                </a:rPr>
                <a:t>yx</a:t>
              </a:r>
              <a:r>
                <a:rPr lang="en-US" sz="1600" b="0" i="0" baseline="-25000" smtClean="0">
                  <a:latin typeface="Cambria Math"/>
                </a:rPr>
                <a:t>2"</a:t>
              </a:r>
              <a:endParaRPr lang="en-US" sz="1600" baseline="0" dirty="0"/>
            </a:p>
          </dgm:t>
        </dgm:pt>
      </mc:Fallback>
    </mc:AlternateContent>
    <dgm:pt modelId="{E4434CB1-8BD3-412F-8464-6211EE1319AB}" type="parTrans" cxnId="{3A86A46C-7CDE-4BB5-9DF4-7BAF8FEB14E0}">
      <dgm:prSet/>
      <dgm:spPr/>
      <dgm:t>
        <a:bodyPr/>
        <a:lstStyle/>
        <a:p>
          <a:endParaRPr lang="en-US" sz="1600"/>
        </a:p>
      </dgm:t>
    </dgm:pt>
    <dgm:pt modelId="{C9762846-9EEB-4F0B-ACAE-E5C0C4EDA440}" type="sibTrans" cxnId="{3A86A46C-7CDE-4BB5-9DF4-7BAF8FEB14E0}">
      <dgm:prSet/>
      <dgm:spPr/>
      <dgm:t>
        <a:bodyPr/>
        <a:lstStyle/>
        <a:p>
          <a:endParaRPr lang="en-US" sz="1600"/>
        </a:p>
      </dgm:t>
    </dgm:pt>
    <dgm:pt modelId="{97C5BFA4-0B31-4762-B2CF-C818E1B53D4E}" type="pres">
      <dgm:prSet presAssocID="{6354129D-3370-4410-A04E-0C46C86850D0}" presName="Name0" presStyleCnt="0">
        <dgm:presLayoutVars>
          <dgm:dir/>
          <dgm:resizeHandles val="exact"/>
        </dgm:presLayoutVars>
      </dgm:prSet>
      <dgm:spPr/>
    </dgm:pt>
    <dgm:pt modelId="{0CBCE20C-CDC0-4005-A712-F8A62D675BA7}" type="pres">
      <dgm:prSet presAssocID="{E366339E-A507-4F8D-A94E-49D598A7955D}" presName="node" presStyleLbl="node1" presStyleIdx="0" presStyleCnt="4" custScaleY="184854">
        <dgm:presLayoutVars>
          <dgm:bulletEnabled val="1"/>
        </dgm:presLayoutVars>
      </dgm:prSet>
      <dgm:spPr/>
      <dgm:t>
        <a:bodyPr/>
        <a:lstStyle/>
        <a:p>
          <a:endParaRPr lang="en-US"/>
        </a:p>
      </dgm:t>
    </dgm:pt>
    <dgm:pt modelId="{BD176DE1-26A1-4C81-AB7A-3B38AF291A66}" type="pres">
      <dgm:prSet presAssocID="{BB8465F0-81DC-4AC6-A6AF-104E27CD81EC}" presName="sibTrans" presStyleLbl="sibTrans2D1" presStyleIdx="0" presStyleCnt="3"/>
      <dgm:spPr/>
      <dgm:t>
        <a:bodyPr/>
        <a:lstStyle/>
        <a:p>
          <a:endParaRPr lang="en-US"/>
        </a:p>
      </dgm:t>
    </dgm:pt>
    <dgm:pt modelId="{9FFE233A-F6BB-484C-BBB4-117AE70DD7AB}" type="pres">
      <dgm:prSet presAssocID="{BB8465F0-81DC-4AC6-A6AF-104E27CD81EC}" presName="connectorText" presStyleLbl="sibTrans2D1" presStyleIdx="0" presStyleCnt="3"/>
      <dgm:spPr/>
      <dgm:t>
        <a:bodyPr/>
        <a:lstStyle/>
        <a:p>
          <a:endParaRPr lang="en-US"/>
        </a:p>
      </dgm:t>
    </dgm:pt>
    <dgm:pt modelId="{CE295432-0115-413F-B742-6BF422043F7B}" type="pres">
      <dgm:prSet presAssocID="{0E63ABAD-9199-40D3-9151-5D69D3015663}" presName="node" presStyleLbl="node1" presStyleIdx="1" presStyleCnt="4" custScaleY="184854">
        <dgm:presLayoutVars>
          <dgm:bulletEnabled val="1"/>
        </dgm:presLayoutVars>
      </dgm:prSet>
      <dgm:spPr/>
      <dgm:t>
        <a:bodyPr/>
        <a:lstStyle/>
        <a:p>
          <a:endParaRPr lang="en-US"/>
        </a:p>
      </dgm:t>
    </dgm:pt>
    <dgm:pt modelId="{15F8E651-55A0-44CA-B359-9120E8D2C41B}" type="pres">
      <dgm:prSet presAssocID="{BC895169-B551-4777-B61A-98A748F5F03A}" presName="sibTrans" presStyleLbl="sibTrans2D1" presStyleIdx="1" presStyleCnt="3"/>
      <dgm:spPr/>
      <dgm:t>
        <a:bodyPr/>
        <a:lstStyle/>
        <a:p>
          <a:endParaRPr lang="en-US"/>
        </a:p>
      </dgm:t>
    </dgm:pt>
    <dgm:pt modelId="{AD332BB2-4733-46F7-9DF9-6FB3659719AB}" type="pres">
      <dgm:prSet presAssocID="{BC895169-B551-4777-B61A-98A748F5F03A}" presName="connectorText" presStyleLbl="sibTrans2D1" presStyleIdx="1" presStyleCnt="3"/>
      <dgm:spPr/>
      <dgm:t>
        <a:bodyPr/>
        <a:lstStyle/>
        <a:p>
          <a:endParaRPr lang="en-US"/>
        </a:p>
      </dgm:t>
    </dgm:pt>
    <dgm:pt modelId="{DD8B3AB5-BF09-43BB-9E65-71EF59938D56}" type="pres">
      <dgm:prSet presAssocID="{53713736-097E-4EDC-9518-4C06E427A3DF}" presName="node" presStyleLbl="node1" presStyleIdx="2" presStyleCnt="4" custScaleY="184854">
        <dgm:presLayoutVars>
          <dgm:bulletEnabled val="1"/>
        </dgm:presLayoutVars>
      </dgm:prSet>
      <dgm:spPr/>
      <dgm:t>
        <a:bodyPr/>
        <a:lstStyle/>
        <a:p>
          <a:endParaRPr lang="en-US"/>
        </a:p>
      </dgm:t>
    </dgm:pt>
    <dgm:pt modelId="{F78D8F09-B4BA-4E42-AF3D-DED2AEC9016D}" type="pres">
      <dgm:prSet presAssocID="{3BB183A1-E160-4041-9808-9349B60BAD29}" presName="sibTrans" presStyleLbl="sibTrans2D1" presStyleIdx="2" presStyleCnt="3"/>
      <dgm:spPr/>
      <dgm:t>
        <a:bodyPr/>
        <a:lstStyle/>
        <a:p>
          <a:endParaRPr lang="en-US"/>
        </a:p>
      </dgm:t>
    </dgm:pt>
    <dgm:pt modelId="{8F91E635-95D6-41B2-A2A0-1A9850294F0E}" type="pres">
      <dgm:prSet presAssocID="{3BB183A1-E160-4041-9808-9349B60BAD29}" presName="connectorText" presStyleLbl="sibTrans2D1" presStyleIdx="2" presStyleCnt="3"/>
      <dgm:spPr/>
      <dgm:t>
        <a:bodyPr/>
        <a:lstStyle/>
        <a:p>
          <a:endParaRPr lang="en-US"/>
        </a:p>
      </dgm:t>
    </dgm:pt>
    <dgm:pt modelId="{3AE0CA2B-2B75-4B20-8212-668868923D40}" type="pres">
      <dgm:prSet presAssocID="{3868B5A6-A5C6-433F-871F-3C5B0BC49EBA}" presName="node" presStyleLbl="node1" presStyleIdx="3" presStyleCnt="4" custScaleY="178923">
        <dgm:presLayoutVars>
          <dgm:bulletEnabled val="1"/>
        </dgm:presLayoutVars>
      </dgm:prSet>
      <dgm:spPr/>
      <dgm:t>
        <a:bodyPr/>
        <a:lstStyle/>
        <a:p>
          <a:endParaRPr lang="en-US"/>
        </a:p>
      </dgm:t>
    </dgm:pt>
  </dgm:ptLst>
  <dgm:cxnLst>
    <dgm:cxn modelId="{6CB64612-844D-4BF5-BD1A-638D510ECC12}" type="presOf" srcId="{BC895169-B551-4777-B61A-98A748F5F03A}" destId="{15F8E651-55A0-44CA-B359-9120E8D2C41B}" srcOrd="0" destOrd="0" presId="urn:microsoft.com/office/officeart/2005/8/layout/process1"/>
    <dgm:cxn modelId="{DC802C05-B0F2-4D25-9D62-E6CBF20DE264}" type="presOf" srcId="{BB8465F0-81DC-4AC6-A6AF-104E27CD81EC}" destId="{BD176DE1-26A1-4C81-AB7A-3B38AF291A66}" srcOrd="0" destOrd="0" presId="urn:microsoft.com/office/officeart/2005/8/layout/process1"/>
    <dgm:cxn modelId="{8C9246A8-E6A5-40E3-B932-842903D7A24A}" srcId="{6354129D-3370-4410-A04E-0C46C86850D0}" destId="{E366339E-A507-4F8D-A94E-49D598A7955D}" srcOrd="0" destOrd="0" parTransId="{0859BA12-5C0A-4E7F-ABE2-FFE63E03155C}" sibTransId="{BB8465F0-81DC-4AC6-A6AF-104E27CD81EC}"/>
    <dgm:cxn modelId="{FA8B7D9E-AAB5-479A-BA65-51DE6ABFFE4E}" type="presOf" srcId="{6354129D-3370-4410-A04E-0C46C86850D0}" destId="{97C5BFA4-0B31-4762-B2CF-C818E1B53D4E}" srcOrd="0" destOrd="0" presId="urn:microsoft.com/office/officeart/2005/8/layout/process1"/>
    <dgm:cxn modelId="{1BFE1C58-204F-4234-81F7-498C64BDE33F}" type="presOf" srcId="{3BB183A1-E160-4041-9808-9349B60BAD29}" destId="{F78D8F09-B4BA-4E42-AF3D-DED2AEC9016D}" srcOrd="0" destOrd="0" presId="urn:microsoft.com/office/officeart/2005/8/layout/process1"/>
    <dgm:cxn modelId="{E13E031B-41A0-43D9-A697-9863890A16A4}" type="presOf" srcId="{BC895169-B551-4777-B61A-98A748F5F03A}" destId="{AD332BB2-4733-46F7-9DF9-6FB3659719AB}" srcOrd="1" destOrd="0" presId="urn:microsoft.com/office/officeart/2005/8/layout/process1"/>
    <dgm:cxn modelId="{6AB4459B-5E12-4DE6-9B11-0FCD3CEA8AA6}" type="presOf" srcId="{BB8465F0-81DC-4AC6-A6AF-104E27CD81EC}" destId="{9FFE233A-F6BB-484C-BBB4-117AE70DD7AB}" srcOrd="1" destOrd="0" presId="urn:microsoft.com/office/officeart/2005/8/layout/process1"/>
    <dgm:cxn modelId="{041B951D-4457-4C6A-9182-7F77AC786C27}" srcId="{6354129D-3370-4410-A04E-0C46C86850D0}" destId="{53713736-097E-4EDC-9518-4C06E427A3DF}" srcOrd="2" destOrd="0" parTransId="{03FE22DA-7F24-461F-B47D-CD4A87788D02}" sibTransId="{3BB183A1-E160-4041-9808-9349B60BAD29}"/>
    <dgm:cxn modelId="{3A86A46C-7CDE-4BB5-9DF4-7BAF8FEB14E0}" srcId="{6354129D-3370-4410-A04E-0C46C86850D0}" destId="{3868B5A6-A5C6-433F-871F-3C5B0BC49EBA}" srcOrd="3" destOrd="0" parTransId="{E4434CB1-8BD3-412F-8464-6211EE1319AB}" sibTransId="{C9762846-9EEB-4F0B-ACAE-E5C0C4EDA440}"/>
    <dgm:cxn modelId="{56C94E6F-6C95-4CAD-8436-6A77DDE81214}" type="presOf" srcId="{0E63ABAD-9199-40D3-9151-5D69D3015663}" destId="{CE295432-0115-413F-B742-6BF422043F7B}" srcOrd="0" destOrd="0" presId="urn:microsoft.com/office/officeart/2005/8/layout/process1"/>
    <dgm:cxn modelId="{4B7F141F-BCF3-4CF1-9EDA-0030192FA871}" type="presOf" srcId="{3BB183A1-E160-4041-9808-9349B60BAD29}" destId="{8F91E635-95D6-41B2-A2A0-1A9850294F0E}" srcOrd="1" destOrd="0" presId="urn:microsoft.com/office/officeart/2005/8/layout/process1"/>
    <dgm:cxn modelId="{C96AE8DA-BF2E-4F7C-80A7-B76C5B67B55E}" type="presOf" srcId="{3868B5A6-A5C6-433F-871F-3C5B0BC49EBA}" destId="{3AE0CA2B-2B75-4B20-8212-668868923D40}" srcOrd="0" destOrd="0" presId="urn:microsoft.com/office/officeart/2005/8/layout/process1"/>
    <dgm:cxn modelId="{5BED59CE-5336-42FD-AEDF-BE65D08A6B78}" srcId="{6354129D-3370-4410-A04E-0C46C86850D0}" destId="{0E63ABAD-9199-40D3-9151-5D69D3015663}" srcOrd="1" destOrd="0" parTransId="{8684EE3B-189D-4900-8221-4F6C79AF1B52}" sibTransId="{BC895169-B551-4777-B61A-98A748F5F03A}"/>
    <dgm:cxn modelId="{A363E9FC-0A39-4FB7-A9FF-703CD449E2F0}" type="presOf" srcId="{53713736-097E-4EDC-9518-4C06E427A3DF}" destId="{DD8B3AB5-BF09-43BB-9E65-71EF59938D56}" srcOrd="0" destOrd="0" presId="urn:microsoft.com/office/officeart/2005/8/layout/process1"/>
    <dgm:cxn modelId="{6CB6E474-4ACF-477C-9F2C-677AD3CFE490}" type="presOf" srcId="{E366339E-A507-4F8D-A94E-49D598A7955D}" destId="{0CBCE20C-CDC0-4005-A712-F8A62D675BA7}" srcOrd="0" destOrd="0" presId="urn:microsoft.com/office/officeart/2005/8/layout/process1"/>
    <dgm:cxn modelId="{3B6AA565-63D3-43BF-8168-8FCC73D31AB8}" type="presParOf" srcId="{97C5BFA4-0B31-4762-B2CF-C818E1B53D4E}" destId="{0CBCE20C-CDC0-4005-A712-F8A62D675BA7}" srcOrd="0" destOrd="0" presId="urn:microsoft.com/office/officeart/2005/8/layout/process1"/>
    <dgm:cxn modelId="{C2077870-231B-42A2-A151-DB6EF56EEA7B}" type="presParOf" srcId="{97C5BFA4-0B31-4762-B2CF-C818E1B53D4E}" destId="{BD176DE1-26A1-4C81-AB7A-3B38AF291A66}" srcOrd="1" destOrd="0" presId="urn:microsoft.com/office/officeart/2005/8/layout/process1"/>
    <dgm:cxn modelId="{A6F54C73-A02E-4452-99F6-DF8988350102}" type="presParOf" srcId="{BD176DE1-26A1-4C81-AB7A-3B38AF291A66}" destId="{9FFE233A-F6BB-484C-BBB4-117AE70DD7AB}" srcOrd="0" destOrd="0" presId="urn:microsoft.com/office/officeart/2005/8/layout/process1"/>
    <dgm:cxn modelId="{7846D139-D30C-48E0-82FB-883AE1ADEEA4}" type="presParOf" srcId="{97C5BFA4-0B31-4762-B2CF-C818E1B53D4E}" destId="{CE295432-0115-413F-B742-6BF422043F7B}" srcOrd="2" destOrd="0" presId="urn:microsoft.com/office/officeart/2005/8/layout/process1"/>
    <dgm:cxn modelId="{DAB3FD05-6556-4150-B4C8-A2A88D23FDF2}" type="presParOf" srcId="{97C5BFA4-0B31-4762-B2CF-C818E1B53D4E}" destId="{15F8E651-55A0-44CA-B359-9120E8D2C41B}" srcOrd="3" destOrd="0" presId="urn:microsoft.com/office/officeart/2005/8/layout/process1"/>
    <dgm:cxn modelId="{E1EC320A-C98F-4600-9FDD-E5B153DCD902}" type="presParOf" srcId="{15F8E651-55A0-44CA-B359-9120E8D2C41B}" destId="{AD332BB2-4733-46F7-9DF9-6FB3659719AB}" srcOrd="0" destOrd="0" presId="urn:microsoft.com/office/officeart/2005/8/layout/process1"/>
    <dgm:cxn modelId="{DF85E3F0-C0F8-4916-9E71-BD17B4B8008C}" type="presParOf" srcId="{97C5BFA4-0B31-4762-B2CF-C818E1B53D4E}" destId="{DD8B3AB5-BF09-43BB-9E65-71EF59938D56}" srcOrd="4" destOrd="0" presId="urn:microsoft.com/office/officeart/2005/8/layout/process1"/>
    <dgm:cxn modelId="{69FA347B-2D5B-4470-9A20-893C3ACFC3CE}" type="presParOf" srcId="{97C5BFA4-0B31-4762-B2CF-C818E1B53D4E}" destId="{F78D8F09-B4BA-4E42-AF3D-DED2AEC9016D}" srcOrd="5" destOrd="0" presId="urn:microsoft.com/office/officeart/2005/8/layout/process1"/>
    <dgm:cxn modelId="{07EFC529-190F-4141-8834-E9E236E2A935}" type="presParOf" srcId="{F78D8F09-B4BA-4E42-AF3D-DED2AEC9016D}" destId="{8F91E635-95D6-41B2-A2A0-1A9850294F0E}" srcOrd="0" destOrd="0" presId="urn:microsoft.com/office/officeart/2005/8/layout/process1"/>
    <dgm:cxn modelId="{A08BFD25-B6B6-431F-AB34-78D1ABEFF229}" type="presParOf" srcId="{97C5BFA4-0B31-4762-B2CF-C818E1B53D4E}" destId="{3AE0CA2B-2B75-4B20-8212-668868923D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54129D-3370-4410-A04E-0C46C86850D0}" type="doc">
      <dgm:prSet loTypeId="urn:microsoft.com/office/officeart/2005/8/layout/process1" loCatId="process" qsTypeId="urn:microsoft.com/office/officeart/2005/8/quickstyle/simple2" qsCatId="simple" csTypeId="urn:microsoft.com/office/officeart/2005/8/colors/colorful5" csCatId="colorful" phldr="1"/>
      <dgm:spPr/>
    </dgm:pt>
    <dgm:pt modelId="{E366339E-A507-4F8D-A94E-49D598A7955D}">
      <dgm:prSet phldrT="[Text]" custT="1"/>
      <dgm:spPr/>
      <dgm:t>
        <a:bodyPr/>
        <a:lstStyle/>
        <a:p>
          <a:r>
            <a:rPr lang="kk-KZ" sz="1600" dirty="0" smtClean="0"/>
            <a:t>Жиынтық корреляция коэффициенті 0</a:t>
          </a:r>
          <a:r>
            <a:rPr lang="en-US" sz="1600" dirty="0" smtClean="0"/>
            <a:t>≤R≤</a:t>
          </a:r>
          <a:r>
            <a:rPr lang="kk-KZ" sz="1600" dirty="0" smtClean="0"/>
            <a:t>1 </a:t>
          </a:r>
          <a:r>
            <a:rPr lang="ru-RU" sz="1600" dirty="0" smtClean="0"/>
            <a:t>шег</a:t>
          </a:r>
          <a:r>
            <a:rPr lang="kk-KZ" sz="1600" dirty="0" smtClean="0"/>
            <a:t>інде өзгереді</a:t>
          </a:r>
          <a:endParaRPr lang="en-US" sz="1600" dirty="0"/>
        </a:p>
      </dgm:t>
    </dgm:pt>
    <dgm:pt modelId="{0859BA12-5C0A-4E7F-ABE2-FFE63E03155C}" type="parTrans" cxnId="{8C9246A8-E6A5-40E3-B932-842903D7A24A}">
      <dgm:prSet/>
      <dgm:spPr/>
      <dgm:t>
        <a:bodyPr/>
        <a:lstStyle/>
        <a:p>
          <a:endParaRPr lang="en-US" sz="1600"/>
        </a:p>
      </dgm:t>
    </dgm:pt>
    <dgm:pt modelId="{BB8465F0-81DC-4AC6-A6AF-104E27CD81EC}" type="sibTrans" cxnId="{8C9246A8-E6A5-40E3-B932-842903D7A24A}">
      <dgm:prSet custT="1"/>
      <dgm:spPr/>
      <dgm:t>
        <a:bodyPr/>
        <a:lstStyle/>
        <a:p>
          <a:endParaRPr lang="en-US" sz="1600"/>
        </a:p>
      </dgm:t>
    </dgm:pt>
    <dgm:pt modelId="{0E63ABAD-9199-40D3-9151-5D69D3015663}">
      <dgm:prSet phldrT="[Text]" custT="1"/>
      <dgm:spPr/>
      <dgm:t>
        <a:bodyPr/>
        <a:lstStyle/>
        <a:p>
          <a:r>
            <a:rPr lang="kk-KZ" sz="1600" dirty="0" smtClean="0"/>
            <a:t>Жиынтық корреляция коэффициентінің көмегімен байланыс жайлы, яғни айнымалылар арасындағы оң және теріс корреляциялар жайлы қорытынды жасауға болмайды</a:t>
          </a:r>
          <a:endParaRPr lang="en-US" sz="1600" dirty="0"/>
        </a:p>
      </dgm:t>
    </dgm:pt>
    <dgm:pt modelId="{8684EE3B-189D-4900-8221-4F6C79AF1B52}" type="parTrans" cxnId="{5BED59CE-5336-42FD-AEDF-BE65D08A6B78}">
      <dgm:prSet/>
      <dgm:spPr/>
      <dgm:t>
        <a:bodyPr/>
        <a:lstStyle/>
        <a:p>
          <a:endParaRPr lang="en-US" sz="1600"/>
        </a:p>
      </dgm:t>
    </dgm:pt>
    <dgm:pt modelId="{BC895169-B551-4777-B61A-98A748F5F03A}" type="sibTrans" cxnId="{5BED59CE-5336-42FD-AEDF-BE65D08A6B78}">
      <dgm:prSet custT="1"/>
      <dgm:spPr/>
      <dgm:t>
        <a:bodyPr/>
        <a:lstStyle/>
        <a:p>
          <a:endParaRPr lang="en-US" sz="1600"/>
        </a:p>
      </dgm:t>
    </dgm:pt>
    <dgm:pt modelId="{53713736-097E-4EDC-9518-4C06E427A3DF}">
      <dgm:prSet phldrT="[Text]" custT="1"/>
      <dgm:spPr/>
      <dgm:t>
        <a:bodyPr/>
        <a:lstStyle/>
        <a:p>
          <a:r>
            <a:rPr lang="kk-KZ" sz="1600" dirty="0" smtClean="0"/>
            <a:t>Егер жұп корреляцияның барлық коэффициенттері бірдей белгілерге ие болса, онда бұл белгіні жиынтық корреляция коэффициентіне алып келіп, жиынтық байланыс коэффициентінің сәйкестік сипаты жайлы қорытынды жасауға болады</a:t>
          </a:r>
          <a:endParaRPr lang="en-US" sz="1600" baseline="-25000" dirty="0"/>
        </a:p>
      </dgm:t>
    </dgm:pt>
    <dgm:pt modelId="{03FE22DA-7F24-461F-B47D-CD4A87788D02}" type="parTrans" cxnId="{041B951D-4457-4C6A-9182-7F77AC786C27}">
      <dgm:prSet/>
      <dgm:spPr/>
      <dgm:t>
        <a:bodyPr/>
        <a:lstStyle/>
        <a:p>
          <a:endParaRPr lang="en-US" sz="1600"/>
        </a:p>
      </dgm:t>
    </dgm:pt>
    <dgm:pt modelId="{3BB183A1-E160-4041-9808-9349B60BAD29}" type="sibTrans" cxnId="{041B951D-4457-4C6A-9182-7F77AC786C27}">
      <dgm:prSet custT="1"/>
      <dgm:spPr/>
      <dgm:t>
        <a:bodyPr/>
        <a:lstStyle/>
        <a:p>
          <a:endParaRPr lang="en-US" sz="1600"/>
        </a:p>
      </dgm:t>
    </dgm:pt>
    <dgm:pt modelId="{3868B5A6-A5C6-433F-871F-3C5B0BC49EBA}">
      <dgm:prSet phldrT="[Text]" custT="1"/>
      <dgm:spPr>
        <a:blipFill rotWithShape="0">
          <a:blip xmlns:r="http://schemas.openxmlformats.org/officeDocument/2006/relationships" r:embed="rId1"/>
          <a:stretch>
            <a:fillRect/>
          </a:stretch>
        </a:blipFill>
      </dgm:spPr>
      <dgm:t>
        <a:bodyPr/>
        <a:lstStyle/>
        <a:p>
          <a:r>
            <a:rPr lang="ru-RU">
              <a:noFill/>
            </a:rPr>
            <a:t> </a:t>
          </a:r>
        </a:p>
      </dgm:t>
    </dgm:pt>
    <dgm:pt modelId="{E4434CB1-8BD3-412F-8464-6211EE1319AB}" type="parTrans" cxnId="{3A86A46C-7CDE-4BB5-9DF4-7BAF8FEB14E0}">
      <dgm:prSet/>
      <dgm:spPr/>
      <dgm:t>
        <a:bodyPr/>
        <a:lstStyle/>
        <a:p>
          <a:endParaRPr lang="en-US" sz="1600"/>
        </a:p>
      </dgm:t>
    </dgm:pt>
    <dgm:pt modelId="{C9762846-9EEB-4F0B-ACAE-E5C0C4EDA440}" type="sibTrans" cxnId="{3A86A46C-7CDE-4BB5-9DF4-7BAF8FEB14E0}">
      <dgm:prSet/>
      <dgm:spPr/>
      <dgm:t>
        <a:bodyPr/>
        <a:lstStyle/>
        <a:p>
          <a:endParaRPr lang="en-US" sz="1600"/>
        </a:p>
      </dgm:t>
    </dgm:pt>
    <dgm:pt modelId="{97C5BFA4-0B31-4762-B2CF-C818E1B53D4E}" type="pres">
      <dgm:prSet presAssocID="{6354129D-3370-4410-A04E-0C46C86850D0}" presName="Name0" presStyleCnt="0">
        <dgm:presLayoutVars>
          <dgm:dir/>
          <dgm:resizeHandles val="exact"/>
        </dgm:presLayoutVars>
      </dgm:prSet>
      <dgm:spPr/>
    </dgm:pt>
    <dgm:pt modelId="{0CBCE20C-CDC0-4005-A712-F8A62D675BA7}" type="pres">
      <dgm:prSet presAssocID="{E366339E-A507-4F8D-A94E-49D598A7955D}" presName="node" presStyleLbl="node1" presStyleIdx="0" presStyleCnt="4" custScaleY="184854">
        <dgm:presLayoutVars>
          <dgm:bulletEnabled val="1"/>
        </dgm:presLayoutVars>
      </dgm:prSet>
      <dgm:spPr/>
      <dgm:t>
        <a:bodyPr/>
        <a:lstStyle/>
        <a:p>
          <a:endParaRPr lang="en-US"/>
        </a:p>
      </dgm:t>
    </dgm:pt>
    <dgm:pt modelId="{BD176DE1-26A1-4C81-AB7A-3B38AF291A66}" type="pres">
      <dgm:prSet presAssocID="{BB8465F0-81DC-4AC6-A6AF-104E27CD81EC}" presName="sibTrans" presStyleLbl="sibTrans2D1" presStyleIdx="0" presStyleCnt="3"/>
      <dgm:spPr/>
      <dgm:t>
        <a:bodyPr/>
        <a:lstStyle/>
        <a:p>
          <a:endParaRPr lang="en-US"/>
        </a:p>
      </dgm:t>
    </dgm:pt>
    <dgm:pt modelId="{9FFE233A-F6BB-484C-BBB4-117AE70DD7AB}" type="pres">
      <dgm:prSet presAssocID="{BB8465F0-81DC-4AC6-A6AF-104E27CD81EC}" presName="connectorText" presStyleLbl="sibTrans2D1" presStyleIdx="0" presStyleCnt="3"/>
      <dgm:spPr/>
      <dgm:t>
        <a:bodyPr/>
        <a:lstStyle/>
        <a:p>
          <a:endParaRPr lang="en-US"/>
        </a:p>
      </dgm:t>
    </dgm:pt>
    <dgm:pt modelId="{CE295432-0115-413F-B742-6BF422043F7B}" type="pres">
      <dgm:prSet presAssocID="{0E63ABAD-9199-40D3-9151-5D69D3015663}" presName="node" presStyleLbl="node1" presStyleIdx="1" presStyleCnt="4" custScaleY="184854">
        <dgm:presLayoutVars>
          <dgm:bulletEnabled val="1"/>
        </dgm:presLayoutVars>
      </dgm:prSet>
      <dgm:spPr/>
      <dgm:t>
        <a:bodyPr/>
        <a:lstStyle/>
        <a:p>
          <a:endParaRPr lang="en-US"/>
        </a:p>
      </dgm:t>
    </dgm:pt>
    <dgm:pt modelId="{15F8E651-55A0-44CA-B359-9120E8D2C41B}" type="pres">
      <dgm:prSet presAssocID="{BC895169-B551-4777-B61A-98A748F5F03A}" presName="sibTrans" presStyleLbl="sibTrans2D1" presStyleIdx="1" presStyleCnt="3"/>
      <dgm:spPr/>
      <dgm:t>
        <a:bodyPr/>
        <a:lstStyle/>
        <a:p>
          <a:endParaRPr lang="en-US"/>
        </a:p>
      </dgm:t>
    </dgm:pt>
    <dgm:pt modelId="{AD332BB2-4733-46F7-9DF9-6FB3659719AB}" type="pres">
      <dgm:prSet presAssocID="{BC895169-B551-4777-B61A-98A748F5F03A}" presName="connectorText" presStyleLbl="sibTrans2D1" presStyleIdx="1" presStyleCnt="3"/>
      <dgm:spPr/>
      <dgm:t>
        <a:bodyPr/>
        <a:lstStyle/>
        <a:p>
          <a:endParaRPr lang="en-US"/>
        </a:p>
      </dgm:t>
    </dgm:pt>
    <dgm:pt modelId="{DD8B3AB5-BF09-43BB-9E65-71EF59938D56}" type="pres">
      <dgm:prSet presAssocID="{53713736-097E-4EDC-9518-4C06E427A3DF}" presName="node" presStyleLbl="node1" presStyleIdx="2" presStyleCnt="4" custScaleY="184854">
        <dgm:presLayoutVars>
          <dgm:bulletEnabled val="1"/>
        </dgm:presLayoutVars>
      </dgm:prSet>
      <dgm:spPr/>
      <dgm:t>
        <a:bodyPr/>
        <a:lstStyle/>
        <a:p>
          <a:endParaRPr lang="en-US"/>
        </a:p>
      </dgm:t>
    </dgm:pt>
    <dgm:pt modelId="{F78D8F09-B4BA-4E42-AF3D-DED2AEC9016D}" type="pres">
      <dgm:prSet presAssocID="{3BB183A1-E160-4041-9808-9349B60BAD29}" presName="sibTrans" presStyleLbl="sibTrans2D1" presStyleIdx="2" presStyleCnt="3"/>
      <dgm:spPr/>
      <dgm:t>
        <a:bodyPr/>
        <a:lstStyle/>
        <a:p>
          <a:endParaRPr lang="en-US"/>
        </a:p>
      </dgm:t>
    </dgm:pt>
    <dgm:pt modelId="{8F91E635-95D6-41B2-A2A0-1A9850294F0E}" type="pres">
      <dgm:prSet presAssocID="{3BB183A1-E160-4041-9808-9349B60BAD29}" presName="connectorText" presStyleLbl="sibTrans2D1" presStyleIdx="2" presStyleCnt="3"/>
      <dgm:spPr/>
      <dgm:t>
        <a:bodyPr/>
        <a:lstStyle/>
        <a:p>
          <a:endParaRPr lang="en-US"/>
        </a:p>
      </dgm:t>
    </dgm:pt>
    <dgm:pt modelId="{3AE0CA2B-2B75-4B20-8212-668868923D40}" type="pres">
      <dgm:prSet presAssocID="{3868B5A6-A5C6-433F-871F-3C5B0BC49EBA}" presName="node" presStyleLbl="node1" presStyleIdx="3" presStyleCnt="4" custScaleY="178923">
        <dgm:presLayoutVars>
          <dgm:bulletEnabled val="1"/>
        </dgm:presLayoutVars>
      </dgm:prSet>
      <dgm:spPr/>
      <dgm:t>
        <a:bodyPr/>
        <a:lstStyle/>
        <a:p>
          <a:endParaRPr lang="en-US"/>
        </a:p>
      </dgm:t>
    </dgm:pt>
  </dgm:ptLst>
  <dgm:cxnLst>
    <dgm:cxn modelId="{6CB64612-844D-4BF5-BD1A-638D510ECC12}" type="presOf" srcId="{BC895169-B551-4777-B61A-98A748F5F03A}" destId="{15F8E651-55A0-44CA-B359-9120E8D2C41B}" srcOrd="0" destOrd="0" presId="urn:microsoft.com/office/officeart/2005/8/layout/process1"/>
    <dgm:cxn modelId="{DC802C05-B0F2-4D25-9D62-E6CBF20DE264}" type="presOf" srcId="{BB8465F0-81DC-4AC6-A6AF-104E27CD81EC}" destId="{BD176DE1-26A1-4C81-AB7A-3B38AF291A66}" srcOrd="0" destOrd="0" presId="urn:microsoft.com/office/officeart/2005/8/layout/process1"/>
    <dgm:cxn modelId="{8C9246A8-E6A5-40E3-B932-842903D7A24A}" srcId="{6354129D-3370-4410-A04E-0C46C86850D0}" destId="{E366339E-A507-4F8D-A94E-49D598A7955D}" srcOrd="0" destOrd="0" parTransId="{0859BA12-5C0A-4E7F-ABE2-FFE63E03155C}" sibTransId="{BB8465F0-81DC-4AC6-A6AF-104E27CD81EC}"/>
    <dgm:cxn modelId="{FA8B7D9E-AAB5-479A-BA65-51DE6ABFFE4E}" type="presOf" srcId="{6354129D-3370-4410-A04E-0C46C86850D0}" destId="{97C5BFA4-0B31-4762-B2CF-C818E1B53D4E}" srcOrd="0" destOrd="0" presId="urn:microsoft.com/office/officeart/2005/8/layout/process1"/>
    <dgm:cxn modelId="{1BFE1C58-204F-4234-81F7-498C64BDE33F}" type="presOf" srcId="{3BB183A1-E160-4041-9808-9349B60BAD29}" destId="{F78D8F09-B4BA-4E42-AF3D-DED2AEC9016D}" srcOrd="0" destOrd="0" presId="urn:microsoft.com/office/officeart/2005/8/layout/process1"/>
    <dgm:cxn modelId="{E13E031B-41A0-43D9-A697-9863890A16A4}" type="presOf" srcId="{BC895169-B551-4777-B61A-98A748F5F03A}" destId="{AD332BB2-4733-46F7-9DF9-6FB3659719AB}" srcOrd="1" destOrd="0" presId="urn:microsoft.com/office/officeart/2005/8/layout/process1"/>
    <dgm:cxn modelId="{6AB4459B-5E12-4DE6-9B11-0FCD3CEA8AA6}" type="presOf" srcId="{BB8465F0-81DC-4AC6-A6AF-104E27CD81EC}" destId="{9FFE233A-F6BB-484C-BBB4-117AE70DD7AB}" srcOrd="1" destOrd="0" presId="urn:microsoft.com/office/officeart/2005/8/layout/process1"/>
    <dgm:cxn modelId="{041B951D-4457-4C6A-9182-7F77AC786C27}" srcId="{6354129D-3370-4410-A04E-0C46C86850D0}" destId="{53713736-097E-4EDC-9518-4C06E427A3DF}" srcOrd="2" destOrd="0" parTransId="{03FE22DA-7F24-461F-B47D-CD4A87788D02}" sibTransId="{3BB183A1-E160-4041-9808-9349B60BAD29}"/>
    <dgm:cxn modelId="{3A86A46C-7CDE-4BB5-9DF4-7BAF8FEB14E0}" srcId="{6354129D-3370-4410-A04E-0C46C86850D0}" destId="{3868B5A6-A5C6-433F-871F-3C5B0BC49EBA}" srcOrd="3" destOrd="0" parTransId="{E4434CB1-8BD3-412F-8464-6211EE1319AB}" sibTransId="{C9762846-9EEB-4F0B-ACAE-E5C0C4EDA440}"/>
    <dgm:cxn modelId="{56C94E6F-6C95-4CAD-8436-6A77DDE81214}" type="presOf" srcId="{0E63ABAD-9199-40D3-9151-5D69D3015663}" destId="{CE295432-0115-413F-B742-6BF422043F7B}" srcOrd="0" destOrd="0" presId="urn:microsoft.com/office/officeart/2005/8/layout/process1"/>
    <dgm:cxn modelId="{4B7F141F-BCF3-4CF1-9EDA-0030192FA871}" type="presOf" srcId="{3BB183A1-E160-4041-9808-9349B60BAD29}" destId="{8F91E635-95D6-41B2-A2A0-1A9850294F0E}" srcOrd="1" destOrd="0" presId="urn:microsoft.com/office/officeart/2005/8/layout/process1"/>
    <dgm:cxn modelId="{C96AE8DA-BF2E-4F7C-80A7-B76C5B67B55E}" type="presOf" srcId="{3868B5A6-A5C6-433F-871F-3C5B0BC49EBA}" destId="{3AE0CA2B-2B75-4B20-8212-668868923D40}" srcOrd="0" destOrd="0" presId="urn:microsoft.com/office/officeart/2005/8/layout/process1"/>
    <dgm:cxn modelId="{5BED59CE-5336-42FD-AEDF-BE65D08A6B78}" srcId="{6354129D-3370-4410-A04E-0C46C86850D0}" destId="{0E63ABAD-9199-40D3-9151-5D69D3015663}" srcOrd="1" destOrd="0" parTransId="{8684EE3B-189D-4900-8221-4F6C79AF1B52}" sibTransId="{BC895169-B551-4777-B61A-98A748F5F03A}"/>
    <dgm:cxn modelId="{A363E9FC-0A39-4FB7-A9FF-703CD449E2F0}" type="presOf" srcId="{53713736-097E-4EDC-9518-4C06E427A3DF}" destId="{DD8B3AB5-BF09-43BB-9E65-71EF59938D56}" srcOrd="0" destOrd="0" presId="urn:microsoft.com/office/officeart/2005/8/layout/process1"/>
    <dgm:cxn modelId="{6CB6E474-4ACF-477C-9F2C-677AD3CFE490}" type="presOf" srcId="{E366339E-A507-4F8D-A94E-49D598A7955D}" destId="{0CBCE20C-CDC0-4005-A712-F8A62D675BA7}" srcOrd="0" destOrd="0" presId="urn:microsoft.com/office/officeart/2005/8/layout/process1"/>
    <dgm:cxn modelId="{3B6AA565-63D3-43BF-8168-8FCC73D31AB8}" type="presParOf" srcId="{97C5BFA4-0B31-4762-B2CF-C818E1B53D4E}" destId="{0CBCE20C-CDC0-4005-A712-F8A62D675BA7}" srcOrd="0" destOrd="0" presId="urn:microsoft.com/office/officeart/2005/8/layout/process1"/>
    <dgm:cxn modelId="{C2077870-231B-42A2-A151-DB6EF56EEA7B}" type="presParOf" srcId="{97C5BFA4-0B31-4762-B2CF-C818E1B53D4E}" destId="{BD176DE1-26A1-4C81-AB7A-3B38AF291A66}" srcOrd="1" destOrd="0" presId="urn:microsoft.com/office/officeart/2005/8/layout/process1"/>
    <dgm:cxn modelId="{A6F54C73-A02E-4452-99F6-DF8988350102}" type="presParOf" srcId="{BD176DE1-26A1-4C81-AB7A-3B38AF291A66}" destId="{9FFE233A-F6BB-484C-BBB4-117AE70DD7AB}" srcOrd="0" destOrd="0" presId="urn:microsoft.com/office/officeart/2005/8/layout/process1"/>
    <dgm:cxn modelId="{7846D139-D30C-48E0-82FB-883AE1ADEEA4}" type="presParOf" srcId="{97C5BFA4-0B31-4762-B2CF-C818E1B53D4E}" destId="{CE295432-0115-413F-B742-6BF422043F7B}" srcOrd="2" destOrd="0" presId="urn:microsoft.com/office/officeart/2005/8/layout/process1"/>
    <dgm:cxn modelId="{DAB3FD05-6556-4150-B4C8-A2A88D23FDF2}" type="presParOf" srcId="{97C5BFA4-0B31-4762-B2CF-C818E1B53D4E}" destId="{15F8E651-55A0-44CA-B359-9120E8D2C41B}" srcOrd="3" destOrd="0" presId="urn:microsoft.com/office/officeart/2005/8/layout/process1"/>
    <dgm:cxn modelId="{E1EC320A-C98F-4600-9FDD-E5B153DCD902}" type="presParOf" srcId="{15F8E651-55A0-44CA-B359-9120E8D2C41B}" destId="{AD332BB2-4733-46F7-9DF9-6FB3659719AB}" srcOrd="0" destOrd="0" presId="urn:microsoft.com/office/officeart/2005/8/layout/process1"/>
    <dgm:cxn modelId="{DF85E3F0-C0F8-4916-9E71-BD17B4B8008C}" type="presParOf" srcId="{97C5BFA4-0B31-4762-B2CF-C818E1B53D4E}" destId="{DD8B3AB5-BF09-43BB-9E65-71EF59938D56}" srcOrd="4" destOrd="0" presId="urn:microsoft.com/office/officeart/2005/8/layout/process1"/>
    <dgm:cxn modelId="{69FA347B-2D5B-4470-9A20-893C3ACFC3CE}" type="presParOf" srcId="{97C5BFA4-0B31-4762-B2CF-C818E1B53D4E}" destId="{F78D8F09-B4BA-4E42-AF3D-DED2AEC9016D}" srcOrd="5" destOrd="0" presId="urn:microsoft.com/office/officeart/2005/8/layout/process1"/>
    <dgm:cxn modelId="{07EFC529-190F-4141-8834-E9E236E2A935}" type="presParOf" srcId="{F78D8F09-B4BA-4E42-AF3D-DED2AEC9016D}" destId="{8F91E635-95D6-41B2-A2A0-1A9850294F0E}" srcOrd="0" destOrd="0" presId="urn:microsoft.com/office/officeart/2005/8/layout/process1"/>
    <dgm:cxn modelId="{A08BFD25-B6B6-431F-AB34-78D1ABEFF229}" type="presParOf" srcId="{97C5BFA4-0B31-4762-B2CF-C818E1B53D4E}" destId="{3AE0CA2B-2B75-4B20-8212-668868923D40}"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E26E8F-0B37-446A-85D8-29E0DD194386}"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D8EBC2EE-D40E-433A-AB20-C0024949BE20}">
      <dgm:prSet phldrT="[Text]"/>
      <dgm:spPr/>
      <dgm:t>
        <a:bodyPr/>
        <a:lstStyle/>
        <a:p>
          <a:pPr algn="ctr"/>
          <a:r>
            <a:rPr lang="kk-KZ" dirty="0" smtClean="0"/>
            <a:t>1. У предиктант-қатары </a:t>
          </a:r>
          <a:r>
            <a:rPr lang="en-US" dirty="0" smtClean="0"/>
            <a:t>x</a:t>
          </a:r>
          <a:r>
            <a:rPr lang="en-US" baseline="-25000" dirty="0" smtClean="0"/>
            <a:t>i</a:t>
          </a:r>
          <a:r>
            <a:rPr lang="en-US" dirty="0" smtClean="0"/>
            <a:t> (i=1,2,…m)</a:t>
          </a:r>
          <a:r>
            <a:rPr lang="kk-KZ" dirty="0" smtClean="0"/>
            <a:t> предиктор қатарларымен және предиктор қатарлары арасындағы байланыс сызықты болу керек;</a:t>
          </a:r>
          <a:endParaRPr lang="en-US" dirty="0"/>
        </a:p>
      </dgm:t>
    </dgm:pt>
    <dgm:pt modelId="{8B3B0CEC-87C5-4013-87C8-A9CBC87CC7F2}" type="parTrans" cxnId="{ED6ED984-1AE1-4755-9726-9CE414961FF3}">
      <dgm:prSet/>
      <dgm:spPr/>
      <dgm:t>
        <a:bodyPr/>
        <a:lstStyle/>
        <a:p>
          <a:pPr algn="ctr"/>
          <a:endParaRPr lang="en-US"/>
        </a:p>
      </dgm:t>
    </dgm:pt>
    <dgm:pt modelId="{B5442C4E-AD7E-45F6-9E72-00168D591166}" type="sibTrans" cxnId="{ED6ED984-1AE1-4755-9726-9CE414961FF3}">
      <dgm:prSet/>
      <dgm:spPr/>
      <dgm:t>
        <a:bodyPr/>
        <a:lstStyle/>
        <a:p>
          <a:pPr algn="ctr"/>
          <a:endParaRPr lang="en-US"/>
        </a:p>
      </dgm:t>
    </dgm:pt>
    <dgm:pt modelId="{CBE5A573-9A1A-46E0-8076-B2083B53E5FE}">
      <dgm:prSet phldrT="[Text]"/>
      <dgm:spPr/>
      <dgm:t>
        <a:bodyPr/>
        <a:lstStyle/>
        <a:p>
          <a:pPr algn="ctr"/>
          <a:r>
            <a:rPr lang="kk-KZ" dirty="0" smtClean="0"/>
            <a:t>2. Салыстырып отырған у және </a:t>
          </a:r>
          <a:r>
            <a:rPr lang="en-US" dirty="0" smtClean="0"/>
            <a:t>x</a:t>
          </a:r>
          <a:r>
            <a:rPr lang="en-US" baseline="-25000" dirty="0" smtClean="0"/>
            <a:t>i</a:t>
          </a:r>
          <a:r>
            <a:rPr lang="kk-KZ" baseline="-25000" dirty="0" smtClean="0"/>
            <a:t> </a:t>
          </a:r>
          <a:r>
            <a:rPr lang="kk-KZ" baseline="0" dirty="0" smtClean="0"/>
            <a:t>айнымалылары қалыпты үлестірім заңына бағынуы керек. Гидрологиялық құбылыстарды сипаттайтын көптеген бақылау мәліметтері бұл талапқа сай келмейді. Әдетте, жиынтық корреляция әдісін қолданған кезде гидрологиялық қатарлар ассиметриялығы онша үлкен емес деп ұйғарылады;</a:t>
          </a:r>
          <a:r>
            <a:rPr lang="kk-KZ" baseline="-25000" dirty="0" smtClean="0"/>
            <a:t> </a:t>
          </a:r>
          <a:r>
            <a:rPr lang="kk-KZ" dirty="0" smtClean="0"/>
            <a:t> </a:t>
          </a:r>
          <a:endParaRPr lang="en-US" dirty="0"/>
        </a:p>
      </dgm:t>
    </dgm:pt>
    <dgm:pt modelId="{99E6309F-5F9F-4FDD-AD71-578BF8CE0396}" type="parTrans" cxnId="{37686539-F7EE-4F26-9112-A3C223B28847}">
      <dgm:prSet/>
      <dgm:spPr/>
      <dgm:t>
        <a:bodyPr/>
        <a:lstStyle/>
        <a:p>
          <a:pPr algn="ctr"/>
          <a:endParaRPr lang="en-US"/>
        </a:p>
      </dgm:t>
    </dgm:pt>
    <dgm:pt modelId="{47190ABE-4980-47C3-A7DB-667B93E1D286}" type="sibTrans" cxnId="{37686539-F7EE-4F26-9112-A3C223B28847}">
      <dgm:prSet/>
      <dgm:spPr/>
      <dgm:t>
        <a:bodyPr/>
        <a:lstStyle/>
        <a:p>
          <a:pPr algn="ctr"/>
          <a:endParaRPr lang="en-US"/>
        </a:p>
      </dgm:t>
    </dgm:pt>
    <dgm:pt modelId="{9B13A78F-D642-421C-A0FE-9771732B20EA}">
      <dgm:prSet phldrT="[Text]"/>
      <dgm:spPr/>
      <dgm:t>
        <a:bodyPr/>
        <a:lstStyle/>
        <a:p>
          <a:pPr algn="ctr"/>
          <a:r>
            <a:rPr lang="kk-KZ" dirty="0" smtClean="0"/>
            <a:t>3. Айқындалған байланыстар стационарлы болуы керек;</a:t>
          </a:r>
          <a:endParaRPr lang="en-US" dirty="0"/>
        </a:p>
      </dgm:t>
    </dgm:pt>
    <dgm:pt modelId="{631404B8-7944-4F3B-BBBE-2A243F8FEF52}" type="parTrans" cxnId="{5F03D61F-C6C0-49EA-946C-BEEC79EF8837}">
      <dgm:prSet/>
      <dgm:spPr/>
      <dgm:t>
        <a:bodyPr/>
        <a:lstStyle/>
        <a:p>
          <a:pPr algn="ctr"/>
          <a:endParaRPr lang="en-US"/>
        </a:p>
      </dgm:t>
    </dgm:pt>
    <dgm:pt modelId="{6F3BCD29-E471-41CE-8097-7DC2A83CA87B}" type="sibTrans" cxnId="{5F03D61F-C6C0-49EA-946C-BEEC79EF8837}">
      <dgm:prSet/>
      <dgm:spPr/>
      <dgm:t>
        <a:bodyPr/>
        <a:lstStyle/>
        <a:p>
          <a:pPr algn="ctr"/>
          <a:endParaRPr lang="en-US"/>
        </a:p>
      </dgm:t>
    </dgm:pt>
    <dgm:pt modelId="{4F8B0F16-2541-4F0D-AD89-750720BD52EB}">
      <dgm:prSet phldrT="[Text]"/>
      <dgm:spPr/>
      <dgm:t>
        <a:bodyPr/>
        <a:lstStyle/>
        <a:p>
          <a:pPr algn="ctr"/>
          <a:r>
            <a:rPr lang="kk-KZ" dirty="0" smtClean="0"/>
            <a:t>4. Тәуелсіз айнымалылар немесе предикторлар қателіксіз есептелу қажет. Бұл талапты ағынды, жауын-шашын және басқа да геофизикалық құбылыстар мәліметтері қанағаттандырмайды;</a:t>
          </a:r>
          <a:endParaRPr lang="en-US" dirty="0"/>
        </a:p>
      </dgm:t>
    </dgm:pt>
    <dgm:pt modelId="{7ECEC9DC-31BA-444A-8920-DB2870B3EA52}" type="parTrans" cxnId="{6EC21489-C416-4B1A-A276-CDD031F22ADB}">
      <dgm:prSet/>
      <dgm:spPr/>
      <dgm:t>
        <a:bodyPr/>
        <a:lstStyle/>
        <a:p>
          <a:endParaRPr lang="en-US"/>
        </a:p>
      </dgm:t>
    </dgm:pt>
    <dgm:pt modelId="{E07C5707-E58A-4D43-B3EC-FB1B9DE5079D}" type="sibTrans" cxnId="{6EC21489-C416-4B1A-A276-CDD031F22ADB}">
      <dgm:prSet/>
      <dgm:spPr/>
      <dgm:t>
        <a:bodyPr/>
        <a:lstStyle/>
        <a:p>
          <a:endParaRPr lang="en-US"/>
        </a:p>
      </dgm:t>
    </dgm:pt>
    <dgm:pt modelId="{54C8D65D-5232-447E-8F18-E3D2C6440C55}" type="pres">
      <dgm:prSet presAssocID="{53E26E8F-0B37-446A-85D8-29E0DD194386}" presName="outerComposite" presStyleCnt="0">
        <dgm:presLayoutVars>
          <dgm:chMax val="5"/>
          <dgm:dir/>
          <dgm:resizeHandles val="exact"/>
        </dgm:presLayoutVars>
      </dgm:prSet>
      <dgm:spPr/>
      <dgm:t>
        <a:bodyPr/>
        <a:lstStyle/>
        <a:p>
          <a:endParaRPr lang="en-US"/>
        </a:p>
      </dgm:t>
    </dgm:pt>
    <dgm:pt modelId="{DA7F200E-6611-4AE7-90C4-D955CA843E06}" type="pres">
      <dgm:prSet presAssocID="{53E26E8F-0B37-446A-85D8-29E0DD194386}" presName="dummyMaxCanvas" presStyleCnt="0">
        <dgm:presLayoutVars/>
      </dgm:prSet>
      <dgm:spPr/>
    </dgm:pt>
    <dgm:pt modelId="{BC5123C1-439E-4C9E-A9A7-150B7C76E363}" type="pres">
      <dgm:prSet presAssocID="{53E26E8F-0B37-446A-85D8-29E0DD194386}" presName="FourNodes_1" presStyleLbl="node1" presStyleIdx="0" presStyleCnt="4">
        <dgm:presLayoutVars>
          <dgm:bulletEnabled val="1"/>
        </dgm:presLayoutVars>
      </dgm:prSet>
      <dgm:spPr/>
      <dgm:t>
        <a:bodyPr/>
        <a:lstStyle/>
        <a:p>
          <a:endParaRPr lang="en-US"/>
        </a:p>
      </dgm:t>
    </dgm:pt>
    <dgm:pt modelId="{760B989A-1B8E-4651-91BE-29641957693A}" type="pres">
      <dgm:prSet presAssocID="{53E26E8F-0B37-446A-85D8-29E0DD194386}" presName="FourNodes_2" presStyleLbl="node1" presStyleIdx="1" presStyleCnt="4">
        <dgm:presLayoutVars>
          <dgm:bulletEnabled val="1"/>
        </dgm:presLayoutVars>
      </dgm:prSet>
      <dgm:spPr/>
      <dgm:t>
        <a:bodyPr/>
        <a:lstStyle/>
        <a:p>
          <a:endParaRPr lang="en-US"/>
        </a:p>
      </dgm:t>
    </dgm:pt>
    <dgm:pt modelId="{E677C5F6-ABC6-4C09-A1C5-CD04976FBAFA}" type="pres">
      <dgm:prSet presAssocID="{53E26E8F-0B37-446A-85D8-29E0DD194386}" presName="FourNodes_3" presStyleLbl="node1" presStyleIdx="2" presStyleCnt="4">
        <dgm:presLayoutVars>
          <dgm:bulletEnabled val="1"/>
        </dgm:presLayoutVars>
      </dgm:prSet>
      <dgm:spPr/>
      <dgm:t>
        <a:bodyPr/>
        <a:lstStyle/>
        <a:p>
          <a:endParaRPr lang="en-US"/>
        </a:p>
      </dgm:t>
    </dgm:pt>
    <dgm:pt modelId="{01F100C0-5F3E-481B-BA62-D15FE0ECE9FB}" type="pres">
      <dgm:prSet presAssocID="{53E26E8F-0B37-446A-85D8-29E0DD194386}" presName="FourNodes_4" presStyleLbl="node1" presStyleIdx="3" presStyleCnt="4">
        <dgm:presLayoutVars>
          <dgm:bulletEnabled val="1"/>
        </dgm:presLayoutVars>
      </dgm:prSet>
      <dgm:spPr/>
      <dgm:t>
        <a:bodyPr/>
        <a:lstStyle/>
        <a:p>
          <a:endParaRPr lang="en-US"/>
        </a:p>
      </dgm:t>
    </dgm:pt>
    <dgm:pt modelId="{5095B5EF-5CFD-4564-BF11-EEDE2AFF1A5D}" type="pres">
      <dgm:prSet presAssocID="{53E26E8F-0B37-446A-85D8-29E0DD194386}" presName="FourConn_1-2" presStyleLbl="fgAccFollowNode1" presStyleIdx="0" presStyleCnt="3">
        <dgm:presLayoutVars>
          <dgm:bulletEnabled val="1"/>
        </dgm:presLayoutVars>
      </dgm:prSet>
      <dgm:spPr/>
      <dgm:t>
        <a:bodyPr/>
        <a:lstStyle/>
        <a:p>
          <a:endParaRPr lang="en-US"/>
        </a:p>
      </dgm:t>
    </dgm:pt>
    <dgm:pt modelId="{2CCB1E48-CED1-47FF-9309-E963353E7547}" type="pres">
      <dgm:prSet presAssocID="{53E26E8F-0B37-446A-85D8-29E0DD194386}" presName="FourConn_2-3" presStyleLbl="fgAccFollowNode1" presStyleIdx="1" presStyleCnt="3">
        <dgm:presLayoutVars>
          <dgm:bulletEnabled val="1"/>
        </dgm:presLayoutVars>
      </dgm:prSet>
      <dgm:spPr/>
      <dgm:t>
        <a:bodyPr/>
        <a:lstStyle/>
        <a:p>
          <a:endParaRPr lang="en-US"/>
        </a:p>
      </dgm:t>
    </dgm:pt>
    <dgm:pt modelId="{1AF27B78-8BA2-494D-B8AF-DF6439181233}" type="pres">
      <dgm:prSet presAssocID="{53E26E8F-0B37-446A-85D8-29E0DD194386}" presName="FourConn_3-4" presStyleLbl="fgAccFollowNode1" presStyleIdx="2" presStyleCnt="3">
        <dgm:presLayoutVars>
          <dgm:bulletEnabled val="1"/>
        </dgm:presLayoutVars>
      </dgm:prSet>
      <dgm:spPr/>
      <dgm:t>
        <a:bodyPr/>
        <a:lstStyle/>
        <a:p>
          <a:endParaRPr lang="en-US"/>
        </a:p>
      </dgm:t>
    </dgm:pt>
    <dgm:pt modelId="{EAA12343-BFB8-4594-BAC7-A0795E75DC53}" type="pres">
      <dgm:prSet presAssocID="{53E26E8F-0B37-446A-85D8-29E0DD194386}" presName="FourNodes_1_text" presStyleLbl="node1" presStyleIdx="3" presStyleCnt="4">
        <dgm:presLayoutVars>
          <dgm:bulletEnabled val="1"/>
        </dgm:presLayoutVars>
      </dgm:prSet>
      <dgm:spPr/>
      <dgm:t>
        <a:bodyPr/>
        <a:lstStyle/>
        <a:p>
          <a:endParaRPr lang="en-US"/>
        </a:p>
      </dgm:t>
    </dgm:pt>
    <dgm:pt modelId="{4C97C428-DF46-4BFD-80E6-F48A2B4E8579}" type="pres">
      <dgm:prSet presAssocID="{53E26E8F-0B37-446A-85D8-29E0DD194386}" presName="FourNodes_2_text" presStyleLbl="node1" presStyleIdx="3" presStyleCnt="4">
        <dgm:presLayoutVars>
          <dgm:bulletEnabled val="1"/>
        </dgm:presLayoutVars>
      </dgm:prSet>
      <dgm:spPr/>
      <dgm:t>
        <a:bodyPr/>
        <a:lstStyle/>
        <a:p>
          <a:endParaRPr lang="en-US"/>
        </a:p>
      </dgm:t>
    </dgm:pt>
    <dgm:pt modelId="{37ECDFB5-A423-4182-8366-4B991EA9B11F}" type="pres">
      <dgm:prSet presAssocID="{53E26E8F-0B37-446A-85D8-29E0DD194386}" presName="FourNodes_3_text" presStyleLbl="node1" presStyleIdx="3" presStyleCnt="4">
        <dgm:presLayoutVars>
          <dgm:bulletEnabled val="1"/>
        </dgm:presLayoutVars>
      </dgm:prSet>
      <dgm:spPr/>
      <dgm:t>
        <a:bodyPr/>
        <a:lstStyle/>
        <a:p>
          <a:endParaRPr lang="en-US"/>
        </a:p>
      </dgm:t>
    </dgm:pt>
    <dgm:pt modelId="{485D889F-6ABA-4E2C-B3A9-2050A5B349CF}" type="pres">
      <dgm:prSet presAssocID="{53E26E8F-0B37-446A-85D8-29E0DD194386}" presName="FourNodes_4_text" presStyleLbl="node1" presStyleIdx="3" presStyleCnt="4">
        <dgm:presLayoutVars>
          <dgm:bulletEnabled val="1"/>
        </dgm:presLayoutVars>
      </dgm:prSet>
      <dgm:spPr/>
      <dgm:t>
        <a:bodyPr/>
        <a:lstStyle/>
        <a:p>
          <a:endParaRPr lang="en-US"/>
        </a:p>
      </dgm:t>
    </dgm:pt>
  </dgm:ptLst>
  <dgm:cxnLst>
    <dgm:cxn modelId="{DABAFB2A-EE01-4B5E-8DB1-69CAA7D07C83}" type="presOf" srcId="{D8EBC2EE-D40E-433A-AB20-C0024949BE20}" destId="{EAA12343-BFB8-4594-BAC7-A0795E75DC53}" srcOrd="1" destOrd="0" presId="urn:microsoft.com/office/officeart/2005/8/layout/vProcess5"/>
    <dgm:cxn modelId="{F44B9817-3DB1-4938-89DD-90770755A649}" type="presOf" srcId="{53E26E8F-0B37-446A-85D8-29E0DD194386}" destId="{54C8D65D-5232-447E-8F18-E3D2C6440C55}" srcOrd="0" destOrd="0" presId="urn:microsoft.com/office/officeart/2005/8/layout/vProcess5"/>
    <dgm:cxn modelId="{37686539-F7EE-4F26-9112-A3C223B28847}" srcId="{53E26E8F-0B37-446A-85D8-29E0DD194386}" destId="{CBE5A573-9A1A-46E0-8076-B2083B53E5FE}" srcOrd="1" destOrd="0" parTransId="{99E6309F-5F9F-4FDD-AD71-578BF8CE0396}" sibTransId="{47190ABE-4980-47C3-A7DB-667B93E1D286}"/>
    <dgm:cxn modelId="{58ED1DCD-83CA-4A81-A4C3-9C579E5DC8B3}" type="presOf" srcId="{B5442C4E-AD7E-45F6-9E72-00168D591166}" destId="{5095B5EF-5CFD-4564-BF11-EEDE2AFF1A5D}" srcOrd="0" destOrd="0" presId="urn:microsoft.com/office/officeart/2005/8/layout/vProcess5"/>
    <dgm:cxn modelId="{ED6ED984-1AE1-4755-9726-9CE414961FF3}" srcId="{53E26E8F-0B37-446A-85D8-29E0DD194386}" destId="{D8EBC2EE-D40E-433A-AB20-C0024949BE20}" srcOrd="0" destOrd="0" parTransId="{8B3B0CEC-87C5-4013-87C8-A9CBC87CC7F2}" sibTransId="{B5442C4E-AD7E-45F6-9E72-00168D591166}"/>
    <dgm:cxn modelId="{65297417-7996-4F51-A1D7-8E7E69ED5A57}" type="presOf" srcId="{6F3BCD29-E471-41CE-8097-7DC2A83CA87B}" destId="{1AF27B78-8BA2-494D-B8AF-DF6439181233}" srcOrd="0" destOrd="0" presId="urn:microsoft.com/office/officeart/2005/8/layout/vProcess5"/>
    <dgm:cxn modelId="{5F03D61F-C6C0-49EA-946C-BEEC79EF8837}" srcId="{53E26E8F-0B37-446A-85D8-29E0DD194386}" destId="{9B13A78F-D642-421C-A0FE-9771732B20EA}" srcOrd="2" destOrd="0" parTransId="{631404B8-7944-4F3B-BBBE-2A243F8FEF52}" sibTransId="{6F3BCD29-E471-41CE-8097-7DC2A83CA87B}"/>
    <dgm:cxn modelId="{3B0DC0B0-AE58-4C79-AF72-52BD025E0AEF}" type="presOf" srcId="{9B13A78F-D642-421C-A0FE-9771732B20EA}" destId="{37ECDFB5-A423-4182-8366-4B991EA9B11F}" srcOrd="1" destOrd="0" presId="urn:microsoft.com/office/officeart/2005/8/layout/vProcess5"/>
    <dgm:cxn modelId="{D5A6FFBF-7633-48AC-90CE-193C9A343444}" type="presOf" srcId="{CBE5A573-9A1A-46E0-8076-B2083B53E5FE}" destId="{4C97C428-DF46-4BFD-80E6-F48A2B4E8579}" srcOrd="1" destOrd="0" presId="urn:microsoft.com/office/officeart/2005/8/layout/vProcess5"/>
    <dgm:cxn modelId="{D17135EA-954B-40E1-A696-2040B2CCE68A}" type="presOf" srcId="{4F8B0F16-2541-4F0D-AD89-750720BD52EB}" destId="{485D889F-6ABA-4E2C-B3A9-2050A5B349CF}" srcOrd="1" destOrd="0" presId="urn:microsoft.com/office/officeart/2005/8/layout/vProcess5"/>
    <dgm:cxn modelId="{D7562BF4-4EA0-4B11-B97B-AB0588181FE9}" type="presOf" srcId="{4F8B0F16-2541-4F0D-AD89-750720BD52EB}" destId="{01F100C0-5F3E-481B-BA62-D15FE0ECE9FB}" srcOrd="0" destOrd="0" presId="urn:microsoft.com/office/officeart/2005/8/layout/vProcess5"/>
    <dgm:cxn modelId="{D6BEE56B-424B-4B77-B35E-274CA1DAC199}" type="presOf" srcId="{47190ABE-4980-47C3-A7DB-667B93E1D286}" destId="{2CCB1E48-CED1-47FF-9309-E963353E7547}" srcOrd="0" destOrd="0" presId="urn:microsoft.com/office/officeart/2005/8/layout/vProcess5"/>
    <dgm:cxn modelId="{6EC21489-C416-4B1A-A276-CDD031F22ADB}" srcId="{53E26E8F-0B37-446A-85D8-29E0DD194386}" destId="{4F8B0F16-2541-4F0D-AD89-750720BD52EB}" srcOrd="3" destOrd="0" parTransId="{7ECEC9DC-31BA-444A-8920-DB2870B3EA52}" sibTransId="{E07C5707-E58A-4D43-B3EC-FB1B9DE5079D}"/>
    <dgm:cxn modelId="{D91EEEC4-0181-4E95-8EE1-C4270D1BA939}" type="presOf" srcId="{CBE5A573-9A1A-46E0-8076-B2083B53E5FE}" destId="{760B989A-1B8E-4651-91BE-29641957693A}" srcOrd="0" destOrd="0" presId="urn:microsoft.com/office/officeart/2005/8/layout/vProcess5"/>
    <dgm:cxn modelId="{27B39D23-D8E2-4108-98C9-4BEFDE9800E2}" type="presOf" srcId="{D8EBC2EE-D40E-433A-AB20-C0024949BE20}" destId="{BC5123C1-439E-4C9E-A9A7-150B7C76E363}" srcOrd="0" destOrd="0" presId="urn:microsoft.com/office/officeart/2005/8/layout/vProcess5"/>
    <dgm:cxn modelId="{CECF9AE0-981D-4EFC-B47D-400EB4597093}" type="presOf" srcId="{9B13A78F-D642-421C-A0FE-9771732B20EA}" destId="{E677C5F6-ABC6-4C09-A1C5-CD04976FBAFA}" srcOrd="0" destOrd="0" presId="urn:microsoft.com/office/officeart/2005/8/layout/vProcess5"/>
    <dgm:cxn modelId="{7D933644-9592-4204-AF8E-B717B52571F1}" type="presParOf" srcId="{54C8D65D-5232-447E-8F18-E3D2C6440C55}" destId="{DA7F200E-6611-4AE7-90C4-D955CA843E06}" srcOrd="0" destOrd="0" presId="urn:microsoft.com/office/officeart/2005/8/layout/vProcess5"/>
    <dgm:cxn modelId="{F812F470-A6AE-4EE9-ADE0-162AD8BC8CDB}" type="presParOf" srcId="{54C8D65D-5232-447E-8F18-E3D2C6440C55}" destId="{BC5123C1-439E-4C9E-A9A7-150B7C76E363}" srcOrd="1" destOrd="0" presId="urn:microsoft.com/office/officeart/2005/8/layout/vProcess5"/>
    <dgm:cxn modelId="{86C92BC7-A1EA-47B9-92FC-0463F952D12B}" type="presParOf" srcId="{54C8D65D-5232-447E-8F18-E3D2C6440C55}" destId="{760B989A-1B8E-4651-91BE-29641957693A}" srcOrd="2" destOrd="0" presId="urn:microsoft.com/office/officeart/2005/8/layout/vProcess5"/>
    <dgm:cxn modelId="{F4EEDFBE-12C5-4EBA-A3F2-BB586147A4C8}" type="presParOf" srcId="{54C8D65D-5232-447E-8F18-E3D2C6440C55}" destId="{E677C5F6-ABC6-4C09-A1C5-CD04976FBAFA}" srcOrd="3" destOrd="0" presId="urn:microsoft.com/office/officeart/2005/8/layout/vProcess5"/>
    <dgm:cxn modelId="{90857418-0856-4AFF-8784-2B8B3C1D0598}" type="presParOf" srcId="{54C8D65D-5232-447E-8F18-E3D2C6440C55}" destId="{01F100C0-5F3E-481B-BA62-D15FE0ECE9FB}" srcOrd="4" destOrd="0" presId="urn:microsoft.com/office/officeart/2005/8/layout/vProcess5"/>
    <dgm:cxn modelId="{FAE010A8-B532-4CA3-B897-32729896357E}" type="presParOf" srcId="{54C8D65D-5232-447E-8F18-E3D2C6440C55}" destId="{5095B5EF-5CFD-4564-BF11-EEDE2AFF1A5D}" srcOrd="5" destOrd="0" presId="urn:microsoft.com/office/officeart/2005/8/layout/vProcess5"/>
    <dgm:cxn modelId="{5B088EAE-C902-4BC4-9802-E4C538D48305}" type="presParOf" srcId="{54C8D65D-5232-447E-8F18-E3D2C6440C55}" destId="{2CCB1E48-CED1-47FF-9309-E963353E7547}" srcOrd="6" destOrd="0" presId="urn:microsoft.com/office/officeart/2005/8/layout/vProcess5"/>
    <dgm:cxn modelId="{4F65FBE0-D93E-4513-B335-3A26DD5C3631}" type="presParOf" srcId="{54C8D65D-5232-447E-8F18-E3D2C6440C55}" destId="{1AF27B78-8BA2-494D-B8AF-DF6439181233}" srcOrd="7" destOrd="0" presId="urn:microsoft.com/office/officeart/2005/8/layout/vProcess5"/>
    <dgm:cxn modelId="{51643C8E-3839-4B80-B18A-62BB35580113}" type="presParOf" srcId="{54C8D65D-5232-447E-8F18-E3D2C6440C55}" destId="{EAA12343-BFB8-4594-BAC7-A0795E75DC53}" srcOrd="8" destOrd="0" presId="urn:microsoft.com/office/officeart/2005/8/layout/vProcess5"/>
    <dgm:cxn modelId="{5EE31290-F509-4B27-B3D8-3644496E4E8D}" type="presParOf" srcId="{54C8D65D-5232-447E-8F18-E3D2C6440C55}" destId="{4C97C428-DF46-4BFD-80E6-F48A2B4E8579}" srcOrd="9" destOrd="0" presId="urn:microsoft.com/office/officeart/2005/8/layout/vProcess5"/>
    <dgm:cxn modelId="{07480327-B1BE-4247-9FF7-A590333A6030}" type="presParOf" srcId="{54C8D65D-5232-447E-8F18-E3D2C6440C55}" destId="{37ECDFB5-A423-4182-8366-4B991EA9B11F}" srcOrd="10" destOrd="0" presId="urn:microsoft.com/office/officeart/2005/8/layout/vProcess5"/>
    <dgm:cxn modelId="{8AD87AA2-D819-41A2-A5F4-3561D3F30602}" type="presParOf" srcId="{54C8D65D-5232-447E-8F18-E3D2C6440C55}" destId="{485D889F-6ABA-4E2C-B3A9-2050A5B349C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E26E8F-0B37-446A-85D8-29E0DD194386}" type="doc">
      <dgm:prSet loTypeId="urn:microsoft.com/office/officeart/2005/8/layout/vProcess5" loCatId="process" qsTypeId="urn:microsoft.com/office/officeart/2005/8/quickstyle/simple3" qsCatId="simple" csTypeId="urn:microsoft.com/office/officeart/2005/8/colors/colorful1" csCatId="colorful" phldr="1"/>
      <dgm:spPr/>
      <dgm:t>
        <a:bodyPr/>
        <a:lstStyle/>
        <a:p>
          <a:endParaRPr lang="en-US"/>
        </a:p>
      </dgm:t>
    </dgm:pt>
    <dgm:pt modelId="{9B13A78F-D642-421C-A0FE-9771732B20EA}">
      <dgm:prSet phldrT="[Text]"/>
      <dgm:spPr/>
      <dgm:t>
        <a:bodyPr/>
        <a:lstStyle/>
        <a:p>
          <a:pPr algn="ctr"/>
          <a:r>
            <a:rPr lang="kk-KZ" dirty="0" smtClean="0"/>
            <a:t>7.Таңдама көлемі тәуелсіз айнымалылар санынан бірнеше есе көп болу керек;</a:t>
          </a:r>
          <a:endParaRPr lang="en-US" dirty="0"/>
        </a:p>
      </dgm:t>
    </dgm:pt>
    <dgm:pt modelId="{631404B8-7944-4F3B-BBBE-2A243F8FEF52}" type="parTrans" cxnId="{5F03D61F-C6C0-49EA-946C-BEEC79EF8837}">
      <dgm:prSet/>
      <dgm:spPr/>
      <dgm:t>
        <a:bodyPr/>
        <a:lstStyle/>
        <a:p>
          <a:pPr algn="ctr"/>
          <a:endParaRPr lang="en-US"/>
        </a:p>
      </dgm:t>
    </dgm:pt>
    <dgm:pt modelId="{6F3BCD29-E471-41CE-8097-7DC2A83CA87B}" type="sibTrans" cxnId="{5F03D61F-C6C0-49EA-946C-BEEC79EF8837}">
      <dgm:prSet/>
      <dgm:spPr/>
      <dgm:t>
        <a:bodyPr/>
        <a:lstStyle/>
        <a:p>
          <a:pPr algn="ctr"/>
          <a:endParaRPr lang="en-US"/>
        </a:p>
      </dgm:t>
    </dgm:pt>
    <dgm:pt modelId="{4F8B0F16-2541-4F0D-AD89-750720BD52EB}">
      <dgm:prSet phldrT="[Text]"/>
      <dgm:spPr/>
      <dgm:t>
        <a:bodyPr/>
        <a:lstStyle/>
        <a:p>
          <a:pPr algn="ctr"/>
          <a:r>
            <a:rPr lang="kk-KZ" dirty="0" smtClean="0"/>
            <a:t>8. Предиктор-қатарлар арасындағы корреляция өте аз немесе мүлде болмауы керек.</a:t>
          </a:r>
          <a:endParaRPr lang="en-US" dirty="0"/>
        </a:p>
      </dgm:t>
    </dgm:pt>
    <dgm:pt modelId="{7ECEC9DC-31BA-444A-8920-DB2870B3EA52}" type="parTrans" cxnId="{6EC21489-C416-4B1A-A276-CDD031F22ADB}">
      <dgm:prSet/>
      <dgm:spPr/>
      <dgm:t>
        <a:bodyPr/>
        <a:lstStyle/>
        <a:p>
          <a:endParaRPr lang="en-US"/>
        </a:p>
      </dgm:t>
    </dgm:pt>
    <dgm:pt modelId="{E07C5707-E58A-4D43-B3EC-FB1B9DE5079D}" type="sibTrans" cxnId="{6EC21489-C416-4B1A-A276-CDD031F22ADB}">
      <dgm:prSet/>
      <dgm:spPr/>
      <dgm:t>
        <a:bodyPr/>
        <a:lstStyle/>
        <a:p>
          <a:endParaRPr lang="en-US"/>
        </a:p>
      </dgm:t>
    </dgm:pt>
    <dgm:pt modelId="{D8EBC2EE-D40E-433A-AB20-C0024949BE20}">
      <dgm:prSet phldrT="[Text]"/>
      <dgm:spPr/>
      <dgm:t>
        <a:bodyPr/>
        <a:lstStyle/>
        <a:p>
          <a:pPr algn="ctr"/>
          <a:r>
            <a:rPr lang="kk-KZ" dirty="0" smtClean="0"/>
            <a:t>5. Тәуелді айнымалының дисперсиясы тәуелсіз айнымалыларға тәуелсіз болуы керек, яғни байланыс гомоскедастикалы болу керек. Бұл да көп жағдайда расталмайды;</a:t>
          </a:r>
          <a:endParaRPr lang="en-US" dirty="0"/>
        </a:p>
      </dgm:t>
    </dgm:pt>
    <dgm:pt modelId="{B5442C4E-AD7E-45F6-9E72-00168D591166}" type="sibTrans" cxnId="{ED6ED984-1AE1-4755-9726-9CE414961FF3}">
      <dgm:prSet/>
      <dgm:spPr/>
      <dgm:t>
        <a:bodyPr/>
        <a:lstStyle/>
        <a:p>
          <a:pPr algn="ctr"/>
          <a:endParaRPr lang="en-US"/>
        </a:p>
      </dgm:t>
    </dgm:pt>
    <dgm:pt modelId="{8B3B0CEC-87C5-4013-87C8-A9CBC87CC7F2}" type="parTrans" cxnId="{ED6ED984-1AE1-4755-9726-9CE414961FF3}">
      <dgm:prSet/>
      <dgm:spPr/>
      <dgm:t>
        <a:bodyPr/>
        <a:lstStyle/>
        <a:p>
          <a:pPr algn="ctr"/>
          <a:endParaRPr lang="en-US"/>
        </a:p>
      </dgm:t>
    </dgm:pt>
    <dgm:pt modelId="{92814C58-7701-4DF4-9F51-590AB786A81F}">
      <dgm:prSet phldrT="[Text]"/>
      <dgm:spPr/>
      <dgm:t>
        <a:bodyPr/>
        <a:lstStyle/>
        <a:p>
          <a:pPr algn="ctr"/>
          <a:r>
            <a:rPr lang="kk-KZ" dirty="0" smtClean="0"/>
            <a:t>6. Предиктант-қатар кездейсоқ шама мәнінің таңдамасына сәйкес болу керек, яғни оның жекелеген мәндері бір-бірімен байланыспауы мүмкін. Гидрологиялық қатарларға қатысты бұл жіберілім жиі орындалмайды</a:t>
          </a:r>
          <a:r>
            <a:rPr lang="kk-KZ" baseline="0" dirty="0" smtClean="0"/>
            <a:t>;</a:t>
          </a:r>
          <a:r>
            <a:rPr lang="kk-KZ" baseline="-25000" dirty="0" smtClean="0"/>
            <a:t> </a:t>
          </a:r>
          <a:r>
            <a:rPr lang="kk-KZ" dirty="0" smtClean="0"/>
            <a:t> </a:t>
          </a:r>
          <a:endParaRPr lang="en-US" dirty="0"/>
        </a:p>
      </dgm:t>
    </dgm:pt>
    <dgm:pt modelId="{99FB1627-BEA9-4E90-AF72-8132783208FC}" type="parTrans" cxnId="{6128D8CA-1331-4653-9217-260B45FA3A2E}">
      <dgm:prSet/>
      <dgm:spPr/>
      <dgm:t>
        <a:bodyPr/>
        <a:lstStyle/>
        <a:p>
          <a:endParaRPr lang="en-US"/>
        </a:p>
      </dgm:t>
    </dgm:pt>
    <dgm:pt modelId="{F98463FF-8F61-40F2-9364-AFFEE2BAC993}" type="sibTrans" cxnId="{6128D8CA-1331-4653-9217-260B45FA3A2E}">
      <dgm:prSet/>
      <dgm:spPr/>
      <dgm:t>
        <a:bodyPr/>
        <a:lstStyle/>
        <a:p>
          <a:endParaRPr lang="en-US"/>
        </a:p>
      </dgm:t>
    </dgm:pt>
    <dgm:pt modelId="{54C8D65D-5232-447E-8F18-E3D2C6440C55}" type="pres">
      <dgm:prSet presAssocID="{53E26E8F-0B37-446A-85D8-29E0DD194386}" presName="outerComposite" presStyleCnt="0">
        <dgm:presLayoutVars>
          <dgm:chMax val="5"/>
          <dgm:dir/>
          <dgm:resizeHandles val="exact"/>
        </dgm:presLayoutVars>
      </dgm:prSet>
      <dgm:spPr/>
      <dgm:t>
        <a:bodyPr/>
        <a:lstStyle/>
        <a:p>
          <a:endParaRPr lang="en-US"/>
        </a:p>
      </dgm:t>
    </dgm:pt>
    <dgm:pt modelId="{DA7F200E-6611-4AE7-90C4-D955CA843E06}" type="pres">
      <dgm:prSet presAssocID="{53E26E8F-0B37-446A-85D8-29E0DD194386}" presName="dummyMaxCanvas" presStyleCnt="0">
        <dgm:presLayoutVars/>
      </dgm:prSet>
      <dgm:spPr/>
    </dgm:pt>
    <dgm:pt modelId="{BC5123C1-439E-4C9E-A9A7-150B7C76E363}" type="pres">
      <dgm:prSet presAssocID="{53E26E8F-0B37-446A-85D8-29E0DD194386}" presName="FourNodes_1" presStyleLbl="node1" presStyleIdx="0" presStyleCnt="4">
        <dgm:presLayoutVars>
          <dgm:bulletEnabled val="1"/>
        </dgm:presLayoutVars>
      </dgm:prSet>
      <dgm:spPr/>
      <dgm:t>
        <a:bodyPr/>
        <a:lstStyle/>
        <a:p>
          <a:endParaRPr lang="en-US"/>
        </a:p>
      </dgm:t>
    </dgm:pt>
    <dgm:pt modelId="{760B989A-1B8E-4651-91BE-29641957693A}" type="pres">
      <dgm:prSet presAssocID="{53E26E8F-0B37-446A-85D8-29E0DD194386}" presName="FourNodes_2" presStyleLbl="node1" presStyleIdx="1" presStyleCnt="4">
        <dgm:presLayoutVars>
          <dgm:bulletEnabled val="1"/>
        </dgm:presLayoutVars>
      </dgm:prSet>
      <dgm:spPr/>
      <dgm:t>
        <a:bodyPr/>
        <a:lstStyle/>
        <a:p>
          <a:endParaRPr lang="en-US"/>
        </a:p>
      </dgm:t>
    </dgm:pt>
    <dgm:pt modelId="{E677C5F6-ABC6-4C09-A1C5-CD04976FBAFA}" type="pres">
      <dgm:prSet presAssocID="{53E26E8F-0B37-446A-85D8-29E0DD194386}" presName="FourNodes_3" presStyleLbl="node1" presStyleIdx="2" presStyleCnt="4">
        <dgm:presLayoutVars>
          <dgm:bulletEnabled val="1"/>
        </dgm:presLayoutVars>
      </dgm:prSet>
      <dgm:spPr/>
      <dgm:t>
        <a:bodyPr/>
        <a:lstStyle/>
        <a:p>
          <a:endParaRPr lang="en-US"/>
        </a:p>
      </dgm:t>
    </dgm:pt>
    <dgm:pt modelId="{01F100C0-5F3E-481B-BA62-D15FE0ECE9FB}" type="pres">
      <dgm:prSet presAssocID="{53E26E8F-0B37-446A-85D8-29E0DD194386}" presName="FourNodes_4" presStyleLbl="node1" presStyleIdx="3" presStyleCnt="4">
        <dgm:presLayoutVars>
          <dgm:bulletEnabled val="1"/>
        </dgm:presLayoutVars>
      </dgm:prSet>
      <dgm:spPr/>
      <dgm:t>
        <a:bodyPr/>
        <a:lstStyle/>
        <a:p>
          <a:endParaRPr lang="en-US"/>
        </a:p>
      </dgm:t>
    </dgm:pt>
    <dgm:pt modelId="{5095B5EF-5CFD-4564-BF11-EEDE2AFF1A5D}" type="pres">
      <dgm:prSet presAssocID="{53E26E8F-0B37-446A-85D8-29E0DD194386}" presName="FourConn_1-2" presStyleLbl="fgAccFollowNode1" presStyleIdx="0" presStyleCnt="3">
        <dgm:presLayoutVars>
          <dgm:bulletEnabled val="1"/>
        </dgm:presLayoutVars>
      </dgm:prSet>
      <dgm:spPr/>
      <dgm:t>
        <a:bodyPr/>
        <a:lstStyle/>
        <a:p>
          <a:endParaRPr lang="en-US"/>
        </a:p>
      </dgm:t>
    </dgm:pt>
    <dgm:pt modelId="{2CCB1E48-CED1-47FF-9309-E963353E7547}" type="pres">
      <dgm:prSet presAssocID="{53E26E8F-0B37-446A-85D8-29E0DD194386}" presName="FourConn_2-3" presStyleLbl="fgAccFollowNode1" presStyleIdx="1" presStyleCnt="3">
        <dgm:presLayoutVars>
          <dgm:bulletEnabled val="1"/>
        </dgm:presLayoutVars>
      </dgm:prSet>
      <dgm:spPr/>
      <dgm:t>
        <a:bodyPr/>
        <a:lstStyle/>
        <a:p>
          <a:endParaRPr lang="en-US"/>
        </a:p>
      </dgm:t>
    </dgm:pt>
    <dgm:pt modelId="{1AF27B78-8BA2-494D-B8AF-DF6439181233}" type="pres">
      <dgm:prSet presAssocID="{53E26E8F-0B37-446A-85D8-29E0DD194386}" presName="FourConn_3-4" presStyleLbl="fgAccFollowNode1" presStyleIdx="2" presStyleCnt="3">
        <dgm:presLayoutVars>
          <dgm:bulletEnabled val="1"/>
        </dgm:presLayoutVars>
      </dgm:prSet>
      <dgm:spPr/>
      <dgm:t>
        <a:bodyPr/>
        <a:lstStyle/>
        <a:p>
          <a:endParaRPr lang="en-US"/>
        </a:p>
      </dgm:t>
    </dgm:pt>
    <dgm:pt modelId="{EAA12343-BFB8-4594-BAC7-A0795E75DC53}" type="pres">
      <dgm:prSet presAssocID="{53E26E8F-0B37-446A-85D8-29E0DD194386}" presName="FourNodes_1_text" presStyleLbl="node1" presStyleIdx="3" presStyleCnt="4">
        <dgm:presLayoutVars>
          <dgm:bulletEnabled val="1"/>
        </dgm:presLayoutVars>
      </dgm:prSet>
      <dgm:spPr/>
      <dgm:t>
        <a:bodyPr/>
        <a:lstStyle/>
        <a:p>
          <a:endParaRPr lang="en-US"/>
        </a:p>
      </dgm:t>
    </dgm:pt>
    <dgm:pt modelId="{4C97C428-DF46-4BFD-80E6-F48A2B4E8579}" type="pres">
      <dgm:prSet presAssocID="{53E26E8F-0B37-446A-85D8-29E0DD194386}" presName="FourNodes_2_text" presStyleLbl="node1" presStyleIdx="3" presStyleCnt="4">
        <dgm:presLayoutVars>
          <dgm:bulletEnabled val="1"/>
        </dgm:presLayoutVars>
      </dgm:prSet>
      <dgm:spPr/>
      <dgm:t>
        <a:bodyPr/>
        <a:lstStyle/>
        <a:p>
          <a:endParaRPr lang="en-US"/>
        </a:p>
      </dgm:t>
    </dgm:pt>
    <dgm:pt modelId="{37ECDFB5-A423-4182-8366-4B991EA9B11F}" type="pres">
      <dgm:prSet presAssocID="{53E26E8F-0B37-446A-85D8-29E0DD194386}" presName="FourNodes_3_text" presStyleLbl="node1" presStyleIdx="3" presStyleCnt="4">
        <dgm:presLayoutVars>
          <dgm:bulletEnabled val="1"/>
        </dgm:presLayoutVars>
      </dgm:prSet>
      <dgm:spPr/>
      <dgm:t>
        <a:bodyPr/>
        <a:lstStyle/>
        <a:p>
          <a:endParaRPr lang="en-US"/>
        </a:p>
      </dgm:t>
    </dgm:pt>
    <dgm:pt modelId="{485D889F-6ABA-4E2C-B3A9-2050A5B349CF}" type="pres">
      <dgm:prSet presAssocID="{53E26E8F-0B37-446A-85D8-29E0DD194386}" presName="FourNodes_4_text" presStyleLbl="node1" presStyleIdx="3" presStyleCnt="4">
        <dgm:presLayoutVars>
          <dgm:bulletEnabled val="1"/>
        </dgm:presLayoutVars>
      </dgm:prSet>
      <dgm:spPr/>
      <dgm:t>
        <a:bodyPr/>
        <a:lstStyle/>
        <a:p>
          <a:endParaRPr lang="en-US"/>
        </a:p>
      </dgm:t>
    </dgm:pt>
  </dgm:ptLst>
  <dgm:cxnLst>
    <dgm:cxn modelId="{85FD8E96-3D36-4169-8B3B-ED1519426D2C}" type="presOf" srcId="{6F3BCD29-E471-41CE-8097-7DC2A83CA87B}" destId="{1AF27B78-8BA2-494D-B8AF-DF6439181233}" srcOrd="0" destOrd="0" presId="urn:microsoft.com/office/officeart/2005/8/layout/vProcess5"/>
    <dgm:cxn modelId="{989644A0-D5F6-47C1-A58B-97C35DE7F2DF}" type="presOf" srcId="{D8EBC2EE-D40E-433A-AB20-C0024949BE20}" destId="{BC5123C1-439E-4C9E-A9A7-150B7C76E363}" srcOrd="0" destOrd="0" presId="urn:microsoft.com/office/officeart/2005/8/layout/vProcess5"/>
    <dgm:cxn modelId="{569F3B32-B98D-4716-888B-3AFBB7DBA08D}" type="presOf" srcId="{D8EBC2EE-D40E-433A-AB20-C0024949BE20}" destId="{EAA12343-BFB8-4594-BAC7-A0795E75DC53}" srcOrd="1" destOrd="0" presId="urn:microsoft.com/office/officeart/2005/8/layout/vProcess5"/>
    <dgm:cxn modelId="{CD3080A6-0D8E-46C2-947B-8882F56B1138}" type="presOf" srcId="{9B13A78F-D642-421C-A0FE-9771732B20EA}" destId="{E677C5F6-ABC6-4C09-A1C5-CD04976FBAFA}" srcOrd="0" destOrd="0" presId="urn:microsoft.com/office/officeart/2005/8/layout/vProcess5"/>
    <dgm:cxn modelId="{6128D8CA-1331-4653-9217-260B45FA3A2E}" srcId="{53E26E8F-0B37-446A-85D8-29E0DD194386}" destId="{92814C58-7701-4DF4-9F51-590AB786A81F}" srcOrd="1" destOrd="0" parTransId="{99FB1627-BEA9-4E90-AF72-8132783208FC}" sibTransId="{F98463FF-8F61-40F2-9364-AFFEE2BAC993}"/>
    <dgm:cxn modelId="{5F03D61F-C6C0-49EA-946C-BEEC79EF8837}" srcId="{53E26E8F-0B37-446A-85D8-29E0DD194386}" destId="{9B13A78F-D642-421C-A0FE-9771732B20EA}" srcOrd="2" destOrd="0" parTransId="{631404B8-7944-4F3B-BBBE-2A243F8FEF52}" sibTransId="{6F3BCD29-E471-41CE-8097-7DC2A83CA87B}"/>
    <dgm:cxn modelId="{0E3DFA9C-1BE3-4E48-A7AE-128024D95716}" type="presOf" srcId="{B5442C4E-AD7E-45F6-9E72-00168D591166}" destId="{5095B5EF-5CFD-4564-BF11-EEDE2AFF1A5D}" srcOrd="0" destOrd="0" presId="urn:microsoft.com/office/officeart/2005/8/layout/vProcess5"/>
    <dgm:cxn modelId="{847E13C2-C796-41B1-909D-EB5F43ED701A}" type="presOf" srcId="{4F8B0F16-2541-4F0D-AD89-750720BD52EB}" destId="{01F100C0-5F3E-481B-BA62-D15FE0ECE9FB}" srcOrd="0" destOrd="0" presId="urn:microsoft.com/office/officeart/2005/8/layout/vProcess5"/>
    <dgm:cxn modelId="{E8BBC1F4-D832-4B96-BE58-73E7C344AF3A}" type="presOf" srcId="{9B13A78F-D642-421C-A0FE-9771732B20EA}" destId="{37ECDFB5-A423-4182-8366-4B991EA9B11F}" srcOrd="1" destOrd="0" presId="urn:microsoft.com/office/officeart/2005/8/layout/vProcess5"/>
    <dgm:cxn modelId="{D2469862-DFEC-4E29-A61F-559E83909C81}" type="presOf" srcId="{53E26E8F-0B37-446A-85D8-29E0DD194386}" destId="{54C8D65D-5232-447E-8F18-E3D2C6440C55}" srcOrd="0" destOrd="0" presId="urn:microsoft.com/office/officeart/2005/8/layout/vProcess5"/>
    <dgm:cxn modelId="{12A94B8E-C3F9-4823-A61A-551B0B3371AC}" type="presOf" srcId="{4F8B0F16-2541-4F0D-AD89-750720BD52EB}" destId="{485D889F-6ABA-4E2C-B3A9-2050A5B349CF}" srcOrd="1" destOrd="0" presId="urn:microsoft.com/office/officeart/2005/8/layout/vProcess5"/>
    <dgm:cxn modelId="{6EC21489-C416-4B1A-A276-CDD031F22ADB}" srcId="{53E26E8F-0B37-446A-85D8-29E0DD194386}" destId="{4F8B0F16-2541-4F0D-AD89-750720BD52EB}" srcOrd="3" destOrd="0" parTransId="{7ECEC9DC-31BA-444A-8920-DB2870B3EA52}" sibTransId="{E07C5707-E58A-4D43-B3EC-FB1B9DE5079D}"/>
    <dgm:cxn modelId="{31643AFD-1C20-4A16-89A0-E9BA5A6A3F9D}" type="presOf" srcId="{92814C58-7701-4DF4-9F51-590AB786A81F}" destId="{4C97C428-DF46-4BFD-80E6-F48A2B4E8579}" srcOrd="1" destOrd="0" presId="urn:microsoft.com/office/officeart/2005/8/layout/vProcess5"/>
    <dgm:cxn modelId="{6CFE1B5A-62F2-4084-9916-F83A0402645A}" type="presOf" srcId="{92814C58-7701-4DF4-9F51-590AB786A81F}" destId="{760B989A-1B8E-4651-91BE-29641957693A}" srcOrd="0" destOrd="0" presId="urn:microsoft.com/office/officeart/2005/8/layout/vProcess5"/>
    <dgm:cxn modelId="{ED6ED984-1AE1-4755-9726-9CE414961FF3}" srcId="{53E26E8F-0B37-446A-85D8-29E0DD194386}" destId="{D8EBC2EE-D40E-433A-AB20-C0024949BE20}" srcOrd="0" destOrd="0" parTransId="{8B3B0CEC-87C5-4013-87C8-A9CBC87CC7F2}" sibTransId="{B5442C4E-AD7E-45F6-9E72-00168D591166}"/>
    <dgm:cxn modelId="{7EAB0C8F-AA5F-48E9-925F-19868BEFBA5D}" type="presOf" srcId="{F98463FF-8F61-40F2-9364-AFFEE2BAC993}" destId="{2CCB1E48-CED1-47FF-9309-E963353E7547}" srcOrd="0" destOrd="0" presId="urn:microsoft.com/office/officeart/2005/8/layout/vProcess5"/>
    <dgm:cxn modelId="{C25908B3-5C03-45BE-B775-580DB5B07120}" type="presParOf" srcId="{54C8D65D-5232-447E-8F18-E3D2C6440C55}" destId="{DA7F200E-6611-4AE7-90C4-D955CA843E06}" srcOrd="0" destOrd="0" presId="urn:microsoft.com/office/officeart/2005/8/layout/vProcess5"/>
    <dgm:cxn modelId="{FC57DBF8-EADF-4E28-B100-B951C3C850F9}" type="presParOf" srcId="{54C8D65D-5232-447E-8F18-E3D2C6440C55}" destId="{BC5123C1-439E-4C9E-A9A7-150B7C76E363}" srcOrd="1" destOrd="0" presId="urn:microsoft.com/office/officeart/2005/8/layout/vProcess5"/>
    <dgm:cxn modelId="{E7DCEC5A-FE4B-457B-9A11-E8E66E669724}" type="presParOf" srcId="{54C8D65D-5232-447E-8F18-E3D2C6440C55}" destId="{760B989A-1B8E-4651-91BE-29641957693A}" srcOrd="2" destOrd="0" presId="urn:microsoft.com/office/officeart/2005/8/layout/vProcess5"/>
    <dgm:cxn modelId="{D5809411-42C9-41C1-8302-0EC028E5B93C}" type="presParOf" srcId="{54C8D65D-5232-447E-8F18-E3D2C6440C55}" destId="{E677C5F6-ABC6-4C09-A1C5-CD04976FBAFA}" srcOrd="3" destOrd="0" presId="urn:microsoft.com/office/officeart/2005/8/layout/vProcess5"/>
    <dgm:cxn modelId="{2A74D385-565F-425A-8061-60FEBC79840E}" type="presParOf" srcId="{54C8D65D-5232-447E-8F18-E3D2C6440C55}" destId="{01F100C0-5F3E-481B-BA62-D15FE0ECE9FB}" srcOrd="4" destOrd="0" presId="urn:microsoft.com/office/officeart/2005/8/layout/vProcess5"/>
    <dgm:cxn modelId="{4E5715C5-73B1-4EFE-AD05-EC3651A89F94}" type="presParOf" srcId="{54C8D65D-5232-447E-8F18-E3D2C6440C55}" destId="{5095B5EF-5CFD-4564-BF11-EEDE2AFF1A5D}" srcOrd="5" destOrd="0" presId="urn:microsoft.com/office/officeart/2005/8/layout/vProcess5"/>
    <dgm:cxn modelId="{00621AE6-FB95-4600-8EB0-215FEA1DAAA2}" type="presParOf" srcId="{54C8D65D-5232-447E-8F18-E3D2C6440C55}" destId="{2CCB1E48-CED1-47FF-9309-E963353E7547}" srcOrd="6" destOrd="0" presId="urn:microsoft.com/office/officeart/2005/8/layout/vProcess5"/>
    <dgm:cxn modelId="{10DE11BF-BFA3-4FCF-A1D0-D52952AC81DB}" type="presParOf" srcId="{54C8D65D-5232-447E-8F18-E3D2C6440C55}" destId="{1AF27B78-8BA2-494D-B8AF-DF6439181233}" srcOrd="7" destOrd="0" presId="urn:microsoft.com/office/officeart/2005/8/layout/vProcess5"/>
    <dgm:cxn modelId="{5F53FCA4-4A5E-496C-B8A9-2132BEF170DD}" type="presParOf" srcId="{54C8D65D-5232-447E-8F18-E3D2C6440C55}" destId="{EAA12343-BFB8-4594-BAC7-A0795E75DC53}" srcOrd="8" destOrd="0" presId="urn:microsoft.com/office/officeart/2005/8/layout/vProcess5"/>
    <dgm:cxn modelId="{9269F651-249B-4E1A-9EC1-9F6B63CBDF5C}" type="presParOf" srcId="{54C8D65D-5232-447E-8F18-E3D2C6440C55}" destId="{4C97C428-DF46-4BFD-80E6-F48A2B4E8579}" srcOrd="9" destOrd="0" presId="urn:microsoft.com/office/officeart/2005/8/layout/vProcess5"/>
    <dgm:cxn modelId="{A3EFCC33-CE30-4AD8-B55B-D3CA807EDD29}" type="presParOf" srcId="{54C8D65D-5232-447E-8F18-E3D2C6440C55}" destId="{37ECDFB5-A423-4182-8366-4B991EA9B11F}" srcOrd="10" destOrd="0" presId="urn:microsoft.com/office/officeart/2005/8/layout/vProcess5"/>
    <dgm:cxn modelId="{4FEE9296-250E-4967-823C-D6EE00F029D2}" type="presParOf" srcId="{54C8D65D-5232-447E-8F18-E3D2C6440C55}" destId="{485D889F-6ABA-4E2C-B3A9-2050A5B349CF}"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8AAFD8-F79F-48BD-8727-FAC255204F53}">
      <dsp:nvSpPr>
        <dsp:cNvPr id="0" name=""/>
        <dsp:cNvSpPr/>
      </dsp:nvSpPr>
      <dsp:spPr>
        <a:xfrm>
          <a:off x="582929" y="0"/>
          <a:ext cx="6606540" cy="3886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D5BA5C-F8DA-4F8A-86F5-1F470E223B46}">
      <dsp:nvSpPr>
        <dsp:cNvPr id="0" name=""/>
        <dsp:cNvSpPr/>
      </dsp:nvSpPr>
      <dsp:spPr>
        <a:xfrm>
          <a:off x="263381" y="1165860"/>
          <a:ext cx="23317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chemeClr val="tx1"/>
              </a:solidFill>
            </a:rPr>
            <a:t>Мәселе талдау жүргізіліп отырған айнымалылардың таңдалған бақылауларының нәтижелері бойынша регрессия параметрлерін бағалауда</a:t>
          </a:r>
          <a:endParaRPr lang="en-US" sz="1400" kern="1200" dirty="0">
            <a:solidFill>
              <a:schemeClr val="tx1"/>
            </a:solidFill>
          </a:endParaRPr>
        </a:p>
      </dsp:txBody>
      <dsp:txXfrm>
        <a:off x="339264" y="1241743"/>
        <a:ext cx="2179954" cy="1402714"/>
      </dsp:txXfrm>
    </dsp:sp>
    <dsp:sp modelId="{6175F0B3-6AE7-4C37-AAD7-56FD306CD9B1}">
      <dsp:nvSpPr>
        <dsp:cNvPr id="0" name=""/>
        <dsp:cNvSpPr/>
      </dsp:nvSpPr>
      <dsp:spPr>
        <a:xfrm>
          <a:off x="2720340" y="1165860"/>
          <a:ext cx="23317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kk-KZ" sz="1400" kern="1200" dirty="0" smtClean="0">
              <a:solidFill>
                <a:schemeClr val="tx1"/>
              </a:solidFill>
            </a:rPr>
            <a:t>Бұл үшін тағы да ең кіші квадраттар әдісін қолдану керек.</a:t>
          </a:r>
          <a:endParaRPr lang="en-US" sz="1400" kern="1200" dirty="0">
            <a:solidFill>
              <a:schemeClr val="tx1"/>
            </a:solidFill>
          </a:endParaRPr>
        </a:p>
      </dsp:txBody>
      <dsp:txXfrm>
        <a:off x="2796223" y="1241743"/>
        <a:ext cx="2179954" cy="1402714"/>
      </dsp:txXfrm>
    </dsp:sp>
    <dsp:sp modelId="{06E5A802-D2BC-43B4-A3C8-FF532866167A}">
      <dsp:nvSpPr>
        <dsp:cNvPr id="0" name=""/>
        <dsp:cNvSpPr/>
      </dsp:nvSpPr>
      <dsp:spPr>
        <a:xfrm>
          <a:off x="5177298" y="1165860"/>
          <a:ext cx="2331720" cy="15544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b</a:t>
          </a:r>
          <a:r>
            <a:rPr lang="en-US" sz="1400" kern="1200" baseline="-25000" dirty="0" smtClean="0">
              <a:solidFill>
                <a:schemeClr val="tx1"/>
              </a:solidFill>
            </a:rPr>
            <a:t>0</a:t>
          </a:r>
          <a:r>
            <a:rPr lang="kk-KZ" sz="1400" kern="1200" dirty="0" smtClean="0">
              <a:solidFill>
                <a:schemeClr val="tx1"/>
              </a:solidFill>
            </a:rPr>
            <a:t>,</a:t>
          </a:r>
          <a:r>
            <a:rPr lang="en-US" sz="1400" kern="1200" dirty="0" smtClean="0">
              <a:solidFill>
                <a:schemeClr val="tx1"/>
              </a:solidFill>
            </a:rPr>
            <a:t>b</a:t>
          </a:r>
          <a:r>
            <a:rPr lang="en-US" sz="1400" kern="1200" baseline="-25000" dirty="0" smtClean="0">
              <a:solidFill>
                <a:schemeClr val="tx1"/>
              </a:solidFill>
            </a:rPr>
            <a:t>1</a:t>
          </a:r>
          <a:r>
            <a:rPr lang="kk-KZ" sz="1400" kern="1200" dirty="0" smtClean="0">
              <a:solidFill>
                <a:schemeClr val="tx1"/>
              </a:solidFill>
            </a:rPr>
            <a:t>,</a:t>
          </a:r>
          <a:r>
            <a:rPr lang="en-US" sz="1400" kern="1200" dirty="0" smtClean="0">
              <a:solidFill>
                <a:schemeClr val="tx1"/>
              </a:solidFill>
            </a:rPr>
            <a:t>b</a:t>
          </a:r>
          <a:r>
            <a:rPr lang="en-US" sz="1400" kern="1200" baseline="-25000" dirty="0" smtClean="0">
              <a:solidFill>
                <a:schemeClr val="tx1"/>
              </a:solidFill>
            </a:rPr>
            <a:t>2</a:t>
          </a:r>
          <a:r>
            <a:rPr lang="kk-KZ" sz="1400" kern="1200" baseline="-25000" dirty="0" smtClean="0">
              <a:solidFill>
                <a:schemeClr val="tx1"/>
              </a:solidFill>
            </a:rPr>
            <a:t> </a:t>
          </a:r>
          <a:r>
            <a:rPr lang="kk-KZ" sz="1400" kern="1200" baseline="0" dirty="0" smtClean="0">
              <a:solidFill>
                <a:schemeClr val="tx1"/>
              </a:solidFill>
            </a:rPr>
            <a:t>параметрлерін бағалау үші қалыпты теңдеу жүйесі шешіледі</a:t>
          </a:r>
          <a:endParaRPr lang="en-US" sz="1400" kern="1200" baseline="0" dirty="0">
            <a:solidFill>
              <a:schemeClr val="tx1"/>
            </a:solidFill>
          </a:endParaRPr>
        </a:p>
      </dsp:txBody>
      <dsp:txXfrm>
        <a:off x="5253181" y="1241743"/>
        <a:ext cx="2179954" cy="14027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CE20C-CDC0-4005-A712-F8A62D675BA7}">
      <dsp:nvSpPr>
        <dsp:cNvPr id="0" name=""/>
        <dsp:cNvSpPr/>
      </dsp:nvSpPr>
      <dsp:spPr>
        <a:xfrm>
          <a:off x="8055" y="0"/>
          <a:ext cx="1667440" cy="5003800"/>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Жиынтық корреляция коэффициенті 0</a:t>
          </a:r>
          <a:r>
            <a:rPr lang="en-US" sz="1600" kern="1200" dirty="0" smtClean="0"/>
            <a:t>≤R≤</a:t>
          </a:r>
          <a:r>
            <a:rPr lang="kk-KZ" sz="1600" kern="1200" dirty="0" smtClean="0"/>
            <a:t>1 </a:t>
          </a:r>
          <a:r>
            <a:rPr lang="ru-RU" sz="1600" kern="1200" dirty="0" smtClean="0"/>
            <a:t>шег</a:t>
          </a:r>
          <a:r>
            <a:rPr lang="kk-KZ" sz="1600" kern="1200" dirty="0" smtClean="0"/>
            <a:t>інде өзгереді</a:t>
          </a:r>
          <a:endParaRPr lang="en-US" sz="1600" kern="1200" dirty="0"/>
        </a:p>
      </dsp:txBody>
      <dsp:txXfrm>
        <a:off x="56893" y="48838"/>
        <a:ext cx="1569764" cy="4906124"/>
      </dsp:txXfrm>
    </dsp:sp>
    <dsp:sp modelId="{BD176DE1-26A1-4C81-AB7A-3B38AF291A66}">
      <dsp:nvSpPr>
        <dsp:cNvPr id="0" name=""/>
        <dsp:cNvSpPr/>
      </dsp:nvSpPr>
      <dsp:spPr>
        <a:xfrm>
          <a:off x="1842239" y="2295137"/>
          <a:ext cx="353497" cy="413525"/>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1842239" y="2377842"/>
        <a:ext cx="247448" cy="248115"/>
      </dsp:txXfrm>
    </dsp:sp>
    <dsp:sp modelId="{CE295432-0115-413F-B742-6BF422043F7B}">
      <dsp:nvSpPr>
        <dsp:cNvPr id="0" name=""/>
        <dsp:cNvSpPr/>
      </dsp:nvSpPr>
      <dsp:spPr>
        <a:xfrm>
          <a:off x="2342471" y="0"/>
          <a:ext cx="1667440" cy="5003800"/>
        </a:xfrm>
        <a:prstGeom prst="roundRect">
          <a:avLst>
            <a:gd name="adj" fmla="val 10000"/>
          </a:avLst>
        </a:prstGeom>
        <a:solidFill>
          <a:schemeClr val="accent5">
            <a:hueOff val="-2723520"/>
            <a:satOff val="-15439"/>
            <a:lumOff val="836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Жиынтық корреляция коэффициентінің көмегімен байланыс жайлы, яғни айнымалылар арасындағы оң және теріс корреляциялар жайлы қорытынды жасауға болмайды</a:t>
          </a:r>
          <a:endParaRPr lang="en-US" sz="1600" kern="1200" dirty="0"/>
        </a:p>
      </dsp:txBody>
      <dsp:txXfrm>
        <a:off x="2391309" y="48838"/>
        <a:ext cx="1569764" cy="4906124"/>
      </dsp:txXfrm>
    </dsp:sp>
    <dsp:sp modelId="{15F8E651-55A0-44CA-B359-9120E8D2C41B}">
      <dsp:nvSpPr>
        <dsp:cNvPr id="0" name=""/>
        <dsp:cNvSpPr/>
      </dsp:nvSpPr>
      <dsp:spPr>
        <a:xfrm>
          <a:off x="4176655" y="2295137"/>
          <a:ext cx="353497" cy="413525"/>
        </a:xfrm>
        <a:prstGeom prst="rightArrow">
          <a:avLst>
            <a:gd name="adj1" fmla="val 60000"/>
            <a:gd name="adj2" fmla="val 50000"/>
          </a:avLst>
        </a:prstGeom>
        <a:solidFill>
          <a:schemeClr val="accent5">
            <a:hueOff val="-4085280"/>
            <a:satOff val="-23158"/>
            <a:lumOff val="12549"/>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4176655" y="2377842"/>
        <a:ext cx="247448" cy="248115"/>
      </dsp:txXfrm>
    </dsp:sp>
    <dsp:sp modelId="{DD8B3AB5-BF09-43BB-9E65-71EF59938D56}">
      <dsp:nvSpPr>
        <dsp:cNvPr id="0" name=""/>
        <dsp:cNvSpPr/>
      </dsp:nvSpPr>
      <dsp:spPr>
        <a:xfrm>
          <a:off x="4676888" y="0"/>
          <a:ext cx="1667440" cy="5003800"/>
        </a:xfrm>
        <a:prstGeom prst="roundRect">
          <a:avLst>
            <a:gd name="adj" fmla="val 10000"/>
          </a:avLst>
        </a:prstGeom>
        <a:solidFill>
          <a:schemeClr val="accent5">
            <a:hueOff val="-5447040"/>
            <a:satOff val="-30877"/>
            <a:lumOff val="1673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kk-KZ" sz="1600" kern="1200" dirty="0" smtClean="0"/>
            <a:t>Егер жұп корреляцияның барлық коэффициенттері бірдей белгілерге ие болса, онда бұл белгіні жиынтық корреляция коэффициентіне алып келіп, жиынтық байланыс коэффициентінің сәйкестік сипаты жайлы қорытынды жасауға болады</a:t>
          </a:r>
          <a:endParaRPr lang="en-US" sz="1600" kern="1200" baseline="-25000" dirty="0"/>
        </a:p>
      </dsp:txBody>
      <dsp:txXfrm>
        <a:off x="4725726" y="48838"/>
        <a:ext cx="1569764" cy="4906124"/>
      </dsp:txXfrm>
    </dsp:sp>
    <dsp:sp modelId="{F78D8F09-B4BA-4E42-AF3D-DED2AEC9016D}">
      <dsp:nvSpPr>
        <dsp:cNvPr id="0" name=""/>
        <dsp:cNvSpPr/>
      </dsp:nvSpPr>
      <dsp:spPr>
        <a:xfrm>
          <a:off x="6511072" y="2295137"/>
          <a:ext cx="353497" cy="413525"/>
        </a:xfrm>
        <a:prstGeom prst="rightArrow">
          <a:avLst>
            <a:gd name="adj1" fmla="val 60000"/>
            <a:gd name="adj2" fmla="val 50000"/>
          </a:avLst>
        </a:prstGeom>
        <a:solidFill>
          <a:schemeClr val="accent5">
            <a:hueOff val="-8170560"/>
            <a:satOff val="-46316"/>
            <a:lumOff val="25098"/>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US" sz="1600" kern="1200"/>
        </a:p>
      </dsp:txBody>
      <dsp:txXfrm>
        <a:off x="6511072" y="2377842"/>
        <a:ext cx="247448" cy="248115"/>
      </dsp:txXfrm>
    </dsp:sp>
    <dsp:sp modelId="{3AE0CA2B-2B75-4B20-8212-668868923D40}">
      <dsp:nvSpPr>
        <dsp:cNvPr id="0" name=""/>
        <dsp:cNvSpPr/>
      </dsp:nvSpPr>
      <dsp:spPr>
        <a:xfrm>
          <a:off x="7011304" y="80272"/>
          <a:ext cx="1667440" cy="4843254"/>
        </a:xfrm>
        <a:prstGeom prst="roundRect">
          <a:avLst>
            <a:gd name="adj" fmla="val 10000"/>
          </a:avLst>
        </a:prstGeom>
        <a:solidFill>
          <a:schemeClr val="accent5">
            <a:hueOff val="-8170560"/>
            <a:satOff val="-46316"/>
            <a:lumOff val="2509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14:m xmlns:a14="http://schemas.microsoft.com/office/drawing/2010/main">
            <m:oMath xmlns:m="http://schemas.openxmlformats.org/officeDocument/2006/math">
              <m:sSub>
                <m:sSubPr>
                  <m:ctrlPr>
                    <a:rPr lang="en-US" sz="1600" i="1" kern="1200" smtClean="0">
                      <a:latin typeface="Cambria Math" panose="02040503050406030204" pitchFamily="18" charset="0"/>
                    </a:rPr>
                  </m:ctrlPr>
                </m:sSubPr>
                <m:e>
                  <m:r>
                    <a:rPr lang="en-US" sz="1600" i="1" kern="1200">
                      <a:latin typeface="Cambria Math"/>
                    </a:rPr>
                    <m:t>𝑟</m:t>
                  </m:r>
                </m:e>
                <m:sub>
                  <m:r>
                    <a:rPr lang="en-US" sz="1600" i="1" kern="1200">
                      <a:latin typeface="Cambria Math"/>
                    </a:rPr>
                    <m:t>𝑦</m:t>
                  </m:r>
                  <m:r>
                    <a:rPr lang="kk-KZ" sz="1600" b="0" i="1" kern="1200" smtClean="0">
                      <a:latin typeface="Cambria Math"/>
                    </a:rPr>
                    <m:t>1</m:t>
                  </m:r>
                  <m:r>
                    <a:rPr lang="en-US" sz="1600" i="1" kern="1200">
                      <a:latin typeface="Cambria Math"/>
                    </a:rPr>
                    <m:t>𝑥</m:t>
                  </m:r>
                  <m:r>
                    <a:rPr lang="en-US" sz="1600" i="1" kern="1200">
                      <a:latin typeface="Cambria Math"/>
                    </a:rPr>
                    <m:t>1</m:t>
                  </m:r>
                </m:sub>
              </m:sSub>
            </m:oMath>
          </a14:m>
          <a:r>
            <a:rPr lang="en-US" sz="1600" kern="1200" baseline="0" dirty="0" smtClean="0"/>
            <a:t>=0</a:t>
          </a:r>
          <a:r>
            <a:rPr lang="kk-KZ" sz="1600" kern="1200" baseline="0" dirty="0" smtClean="0"/>
            <a:t> болса, теңдеу келесідей болады: </a:t>
          </a:r>
          <a:r>
            <a:rPr lang="en-US" sz="1600" kern="1200" baseline="0" dirty="0" smtClean="0"/>
            <a:t>R</a:t>
          </a:r>
          <a:r>
            <a:rPr lang="en-US" sz="1600" kern="1200" baseline="30000" dirty="0" smtClean="0"/>
            <a:t>2</a:t>
          </a:r>
          <a:r>
            <a:rPr lang="en-US" sz="1600" kern="1200" baseline="0" dirty="0" smtClean="0"/>
            <a:t>=</a:t>
          </a:r>
          <a14:m xmlns:a14="http://schemas.microsoft.com/office/drawing/2010/main">
            <m:oMath xmlns:m="http://schemas.openxmlformats.org/officeDocument/2006/math">
              <m:r>
                <m:rPr>
                  <m:nor/>
                </m:rPr>
                <a:rPr lang="en-US" sz="1600" b="0" i="0" kern="1200" smtClean="0">
                  <a:latin typeface="Cambria Math"/>
                </a:rPr>
                <m:t>r</m:t>
              </m:r>
              <m:r>
                <m:rPr>
                  <m:nor/>
                </m:rPr>
                <a:rPr lang="en-US" sz="1600" b="0" i="0" kern="1200" baseline="30000" smtClean="0">
                  <a:latin typeface="Cambria Math"/>
                </a:rPr>
                <m:t>2</m:t>
              </m:r>
              <m:r>
                <m:rPr>
                  <m:nor/>
                </m:rPr>
                <a:rPr lang="en-US" sz="1600" b="0" i="0" kern="1200" baseline="-25000" smtClean="0">
                  <a:latin typeface="Cambria Math"/>
                </a:rPr>
                <m:t>yx</m:t>
              </m:r>
              <m:r>
                <m:rPr>
                  <m:nor/>
                </m:rPr>
                <a:rPr lang="en-US" sz="1600" kern="1200" baseline="-50000" dirty="0" smtClean="0"/>
                <m:t>1</m:t>
              </m:r>
              <m:r>
                <m:rPr>
                  <m:nor/>
                </m:rPr>
                <a:rPr lang="en-US" sz="1600" b="0" i="0" kern="1200" dirty="0" smtClean="0"/>
                <m:t>+</m:t>
              </m:r>
              <m:r>
                <m:rPr>
                  <m:nor/>
                </m:rPr>
                <a:rPr lang="en-US" sz="1600" kern="1200" smtClean="0">
                  <a:latin typeface="Cambria Math"/>
                </a:rPr>
                <m:t>r</m:t>
              </m:r>
              <m:r>
                <m:rPr>
                  <m:nor/>
                </m:rPr>
                <a:rPr lang="en-US" sz="1600" kern="1200" baseline="30000" smtClean="0">
                  <a:latin typeface="Cambria Math"/>
                </a:rPr>
                <m:t>2</m:t>
              </m:r>
              <m:r>
                <m:rPr>
                  <m:nor/>
                </m:rPr>
                <a:rPr lang="en-US" sz="1600" kern="1200" baseline="-25000" smtClean="0">
                  <a:latin typeface="Cambria Math"/>
                </a:rPr>
                <m:t>yx</m:t>
              </m:r>
              <m:r>
                <m:rPr>
                  <m:nor/>
                </m:rPr>
                <a:rPr lang="en-US" sz="1600" b="0" i="0" kern="1200" baseline="-25000" smtClean="0">
                  <a:latin typeface="Cambria Math"/>
                </a:rPr>
                <m:t>2</m:t>
              </m:r>
            </m:oMath>
          </a14:m>
          <a:endParaRPr lang="en-US" sz="1600" kern="1200" baseline="0" dirty="0"/>
        </a:p>
      </dsp:txBody>
      <dsp:txXfrm>
        <a:off x="7060142" y="129110"/>
        <a:ext cx="1569764" cy="4745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123C1-439E-4C9E-A9A7-150B7C76E363}">
      <dsp:nvSpPr>
        <dsp:cNvPr id="0" name=""/>
        <dsp:cNvSpPr/>
      </dsp:nvSpPr>
      <dsp:spPr>
        <a:xfrm>
          <a:off x="0" y="0"/>
          <a:ext cx="6522720" cy="117348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kk-KZ" sz="1300" kern="1200" dirty="0" smtClean="0"/>
            <a:t>1. У предиктант-қатары </a:t>
          </a:r>
          <a:r>
            <a:rPr lang="en-US" sz="1300" kern="1200" dirty="0" smtClean="0"/>
            <a:t>x</a:t>
          </a:r>
          <a:r>
            <a:rPr lang="en-US" sz="1300" kern="1200" baseline="-25000" dirty="0" smtClean="0"/>
            <a:t>i</a:t>
          </a:r>
          <a:r>
            <a:rPr lang="en-US" sz="1300" kern="1200" dirty="0" smtClean="0"/>
            <a:t> (i=1,2,…m)</a:t>
          </a:r>
          <a:r>
            <a:rPr lang="kk-KZ" sz="1300" kern="1200" dirty="0" smtClean="0"/>
            <a:t> предиктор қатарларымен және предиктор қатарлары арасындағы байланыс сызықты болу керек;</a:t>
          </a:r>
          <a:endParaRPr lang="en-US" sz="1300" kern="1200" dirty="0"/>
        </a:p>
      </dsp:txBody>
      <dsp:txXfrm>
        <a:off x="34370" y="34370"/>
        <a:ext cx="5157284" cy="1104740"/>
      </dsp:txXfrm>
    </dsp:sp>
    <dsp:sp modelId="{760B989A-1B8E-4651-91BE-29641957693A}">
      <dsp:nvSpPr>
        <dsp:cNvPr id="0" name=""/>
        <dsp:cNvSpPr/>
      </dsp:nvSpPr>
      <dsp:spPr>
        <a:xfrm>
          <a:off x="546277" y="1386840"/>
          <a:ext cx="6522720" cy="117348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kk-KZ" sz="1300" kern="1200" dirty="0" smtClean="0"/>
            <a:t>2. Салыстырып отырған у және </a:t>
          </a:r>
          <a:r>
            <a:rPr lang="en-US" sz="1300" kern="1200" dirty="0" smtClean="0"/>
            <a:t>x</a:t>
          </a:r>
          <a:r>
            <a:rPr lang="en-US" sz="1300" kern="1200" baseline="-25000" dirty="0" smtClean="0"/>
            <a:t>i</a:t>
          </a:r>
          <a:r>
            <a:rPr lang="kk-KZ" sz="1300" kern="1200" baseline="-25000" dirty="0" smtClean="0"/>
            <a:t> </a:t>
          </a:r>
          <a:r>
            <a:rPr lang="kk-KZ" sz="1300" kern="1200" baseline="0" dirty="0" smtClean="0"/>
            <a:t>айнымалылары қалыпты үлестірім заңына бағынуы керек. Гидрологиялық құбылыстарды сипаттайтын көптеген бақылау мәліметтері бұл талапқа сай келмейді. Әдетте, жиынтық корреляция әдісін қолданған кезде гидрологиялық қатарлар ассиметриялығы онша үлкен емес деп ұйғарылады;</a:t>
          </a:r>
          <a:r>
            <a:rPr lang="kk-KZ" sz="1300" kern="1200" baseline="-25000" dirty="0" smtClean="0"/>
            <a:t> </a:t>
          </a:r>
          <a:r>
            <a:rPr lang="kk-KZ" sz="1300" kern="1200" dirty="0" smtClean="0"/>
            <a:t> </a:t>
          </a:r>
          <a:endParaRPr lang="en-US" sz="1300" kern="1200" dirty="0"/>
        </a:p>
      </dsp:txBody>
      <dsp:txXfrm>
        <a:off x="580647" y="1421210"/>
        <a:ext cx="5144940" cy="1104739"/>
      </dsp:txXfrm>
    </dsp:sp>
    <dsp:sp modelId="{E677C5F6-ABC6-4C09-A1C5-CD04976FBAFA}">
      <dsp:nvSpPr>
        <dsp:cNvPr id="0" name=""/>
        <dsp:cNvSpPr/>
      </dsp:nvSpPr>
      <dsp:spPr>
        <a:xfrm>
          <a:off x="1084402" y="2773680"/>
          <a:ext cx="6522720" cy="117348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kk-KZ" sz="1300" kern="1200" dirty="0" smtClean="0"/>
            <a:t>3. Айқындалған байланыстар стационарлы болуы керек;</a:t>
          </a:r>
          <a:endParaRPr lang="en-US" sz="1300" kern="1200" dirty="0"/>
        </a:p>
      </dsp:txBody>
      <dsp:txXfrm>
        <a:off x="1118772" y="2808050"/>
        <a:ext cx="5153093" cy="1104739"/>
      </dsp:txXfrm>
    </dsp:sp>
    <dsp:sp modelId="{01F100C0-5F3E-481B-BA62-D15FE0ECE9FB}">
      <dsp:nvSpPr>
        <dsp:cNvPr id="0" name=""/>
        <dsp:cNvSpPr/>
      </dsp:nvSpPr>
      <dsp:spPr>
        <a:xfrm>
          <a:off x="1630679" y="4160520"/>
          <a:ext cx="6522720" cy="117348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kk-KZ" sz="1300" kern="1200" dirty="0" smtClean="0"/>
            <a:t>4. Тәуелсіз айнымалылар немесе предикторлар қателіксіз есептелу қажет. Бұл талапты ағынды, жауын-шашын және басқа да геофизикалық құбылыстар мәліметтері қанағаттандырмайды;</a:t>
          </a:r>
          <a:endParaRPr lang="en-US" sz="1300" kern="1200" dirty="0"/>
        </a:p>
      </dsp:txBody>
      <dsp:txXfrm>
        <a:off x="1665049" y="4194890"/>
        <a:ext cx="5144940" cy="1104739"/>
      </dsp:txXfrm>
    </dsp:sp>
    <dsp:sp modelId="{5095B5EF-5CFD-4564-BF11-EEDE2AFF1A5D}">
      <dsp:nvSpPr>
        <dsp:cNvPr id="0" name=""/>
        <dsp:cNvSpPr/>
      </dsp:nvSpPr>
      <dsp:spPr>
        <a:xfrm>
          <a:off x="5759958" y="898778"/>
          <a:ext cx="762762" cy="76276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31579" y="898778"/>
        <a:ext cx="419520" cy="573978"/>
      </dsp:txXfrm>
    </dsp:sp>
    <dsp:sp modelId="{2CCB1E48-CED1-47FF-9309-E963353E7547}">
      <dsp:nvSpPr>
        <dsp:cNvPr id="0" name=""/>
        <dsp:cNvSpPr/>
      </dsp:nvSpPr>
      <dsp:spPr>
        <a:xfrm>
          <a:off x="6306235" y="2285618"/>
          <a:ext cx="762762" cy="76276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77856" y="2285618"/>
        <a:ext cx="419520" cy="573978"/>
      </dsp:txXfrm>
    </dsp:sp>
    <dsp:sp modelId="{1AF27B78-8BA2-494D-B8AF-DF6439181233}">
      <dsp:nvSpPr>
        <dsp:cNvPr id="0" name=""/>
        <dsp:cNvSpPr/>
      </dsp:nvSpPr>
      <dsp:spPr>
        <a:xfrm>
          <a:off x="6844360" y="3672459"/>
          <a:ext cx="762762" cy="762762"/>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15981" y="3672459"/>
        <a:ext cx="419520" cy="5739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5123C1-439E-4C9E-A9A7-150B7C76E363}">
      <dsp:nvSpPr>
        <dsp:cNvPr id="0" name=""/>
        <dsp:cNvSpPr/>
      </dsp:nvSpPr>
      <dsp:spPr>
        <a:xfrm>
          <a:off x="0" y="0"/>
          <a:ext cx="6522720" cy="1173480"/>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k-KZ" sz="1500" kern="1200" dirty="0" smtClean="0"/>
            <a:t>5. Тәуелді айнымалының дисперсиясы тәуелсіз айнымалыларға тәуелсіз болуы керек, яғни байланыс гомоскедастикалы болу керек. Бұл да көп жағдайда расталмайды;</a:t>
          </a:r>
          <a:endParaRPr lang="en-US" sz="1500" kern="1200" dirty="0"/>
        </a:p>
      </dsp:txBody>
      <dsp:txXfrm>
        <a:off x="34370" y="34370"/>
        <a:ext cx="5157284" cy="1104740"/>
      </dsp:txXfrm>
    </dsp:sp>
    <dsp:sp modelId="{760B989A-1B8E-4651-91BE-29641957693A}">
      <dsp:nvSpPr>
        <dsp:cNvPr id="0" name=""/>
        <dsp:cNvSpPr/>
      </dsp:nvSpPr>
      <dsp:spPr>
        <a:xfrm>
          <a:off x="546277" y="1386840"/>
          <a:ext cx="6522720" cy="117348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k-KZ" sz="1500" kern="1200" dirty="0" smtClean="0"/>
            <a:t>6. Предиктант-қатар кездейсоқ шама мәнінің таңдамасына сәйкес болу керек, яғни оның жекелеген мәндері бір-бірімен байланыспауы мүмкін. Гидрологиялық қатарларға қатысты бұл жіберілім жиі орындалмайды</a:t>
          </a:r>
          <a:r>
            <a:rPr lang="kk-KZ" sz="1500" kern="1200" baseline="0" dirty="0" smtClean="0"/>
            <a:t>;</a:t>
          </a:r>
          <a:r>
            <a:rPr lang="kk-KZ" sz="1500" kern="1200" baseline="-25000" dirty="0" smtClean="0"/>
            <a:t> </a:t>
          </a:r>
          <a:r>
            <a:rPr lang="kk-KZ" sz="1500" kern="1200" dirty="0" smtClean="0"/>
            <a:t> </a:t>
          </a:r>
          <a:endParaRPr lang="en-US" sz="1500" kern="1200" dirty="0"/>
        </a:p>
      </dsp:txBody>
      <dsp:txXfrm>
        <a:off x="580647" y="1421210"/>
        <a:ext cx="5144940" cy="1104739"/>
      </dsp:txXfrm>
    </dsp:sp>
    <dsp:sp modelId="{E677C5F6-ABC6-4C09-A1C5-CD04976FBAFA}">
      <dsp:nvSpPr>
        <dsp:cNvPr id="0" name=""/>
        <dsp:cNvSpPr/>
      </dsp:nvSpPr>
      <dsp:spPr>
        <a:xfrm>
          <a:off x="1084402" y="2773680"/>
          <a:ext cx="6522720" cy="1173480"/>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k-KZ" sz="1500" kern="1200" dirty="0" smtClean="0"/>
            <a:t>7.Таңдама көлемі тәуелсіз айнымалылар санынан бірнеше есе көп болу керек;</a:t>
          </a:r>
          <a:endParaRPr lang="en-US" sz="1500" kern="1200" dirty="0"/>
        </a:p>
      </dsp:txBody>
      <dsp:txXfrm>
        <a:off x="1118772" y="2808050"/>
        <a:ext cx="5153093" cy="1104739"/>
      </dsp:txXfrm>
    </dsp:sp>
    <dsp:sp modelId="{01F100C0-5F3E-481B-BA62-D15FE0ECE9FB}">
      <dsp:nvSpPr>
        <dsp:cNvPr id="0" name=""/>
        <dsp:cNvSpPr/>
      </dsp:nvSpPr>
      <dsp:spPr>
        <a:xfrm>
          <a:off x="1630679" y="4160520"/>
          <a:ext cx="6522720" cy="117348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kk-KZ" sz="1500" kern="1200" dirty="0" smtClean="0"/>
            <a:t>8. Предиктор-қатарлар арасындағы корреляция өте аз немесе мүлде болмауы керек.</a:t>
          </a:r>
          <a:endParaRPr lang="en-US" sz="1500" kern="1200" dirty="0"/>
        </a:p>
      </dsp:txBody>
      <dsp:txXfrm>
        <a:off x="1665049" y="4194890"/>
        <a:ext cx="5144940" cy="1104739"/>
      </dsp:txXfrm>
    </dsp:sp>
    <dsp:sp modelId="{5095B5EF-5CFD-4564-BF11-EEDE2AFF1A5D}">
      <dsp:nvSpPr>
        <dsp:cNvPr id="0" name=""/>
        <dsp:cNvSpPr/>
      </dsp:nvSpPr>
      <dsp:spPr>
        <a:xfrm>
          <a:off x="5759958" y="898778"/>
          <a:ext cx="762762" cy="762762"/>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5931579" y="898778"/>
        <a:ext cx="419520" cy="573978"/>
      </dsp:txXfrm>
    </dsp:sp>
    <dsp:sp modelId="{2CCB1E48-CED1-47FF-9309-E963353E7547}">
      <dsp:nvSpPr>
        <dsp:cNvPr id="0" name=""/>
        <dsp:cNvSpPr/>
      </dsp:nvSpPr>
      <dsp:spPr>
        <a:xfrm>
          <a:off x="6306235" y="2285618"/>
          <a:ext cx="762762" cy="762762"/>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6477856" y="2285618"/>
        <a:ext cx="419520" cy="573978"/>
      </dsp:txXfrm>
    </dsp:sp>
    <dsp:sp modelId="{1AF27B78-8BA2-494D-B8AF-DF6439181233}">
      <dsp:nvSpPr>
        <dsp:cNvPr id="0" name=""/>
        <dsp:cNvSpPr/>
      </dsp:nvSpPr>
      <dsp:spPr>
        <a:xfrm>
          <a:off x="6844360" y="3672459"/>
          <a:ext cx="762762" cy="762762"/>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a:p>
      </dsp:txBody>
      <dsp:txXfrm>
        <a:off x="7015981" y="3672459"/>
        <a:ext cx="419520" cy="5739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dirty="0"/>
          </a:p>
        </p:txBody>
      </p:sp>
      <p:sp>
        <p:nvSpPr>
          <p:cNvPr id="3" name="Дата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0A5C064-84A7-4F33-A3C5-616A674BA786}" type="datetime1">
              <a:rPr lang="ru-RU" smtClean="0"/>
              <a:t>06.11.2024</a:t>
            </a:fld>
            <a:endParaRPr lang="ru-RU" dirty="0"/>
          </a:p>
        </p:txBody>
      </p:sp>
      <p:sp>
        <p:nvSpPr>
          <p:cNvPr id="4" name="Нижний колонтитул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dirty="0"/>
          </a:p>
        </p:txBody>
      </p:sp>
      <p:sp>
        <p:nvSpPr>
          <p:cNvPr id="5" name="Номер слайда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ru-RU" smtClean="0"/>
              <a:t>‹#›</a:t>
            </a:fld>
            <a:endParaRPr lang="ru-RU"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8B300C-53C0-476E-919C-7CE08E363BA7}" type="datetime1">
              <a:rPr lang="ru-RU" smtClean="0"/>
              <a:pPr/>
              <a:t>06.11.2024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ru-RU" noProof="0" smtClean="0"/>
              <a:t>‹#›</a:t>
            </a:fld>
            <a:endParaRPr lang="ru-RU" noProof="0"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a:t>
            </a:fld>
            <a:endParaRPr lang="ru-RU" dirty="0"/>
          </a:p>
        </p:txBody>
      </p:sp>
    </p:spTree>
    <p:extLst>
      <p:ext uri="{BB962C8B-B14F-4D97-AF65-F5344CB8AC3E}">
        <p14:creationId xmlns:p14="http://schemas.microsoft.com/office/powerpoint/2010/main" val="1565670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15</a:t>
            </a:fld>
            <a:endParaRPr lang="ru-RU" dirty="0"/>
          </a:p>
        </p:txBody>
      </p:sp>
    </p:spTree>
    <p:extLst>
      <p:ext uri="{BB962C8B-B14F-4D97-AF65-F5344CB8AC3E}">
        <p14:creationId xmlns:p14="http://schemas.microsoft.com/office/powerpoint/2010/main" val="107945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Титульный слайд">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xmlns="" id="{837F9836-5B23-424D-8C60-AC02A8512A4B}"/>
              </a:ext>
            </a:extLst>
          </p:cNvPr>
          <p:cNvSpPr>
            <a:spLocks noGrp="1"/>
          </p:cNvSpPr>
          <p:nvPr>
            <p:ph type="pic" sz="quarter" idx="13" hasCustomPrompt="1"/>
          </p:nvPr>
        </p:nvSpPr>
        <p:spPr>
          <a:xfrm>
            <a:off x="9980476" y="0"/>
            <a:ext cx="2211524" cy="6858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tx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7311904" y="4650539"/>
            <a:ext cx="3401478" cy="1192038"/>
          </a:xfrm>
          <a:solidFill>
            <a:schemeClr val="tx1"/>
          </a:solidFill>
        </p:spPr>
        <p:txBody>
          <a:bodyPr lIns="252000" tIns="0" rtlCol="0" anchor="ctr"/>
          <a:lstStyle>
            <a:lvl1pPr marL="0" indent="0" algn="l">
              <a:lnSpc>
                <a:spcPct val="100000"/>
              </a:lnSpc>
              <a:buNone/>
              <a:defRPr sz="1800" i="1">
                <a:solidFill>
                  <a:schemeClr val="bg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32000" y="1512000"/>
            <a:ext cx="450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6" name="Текст 4">
            <a:extLst>
              <a:ext uri="{FF2B5EF4-FFF2-40B4-BE49-F238E27FC236}">
                <a16:creationId xmlns:a16="http://schemas.microsoft.com/office/drawing/2014/main" xmlns="" id="{7867C73D-EE16-41D1-B7CE-A35C765E3B8D}"/>
              </a:ext>
            </a:extLst>
          </p:cNvPr>
          <p:cNvSpPr>
            <a:spLocks noGrp="1"/>
          </p:cNvSpPr>
          <p:nvPr>
            <p:ph type="body" sz="quarter" idx="12"/>
          </p:nvPr>
        </p:nvSpPr>
        <p:spPr>
          <a:xfrm>
            <a:off x="5129800" y="1511250"/>
            <a:ext cx="4500000" cy="468000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CD4FE60C-ACE5-4516-8CB6-EEDD96DB7358}"/>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891552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столбц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2916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6A38E24-EB1C-472F-B631-5DF32F9C4CF5}"/>
              </a:ext>
            </a:extLst>
          </p:cNvPr>
          <p:cNvSpPr>
            <a:spLocks noGrp="1"/>
          </p:cNvSpPr>
          <p:nvPr>
            <p:ph type="body" sz="quarter" idx="12"/>
          </p:nvPr>
        </p:nvSpPr>
        <p:spPr>
          <a:xfrm>
            <a:off x="3572900" y="1511476"/>
            <a:ext cx="2916000" cy="4679249"/>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1" name="Текст 5">
            <a:extLst>
              <a:ext uri="{FF2B5EF4-FFF2-40B4-BE49-F238E27FC236}">
                <a16:creationId xmlns:a16="http://schemas.microsoft.com/office/drawing/2014/main" xmlns="" id="{5B4A252E-78C9-4F76-98A4-A4B580AD072A}"/>
              </a:ext>
            </a:extLst>
          </p:cNvPr>
          <p:cNvSpPr>
            <a:spLocks noGrp="1"/>
          </p:cNvSpPr>
          <p:nvPr>
            <p:ph type="body" sz="quarter" idx="13"/>
          </p:nvPr>
        </p:nvSpPr>
        <p:spPr>
          <a:xfrm>
            <a:off x="6713800" y="1511475"/>
            <a:ext cx="2916000" cy="4679250"/>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654388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 столбцов">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a:xfrm>
            <a:off x="432000" y="1512000"/>
            <a:ext cx="1764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sz="900">
                <a:solidFill>
                  <a:schemeClr val="tx1">
                    <a:lumMod val="75000"/>
                    <a:lumOff val="25000"/>
                  </a:schemeClr>
                </a:solidFill>
              </a:defRPr>
            </a:lvl3pPr>
            <a:lvl4pPr>
              <a:defRPr sz="900">
                <a:solidFill>
                  <a:schemeClr val="tx1">
                    <a:lumMod val="75000"/>
                    <a:lumOff val="25000"/>
                  </a:schemeClr>
                </a:solidFill>
              </a:defRPr>
            </a:lvl4pPr>
            <a:lvl5pPr>
              <a:defRPr sz="900">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Текст 4">
            <a:extLst>
              <a:ext uri="{FF2B5EF4-FFF2-40B4-BE49-F238E27FC236}">
                <a16:creationId xmlns:a16="http://schemas.microsoft.com/office/drawing/2014/main" xmlns="" id="{1F5B3657-F2AE-455A-BF81-1A0C2ACECD20}"/>
              </a:ext>
            </a:extLst>
          </p:cNvPr>
          <p:cNvSpPr>
            <a:spLocks noGrp="1"/>
          </p:cNvSpPr>
          <p:nvPr>
            <p:ph type="body" sz="quarter" idx="12"/>
          </p:nvPr>
        </p:nvSpPr>
        <p:spPr>
          <a:xfrm>
            <a:off x="229045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3" name="Текст 5">
            <a:extLst>
              <a:ext uri="{FF2B5EF4-FFF2-40B4-BE49-F238E27FC236}">
                <a16:creationId xmlns:a16="http://schemas.microsoft.com/office/drawing/2014/main" xmlns="" id="{6A983D98-E0AB-429A-9EC2-B50D4216D691}"/>
              </a:ext>
            </a:extLst>
          </p:cNvPr>
          <p:cNvSpPr>
            <a:spLocks noGrp="1"/>
          </p:cNvSpPr>
          <p:nvPr>
            <p:ph type="body" sz="quarter" idx="13"/>
          </p:nvPr>
        </p:nvSpPr>
        <p:spPr>
          <a:xfrm>
            <a:off x="4148900" y="1512000"/>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5" name="Текст 6">
            <a:extLst>
              <a:ext uri="{FF2B5EF4-FFF2-40B4-BE49-F238E27FC236}">
                <a16:creationId xmlns:a16="http://schemas.microsoft.com/office/drawing/2014/main" xmlns="" id="{755213BF-EF6D-45DC-A01B-DE6C2F23A6D2}"/>
              </a:ext>
            </a:extLst>
          </p:cNvPr>
          <p:cNvSpPr>
            <a:spLocks noGrp="1"/>
          </p:cNvSpPr>
          <p:nvPr>
            <p:ph type="body" sz="quarter" idx="14"/>
          </p:nvPr>
        </p:nvSpPr>
        <p:spPr>
          <a:xfrm>
            <a:off x="6007350" y="1507535"/>
            <a:ext cx="1764000" cy="4679250"/>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7" name="Текст 7">
            <a:extLst>
              <a:ext uri="{FF2B5EF4-FFF2-40B4-BE49-F238E27FC236}">
                <a16:creationId xmlns:a16="http://schemas.microsoft.com/office/drawing/2014/main" xmlns="" id="{77D6BBBA-F4A3-45D4-91BC-A405FFDC7C3D}"/>
              </a:ext>
            </a:extLst>
          </p:cNvPr>
          <p:cNvSpPr>
            <a:spLocks noGrp="1"/>
          </p:cNvSpPr>
          <p:nvPr>
            <p:ph type="body" sz="quarter" idx="15"/>
          </p:nvPr>
        </p:nvSpPr>
        <p:spPr>
          <a:xfrm>
            <a:off x="7865800" y="1507535"/>
            <a:ext cx="1764000" cy="4683715"/>
          </a:xfrm>
        </p:spPr>
        <p:txBody>
          <a:bodyPr rtlCol="0"/>
          <a:lstStyle>
            <a:lvl3pPr>
              <a:defRPr sz="900"/>
            </a:lvl3pPr>
            <a:lvl4pPr>
              <a:defRPr sz="900"/>
            </a:lvl4pPr>
            <a:lvl5pPr>
              <a:defRPr sz="900"/>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B5A8293F-A5B5-4FCC-BF27-A25B1BAFF245}"/>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974837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5" name="Подзаголовок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Нижний колонтитул 2">
            <a:extLst>
              <a:ext uri="{FF2B5EF4-FFF2-40B4-BE49-F238E27FC236}">
                <a16:creationId xmlns:a16="http://schemas.microsoft.com/office/drawing/2014/main" xmlns="" id="{08CCB8C2-B6A2-4C69-8D3A-57420A034BA4}"/>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4" name="Номер слайда 3">
            <a:extLst>
              <a:ext uri="{FF2B5EF4-FFF2-40B4-BE49-F238E27FC236}">
                <a16:creationId xmlns:a16="http://schemas.microsoft.com/office/drawing/2014/main" xmlns="" id="{8E801980-CBAE-4A50-886D-54D7BB2E1947}"/>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505855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ижний колонтитул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3" name="Номер слайда 2">
            <a:extLst>
              <a:ext uri="{FF2B5EF4-FFF2-40B4-BE49-F238E27FC236}">
                <a16:creationId xmlns:a16="http://schemas.microsoft.com/office/drawing/2014/main" xmlns="" id="{2310D190-B83D-438A-91BC-470C41B22A29}"/>
              </a:ext>
            </a:extLst>
          </p:cNvPr>
          <p:cNvSpPr>
            <a:spLocks noGrp="1"/>
          </p:cNvSpPr>
          <p:nvPr>
            <p:ph type="sldNum" sz="quarter" idx="1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1397670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a:xfrm>
            <a:off x="8636000" y="76201"/>
            <a:ext cx="3352800" cy="288925"/>
          </a:xfrm>
          <a:prstGeom prst="rect">
            <a:avLst/>
          </a:prstGeom>
        </p:spPr>
        <p:txBody>
          <a:bodyPr/>
          <a:lstStyle/>
          <a:p>
            <a:fld id="{1D8BD707-D9CF-40AE-B4C6-C98DA3205C09}" type="datetimeFigureOut">
              <a:rPr lang="en-US" smtClean="0"/>
              <a:pPr/>
              <a:t>11/6/2024</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2064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Титульный слайд 2">
    <p:bg>
      <p:bgPr>
        <a:solidFill>
          <a:schemeClr val="bg1"/>
        </a:solidFill>
        <a:effectLst/>
      </p:bgPr>
    </p:bg>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xmlns="" id="{554ED587-2D2F-4D3F-B55B-C64465AB4EC5}"/>
              </a:ext>
            </a:extLst>
          </p:cNvPr>
          <p:cNvSpPr/>
          <p:nvPr userDrawn="1"/>
        </p:nvSpPr>
        <p:spPr>
          <a:xfrm>
            <a:off x="69274" y="66963"/>
            <a:ext cx="9911201" cy="672734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21811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Титульный слайд 3">
    <p:bg>
      <p:bgPr>
        <a:solidFill>
          <a:schemeClr val="bg1"/>
        </a:solidFill>
        <a:effectLst/>
      </p:bgPr>
    </p:bg>
    <p:spTree>
      <p:nvGrpSpPr>
        <p:cNvPr id="1" name=""/>
        <p:cNvGrpSpPr/>
        <p:nvPr/>
      </p:nvGrpSpPr>
      <p:grpSpPr>
        <a:xfrm>
          <a:off x="0" y="0"/>
          <a:ext cx="0" cy="0"/>
          <a:chOff x="0" y="0"/>
          <a:chExt cx="0" cy="0"/>
        </a:xfrm>
      </p:grpSpPr>
      <p:sp>
        <p:nvSpPr>
          <p:cNvPr id="9" name="Рисунок 1">
            <a:extLst>
              <a:ext uri="{FF2B5EF4-FFF2-40B4-BE49-F238E27FC236}">
                <a16:creationId xmlns:a16="http://schemas.microsoft.com/office/drawing/2014/main" xmlns="" id="{069FFAE5-B16E-4571-88F7-52FA5354B1A1}"/>
              </a:ext>
            </a:extLst>
          </p:cNvPr>
          <p:cNvSpPr>
            <a:spLocks noGrp="1"/>
          </p:cNvSpPr>
          <p:nvPr>
            <p:ph type="pic" sz="quarter" idx="13" hasCustomPrompt="1"/>
          </p:nvPr>
        </p:nvSpPr>
        <p:spPr>
          <a:xfrm>
            <a:off x="69273" y="63691"/>
            <a:ext cx="9911201" cy="6727346"/>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86990" y="4346296"/>
            <a:ext cx="6798250" cy="1674470"/>
          </a:xfrm>
        </p:spPr>
        <p:txBody>
          <a:bodyPr rtlCol="0" anchor="b"/>
          <a:lstStyle>
            <a:lvl1pPr algn="r">
              <a:lnSpc>
                <a:spcPts val="5000"/>
              </a:lnSpc>
              <a:defRPr sz="6000" b="1" cap="all" spc="-300" baseline="0">
                <a:solidFill>
                  <a:schemeClr val="bg1"/>
                </a:solidFill>
                <a:latin typeface="+mj-lt"/>
              </a:defRPr>
            </a:lvl1pPr>
          </a:lstStyle>
          <a:p>
            <a:pPr rtl="0"/>
            <a:r>
              <a:rPr lang="ru-RU" noProof="0" dirty="0"/>
              <a:t>НАЗВАНИЕ ПРЕЗЕНТАЦИИ</a:t>
            </a:r>
          </a:p>
        </p:txBody>
      </p:sp>
      <p:sp>
        <p:nvSpPr>
          <p:cNvPr id="3" name="Подзаголовок 2">
            <a:extLst>
              <a:ext uri="{FF2B5EF4-FFF2-40B4-BE49-F238E27FC236}">
                <a16:creationId xmlns:a16="http://schemas.microsoft.com/office/drawing/2014/main" xmlns="" id="{C9980B88-3F4A-4688-9ED0-17EF37E62D93}"/>
              </a:ext>
            </a:extLst>
          </p:cNvPr>
          <p:cNvSpPr>
            <a:spLocks noGrp="1"/>
          </p:cNvSpPr>
          <p:nvPr>
            <p:ph type="subTitle" idx="1"/>
          </p:nvPr>
        </p:nvSpPr>
        <p:spPr>
          <a:xfrm>
            <a:off x="7326418" y="4650539"/>
            <a:ext cx="2456210" cy="1192038"/>
          </a:xfrm>
          <a:solidFill>
            <a:schemeClr val="bg1"/>
          </a:solidFill>
        </p:spPr>
        <p:txBody>
          <a:bodyPr lIns="252000" tIns="0" rtlCol="0" anchor="ctr"/>
          <a:lstStyle>
            <a:lvl1pPr marL="0" indent="0" algn="l">
              <a:lnSpc>
                <a:spcPct val="100000"/>
              </a:lnSpc>
              <a:buNone/>
              <a:defRPr sz="1800" i="1">
                <a:solidFill>
                  <a:schemeClr val="tx1"/>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smtClean="0"/>
              <a:t>Образец подзаголовка</a:t>
            </a:r>
            <a:endParaRPr lang="ru-RU" noProof="0" dirty="0"/>
          </a:p>
        </p:txBody>
      </p:sp>
      <p:sp>
        <p:nvSpPr>
          <p:cNvPr id="7" name="Прямоугольник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5" name="Номер слайда 4">
            <a:extLst>
              <a:ext uri="{FF2B5EF4-FFF2-40B4-BE49-F238E27FC236}">
                <a16:creationId xmlns:a16="http://schemas.microsoft.com/office/drawing/2014/main" xmlns="" id="{E798A99C-9485-48F0-8E1E-227AD1348A45}"/>
              </a:ext>
            </a:extLst>
          </p:cNvPr>
          <p:cNvSpPr>
            <a:spLocks noGrp="1"/>
          </p:cNvSpPr>
          <p:nvPr>
            <p:ph type="sldNum" sz="quarter" idx="11"/>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4094738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1">
    <p:spTree>
      <p:nvGrpSpPr>
        <p:cNvPr id="1" name=""/>
        <p:cNvGrpSpPr/>
        <p:nvPr/>
      </p:nvGrpSpPr>
      <p:grpSpPr>
        <a:xfrm>
          <a:off x="0" y="0"/>
          <a:ext cx="0" cy="0"/>
          <a:chOff x="0" y="0"/>
          <a:chExt cx="0" cy="0"/>
        </a:xfrm>
      </p:grpSpPr>
      <p:sp>
        <p:nvSpPr>
          <p:cNvPr id="8" name="Рисунок 1">
            <a:extLst>
              <a:ext uri="{FF2B5EF4-FFF2-40B4-BE49-F238E27FC236}">
                <a16:creationId xmlns:a16="http://schemas.microsoft.com/office/drawing/2014/main" xmlns="" id="{1599E2D7-24B3-4D66-9AFB-83C1AEC4DBBB}"/>
              </a:ext>
            </a:extLst>
          </p:cNvPr>
          <p:cNvSpPr>
            <a:spLocks noGrp="1"/>
          </p:cNvSpPr>
          <p:nvPr>
            <p:ph type="pic" sz="quarter" idx="33" hasCustomPrompt="1"/>
          </p:nvPr>
        </p:nvSpPr>
        <p:spPr>
          <a:xfrm>
            <a:off x="9980476" y="0"/>
            <a:ext cx="2211524" cy="619200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2" name="Заголовок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445086" y="1807950"/>
            <a:ext cx="5184913" cy="432000"/>
          </a:xfrm>
        </p:spPr>
        <p:txBody>
          <a:bodyPr rtlCol="0"/>
          <a:lstStyle>
            <a:lvl1pPr algn="r">
              <a:defRPr>
                <a:solidFill>
                  <a:schemeClr val="tx1"/>
                </a:solidFill>
              </a:defRPr>
            </a:lvl1pPr>
          </a:lstStyle>
          <a:p>
            <a:pPr rtl="0"/>
            <a:r>
              <a:rPr lang="ru-RU" noProof="0" dirty="0"/>
              <a:t>Щелкните, чтобы изменить заголовок</a:t>
            </a:r>
          </a:p>
        </p:txBody>
      </p:sp>
      <p:sp>
        <p:nvSpPr>
          <p:cNvPr id="10" name="Подзаголовок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444886" y="2383950"/>
            <a:ext cx="5184913" cy="360000"/>
          </a:xfrm>
        </p:spPr>
        <p:txBody>
          <a:bodyPr rtlCol="0"/>
          <a:lstStyle>
            <a:lvl1pPr marL="0" indent="0" algn="r">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4445000" y="2908300"/>
            <a:ext cx="5184800" cy="3283700"/>
          </a:xfrm>
          <a:solidFill>
            <a:schemeClr val="bg1"/>
          </a:solidFill>
        </p:spPr>
        <p:txBody>
          <a:bodyPr lIns="180000" tIns="252000" rIns="252000" rtlCol="0"/>
          <a:lstStyle>
            <a:lvl1pPr algn="l">
              <a:defRPr>
                <a:solidFill>
                  <a:schemeClr val="tx1">
                    <a:lumMod val="75000"/>
                    <a:lumOff val="25000"/>
                  </a:schemeClr>
                </a:solidFill>
              </a:defRPr>
            </a:lvl1pPr>
            <a:lvl2pPr algn="l">
              <a:defRPr>
                <a:solidFill>
                  <a:schemeClr val="tx1">
                    <a:lumMod val="75000"/>
                    <a:lumOff val="25000"/>
                  </a:schemeClr>
                </a:solidFill>
              </a:defRPr>
            </a:lvl2pPr>
            <a:lvl3pPr algn="l">
              <a:defRPr>
                <a:solidFill>
                  <a:schemeClr val="tx1">
                    <a:lumMod val="75000"/>
                    <a:lumOff val="25000"/>
                  </a:schemeClr>
                </a:solidFill>
              </a:defRPr>
            </a:lvl3pPr>
            <a:lvl4pPr algn="l">
              <a:defRPr>
                <a:solidFill>
                  <a:schemeClr val="tx1">
                    <a:lumMod val="75000"/>
                    <a:lumOff val="25000"/>
                  </a:schemeClr>
                </a:solidFill>
              </a:defRPr>
            </a:lvl4pPr>
            <a:lvl5pPr algn="l">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lvl1pPr>
              <a:defRPr/>
            </a:lvl1pPr>
          </a:lstStyle>
          <a:p>
            <a:r>
              <a:rPr lang="ru-RU" dirty="0" err="1" smtClean="0"/>
              <a:t>Гидрологиялық</a:t>
            </a:r>
            <a:r>
              <a:rPr lang="ru-RU" dirty="0" smtClean="0"/>
              <a:t> </a:t>
            </a:r>
            <a:r>
              <a:rPr lang="ru-RU" dirty="0" err="1" smtClean="0"/>
              <a:t>ақпаратты</a:t>
            </a:r>
            <a:r>
              <a:rPr lang="ru-RU" dirty="0" smtClean="0"/>
              <a:t> </a:t>
            </a:r>
            <a:r>
              <a:rPr lang="ru-RU" dirty="0" err="1" smtClean="0"/>
              <a:t>статистикалық</a:t>
            </a:r>
            <a:r>
              <a:rPr lang="ru-RU" dirty="0" smtClean="0"/>
              <a:t> </a:t>
            </a:r>
            <a:r>
              <a:rPr lang="ru-RU" dirty="0" err="1" smtClean="0"/>
              <a:t>өңдеудің</a:t>
            </a:r>
            <a:r>
              <a:rPr lang="ru-RU" dirty="0" smtClean="0"/>
              <a:t> </a:t>
            </a:r>
            <a:r>
              <a:rPr lang="ru-RU" dirty="0" err="1" smtClean="0"/>
              <a:t>заманауи</a:t>
            </a:r>
            <a:r>
              <a:rPr lang="ru-RU" dirty="0" smtClean="0"/>
              <a:t> </a:t>
            </a:r>
            <a:r>
              <a:rPr lang="ru-RU" dirty="0" err="1" smtClean="0"/>
              <a:t>әдістері</a:t>
            </a:r>
            <a:endParaRPr lang="ru-RU" dirty="0"/>
          </a:p>
        </p:txBody>
      </p:sp>
      <p:sp>
        <p:nvSpPr>
          <p:cNvPr id="5" name="Номер слайда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350103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Объект-фотография 2">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A22238F2-C6EC-476F-8371-119AECBA5622}"/>
              </a:ext>
            </a:extLst>
          </p:cNvPr>
          <p:cNvSpPr>
            <a:spLocks noGrp="1"/>
          </p:cNvSpPr>
          <p:nvPr>
            <p:ph sz="half" idx="1"/>
          </p:nvPr>
        </p:nvSpPr>
        <p:spPr>
          <a:xfrm>
            <a:off x="3823393" y="1343906"/>
            <a:ext cx="3736800" cy="3933645"/>
          </a:xfrm>
          <a:solidFill>
            <a:schemeClr val="bg1"/>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53DA1E79-BA17-41C5-98B7-CFBC5859A512}"/>
              </a:ext>
            </a:extLst>
          </p:cNvPr>
          <p:cNvSpPr>
            <a:spLocks noGrp="1"/>
          </p:cNvSpPr>
          <p:nvPr>
            <p:ph type="sldNum" sz="quarter" idx="34"/>
          </p:nvPr>
        </p:nvSpPr>
        <p:spPr/>
        <p:txBody>
          <a:bodyPr rtlCol="0"/>
          <a:lstStyle/>
          <a:p>
            <a:pPr rtl="0"/>
            <a:fld id="{19B51A1E-902D-48AF-9020-955120F399B6}" type="slidenum">
              <a:rPr lang="ru-RU" noProof="0" smtClean="0"/>
              <a:pPr/>
              <a:t>‹#›</a:t>
            </a:fld>
            <a:endParaRPr lang="ru-RU" noProof="0" dirty="0"/>
          </a:p>
        </p:txBody>
      </p:sp>
      <p:sp>
        <p:nvSpPr>
          <p:cNvPr id="9" name="Рисунок 6">
            <a:extLst>
              <a:ext uri="{FF2B5EF4-FFF2-40B4-BE49-F238E27FC236}">
                <a16:creationId xmlns:a16="http://schemas.microsoft.com/office/drawing/2014/main" xmlns="" id="{492C2A1D-F7BD-46B6-BC01-15D365ACD50B}"/>
              </a:ext>
            </a:extLst>
          </p:cNvPr>
          <p:cNvSpPr>
            <a:spLocks noGrp="1"/>
          </p:cNvSpPr>
          <p:nvPr>
            <p:ph type="pic" sz="quarter" idx="14" hasCustomPrompt="1"/>
          </p:nvPr>
        </p:nvSpPr>
        <p:spPr>
          <a:xfrm>
            <a:off x="7560193" y="1344803"/>
            <a:ext cx="3737526" cy="3933645"/>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6" name="Заголовок 5">
            <a:extLst>
              <a:ext uri="{FF2B5EF4-FFF2-40B4-BE49-F238E27FC236}">
                <a16:creationId xmlns:a16="http://schemas.microsoft.com/office/drawing/2014/main" xmlns="" id="{7F4F1543-153D-4F77-A4A9-C9BBA1C2052E}"/>
              </a:ext>
            </a:extLst>
          </p:cNvPr>
          <p:cNvSpPr>
            <a:spLocks noGrp="1"/>
          </p:cNvSpPr>
          <p:nvPr>
            <p:ph type="title"/>
          </p:nvPr>
        </p:nvSpPr>
        <p:spPr>
          <a:xfrm>
            <a:off x="432000" y="432000"/>
            <a:ext cx="9131100" cy="432000"/>
          </a:xfrm>
        </p:spPr>
        <p:txBody>
          <a:bodyPr rtlCol="0"/>
          <a:lstStyle/>
          <a:p>
            <a:pPr rtl="0"/>
            <a:r>
              <a:rPr lang="ru-RU" noProof="0" smtClean="0"/>
              <a:t>Образец заголовка</a:t>
            </a:r>
            <a:endParaRPr lang="ru-RU" noProof="0" dirty="0"/>
          </a:p>
        </p:txBody>
      </p:sp>
      <p:sp>
        <p:nvSpPr>
          <p:cNvPr id="11" name="Подзаголовок 2">
            <a:extLst>
              <a:ext uri="{FF2B5EF4-FFF2-40B4-BE49-F238E27FC236}">
                <a16:creationId xmlns:a16="http://schemas.microsoft.com/office/drawing/2014/main" xmlns="" id="{9FAA210E-391A-499A-89D5-F222045FD1A4}"/>
              </a:ext>
            </a:extLst>
          </p:cNvPr>
          <p:cNvSpPr>
            <a:spLocks noGrp="1"/>
          </p:cNvSpPr>
          <p:nvPr>
            <p:ph type="body" sz="quarter" idx="32" hasCustomPrompt="1"/>
          </p:nvPr>
        </p:nvSpPr>
        <p:spPr>
          <a:xfrm>
            <a:off x="431800" y="1008000"/>
            <a:ext cx="68959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Tree>
    <p:extLst>
      <p:ext uri="{BB962C8B-B14F-4D97-AF65-F5344CB8AC3E}">
        <p14:creationId xmlns:p14="http://schemas.microsoft.com/office/powerpoint/2010/main" val="2347197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9198000" cy="432000"/>
          </a:xfrm>
        </p:spPr>
        <p:txBody>
          <a:bodyPr rtlCol="0"/>
          <a:lstStyle>
            <a:lvl1pPr>
              <a:defRPr>
                <a:solidFill>
                  <a:schemeClr val="tx1"/>
                </a:solidFill>
              </a:defRPr>
            </a:lvl1pPr>
          </a:lstStyle>
          <a:p>
            <a:pPr rtl="0"/>
            <a:r>
              <a:rPr lang="ru-RU" noProof="0" dirty="0"/>
              <a:t>Щелкните, чтобы изменить заголовок</a:t>
            </a:r>
          </a:p>
        </p:txBody>
      </p:sp>
      <p:sp>
        <p:nvSpPr>
          <p:cNvPr id="9" name="Подзаголовок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9198000"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xmlns="" id="{9322B50D-6A7D-41C6-BA57-613BC231DF36}"/>
              </a:ext>
            </a:extLst>
          </p:cNvPr>
          <p:cNvSpPr>
            <a:spLocks noGrp="1"/>
          </p:cNvSpPr>
          <p:nvPr>
            <p:ph type="body" idx="1"/>
          </p:nvPr>
        </p:nvSpPr>
        <p:spPr>
          <a:xfrm>
            <a:off x="432000" y="1432296"/>
            <a:ext cx="4500000" cy="527076"/>
          </a:xfrm>
          <a:solidFill>
            <a:schemeClr val="tx1"/>
          </a:solidFill>
        </p:spPr>
        <p:txBody>
          <a:bodyPr lIns="180000" tIns="36000" rtlCol="0" anchor="ctr"/>
          <a:lstStyle>
            <a:lvl1pPr marL="0" indent="0">
              <a:buNone/>
              <a:defRPr sz="2400" b="1" spc="-15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4" name="Объект 2">
            <a:extLst>
              <a:ext uri="{FF2B5EF4-FFF2-40B4-BE49-F238E27FC236}">
                <a16:creationId xmlns:a16="http://schemas.microsoft.com/office/drawing/2014/main" xmlns="" id="{9FD584DA-F775-47B8-A1D7-6556AD5FCBD2}"/>
              </a:ext>
            </a:extLst>
          </p:cNvPr>
          <p:cNvSpPr>
            <a:spLocks noGrp="1"/>
          </p:cNvSpPr>
          <p:nvPr>
            <p:ph sz="half" idx="2"/>
          </p:nvPr>
        </p:nvSpPr>
        <p:spPr>
          <a:xfrm>
            <a:off x="432000" y="2023668"/>
            <a:ext cx="4500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xmlns="" id="{78A963F8-6F6E-440E-B3B3-DDE13C083A36}"/>
              </a:ext>
            </a:extLst>
          </p:cNvPr>
          <p:cNvSpPr>
            <a:spLocks noGrp="1"/>
          </p:cNvSpPr>
          <p:nvPr>
            <p:ph type="body" sz="quarter" idx="13"/>
          </p:nvPr>
        </p:nvSpPr>
        <p:spPr>
          <a:xfrm>
            <a:off x="5129800" y="1433105"/>
            <a:ext cx="4500000" cy="525283"/>
          </a:xfrm>
          <a:solidFill>
            <a:schemeClr val="tx1"/>
          </a:solidFill>
        </p:spPr>
        <p:txBody>
          <a:bodyPr lIns="180000" tIns="36000" rtlCol="0" anchor="ctr"/>
          <a:lstStyle>
            <a:lvl1pPr marL="0" indent="0">
              <a:buNone/>
              <a:defRPr sz="2400" b="1" spc="-150">
                <a:solidFill>
                  <a:schemeClr val="bg1"/>
                </a:solidFill>
                <a:latin typeface="+mj-lt"/>
              </a:defRPr>
            </a:lvl1pPr>
          </a:lstStyle>
          <a:p>
            <a:pPr lvl="0" rtl="0"/>
            <a:r>
              <a:rPr lang="ru-RU" noProof="0" smtClean="0"/>
              <a:t>Образец текста</a:t>
            </a:r>
          </a:p>
        </p:txBody>
      </p:sp>
      <p:sp>
        <p:nvSpPr>
          <p:cNvPr id="8" name="Текст 4">
            <a:extLst>
              <a:ext uri="{FF2B5EF4-FFF2-40B4-BE49-F238E27FC236}">
                <a16:creationId xmlns:a16="http://schemas.microsoft.com/office/drawing/2014/main" xmlns="" id="{DF0A5256-B267-47DA-858A-0F3867CB6139}"/>
              </a:ext>
            </a:extLst>
          </p:cNvPr>
          <p:cNvSpPr>
            <a:spLocks noGrp="1"/>
          </p:cNvSpPr>
          <p:nvPr>
            <p:ph type="body" sz="quarter" idx="12"/>
          </p:nvPr>
        </p:nvSpPr>
        <p:spPr>
          <a:xfrm>
            <a:off x="5129800" y="2020359"/>
            <a:ext cx="4500000" cy="4170891"/>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5" name="Нижний колонтитул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275D237A-BD90-4D90-B328-7F1A502A266D}"/>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250995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Большое фото">
    <p:spTree>
      <p:nvGrpSpPr>
        <p:cNvPr id="1" name=""/>
        <p:cNvGrpSpPr/>
        <p:nvPr/>
      </p:nvGrpSpPr>
      <p:grpSpPr>
        <a:xfrm>
          <a:off x="0" y="0"/>
          <a:ext cx="0" cy="0"/>
          <a:chOff x="0" y="0"/>
          <a:chExt cx="0" cy="0"/>
        </a:xfrm>
      </p:grpSpPr>
      <p:sp>
        <p:nvSpPr>
          <p:cNvPr id="7" name="Рисунок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6299200" y="432000"/>
            <a:ext cx="5472113" cy="5759250"/>
          </a:xfrm>
          <a:solidFill>
            <a:schemeClr val="tx1">
              <a:lumMod val="75000"/>
              <a:lumOff val="25000"/>
            </a:schemeClr>
          </a:solidFill>
        </p:spPr>
        <p:txBody>
          <a:bodyPr rtlCol="0" anchor="ctr"/>
          <a:lstStyle>
            <a:lvl1pPr marL="0" indent="0" algn="ctr">
              <a:buNone/>
              <a:defRPr sz="1200" i="1">
                <a:solidFill>
                  <a:schemeClr val="bg1"/>
                </a:solidFill>
                <a:latin typeface="Times New Roman" panose="02020603050405020304" pitchFamily="18" charset="0"/>
                <a:cs typeface="Times New Roman" panose="02020603050405020304" pitchFamily="18" charset="0"/>
              </a:defRPr>
            </a:lvl1pPr>
          </a:lstStyle>
          <a:p>
            <a:pPr rtl="0"/>
            <a:r>
              <a:rPr lang="ru-RU" noProof="0" dirty="0"/>
              <a:t>Вставьте или перетащите свое фото</a:t>
            </a:r>
          </a:p>
        </p:txBody>
      </p:sp>
      <p:sp>
        <p:nvSpPr>
          <p:cNvPr id="3" name="Объект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3875314" y="5096632"/>
            <a:ext cx="2028686" cy="1094618"/>
          </a:xfrm>
        </p:spPr>
        <p:txBody>
          <a:bodyPr rtlCol="0" anchor="b"/>
          <a:lstStyle>
            <a:lvl1pPr marL="0" indent="0" algn="r">
              <a:buNone/>
              <a:defRPr i="1">
                <a:solidFill>
                  <a:schemeClr val="tx1"/>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dirty="0"/>
              <a:t>Введите подпись</a:t>
            </a:r>
          </a:p>
        </p:txBody>
      </p:sp>
      <p:sp>
        <p:nvSpPr>
          <p:cNvPr id="4" name="Нижний колонтитул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ru-RU" noProof="0" dirty="0"/>
              <a:t>Добавить нижний колонтитул</a:t>
            </a:r>
          </a:p>
        </p:txBody>
      </p:sp>
      <p:sp>
        <p:nvSpPr>
          <p:cNvPr id="2" name="Номер слайда 1">
            <a:extLst>
              <a:ext uri="{FF2B5EF4-FFF2-40B4-BE49-F238E27FC236}">
                <a16:creationId xmlns:a16="http://schemas.microsoft.com/office/drawing/2014/main" xmlns="" id="{E25951D2-91DB-40E7-95D5-4B372602DEBB}"/>
              </a:ext>
            </a:extLst>
          </p:cNvPr>
          <p:cNvSpPr>
            <a:spLocks noGrp="1"/>
          </p:cNvSpPr>
          <p:nvPr>
            <p:ph type="sldNum" sz="quarter" idx="15"/>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987784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Слайд с благодарност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2174360" y="2112793"/>
            <a:ext cx="6798250" cy="1674470"/>
          </a:xfrm>
        </p:spPr>
        <p:txBody>
          <a:bodyPr rtlCol="0" anchor="ctr"/>
          <a:lstStyle>
            <a:lvl1pPr algn="ctr">
              <a:lnSpc>
                <a:spcPct val="100000"/>
              </a:lnSpc>
              <a:defRPr sz="6000" b="1" cap="all" spc="-300" baseline="0">
                <a:solidFill>
                  <a:schemeClr val="tx1"/>
                </a:solidFill>
                <a:latin typeface="+mj-lt"/>
              </a:defRPr>
            </a:lvl1pPr>
          </a:lstStyle>
          <a:p>
            <a:pPr rtl="0"/>
            <a:r>
              <a:rPr lang="ru-RU" noProof="0" dirty="0"/>
              <a:t>Спасибо</a:t>
            </a:r>
          </a:p>
        </p:txBody>
      </p:sp>
      <p:sp>
        <p:nvSpPr>
          <p:cNvPr id="7" name="Прямоугольник 6">
            <a:extLst>
              <a:ext uri="{FF2B5EF4-FFF2-40B4-BE49-F238E27FC236}">
                <a16:creationId xmlns:a16="http://schemas.microsoft.com/office/drawing/2014/main" xmlns="" id="{756F2950-BBCB-4A53-9EAC-D714777B8FA2}"/>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8" name="Прямоугольник 7">
            <a:extLst>
              <a:ext uri="{FF2B5EF4-FFF2-40B4-BE49-F238E27FC236}">
                <a16:creationId xmlns:a16="http://schemas.microsoft.com/office/drawing/2014/main" xmlns="" id="{D5253865-24CF-4EF5-92A5-F64EB9ABC8B7}"/>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xmlns="" id="{BBE19773-9B6A-4A2C-95A5-69A3788C2D94}"/>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Текст 5">
            <a:extLst>
              <a:ext uri="{FF2B5EF4-FFF2-40B4-BE49-F238E27FC236}">
                <a16:creationId xmlns:a16="http://schemas.microsoft.com/office/drawing/2014/main" xmlns="" id="{CA3EFDD3-A9D2-4EB6-BB2A-F6999D9F7EA6}"/>
              </a:ext>
            </a:extLst>
          </p:cNvPr>
          <p:cNvSpPr>
            <a:spLocks noGrp="1"/>
          </p:cNvSpPr>
          <p:nvPr>
            <p:ph type="body" sz="quarter" idx="15" hasCustomPrompt="1"/>
          </p:nvPr>
        </p:nvSpPr>
        <p:spPr>
          <a:xfrm>
            <a:off x="2174361" y="4035727"/>
            <a:ext cx="3329850" cy="382887"/>
          </a:xfrm>
        </p:spPr>
        <p:txBody>
          <a:bodyPr rtlCol="0"/>
          <a:lstStyle>
            <a:lvl1pPr marL="0" indent="0" algn="r">
              <a:buNone/>
              <a:defRPr sz="2400"/>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Полное имя</a:t>
            </a:r>
          </a:p>
        </p:txBody>
      </p:sp>
      <p:sp>
        <p:nvSpPr>
          <p:cNvPr id="12" name="Текст 6">
            <a:extLst>
              <a:ext uri="{FF2B5EF4-FFF2-40B4-BE49-F238E27FC236}">
                <a16:creationId xmlns:a16="http://schemas.microsoft.com/office/drawing/2014/main" xmlns="" id="{261ED1F7-B623-43D9-9BDA-8808C5CFAFFB}"/>
              </a:ext>
            </a:extLst>
          </p:cNvPr>
          <p:cNvSpPr>
            <a:spLocks noGrp="1"/>
          </p:cNvSpPr>
          <p:nvPr>
            <p:ph type="body" sz="quarter" idx="16" hasCustomPrompt="1"/>
          </p:nvPr>
        </p:nvSpPr>
        <p:spPr>
          <a:xfrm>
            <a:off x="6062268" y="4150118"/>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Номер телефона</a:t>
            </a:r>
          </a:p>
        </p:txBody>
      </p:sp>
      <p:sp>
        <p:nvSpPr>
          <p:cNvPr id="13" name="Текст 7">
            <a:extLst>
              <a:ext uri="{FF2B5EF4-FFF2-40B4-BE49-F238E27FC236}">
                <a16:creationId xmlns:a16="http://schemas.microsoft.com/office/drawing/2014/main" xmlns="" id="{E27366FC-4115-4122-9CE2-5FA9D424AD51}"/>
              </a:ext>
            </a:extLst>
          </p:cNvPr>
          <p:cNvSpPr>
            <a:spLocks noGrp="1"/>
          </p:cNvSpPr>
          <p:nvPr>
            <p:ph type="body" sz="quarter" idx="17" hasCustomPrompt="1"/>
          </p:nvPr>
        </p:nvSpPr>
        <p:spPr>
          <a:xfrm>
            <a:off x="6062268" y="4540691"/>
            <a:ext cx="2910342" cy="238016"/>
          </a:xfrm>
        </p:spPr>
        <p:txBody>
          <a:bodyPr rtlCol="0"/>
          <a:lstStyle>
            <a:lvl1pPr marL="0" indent="0" algn="l">
              <a:lnSpc>
                <a:spcPct val="80000"/>
              </a:lnSpc>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Электронная почта или контакт в социальной сети</a:t>
            </a:r>
          </a:p>
        </p:txBody>
      </p:sp>
      <p:sp>
        <p:nvSpPr>
          <p:cNvPr id="14" name="Текст 8">
            <a:extLst>
              <a:ext uri="{FF2B5EF4-FFF2-40B4-BE49-F238E27FC236}">
                <a16:creationId xmlns:a16="http://schemas.microsoft.com/office/drawing/2014/main" xmlns="" id="{DEB36829-2F8B-4E22-AB6D-4111D18AF847}"/>
              </a:ext>
            </a:extLst>
          </p:cNvPr>
          <p:cNvSpPr>
            <a:spLocks noGrp="1"/>
          </p:cNvSpPr>
          <p:nvPr>
            <p:ph type="body" sz="quarter" idx="18" hasCustomPrompt="1"/>
          </p:nvPr>
        </p:nvSpPr>
        <p:spPr>
          <a:xfrm>
            <a:off x="6062268" y="4931263"/>
            <a:ext cx="2910342" cy="238016"/>
          </a:xfrm>
        </p:spPr>
        <p:txBody>
          <a:bodyPr rtlCol="0"/>
          <a:lstStyle>
            <a:lvl1pPr marL="0" indent="0" algn="l">
              <a:buNone/>
              <a:defRPr sz="1400" i="1"/>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Веб-сайт компании</a:t>
            </a:r>
          </a:p>
        </p:txBody>
      </p:sp>
    </p:spTree>
    <p:extLst>
      <p:ext uri="{BB962C8B-B14F-4D97-AF65-F5344CB8AC3E}">
        <p14:creationId xmlns:p14="http://schemas.microsoft.com/office/powerpoint/2010/main" val="3189010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solidFill>
              </a:defRPr>
            </a:lvl1pPr>
          </a:lstStyle>
          <a:p>
            <a:pPr rtl="0"/>
            <a:r>
              <a:rPr lang="ru-RU" noProof="0" dirty="0"/>
              <a:t>Щелкните, чтобы изменить заголовок</a:t>
            </a:r>
          </a:p>
        </p:txBody>
      </p:sp>
      <p:sp>
        <p:nvSpPr>
          <p:cNvPr id="7" name="Подзаголовок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1" y="1008000"/>
            <a:ext cx="9198116" cy="360000"/>
          </a:xfrm>
        </p:spPr>
        <p:txBody>
          <a:bodyPr rtlCol="0"/>
          <a:lstStyle>
            <a:lvl1pPr marL="0" indent="0">
              <a:buNone/>
              <a:defRPr i="1">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Объект 2">
            <a:extLst>
              <a:ext uri="{FF2B5EF4-FFF2-40B4-BE49-F238E27FC236}">
                <a16:creationId xmlns:a16="http://schemas.microsoft.com/office/drawing/2014/main" xmlns="" id="{B1948E38-8FB0-4E51-A01C-C88794372E50}"/>
              </a:ext>
            </a:extLst>
          </p:cNvPr>
          <p:cNvSpPr>
            <a:spLocks noGrp="1"/>
          </p:cNvSpPr>
          <p:nvPr>
            <p:ph idx="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dirty="0"/>
          </a:p>
        </p:txBody>
      </p:sp>
      <p:sp>
        <p:nvSpPr>
          <p:cNvPr id="4" name="Нижний колонтитул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ru-RU" noProof="0" dirty="0"/>
              <a:t>Добавить нижний колонтитул</a:t>
            </a:r>
          </a:p>
        </p:txBody>
      </p:sp>
      <p:sp>
        <p:nvSpPr>
          <p:cNvPr id="5" name="Номер слайда 4">
            <a:extLst>
              <a:ext uri="{FF2B5EF4-FFF2-40B4-BE49-F238E27FC236}">
                <a16:creationId xmlns:a16="http://schemas.microsoft.com/office/drawing/2014/main" xmlns="" id="{3442953D-28FC-41B5-A1BB-BB3BA7CA40BE}"/>
              </a:ext>
            </a:extLst>
          </p:cNvPr>
          <p:cNvSpPr>
            <a:spLocks noGrp="1"/>
          </p:cNvSpPr>
          <p:nvPr>
            <p:ph type="sldNum" sz="quarter" idx="33"/>
          </p:nvPr>
        </p:nvSpPr>
        <p:spPr/>
        <p:txBody>
          <a:bodyPr rtlCol="0"/>
          <a:lstStyle/>
          <a:p>
            <a:pPr rtl="0"/>
            <a:fld id="{19B51A1E-902D-48AF-9020-955120F399B6}" type="slidenum">
              <a:rPr lang="ru-RU" noProof="0" smtClean="0"/>
              <a:pPr/>
              <a:t>‹#›</a:t>
            </a:fld>
            <a:endParaRPr lang="ru-RU" noProof="0" dirty="0"/>
          </a:p>
        </p:txBody>
      </p:sp>
    </p:spTree>
    <p:extLst>
      <p:ext uri="{BB962C8B-B14F-4D97-AF65-F5344CB8AC3E}">
        <p14:creationId xmlns:p14="http://schemas.microsoft.com/office/powerpoint/2010/main" val="1734501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Прямоугольник 11">
            <a:extLst>
              <a:ext uri="{FF2B5EF4-FFF2-40B4-BE49-F238E27FC236}">
                <a16:creationId xmlns:a16="http://schemas.microsoft.com/office/drawing/2014/main" xmlns="" id="{32C8D0EF-1DB6-4ADC-8F31-5AE53BF5EAF4}"/>
              </a:ext>
            </a:extLst>
          </p:cNvPr>
          <p:cNvSpPr/>
          <p:nvPr userDrawn="1"/>
        </p:nvSpPr>
        <p:spPr>
          <a:xfrm>
            <a:off x="69274" y="66963"/>
            <a:ext cx="9911201" cy="6727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7" name="Прямоугольник 6">
            <a:extLst>
              <a:ext uri="{FF2B5EF4-FFF2-40B4-BE49-F238E27FC236}">
                <a16:creationId xmlns:a16="http://schemas.microsoft.com/office/drawing/2014/main" xmlns="" id="{62F208ED-79A0-4B2C-A5EE-9D27466BCA3F}"/>
              </a:ext>
            </a:extLst>
          </p:cNvPr>
          <p:cNvSpPr/>
          <p:nvPr userDrawn="1"/>
        </p:nvSpPr>
        <p:spPr>
          <a:xfrm>
            <a:off x="11407775" y="6356350"/>
            <a:ext cx="784225" cy="3651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2" name="Заголовок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9198116" cy="432000"/>
          </a:xfrm>
          <a:prstGeom prst="rect">
            <a:avLst/>
          </a:prstGeom>
        </p:spPr>
        <p:txBody>
          <a:bodyPr vert="horz" lIns="0" tIns="0" rIns="0" bIns="0" rtlCol="0" anchor="ctr">
            <a:noAutofit/>
          </a:bodyPr>
          <a:lstStyle/>
          <a:p>
            <a:pPr rtl="0"/>
            <a:r>
              <a:rPr lang="ru-RU" noProof="0" dirty="0"/>
              <a:t>Щелкните, чтобы изменить заголовок</a:t>
            </a:r>
          </a:p>
        </p:txBody>
      </p:sp>
      <p:sp>
        <p:nvSpPr>
          <p:cNvPr id="3" name="Текст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9198116" cy="4679250"/>
          </a:xfrm>
          <a:prstGeom prst="rect">
            <a:avLst/>
          </a:prstGeom>
        </p:spPr>
        <p:txBody>
          <a:bodyPr vert="horz" lIns="0" tIns="0" rIns="0" bIns="0" rtlCol="0">
            <a:noAutofit/>
          </a:bodyPr>
          <a:lstStyle/>
          <a:p>
            <a:pPr lvl="0" rtl="0"/>
            <a:r>
              <a:rPr lang="ru-RU" noProof="0" dirty="0"/>
              <a:t>Образец текста</a:t>
            </a:r>
          </a:p>
          <a:p>
            <a:pPr lvl="1" rtl="0"/>
            <a:r>
              <a:rPr lang="ru-RU" noProof="0" dirty="0"/>
              <a:t>Второй уровень</a:t>
            </a:r>
          </a:p>
          <a:p>
            <a:pPr lvl="2" rtl="0"/>
            <a:r>
              <a:rPr lang="ru-RU" noProof="0" dirty="0"/>
              <a:t>Третий уровень</a:t>
            </a:r>
          </a:p>
          <a:p>
            <a:pPr lvl="3" rtl="0"/>
            <a:r>
              <a:rPr lang="ru-RU" noProof="0" dirty="0"/>
              <a:t>Четвертый уровень</a:t>
            </a:r>
          </a:p>
          <a:p>
            <a:pPr lvl="4" rtl="0"/>
            <a:r>
              <a:rPr lang="ru-RU" noProof="0" dirty="0"/>
              <a:t>Пятый уровень</a:t>
            </a:r>
          </a:p>
        </p:txBody>
      </p:sp>
      <p:sp>
        <p:nvSpPr>
          <p:cNvPr id="5" name="Нижний колонтитул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56350"/>
            <a:ext cx="4114800" cy="365125"/>
          </a:xfrm>
          <a:prstGeom prst="rect">
            <a:avLst/>
          </a:prstGeom>
        </p:spPr>
        <p:txBody>
          <a:bodyPr vert="horz" lIns="0" tIns="0" rIns="0" bIns="0" rtlCol="0" anchor="ctr"/>
          <a:lstStyle>
            <a:lvl1pPr algn="l">
              <a:defRPr sz="1200" i="1">
                <a:solidFill>
                  <a:schemeClr val="tx1">
                    <a:lumMod val="75000"/>
                    <a:lumOff val="25000"/>
                  </a:schemeClr>
                </a:solidFill>
                <a:latin typeface="Times New Roman" panose="02020603050405020304" pitchFamily="18" charset="0"/>
                <a:cs typeface="Times New Roman" panose="02020603050405020304" pitchFamily="18" charset="0"/>
              </a:defRPr>
            </a:lvl1pPr>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447502" y="6401750"/>
            <a:ext cx="278418" cy="274324"/>
          </a:xfrm>
          <a:prstGeom prst="rect">
            <a:avLst/>
          </a:prstGeom>
        </p:spPr>
        <p:txBody>
          <a:bodyPr vert="horz" lIns="0" tIns="0" rIns="0" bIns="0" rtlCol="0" anchor="ctr"/>
          <a:lstStyle>
            <a:lvl1pPr algn="ctr">
              <a:defRPr sz="1200" i="1">
                <a:solidFill>
                  <a:schemeClr val="bg1"/>
                </a:solidFill>
              </a:defRPr>
            </a:lvl1pPr>
          </a:lstStyle>
          <a:p>
            <a:pPr rtl="0"/>
            <a:fld id="{19B51A1E-902D-48AF-9020-955120F399B6}" type="slidenum">
              <a:rPr lang="ru-RU" noProof="0" smtClean="0"/>
              <a:pPr/>
              <a:t>‹#›</a:t>
            </a:fld>
            <a:endParaRPr lang="ru-RU" noProof="0" dirty="0"/>
          </a:p>
        </p:txBody>
      </p:sp>
      <p:sp>
        <p:nvSpPr>
          <p:cNvPr id="4" name="Надпись 3">
            <a:extLst>
              <a:ext uri="{FF2B5EF4-FFF2-40B4-BE49-F238E27FC236}">
                <a16:creationId xmlns:a16="http://schemas.microsoft.com/office/drawing/2014/main" xmlns="" id="{34FDC6F9-37F9-4E25-AECA-D307B8421C73}"/>
              </a:ext>
            </a:extLst>
          </p:cNvPr>
          <p:cNvSpPr txBox="1"/>
          <p:nvPr userDrawn="1"/>
        </p:nvSpPr>
        <p:spPr>
          <a:xfrm>
            <a:off x="9630116" y="6346108"/>
            <a:ext cx="1662546" cy="215888"/>
          </a:xfrm>
          <a:prstGeom prst="rect">
            <a:avLst/>
          </a:prstGeom>
          <a:noFill/>
        </p:spPr>
        <p:txBody>
          <a:bodyPr wrap="square" lIns="0" tIns="36000" rIns="0" bIns="0" rtlCol="0">
            <a:spAutoFit/>
          </a:bodyPr>
          <a:lstStyle/>
          <a:p>
            <a:pPr algn="r" rtl="0">
              <a:lnSpc>
                <a:spcPts val="1400"/>
              </a:lnSpc>
            </a:pPr>
            <a:r>
              <a:rPr lang="kk-KZ" sz="1600" b="1" spc="-100" noProof="0" dirty="0" smtClean="0">
                <a:solidFill>
                  <a:schemeClr val="tx1">
                    <a:lumMod val="50000"/>
                    <a:lumOff val="50000"/>
                  </a:schemeClr>
                </a:solidFill>
                <a:latin typeface="Corbel" panose="020B0503020204020204" pitchFamily="34" charset="0"/>
              </a:rPr>
              <a:t>9</a:t>
            </a:r>
            <a:r>
              <a:rPr lang="en-US" sz="1600" b="1" spc="-100" noProof="0" dirty="0" smtClean="0">
                <a:solidFill>
                  <a:schemeClr val="tx1">
                    <a:lumMod val="50000"/>
                    <a:lumOff val="50000"/>
                  </a:schemeClr>
                </a:solidFill>
                <a:latin typeface="Corbel" panose="020B0503020204020204" pitchFamily="34" charset="0"/>
              </a:rPr>
              <a:t>-</a:t>
            </a:r>
            <a:r>
              <a:rPr lang="kk-KZ" sz="1600" b="1" spc="-100" noProof="0" dirty="0" smtClean="0">
                <a:solidFill>
                  <a:schemeClr val="tx1">
                    <a:lumMod val="50000"/>
                    <a:lumOff val="50000"/>
                  </a:schemeClr>
                </a:solidFill>
                <a:latin typeface="Corbel" panose="020B0503020204020204" pitchFamily="34" charset="0"/>
              </a:rPr>
              <a:t>дәріс</a:t>
            </a:r>
            <a:endParaRPr lang="ru-RU" sz="1600" b="1" spc="-100" noProof="0" dirty="0">
              <a:solidFill>
                <a:schemeClr val="tx1"/>
              </a:solidFill>
              <a:latin typeface="Corbel" panose="020B0503020204020204" pitchFamily="34" charset="0"/>
            </a:endParaRPr>
          </a:p>
        </p:txBody>
      </p:sp>
      <p:sp>
        <p:nvSpPr>
          <p:cNvPr id="8" name="Прямоугольник 7">
            <a:extLst>
              <a:ext uri="{FF2B5EF4-FFF2-40B4-BE49-F238E27FC236}">
                <a16:creationId xmlns:a16="http://schemas.microsoft.com/office/drawing/2014/main" xmlns="" id="{6B322F68-670D-45A0-A54F-7E70BCEAED3F}"/>
              </a:ext>
            </a:extLst>
          </p:cNvPr>
          <p:cNvSpPr/>
          <p:nvPr userDrawn="1"/>
        </p:nvSpPr>
        <p:spPr>
          <a:xfrm>
            <a:off x="0" y="6794309"/>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0" name="Прямоугольник 9">
            <a:extLst>
              <a:ext uri="{FF2B5EF4-FFF2-40B4-BE49-F238E27FC236}">
                <a16:creationId xmlns:a16="http://schemas.microsoft.com/office/drawing/2014/main" xmlns="" id="{E69B5F15-353A-4344-8D61-F4E25AA9FB6C}"/>
              </a:ext>
            </a:extLst>
          </p:cNvPr>
          <p:cNvSpPr/>
          <p:nvPr userDrawn="1"/>
        </p:nvSpPr>
        <p:spPr>
          <a:xfrm>
            <a:off x="0" y="0"/>
            <a:ext cx="9980476" cy="6369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
        <p:nvSpPr>
          <p:cNvPr id="11" name="Прямоугольник 10">
            <a:extLst>
              <a:ext uri="{FF2B5EF4-FFF2-40B4-BE49-F238E27FC236}">
                <a16:creationId xmlns:a16="http://schemas.microsoft.com/office/drawing/2014/main" xmlns="" id="{2FA0C0AA-FCE8-4A7F-928A-54C96BBA9053}"/>
              </a:ext>
            </a:extLst>
          </p:cNvPr>
          <p:cNvSpPr/>
          <p:nvPr userDrawn="1"/>
        </p:nvSpPr>
        <p:spPr>
          <a:xfrm rot="5400000">
            <a:off x="-3378441" y="3410285"/>
            <a:ext cx="6826157" cy="692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8" r:id="rId4"/>
    <p:sldLayoutId id="2147483665" r:id="rId5"/>
    <p:sldLayoutId id="2147483659" r:id="rId6"/>
    <p:sldLayoutId id="2147483660" r:id="rId7"/>
    <p:sldLayoutId id="2147483664" r:id="rId8"/>
    <p:sldLayoutId id="2147483650" r:id="rId9"/>
    <p:sldLayoutId id="2147483652" r:id="rId10"/>
    <p:sldLayoutId id="2147483656" r:id="rId11"/>
    <p:sldLayoutId id="2147483657" r:id="rId12"/>
    <p:sldLayoutId id="2147483654" r:id="rId13"/>
    <p:sldLayoutId id="2147483655" r:id="rId14"/>
    <p:sldLayoutId id="2147483667" r:id="rId15"/>
  </p:sldLayoutIdLst>
  <p:hf hdr="0" ftr="0" dt="0"/>
  <p:txStyles>
    <p:titleStyle>
      <a:lvl1pPr algn="l" defTabSz="914400" rtl="0" eaLnBrk="1" latinLnBrk="0" hangingPunct="1">
        <a:lnSpc>
          <a:spcPct val="90000"/>
        </a:lnSpc>
        <a:spcBef>
          <a:spcPct val="0"/>
        </a:spcBef>
        <a:buNone/>
        <a:defRPr sz="3200" b="1" kern="1200" cap="all" spc="-150" baseline="0">
          <a:solidFill>
            <a:schemeClr val="tx1"/>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4.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5.xml"/><Relationship Id="rId1" Type="http://schemas.openxmlformats.org/officeDocument/2006/relationships/slideLayout" Target="../slideLayouts/slideLayout1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png"/><Relationship Id="rId7" Type="http://schemas.openxmlformats.org/officeDocument/2006/relationships/hyperlink" Target="mailto:Ainur.Musina@kaznu.kz"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9.svg"/><Relationship Id="rId5"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1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xmlns="" id="{200B3D2B-613A-41BE-987D-E6A1324B456D}"/>
              </a:ext>
            </a:extLst>
          </p:cNvPr>
          <p:cNvSpPr>
            <a:spLocks noGrp="1"/>
          </p:cNvSpPr>
          <p:nvPr>
            <p:ph type="ctrTitle"/>
          </p:nvPr>
        </p:nvSpPr>
        <p:spPr>
          <a:xfrm>
            <a:off x="2380129" y="3334870"/>
            <a:ext cx="7394522" cy="2954837"/>
          </a:xfrm>
        </p:spPr>
        <p:txBody>
          <a:bodyPr rtlCol="0"/>
          <a:lstStyle/>
          <a:p>
            <a:r>
              <a:rPr lang="ru-RU" sz="5000" kern="0" spc="0" dirty="0" err="1"/>
              <a:t>Сызықтық</a:t>
            </a:r>
            <a:r>
              <a:rPr lang="ru-RU" sz="5000" kern="0" spc="0" dirty="0"/>
              <a:t> </a:t>
            </a:r>
            <a:r>
              <a:rPr lang="ru-RU" sz="5000" kern="0" spc="0" dirty="0" err="1"/>
              <a:t>жиынтық</a:t>
            </a:r>
            <a:r>
              <a:rPr lang="ru-RU" sz="5000" kern="0" spc="0" dirty="0"/>
              <a:t> регрессия </a:t>
            </a:r>
            <a:r>
              <a:rPr lang="ru-RU" sz="5000" kern="0" spc="0" dirty="0" err="1"/>
              <a:t>және</a:t>
            </a:r>
            <a:r>
              <a:rPr lang="ru-RU" sz="5000" kern="0" spc="0" dirty="0"/>
              <a:t> корреляция</a:t>
            </a:r>
            <a:endParaRPr lang="ru-RU" sz="5000" kern="0" spc="0" dirty="0"/>
          </a:p>
        </p:txBody>
      </p:sp>
      <p:sp>
        <p:nvSpPr>
          <p:cNvPr id="5" name="Номер слайда 4">
            <a:extLst>
              <a:ext uri="{FF2B5EF4-FFF2-40B4-BE49-F238E27FC236}">
                <a16:creationId xmlns:a16="http://schemas.microsoft.com/office/drawing/2014/main" xmlns="" id="{BDD5A594-D852-43BB-B591-E9D9027253BD}"/>
              </a:ext>
            </a:extLst>
          </p:cNvPr>
          <p:cNvSpPr>
            <a:spLocks noGrp="1"/>
          </p:cNvSpPr>
          <p:nvPr>
            <p:ph type="sldNum" sz="quarter" idx="11"/>
          </p:nvPr>
        </p:nvSpPr>
        <p:spPr/>
        <p:txBody>
          <a:bodyPr rtlCol="0"/>
          <a:lstStyle/>
          <a:p>
            <a:pPr rtl="0"/>
            <a:fld id="{19B51A1E-902D-48AF-9020-955120F399B6}" type="slidenum">
              <a:rPr lang="ru-RU" smtClean="0"/>
              <a:pPr rtl="0"/>
              <a:t>1</a:t>
            </a:fld>
            <a:endParaRPr lang="ru-RU" dirty="0"/>
          </a:p>
        </p:txBody>
      </p:sp>
    </p:spTree>
    <p:extLst>
      <p:ext uri="{BB962C8B-B14F-4D97-AF65-F5344CB8AC3E}">
        <p14:creationId xmlns:p14="http://schemas.microsoft.com/office/powerpoint/2010/main" val="4091674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804" y="250055"/>
            <a:ext cx="8686800" cy="838200"/>
          </a:xfrm>
        </p:spPr>
        <p:txBody>
          <a:bodyPr>
            <a:noAutofit/>
          </a:bodyPr>
          <a:lstStyle/>
          <a:p>
            <a:pPr algn="ctr"/>
            <a:r>
              <a:rPr lang="kk-KZ" sz="2400" dirty="0"/>
              <a:t>Жиынтық корреляция коэффициентін қолдану шарттары</a:t>
            </a:r>
            <a:endParaRPr lang="en-US" sz="2400" dirty="0"/>
          </a:p>
        </p:txBody>
      </p:sp>
      <p:graphicFrame>
        <p:nvGraphicFramePr>
          <p:cNvPr id="4" name="Diagram 3"/>
          <p:cNvGraphicFramePr/>
          <p:nvPr>
            <p:extLst>
              <p:ext uri="{D42A27DB-BD31-4B8C-83A1-F6EECF244321}">
                <p14:modId xmlns:p14="http://schemas.microsoft.com/office/powerpoint/2010/main" val="1125600101"/>
              </p:ext>
            </p:extLst>
          </p:nvPr>
        </p:nvGraphicFramePr>
        <p:xfrm>
          <a:off x="1339789" y="1201445"/>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345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293" y="223420"/>
            <a:ext cx="8686800" cy="838200"/>
          </a:xfrm>
        </p:spPr>
        <p:txBody>
          <a:bodyPr>
            <a:noAutofit/>
          </a:bodyPr>
          <a:lstStyle/>
          <a:p>
            <a:pPr algn="ctr"/>
            <a:r>
              <a:rPr lang="kk-KZ" sz="2400" dirty="0"/>
              <a:t>Жиынтық корреляция коэффициентін қолдану шарттары (жалғасы)</a:t>
            </a:r>
            <a:endParaRPr lang="en-US" sz="2400" dirty="0"/>
          </a:p>
        </p:txBody>
      </p:sp>
      <p:graphicFrame>
        <p:nvGraphicFramePr>
          <p:cNvPr id="4" name="Diagram 3"/>
          <p:cNvGraphicFramePr/>
          <p:nvPr>
            <p:extLst>
              <p:ext uri="{D42A27DB-BD31-4B8C-83A1-F6EECF244321}">
                <p14:modId xmlns:p14="http://schemas.microsoft.com/office/powerpoint/2010/main" val="189400714"/>
              </p:ext>
            </p:extLst>
          </p:nvPr>
        </p:nvGraphicFramePr>
        <p:xfrm>
          <a:off x="1570608" y="1245833"/>
          <a:ext cx="8153400" cy="533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757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6544" y="1158875"/>
            <a:ext cx="8610600" cy="5699125"/>
          </a:xfrm>
        </p:spPr>
        <p:txBody>
          <a:bodyPr>
            <a:normAutofit/>
          </a:bodyPr>
          <a:lstStyle/>
          <a:p>
            <a:pPr marL="0" indent="0" algn="just">
              <a:buNone/>
            </a:pPr>
            <a:r>
              <a:rPr lang="en-US" dirty="0" smtClean="0"/>
              <a:t>	</a:t>
            </a:r>
            <a:r>
              <a:rPr lang="kk-KZ" dirty="0" smtClean="0"/>
              <a:t>Негізінде предиктор-қатарлар өзара байланысты. Бұл құбылыс мультиколлинеарлы байланыс деп аталады. Түсіндіріліп отырған (тәуелсіз) арасындағы тығыз байланыс регрессия параметрлерінің бағалану дәлдігінің айтрлықтай төмендеуіне, қалдықтар дисперсиясы, регрессия коэффициенттерінің дисперсиясы және олардың арасындағы ковариация бағалануының бұрмалануына әкеп соғады. Регресия коэффициентінің сенімсіздігі және оларды әрбір тәуелсіз айнымалының тәуелді айнымалыға әсерін бағалау үшін қолдану мүмкіндігінің болмауы дәлдіктің төмендеуінің нәтижесі болып табылады. Коэффициент бағалары таңдап алынған бақылауларға өте сезімтал келеді. Таңдама көлемін аз ғана арттырудың өзі бағалау мәндерін өте қатты өзгерістерге ұшыратады. Сонымен қатар, </a:t>
            </a:r>
            <a:r>
              <a:rPr lang="kk-KZ" dirty="0"/>
              <a:t>Стандартты қателіктер </a:t>
            </a:r>
            <a:r>
              <a:rPr lang="kk-KZ" dirty="0" smtClean="0"/>
              <a:t>мәнділік критерийлері формулаларына кіреді. Сондықтан критерийларды қолдану арқылы да сенімді нәтижелерге қол жеткізілмейді. Жоғарыда айтылғанның түйіні мынада: зерттеуші стохастикалық мультиколлениарлы байланысты орнатуға тырысып, реті келгенде ол байланысты жоюы керек.</a:t>
            </a:r>
            <a:r>
              <a:rPr lang="en-US" dirty="0" smtClean="0"/>
              <a:t>	</a:t>
            </a:r>
            <a:endParaRPr lang="kk-KZ" dirty="0" smtClean="0"/>
          </a:p>
          <a:p>
            <a:pPr marL="0" indent="0" algn="just">
              <a:buNone/>
            </a:pPr>
            <a:r>
              <a:rPr lang="en-US" dirty="0" smtClean="0"/>
              <a:t>	</a:t>
            </a:r>
            <a:r>
              <a:rPr lang="kk-KZ" dirty="0" smtClean="0"/>
              <a:t>Қазіргі уақытта мультиколлениарлы байланысты азайтудың көптеген әдістері бар: тығыз байланысты айнымалыларды есептке алмау, айнымалыларды сызықты өзгерту, адымдық регрессия және басты компонеттер әдісі. </a:t>
            </a:r>
            <a:endParaRPr lang="en-US" dirty="0"/>
          </a:p>
        </p:txBody>
      </p:sp>
    </p:spTree>
    <p:extLst>
      <p:ext uri="{BB962C8B-B14F-4D97-AF65-F5344CB8AC3E}">
        <p14:creationId xmlns:p14="http://schemas.microsoft.com/office/powerpoint/2010/main" val="3069193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658" y="345489"/>
            <a:ext cx="8686800" cy="838200"/>
          </a:xfrm>
        </p:spPr>
        <p:txBody>
          <a:bodyPr>
            <a:normAutofit/>
          </a:bodyPr>
          <a:lstStyle/>
          <a:p>
            <a:pPr algn="ctr"/>
            <a:r>
              <a:rPr lang="kk-KZ" sz="2800" dirty="0"/>
              <a:t>Білімімізді </a:t>
            </a:r>
            <a:r>
              <a:rPr lang="kk-KZ" sz="2800" dirty="0" smtClean="0"/>
              <a:t>текСерейік</a:t>
            </a:r>
            <a:endParaRPr lang="en-US" sz="2800" dirty="0"/>
          </a:p>
        </p:txBody>
      </p:sp>
      <p:sp>
        <p:nvSpPr>
          <p:cNvPr id="3" name="Content Placeholder 2"/>
          <p:cNvSpPr>
            <a:spLocks noGrp="1"/>
          </p:cNvSpPr>
          <p:nvPr>
            <p:ph idx="1"/>
          </p:nvPr>
        </p:nvSpPr>
        <p:spPr>
          <a:xfrm>
            <a:off x="687658" y="1787208"/>
            <a:ext cx="9198116" cy="4679250"/>
          </a:xfrm>
        </p:spPr>
        <p:txBody>
          <a:bodyPr/>
          <a:lstStyle/>
          <a:p>
            <a:pPr marL="514350" indent="-514350">
              <a:buAutoNum type="arabicPeriod"/>
            </a:pPr>
            <a:r>
              <a:rPr lang="kk-KZ" dirty="0" smtClean="0"/>
              <a:t>Біртектіліктің </a:t>
            </a:r>
            <a:r>
              <a:rPr lang="kk-KZ" dirty="0" smtClean="0"/>
              <a:t>түзілу </a:t>
            </a:r>
            <a:r>
              <a:rPr lang="kk-KZ" dirty="0" smtClean="0"/>
              <a:t>себептері қандай?</a:t>
            </a:r>
          </a:p>
          <a:p>
            <a:pPr marL="514350" indent="-514350">
              <a:buAutoNum type="arabicPeriod"/>
            </a:pPr>
            <a:r>
              <a:rPr lang="kk-KZ" dirty="0" smtClean="0"/>
              <a:t>Біртектілікті тексерудің қандай параметрлік критерийлерін білесіз?</a:t>
            </a:r>
          </a:p>
          <a:p>
            <a:pPr marL="514350" indent="-514350">
              <a:buAutoNum type="arabicPeriod"/>
            </a:pPr>
            <a:r>
              <a:rPr lang="kk-KZ" dirty="0" smtClean="0"/>
              <a:t>Біртектілікті тексерудің параметрлік емес критерийлерін айта кетіңіз.</a:t>
            </a:r>
          </a:p>
          <a:p>
            <a:pPr marL="514350" indent="-514350">
              <a:buAutoNum type="arabicPeriod"/>
            </a:pPr>
            <a:r>
              <a:rPr lang="kk-KZ" dirty="0" smtClean="0"/>
              <a:t>Регрессия терминіне түсініктеме беріңіз.</a:t>
            </a:r>
          </a:p>
          <a:p>
            <a:pPr marL="514350" indent="-514350">
              <a:buAutoNum type="arabicPeriod"/>
            </a:pPr>
            <a:r>
              <a:rPr lang="kk-KZ" dirty="0" smtClean="0"/>
              <a:t>Корреляция терминін қалай түсінесіз?</a:t>
            </a:r>
            <a:endParaRPr lang="en-US" dirty="0"/>
          </a:p>
        </p:txBody>
      </p:sp>
      <p:pic>
        <p:nvPicPr>
          <p:cNvPr id="12290" name="Picture 2" descr="Проверь себ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437" y="0"/>
            <a:ext cx="2426563" cy="1629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2566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7565" y="290744"/>
            <a:ext cx="8686800" cy="838200"/>
          </a:xfrm>
        </p:spPr>
        <p:txBody>
          <a:bodyPr>
            <a:noAutofit/>
          </a:bodyPr>
          <a:lstStyle/>
          <a:p>
            <a:pPr algn="ctr"/>
            <a:r>
              <a:rPr lang="kk-KZ" sz="2400" dirty="0"/>
              <a:t>Берілген анықтама бойынша қай терминге тиесілі екенін табыңыз</a:t>
            </a:r>
            <a:endParaRPr lang="en-US" sz="2400" dirty="0"/>
          </a:p>
        </p:txBody>
      </p:sp>
      <p:sp>
        <p:nvSpPr>
          <p:cNvPr id="3" name="Content Placeholder 2"/>
          <p:cNvSpPr>
            <a:spLocks noGrp="1"/>
          </p:cNvSpPr>
          <p:nvPr>
            <p:ph idx="1"/>
          </p:nvPr>
        </p:nvSpPr>
        <p:spPr>
          <a:xfrm>
            <a:off x="1047565" y="1366421"/>
            <a:ext cx="8686800" cy="5303838"/>
          </a:xfrm>
        </p:spPr>
        <p:txBody>
          <a:bodyPr>
            <a:normAutofit fontScale="62500" lnSpcReduction="20000"/>
          </a:bodyPr>
          <a:lstStyle/>
          <a:p>
            <a:pPr marL="514350" indent="-514350" algn="just">
              <a:buFont typeface="Wingdings 2"/>
              <a:buAutoNum type="arabicPeriod"/>
            </a:pPr>
            <a:r>
              <a:rPr lang="kk-KZ" sz="3600" dirty="0"/>
              <a:t>Гидрологиялық </a:t>
            </a:r>
            <a:r>
              <a:rPr lang="kk-KZ" sz="3600" dirty="0"/>
              <a:t>сипаттамалар қатарының </a:t>
            </a:r>
            <a:r>
              <a:rPr lang="kk-KZ" sz="3600" dirty="0"/>
              <a:t>..........дегеніміз </a:t>
            </a:r>
            <a:r>
              <a:rPr lang="kk-KZ" sz="3600" dirty="0"/>
              <a:t>гидрологиялық қатардың барлық элементтерінің немесе  олардың параметрлерінің бір жиынтыққа тән екендігінде</a:t>
            </a:r>
            <a:r>
              <a:rPr lang="kk-KZ" sz="3600" dirty="0"/>
              <a:t>.</a:t>
            </a:r>
          </a:p>
          <a:p>
            <a:pPr marL="514350" indent="-514350" algn="just">
              <a:buFont typeface="Wingdings 2"/>
              <a:buAutoNum type="arabicPeriod"/>
            </a:pPr>
            <a:r>
              <a:rPr lang="kk-KZ" sz="3600" dirty="0"/>
              <a:t>.........критерийлерді </a:t>
            </a:r>
            <a:r>
              <a:rPr lang="kk-KZ" sz="3600" dirty="0"/>
              <a:t>қолдану таңдаманың негізгі параметрлерін, орташа мәнін және дисперсиясын есептеуге және оларды салыстыруға </a:t>
            </a:r>
            <a:r>
              <a:rPr lang="kk-KZ" sz="3600" dirty="0"/>
              <a:t>негізделген.</a:t>
            </a:r>
          </a:p>
          <a:p>
            <a:pPr marL="514350" indent="-514350" algn="just">
              <a:buFont typeface="Wingdings 2"/>
              <a:buAutoNum type="arabicPeriod"/>
            </a:pPr>
            <a:r>
              <a:rPr lang="kk-KZ" sz="3600" dirty="0"/>
              <a:t>.......... </a:t>
            </a:r>
            <a:r>
              <a:rPr lang="kk-KZ" sz="3600" dirty="0"/>
              <a:t>критерийі таңдаманың екі орташа мәні бірдей жиынтыққа жататындығын табуға мүмкіндік береді. Бұл критерий «екі үлгінің орташа мәні бірдей жиынтыққа жатады» деген гипотезаны тексеру үшін жиі қолданылады.</a:t>
            </a:r>
          </a:p>
          <a:p>
            <a:pPr marL="514350" indent="-514350" algn="just">
              <a:buFont typeface="Wingdings 2"/>
              <a:buAutoNum type="arabicPeriod"/>
            </a:pPr>
            <a:r>
              <a:rPr lang="kk-KZ" sz="3600" dirty="0"/>
              <a:t>Қазіргі уақытта орташа квадраттық ауытқудың біртектілігін бағалауға арналған біркатар критерийлер бар. Гидрологиялық есептеулерде </a:t>
            </a:r>
            <a:r>
              <a:rPr lang="kk-KZ" sz="3600" dirty="0"/>
              <a:t>қолданылатын критерийлердің бірі .......</a:t>
            </a:r>
          </a:p>
          <a:p>
            <a:pPr marL="514350" indent="-514350" algn="just">
              <a:buFont typeface="Wingdings 2"/>
              <a:buAutoNum type="arabicPeriod"/>
            </a:pPr>
            <a:r>
              <a:rPr lang="kk-KZ" sz="3600" dirty="0"/>
              <a:t>Рангілік критерийге жатады, сондықтан оны қолдану зерттелініп отырған айнымалының үлестірім заңын білудің қажеті етпейді әрі ол көлемі аз жиынтықтар (25-30 бірлікті) үшін өте жақсы нәтиже береді.</a:t>
            </a:r>
            <a:endParaRPr lang="en-US" sz="3600" dirty="0"/>
          </a:p>
          <a:p>
            <a:pPr marL="514350" indent="-514350" algn="just">
              <a:buFont typeface="Wingdings 2"/>
              <a:buAutoNum type="arabicPeriod"/>
            </a:pPr>
            <a:r>
              <a:rPr lang="kk-KZ" sz="3600" dirty="0"/>
              <a:t>Табиғатта кездесетін құбылыстар мен мен процестердің арасындағы қатынас, байланыс болып табылады.</a:t>
            </a:r>
            <a:endParaRPr lang="en-US" sz="3600" dirty="0"/>
          </a:p>
          <a:p>
            <a:pPr marL="0" indent="0">
              <a:buNone/>
            </a:pPr>
            <a:endParaRPr lang="en-US" dirty="0"/>
          </a:p>
        </p:txBody>
      </p:sp>
      <p:pic>
        <p:nvPicPr>
          <p:cNvPr id="13314" name="Picture 2" descr="Проверь свой словарный запас. Онлайн-тес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67989" y="0"/>
            <a:ext cx="2224012" cy="1615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26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Заголовок 19">
            <a:extLst>
              <a:ext uri="{FF2B5EF4-FFF2-40B4-BE49-F238E27FC236}">
                <a16:creationId xmlns:a16="http://schemas.microsoft.com/office/drawing/2014/main" xmlns="" id="{F11A6B65-5A20-4F4D-ACBB-ED50132D4571}"/>
              </a:ext>
            </a:extLst>
          </p:cNvPr>
          <p:cNvSpPr>
            <a:spLocks noGrp="1"/>
          </p:cNvSpPr>
          <p:nvPr>
            <p:ph type="ctrTitle"/>
          </p:nvPr>
        </p:nvSpPr>
        <p:spPr/>
        <p:txBody>
          <a:bodyPr rtlCol="0"/>
          <a:lstStyle/>
          <a:p>
            <a:pPr rtl="0"/>
            <a:r>
              <a:rPr lang="ru-RU" sz="5000" dirty="0" err="1" smtClean="0"/>
              <a:t>Назарларыңызға</a:t>
            </a:r>
            <a:r>
              <a:rPr lang="ru-RU" sz="5000" dirty="0" smtClean="0"/>
              <a:t> </a:t>
            </a:r>
            <a:r>
              <a:rPr lang="ru-RU" sz="5000" dirty="0" err="1" smtClean="0"/>
              <a:t>рахмет</a:t>
            </a:r>
            <a:endParaRPr lang="ru-RU" sz="5000" dirty="0"/>
          </a:p>
        </p:txBody>
      </p:sp>
      <p:sp>
        <p:nvSpPr>
          <p:cNvPr id="4" name="Текст 3">
            <a:extLst>
              <a:ext uri="{FF2B5EF4-FFF2-40B4-BE49-F238E27FC236}">
                <a16:creationId xmlns:a16="http://schemas.microsoft.com/office/drawing/2014/main" xmlns="" id="{60828E04-9C2A-4859-8050-C2DF67A249CB}"/>
              </a:ext>
            </a:extLst>
          </p:cNvPr>
          <p:cNvSpPr>
            <a:spLocks noGrp="1"/>
          </p:cNvSpPr>
          <p:nvPr>
            <p:ph type="body" sz="quarter" idx="15"/>
          </p:nvPr>
        </p:nvSpPr>
        <p:spPr>
          <a:xfrm>
            <a:off x="2174361" y="4035727"/>
            <a:ext cx="3329850" cy="742980"/>
          </a:xfrm>
        </p:spPr>
        <p:txBody>
          <a:bodyPr rtlCol="0"/>
          <a:lstStyle/>
          <a:p>
            <a:pPr rtl="0"/>
            <a:r>
              <a:rPr lang="ru-RU" dirty="0" smtClean="0"/>
              <a:t>Айнур </a:t>
            </a:r>
            <a:r>
              <a:rPr lang="ru-RU" dirty="0" err="1" smtClean="0"/>
              <a:t>Каировна</a:t>
            </a:r>
            <a:r>
              <a:rPr lang="ru-RU" dirty="0" smtClean="0"/>
              <a:t> </a:t>
            </a:r>
          </a:p>
          <a:p>
            <a:pPr rtl="0"/>
            <a:r>
              <a:rPr lang="ru-RU" dirty="0" smtClean="0"/>
              <a:t>Мусина</a:t>
            </a:r>
            <a:endParaRPr lang="ru-RU" dirty="0"/>
          </a:p>
        </p:txBody>
      </p:sp>
      <p:pic>
        <p:nvPicPr>
          <p:cNvPr id="10" name="Графический объект 9" descr="Смартфон" title="Значок — номер телефона докладчика">
            <a:extLst>
              <a:ext uri="{FF2B5EF4-FFF2-40B4-BE49-F238E27FC236}">
                <a16:creationId xmlns:a16="http://schemas.microsoft.com/office/drawing/2014/main" xmlns="" id="{A29DE31C-E099-4579-BB03-675E0A40C5F2}"/>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a:off x="5783050" y="4130805"/>
            <a:ext cx="218900" cy="218900"/>
          </a:xfrm>
          <a:prstGeom prst="rect">
            <a:avLst/>
          </a:prstGeom>
        </p:spPr>
      </p:pic>
      <p:sp>
        <p:nvSpPr>
          <p:cNvPr id="5" name="Текст 4">
            <a:extLst>
              <a:ext uri="{FF2B5EF4-FFF2-40B4-BE49-F238E27FC236}">
                <a16:creationId xmlns:a16="http://schemas.microsoft.com/office/drawing/2014/main" xmlns="" id="{11265965-2271-4C1C-BD0A-6F85F80FF9A6}"/>
              </a:ext>
            </a:extLst>
          </p:cNvPr>
          <p:cNvSpPr>
            <a:spLocks noGrp="1"/>
          </p:cNvSpPr>
          <p:nvPr>
            <p:ph type="body" sz="quarter" idx="16"/>
          </p:nvPr>
        </p:nvSpPr>
        <p:spPr/>
        <p:txBody>
          <a:bodyPr rtlCol="0"/>
          <a:lstStyle/>
          <a:p>
            <a:pPr rtl="0"/>
            <a:r>
              <a:rPr lang="ru-RU" dirty="0"/>
              <a:t>+7 </a:t>
            </a:r>
            <a:r>
              <a:rPr lang="ru-RU" dirty="0" smtClean="0"/>
              <a:t>(747) 696 03 31</a:t>
            </a:r>
            <a:endParaRPr lang="ru-RU" dirty="0"/>
          </a:p>
        </p:txBody>
      </p:sp>
      <p:pic>
        <p:nvPicPr>
          <p:cNvPr id="9" name="Графический объект 8" descr="Конверт" title="Значок — адрес электронной почты докладчика">
            <a:extLst>
              <a:ext uri="{FF2B5EF4-FFF2-40B4-BE49-F238E27FC236}">
                <a16:creationId xmlns:a16="http://schemas.microsoft.com/office/drawing/2014/main" xmlns="" id="{773C1382-ACE1-460F-A1B6-AB761A7D2E6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5783050" y="4536623"/>
            <a:ext cx="218900" cy="218900"/>
          </a:xfrm>
          <a:prstGeom prst="rect">
            <a:avLst/>
          </a:prstGeom>
        </p:spPr>
      </p:pic>
      <p:sp>
        <p:nvSpPr>
          <p:cNvPr id="6" name="Текст 5">
            <a:extLst>
              <a:ext uri="{FF2B5EF4-FFF2-40B4-BE49-F238E27FC236}">
                <a16:creationId xmlns:a16="http://schemas.microsoft.com/office/drawing/2014/main" xmlns="" id="{50A3BCC3-A277-4C0B-9EBA-EB53990D8EBD}"/>
              </a:ext>
            </a:extLst>
          </p:cNvPr>
          <p:cNvSpPr>
            <a:spLocks noGrp="1"/>
          </p:cNvSpPr>
          <p:nvPr>
            <p:ph type="body" sz="quarter" idx="17"/>
          </p:nvPr>
        </p:nvSpPr>
        <p:spPr/>
        <p:txBody>
          <a:bodyPr rtlCol="0"/>
          <a:lstStyle/>
          <a:p>
            <a:r>
              <a:rPr lang="kk-KZ" u="sng" dirty="0">
                <a:solidFill>
                  <a:schemeClr val="accent5">
                    <a:lumMod val="75000"/>
                  </a:schemeClr>
                </a:solidFill>
                <a:hlinkClick r:id="rId7"/>
              </a:rPr>
              <a:t>Ainur.Musina@kaznu.kz</a:t>
            </a:r>
            <a:endParaRPr lang="ru-RU" dirty="0">
              <a:solidFill>
                <a:schemeClr val="accent5">
                  <a:lumMod val="75000"/>
                </a:schemeClr>
              </a:solidFill>
            </a:endParaRPr>
          </a:p>
        </p:txBody>
      </p:sp>
      <p:pic>
        <p:nvPicPr>
          <p:cNvPr id="11" name="Графический объект 10" descr="Ссылка">
            <a:extLst>
              <a:ext uri="{FF2B5EF4-FFF2-40B4-BE49-F238E27FC236}">
                <a16:creationId xmlns:a16="http://schemas.microsoft.com/office/drawing/2014/main" xmlns="" id="{0718E6E0-05A2-479C-AEA8-1A385EB7347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xmlns="" r:embed="rId9"/>
              </a:ext>
            </a:extLst>
          </a:blip>
          <a:stretch>
            <a:fillRect/>
          </a:stretch>
        </p:blipFill>
        <p:spPr>
          <a:xfrm>
            <a:off x="5766191" y="4904341"/>
            <a:ext cx="244786" cy="244786"/>
          </a:xfrm>
          <a:prstGeom prst="rect">
            <a:avLst/>
          </a:prstGeom>
        </p:spPr>
      </p:pic>
      <p:sp>
        <p:nvSpPr>
          <p:cNvPr id="21" name="Текст 20">
            <a:extLst>
              <a:ext uri="{FF2B5EF4-FFF2-40B4-BE49-F238E27FC236}">
                <a16:creationId xmlns:a16="http://schemas.microsoft.com/office/drawing/2014/main" xmlns="" id="{E382DE25-E72C-473B-AB0F-13DF377E6A8F}"/>
              </a:ext>
            </a:extLst>
          </p:cNvPr>
          <p:cNvSpPr>
            <a:spLocks noGrp="1"/>
          </p:cNvSpPr>
          <p:nvPr>
            <p:ph type="body" sz="quarter" idx="18"/>
          </p:nvPr>
        </p:nvSpPr>
        <p:spPr/>
        <p:txBody>
          <a:bodyPr rtlCol="0"/>
          <a:lstStyle/>
          <a:p>
            <a:r>
              <a:rPr lang="en-US" dirty="0"/>
              <a:t>https://univer.kaznu.kz/</a:t>
            </a:r>
            <a:endParaRPr lang="ru-RU" dirty="0"/>
          </a:p>
        </p:txBody>
      </p:sp>
      <p:sp>
        <p:nvSpPr>
          <p:cNvPr id="12" name="Номер слайда 11">
            <a:extLst>
              <a:ext uri="{FF2B5EF4-FFF2-40B4-BE49-F238E27FC236}">
                <a16:creationId xmlns:a16="http://schemas.microsoft.com/office/drawing/2014/main" xmlns="" id="{91814EC9-246A-4C6E-941E-5774FE72F08E}"/>
              </a:ext>
            </a:extLst>
          </p:cNvPr>
          <p:cNvSpPr>
            <a:spLocks noGrp="1"/>
          </p:cNvSpPr>
          <p:nvPr>
            <p:ph type="sldNum" sz="quarter" idx="4294967295"/>
          </p:nvPr>
        </p:nvSpPr>
        <p:spPr>
          <a:xfrm>
            <a:off x="11914188" y="6402388"/>
            <a:ext cx="277812" cy="273050"/>
          </a:xfrm>
        </p:spPr>
        <p:txBody>
          <a:bodyPr rtlCol="0"/>
          <a:lstStyle/>
          <a:p>
            <a:pPr rtl="0"/>
            <a:fld id="{19B51A1E-902D-48AF-9020-955120F399B6}" type="slidenum">
              <a:rPr lang="ru-RU" smtClean="0"/>
              <a:pPr rtl="0"/>
              <a:t>15</a:t>
            </a:fld>
            <a:endParaRPr lang="ru-RU" dirty="0"/>
          </a:p>
        </p:txBody>
      </p:sp>
    </p:spTree>
    <p:extLst>
      <p:ext uri="{BB962C8B-B14F-4D97-AF65-F5344CB8AC3E}">
        <p14:creationId xmlns:p14="http://schemas.microsoft.com/office/powerpoint/2010/main" val="4153678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963" y="371927"/>
            <a:ext cx="9198116" cy="432000"/>
          </a:xfrm>
        </p:spPr>
        <p:txBody>
          <a:bodyPr>
            <a:normAutofit/>
          </a:bodyPr>
          <a:lstStyle/>
          <a:p>
            <a:pPr algn="ctr"/>
            <a:r>
              <a:rPr lang="kk-KZ" sz="2400" dirty="0"/>
              <a:t>Сызықтық регрессия теңдеуі</a:t>
            </a:r>
            <a:endParaRPr lang="en-US" sz="2400" dirty="0"/>
          </a:p>
        </p:txBody>
      </p:sp>
      <p:sp>
        <p:nvSpPr>
          <p:cNvPr id="4" name="Rounded Rectangle 3"/>
          <p:cNvSpPr/>
          <p:nvPr/>
        </p:nvSpPr>
        <p:spPr>
          <a:xfrm>
            <a:off x="2482556" y="1583924"/>
            <a:ext cx="6477000" cy="1295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rPr>
              <a:t>Іс жүзінде екі немесе бірнеше басқа айнымалыға байланысты өзгеретін гидрологиялық сипатын талдауда қолданылады.</a:t>
            </a:r>
            <a:endParaRPr lang="en-US" sz="2000" dirty="0">
              <a:solidFill>
                <a:schemeClr val="tx1"/>
              </a:solidFill>
            </a:endParaRPr>
          </a:p>
        </p:txBody>
      </p:sp>
      <p:sp>
        <p:nvSpPr>
          <p:cNvPr id="5" name="Down Arrow 4"/>
          <p:cNvSpPr/>
          <p:nvPr/>
        </p:nvSpPr>
        <p:spPr>
          <a:xfrm>
            <a:off x="5568656" y="1020044"/>
            <a:ext cx="3048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358606" y="3641324"/>
            <a:ext cx="32004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rPr>
              <a:t>Қарда жиналған су қорына және топырақ ылғалдылығына байланысты көктемгі ағындыны болжау кезінде</a:t>
            </a:r>
            <a:endParaRPr lang="en-US" sz="2000" dirty="0">
              <a:solidFill>
                <a:schemeClr val="tx1"/>
              </a:solidFill>
            </a:endParaRPr>
          </a:p>
        </p:txBody>
      </p:sp>
      <p:sp>
        <p:nvSpPr>
          <p:cNvPr id="7" name="Rounded Rectangle 6"/>
          <p:cNvSpPr/>
          <p:nvPr/>
        </p:nvSpPr>
        <p:spPr>
          <a:xfrm>
            <a:off x="6216356" y="3641324"/>
            <a:ext cx="3276600" cy="1676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rPr>
              <a:t>Ұқсас-бекеттер бойынша көп жылдық кезеңге келтіру кезінде</a:t>
            </a:r>
            <a:endParaRPr lang="en-US" sz="2000" dirty="0">
              <a:solidFill>
                <a:schemeClr val="tx1"/>
              </a:solidFill>
            </a:endParaRPr>
          </a:p>
        </p:txBody>
      </p:sp>
      <p:cxnSp>
        <p:nvCxnSpPr>
          <p:cNvPr id="9" name="Straight Arrow Connector 8"/>
          <p:cNvCxnSpPr>
            <a:stCxn id="4" idx="2"/>
          </p:cNvCxnSpPr>
          <p:nvPr/>
        </p:nvCxnSpPr>
        <p:spPr>
          <a:xfrm flipH="1">
            <a:off x="3396956" y="2879324"/>
            <a:ext cx="23241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4" idx="2"/>
          </p:cNvCxnSpPr>
          <p:nvPr/>
        </p:nvCxnSpPr>
        <p:spPr>
          <a:xfrm>
            <a:off x="5721056" y="2879324"/>
            <a:ext cx="2133600" cy="6096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Rounded Rectangle 23"/>
          <p:cNvSpPr/>
          <p:nvPr/>
        </p:nvSpPr>
        <p:spPr>
          <a:xfrm>
            <a:off x="1171916" y="5470124"/>
            <a:ext cx="84582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000" dirty="0">
                <a:solidFill>
                  <a:schemeClr val="tx1"/>
                </a:solidFill>
              </a:rPr>
              <a:t>Мұндай жағдайда у тәуелді айнымалысы мен х</a:t>
            </a:r>
            <a:r>
              <a:rPr lang="kk-KZ" sz="2000" baseline="-25000" dirty="0">
                <a:solidFill>
                  <a:schemeClr val="tx1"/>
                </a:solidFill>
              </a:rPr>
              <a:t>1</a:t>
            </a:r>
            <a:r>
              <a:rPr lang="kk-KZ" sz="2000" dirty="0">
                <a:solidFill>
                  <a:schemeClr val="tx1"/>
                </a:solidFill>
              </a:rPr>
              <a:t>, х</a:t>
            </a:r>
            <a:r>
              <a:rPr lang="kk-KZ" sz="2000" baseline="-25000" dirty="0">
                <a:solidFill>
                  <a:schemeClr val="tx1"/>
                </a:solidFill>
              </a:rPr>
              <a:t>2</a:t>
            </a:r>
            <a:r>
              <a:rPr lang="kk-KZ" sz="2000" dirty="0">
                <a:solidFill>
                  <a:schemeClr val="tx1"/>
                </a:solidFill>
              </a:rPr>
              <a:t>, ... </a:t>
            </a:r>
            <a:r>
              <a:rPr lang="kk-KZ" sz="2000" dirty="0">
                <a:solidFill>
                  <a:schemeClr val="tx1"/>
                </a:solidFill>
              </a:rPr>
              <a:t>х</a:t>
            </a:r>
            <a:r>
              <a:rPr lang="kk-KZ" sz="2000" baseline="-25000" dirty="0">
                <a:solidFill>
                  <a:schemeClr val="tx1"/>
                </a:solidFill>
              </a:rPr>
              <a:t>р</a:t>
            </a:r>
            <a:r>
              <a:rPr lang="kk-KZ" sz="2000" dirty="0">
                <a:solidFill>
                  <a:schemeClr val="tx1"/>
                </a:solidFill>
              </a:rPr>
              <a:t> тәуелсіз айнымалылары арасына сызықты қатынас орнату қажеттілігі туындайды.	</a:t>
            </a:r>
            <a:endParaRPr lang="en-US" sz="2000" dirty="0">
              <a:solidFill>
                <a:schemeClr val="tx1"/>
              </a:solidFill>
            </a:endParaRPr>
          </a:p>
        </p:txBody>
      </p:sp>
    </p:spTree>
    <p:extLst>
      <p:ext uri="{BB962C8B-B14F-4D97-AF65-F5344CB8AC3E}">
        <p14:creationId xmlns:p14="http://schemas.microsoft.com/office/powerpoint/2010/main" val="377328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0012" y="1208843"/>
            <a:ext cx="8686800" cy="5257800"/>
          </a:xfrm>
        </p:spPr>
        <p:txBody>
          <a:bodyPr>
            <a:normAutofit/>
          </a:bodyPr>
          <a:lstStyle/>
          <a:p>
            <a:pPr marL="0" indent="0" algn="ctr">
              <a:buNone/>
            </a:pPr>
            <a:r>
              <a:rPr lang="kk-KZ" sz="2000" dirty="0" smtClean="0"/>
              <a:t>Жиынтық регрессия теңдеуі төмендегідей өрнектеледі:</a:t>
            </a:r>
          </a:p>
          <a:p>
            <a:pPr marL="0" indent="0" algn="ctr">
              <a:buNone/>
            </a:pPr>
            <a:r>
              <a:rPr lang="en-US" sz="2000" dirty="0" smtClean="0"/>
              <a:t>y=b</a:t>
            </a:r>
            <a:r>
              <a:rPr lang="en-US" sz="2000" baseline="-25000" dirty="0" smtClean="0"/>
              <a:t>0</a:t>
            </a:r>
            <a:r>
              <a:rPr lang="en-US" sz="2000" dirty="0" smtClean="0"/>
              <a:t>+b</a:t>
            </a:r>
            <a:r>
              <a:rPr lang="en-US" sz="2000" baseline="-25000" dirty="0" smtClean="0"/>
              <a:t>1</a:t>
            </a:r>
            <a:r>
              <a:rPr lang="en-US" sz="2000" dirty="0" smtClean="0"/>
              <a:t>x</a:t>
            </a:r>
            <a:r>
              <a:rPr lang="en-US" sz="2000" baseline="-25000" dirty="0" smtClean="0"/>
              <a:t>1</a:t>
            </a:r>
            <a:r>
              <a:rPr lang="en-US" sz="2000" dirty="0" smtClean="0"/>
              <a:t>+b</a:t>
            </a:r>
            <a:r>
              <a:rPr lang="en-US" sz="2000" baseline="-25000" dirty="0" smtClean="0"/>
              <a:t>2</a:t>
            </a:r>
            <a:r>
              <a:rPr lang="en-US" sz="2000" dirty="0" smtClean="0"/>
              <a:t>x</a:t>
            </a:r>
            <a:r>
              <a:rPr lang="en-US" sz="2000" baseline="-25000" dirty="0" smtClean="0"/>
              <a:t>2</a:t>
            </a:r>
            <a:r>
              <a:rPr lang="en-US" sz="2000" dirty="0" smtClean="0"/>
              <a:t>+…</a:t>
            </a:r>
            <a:r>
              <a:rPr lang="en-US" sz="2000" dirty="0" err="1" smtClean="0"/>
              <a:t>b</a:t>
            </a:r>
            <a:r>
              <a:rPr lang="en-US" sz="2000" baseline="-25000" dirty="0" err="1" smtClean="0"/>
              <a:t>p</a:t>
            </a:r>
            <a:r>
              <a:rPr lang="en-US" sz="2000" dirty="0" err="1" smtClean="0"/>
              <a:t>x</a:t>
            </a:r>
            <a:r>
              <a:rPr lang="en-US" sz="2000" baseline="-25000" dirty="0" err="1" smtClean="0"/>
              <a:t>p</a:t>
            </a:r>
            <a:r>
              <a:rPr lang="en-US" sz="2000" dirty="0" err="1" smtClean="0"/>
              <a:t>+σ</a:t>
            </a:r>
            <a:endParaRPr lang="en-US" sz="2000" dirty="0" smtClean="0"/>
          </a:p>
          <a:p>
            <a:pPr marL="0" indent="0" algn="ctr">
              <a:buNone/>
            </a:pPr>
            <a:r>
              <a:rPr lang="kk-KZ" sz="2000" dirty="0" smtClean="0"/>
              <a:t>немесе</a:t>
            </a:r>
            <a:endParaRPr lang="en-US" sz="2000" dirty="0" smtClean="0"/>
          </a:p>
          <a:p>
            <a:pPr marL="0" indent="0" algn="ctr">
              <a:buNone/>
            </a:pPr>
            <a:r>
              <a:rPr lang="en-US" sz="2000" dirty="0" smtClean="0"/>
              <a:t>Ŷ=b</a:t>
            </a:r>
            <a:r>
              <a:rPr lang="en-US" sz="2000" baseline="-25000" dirty="0" smtClean="0"/>
              <a:t>0</a:t>
            </a:r>
            <a:r>
              <a:rPr lang="en-US" sz="2000" dirty="0" smtClean="0"/>
              <a:t>+b</a:t>
            </a:r>
            <a:r>
              <a:rPr lang="en-US" sz="2000" baseline="-25000" dirty="0" smtClean="0"/>
              <a:t>1</a:t>
            </a:r>
            <a:r>
              <a:rPr lang="en-US" sz="2000" dirty="0" smtClean="0"/>
              <a:t>x</a:t>
            </a:r>
            <a:r>
              <a:rPr lang="en-US" sz="2000" baseline="-25000" dirty="0" smtClean="0"/>
              <a:t>1</a:t>
            </a:r>
            <a:r>
              <a:rPr lang="en-US" sz="2000" dirty="0" smtClean="0"/>
              <a:t>+b</a:t>
            </a:r>
            <a:r>
              <a:rPr lang="en-US" sz="2000" baseline="-25000" dirty="0" smtClean="0"/>
              <a:t>2</a:t>
            </a:r>
            <a:r>
              <a:rPr lang="en-US" sz="2000" dirty="0" smtClean="0"/>
              <a:t>x</a:t>
            </a:r>
            <a:r>
              <a:rPr lang="en-US" sz="2000" baseline="-25000" dirty="0" smtClean="0"/>
              <a:t>2</a:t>
            </a:r>
            <a:r>
              <a:rPr lang="en-US" sz="2000" dirty="0"/>
              <a:t>+…</a:t>
            </a:r>
            <a:r>
              <a:rPr lang="en-US" sz="2000" dirty="0" err="1" smtClean="0"/>
              <a:t>b</a:t>
            </a:r>
            <a:r>
              <a:rPr lang="en-US" sz="2000" baseline="-25000" dirty="0" err="1" smtClean="0"/>
              <a:t>p</a:t>
            </a:r>
            <a:r>
              <a:rPr lang="en-US" sz="2000" dirty="0" err="1" smtClean="0"/>
              <a:t>x</a:t>
            </a:r>
            <a:r>
              <a:rPr lang="en-US" sz="2000" baseline="-25000" dirty="0" err="1" smtClean="0"/>
              <a:t>p</a:t>
            </a:r>
            <a:endParaRPr lang="kk-KZ" sz="2000" baseline="-25000" dirty="0" smtClean="0"/>
          </a:p>
          <a:p>
            <a:pPr marL="0" indent="0" algn="ctr">
              <a:buNone/>
            </a:pPr>
            <a:r>
              <a:rPr lang="kk-KZ" sz="2000" dirty="0" smtClean="0"/>
              <a:t>Жиынтық регрессия тұрғызу процедурасын үш айнымалылы регрессия мысалында қарастыра отырып, сызықтық жиынтық регрессия теңдеуі былайша өрнектеледі:</a:t>
            </a:r>
          </a:p>
          <a:p>
            <a:pPr marL="0" indent="0" algn="ctr">
              <a:buNone/>
            </a:pPr>
            <a:r>
              <a:rPr lang="en-US" sz="2000" dirty="0"/>
              <a:t>Ŷ=b</a:t>
            </a:r>
            <a:r>
              <a:rPr lang="en-US" sz="2000" baseline="-25000" dirty="0"/>
              <a:t>0</a:t>
            </a:r>
            <a:r>
              <a:rPr lang="en-US" sz="2000" dirty="0"/>
              <a:t>+b</a:t>
            </a:r>
            <a:r>
              <a:rPr lang="en-US" sz="2000" baseline="-25000" dirty="0"/>
              <a:t>1</a:t>
            </a:r>
            <a:r>
              <a:rPr lang="en-US" sz="2000" dirty="0"/>
              <a:t>x</a:t>
            </a:r>
            <a:r>
              <a:rPr lang="en-US" sz="2000" baseline="-25000" dirty="0"/>
              <a:t>1</a:t>
            </a:r>
            <a:r>
              <a:rPr lang="en-US" sz="2000" dirty="0"/>
              <a:t>+b</a:t>
            </a:r>
            <a:r>
              <a:rPr lang="en-US" sz="2000" baseline="-25000" dirty="0"/>
              <a:t>2</a:t>
            </a:r>
            <a:r>
              <a:rPr lang="en-US" sz="2000" dirty="0"/>
              <a:t>x</a:t>
            </a:r>
            <a:r>
              <a:rPr lang="en-US" sz="2000" baseline="-25000" dirty="0"/>
              <a:t>2</a:t>
            </a:r>
            <a:endParaRPr lang="kk-KZ" sz="2000" dirty="0" smtClean="0"/>
          </a:p>
          <a:p>
            <a:pPr marL="0" indent="0" algn="ctr">
              <a:buNone/>
            </a:pPr>
            <a:endParaRPr lang="kk-KZ" sz="2000" dirty="0" smtClean="0"/>
          </a:p>
          <a:p>
            <a:pPr marL="0" indent="0">
              <a:buNone/>
            </a:pPr>
            <a:endParaRPr lang="en-US" sz="2000" dirty="0"/>
          </a:p>
        </p:txBody>
      </p:sp>
    </p:spTree>
    <p:extLst>
      <p:ext uri="{BB962C8B-B14F-4D97-AF65-F5344CB8AC3E}">
        <p14:creationId xmlns:p14="http://schemas.microsoft.com/office/powerpoint/2010/main" val="2261351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878697365"/>
              </p:ext>
            </p:extLst>
          </p:nvPr>
        </p:nvGraphicFramePr>
        <p:xfrm>
          <a:off x="1606119" y="460899"/>
          <a:ext cx="777240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1798" y="4238180"/>
            <a:ext cx="8915400" cy="2246769"/>
          </a:xfrm>
          <a:prstGeom prst="rect">
            <a:avLst/>
          </a:prstGeom>
          <a:noFill/>
        </p:spPr>
        <p:txBody>
          <a:bodyPr wrap="square" rtlCol="0">
            <a:spAutoFit/>
          </a:bodyPr>
          <a:lstStyle/>
          <a:p>
            <a:pPr lvl="0" algn="ctr"/>
            <a:r>
              <a:rPr lang="kk-KZ" sz="2000" dirty="0"/>
              <a:t>Теңдеулерді шешкеннен соң, </a:t>
            </a:r>
            <a:r>
              <a:rPr lang="en-US" sz="2000" dirty="0"/>
              <a:t>b</a:t>
            </a:r>
            <a:r>
              <a:rPr lang="en-US" sz="2000" baseline="-25000" dirty="0"/>
              <a:t>0</a:t>
            </a:r>
            <a:r>
              <a:rPr lang="kk-KZ" sz="2000" dirty="0"/>
              <a:t> тұрақты регрессиясы үшін келесі өрнек алынады:</a:t>
            </a:r>
          </a:p>
          <a:p>
            <a:pPr algn="ctr"/>
            <a:r>
              <a:rPr lang="en-US" sz="2000" dirty="0"/>
              <a:t>b</a:t>
            </a:r>
            <a:r>
              <a:rPr lang="en-US" sz="2000" baseline="-25000" dirty="0"/>
              <a:t>0</a:t>
            </a:r>
            <a:r>
              <a:rPr lang="en-US" sz="2000" dirty="0"/>
              <a:t>=ȳ-</a:t>
            </a:r>
            <a:r>
              <a:rPr lang="en-US" sz="2000" dirty="0"/>
              <a:t>b</a:t>
            </a:r>
            <a:r>
              <a:rPr lang="en-US" sz="2000" baseline="-25000" dirty="0"/>
              <a:t>1</a:t>
            </a:r>
            <a:r>
              <a:rPr lang="en-US" sz="2000" dirty="0"/>
              <a:t>x̅</a:t>
            </a:r>
            <a:r>
              <a:rPr lang="en-US" sz="2000" baseline="-25000" dirty="0"/>
              <a:t>1</a:t>
            </a:r>
            <a:r>
              <a:rPr lang="en-US" sz="2000" dirty="0"/>
              <a:t>-b</a:t>
            </a:r>
            <a:r>
              <a:rPr lang="en-US" sz="2000" baseline="-25000" dirty="0"/>
              <a:t>2</a:t>
            </a:r>
            <a:r>
              <a:rPr lang="en-US" sz="2000" dirty="0"/>
              <a:t> </a:t>
            </a:r>
            <a:r>
              <a:rPr lang="en-US" sz="2000" dirty="0"/>
              <a:t>x̅</a:t>
            </a:r>
            <a:r>
              <a:rPr lang="en-US" sz="2000" baseline="-25000" dirty="0"/>
              <a:t>2</a:t>
            </a:r>
            <a:endParaRPr lang="kk-KZ" sz="2000" baseline="-25000" dirty="0"/>
          </a:p>
          <a:p>
            <a:pPr lvl="0" algn="ctr"/>
            <a:r>
              <a:rPr lang="ru-RU" sz="2000" dirty="0"/>
              <a:t>Нәтижесінде, түрлендірулердің көмегі арқылы төмендегі өрнекке қол жеткіземіз:</a:t>
            </a:r>
          </a:p>
          <a:p>
            <a:pPr algn="ctr"/>
            <a:r>
              <a:rPr lang="en-US" sz="2000" dirty="0"/>
              <a:t>Ŷ=ȳ</a:t>
            </a:r>
            <a:r>
              <a:rPr lang="kk-KZ" sz="2000" dirty="0"/>
              <a:t>+</a:t>
            </a:r>
            <a:r>
              <a:rPr lang="en-US" sz="2000" dirty="0"/>
              <a:t>b</a:t>
            </a:r>
            <a:r>
              <a:rPr lang="en-US" sz="2000" baseline="-25000" dirty="0"/>
              <a:t>1</a:t>
            </a:r>
            <a:r>
              <a:rPr lang="kk-KZ" sz="2000" dirty="0"/>
              <a:t>(</a:t>
            </a:r>
            <a:r>
              <a:rPr lang="en-US" sz="2000" dirty="0"/>
              <a:t>x</a:t>
            </a:r>
            <a:r>
              <a:rPr lang="en-US" sz="2000" baseline="-25000" dirty="0"/>
              <a:t>1</a:t>
            </a:r>
            <a:r>
              <a:rPr lang="kk-KZ" sz="2000" dirty="0"/>
              <a:t>-</a:t>
            </a:r>
            <a:r>
              <a:rPr lang="en-US" sz="2000" dirty="0"/>
              <a:t>x</a:t>
            </a:r>
            <a:r>
              <a:rPr lang="en-US" sz="2000" dirty="0"/>
              <a:t>̅</a:t>
            </a:r>
            <a:r>
              <a:rPr lang="en-US" sz="2000" baseline="-25000" dirty="0"/>
              <a:t>1</a:t>
            </a:r>
            <a:r>
              <a:rPr lang="kk-KZ" sz="2000" dirty="0"/>
              <a:t>)+</a:t>
            </a:r>
            <a:r>
              <a:rPr lang="en-US" sz="2000" dirty="0"/>
              <a:t>b</a:t>
            </a:r>
            <a:r>
              <a:rPr lang="en-US" sz="2000" baseline="-25000" dirty="0"/>
              <a:t>2</a:t>
            </a:r>
            <a:r>
              <a:rPr lang="en-US" sz="2000" dirty="0"/>
              <a:t> </a:t>
            </a:r>
            <a:r>
              <a:rPr lang="kk-KZ" sz="2000" dirty="0"/>
              <a:t>(</a:t>
            </a:r>
            <a:r>
              <a:rPr lang="en-US" sz="2000" dirty="0"/>
              <a:t>x</a:t>
            </a:r>
            <a:r>
              <a:rPr lang="kk-KZ" sz="2000" baseline="-25000" dirty="0"/>
              <a:t>2</a:t>
            </a:r>
            <a:r>
              <a:rPr lang="kk-KZ" sz="2000" dirty="0"/>
              <a:t>-</a:t>
            </a:r>
            <a:r>
              <a:rPr lang="en-US" sz="2000" dirty="0"/>
              <a:t>x</a:t>
            </a:r>
            <a:r>
              <a:rPr lang="en-US" sz="2000" dirty="0"/>
              <a:t>̅</a:t>
            </a:r>
            <a:r>
              <a:rPr lang="kk-KZ" sz="2000" baseline="-25000" dirty="0"/>
              <a:t>2</a:t>
            </a:r>
            <a:r>
              <a:rPr lang="kk-KZ" sz="2000" dirty="0"/>
              <a:t>)</a:t>
            </a:r>
          </a:p>
          <a:p>
            <a:pPr lvl="0"/>
            <a:endParaRPr lang="en-US" sz="2000" dirty="0"/>
          </a:p>
        </p:txBody>
      </p:sp>
    </p:spTree>
    <p:extLst>
      <p:ext uri="{BB962C8B-B14F-4D97-AF65-F5344CB8AC3E}">
        <p14:creationId xmlns:p14="http://schemas.microsoft.com/office/powerpoint/2010/main" val="3660428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749424" y="838200"/>
                <a:ext cx="8686800" cy="6019800"/>
              </a:xfrm>
            </p:spPr>
            <p:txBody>
              <a:bodyPr>
                <a:noAutofit/>
              </a:bodyPr>
              <a:lstStyle/>
              <a:p>
                <a:pPr marL="0" indent="0" algn="just">
                  <a:buNone/>
                </a:pPr>
                <a:r>
                  <a:rPr lang="en-US" sz="2000" dirty="0" smtClean="0"/>
                  <a:t>	b</a:t>
                </a:r>
                <a:r>
                  <a:rPr lang="en-US" sz="2000" baseline="-25000" dirty="0" smtClean="0"/>
                  <a:t>1</a:t>
                </a:r>
                <a:r>
                  <a:rPr lang="en-US" sz="2000" dirty="0" smtClean="0"/>
                  <a:t> </a:t>
                </a:r>
                <a:r>
                  <a:rPr lang="kk-KZ" sz="2000" dirty="0" smtClean="0"/>
                  <a:t>және </a:t>
                </a:r>
                <a:r>
                  <a:rPr lang="en-US" sz="2000" dirty="0" smtClean="0"/>
                  <a:t>b</a:t>
                </a:r>
                <a:r>
                  <a:rPr lang="en-US" sz="2000" baseline="-25000" dirty="0" smtClean="0"/>
                  <a:t>2</a:t>
                </a:r>
                <a:r>
                  <a:rPr lang="kk-KZ" sz="2000" dirty="0" smtClean="0"/>
                  <a:t> параметрлеріне қатысты қалыпты теңдеулер жүйесін шеше отырып, қосынды, квадраттар қосындысы және бақылау жүргізілген жылдар саны ескерілген у, х</a:t>
                </a:r>
                <a:r>
                  <a:rPr lang="kk-KZ" sz="2000" baseline="-25000" dirty="0" smtClean="0"/>
                  <a:t>1</a:t>
                </a:r>
                <a:r>
                  <a:rPr lang="en-US" sz="2000" dirty="0" smtClean="0"/>
                  <a:t> </a:t>
                </a:r>
                <a:r>
                  <a:rPr lang="kk-KZ" sz="2000" dirty="0" smtClean="0"/>
                  <a:t>және х</a:t>
                </a:r>
                <a:r>
                  <a:rPr lang="kk-KZ" sz="2000" baseline="-25000" dirty="0" smtClean="0"/>
                  <a:t>2</a:t>
                </a:r>
                <a:r>
                  <a:rPr lang="kk-KZ" sz="2000" dirty="0" smtClean="0"/>
                  <a:t> бастапқы мәліметтерінің көбейтінділерінің қосындысы арқылы </a:t>
                </a:r>
                <a:r>
                  <a:rPr lang="en-US" sz="2000" dirty="0"/>
                  <a:t>b</a:t>
                </a:r>
                <a:r>
                  <a:rPr lang="en-US" sz="2000" baseline="-25000" dirty="0"/>
                  <a:t>1</a:t>
                </a:r>
                <a:r>
                  <a:rPr lang="en-US" sz="2000" dirty="0"/>
                  <a:t> </a:t>
                </a:r>
                <a:r>
                  <a:rPr lang="kk-KZ" sz="2000" dirty="0"/>
                  <a:t>және </a:t>
                </a:r>
                <a:r>
                  <a:rPr lang="en-US" sz="2000" dirty="0"/>
                  <a:t>b</a:t>
                </a:r>
                <a:r>
                  <a:rPr lang="en-US" sz="2000" baseline="-25000" dirty="0"/>
                  <a:t>2</a:t>
                </a:r>
                <a:r>
                  <a:rPr lang="kk-KZ" sz="2000" dirty="0"/>
                  <a:t> </a:t>
                </a:r>
                <a:r>
                  <a:rPr lang="kk-KZ" sz="2000" dirty="0" smtClean="0"/>
                  <a:t>коэффициенттерін жеткізетін анықтауға қол жеткізетін форумалалрды аламыз.</a:t>
                </a:r>
                <a:endParaRPr lang="en-US" sz="2000" dirty="0" smtClean="0"/>
              </a:p>
              <a:p>
                <a:pPr marL="0" indent="0" algn="just">
                  <a:buNone/>
                </a:pPr>
                <a:r>
                  <a:rPr lang="kk-KZ" sz="2000" dirty="0" smtClean="0"/>
                  <a:t> </a:t>
                </a:r>
                <a:r>
                  <a:rPr lang="en-US" sz="2000" dirty="0"/>
                  <a:t>b</a:t>
                </a:r>
                <a:r>
                  <a:rPr lang="en-US" sz="2000" baseline="-25000" dirty="0"/>
                  <a:t>1</a:t>
                </a:r>
                <a:r>
                  <a:rPr lang="en-US" sz="2000" dirty="0"/>
                  <a:t> </a:t>
                </a:r>
                <a:r>
                  <a:rPr lang="kk-KZ" sz="2000" dirty="0"/>
                  <a:t>және </a:t>
                </a:r>
                <a:r>
                  <a:rPr lang="en-US" sz="2000" dirty="0"/>
                  <a:t>b</a:t>
                </a:r>
                <a:r>
                  <a:rPr lang="en-US" sz="2000" baseline="-25000" dirty="0"/>
                  <a:t>2</a:t>
                </a:r>
                <a:r>
                  <a:rPr lang="kk-KZ" sz="2000" dirty="0"/>
                  <a:t> </a:t>
                </a:r>
                <a:r>
                  <a:rPr lang="kk-KZ" sz="2000" dirty="0" smtClean="0"/>
                  <a:t>теңдеулерінің параметрлері көптеген айнымалылар үшін айтарлықтай ықшамдалуы немесе детерминанттар немесе анықтағыщтардың көмегімен жинақталуы мүмкін. Мұндай жағдайда регрессия коэффициенттерінің (</a:t>
                </a:r>
                <a:r>
                  <a:rPr lang="en-US" sz="2000" dirty="0" smtClean="0"/>
                  <a:t>b</a:t>
                </a:r>
                <a:r>
                  <a:rPr lang="en-US" sz="2000" baseline="-25000" dirty="0" smtClean="0"/>
                  <a:t>i</a:t>
                </a:r>
                <a:r>
                  <a:rPr lang="kk-KZ" sz="2000" dirty="0" smtClean="0"/>
                  <a:t>) жалпы өрнегің мынадай түрде жазуға болады:</a:t>
                </a:r>
                <a:endParaRPr lang="en-US" sz="2000" dirty="0" smtClean="0"/>
              </a:p>
              <a:p>
                <a:pPr marL="0" indent="0" algn="ctr">
                  <a:buNone/>
                </a:pPr>
                <a:r>
                  <a:rPr lang="en-US" sz="2000" dirty="0" smtClean="0"/>
                  <a:t>b</a:t>
                </a:r>
                <a:r>
                  <a:rPr lang="en-US" sz="2000" baseline="-25000" dirty="0" smtClean="0"/>
                  <a:t>i</a:t>
                </a:r>
                <a:r>
                  <a:rPr lang="en-US" sz="2000" dirty="0"/>
                  <a:t>=</a:t>
                </a:r>
                <a14:m>
                  <m:oMath xmlns:m="http://schemas.openxmlformats.org/officeDocument/2006/math">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r>
                              <m:rPr>
                                <m:nor/>
                              </m:rPr>
                              <a:rPr lang="en-US" sz="2000" dirty="0"/>
                              <m:t>σ</m:t>
                            </m:r>
                            <m:r>
                              <m:rPr>
                                <m:nor/>
                              </m:rPr>
                              <a:rPr lang="kk-KZ" sz="2000" b="0" i="0" baseline="-25000" dirty="0" smtClean="0"/>
                              <m:t>у</m:t>
                            </m:r>
                          </m:num>
                          <m:den>
                            <m:r>
                              <m:rPr>
                                <m:nor/>
                              </m:rPr>
                              <a:rPr lang="en-US" sz="2000" dirty="0"/>
                              <m:t>σ</m:t>
                            </m:r>
                            <m:r>
                              <m:rPr>
                                <m:nor/>
                              </m:rPr>
                              <a:rPr lang="en-US" sz="2000" baseline="-25000" dirty="0" smtClean="0"/>
                              <m:t>x</m:t>
                            </m:r>
                            <m:r>
                              <a:rPr lang="en-US" sz="2000" b="1" i="1" baseline="-25000" dirty="0" smtClean="0">
                                <a:latin typeface="Cambria Math"/>
                              </a:rPr>
                              <m:t>𝒊</m:t>
                            </m:r>
                          </m:den>
                        </m:f>
                      </m:e>
                    </m:box>
                    <m:r>
                      <a:rPr lang="en-US" sz="2000" b="0" i="0" baseline="30000" dirty="0" smtClean="0">
                        <a:latin typeface="Cambria Math"/>
                      </a:rPr>
                      <m:t> </m:t>
                    </m:r>
                  </m:oMath>
                </a14:m>
                <a:r>
                  <a:rPr lang="en-US" sz="2000" dirty="0" smtClean="0"/>
                  <a:t> </a:t>
                </a:r>
                <a14:m>
                  <m:oMath xmlns:m="http://schemas.openxmlformats.org/officeDocument/2006/math">
                    <m:box>
                      <m:boxPr>
                        <m:ctrlPr>
                          <a:rPr lang="en-US" sz="2000" i="1" dirty="0">
                            <a:latin typeface="Cambria Math" panose="02040503050406030204" pitchFamily="18" charset="0"/>
                          </a:rPr>
                        </m:ctrlPr>
                      </m:boxPr>
                      <m:e>
                        <m:argPr>
                          <m:argSz m:val="-1"/>
                        </m:argPr>
                        <m:f>
                          <m:fPr>
                            <m:ctrlPr>
                              <a:rPr lang="en-US" sz="2000" i="1" dirty="0">
                                <a:latin typeface="Cambria Math" panose="02040503050406030204" pitchFamily="18" charset="0"/>
                              </a:rPr>
                            </m:ctrlPr>
                          </m:fPr>
                          <m:num>
                            <m:r>
                              <a:rPr lang="en-US" sz="2000" b="0" i="1" dirty="0" smtClean="0">
                                <a:latin typeface="Cambria Math"/>
                              </a:rPr>
                              <m:t>𝐷</m:t>
                            </m:r>
                            <m:r>
                              <a:rPr lang="en-US" sz="2000" b="0" i="1" baseline="-25000" dirty="0" smtClean="0">
                                <a:latin typeface="Cambria Math"/>
                              </a:rPr>
                              <m:t>𝑦𝑥</m:t>
                            </m:r>
                            <m:r>
                              <a:rPr lang="en-US" sz="2000" b="0" i="1" baseline="-50000" dirty="0" smtClean="0">
                                <a:latin typeface="Cambria Math"/>
                              </a:rPr>
                              <m:t>𝑖</m:t>
                            </m:r>
                          </m:num>
                          <m:den>
                            <m:r>
                              <a:rPr lang="en-US" sz="2000" b="0" i="1" dirty="0" smtClean="0">
                                <a:latin typeface="Cambria Math"/>
                              </a:rPr>
                              <m:t>𝐷</m:t>
                            </m:r>
                            <m:r>
                              <a:rPr lang="en-US" sz="2000" b="0" i="1" baseline="-25000" dirty="0" smtClean="0">
                                <a:latin typeface="Cambria Math"/>
                              </a:rPr>
                              <m:t>𝑦𝑦</m:t>
                            </m:r>
                          </m:den>
                        </m:f>
                      </m:e>
                    </m:box>
                  </m:oMath>
                </a14:m>
                <a:endParaRPr lang="en-US" sz="2000" dirty="0"/>
              </a:p>
              <a:p>
                <a:pPr marL="0" indent="0" algn="just">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749424" y="838200"/>
                <a:ext cx="8686800" cy="6019800"/>
              </a:xfrm>
              <a:blipFill rotWithShape="0">
                <a:blip r:embed="rId2"/>
                <a:stretch>
                  <a:fillRect l="-1825" t="-1824" r="-1754"/>
                </a:stretch>
              </a:blipFill>
            </p:spPr>
            <p:txBody>
              <a:bodyPr/>
              <a:lstStyle/>
              <a:p>
                <a:r>
                  <a:rPr lang="ru-RU">
                    <a:noFill/>
                  </a:rPr>
                  <a:t> </a:t>
                </a:r>
              </a:p>
            </p:txBody>
          </p:sp>
        </mc:Fallback>
      </mc:AlternateContent>
    </p:spTree>
    <p:extLst>
      <p:ext uri="{BB962C8B-B14F-4D97-AF65-F5344CB8AC3E}">
        <p14:creationId xmlns:p14="http://schemas.microsoft.com/office/powerpoint/2010/main" val="3176377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6071" t="77827" r="34667" b="9842"/>
          <a:stretch/>
        </p:blipFill>
        <p:spPr bwMode="auto">
          <a:xfrm>
            <a:off x="2582819" y="248138"/>
            <a:ext cx="4779818" cy="1554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7" name="Content Placeholder 2"/>
              <p:cNvSpPr>
                <a:spLocks noGrp="1"/>
              </p:cNvSpPr>
              <p:nvPr>
                <p:ph idx="1"/>
              </p:nvPr>
            </p:nvSpPr>
            <p:spPr>
              <a:xfrm>
                <a:off x="1141190" y="1958266"/>
                <a:ext cx="8238068" cy="5125708"/>
              </a:xfrm>
            </p:spPr>
            <p:txBody>
              <a:bodyPr>
                <a:noAutofit/>
              </a:bodyPr>
              <a:lstStyle/>
              <a:p>
                <a:pPr marL="0" indent="0" algn="just">
                  <a:buNone/>
                </a:pPr>
                <a:r>
                  <a:rPr lang="en-US" sz="1600" dirty="0"/>
                  <a:t>	</a:t>
                </a:r>
                <a:r>
                  <a:rPr lang="kk-KZ" sz="1600" dirty="0"/>
                  <a:t>Минор бастапқы анықтағыштың (</a:t>
                </a:r>
                <a:r>
                  <a:rPr lang="en-US" sz="1600" dirty="0"/>
                  <a:t>D</a:t>
                </a:r>
                <a:r>
                  <a:rPr lang="kk-KZ" sz="1600" dirty="0"/>
                  <a:t>) бөлігі болып табылады: қарастырылып отырған жағдайда оның бірінші жолы және минорды белгілеуде көрсетілген айнымалыға сәйкес бағаны алынып тасталған.</a:t>
                </a:r>
              </a:p>
              <a:p>
                <a:pPr marL="0" indent="0" algn="just">
                  <a:buNone/>
                </a:pPr>
                <a:r>
                  <a:rPr lang="kk-KZ" sz="1600" dirty="0"/>
                  <a:t>Үш айнымалысы бар теңдеу үшін регрессия коэффициенті келесі түрде жазылады: </a:t>
                </a:r>
                <a:endParaRPr lang="en-US" sz="1600" dirty="0"/>
              </a:p>
              <a:p>
                <a:pPr marL="0" indent="0" algn="ctr">
                  <a:buNone/>
                </a:pPr>
                <a:r>
                  <a:rPr lang="en-US" sz="1600" dirty="0"/>
                  <a:t>b</a:t>
                </a:r>
                <a:r>
                  <a:rPr lang="kk-KZ" sz="1600" baseline="-25000" dirty="0"/>
                  <a:t>1</a:t>
                </a:r>
                <a:r>
                  <a:rPr lang="en-US" sz="1600" dirty="0"/>
                  <a:t>=</a:t>
                </a:r>
                <a14:m>
                  <m:oMath xmlns:m="http://schemas.openxmlformats.org/officeDocument/2006/math">
                    <m:box>
                      <m:boxPr>
                        <m:ctrlPr>
                          <a:rPr lang="en-US" sz="1600" i="1">
                            <a:latin typeface="Cambria Math" panose="02040503050406030204" pitchFamily="18" charset="0"/>
                          </a:rPr>
                        </m:ctrlPr>
                      </m:boxPr>
                      <m:e>
                        <m:argPr>
                          <m:argSz m:val="-1"/>
                        </m:argPr>
                        <m:f>
                          <m:fPr>
                            <m:ctrlPr>
                              <a:rPr lang="en-US" sz="1600" i="1">
                                <a:latin typeface="Cambria Math" panose="02040503050406030204" pitchFamily="18" charset="0"/>
                              </a:rPr>
                            </m:ctrlPr>
                          </m:fPr>
                          <m:num>
                            <m:r>
                              <m:rPr>
                                <m:nor/>
                              </m:rPr>
                              <a:rPr lang="en-US" sz="1600" dirty="0"/>
                              <m:t>σ</m:t>
                            </m:r>
                            <m:r>
                              <m:rPr>
                                <m:nor/>
                              </m:rPr>
                              <a:rPr lang="kk-KZ" sz="1600" baseline="-25000" dirty="0"/>
                              <m:t>у</m:t>
                            </m:r>
                          </m:num>
                          <m:den>
                            <m:r>
                              <m:rPr>
                                <m:nor/>
                              </m:rPr>
                              <a:rPr lang="en-US" sz="1600" dirty="0"/>
                              <m:t>σ</m:t>
                            </m:r>
                            <m:r>
                              <m:rPr>
                                <m:nor/>
                              </m:rPr>
                              <a:rPr lang="en-US" sz="1600" baseline="-25000" dirty="0"/>
                              <m:t>x</m:t>
                            </m:r>
                            <m:r>
                              <a:rPr lang="kk-KZ" sz="1600" b="1" i="1" baseline="-25000" dirty="0">
                                <a:latin typeface="Cambria Math"/>
                              </a:rPr>
                              <m:t>𝟏</m:t>
                            </m:r>
                          </m:den>
                        </m:f>
                      </m:e>
                    </m:box>
                    <m:r>
                      <a:rPr lang="en-US" sz="1600" baseline="30000" dirty="0">
                        <a:latin typeface="Cambria Math"/>
                      </a:rPr>
                      <m:t> </m:t>
                    </m:r>
                  </m:oMath>
                </a14:m>
                <a:r>
                  <a:rPr lang="en-US" sz="1600" dirty="0"/>
                  <a:t> </a:t>
                </a:r>
                <a14:m>
                  <m:oMath xmlns:m="http://schemas.openxmlformats.org/officeDocument/2006/math">
                    <m:box>
                      <m:boxPr>
                        <m:ctrlPr>
                          <a:rPr lang="en-US" sz="1600" i="1" dirty="0">
                            <a:latin typeface="Cambria Math" panose="02040503050406030204" pitchFamily="18" charset="0"/>
                          </a:rPr>
                        </m:ctrlPr>
                      </m:boxPr>
                      <m:e>
                        <m:argPr>
                          <m:argSz m:val="-1"/>
                        </m:argPr>
                        <m:f>
                          <m:fPr>
                            <m:ctrlPr>
                              <a:rPr lang="en-US" sz="1600" i="1" dirty="0">
                                <a:latin typeface="Cambria Math" panose="02040503050406030204" pitchFamily="18" charset="0"/>
                              </a:rPr>
                            </m:ctrlPr>
                          </m:fPr>
                          <m:num>
                            <m:r>
                              <a:rPr lang="en-US" sz="1600" i="1" dirty="0">
                                <a:latin typeface="Cambria Math"/>
                              </a:rPr>
                              <m:t>𝐷</m:t>
                            </m:r>
                            <m:r>
                              <a:rPr lang="en-US" sz="1600" i="1" baseline="-25000" dirty="0">
                                <a:latin typeface="Cambria Math"/>
                              </a:rPr>
                              <m:t>𝑦𝑥</m:t>
                            </m:r>
                            <m:r>
                              <a:rPr lang="kk-KZ" sz="1600" i="1" baseline="-25000" dirty="0">
                                <a:latin typeface="Cambria Math"/>
                              </a:rPr>
                              <m:t>1</m:t>
                            </m:r>
                          </m:num>
                          <m:den>
                            <m:r>
                              <a:rPr lang="en-US" sz="1600" i="1" dirty="0">
                                <a:latin typeface="Cambria Math"/>
                              </a:rPr>
                              <m:t>𝐷</m:t>
                            </m:r>
                            <m:r>
                              <a:rPr lang="en-US" sz="1600" i="1" baseline="-25000" dirty="0">
                                <a:latin typeface="Cambria Math"/>
                              </a:rPr>
                              <m:t>𝑦𝑦</m:t>
                            </m:r>
                          </m:den>
                        </m:f>
                      </m:e>
                    </m:box>
                  </m:oMath>
                </a14:m>
                <a:endParaRPr lang="kk-KZ" sz="1600" dirty="0"/>
              </a:p>
              <a:p>
                <a:pPr marL="0" indent="0" algn="ctr">
                  <a:buNone/>
                </a:pPr>
                <a:endParaRPr lang="kk-KZ" sz="1600" dirty="0"/>
              </a:p>
              <a:p>
                <a:pPr marL="0" indent="0" algn="ctr">
                  <a:buNone/>
                </a:pPr>
                <a:r>
                  <a:rPr lang="en-US" sz="1600" dirty="0"/>
                  <a:t>b</a:t>
                </a:r>
                <a:r>
                  <a:rPr lang="kk-KZ" sz="1600" baseline="-25000" dirty="0"/>
                  <a:t>2</a:t>
                </a:r>
                <a:r>
                  <a:rPr lang="en-US" sz="1600" dirty="0"/>
                  <a:t>=</a:t>
                </a:r>
                <a14:m>
                  <m:oMath xmlns:m="http://schemas.openxmlformats.org/officeDocument/2006/math">
                    <m:box>
                      <m:boxPr>
                        <m:ctrlPr>
                          <a:rPr lang="en-US" sz="1600" i="1">
                            <a:latin typeface="Cambria Math" panose="02040503050406030204" pitchFamily="18" charset="0"/>
                          </a:rPr>
                        </m:ctrlPr>
                      </m:boxPr>
                      <m:e>
                        <m:argPr>
                          <m:argSz m:val="-1"/>
                        </m:argPr>
                        <m:f>
                          <m:fPr>
                            <m:ctrlPr>
                              <a:rPr lang="en-US" sz="1600" i="1">
                                <a:latin typeface="Cambria Math" panose="02040503050406030204" pitchFamily="18" charset="0"/>
                              </a:rPr>
                            </m:ctrlPr>
                          </m:fPr>
                          <m:num>
                            <m:r>
                              <m:rPr>
                                <m:nor/>
                              </m:rPr>
                              <a:rPr lang="en-US" sz="1600" dirty="0"/>
                              <m:t>σ</m:t>
                            </m:r>
                            <m:r>
                              <m:rPr>
                                <m:nor/>
                              </m:rPr>
                              <a:rPr lang="kk-KZ" sz="1600" baseline="-25000" dirty="0"/>
                              <m:t>у</m:t>
                            </m:r>
                          </m:num>
                          <m:den>
                            <m:r>
                              <m:rPr>
                                <m:nor/>
                              </m:rPr>
                              <a:rPr lang="en-US" sz="1600" dirty="0"/>
                              <m:t>σ</m:t>
                            </m:r>
                            <m:r>
                              <m:rPr>
                                <m:nor/>
                              </m:rPr>
                              <a:rPr lang="en-US" sz="1600" baseline="-25000" dirty="0"/>
                              <m:t>x</m:t>
                            </m:r>
                            <m:r>
                              <a:rPr lang="kk-KZ" sz="1600" b="1" i="1" baseline="-25000" dirty="0">
                                <a:latin typeface="Cambria Math"/>
                              </a:rPr>
                              <m:t>𝟐</m:t>
                            </m:r>
                          </m:den>
                        </m:f>
                      </m:e>
                    </m:box>
                    <m:r>
                      <a:rPr lang="en-US" sz="1600" baseline="30000" dirty="0">
                        <a:latin typeface="Cambria Math"/>
                      </a:rPr>
                      <m:t> </m:t>
                    </m:r>
                  </m:oMath>
                </a14:m>
                <a:r>
                  <a:rPr lang="en-US" sz="1600" dirty="0"/>
                  <a:t> </a:t>
                </a:r>
                <a14:m>
                  <m:oMath xmlns:m="http://schemas.openxmlformats.org/officeDocument/2006/math">
                    <m:box>
                      <m:boxPr>
                        <m:ctrlPr>
                          <a:rPr lang="en-US" sz="1600" i="1" dirty="0">
                            <a:latin typeface="Cambria Math" panose="02040503050406030204" pitchFamily="18" charset="0"/>
                          </a:rPr>
                        </m:ctrlPr>
                      </m:boxPr>
                      <m:e>
                        <m:argPr>
                          <m:argSz m:val="-1"/>
                        </m:argPr>
                        <m:f>
                          <m:fPr>
                            <m:ctrlPr>
                              <a:rPr lang="en-US" sz="1600" i="1" dirty="0">
                                <a:latin typeface="Cambria Math" panose="02040503050406030204" pitchFamily="18" charset="0"/>
                              </a:rPr>
                            </m:ctrlPr>
                          </m:fPr>
                          <m:num>
                            <m:r>
                              <a:rPr lang="en-US" sz="1600" i="1" dirty="0">
                                <a:latin typeface="Cambria Math"/>
                              </a:rPr>
                              <m:t>𝐷</m:t>
                            </m:r>
                            <m:r>
                              <a:rPr lang="en-US" sz="1600" i="1" baseline="-25000" dirty="0">
                                <a:latin typeface="Cambria Math"/>
                              </a:rPr>
                              <m:t>𝑦𝑥</m:t>
                            </m:r>
                            <m:r>
                              <a:rPr lang="kk-KZ" sz="1600" i="1" baseline="-25000" dirty="0">
                                <a:latin typeface="Cambria Math"/>
                              </a:rPr>
                              <m:t>2</m:t>
                            </m:r>
                          </m:num>
                          <m:den>
                            <m:r>
                              <a:rPr lang="en-US" sz="1600" i="1" dirty="0">
                                <a:latin typeface="Cambria Math"/>
                              </a:rPr>
                              <m:t>𝐷</m:t>
                            </m:r>
                            <m:r>
                              <a:rPr lang="en-US" sz="1600" i="1" baseline="-25000" dirty="0">
                                <a:latin typeface="Cambria Math"/>
                              </a:rPr>
                              <m:t>𝑦𝑦</m:t>
                            </m:r>
                          </m:den>
                        </m:f>
                      </m:e>
                    </m:box>
                  </m:oMath>
                </a14:m>
                <a:endParaRPr lang="kk-KZ" sz="1600" dirty="0"/>
              </a:p>
              <a:p>
                <a:pPr marL="0" indent="0" algn="ctr">
                  <a:buNone/>
                </a:pPr>
                <a:endParaRPr lang="kk-KZ" sz="1600" dirty="0"/>
              </a:p>
              <a:p>
                <a:pPr marL="0" indent="0" algn="just">
                  <a:buNone/>
                </a:pPr>
                <a:r>
                  <a:rPr lang="kk-KZ" sz="1600" dirty="0"/>
                  <a:t>	</a:t>
                </a:r>
                <a:r>
                  <a:rPr lang="kk-KZ" sz="1600" dirty="0"/>
                  <a:t>Қарастырып отырған жағдайға байланысты анықтауыш келесі түрде анықталады:</a:t>
                </a:r>
              </a:p>
              <a:p>
                <a:pPr marL="0" indent="0" algn="just">
                  <a:buNone/>
                </a:pPr>
                <a:endParaRPr lang="kk-KZ" sz="1600" dirty="0"/>
              </a:p>
              <a:p>
                <a:pPr marL="0" indent="0" algn="just">
                  <a:buNone/>
                </a:pPr>
                <a:endParaRPr lang="kk-KZ" sz="1600" dirty="0"/>
              </a:p>
            </p:txBody>
          </p:sp>
        </mc:Choice>
        <mc:Fallback>
          <p:sp>
            <p:nvSpPr>
              <p:cNvPr id="7" name="Content Placeholder 2"/>
              <p:cNvSpPr>
                <a:spLocks noGrp="1" noRot="1" noChangeAspect="1" noMove="1" noResize="1" noEditPoints="1" noAdjustHandles="1" noChangeArrowheads="1" noChangeShapeType="1" noTextEdit="1"/>
              </p:cNvSpPr>
              <p:nvPr>
                <p:ph idx="1"/>
              </p:nvPr>
            </p:nvSpPr>
            <p:spPr>
              <a:xfrm>
                <a:off x="1141190" y="1958266"/>
                <a:ext cx="8238068" cy="5125708"/>
              </a:xfrm>
              <a:blipFill rotWithShape="0">
                <a:blip r:embed="rId3"/>
                <a:stretch>
                  <a:fillRect l="-1479" t="-1665" r="-1479"/>
                </a:stretch>
              </a:blipFill>
            </p:spPr>
            <p:txBody>
              <a:bodyPr/>
              <a:lstStyle/>
              <a:p>
                <a:r>
                  <a:rPr lang="ru-RU">
                    <a:noFill/>
                  </a:rPr>
                  <a:t> </a:t>
                </a:r>
              </a:p>
            </p:txBody>
          </p:sp>
        </mc:Fallback>
      </mc:AlternateContent>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55407" t="57555" r="34704" b="32879"/>
          <a:stretch/>
        </p:blipFill>
        <p:spPr bwMode="auto">
          <a:xfrm>
            <a:off x="3867374" y="4968536"/>
            <a:ext cx="2210707"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746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907002" y="539319"/>
                <a:ext cx="8534400" cy="5699125"/>
              </a:xfrm>
            </p:spPr>
            <p:txBody>
              <a:bodyPr>
                <a:normAutofit/>
              </a:bodyPr>
              <a:lstStyle/>
              <a:p>
                <a:pPr marL="0" indent="0">
                  <a:buNone/>
                </a:pPr>
                <a:endParaRPr lang="kk-KZ" dirty="0" smtClean="0"/>
              </a:p>
              <a:p>
                <a:pPr marL="0" indent="0" algn="just">
                  <a:buNone/>
                </a:pPr>
                <a:r>
                  <a:rPr lang="kk-KZ" dirty="0"/>
                  <a:t>Бұл анықтағыштың регрессия коэффициентінің өрнегіне кіретін миноры мынаған тең:</a:t>
                </a:r>
              </a:p>
              <a:p>
                <a:pPr marL="0" indent="0" algn="just">
                  <a:buNone/>
                </a:pPr>
                <a:endParaRPr lang="en-US" i="1" dirty="0">
                  <a:latin typeface="Cambria Math"/>
                </a:endParaRPr>
              </a:p>
              <a:p>
                <a:pPr marL="0" indent="0" algn="just">
                  <a:buNone/>
                </a:pPr>
                <a14:m>
                  <m:oMathPara xmlns:m="http://schemas.openxmlformats.org/officeDocument/2006/math">
                    <m:oMathParaPr>
                      <m:jc m:val="centerGroup"/>
                    </m:oMathParaPr>
                    <m:oMath xmlns:m="http://schemas.openxmlformats.org/officeDocument/2006/math">
                      <m:r>
                        <a:rPr lang="en-US" sz="2400" i="1" dirty="0">
                          <a:latin typeface="Cambria Math"/>
                        </a:rPr>
                        <m:t>𝐷</m:t>
                      </m:r>
                      <m:r>
                        <a:rPr lang="en-US" sz="2400" i="1" baseline="-25000" dirty="0">
                          <a:latin typeface="Cambria Math"/>
                        </a:rPr>
                        <m:t>𝑦𝑥</m:t>
                      </m:r>
                      <m:r>
                        <a:rPr lang="kk-KZ" sz="2400" i="1" baseline="-25000" dirty="0">
                          <a:latin typeface="Cambria Math"/>
                        </a:rPr>
                        <m:t>1</m:t>
                      </m:r>
                      <m:r>
                        <a:rPr lang="en-US" sz="2400" i="1">
                          <a:latin typeface="Cambria Math"/>
                        </a:rPr>
                        <m:t>=|</m:t>
                      </m:r>
                      <m:m>
                        <m:mPr>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1</m:t>
                                </m:r>
                              </m:sub>
                            </m:sSub>
                          </m:e>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e>
                        </m:mr>
                        <m:mr>
                          <m:e>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2</m:t>
                                </m:r>
                              </m:sub>
                            </m:sSub>
                          </m:e>
                          <m:e>
                            <m:r>
                              <a:rPr lang="en-US" sz="2400" i="1">
                                <a:latin typeface="Cambria Math"/>
                              </a:rPr>
                              <m:t>1</m:t>
                            </m:r>
                          </m:e>
                        </m:mr>
                      </m:m>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1</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2</m:t>
                          </m:r>
                        </m:sub>
                      </m:sSub>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oMath>
                  </m:oMathPara>
                </a14:m>
                <a:endParaRPr lang="en-US" sz="2400" dirty="0"/>
              </a:p>
              <a:p>
                <a:pPr marL="0" indent="0">
                  <a:buNone/>
                </a:pPr>
                <a:endParaRPr lang="en-US" sz="24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400" i="1" dirty="0">
                          <a:latin typeface="Cambria Math"/>
                        </a:rPr>
                        <m:t>𝐷</m:t>
                      </m:r>
                      <m:r>
                        <a:rPr lang="en-US" sz="2400" i="1" baseline="-25000" dirty="0">
                          <a:latin typeface="Cambria Math"/>
                        </a:rPr>
                        <m:t>𝑦𝑥</m:t>
                      </m:r>
                      <m:r>
                        <a:rPr lang="kk-KZ" sz="2400" i="1" baseline="-25000" dirty="0">
                          <a:latin typeface="Cambria Math"/>
                        </a:rPr>
                        <m:t>2</m:t>
                      </m:r>
                      <m:r>
                        <a:rPr lang="en-US" sz="2400" i="1">
                          <a:latin typeface="Cambria Math"/>
                        </a:rPr>
                        <m:t>=|</m:t>
                      </m:r>
                      <m:m>
                        <m:mPr>
                          <m:mcs>
                            <m:mc>
                              <m:mcPr>
                                <m:count m:val="2"/>
                                <m:mcJc m:val="center"/>
                              </m:mcPr>
                            </m:mc>
                          </m:mcs>
                          <m:ctrlPr>
                            <a:rPr lang="en-US" sz="2400" i="1">
                              <a:latin typeface="Cambria Math" panose="02040503050406030204" pitchFamily="18" charset="0"/>
                            </a:rPr>
                          </m:ctrlPr>
                        </m:mPr>
                        <m:mr>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1</m:t>
                                </m:r>
                              </m:sub>
                            </m:sSub>
                          </m:e>
                          <m:e>
                            <m:r>
                              <a:rPr lang="kk-KZ" sz="2400" i="1">
                                <a:latin typeface="Cambria Math"/>
                              </a:rPr>
                              <m:t>1</m:t>
                            </m:r>
                          </m:e>
                        </m:mr>
                        <m:mr>
                          <m:e>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en-US" sz="2400" i="1">
                                    <a:latin typeface="Cambria Math"/>
                                  </a:rPr>
                                  <m:t>2</m:t>
                                </m:r>
                              </m:sub>
                            </m:sSub>
                          </m:e>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e>
                        </m:mr>
                      </m:m>
                      <m:r>
                        <a:rPr lang="en-US" sz="2400" i="1">
                          <a:latin typeface="Cambria Math"/>
                        </a:rPr>
                        <m:t>|=</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kk-KZ" sz="2400" i="1">
                              <a:latin typeface="Cambria Math"/>
                            </a:rPr>
                            <m:t>2</m:t>
                          </m:r>
                        </m:sub>
                      </m:sSub>
                      <m:r>
                        <a:rPr lang="en-US" sz="2400" i="1">
                          <a:latin typeface="Cambria Math"/>
                        </a:rPr>
                        <m:t>− </m:t>
                      </m:r>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𝑦𝑥</m:t>
                          </m:r>
                          <m:r>
                            <a:rPr lang="kk-KZ" sz="2400" i="1">
                              <a:latin typeface="Cambria Math"/>
                            </a:rPr>
                            <m:t>1</m:t>
                          </m:r>
                        </m:sub>
                      </m:sSub>
                      <m:sSub>
                        <m:sSubPr>
                          <m:ctrlPr>
                            <a:rPr lang="en-US" sz="2400" i="1">
                              <a:latin typeface="Cambria Math" panose="02040503050406030204" pitchFamily="18" charset="0"/>
                            </a:rPr>
                          </m:ctrlPr>
                        </m:sSubPr>
                        <m:e>
                          <m:r>
                            <a:rPr lang="en-US" sz="2400" i="1">
                              <a:latin typeface="Cambria Math"/>
                            </a:rPr>
                            <m:t>𝑟</m:t>
                          </m:r>
                        </m:e>
                        <m:sub>
                          <m:eqArr>
                            <m:eqArrPr>
                              <m:ctrlPr>
                                <a:rPr lang="en-US" sz="2400" i="1">
                                  <a:latin typeface="Cambria Math" panose="02040503050406030204" pitchFamily="18" charset="0"/>
                                </a:rPr>
                              </m:ctrlPr>
                            </m:eqArrPr>
                            <m:e>
                              <m:r>
                                <a:rPr lang="en-US" sz="2400" i="1">
                                  <a:latin typeface="Cambria Math"/>
                                </a:rPr>
                                <m:t>𝑥</m:t>
                              </m:r>
                              <m:r>
                                <a:rPr lang="en-US" sz="2400" i="1">
                                  <a:latin typeface="Cambria Math"/>
                                </a:rPr>
                                <m:t>1</m:t>
                              </m:r>
                              <m:r>
                                <a:rPr lang="en-US" sz="2400" i="1">
                                  <a:latin typeface="Cambria Math"/>
                                </a:rPr>
                                <m:t>𝑥</m:t>
                              </m:r>
                              <m:r>
                                <a:rPr lang="en-US" sz="2400" i="1">
                                  <a:latin typeface="Cambria Math"/>
                                </a:rPr>
                                <m:t>2</m:t>
                              </m:r>
                            </m:e>
                            <m:e>
                              <m:r>
                                <a:rPr lang="en-US" sz="2400" i="1">
                                  <a:latin typeface="Cambria Math"/>
                                </a:rPr>
                                <m:t> </m:t>
                              </m:r>
                            </m:e>
                          </m:eqArr>
                        </m:sub>
                      </m:sSub>
                    </m:oMath>
                  </m:oMathPara>
                </a14:m>
                <a:endParaRPr lang="en-US" sz="2400" dirty="0"/>
              </a:p>
              <a:p>
                <a:pPr marL="0" indent="0">
                  <a:buNone/>
                </a:pPr>
                <a:endParaRPr lang="en-US" sz="240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sz="2400" i="1" dirty="0">
                          <a:latin typeface="Cambria Math"/>
                        </a:rPr>
                        <m:t>𝐷</m:t>
                      </m:r>
                      <m:r>
                        <a:rPr lang="en-US" sz="2400" i="1" baseline="-25000" dirty="0">
                          <a:latin typeface="Cambria Math"/>
                        </a:rPr>
                        <m:t>𝑦𝑦</m:t>
                      </m:r>
                      <m:r>
                        <a:rPr lang="en-US" sz="2400" i="1">
                          <a:latin typeface="Cambria Math"/>
                        </a:rPr>
                        <m:t>=|</m:t>
                      </m:r>
                      <m:m>
                        <m:mPr>
                          <m:mcs>
                            <m:mc>
                              <m:mcPr>
                                <m:count m:val="2"/>
                                <m:mcJc m:val="center"/>
                              </m:mcPr>
                            </m:mc>
                          </m:mcs>
                          <m:ctrlPr>
                            <a:rPr lang="en-US" sz="2400" i="1">
                              <a:latin typeface="Cambria Math" panose="02040503050406030204" pitchFamily="18" charset="0"/>
                            </a:rPr>
                          </m:ctrlPr>
                        </m:mPr>
                        <m:mr>
                          <m:e>
                            <m:r>
                              <a:rPr lang="en-US" sz="2400" i="1">
                                <a:latin typeface="Cambria Math"/>
                              </a:rPr>
                              <m:t>1</m:t>
                            </m:r>
                          </m:e>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e>
                        </m:mr>
                        <m:mr>
                          <m:e>
                            <m:sSub>
                              <m:sSubPr>
                                <m:ctrlPr>
                                  <a:rPr lang="en-US" sz="2400" i="1">
                                    <a:latin typeface="Cambria Math" panose="02040503050406030204" pitchFamily="18" charset="0"/>
                                  </a:rPr>
                                </m:ctrlPr>
                              </m:sSubPr>
                              <m:e>
                                <m:r>
                                  <a:rPr lang="en-US" sz="2400" i="1">
                                    <a:latin typeface="Cambria Math"/>
                                  </a:rPr>
                                  <m:t>𝑟</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e>
                          <m:e>
                            <m:r>
                              <a:rPr lang="en-US" sz="2400" i="1">
                                <a:latin typeface="Cambria Math"/>
                              </a:rPr>
                              <m:t>1</m:t>
                            </m:r>
                          </m:e>
                        </m:mr>
                      </m:m>
                      <m:r>
                        <a:rPr lang="en-US" sz="2400" i="1">
                          <a:latin typeface="Cambria Math"/>
                        </a:rPr>
                        <m:t>|=1−</m:t>
                      </m:r>
                      <m:sSub>
                        <m:sSubPr>
                          <m:ctrlPr>
                            <a:rPr lang="en-US" sz="2400" i="1">
                              <a:latin typeface="Cambria Math" panose="02040503050406030204" pitchFamily="18" charset="0"/>
                            </a:rPr>
                          </m:ctrlPr>
                        </m:sSubPr>
                        <m:e>
                          <m:r>
                            <a:rPr lang="en-US" sz="2400" i="1">
                              <a:latin typeface="Cambria Math"/>
                            </a:rPr>
                            <m:t>𝑟</m:t>
                          </m:r>
                          <m:r>
                            <a:rPr lang="en-US" sz="2400" i="1" baseline="30000">
                              <a:latin typeface="Cambria Math"/>
                            </a:rPr>
                            <m:t>2</m:t>
                          </m:r>
                        </m:e>
                        <m:sub>
                          <m:r>
                            <a:rPr lang="en-US" sz="2400" i="1">
                              <a:latin typeface="Cambria Math"/>
                            </a:rPr>
                            <m:t>𝑥</m:t>
                          </m:r>
                          <m:r>
                            <a:rPr lang="en-US" sz="2400" i="1">
                              <a:latin typeface="Cambria Math"/>
                            </a:rPr>
                            <m:t>1</m:t>
                          </m:r>
                          <m:r>
                            <a:rPr lang="en-US" sz="2400" i="1">
                              <a:latin typeface="Cambria Math"/>
                            </a:rPr>
                            <m:t>𝑥</m:t>
                          </m:r>
                          <m:r>
                            <a:rPr lang="en-US" sz="2400" i="1">
                              <a:latin typeface="Cambria Math"/>
                            </a:rPr>
                            <m:t>2 </m:t>
                          </m:r>
                        </m:sub>
                      </m:sSub>
                    </m:oMath>
                  </m:oMathPara>
                </a14:m>
                <a:endParaRPr lang="en-US" sz="2400" dirty="0"/>
              </a:p>
              <a:p>
                <a:pPr marL="0" indent="0">
                  <a:buNone/>
                </a:pPr>
                <a:r>
                  <a:rPr lang="kk-KZ" dirty="0" smtClean="0"/>
                  <a:t>Сонымен, теңдеулерді аша отырып, жиынтық регрессия теңдеуінің жалпы формуласы:</a:t>
                </a:r>
                <a:endParaRPr lang="en-US" dirty="0" smtClean="0"/>
              </a:p>
              <a:p>
                <a:pPr marL="0" indent="0" algn="ctr">
                  <a:buNone/>
                </a:pPr>
                <a:r>
                  <a:rPr lang="en-US" dirty="0" smtClean="0"/>
                  <a:t>Ŷ=ȳ</a:t>
                </a:r>
                <a:r>
                  <a:rPr lang="kk-KZ" dirty="0"/>
                  <a:t>+</a:t>
                </a:r>
                <a:r>
                  <a:rPr lang="en-US" dirty="0"/>
                  <a:t> </a:t>
                </a:r>
                <a14:m>
                  <m:oMath xmlns:m="http://schemas.openxmlformats.org/officeDocument/2006/math">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m:rPr>
                                <m:nor/>
                              </m:rPr>
                              <a:rPr lang="en-US" dirty="0"/>
                              <m:t>σ</m:t>
                            </m:r>
                            <m:r>
                              <m:rPr>
                                <m:nor/>
                              </m:rPr>
                              <a:rPr lang="kk-KZ" baseline="-25000" dirty="0"/>
                              <m:t>у</m:t>
                            </m:r>
                            <m:sSub>
                              <m:sSubPr>
                                <m:ctrlPr>
                                  <a:rPr lang="en-US" i="1">
                                    <a:latin typeface="Cambria Math" panose="02040503050406030204" pitchFamily="18" charset="0"/>
                                  </a:rPr>
                                </m:ctrlPr>
                              </m:sSubPr>
                              <m:e>
                                <m:r>
                                  <a:rPr lang="en-US" i="1">
                                    <a:latin typeface="Cambria Math"/>
                                  </a:rPr>
                                  <m:t>𝑟</m:t>
                                </m:r>
                              </m:e>
                              <m:sub>
                                <m:r>
                                  <a:rPr lang="en-US" i="1">
                                    <a:latin typeface="Cambria Math"/>
                                  </a:rPr>
                                  <m:t>𝑦𝑥</m:t>
                                </m:r>
                                <m:r>
                                  <a:rPr lang="en-US" i="1">
                                    <a:latin typeface="Cambria Math"/>
                                  </a:rPr>
                                  <m:t>1</m:t>
                                </m:r>
                              </m:sub>
                            </m:sSub>
                            <m:r>
                              <a:rPr lang="en-US" i="1">
                                <a:latin typeface="Cambria Math"/>
                              </a:rPr>
                              <m:t>− </m:t>
                            </m:r>
                            <m:sSub>
                              <m:sSubPr>
                                <m:ctrlPr>
                                  <a:rPr lang="en-US" i="1">
                                    <a:latin typeface="Cambria Math" panose="02040503050406030204" pitchFamily="18" charset="0"/>
                                  </a:rPr>
                                </m:ctrlPr>
                              </m:sSubPr>
                              <m:e>
                                <m:r>
                                  <a:rPr lang="en-US" i="1">
                                    <a:latin typeface="Cambria Math"/>
                                  </a:rPr>
                                  <m:t>𝑟</m:t>
                                </m:r>
                              </m:e>
                              <m:sub>
                                <m:r>
                                  <a:rPr lang="en-US" i="1">
                                    <a:latin typeface="Cambria Math"/>
                                  </a:rPr>
                                  <m:t>𝑦𝑥</m:t>
                                </m:r>
                                <m:r>
                                  <a:rPr lang="en-US" i="1">
                                    <a:latin typeface="Cambria Math"/>
                                  </a:rPr>
                                  <m:t>2</m:t>
                                </m:r>
                              </m:sub>
                            </m:sSub>
                            <m:sSub>
                              <m:sSubPr>
                                <m:ctrlPr>
                                  <a:rPr lang="en-US" i="1">
                                    <a:latin typeface="Cambria Math" panose="02040503050406030204" pitchFamily="18" charset="0"/>
                                  </a:rPr>
                                </m:ctrlPr>
                              </m:sSubPr>
                              <m:e>
                                <m:r>
                                  <a:rPr lang="en-US" i="1">
                                    <a:latin typeface="Cambria Math"/>
                                  </a:rPr>
                                  <m:t>𝑟</m:t>
                                </m:r>
                              </m:e>
                              <m:sub>
                                <m:r>
                                  <a:rPr lang="en-US" i="1">
                                    <a:latin typeface="Cambria Math"/>
                                  </a:rPr>
                                  <m:t>𝑥</m:t>
                                </m:r>
                                <m:r>
                                  <a:rPr lang="en-US" i="1">
                                    <a:latin typeface="Cambria Math"/>
                                  </a:rPr>
                                  <m:t>1</m:t>
                                </m:r>
                                <m:r>
                                  <a:rPr lang="en-US" i="1">
                                    <a:latin typeface="Cambria Math"/>
                                  </a:rPr>
                                  <m:t>𝑥</m:t>
                                </m:r>
                                <m:r>
                                  <a:rPr lang="en-US" i="1">
                                    <a:latin typeface="Cambria Math"/>
                                  </a:rPr>
                                  <m:t>2 </m:t>
                                </m:r>
                              </m:sub>
                            </m:sSub>
                          </m:num>
                          <m:den>
                            <m:r>
                              <m:rPr>
                                <m:nor/>
                              </m:rPr>
                              <a:rPr lang="en-US" dirty="0"/>
                              <m:t>σ</m:t>
                            </m:r>
                            <m:r>
                              <m:rPr>
                                <m:nor/>
                              </m:rPr>
                              <a:rPr lang="en-US" baseline="-25000" dirty="0"/>
                              <m:t>x</m:t>
                            </m:r>
                            <m:r>
                              <a:rPr lang="kk-KZ" b="1" i="1" baseline="-25000" dirty="0">
                                <a:latin typeface="Cambria Math"/>
                              </a:rPr>
                              <m:t>𝟏</m:t>
                            </m:r>
                            <m:r>
                              <a:rPr lang="en-US" i="1">
                                <a:latin typeface="Cambria Math"/>
                              </a:rPr>
                              <m:t>1−</m:t>
                            </m:r>
                            <m:sSub>
                              <m:sSubPr>
                                <m:ctrlPr>
                                  <a:rPr lang="en-US" i="1">
                                    <a:latin typeface="Cambria Math" panose="02040503050406030204" pitchFamily="18" charset="0"/>
                                  </a:rPr>
                                </m:ctrlPr>
                              </m:sSubPr>
                              <m:e>
                                <m:r>
                                  <a:rPr lang="en-US" i="1">
                                    <a:latin typeface="Cambria Math"/>
                                  </a:rPr>
                                  <m:t>𝑟</m:t>
                                </m:r>
                                <m:r>
                                  <a:rPr lang="en-US" i="1" baseline="30000">
                                    <a:latin typeface="Cambria Math"/>
                                  </a:rPr>
                                  <m:t>2</m:t>
                                </m:r>
                              </m:e>
                              <m:sub>
                                <m:r>
                                  <a:rPr lang="en-US" i="1">
                                    <a:latin typeface="Cambria Math"/>
                                  </a:rPr>
                                  <m:t>𝑥</m:t>
                                </m:r>
                                <m:r>
                                  <a:rPr lang="en-US" i="1">
                                    <a:latin typeface="Cambria Math"/>
                                  </a:rPr>
                                  <m:t>1</m:t>
                                </m:r>
                                <m:r>
                                  <a:rPr lang="en-US" i="1">
                                    <a:latin typeface="Cambria Math"/>
                                  </a:rPr>
                                  <m:t>𝑥</m:t>
                                </m:r>
                                <m:r>
                                  <a:rPr lang="en-US" i="1">
                                    <a:latin typeface="Cambria Math"/>
                                  </a:rPr>
                                  <m:t>2 </m:t>
                                </m:r>
                              </m:sub>
                            </m:sSub>
                          </m:den>
                        </m:f>
                      </m:e>
                    </m:box>
                  </m:oMath>
                </a14:m>
                <a:r>
                  <a:rPr lang="kk-KZ" dirty="0"/>
                  <a:t>(</a:t>
                </a:r>
                <a:r>
                  <a:rPr lang="en-US" dirty="0"/>
                  <a:t>x</a:t>
                </a:r>
                <a:r>
                  <a:rPr lang="en-US" baseline="-25000" dirty="0"/>
                  <a:t>1</a:t>
                </a:r>
                <a:r>
                  <a:rPr lang="kk-KZ" dirty="0"/>
                  <a:t>-</a:t>
                </a:r>
                <a:r>
                  <a:rPr lang="en-US" dirty="0"/>
                  <a:t>x̅</a:t>
                </a:r>
                <a:r>
                  <a:rPr lang="en-US" baseline="-25000" dirty="0"/>
                  <a:t>1</a:t>
                </a:r>
                <a:r>
                  <a:rPr lang="kk-KZ" dirty="0"/>
                  <a:t>)+</a:t>
                </a:r>
                <a14:m>
                  <m:oMath xmlns:m="http://schemas.openxmlformats.org/officeDocument/2006/math">
                    <m:box>
                      <m:boxPr>
                        <m:ctrlPr>
                          <a:rPr lang="en-US" i="1">
                            <a:latin typeface="Cambria Math" panose="02040503050406030204" pitchFamily="18" charset="0"/>
                          </a:rPr>
                        </m:ctrlPr>
                      </m:boxPr>
                      <m:e>
                        <m:argPr>
                          <m:argSz m:val="-1"/>
                        </m:argPr>
                        <m:f>
                          <m:fPr>
                            <m:ctrlPr>
                              <a:rPr lang="en-US" i="1">
                                <a:latin typeface="Cambria Math" panose="02040503050406030204" pitchFamily="18" charset="0"/>
                              </a:rPr>
                            </m:ctrlPr>
                          </m:fPr>
                          <m:num>
                            <m:r>
                              <m:rPr>
                                <m:nor/>
                              </m:rPr>
                              <a:rPr lang="en-US" dirty="0"/>
                              <m:t>σ</m:t>
                            </m:r>
                            <m:r>
                              <m:rPr>
                                <m:nor/>
                              </m:rPr>
                              <a:rPr lang="kk-KZ" baseline="-25000" dirty="0"/>
                              <m:t>у</m:t>
                            </m:r>
                            <m:sSub>
                              <m:sSubPr>
                                <m:ctrlPr>
                                  <a:rPr lang="en-US" i="1">
                                    <a:latin typeface="Cambria Math" panose="02040503050406030204" pitchFamily="18" charset="0"/>
                                  </a:rPr>
                                </m:ctrlPr>
                              </m:sSubPr>
                              <m:e>
                                <m:r>
                                  <a:rPr lang="en-US" i="1">
                                    <a:latin typeface="Cambria Math"/>
                                  </a:rPr>
                                  <m:t>𝑟</m:t>
                                </m:r>
                              </m:e>
                              <m:sub>
                                <m:r>
                                  <a:rPr lang="en-US" i="1">
                                    <a:latin typeface="Cambria Math"/>
                                  </a:rPr>
                                  <m:t>𝑦𝑥</m:t>
                                </m:r>
                                <m:r>
                                  <a:rPr lang="kk-KZ" i="1">
                                    <a:latin typeface="Cambria Math"/>
                                  </a:rPr>
                                  <m:t>2</m:t>
                                </m:r>
                              </m:sub>
                            </m:sSub>
                            <m:r>
                              <a:rPr lang="en-US" i="1">
                                <a:latin typeface="Cambria Math"/>
                              </a:rPr>
                              <m:t>− </m:t>
                            </m:r>
                            <m:sSub>
                              <m:sSubPr>
                                <m:ctrlPr>
                                  <a:rPr lang="en-US" i="1">
                                    <a:latin typeface="Cambria Math" panose="02040503050406030204" pitchFamily="18" charset="0"/>
                                  </a:rPr>
                                </m:ctrlPr>
                              </m:sSubPr>
                              <m:e>
                                <m:r>
                                  <a:rPr lang="en-US" i="1">
                                    <a:latin typeface="Cambria Math"/>
                                  </a:rPr>
                                  <m:t>𝑟</m:t>
                                </m:r>
                              </m:e>
                              <m:sub>
                                <m:r>
                                  <a:rPr lang="en-US" i="1">
                                    <a:latin typeface="Cambria Math"/>
                                  </a:rPr>
                                  <m:t>𝑦𝑥</m:t>
                                </m:r>
                                <m:r>
                                  <a:rPr lang="kk-KZ" i="1">
                                    <a:latin typeface="Cambria Math"/>
                                  </a:rPr>
                                  <m:t>1</m:t>
                                </m:r>
                              </m:sub>
                            </m:sSub>
                            <m:sSub>
                              <m:sSubPr>
                                <m:ctrlPr>
                                  <a:rPr lang="en-US" i="1">
                                    <a:latin typeface="Cambria Math" panose="02040503050406030204" pitchFamily="18" charset="0"/>
                                  </a:rPr>
                                </m:ctrlPr>
                              </m:sSubPr>
                              <m:e>
                                <m:r>
                                  <a:rPr lang="en-US" i="1">
                                    <a:latin typeface="Cambria Math"/>
                                  </a:rPr>
                                  <m:t>𝑟</m:t>
                                </m:r>
                              </m:e>
                              <m:sub>
                                <m:eqArr>
                                  <m:eqArrPr>
                                    <m:ctrlPr>
                                      <a:rPr lang="en-US" i="1">
                                        <a:latin typeface="Cambria Math" panose="02040503050406030204" pitchFamily="18" charset="0"/>
                                      </a:rPr>
                                    </m:ctrlPr>
                                  </m:eqArrPr>
                                  <m:e>
                                    <m:r>
                                      <a:rPr lang="en-US" i="1">
                                        <a:latin typeface="Cambria Math"/>
                                      </a:rPr>
                                      <m:t>𝑥</m:t>
                                    </m:r>
                                    <m:r>
                                      <a:rPr lang="en-US" i="1">
                                        <a:latin typeface="Cambria Math"/>
                                      </a:rPr>
                                      <m:t>1</m:t>
                                    </m:r>
                                    <m:r>
                                      <a:rPr lang="en-US" i="1">
                                        <a:latin typeface="Cambria Math"/>
                                      </a:rPr>
                                      <m:t>𝑥</m:t>
                                    </m:r>
                                    <m:r>
                                      <a:rPr lang="en-US" i="1">
                                        <a:latin typeface="Cambria Math"/>
                                      </a:rPr>
                                      <m:t>2</m:t>
                                    </m:r>
                                  </m:e>
                                  <m:e>
                                    <m:r>
                                      <a:rPr lang="en-US" i="1">
                                        <a:latin typeface="Cambria Math"/>
                                      </a:rPr>
                                      <m:t> </m:t>
                                    </m:r>
                                  </m:e>
                                </m:eqArr>
                              </m:sub>
                            </m:sSub>
                          </m:num>
                          <m:den>
                            <m:r>
                              <m:rPr>
                                <m:nor/>
                              </m:rPr>
                              <a:rPr lang="en-US" dirty="0"/>
                              <m:t>σ</m:t>
                            </m:r>
                            <m:r>
                              <m:rPr>
                                <m:nor/>
                              </m:rPr>
                              <a:rPr lang="en-US" baseline="-25000" dirty="0"/>
                              <m:t>x</m:t>
                            </m:r>
                            <m:r>
                              <a:rPr lang="en-US" b="0" i="1" baseline="-25000" dirty="0" smtClean="0">
                                <a:latin typeface="Cambria Math"/>
                              </a:rPr>
                              <m:t>2</m:t>
                            </m:r>
                            <m:r>
                              <a:rPr lang="en-US" i="1">
                                <a:latin typeface="Cambria Math"/>
                              </a:rPr>
                              <m:t>1−</m:t>
                            </m:r>
                            <m:sSub>
                              <m:sSubPr>
                                <m:ctrlPr>
                                  <a:rPr lang="en-US" i="1">
                                    <a:latin typeface="Cambria Math" panose="02040503050406030204" pitchFamily="18" charset="0"/>
                                  </a:rPr>
                                </m:ctrlPr>
                              </m:sSubPr>
                              <m:e>
                                <m:r>
                                  <a:rPr lang="en-US" i="1">
                                    <a:latin typeface="Cambria Math"/>
                                  </a:rPr>
                                  <m:t>𝑟</m:t>
                                </m:r>
                                <m:r>
                                  <a:rPr lang="en-US" i="1" baseline="30000">
                                    <a:latin typeface="Cambria Math"/>
                                  </a:rPr>
                                  <m:t>2</m:t>
                                </m:r>
                              </m:e>
                              <m:sub>
                                <m:r>
                                  <a:rPr lang="en-US" i="1">
                                    <a:latin typeface="Cambria Math"/>
                                  </a:rPr>
                                  <m:t>𝑥</m:t>
                                </m:r>
                                <m:r>
                                  <a:rPr lang="en-US" i="1">
                                    <a:latin typeface="Cambria Math"/>
                                  </a:rPr>
                                  <m:t>1</m:t>
                                </m:r>
                                <m:r>
                                  <a:rPr lang="en-US" i="1">
                                    <a:latin typeface="Cambria Math"/>
                                  </a:rPr>
                                  <m:t>𝑥</m:t>
                                </m:r>
                                <m:r>
                                  <a:rPr lang="en-US" i="1">
                                    <a:latin typeface="Cambria Math"/>
                                  </a:rPr>
                                  <m:t>2 </m:t>
                                </m:r>
                              </m:sub>
                            </m:sSub>
                          </m:den>
                        </m:f>
                      </m:e>
                    </m:box>
                  </m:oMath>
                </a14:m>
                <a:r>
                  <a:rPr lang="en-US" dirty="0"/>
                  <a:t> </a:t>
                </a:r>
                <a:r>
                  <a:rPr lang="kk-KZ" dirty="0"/>
                  <a:t>(</a:t>
                </a:r>
                <a:r>
                  <a:rPr lang="en-US" dirty="0"/>
                  <a:t>x</a:t>
                </a:r>
                <a:r>
                  <a:rPr lang="kk-KZ" baseline="-25000" dirty="0"/>
                  <a:t>2</a:t>
                </a:r>
                <a:r>
                  <a:rPr lang="kk-KZ" dirty="0"/>
                  <a:t>-</a:t>
                </a:r>
                <a:r>
                  <a:rPr lang="en-US" dirty="0"/>
                  <a:t>x̅</a:t>
                </a:r>
                <a:r>
                  <a:rPr lang="kk-KZ" baseline="-25000" dirty="0"/>
                  <a:t>2</a:t>
                </a:r>
                <a:r>
                  <a:rPr lang="kk-KZ"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907002" y="539319"/>
                <a:ext cx="8534400" cy="5699125"/>
              </a:xfrm>
              <a:blipFill rotWithShape="0">
                <a:blip r:embed="rId2"/>
                <a:stretch>
                  <a:fillRect l="-1714" r="-786"/>
                </a:stretch>
              </a:blipFill>
            </p:spPr>
            <p:txBody>
              <a:bodyPr/>
              <a:lstStyle/>
              <a:p>
                <a:r>
                  <a:rPr lang="ru-RU">
                    <a:noFill/>
                  </a:rPr>
                  <a:t> </a:t>
                </a:r>
              </a:p>
            </p:txBody>
          </p:sp>
        </mc:Fallback>
      </mc:AlternateContent>
    </p:spTree>
    <p:extLst>
      <p:ext uri="{BB962C8B-B14F-4D97-AF65-F5344CB8AC3E}">
        <p14:creationId xmlns:p14="http://schemas.microsoft.com/office/powerpoint/2010/main" val="120685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320" y="216023"/>
            <a:ext cx="8686800" cy="838200"/>
          </a:xfrm>
        </p:spPr>
        <p:txBody>
          <a:bodyPr>
            <a:normAutofit/>
          </a:bodyPr>
          <a:lstStyle/>
          <a:p>
            <a:pPr algn="ctr"/>
            <a:r>
              <a:rPr lang="kk-KZ" sz="2400" dirty="0"/>
              <a:t>Сызықтық жиынтық корреляция</a:t>
            </a:r>
            <a:endParaRPr lang="en-US" sz="2400"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639192" y="1201445"/>
                <a:ext cx="8686800" cy="4922838"/>
              </a:xfrm>
            </p:spPr>
            <p:txBody>
              <a:bodyPr>
                <a:noAutofit/>
              </a:bodyPr>
              <a:lstStyle/>
              <a:p>
                <a:pPr marL="0" indent="0" algn="just">
                  <a:buNone/>
                </a:pPr>
                <a:r>
                  <a:rPr lang="en-US" sz="2000" dirty="0" smtClean="0"/>
                  <a:t>	</a:t>
                </a:r>
                <a:r>
                  <a:rPr lang="kk-KZ" sz="2000" dirty="0" smtClean="0"/>
                  <a:t>Екіден көп құбылыстың (айнымалының) арасындағы байланыстың тығыздығын немесе қарқындылығын анықтау үшін жиынтық корреляция коэффициенті немесе қандай да бір айнымалымен басқа айнымалылар көбейтіндісі арасындағы байланыс тығыздығын сипаттайтын жиынтық корреляция коэффициенті пайдаланылады.</a:t>
                </a:r>
              </a:p>
              <a:p>
                <a:pPr marL="0" indent="0" algn="just">
                  <a:buNone/>
                </a:pPr>
                <a:r>
                  <a:rPr lang="en-US" sz="2000" dirty="0" smtClean="0"/>
                  <a:t>	</a:t>
                </a:r>
                <a:r>
                  <a:rPr lang="kk-KZ" sz="2000" dirty="0" smtClean="0"/>
                  <a:t>Үш айнымалы үшін жиынтық корреляция коэффициенті келесі формула бойынша анықталады: </a:t>
                </a:r>
              </a:p>
              <a:p>
                <a:pPr marL="0" indent="0" algn="ctr">
                  <a:buNone/>
                </a:pPr>
                <a:r>
                  <a:rPr lang="en-US" sz="2000" dirty="0" smtClean="0"/>
                  <a:t>R</a:t>
                </a:r>
                <a:r>
                  <a:rPr lang="en-US" sz="2000" dirty="0"/>
                  <a:t>=</a:t>
                </a:r>
                <a14:m>
                  <m:oMath xmlns:m="http://schemas.openxmlformats.org/officeDocument/2006/math">
                    <m:rad>
                      <m:radPr>
                        <m:degHide m:val="on"/>
                        <m:ctrlPr>
                          <a:rPr lang="en-US" sz="2000" i="1">
                            <a:latin typeface="Cambria Math" panose="02040503050406030204" pitchFamily="18" charset="0"/>
                          </a:rPr>
                        </m:ctrlPr>
                      </m:radPr>
                      <m:deg/>
                      <m:e>
                        <m:box>
                          <m:boxPr>
                            <m:ctrlPr>
                              <a:rPr lang="en-US" sz="2000" i="1">
                                <a:latin typeface="Cambria Math" panose="02040503050406030204" pitchFamily="18" charset="0"/>
                              </a:rPr>
                            </m:ctrlPr>
                          </m:boxPr>
                          <m:e>
                            <m:argPr>
                              <m:argSz m:val="-1"/>
                            </m:argPr>
                            <m:f>
                              <m:fPr>
                                <m:ctrlPr>
                                  <a:rPr lang="en-US" sz="2000" i="1">
                                    <a:latin typeface="Cambria Math" panose="02040503050406030204" pitchFamily="18" charset="0"/>
                                  </a:rPr>
                                </m:ctrlPr>
                              </m:fPr>
                              <m:num>
                                <m:eqArr>
                                  <m:eqArrPr>
                                    <m:ctrlPr>
                                      <a:rPr lang="en-US" sz="2000" b="0" i="1" smtClean="0">
                                        <a:latin typeface="Cambria Math" panose="02040503050406030204" pitchFamily="18" charset="0"/>
                                      </a:rPr>
                                    </m:ctrlPr>
                                  </m:eqArrPr>
                                  <m:e>
                                    <m:r>
                                      <m:rPr>
                                        <m:nor/>
                                      </m:rPr>
                                      <a:rPr lang="en-US" sz="2000" b="0" i="0" smtClean="0">
                                        <a:latin typeface="Cambria Math"/>
                                      </a:rPr>
                                      <m:t>r</m:t>
                                    </m:r>
                                    <m:r>
                                      <m:rPr>
                                        <m:nor/>
                                      </m:rPr>
                                      <a:rPr lang="en-US" sz="2000" b="0" i="0" baseline="30000" smtClean="0">
                                        <a:latin typeface="Cambria Math"/>
                                      </a:rPr>
                                      <m:t>2</m:t>
                                    </m:r>
                                    <m:r>
                                      <m:rPr>
                                        <m:nor/>
                                      </m:rPr>
                                      <a:rPr lang="en-US" sz="2000" b="0" i="0" baseline="-25000" smtClean="0">
                                        <a:latin typeface="Cambria Math"/>
                                      </a:rPr>
                                      <m:t>yx</m:t>
                                    </m:r>
                                    <m:r>
                                      <m:rPr>
                                        <m:nor/>
                                      </m:rPr>
                                      <a:rPr lang="en-US" sz="2000" baseline="-50000" dirty="0"/>
                                      <m:t>1</m:t>
                                    </m:r>
                                    <m:r>
                                      <m:rPr>
                                        <m:nor/>
                                      </m:rPr>
                                      <a:rPr lang="en-US" sz="2000" b="0" i="0" dirty="0" smtClean="0"/>
                                      <m:t>+</m:t>
                                    </m:r>
                                    <m:r>
                                      <m:rPr>
                                        <m:nor/>
                                      </m:rPr>
                                      <a:rPr lang="en-US" sz="2000">
                                        <a:latin typeface="Cambria Math"/>
                                      </a:rPr>
                                      <m:t>r</m:t>
                                    </m:r>
                                    <m:r>
                                      <m:rPr>
                                        <m:nor/>
                                      </m:rPr>
                                      <a:rPr lang="en-US" sz="2000" baseline="30000">
                                        <a:latin typeface="Cambria Math"/>
                                      </a:rPr>
                                      <m:t>2</m:t>
                                    </m:r>
                                    <m:r>
                                      <m:rPr>
                                        <m:nor/>
                                      </m:rPr>
                                      <a:rPr lang="en-US" sz="2000" baseline="-25000">
                                        <a:latin typeface="Cambria Math"/>
                                      </a:rPr>
                                      <m:t>yx</m:t>
                                    </m:r>
                                    <m:r>
                                      <m:rPr>
                                        <m:nor/>
                                      </m:rPr>
                                      <a:rPr lang="en-US" sz="2000" b="0" i="0" baseline="-25000" smtClean="0">
                                        <a:latin typeface="Cambria Math"/>
                                      </a:rPr>
                                      <m:t>2</m:t>
                                    </m:r>
                                    <m:r>
                                      <m:rPr>
                                        <m:nor/>
                                      </m:rPr>
                                      <a:rPr lang="en-US" sz="2000" b="0" i="0" smtClean="0">
                                        <a:latin typeface="Cambria Math"/>
                                      </a:rPr>
                                      <m:t>−2</m:t>
                                    </m:r>
                                    <m:r>
                                      <m:rPr>
                                        <m:nor/>
                                      </m:rPr>
                                      <a:rPr lang="en-US" sz="2000">
                                        <a:latin typeface="Cambria Math"/>
                                      </a:rPr>
                                      <m:t>r</m:t>
                                    </m:r>
                                    <m:r>
                                      <m:rPr>
                                        <m:nor/>
                                      </m:rPr>
                                      <a:rPr lang="en-US" sz="2000" baseline="30000">
                                        <a:latin typeface="Cambria Math"/>
                                      </a:rPr>
                                      <m:t>2</m:t>
                                    </m:r>
                                    <m:r>
                                      <m:rPr>
                                        <m:nor/>
                                      </m:rPr>
                                      <a:rPr lang="en-US" sz="2000" baseline="-25000">
                                        <a:latin typeface="Cambria Math"/>
                                      </a:rPr>
                                      <m:t>x</m:t>
                                    </m:r>
                                    <m:r>
                                      <m:rPr>
                                        <m:nor/>
                                      </m:rPr>
                                      <a:rPr lang="en-US" sz="2000" baseline="-50000" dirty="0"/>
                                      <m:t>1</m:t>
                                    </m:r>
                                    <m:r>
                                      <m:rPr>
                                        <m:nor/>
                                      </m:rPr>
                                      <a:rPr lang="en-US" sz="2000" b="0" i="0" baseline="-25000" dirty="0" smtClean="0"/>
                                      <m:t>y</m:t>
                                    </m:r>
                                    <m:r>
                                      <m:rPr>
                                        <m:nor/>
                                      </m:rPr>
                                      <a:rPr lang="en-US" sz="2000">
                                        <a:latin typeface="Cambria Math"/>
                                      </a:rPr>
                                      <m:t>r</m:t>
                                    </m:r>
                                    <m:r>
                                      <m:rPr>
                                        <m:nor/>
                                      </m:rPr>
                                      <a:rPr lang="en-US" sz="2000" baseline="-25000">
                                        <a:latin typeface="Cambria Math"/>
                                      </a:rPr>
                                      <m:t>x</m:t>
                                    </m:r>
                                    <m:r>
                                      <m:rPr>
                                        <m:nor/>
                                      </m:rPr>
                                      <a:rPr lang="en-US" sz="2000" baseline="-50000" dirty="0"/>
                                      <m:t>1</m:t>
                                    </m:r>
                                    <m:r>
                                      <m:rPr>
                                        <m:nor/>
                                      </m:rPr>
                                      <a:rPr lang="en-US" sz="2000" baseline="-25000">
                                        <a:latin typeface="Cambria Math"/>
                                      </a:rPr>
                                      <m:t>x</m:t>
                                    </m:r>
                                    <m:r>
                                      <m:rPr>
                                        <m:nor/>
                                      </m:rPr>
                                      <a:rPr lang="en-US" sz="2000" b="0" i="0" baseline="-50000" smtClean="0">
                                        <a:latin typeface="Cambria Math"/>
                                      </a:rPr>
                                      <m:t>2</m:t>
                                    </m:r>
                                    <m:r>
                                      <m:rPr>
                                        <m:nor/>
                                      </m:rPr>
                                      <a:rPr lang="en-US" sz="2000">
                                        <a:latin typeface="Cambria Math"/>
                                      </a:rPr>
                                      <m:t>r</m:t>
                                    </m:r>
                                    <m:r>
                                      <m:rPr>
                                        <m:nor/>
                                      </m:rPr>
                                      <a:rPr lang="en-US" sz="2000" baseline="30000">
                                        <a:latin typeface="Cambria Math"/>
                                      </a:rPr>
                                      <m:t>2</m:t>
                                    </m:r>
                                    <m:r>
                                      <m:rPr>
                                        <m:nor/>
                                      </m:rPr>
                                      <a:rPr lang="en-US" sz="2000" baseline="-25000">
                                        <a:latin typeface="Cambria Math"/>
                                      </a:rPr>
                                      <m:t>yx</m:t>
                                    </m:r>
                                    <m:r>
                                      <m:rPr>
                                        <m:nor/>
                                      </m:rPr>
                                      <a:rPr lang="en-US" sz="2000" baseline="-50000">
                                        <a:latin typeface="Cambria Math"/>
                                      </a:rPr>
                                      <m:t>2</m:t>
                                    </m:r>
                                  </m:e>
                                  <m:e/>
                                </m:eqArr>
                              </m:num>
                              <m:den>
                                <m:eqArr>
                                  <m:eqArrPr>
                                    <m:ctrlPr>
                                      <a:rPr lang="en-US" sz="2000" b="0" i="1" smtClean="0">
                                        <a:latin typeface="Cambria Math" panose="02040503050406030204" pitchFamily="18" charset="0"/>
                                      </a:rPr>
                                    </m:ctrlPr>
                                  </m:eqArrPr>
                                  <m:e/>
                                  <m:e>
                                    <m:r>
                                      <a:rPr lang="en-US" sz="2000" b="0" i="1" smtClean="0">
                                        <a:latin typeface="Cambria Math"/>
                                      </a:rPr>
                                      <m:t>1−</m:t>
                                    </m:r>
                                    <m:r>
                                      <m:rPr>
                                        <m:nor/>
                                      </m:rPr>
                                      <a:rPr lang="en-US" sz="2000">
                                        <a:latin typeface="Cambria Math"/>
                                      </a:rPr>
                                      <m:t>r</m:t>
                                    </m:r>
                                    <m:r>
                                      <m:rPr>
                                        <m:nor/>
                                      </m:rPr>
                                      <a:rPr lang="en-US" sz="2000" baseline="30000">
                                        <a:latin typeface="Cambria Math"/>
                                      </a:rPr>
                                      <m:t>2</m:t>
                                    </m:r>
                                    <m:r>
                                      <m:rPr>
                                        <m:nor/>
                                      </m:rPr>
                                      <a:rPr lang="en-US" sz="2000" baseline="-25000">
                                        <a:latin typeface="Cambria Math"/>
                                      </a:rPr>
                                      <m:t>x</m:t>
                                    </m:r>
                                    <m:r>
                                      <m:rPr>
                                        <m:nor/>
                                      </m:rPr>
                                      <a:rPr lang="en-US" sz="2000" baseline="-50000" dirty="0"/>
                                      <m:t>1</m:t>
                                    </m:r>
                                    <m:r>
                                      <m:rPr>
                                        <m:nor/>
                                      </m:rPr>
                                      <a:rPr lang="en-US" sz="2000" baseline="-25000">
                                        <a:latin typeface="Cambria Math"/>
                                      </a:rPr>
                                      <m:t>x</m:t>
                                    </m:r>
                                    <m:r>
                                      <m:rPr>
                                        <m:nor/>
                                      </m:rPr>
                                      <a:rPr lang="en-US" sz="2000" baseline="-50000">
                                        <a:latin typeface="Cambria Math"/>
                                      </a:rPr>
                                      <m:t>2</m:t>
                                    </m:r>
                                  </m:e>
                                </m:eqArr>
                              </m:den>
                            </m:f>
                          </m:e>
                        </m:box>
                      </m:e>
                    </m:rad>
                  </m:oMath>
                </a14:m>
                <a:endParaRPr lang="en-US" sz="2000" dirty="0" smtClean="0"/>
              </a:p>
              <a:p>
                <a:pPr marL="0" indent="0">
                  <a:buNone/>
                </a:pPr>
                <a:r>
                  <a:rPr lang="en-US" sz="2000" dirty="0"/>
                  <a:t> </a:t>
                </a:r>
              </a:p>
              <a:p>
                <a:pPr marL="0" indent="0">
                  <a:buNone/>
                </a:pPr>
                <a:endParaRPr lang="en-US" sz="20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639192" y="1201445"/>
                <a:ext cx="8686800" cy="4922838"/>
              </a:xfrm>
              <a:blipFill rotWithShape="0">
                <a:blip r:embed="rId2"/>
                <a:stretch>
                  <a:fillRect l="-1825" t="-2228" r="-1754"/>
                </a:stretch>
              </a:blipFill>
            </p:spPr>
            <p:txBody>
              <a:bodyPr/>
              <a:lstStyle/>
              <a:p>
                <a:r>
                  <a:rPr lang="ru-RU">
                    <a:noFill/>
                  </a:rPr>
                  <a:t> </a:t>
                </a:r>
              </a:p>
            </p:txBody>
          </p:sp>
        </mc:Fallback>
      </mc:AlternateContent>
    </p:spTree>
    <p:extLst>
      <p:ext uri="{BB962C8B-B14F-4D97-AF65-F5344CB8AC3E}">
        <p14:creationId xmlns:p14="http://schemas.microsoft.com/office/powerpoint/2010/main" val="41149991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kk-KZ" sz="2400" dirty="0"/>
              <a:t>Жиынтық корреляция коэффициентінің ерекшеліктері</a:t>
            </a:r>
            <a:endParaRPr lang="en-US" sz="2400" dirty="0"/>
          </a:p>
        </p:txBody>
      </p:sp>
      <mc:AlternateContent xmlns:mc="http://schemas.openxmlformats.org/markup-compatibility/2006">
        <mc:Choice xmlns:a14="http://schemas.microsoft.com/office/drawing/2010/main" Requires="a14">
          <p:graphicFrame>
            <p:nvGraphicFramePr>
              <p:cNvPr id="4" name="Diagram 3"/>
              <p:cNvGraphicFramePr/>
              <p:nvPr>
                <p:extLst>
                  <p:ext uri="{D42A27DB-BD31-4B8C-83A1-F6EECF244321}">
                    <p14:modId xmlns:p14="http://schemas.microsoft.com/office/powerpoint/2010/main" val="3637577336"/>
                  </p:ext>
                </p:extLst>
              </p:nvPr>
            </p:nvGraphicFramePr>
            <p:xfrm>
              <a:off x="943316" y="1344967"/>
              <a:ext cx="8686800" cy="5003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Choice>
        <mc:Fallback>
          <p:graphicFrame>
            <p:nvGraphicFramePr>
              <p:cNvPr id="4" name="Diagram 3"/>
              <p:cNvGraphicFramePr/>
              <p:nvPr>
                <p:extLst>
                  <p:ext uri="{D42A27DB-BD31-4B8C-83A1-F6EECF244321}">
                    <p14:modId xmlns:p14="http://schemas.microsoft.com/office/powerpoint/2010/main" val="3637577336"/>
                  </p:ext>
                </p:extLst>
              </p:nvPr>
            </p:nvGraphicFramePr>
            <p:xfrm>
              <a:off x="943316" y="1344967"/>
              <a:ext cx="8686800" cy="5003800"/>
            </p:xfrm>
            <a:graphic>
              <a:graphicData uri="http://schemas.openxmlformats.org/drawingml/2006/diagram">
                <dgm:relIds xmlns:dgm="http://schemas.openxmlformats.org/drawingml/2006/diagram" xmlns:r="http://schemas.openxmlformats.org/officeDocument/2006/relationships" r:dm="rId7" r:lo="rId3" r:qs="rId4" r:cs="rId5"/>
              </a:graphicData>
            </a:graphic>
          </p:graphicFrame>
        </mc:Fallback>
      </mc:AlternateContent>
    </p:spTree>
    <p:extLst>
      <p:ext uri="{BB962C8B-B14F-4D97-AF65-F5344CB8AC3E}">
        <p14:creationId xmlns:p14="http://schemas.microsoft.com/office/powerpoint/2010/main" val="3593689372"/>
      </p:ext>
    </p:extLst>
  </p:cSld>
  <p:clrMapOvr>
    <a:masterClrMapping/>
  </p:clrMapOvr>
</p:sld>
</file>

<file path=ppt/theme/theme1.xml><?xml version="1.0" encoding="utf-8"?>
<a:theme xmlns:a="http://schemas.openxmlformats.org/drawingml/2006/main" name="Тема Office">
  <a:themeElements>
    <a:clrScheme name="Custom 134">
      <a:dk1>
        <a:srgbClr val="000000"/>
      </a:dk1>
      <a:lt1>
        <a:srgbClr val="FFFFFF"/>
      </a:lt1>
      <a:dk2>
        <a:srgbClr val="000000"/>
      </a:dk2>
      <a:lt2>
        <a:srgbClr val="FFFFFF"/>
      </a:lt2>
      <a:accent1>
        <a:srgbClr val="5CB8B3"/>
      </a:accent1>
      <a:accent2>
        <a:srgbClr val="F5D66E"/>
      </a:accent2>
      <a:accent3>
        <a:srgbClr val="D78189"/>
      </a:accent3>
      <a:accent4>
        <a:srgbClr val="7030A0"/>
      </a:accent4>
      <a:accent5>
        <a:srgbClr val="0070C0"/>
      </a:accent5>
      <a:accent6>
        <a:srgbClr val="C4D36D"/>
      </a:accent6>
      <a:hlink>
        <a:srgbClr val="54C3BD"/>
      </a:hlink>
      <a:folHlink>
        <a:srgbClr val="54C3BD"/>
      </a:folHlink>
    </a:clrScheme>
    <a:fontScheme name="Custom 154">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19716561_TF16411245.potx" id="{773883C8-4131-4ECF-9E3C-74DD0B29E0A1}" vid="{18BBA691-B286-47C1-88FF-3C6BA8E7AA8B}"/>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B61CFE-D4DA-4753-A9A5-D482B9609A35}">
  <ds:schemaRefs>
    <ds:schemaRef ds:uri="http://purl.org/dc/terms/"/>
    <ds:schemaRef ds:uri="fb0879af-3eba-417a-a55a-ffe6dcd6ca77"/>
    <ds:schemaRef ds:uri="http://purl.org/dc/dcmitype/"/>
    <ds:schemaRef ds:uri="http://purl.org/dc/elements/1.1/"/>
    <ds:schemaRef ds:uri="http://schemas.microsoft.com/office/2006/metadata/properties"/>
    <ds:schemaRef ds:uri="http://schemas.microsoft.com/office/2006/documentManagement/types"/>
    <ds:schemaRef ds:uri="6dc4bcd6-49db-4c07-9060-8acfc67cef9f"/>
    <ds:schemaRef ds:uri="http://schemas.microsoft.com/office/infopath/2007/PartnerControls"/>
    <ds:schemaRef ds:uri="http://schemas.openxmlformats.org/package/2006/metadata/core-propertie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8A784AD-7888-482C-A72A-80D3063962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в минималистичных цветах</Template>
  <TotalTime>0</TotalTime>
  <Words>620</Words>
  <Application>Microsoft Office PowerPoint</Application>
  <PresentationFormat>Широкоэкранный</PresentationFormat>
  <Paragraphs>84</Paragraphs>
  <Slides>15</Slides>
  <Notes>2</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Calibri</vt:lpstr>
      <vt:lpstr>Cambria Math</vt:lpstr>
      <vt:lpstr>Corbel</vt:lpstr>
      <vt:lpstr>Times New Roman</vt:lpstr>
      <vt:lpstr>Wingdings 2</vt:lpstr>
      <vt:lpstr>Тема Office</vt:lpstr>
      <vt:lpstr>Сызықтық жиынтық регрессия және корреляция</vt:lpstr>
      <vt:lpstr>Сызықтық регрессия теңдеуі</vt:lpstr>
      <vt:lpstr>Презентация PowerPoint</vt:lpstr>
      <vt:lpstr>Презентация PowerPoint</vt:lpstr>
      <vt:lpstr>Презентация PowerPoint</vt:lpstr>
      <vt:lpstr>Презентация PowerPoint</vt:lpstr>
      <vt:lpstr>Презентация PowerPoint</vt:lpstr>
      <vt:lpstr>Сызықтық жиынтық корреляция</vt:lpstr>
      <vt:lpstr>Жиынтық корреляция коэффициентінің ерекшеліктері</vt:lpstr>
      <vt:lpstr>Жиынтық корреляция коэффициентін қолдану шарттары</vt:lpstr>
      <vt:lpstr>Жиынтық корреляция коэффициентін қолдану шарттары (жалғасы)</vt:lpstr>
      <vt:lpstr>Презентация PowerPoint</vt:lpstr>
      <vt:lpstr>Білімімізді текСерейік</vt:lpstr>
      <vt:lpstr>Берілген анықтама бойынша қай терминге тиесілі екенін табыңыз</vt:lpstr>
      <vt:lpstr>Назарларыңызға рахмет</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2021-01-26T10:11:13Z</dcterms:created>
  <dcterms:modified xsi:type="dcterms:W3CDTF">2024-11-05T21:03:00Z</dcterms:modified>
</cp:coreProperties>
</file>