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828" y="3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B49E-8FB5-4C07-96D6-743759AB7EF5}" type="datetimeFigureOut">
              <a:rPr lang="ru-RU" smtClean="0"/>
              <a:t>23.10.2024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695CB-9FF4-4AA1-8FAE-9D82DBA582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1393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B49E-8FB5-4C07-96D6-743759AB7EF5}" type="datetimeFigureOut">
              <a:rPr lang="ru-RU" smtClean="0"/>
              <a:t>23.10.2024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695CB-9FF4-4AA1-8FAE-9D82DBA582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8726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B49E-8FB5-4C07-96D6-743759AB7EF5}" type="datetimeFigureOut">
              <a:rPr lang="ru-RU" smtClean="0"/>
              <a:t>23.10.2024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695CB-9FF4-4AA1-8FAE-9D82DBA582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8369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B49E-8FB5-4C07-96D6-743759AB7EF5}" type="datetimeFigureOut">
              <a:rPr lang="ru-RU" smtClean="0"/>
              <a:t>23.10.2024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695CB-9FF4-4AA1-8FAE-9D82DBA582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051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B49E-8FB5-4C07-96D6-743759AB7EF5}" type="datetimeFigureOut">
              <a:rPr lang="ru-RU" smtClean="0"/>
              <a:t>23.10.2024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695CB-9FF4-4AA1-8FAE-9D82DBA582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8672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B49E-8FB5-4C07-96D6-743759AB7EF5}" type="datetimeFigureOut">
              <a:rPr lang="ru-RU" smtClean="0"/>
              <a:t>23.10.2024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695CB-9FF4-4AA1-8FAE-9D82DBA582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2527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B49E-8FB5-4C07-96D6-743759AB7EF5}" type="datetimeFigureOut">
              <a:rPr lang="ru-RU" smtClean="0"/>
              <a:t>23.10.2024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695CB-9FF4-4AA1-8FAE-9D82DBA582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8066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B49E-8FB5-4C07-96D6-743759AB7EF5}" type="datetimeFigureOut">
              <a:rPr lang="ru-RU" smtClean="0"/>
              <a:t>23.10.2024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695CB-9FF4-4AA1-8FAE-9D82DBA582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6718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B49E-8FB5-4C07-96D6-743759AB7EF5}" type="datetimeFigureOut">
              <a:rPr lang="ru-RU" smtClean="0"/>
              <a:t>23.10.2024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695CB-9FF4-4AA1-8FAE-9D82DBA582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9201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B49E-8FB5-4C07-96D6-743759AB7EF5}" type="datetimeFigureOut">
              <a:rPr lang="ru-RU" smtClean="0"/>
              <a:t>23.10.2024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695CB-9FF4-4AA1-8FAE-9D82DBA582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1085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B49E-8FB5-4C07-96D6-743759AB7EF5}" type="datetimeFigureOut">
              <a:rPr lang="ru-RU" smtClean="0"/>
              <a:t>23.10.2024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695CB-9FF4-4AA1-8FAE-9D82DBA582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3968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DB49E-8FB5-4C07-96D6-743759AB7EF5}" type="datetimeFigureOut">
              <a:rPr lang="ru-RU" smtClean="0"/>
              <a:t>23.10.2024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695CB-9FF4-4AA1-8FAE-9D82DBA582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9977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1139687"/>
            <a:ext cx="9144000" cy="5035826"/>
          </a:xfrm>
        </p:spPr>
        <p:txBody>
          <a:bodyPr>
            <a:normAutofit fontScale="92500" lnSpcReduction="20000"/>
          </a:bodyPr>
          <a:lstStyle/>
          <a:p>
            <a:pPr indent="450215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kk-KZ" sz="4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kk-KZ" sz="4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Индуктивті плазмалы байланысқан </a:t>
            </a:r>
          </a:p>
          <a:p>
            <a:pPr indent="450215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kk-KZ" sz="4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масс – спектрометрия</a:t>
            </a:r>
          </a:p>
          <a:p>
            <a:pPr marL="71755" indent="450215" algn="just">
              <a:lnSpc>
                <a:spcPct val="150000"/>
              </a:lnSpc>
              <a:spcAft>
                <a:spcPts val="0"/>
              </a:spcAft>
            </a:pPr>
            <a:endParaRPr lang="kk-KZ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1755" indent="450215" algn="just">
              <a:lnSpc>
                <a:spcPct val="150000"/>
              </a:lnSpc>
              <a:spcAft>
                <a:spcPts val="0"/>
              </a:spcAft>
            </a:pPr>
            <a:endParaRPr lang="kk-KZ" sz="3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1755" indent="450215" algn="just">
              <a:lnSpc>
                <a:spcPct val="150000"/>
              </a:lnSpc>
              <a:spcAft>
                <a:spcPts val="0"/>
              </a:spcAft>
            </a:pPr>
            <a:endParaRPr lang="kk-KZ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1755" indent="450215" algn="just">
              <a:lnSpc>
                <a:spcPct val="150000"/>
              </a:lnSpc>
              <a:spcAft>
                <a:spcPts val="0"/>
              </a:spcAft>
            </a:pPr>
            <a:r>
              <a:rPr lang="kk-KZ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		</a:t>
            </a:r>
            <a:r>
              <a:rPr lang="kk-KZ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Дәріскер Исмаилова Акмарал Газизовна</a:t>
            </a:r>
            <a:endParaRPr lang="ru-RU" sz="19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4162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662152"/>
                <a:ext cx="10975428" cy="5791200"/>
              </a:xfrm>
            </p:spPr>
            <p:txBody>
              <a:bodyPr>
                <a:normAutofit fontScale="77500" lnSpcReduction="20000"/>
              </a:bodyPr>
              <a:lstStyle/>
              <a:p>
                <a:pPr marL="71755" indent="0" algn="just">
                  <a:lnSpc>
                    <a:spcPct val="150000"/>
                  </a:lnSpc>
                  <a:spcAft>
                    <a:spcPts val="0"/>
                  </a:spcAft>
                  <a:buNone/>
                </a:pPr>
                <a:r>
                  <a:rPr lang="kk-KZ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Тау жыныстары мен минералдардың микроэлементтер құрамының зерттелуі қазіргі заманғы  масс-спектрометриялық деректерге негізделген. Индуктивті байланысқан плазмалық масс-спектрометрия келесі артықшылықтарға байланысты элементтік және изотоптық талдауда көшбасшы болып табылады: </a:t>
                </a:r>
                <a:endParaRPr lang="ru-RU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 algn="just">
                  <a:lnSpc>
                    <a:spcPct val="150000"/>
                  </a:lnSpc>
                  <a:spcAft>
                    <a:spcPts val="0"/>
                  </a:spcAft>
                  <a:buFont typeface="Times New Roman" panose="02020603050405020304" pitchFamily="18" charset="0"/>
                  <a:buChar char="-"/>
                </a:pPr>
                <a:r>
                  <a:rPr lang="kk-KZ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Жоғары сезгіштігі</a:t>
                </a:r>
                <a:endParaRPr lang="ru-RU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 algn="just">
                  <a:lnSpc>
                    <a:spcPct val="150000"/>
                  </a:lnSpc>
                  <a:spcAft>
                    <a:spcPts val="0"/>
                  </a:spcAft>
                  <a:buFont typeface="Times New Roman" panose="02020603050405020304" pitchFamily="18" charset="0"/>
                  <a:buChar char="-"/>
                </a:pPr>
                <a:r>
                  <a:rPr lang="kk-KZ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Көп компонентті</a:t>
                </a:r>
                <a:endParaRPr lang="ru-RU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 algn="just">
                  <a:lnSpc>
                    <a:spcPct val="150000"/>
                  </a:lnSpc>
                  <a:spcAft>
                    <a:spcPts val="0"/>
                  </a:spcAft>
                  <a:buFont typeface="Times New Roman" panose="02020603050405020304" pitchFamily="18" charset="0"/>
                  <a:buChar char="-"/>
                </a:pPr>
                <a:r>
                  <a:rPr lang="kk-KZ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Көп салалылығы</a:t>
                </a:r>
                <a:endParaRPr lang="ru-RU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 algn="just">
                  <a:lnSpc>
                    <a:spcPct val="150000"/>
                  </a:lnSpc>
                  <a:spcAft>
                    <a:spcPts val="0"/>
                  </a:spcAft>
                  <a:buFont typeface="Times New Roman" panose="02020603050405020304" pitchFamily="18" charset="0"/>
                  <a:buChar char="-"/>
                </a:pPr>
                <a:r>
                  <a:rPr lang="kk-KZ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Жоғары талдау жылдамдылығы.</a:t>
                </a:r>
                <a:endParaRPr lang="ru-RU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71755" indent="0" algn="just">
                  <a:lnSpc>
                    <a:spcPct val="150000"/>
                  </a:lnSpc>
                  <a:spcAft>
                    <a:spcPts val="0"/>
                  </a:spcAft>
                  <a:buNone/>
                </a:pPr>
                <a:r>
                  <a:rPr lang="kk-KZ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Заманауи ICP масс-спектрометриясы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kk-KZ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10</m:t>
                        </m:r>
                      </m:e>
                      <m:sup>
                        <m:r>
                          <a:rPr lang="kk-KZ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−13</m:t>
                        </m:r>
                      </m:sup>
                    </m:sSup>
                  </m:oMath>
                </a14:m>
                <a:r>
                  <a:rPr lang="kk-KZ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%-ға дейінгі сезімталдығы бар бірнеше ондаған элементтердің төмен және өте төмен мөлшерін бір уақытта өлшеуге мүмкіндік береді.</a:t>
                </a:r>
                <a:endParaRPr lang="ru-RU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662152"/>
                <a:ext cx="10975428" cy="5791200"/>
              </a:xfrm>
              <a:blipFill>
                <a:blip r:embed="rId2"/>
                <a:stretch>
                  <a:fillRect l="-611" r="-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93455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620109"/>
                <a:ext cx="10985938" cy="5812221"/>
              </a:xfrm>
            </p:spPr>
            <p:txBody>
              <a:bodyPr>
                <a:normAutofit fontScale="77500" lnSpcReduction="20000"/>
              </a:bodyPr>
              <a:lstStyle/>
              <a:p>
                <a:pPr marL="71755" indent="0" algn="just">
                  <a:lnSpc>
                    <a:spcPct val="150000"/>
                  </a:lnSpc>
                  <a:spcAft>
                    <a:spcPts val="0"/>
                  </a:spcAft>
                  <a:buNone/>
                </a:pPr>
                <a:r>
                  <a:rPr lang="kk-KZ" b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Әдістің маңыздылығы</a:t>
                </a:r>
                <a:endParaRPr lang="ru-RU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71755" indent="0" algn="just">
                  <a:lnSpc>
                    <a:spcPct val="150000"/>
                  </a:lnSpc>
                  <a:spcAft>
                    <a:spcPts val="0"/>
                  </a:spcAft>
                  <a:buNone/>
                </a:pPr>
                <a:r>
                  <a:rPr lang="kk-KZ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- Эмиссиялық плазманың спектрлік талдауы аргон плазмасындағы талданатын заттың жұқа аэрозолін қыздыру үшін жоғары жиілікті индукциялық разрядты қолдану арқылы сипаттамалық спектрді қоздыруға негізделген.</a:t>
                </a:r>
                <a:endParaRPr lang="ru-RU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71755" indent="0" algn="just">
                  <a:lnSpc>
                    <a:spcPct val="150000"/>
                  </a:lnSpc>
                  <a:spcAft>
                    <a:spcPts val="0"/>
                  </a:spcAft>
                  <a:buNone/>
                </a:pPr>
                <a:r>
                  <a:rPr lang="kk-KZ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- Алынған спектрді жазу үшін спектрлік сызықтардың интенсивтілігін өлшеу үшін көп арналы спектр анализаторлары немесе компьютермен басқарылатын сканерлеуші ​​монохроматорлар қолданылады.</a:t>
                </a:r>
                <a:endParaRPr lang="ru-RU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71755" indent="0" algn="just">
                  <a:lnSpc>
                    <a:spcPct val="150000"/>
                  </a:lnSpc>
                  <a:spcAft>
                    <a:spcPts val="0"/>
                  </a:spcAft>
                  <a:buNone/>
                </a:pPr>
                <a:r>
                  <a:rPr lang="kk-KZ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- Әдіс элементтер концентрациясының өте төмен анықтау шегімен, жоғары дәлдікпен және жақсы ажыратымдылықпен сипатталады.</a:t>
                </a:r>
                <a:endParaRPr lang="ru-RU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71755" indent="0" algn="just">
                  <a:lnSpc>
                    <a:spcPct val="150000"/>
                  </a:lnSpc>
                  <a:spcAft>
                    <a:spcPts val="0"/>
                  </a:spcAft>
                  <a:buNone/>
                </a:pPr>
                <a:r>
                  <a:rPr lang="kk-KZ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- Ерітінділердегі анықтаушы элементтердің сезімталдығы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kk-KZ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10</m:t>
                        </m:r>
                      </m:e>
                      <m:sup>
                        <m:r>
                          <a:rPr lang="kk-KZ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−6</m:t>
                        </m:r>
                      </m:sup>
                    </m:sSup>
                  </m:oMath>
                </a14:m>
                <a:r>
                  <a:rPr lang="kk-KZ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−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kk-KZ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10</m:t>
                        </m:r>
                      </m:e>
                      <m:sup>
                        <m:r>
                          <a:rPr lang="kk-KZ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−8</m:t>
                        </m:r>
                      </m:sup>
                    </m:sSup>
                  </m:oMath>
                </a14:m>
                <a:r>
                  <a:rPr lang="kk-KZ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% деңгейінде болады.</a:t>
                </a:r>
                <a:endParaRPr lang="ru-RU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620109"/>
                <a:ext cx="10985938" cy="5812221"/>
              </a:xfrm>
              <a:blipFill>
                <a:blip r:embed="rId2"/>
                <a:stretch>
                  <a:fillRect l="-55" r="-66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5018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9186"/>
            <a:ext cx="10515600" cy="5987777"/>
          </a:xfrm>
        </p:spPr>
        <p:txBody>
          <a:bodyPr>
            <a:normAutofit fontScale="85000" lnSpcReduction="10000"/>
          </a:bodyPr>
          <a:lstStyle/>
          <a:p>
            <a:pPr marL="71755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kk-K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Қолданылатын аппаратура және процестің орындалуы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Ең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көп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таралған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құрал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ELAN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9000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квадрупольды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масс-спектрометр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болып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табылады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Талдау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үшін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дайындалған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үлгі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ерітіндісі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1% азот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қышқылы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ерітіндісімен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сұйылтылады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өлемі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50 мл полипропилен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ыдысқа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ауыстырылады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Сондай-ақ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ішкі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стандарт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ретінде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қабылданған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элемент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ерітіндісі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концентрациясы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10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ppb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миллиардтан үлесі;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ppb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1 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мг/т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индий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қосылады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Ерітінді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масс-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спектрометрге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пневматикалық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көлденең-ағынды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бүріккіштің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көмегімен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енгізіледі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Өлшеу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үшін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тазалығы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99,999% аргон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қолданылады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086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5214" y="399394"/>
            <a:ext cx="10794124" cy="5777570"/>
          </a:xfrm>
        </p:spPr>
        <p:txBody>
          <a:bodyPr>
            <a:normAutofit fontScale="77500" lnSpcReduction="20000"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Жұмысты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бастамас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бұрын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құрылғы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максималды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сезімталдыққа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қол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жеткізу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үшін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оңтайландыру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процедурасынан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өтеді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Анықтау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PerkinElmer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Instruments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көп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элементті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стандартты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ерітінділерін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пайдаланып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калибрлеу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қисықтарын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құру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негізінде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ғана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мүмкін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болады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1755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kk-K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Үлгіні дайындау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1755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-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Үлгіні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дайындаудың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мақсаты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үлгіні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толық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ыдырату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Бұл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жағдайда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үлгіні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ең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аз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сұйылтуды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сақтау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керек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1755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-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Үлгі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қолайлы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еріткіш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ыдырау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шарттары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таңдалатын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оңтайлы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әдісті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пайдаланып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ерітіндіге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ауыстырылады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1755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-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Үлгілерді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химиялық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ыдырату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әдісін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жасау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кезінде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минералды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фазаның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толық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ашылуына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жету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қажет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4301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0110" y="567559"/>
            <a:ext cx="11088414" cy="5609404"/>
          </a:xfrm>
        </p:spPr>
        <p:txBody>
          <a:bodyPr>
            <a:normAutofit/>
          </a:bodyPr>
          <a:lstStyle/>
          <a:p>
            <a:pPr marL="71755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-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Ең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тиімдісі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- 350 кПа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қысымға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дейін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сатылы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қыздыру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белгілі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бір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уақыт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ішінде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белгіленген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қысымда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ұстау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бағдарламасын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пайдаланып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микротолқынды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ыдырау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Мұндай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жағдайларда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әдетте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100% ер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ітіндіге ауыстыруға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қол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жеткізіледі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1755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-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Үлгіні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дайындау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талдау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үшін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пайдаланылатын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барлық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реагенттер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мен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қышқылдар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(фтор, азот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т.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 қышқылдар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«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төмен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қайнайтын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дистилляция 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әдісі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арқылы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қосымша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тазартылады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5259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99698"/>
            <a:ext cx="10515600" cy="5977266"/>
          </a:xfrm>
        </p:spPr>
        <p:txBody>
          <a:bodyPr>
            <a:normAutofit fontScale="77500" lnSpcReduction="20000"/>
          </a:bodyPr>
          <a:lstStyle/>
          <a:p>
            <a:pPr marL="71755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kk-K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Қорытынды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1755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- Плазмалық арнадағы жоғары температура қозуы қиын элементтердің (C, S, P, Se) құрамын анықтауға мүмкіндік береді. 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1755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-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Әлемдік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нарықта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жетекші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орындарды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Perkin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Elmer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фирмасының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шетелдік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жабдығы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индуктивті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байланысқан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плазмасы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бар Elan7000, Elan9000 масс-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спектрометрлері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сондай-ақ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Finnigan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Mat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фирмасының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EMENT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типті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индуктивті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байланысқан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плазмасы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бар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жоғары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ажыратымдылықтағы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масс-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спектрометрлері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алады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1755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-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Әдістің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жоғары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артықшылығы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- 60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элементке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дейінгі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концентрацияларды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бір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уақытта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анықтау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нәтижелерді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алтын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ондық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белгіге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дейін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мазмұнын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басып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шығарумен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бір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қорытынды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кесте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түрінде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көрсету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80000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480</Words>
  <Application>Microsoft Office PowerPoint</Application>
  <PresentationFormat>Широкоэкранный</PresentationFormat>
  <Paragraphs>34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Akmaral Ismailova</dc:creator>
  <cp:lastModifiedBy>Исмаилова Акмарал</cp:lastModifiedBy>
  <cp:revision>3</cp:revision>
  <dcterms:created xsi:type="dcterms:W3CDTF">2024-04-30T00:55:22Z</dcterms:created>
  <dcterms:modified xsi:type="dcterms:W3CDTF">2024-10-23T13:26:21Z</dcterms:modified>
</cp:coreProperties>
</file>