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9"/>
  </p:notesMasterIdLst>
  <p:handoutMasterIdLst>
    <p:handoutMasterId r:id="rId20"/>
  </p:handoutMasterIdLst>
  <p:sldIdLst>
    <p:sldId id="292" r:id="rId4"/>
    <p:sldId id="283" r:id="rId5"/>
    <p:sldId id="315" r:id="rId6"/>
    <p:sldId id="317" r:id="rId7"/>
    <p:sldId id="316" r:id="rId8"/>
    <p:sldId id="319" r:id="rId9"/>
    <p:sldId id="318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296" r:id="rId1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87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058F77-85AE-4301-9B87-DD1A1773AE60}" type="doc">
      <dgm:prSet loTypeId="urn:microsoft.com/office/officeart/2005/8/layout/hierarchy1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065FA974-3B58-404D-B4BC-625B709BBC7E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sz="1800" dirty="0" err="1" smtClean="0"/>
            <a:t>Ағындының</a:t>
          </a:r>
          <a:r>
            <a:rPr lang="ru-RU" sz="1800" dirty="0" smtClean="0"/>
            <a:t> </a:t>
          </a:r>
          <a:r>
            <a:rPr lang="ru-RU" sz="1800" dirty="0" err="1" smtClean="0"/>
            <a:t>циклдік</a:t>
          </a:r>
          <a:r>
            <a:rPr lang="ru-RU" sz="1800" dirty="0" smtClean="0"/>
            <a:t> </a:t>
          </a:r>
          <a:r>
            <a:rPr lang="ru-RU" sz="1800" dirty="0" err="1" smtClean="0"/>
            <a:t>тербелістерін</a:t>
          </a:r>
          <a:r>
            <a:rPr lang="ru-RU" sz="1800" dirty="0" smtClean="0"/>
            <a:t> </a:t>
          </a:r>
          <a:r>
            <a:rPr lang="ru-RU" sz="1800" dirty="0" err="1" smtClean="0"/>
            <a:t>анықтаудың</a:t>
          </a:r>
          <a:r>
            <a:rPr lang="ru-RU" sz="1800" dirty="0" smtClean="0"/>
            <a:t> </a:t>
          </a:r>
          <a:r>
            <a:rPr lang="ru-RU" sz="1800" dirty="0" err="1" smtClean="0"/>
            <a:t>әртүрлі</a:t>
          </a:r>
          <a:r>
            <a:rPr lang="ru-RU" sz="1800" dirty="0" smtClean="0"/>
            <a:t> </a:t>
          </a:r>
          <a:r>
            <a:rPr lang="ru-RU" sz="1800" dirty="0" err="1" smtClean="0"/>
            <a:t>әдістері</a:t>
          </a:r>
          <a:endParaRPr lang="ru-RU" sz="1800" dirty="0"/>
        </a:p>
      </dgm:t>
    </dgm:pt>
    <dgm:pt modelId="{B95EB21F-D7B2-4AD2-B75B-86F9A9BEA34B}" type="parTrans" cxnId="{97B1FB21-9B08-4C8B-8F0B-D12E53318C57}">
      <dgm:prSet/>
      <dgm:spPr/>
      <dgm:t>
        <a:bodyPr/>
        <a:lstStyle/>
        <a:p>
          <a:endParaRPr lang="ru-RU"/>
        </a:p>
      </dgm:t>
    </dgm:pt>
    <dgm:pt modelId="{566DA966-5043-4A76-84AB-B1DF5A11CF22}" type="sibTrans" cxnId="{97B1FB21-9B08-4C8B-8F0B-D12E53318C57}">
      <dgm:prSet/>
      <dgm:spPr/>
      <dgm:t>
        <a:bodyPr/>
        <a:lstStyle/>
        <a:p>
          <a:endParaRPr lang="ru-RU"/>
        </a:p>
      </dgm:t>
    </dgm:pt>
    <dgm:pt modelId="{8CDC5FC7-6E2C-4D13-842F-8F175C35ACD4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err="1" smtClean="0"/>
            <a:t>Гидрологиялық</a:t>
          </a:r>
          <a:r>
            <a:rPr lang="ru-RU" sz="1600" dirty="0" smtClean="0"/>
            <a:t> </a:t>
          </a:r>
          <a:r>
            <a:rPr lang="ru-RU" sz="1600" dirty="0" err="1" smtClean="0"/>
            <a:t>қатарларды</a:t>
          </a:r>
          <a:r>
            <a:rPr lang="ru-RU" sz="1600" dirty="0" smtClean="0"/>
            <a:t> </a:t>
          </a:r>
          <a:r>
            <a:rPr lang="ru-RU" sz="1600" dirty="0" err="1" smtClean="0"/>
            <a:t>тегістеу</a:t>
          </a:r>
          <a:endParaRPr lang="ru-RU" sz="1600" dirty="0" smtClean="0"/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B6252B22-0764-423B-A9D5-2BBB24DA6BE2}" type="parTrans" cxnId="{4CD2E685-67A6-4ACB-8388-E1072076E07C}">
      <dgm:prSet/>
      <dgm:spPr/>
      <dgm:t>
        <a:bodyPr/>
        <a:lstStyle/>
        <a:p>
          <a:endParaRPr lang="ru-RU"/>
        </a:p>
      </dgm:t>
    </dgm:pt>
    <dgm:pt modelId="{F8E922CC-9BD5-4E03-9EE2-A2E82DD8943C}" type="sibTrans" cxnId="{4CD2E685-67A6-4ACB-8388-E1072076E07C}">
      <dgm:prSet/>
      <dgm:spPr/>
      <dgm:t>
        <a:bodyPr/>
        <a:lstStyle/>
        <a:p>
          <a:endParaRPr lang="ru-RU"/>
        </a:p>
      </dgm:t>
    </dgm:pt>
    <dgm:pt modelId="{FE7DF04A-8036-4F49-AEF8-502216BC9431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err="1" smtClean="0"/>
            <a:t>Ағындының</a:t>
          </a:r>
          <a:r>
            <a:rPr lang="ru-RU" sz="1600" dirty="0" smtClean="0"/>
            <a:t> </a:t>
          </a:r>
          <a:r>
            <a:rPr lang="ru-RU" sz="1600" dirty="0" err="1" smtClean="0"/>
            <a:t>айырымдық</a:t>
          </a:r>
          <a:r>
            <a:rPr lang="ru-RU" sz="1600" dirty="0" smtClean="0"/>
            <a:t> интеграл </a:t>
          </a:r>
          <a:r>
            <a:rPr lang="ru-RU" sz="1600" dirty="0" err="1" smtClean="0"/>
            <a:t>қисықтары</a:t>
          </a:r>
          <a:endParaRPr lang="ru-RU" sz="1600" dirty="0" smtClean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BE6617B3-904A-465E-8B7F-BACC965314B2}" type="parTrans" cxnId="{6A739839-5D82-4579-B737-1D88CB2E295F}">
      <dgm:prSet/>
      <dgm:spPr/>
      <dgm:t>
        <a:bodyPr/>
        <a:lstStyle/>
        <a:p>
          <a:endParaRPr lang="ru-RU"/>
        </a:p>
      </dgm:t>
    </dgm:pt>
    <dgm:pt modelId="{6B24D0C1-C1C9-4A66-BD92-7F5C5FADA698}" type="sibTrans" cxnId="{6A739839-5D82-4579-B737-1D88CB2E295F}">
      <dgm:prSet/>
      <dgm:spPr/>
      <dgm:t>
        <a:bodyPr/>
        <a:lstStyle/>
        <a:p>
          <a:endParaRPr lang="ru-RU"/>
        </a:p>
      </dgm:t>
    </dgm:pt>
    <dgm:pt modelId="{A861A40B-6F28-4B73-B548-4DC3CCF1F284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sz="1600" dirty="0" err="1" smtClean="0"/>
            <a:t>Автокорреляциялық</a:t>
          </a:r>
          <a:r>
            <a:rPr lang="ru-RU" sz="1600" dirty="0" smtClean="0"/>
            <a:t> </a:t>
          </a:r>
          <a:r>
            <a:rPr lang="ru-RU" sz="1600" dirty="0" err="1" smtClean="0"/>
            <a:t>функциялар</a:t>
          </a:r>
          <a:r>
            <a:rPr lang="ru-RU" sz="1600" dirty="0" smtClean="0"/>
            <a:t> </a:t>
          </a:r>
          <a:endParaRPr lang="ru-RU" sz="1600" dirty="0"/>
        </a:p>
      </dgm:t>
    </dgm:pt>
    <dgm:pt modelId="{117613DC-5992-4601-B0BF-6AF0D841F52B}" type="parTrans" cxnId="{EACF2001-A3D8-4674-8C3D-AEBA462C5187}">
      <dgm:prSet/>
      <dgm:spPr/>
      <dgm:t>
        <a:bodyPr/>
        <a:lstStyle/>
        <a:p>
          <a:endParaRPr lang="ru-RU"/>
        </a:p>
      </dgm:t>
    </dgm:pt>
    <dgm:pt modelId="{59834184-20CF-4A0C-B4E9-C11BE398CFD2}" type="sibTrans" cxnId="{EACF2001-A3D8-4674-8C3D-AEBA462C5187}">
      <dgm:prSet/>
      <dgm:spPr/>
      <dgm:t>
        <a:bodyPr/>
        <a:lstStyle/>
        <a:p>
          <a:endParaRPr lang="ru-RU"/>
        </a:p>
      </dgm:t>
    </dgm:pt>
    <dgm:pt modelId="{9B63B4F7-7312-4131-AF99-57F06956C3E1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err="1" smtClean="0"/>
            <a:t>Спектрлік</a:t>
          </a:r>
          <a:r>
            <a:rPr lang="ru-RU" sz="1600" dirty="0" smtClean="0"/>
            <a:t> </a:t>
          </a:r>
          <a:r>
            <a:rPr lang="ru-RU" sz="1600" dirty="0" err="1" smtClean="0"/>
            <a:t>функциялар</a:t>
          </a:r>
          <a:endParaRPr lang="ru-RU" sz="1600" dirty="0" smtClean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15A33990-2F9C-4BCC-ACEB-393D888680FA}" type="parTrans" cxnId="{4BBFDCA1-4BF9-4913-8592-5D1ED57BA125}">
      <dgm:prSet/>
      <dgm:spPr/>
      <dgm:t>
        <a:bodyPr/>
        <a:lstStyle/>
        <a:p>
          <a:endParaRPr lang="ru-RU"/>
        </a:p>
      </dgm:t>
    </dgm:pt>
    <dgm:pt modelId="{4964ECC3-A9DB-46B8-81D7-BDD6E9553EFA}" type="sibTrans" cxnId="{4BBFDCA1-4BF9-4913-8592-5D1ED57BA125}">
      <dgm:prSet/>
      <dgm:spPr/>
      <dgm:t>
        <a:bodyPr/>
        <a:lstStyle/>
        <a:p>
          <a:endParaRPr lang="ru-RU"/>
        </a:p>
      </dgm:t>
    </dgm:pt>
    <dgm:pt modelId="{5CCF49F5-37C6-4465-A041-56392859240F}" type="pres">
      <dgm:prSet presAssocID="{59058F77-85AE-4301-9B87-DD1A1773AE6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A82ABCB-29CD-44A7-AABF-22630E823FBC}" type="pres">
      <dgm:prSet presAssocID="{065FA974-3B58-404D-B4BC-625B709BBC7E}" presName="hierRoot1" presStyleCnt="0"/>
      <dgm:spPr/>
    </dgm:pt>
    <dgm:pt modelId="{EB3D6FB7-22AF-4710-9E66-3C73410DE986}" type="pres">
      <dgm:prSet presAssocID="{065FA974-3B58-404D-B4BC-625B709BBC7E}" presName="composite" presStyleCnt="0"/>
      <dgm:spPr/>
    </dgm:pt>
    <dgm:pt modelId="{6DB6FBB9-5D5E-4551-91CE-1494B3D7F129}" type="pres">
      <dgm:prSet presAssocID="{065FA974-3B58-404D-B4BC-625B709BBC7E}" presName="background" presStyleLbl="node0" presStyleIdx="0" presStyleCnt="1"/>
      <dgm:spPr/>
    </dgm:pt>
    <dgm:pt modelId="{AC062680-EECE-43B2-8AB8-90BED770A5C4}" type="pres">
      <dgm:prSet presAssocID="{065FA974-3B58-404D-B4BC-625B709BBC7E}" presName="text" presStyleLbl="fgAcc0" presStyleIdx="0" presStyleCnt="1" custScaleX="121000" custScaleY="121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BC9F5F-FCBE-4CE9-94DE-A2BA0361EE21}" type="pres">
      <dgm:prSet presAssocID="{065FA974-3B58-404D-B4BC-625B709BBC7E}" presName="hierChild2" presStyleCnt="0"/>
      <dgm:spPr/>
    </dgm:pt>
    <dgm:pt modelId="{7B0AD279-9BDC-4A98-9BE7-317CB928970E}" type="pres">
      <dgm:prSet presAssocID="{B6252B22-0764-423B-A9D5-2BBB24DA6BE2}" presName="Name10" presStyleLbl="parChTrans1D2" presStyleIdx="0" presStyleCnt="4"/>
      <dgm:spPr/>
      <dgm:t>
        <a:bodyPr/>
        <a:lstStyle/>
        <a:p>
          <a:endParaRPr lang="ru-RU"/>
        </a:p>
      </dgm:t>
    </dgm:pt>
    <dgm:pt modelId="{8A795F43-18AD-45B0-9B09-A3AC3BE7FF11}" type="pres">
      <dgm:prSet presAssocID="{8CDC5FC7-6E2C-4D13-842F-8F175C35ACD4}" presName="hierRoot2" presStyleCnt="0"/>
      <dgm:spPr/>
    </dgm:pt>
    <dgm:pt modelId="{A1FE4452-A0D4-4F3B-917E-B0A77681F738}" type="pres">
      <dgm:prSet presAssocID="{8CDC5FC7-6E2C-4D13-842F-8F175C35ACD4}" presName="composite2" presStyleCnt="0"/>
      <dgm:spPr/>
    </dgm:pt>
    <dgm:pt modelId="{2FBB8B9E-6C19-4B96-A9B3-4EBF57B25C05}" type="pres">
      <dgm:prSet presAssocID="{8CDC5FC7-6E2C-4D13-842F-8F175C35ACD4}" presName="background2" presStyleLbl="node2" presStyleIdx="0" presStyleCnt="4"/>
      <dgm:spPr/>
    </dgm:pt>
    <dgm:pt modelId="{883F59A0-F5A7-4F54-B31B-087D23341AA4}" type="pres">
      <dgm:prSet presAssocID="{8CDC5FC7-6E2C-4D13-842F-8F175C35ACD4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593581-DCCB-497F-90B9-6874A7922D8D}" type="pres">
      <dgm:prSet presAssocID="{8CDC5FC7-6E2C-4D13-842F-8F175C35ACD4}" presName="hierChild3" presStyleCnt="0"/>
      <dgm:spPr/>
    </dgm:pt>
    <dgm:pt modelId="{8C769537-884E-4B19-BB22-1DE1E839B8DC}" type="pres">
      <dgm:prSet presAssocID="{BE6617B3-904A-465E-8B7F-BACC965314B2}" presName="Name10" presStyleLbl="parChTrans1D2" presStyleIdx="1" presStyleCnt="4"/>
      <dgm:spPr/>
      <dgm:t>
        <a:bodyPr/>
        <a:lstStyle/>
        <a:p>
          <a:endParaRPr lang="ru-RU"/>
        </a:p>
      </dgm:t>
    </dgm:pt>
    <dgm:pt modelId="{D7EAE353-3AE1-4C94-8B59-698A3CA5D037}" type="pres">
      <dgm:prSet presAssocID="{FE7DF04A-8036-4F49-AEF8-502216BC9431}" presName="hierRoot2" presStyleCnt="0"/>
      <dgm:spPr/>
    </dgm:pt>
    <dgm:pt modelId="{FC754756-05AF-4D33-AD9F-1754A397444D}" type="pres">
      <dgm:prSet presAssocID="{FE7DF04A-8036-4F49-AEF8-502216BC9431}" presName="composite2" presStyleCnt="0"/>
      <dgm:spPr/>
    </dgm:pt>
    <dgm:pt modelId="{57B6A6D2-F908-4A56-A53D-6E4F982B8943}" type="pres">
      <dgm:prSet presAssocID="{FE7DF04A-8036-4F49-AEF8-502216BC9431}" presName="background2" presStyleLbl="node2" presStyleIdx="1" presStyleCnt="4"/>
      <dgm:spPr/>
    </dgm:pt>
    <dgm:pt modelId="{A4B5C22C-17B8-446D-AE5A-48700E3173D3}" type="pres">
      <dgm:prSet presAssocID="{FE7DF04A-8036-4F49-AEF8-502216BC9431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91FD9F-AB91-4F6F-8CA6-D4DAF9BA69B1}" type="pres">
      <dgm:prSet presAssocID="{FE7DF04A-8036-4F49-AEF8-502216BC9431}" presName="hierChild3" presStyleCnt="0"/>
      <dgm:spPr/>
    </dgm:pt>
    <dgm:pt modelId="{C9364903-6840-4B41-BC03-CF0479CF3445}" type="pres">
      <dgm:prSet presAssocID="{117613DC-5992-4601-B0BF-6AF0D841F52B}" presName="Name10" presStyleLbl="parChTrans1D2" presStyleIdx="2" presStyleCnt="4"/>
      <dgm:spPr/>
      <dgm:t>
        <a:bodyPr/>
        <a:lstStyle/>
        <a:p>
          <a:endParaRPr lang="ru-RU"/>
        </a:p>
      </dgm:t>
    </dgm:pt>
    <dgm:pt modelId="{3BB2F637-95A3-4B3D-A98F-826590C213EA}" type="pres">
      <dgm:prSet presAssocID="{A861A40B-6F28-4B73-B548-4DC3CCF1F284}" presName="hierRoot2" presStyleCnt="0"/>
      <dgm:spPr/>
    </dgm:pt>
    <dgm:pt modelId="{FE6660D6-A13F-4450-9BD6-33A8C5CF52FE}" type="pres">
      <dgm:prSet presAssocID="{A861A40B-6F28-4B73-B548-4DC3CCF1F284}" presName="composite2" presStyleCnt="0"/>
      <dgm:spPr/>
    </dgm:pt>
    <dgm:pt modelId="{C79B9401-F61B-4607-AF18-32333DD33EF6}" type="pres">
      <dgm:prSet presAssocID="{A861A40B-6F28-4B73-B548-4DC3CCF1F284}" presName="background2" presStyleLbl="node2" presStyleIdx="2" presStyleCnt="4"/>
      <dgm:spPr/>
    </dgm:pt>
    <dgm:pt modelId="{CC4734B3-BFD1-4BBC-AB1F-0F4D7A796419}" type="pres">
      <dgm:prSet presAssocID="{A861A40B-6F28-4B73-B548-4DC3CCF1F284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0E6DCA-20B3-46C3-A605-E7D7DE7CB63F}" type="pres">
      <dgm:prSet presAssocID="{A861A40B-6F28-4B73-B548-4DC3CCF1F284}" presName="hierChild3" presStyleCnt="0"/>
      <dgm:spPr/>
    </dgm:pt>
    <dgm:pt modelId="{28A55405-0E63-43BF-B9C0-9769818BD27A}" type="pres">
      <dgm:prSet presAssocID="{15A33990-2F9C-4BCC-ACEB-393D888680FA}" presName="Name10" presStyleLbl="parChTrans1D2" presStyleIdx="3" presStyleCnt="4"/>
      <dgm:spPr/>
      <dgm:t>
        <a:bodyPr/>
        <a:lstStyle/>
        <a:p>
          <a:endParaRPr lang="ru-RU"/>
        </a:p>
      </dgm:t>
    </dgm:pt>
    <dgm:pt modelId="{632B54A4-8E40-49FF-AF4D-93AEB5D647B6}" type="pres">
      <dgm:prSet presAssocID="{9B63B4F7-7312-4131-AF99-57F06956C3E1}" presName="hierRoot2" presStyleCnt="0"/>
      <dgm:spPr/>
    </dgm:pt>
    <dgm:pt modelId="{E7DF1921-902F-4F94-86AC-C446E809267D}" type="pres">
      <dgm:prSet presAssocID="{9B63B4F7-7312-4131-AF99-57F06956C3E1}" presName="composite2" presStyleCnt="0"/>
      <dgm:spPr/>
    </dgm:pt>
    <dgm:pt modelId="{F8FFEDD6-8663-4A00-92E8-043F3D4E27CA}" type="pres">
      <dgm:prSet presAssocID="{9B63B4F7-7312-4131-AF99-57F06956C3E1}" presName="background2" presStyleLbl="node2" presStyleIdx="3" presStyleCnt="4"/>
      <dgm:spPr/>
    </dgm:pt>
    <dgm:pt modelId="{99BB77EC-F51E-4B0F-82AB-A0A1FC49EC6E}" type="pres">
      <dgm:prSet presAssocID="{9B63B4F7-7312-4131-AF99-57F06956C3E1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477F5B-0974-4ADC-8403-39A991310F7A}" type="pres">
      <dgm:prSet presAssocID="{9B63B4F7-7312-4131-AF99-57F06956C3E1}" presName="hierChild3" presStyleCnt="0"/>
      <dgm:spPr/>
    </dgm:pt>
  </dgm:ptLst>
  <dgm:cxnLst>
    <dgm:cxn modelId="{FB47A098-E664-45EA-9AC8-A1C5FEB6D836}" type="presOf" srcId="{117613DC-5992-4601-B0BF-6AF0D841F52B}" destId="{C9364903-6840-4B41-BC03-CF0479CF3445}" srcOrd="0" destOrd="0" presId="urn:microsoft.com/office/officeart/2005/8/layout/hierarchy1"/>
    <dgm:cxn modelId="{2BB73948-EF15-429F-903F-0A007F202A2B}" type="presOf" srcId="{15A33990-2F9C-4BCC-ACEB-393D888680FA}" destId="{28A55405-0E63-43BF-B9C0-9769818BD27A}" srcOrd="0" destOrd="0" presId="urn:microsoft.com/office/officeart/2005/8/layout/hierarchy1"/>
    <dgm:cxn modelId="{BF23C979-A572-4FE7-93D2-2DD68E0891DF}" type="presOf" srcId="{B6252B22-0764-423B-A9D5-2BBB24DA6BE2}" destId="{7B0AD279-9BDC-4A98-9BE7-317CB928970E}" srcOrd="0" destOrd="0" presId="urn:microsoft.com/office/officeart/2005/8/layout/hierarchy1"/>
    <dgm:cxn modelId="{EC09DE1A-0C7E-4B42-A9C9-C3263308A431}" type="presOf" srcId="{FE7DF04A-8036-4F49-AEF8-502216BC9431}" destId="{A4B5C22C-17B8-446D-AE5A-48700E3173D3}" srcOrd="0" destOrd="0" presId="urn:microsoft.com/office/officeart/2005/8/layout/hierarchy1"/>
    <dgm:cxn modelId="{CAA7ADB9-D692-4885-8487-E031FC96C6C0}" type="presOf" srcId="{9B63B4F7-7312-4131-AF99-57F06956C3E1}" destId="{99BB77EC-F51E-4B0F-82AB-A0A1FC49EC6E}" srcOrd="0" destOrd="0" presId="urn:microsoft.com/office/officeart/2005/8/layout/hierarchy1"/>
    <dgm:cxn modelId="{6A739839-5D82-4579-B737-1D88CB2E295F}" srcId="{065FA974-3B58-404D-B4BC-625B709BBC7E}" destId="{FE7DF04A-8036-4F49-AEF8-502216BC9431}" srcOrd="1" destOrd="0" parTransId="{BE6617B3-904A-465E-8B7F-BACC965314B2}" sibTransId="{6B24D0C1-C1C9-4A66-BD92-7F5C5FADA698}"/>
    <dgm:cxn modelId="{2EF7A744-DDD0-46AA-BA45-BC4D067C74E9}" type="presOf" srcId="{BE6617B3-904A-465E-8B7F-BACC965314B2}" destId="{8C769537-884E-4B19-BB22-1DE1E839B8DC}" srcOrd="0" destOrd="0" presId="urn:microsoft.com/office/officeart/2005/8/layout/hierarchy1"/>
    <dgm:cxn modelId="{EACF2001-A3D8-4674-8C3D-AEBA462C5187}" srcId="{065FA974-3B58-404D-B4BC-625B709BBC7E}" destId="{A861A40B-6F28-4B73-B548-4DC3CCF1F284}" srcOrd="2" destOrd="0" parTransId="{117613DC-5992-4601-B0BF-6AF0D841F52B}" sibTransId="{59834184-20CF-4A0C-B4E9-C11BE398CFD2}"/>
    <dgm:cxn modelId="{E9826BED-9ED3-45E9-94BE-33A460CBF696}" type="presOf" srcId="{065FA974-3B58-404D-B4BC-625B709BBC7E}" destId="{AC062680-EECE-43B2-8AB8-90BED770A5C4}" srcOrd="0" destOrd="0" presId="urn:microsoft.com/office/officeart/2005/8/layout/hierarchy1"/>
    <dgm:cxn modelId="{4BBFDCA1-4BF9-4913-8592-5D1ED57BA125}" srcId="{065FA974-3B58-404D-B4BC-625B709BBC7E}" destId="{9B63B4F7-7312-4131-AF99-57F06956C3E1}" srcOrd="3" destOrd="0" parTransId="{15A33990-2F9C-4BCC-ACEB-393D888680FA}" sibTransId="{4964ECC3-A9DB-46B8-81D7-BDD6E9553EFA}"/>
    <dgm:cxn modelId="{6600E3AB-12FC-4256-8D8D-803CF2ABD81C}" type="presOf" srcId="{59058F77-85AE-4301-9B87-DD1A1773AE60}" destId="{5CCF49F5-37C6-4465-A041-56392859240F}" srcOrd="0" destOrd="0" presId="urn:microsoft.com/office/officeart/2005/8/layout/hierarchy1"/>
    <dgm:cxn modelId="{97B1FB21-9B08-4C8B-8F0B-D12E53318C57}" srcId="{59058F77-85AE-4301-9B87-DD1A1773AE60}" destId="{065FA974-3B58-404D-B4BC-625B709BBC7E}" srcOrd="0" destOrd="0" parTransId="{B95EB21F-D7B2-4AD2-B75B-86F9A9BEA34B}" sibTransId="{566DA966-5043-4A76-84AB-B1DF5A11CF22}"/>
    <dgm:cxn modelId="{C83CDAE6-347D-4819-BAFE-D9F6B12E41FA}" type="presOf" srcId="{8CDC5FC7-6E2C-4D13-842F-8F175C35ACD4}" destId="{883F59A0-F5A7-4F54-B31B-087D23341AA4}" srcOrd="0" destOrd="0" presId="urn:microsoft.com/office/officeart/2005/8/layout/hierarchy1"/>
    <dgm:cxn modelId="{C6E2D3BC-B3ED-4371-A3EC-3FB720212D1E}" type="presOf" srcId="{A861A40B-6F28-4B73-B548-4DC3CCF1F284}" destId="{CC4734B3-BFD1-4BBC-AB1F-0F4D7A796419}" srcOrd="0" destOrd="0" presId="urn:microsoft.com/office/officeart/2005/8/layout/hierarchy1"/>
    <dgm:cxn modelId="{4CD2E685-67A6-4ACB-8388-E1072076E07C}" srcId="{065FA974-3B58-404D-B4BC-625B709BBC7E}" destId="{8CDC5FC7-6E2C-4D13-842F-8F175C35ACD4}" srcOrd="0" destOrd="0" parTransId="{B6252B22-0764-423B-A9D5-2BBB24DA6BE2}" sibTransId="{F8E922CC-9BD5-4E03-9EE2-A2E82DD8943C}"/>
    <dgm:cxn modelId="{092D0368-DE34-47AE-95A4-9EF853129A89}" type="presParOf" srcId="{5CCF49F5-37C6-4465-A041-56392859240F}" destId="{BA82ABCB-29CD-44A7-AABF-22630E823FBC}" srcOrd="0" destOrd="0" presId="urn:microsoft.com/office/officeart/2005/8/layout/hierarchy1"/>
    <dgm:cxn modelId="{C2B3077B-5AE8-4C0E-852F-575FA5C0FF2F}" type="presParOf" srcId="{BA82ABCB-29CD-44A7-AABF-22630E823FBC}" destId="{EB3D6FB7-22AF-4710-9E66-3C73410DE986}" srcOrd="0" destOrd="0" presId="urn:microsoft.com/office/officeart/2005/8/layout/hierarchy1"/>
    <dgm:cxn modelId="{D3D1AF7A-AC6F-4275-86B2-611E0260A687}" type="presParOf" srcId="{EB3D6FB7-22AF-4710-9E66-3C73410DE986}" destId="{6DB6FBB9-5D5E-4551-91CE-1494B3D7F129}" srcOrd="0" destOrd="0" presId="urn:microsoft.com/office/officeart/2005/8/layout/hierarchy1"/>
    <dgm:cxn modelId="{28C44E83-EBD5-478C-85C3-2DE40C86C28C}" type="presParOf" srcId="{EB3D6FB7-22AF-4710-9E66-3C73410DE986}" destId="{AC062680-EECE-43B2-8AB8-90BED770A5C4}" srcOrd="1" destOrd="0" presId="urn:microsoft.com/office/officeart/2005/8/layout/hierarchy1"/>
    <dgm:cxn modelId="{CCC548F5-D576-42AA-971E-D6EC97AD463F}" type="presParOf" srcId="{BA82ABCB-29CD-44A7-AABF-22630E823FBC}" destId="{BBBC9F5F-FCBE-4CE9-94DE-A2BA0361EE21}" srcOrd="1" destOrd="0" presId="urn:microsoft.com/office/officeart/2005/8/layout/hierarchy1"/>
    <dgm:cxn modelId="{3FE8EC9D-443E-42E7-8841-F5B408063C1C}" type="presParOf" srcId="{BBBC9F5F-FCBE-4CE9-94DE-A2BA0361EE21}" destId="{7B0AD279-9BDC-4A98-9BE7-317CB928970E}" srcOrd="0" destOrd="0" presId="urn:microsoft.com/office/officeart/2005/8/layout/hierarchy1"/>
    <dgm:cxn modelId="{124C9948-30A5-46D8-9761-451DFC3E8762}" type="presParOf" srcId="{BBBC9F5F-FCBE-4CE9-94DE-A2BA0361EE21}" destId="{8A795F43-18AD-45B0-9B09-A3AC3BE7FF11}" srcOrd="1" destOrd="0" presId="urn:microsoft.com/office/officeart/2005/8/layout/hierarchy1"/>
    <dgm:cxn modelId="{DDD4749B-542C-4039-A2D7-487656AB9547}" type="presParOf" srcId="{8A795F43-18AD-45B0-9B09-A3AC3BE7FF11}" destId="{A1FE4452-A0D4-4F3B-917E-B0A77681F738}" srcOrd="0" destOrd="0" presId="urn:microsoft.com/office/officeart/2005/8/layout/hierarchy1"/>
    <dgm:cxn modelId="{94A99232-942F-4F88-8CB5-198BB84CD3C2}" type="presParOf" srcId="{A1FE4452-A0D4-4F3B-917E-B0A77681F738}" destId="{2FBB8B9E-6C19-4B96-A9B3-4EBF57B25C05}" srcOrd="0" destOrd="0" presId="urn:microsoft.com/office/officeart/2005/8/layout/hierarchy1"/>
    <dgm:cxn modelId="{9CDBE5A7-FA87-4D1E-AC32-8755AC399D4D}" type="presParOf" srcId="{A1FE4452-A0D4-4F3B-917E-B0A77681F738}" destId="{883F59A0-F5A7-4F54-B31B-087D23341AA4}" srcOrd="1" destOrd="0" presId="urn:microsoft.com/office/officeart/2005/8/layout/hierarchy1"/>
    <dgm:cxn modelId="{89106BD5-4EB4-4950-975F-DBE59C11D336}" type="presParOf" srcId="{8A795F43-18AD-45B0-9B09-A3AC3BE7FF11}" destId="{C6593581-DCCB-497F-90B9-6874A7922D8D}" srcOrd="1" destOrd="0" presId="urn:microsoft.com/office/officeart/2005/8/layout/hierarchy1"/>
    <dgm:cxn modelId="{342A88D5-2AB1-4895-BB84-4EC2D3544A9B}" type="presParOf" srcId="{BBBC9F5F-FCBE-4CE9-94DE-A2BA0361EE21}" destId="{8C769537-884E-4B19-BB22-1DE1E839B8DC}" srcOrd="2" destOrd="0" presId="urn:microsoft.com/office/officeart/2005/8/layout/hierarchy1"/>
    <dgm:cxn modelId="{E7BF5EBE-EEE8-4AE9-9EF7-C9D444231B2C}" type="presParOf" srcId="{BBBC9F5F-FCBE-4CE9-94DE-A2BA0361EE21}" destId="{D7EAE353-3AE1-4C94-8B59-698A3CA5D037}" srcOrd="3" destOrd="0" presId="urn:microsoft.com/office/officeart/2005/8/layout/hierarchy1"/>
    <dgm:cxn modelId="{AE1A8AAF-E458-4B14-BC21-13BFE65F5AA5}" type="presParOf" srcId="{D7EAE353-3AE1-4C94-8B59-698A3CA5D037}" destId="{FC754756-05AF-4D33-AD9F-1754A397444D}" srcOrd="0" destOrd="0" presId="urn:microsoft.com/office/officeart/2005/8/layout/hierarchy1"/>
    <dgm:cxn modelId="{F92F58A0-9506-41E8-8328-AD188AE71CCE}" type="presParOf" srcId="{FC754756-05AF-4D33-AD9F-1754A397444D}" destId="{57B6A6D2-F908-4A56-A53D-6E4F982B8943}" srcOrd="0" destOrd="0" presId="urn:microsoft.com/office/officeart/2005/8/layout/hierarchy1"/>
    <dgm:cxn modelId="{7FAA37D8-6D17-438F-BC80-37C7CD1AA68D}" type="presParOf" srcId="{FC754756-05AF-4D33-AD9F-1754A397444D}" destId="{A4B5C22C-17B8-446D-AE5A-48700E3173D3}" srcOrd="1" destOrd="0" presId="urn:microsoft.com/office/officeart/2005/8/layout/hierarchy1"/>
    <dgm:cxn modelId="{24DA3A8C-014F-4917-BBCF-F7262836501D}" type="presParOf" srcId="{D7EAE353-3AE1-4C94-8B59-698A3CA5D037}" destId="{4691FD9F-AB91-4F6F-8CA6-D4DAF9BA69B1}" srcOrd="1" destOrd="0" presId="urn:microsoft.com/office/officeart/2005/8/layout/hierarchy1"/>
    <dgm:cxn modelId="{5219FDA7-5606-489D-ACDA-1CFCE4DA941A}" type="presParOf" srcId="{BBBC9F5F-FCBE-4CE9-94DE-A2BA0361EE21}" destId="{C9364903-6840-4B41-BC03-CF0479CF3445}" srcOrd="4" destOrd="0" presId="urn:microsoft.com/office/officeart/2005/8/layout/hierarchy1"/>
    <dgm:cxn modelId="{5B962922-C8F6-422C-AC1A-57195B5F4053}" type="presParOf" srcId="{BBBC9F5F-FCBE-4CE9-94DE-A2BA0361EE21}" destId="{3BB2F637-95A3-4B3D-A98F-826590C213EA}" srcOrd="5" destOrd="0" presId="urn:microsoft.com/office/officeart/2005/8/layout/hierarchy1"/>
    <dgm:cxn modelId="{F9BB4C49-6B93-4349-AA07-739C8F9656D6}" type="presParOf" srcId="{3BB2F637-95A3-4B3D-A98F-826590C213EA}" destId="{FE6660D6-A13F-4450-9BD6-33A8C5CF52FE}" srcOrd="0" destOrd="0" presId="urn:microsoft.com/office/officeart/2005/8/layout/hierarchy1"/>
    <dgm:cxn modelId="{9F8408D9-CDBF-4790-B704-E59FD7164878}" type="presParOf" srcId="{FE6660D6-A13F-4450-9BD6-33A8C5CF52FE}" destId="{C79B9401-F61B-4607-AF18-32333DD33EF6}" srcOrd="0" destOrd="0" presId="urn:microsoft.com/office/officeart/2005/8/layout/hierarchy1"/>
    <dgm:cxn modelId="{0D2F96B0-C059-42BA-A0A9-3F81E0C8802E}" type="presParOf" srcId="{FE6660D6-A13F-4450-9BD6-33A8C5CF52FE}" destId="{CC4734B3-BFD1-4BBC-AB1F-0F4D7A796419}" srcOrd="1" destOrd="0" presId="urn:microsoft.com/office/officeart/2005/8/layout/hierarchy1"/>
    <dgm:cxn modelId="{C5C78010-8193-4093-8250-EA8293ED7FCF}" type="presParOf" srcId="{3BB2F637-95A3-4B3D-A98F-826590C213EA}" destId="{C70E6DCA-20B3-46C3-A605-E7D7DE7CB63F}" srcOrd="1" destOrd="0" presId="urn:microsoft.com/office/officeart/2005/8/layout/hierarchy1"/>
    <dgm:cxn modelId="{83901C96-8565-44B3-8DF5-A31059982103}" type="presParOf" srcId="{BBBC9F5F-FCBE-4CE9-94DE-A2BA0361EE21}" destId="{28A55405-0E63-43BF-B9C0-9769818BD27A}" srcOrd="6" destOrd="0" presId="urn:microsoft.com/office/officeart/2005/8/layout/hierarchy1"/>
    <dgm:cxn modelId="{5B9D6432-BDEA-495F-ABF0-BF0E7126A66C}" type="presParOf" srcId="{BBBC9F5F-FCBE-4CE9-94DE-A2BA0361EE21}" destId="{632B54A4-8E40-49FF-AF4D-93AEB5D647B6}" srcOrd="7" destOrd="0" presId="urn:microsoft.com/office/officeart/2005/8/layout/hierarchy1"/>
    <dgm:cxn modelId="{0F5D7ACE-A10E-43D1-9110-0A56BF736F17}" type="presParOf" srcId="{632B54A4-8E40-49FF-AF4D-93AEB5D647B6}" destId="{E7DF1921-902F-4F94-86AC-C446E809267D}" srcOrd="0" destOrd="0" presId="urn:microsoft.com/office/officeart/2005/8/layout/hierarchy1"/>
    <dgm:cxn modelId="{54FD5B38-B56C-49C2-ACA5-C7BB3BA940B2}" type="presParOf" srcId="{E7DF1921-902F-4F94-86AC-C446E809267D}" destId="{F8FFEDD6-8663-4A00-92E8-043F3D4E27CA}" srcOrd="0" destOrd="0" presId="urn:microsoft.com/office/officeart/2005/8/layout/hierarchy1"/>
    <dgm:cxn modelId="{8CC94AA9-B365-474A-8DE0-EDBBD161B063}" type="presParOf" srcId="{E7DF1921-902F-4F94-86AC-C446E809267D}" destId="{99BB77EC-F51E-4B0F-82AB-A0A1FC49EC6E}" srcOrd="1" destOrd="0" presId="urn:microsoft.com/office/officeart/2005/8/layout/hierarchy1"/>
    <dgm:cxn modelId="{B63AF5FF-041D-4F9A-886D-7F4F9E86FA07}" type="presParOf" srcId="{632B54A4-8E40-49FF-AF4D-93AEB5D647B6}" destId="{F4477F5B-0974-4ADC-8403-39A991310F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55405-0E63-43BF-B9C0-9769818BD27A}">
      <dsp:nvSpPr>
        <dsp:cNvPr id="0" name=""/>
        <dsp:cNvSpPr/>
      </dsp:nvSpPr>
      <dsp:spPr>
        <a:xfrm>
          <a:off x="4341281" y="2236319"/>
          <a:ext cx="3408960" cy="540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529"/>
              </a:lnTo>
              <a:lnTo>
                <a:pt x="3408960" y="368529"/>
              </a:lnTo>
              <a:lnTo>
                <a:pt x="3408960" y="540785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364903-6840-4B41-BC03-CF0479CF3445}">
      <dsp:nvSpPr>
        <dsp:cNvPr id="0" name=""/>
        <dsp:cNvSpPr/>
      </dsp:nvSpPr>
      <dsp:spPr>
        <a:xfrm>
          <a:off x="4341281" y="2236319"/>
          <a:ext cx="1136320" cy="540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529"/>
              </a:lnTo>
              <a:lnTo>
                <a:pt x="1136320" y="368529"/>
              </a:lnTo>
              <a:lnTo>
                <a:pt x="1136320" y="540785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69537-884E-4B19-BB22-1DE1E839B8DC}">
      <dsp:nvSpPr>
        <dsp:cNvPr id="0" name=""/>
        <dsp:cNvSpPr/>
      </dsp:nvSpPr>
      <dsp:spPr>
        <a:xfrm>
          <a:off x="3204961" y="2236319"/>
          <a:ext cx="1136320" cy="540785"/>
        </a:xfrm>
        <a:custGeom>
          <a:avLst/>
          <a:gdLst/>
          <a:ahLst/>
          <a:cxnLst/>
          <a:rect l="0" t="0" r="0" b="0"/>
          <a:pathLst>
            <a:path>
              <a:moveTo>
                <a:pt x="1136320" y="0"/>
              </a:moveTo>
              <a:lnTo>
                <a:pt x="1136320" y="368529"/>
              </a:lnTo>
              <a:lnTo>
                <a:pt x="0" y="368529"/>
              </a:lnTo>
              <a:lnTo>
                <a:pt x="0" y="540785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AD279-9BDC-4A98-9BE7-317CB928970E}">
      <dsp:nvSpPr>
        <dsp:cNvPr id="0" name=""/>
        <dsp:cNvSpPr/>
      </dsp:nvSpPr>
      <dsp:spPr>
        <a:xfrm>
          <a:off x="932320" y="2236319"/>
          <a:ext cx="3408960" cy="540785"/>
        </a:xfrm>
        <a:custGeom>
          <a:avLst/>
          <a:gdLst/>
          <a:ahLst/>
          <a:cxnLst/>
          <a:rect l="0" t="0" r="0" b="0"/>
          <a:pathLst>
            <a:path>
              <a:moveTo>
                <a:pt x="3408960" y="0"/>
              </a:moveTo>
              <a:lnTo>
                <a:pt x="3408960" y="368529"/>
              </a:lnTo>
              <a:lnTo>
                <a:pt x="0" y="368529"/>
              </a:lnTo>
              <a:lnTo>
                <a:pt x="0" y="540785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6FBB9-5D5E-4551-91CE-1494B3D7F129}">
      <dsp:nvSpPr>
        <dsp:cNvPr id="0" name=""/>
        <dsp:cNvSpPr/>
      </dsp:nvSpPr>
      <dsp:spPr>
        <a:xfrm>
          <a:off x="3216324" y="807624"/>
          <a:ext cx="2249913" cy="14286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62680-EECE-43B2-8AB8-90BED770A5C4}">
      <dsp:nvSpPr>
        <dsp:cNvPr id="0" name=""/>
        <dsp:cNvSpPr/>
      </dsp:nvSpPr>
      <dsp:spPr>
        <a:xfrm>
          <a:off x="3422927" y="1003898"/>
          <a:ext cx="2249913" cy="1428695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Ағындының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циклдік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тербелістерін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анықтаудың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әртүрлі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әдістері</a:t>
          </a:r>
          <a:endParaRPr lang="ru-RU" sz="1800" kern="1200" dirty="0"/>
        </a:p>
      </dsp:txBody>
      <dsp:txXfrm>
        <a:off x="3464772" y="1045743"/>
        <a:ext cx="2166223" cy="1345005"/>
      </dsp:txXfrm>
    </dsp:sp>
    <dsp:sp modelId="{2FBB8B9E-6C19-4B96-A9B3-4EBF57B25C05}">
      <dsp:nvSpPr>
        <dsp:cNvPr id="0" name=""/>
        <dsp:cNvSpPr/>
      </dsp:nvSpPr>
      <dsp:spPr>
        <a:xfrm>
          <a:off x="2604" y="2777104"/>
          <a:ext cx="1859432" cy="1180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F59A0-F5A7-4F54-B31B-087D23341AA4}">
      <dsp:nvSpPr>
        <dsp:cNvPr id="0" name=""/>
        <dsp:cNvSpPr/>
      </dsp:nvSpPr>
      <dsp:spPr>
        <a:xfrm>
          <a:off x="209207" y="2973378"/>
          <a:ext cx="1859432" cy="1180739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err="1" smtClean="0"/>
            <a:t>Гидрологиялық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қатарларды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тегістеу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43790" y="3007961"/>
        <a:ext cx="1790266" cy="1111573"/>
      </dsp:txXfrm>
    </dsp:sp>
    <dsp:sp modelId="{57B6A6D2-F908-4A56-A53D-6E4F982B8943}">
      <dsp:nvSpPr>
        <dsp:cNvPr id="0" name=""/>
        <dsp:cNvSpPr/>
      </dsp:nvSpPr>
      <dsp:spPr>
        <a:xfrm>
          <a:off x="2275244" y="2777104"/>
          <a:ext cx="1859432" cy="1180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5C22C-17B8-446D-AE5A-48700E3173D3}">
      <dsp:nvSpPr>
        <dsp:cNvPr id="0" name=""/>
        <dsp:cNvSpPr/>
      </dsp:nvSpPr>
      <dsp:spPr>
        <a:xfrm>
          <a:off x="2481848" y="2973378"/>
          <a:ext cx="1859432" cy="1180739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err="1" smtClean="0"/>
            <a:t>Ағындының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айырымдық</a:t>
          </a:r>
          <a:r>
            <a:rPr lang="ru-RU" sz="1600" kern="1200" dirty="0" smtClean="0"/>
            <a:t> интеграл </a:t>
          </a:r>
          <a:r>
            <a:rPr lang="ru-RU" sz="1600" kern="1200" dirty="0" err="1" smtClean="0"/>
            <a:t>қисықтары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516431" y="3007961"/>
        <a:ext cx="1790266" cy="1111573"/>
      </dsp:txXfrm>
    </dsp:sp>
    <dsp:sp modelId="{C79B9401-F61B-4607-AF18-32333DD33EF6}">
      <dsp:nvSpPr>
        <dsp:cNvPr id="0" name=""/>
        <dsp:cNvSpPr/>
      </dsp:nvSpPr>
      <dsp:spPr>
        <a:xfrm>
          <a:off x="4547884" y="2777104"/>
          <a:ext cx="1859432" cy="1180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734B3-BFD1-4BBC-AB1F-0F4D7A796419}">
      <dsp:nvSpPr>
        <dsp:cNvPr id="0" name=""/>
        <dsp:cNvSpPr/>
      </dsp:nvSpPr>
      <dsp:spPr>
        <a:xfrm>
          <a:off x="4754488" y="2973378"/>
          <a:ext cx="1859432" cy="1180739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Автокорреляциялық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функциялар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4789071" y="3007961"/>
        <a:ext cx="1790266" cy="1111573"/>
      </dsp:txXfrm>
    </dsp:sp>
    <dsp:sp modelId="{F8FFEDD6-8663-4A00-92E8-043F3D4E27CA}">
      <dsp:nvSpPr>
        <dsp:cNvPr id="0" name=""/>
        <dsp:cNvSpPr/>
      </dsp:nvSpPr>
      <dsp:spPr>
        <a:xfrm>
          <a:off x="6820525" y="2777104"/>
          <a:ext cx="1859432" cy="1180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BB77EC-F51E-4B0F-82AB-A0A1FC49EC6E}">
      <dsp:nvSpPr>
        <dsp:cNvPr id="0" name=""/>
        <dsp:cNvSpPr/>
      </dsp:nvSpPr>
      <dsp:spPr>
        <a:xfrm>
          <a:off x="7027128" y="2973378"/>
          <a:ext cx="1859432" cy="1180739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err="1" smtClean="0"/>
            <a:t>Спектрлік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функциялар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7061711" y="3007961"/>
        <a:ext cx="1790266" cy="1111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0A5C064-84A7-4F33-A3C5-616A674BA786}" type="datetime1">
              <a:rPr lang="ru-RU" smtClean="0"/>
              <a:t>21.04.2021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B300C-53C0-476E-919C-7CE08E363BA7}" type="datetime1">
              <a:rPr lang="ru-RU" smtClean="0"/>
              <a:pPr/>
              <a:t>21.04.2021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670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725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4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=""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=""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50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Текст 4">
            <a:extLst>
              <a:ext uri="{FF2B5EF4-FFF2-40B4-BE49-F238E27FC236}">
                <a16:creationId xmlns=""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1511250"/>
            <a:ext cx="4500000" cy="468000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D4FE60C-ACE5-4516-8CB6-EEDD96DB735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=""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916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72900" y="1511476"/>
            <a:ext cx="2916000" cy="467924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Текст 5">
            <a:extLst>
              <a:ext uri="{FF2B5EF4-FFF2-40B4-BE49-F238E27FC236}">
                <a16:creationId xmlns=""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3800" y="1511475"/>
            <a:ext cx="2916000" cy="4679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1764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90450" y="1512000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3" name="Текст 5">
            <a:extLst>
              <a:ext uri="{FF2B5EF4-FFF2-40B4-BE49-F238E27FC236}">
                <a16:creationId xmlns=""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8900" y="1512000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5" name="Текст 6">
            <a:extLst>
              <a:ext uri="{FF2B5EF4-FFF2-40B4-BE49-F238E27FC236}">
                <a16:creationId xmlns=""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7350" y="1507535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7" name="Текст 7">
            <a:extLst>
              <a:ext uri="{FF2B5EF4-FFF2-40B4-BE49-F238E27FC236}">
                <a16:creationId xmlns=""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65800" y="1507535"/>
            <a:ext cx="1764000" cy="4683715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5A8293F-A5B5-4FCC-BF27-A25B1BAFF24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E801980-CBAE-4A50-886D-54D7BB2E19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310D190-B83D-438A-91BC-470C41B22A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 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1811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 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="" xmlns:a16="http://schemas.microsoft.com/office/drawing/2014/main" id="{069FFAE5-B16E-4571-88F7-52FA5354B1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73" y="63691"/>
            <a:ext cx="9911201" cy="6727346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9473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1">
            <a:extLst>
              <a:ext uri="{FF2B5EF4-FFF2-40B4-BE49-F238E27FC236}">
                <a16:creationId xmlns="" xmlns:a16="http://schemas.microsoft.com/office/drawing/2014/main" id="{1599E2D7-24B3-4D66-9AFB-83C1AEC4DB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86" y="1807950"/>
            <a:ext cx="5184913" cy="432000"/>
          </a:xfrm>
        </p:spPr>
        <p:txBody>
          <a:bodyPr rtlCol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44886" y="2383950"/>
            <a:ext cx="5184913" cy="360000"/>
          </a:xfrm>
        </p:spPr>
        <p:txBody>
          <a:bodyPr rtlCol="0"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ru-RU" dirty="0" err="1" smtClean="0"/>
              <a:t>Гидрологиялық</a:t>
            </a:r>
            <a:r>
              <a:rPr lang="ru-RU" dirty="0" smtClean="0"/>
              <a:t> </a:t>
            </a:r>
            <a:r>
              <a:rPr lang="ru-RU" dirty="0" err="1" smtClean="0"/>
              <a:t>ақпаратты</a:t>
            </a:r>
            <a:r>
              <a:rPr lang="ru-RU" dirty="0" smtClean="0"/>
              <a:t> </a:t>
            </a:r>
            <a:r>
              <a:rPr lang="ru-RU" dirty="0" err="1" smtClean="0"/>
              <a:t>статистикалық</a:t>
            </a:r>
            <a:r>
              <a:rPr lang="ru-RU" dirty="0" smtClean="0"/>
              <a:t> </a:t>
            </a:r>
            <a:r>
              <a:rPr lang="ru-RU" dirty="0" err="1" smtClean="0"/>
              <a:t>өңдеудің</a:t>
            </a:r>
            <a:r>
              <a:rPr lang="ru-RU" dirty="0" smtClean="0"/>
              <a:t> </a:t>
            </a:r>
            <a:r>
              <a:rPr lang="ru-RU" dirty="0" err="1" smtClean="0"/>
              <a:t>заманауи</a:t>
            </a:r>
            <a:r>
              <a:rPr lang="ru-RU" dirty="0" smtClean="0"/>
              <a:t> </a:t>
            </a:r>
            <a:r>
              <a:rPr lang="ru-RU" dirty="0" err="1" smtClean="0"/>
              <a:t>әдістері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3393" y="1343906"/>
            <a:ext cx="3736800" cy="3933645"/>
          </a:xfrm>
          <a:solidFill>
            <a:schemeClr val="bg1"/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9" name="Рисунок 6">
            <a:extLst>
              <a:ext uri="{FF2B5EF4-FFF2-40B4-BE49-F238E27FC236}">
                <a16:creationId xmlns="" xmlns:a16="http://schemas.microsoft.com/office/drawing/2014/main" id="{492C2A1D-F7BD-46B6-BC01-15D365ACD5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60193" y="1344803"/>
            <a:ext cx="3737526" cy="3933645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7F4F1543-153D-4F77-A4A9-C9BBA1C2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31100" cy="432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9FAA210E-391A-499A-89D5-F222045FD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68959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3471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=""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Сравнение слева — заполнитель 1">
            <a:extLst>
              <a:ext uri="{FF2B5EF4-FFF2-40B4-BE49-F238E27FC236}">
                <a16:creationId xmlns=""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432296"/>
            <a:ext cx="4500000" cy="527076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4500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2" name="Сравнение слева — заполнитель 2">
            <a:extLst>
              <a:ext uri="{FF2B5EF4-FFF2-40B4-BE49-F238E27FC236}">
                <a16:creationId xmlns=""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9800" y="1433105"/>
            <a:ext cx="4500000" cy="525283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=""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2020359"/>
            <a:ext cx="4500000" cy="417089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е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=""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9200" y="432000"/>
            <a:ext cx="54721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75314" y="5096632"/>
            <a:ext cx="2028686" cy="1094618"/>
          </a:xfrm>
        </p:spPr>
        <p:txBody>
          <a:bodyPr rtlCol="0" anchor="b"/>
          <a:lstStyle>
            <a:lvl1pPr marL="0" indent="0" algn="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Введите подпись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4360" y="2112793"/>
            <a:ext cx="6798250" cy="1674470"/>
          </a:xfrm>
        </p:spPr>
        <p:txBody>
          <a:bodyPr rtlCol="0" anchor="ctr"/>
          <a:lstStyle>
            <a:lvl1pPr algn="ctr">
              <a:lnSpc>
                <a:spcPct val="100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Спасибо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Текст 5">
            <a:extLst>
              <a:ext uri="{FF2B5EF4-FFF2-40B4-BE49-F238E27FC236}">
                <a16:creationId xmlns="" xmlns:a16="http://schemas.microsoft.com/office/drawing/2014/main" id="{CA3EFDD3-A9D2-4EB6-BB2A-F6999D9F7E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4361" y="4035727"/>
            <a:ext cx="3329850" cy="382887"/>
          </a:xfrm>
        </p:spPr>
        <p:txBody>
          <a:bodyPr rtlCol="0"/>
          <a:lstStyle>
            <a:lvl1pPr marL="0" indent="0" algn="r">
              <a:buNone/>
              <a:defRPr sz="2400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="" xmlns:a16="http://schemas.microsoft.com/office/drawing/2014/main" id="{261ED1F7-B623-43D9-9BDA-8808C5CFA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2268" y="4150118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Номер телефона</a:t>
            </a:r>
          </a:p>
        </p:txBody>
      </p:sp>
      <p:sp>
        <p:nvSpPr>
          <p:cNvPr id="13" name="Текст 7">
            <a:extLst>
              <a:ext uri="{FF2B5EF4-FFF2-40B4-BE49-F238E27FC236}">
                <a16:creationId xmlns="" xmlns:a16="http://schemas.microsoft.com/office/drawing/2014/main" id="{E27366FC-4115-4122-9CE2-5FA9D424AD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2268" y="4540691"/>
            <a:ext cx="2910342" cy="238016"/>
          </a:xfrm>
        </p:spPr>
        <p:txBody>
          <a:bodyPr rtlCol="0"/>
          <a:lstStyle>
            <a:lvl1pPr marL="0" indent="0" algn="l">
              <a:lnSpc>
                <a:spcPct val="80000"/>
              </a:lnSpc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Электронная почта или контакт в социальной сети</a:t>
            </a:r>
          </a:p>
        </p:txBody>
      </p:sp>
      <p:sp>
        <p:nvSpPr>
          <p:cNvPr id="14" name="Текст 8">
            <a:extLst>
              <a:ext uri="{FF2B5EF4-FFF2-40B4-BE49-F238E27FC236}">
                <a16:creationId xmlns="" xmlns:a16="http://schemas.microsoft.com/office/drawing/2014/main" id="{DEB36829-2F8B-4E22-AB6D-4111D18AF8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2268" y="4931263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Веб-сайт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18901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=""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442953D-28FC-41B5-A1BB-BB3BA7CA40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2F208ED-79A0-4B2C-A5EE-9D27466BCA3F}"/>
              </a:ext>
            </a:extLst>
          </p:cNvPr>
          <p:cNvSpPr/>
          <p:nvPr userDrawn="1"/>
        </p:nvSpPr>
        <p:spPr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98116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9198116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4" name="Надпись 3">
            <a:extLst>
              <a:ext uri="{FF2B5EF4-FFF2-40B4-BE49-F238E27FC236}">
                <a16:creationId xmlns=""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9630116" y="6346108"/>
            <a:ext cx="1662546" cy="215888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 rtl="0">
              <a:lnSpc>
                <a:spcPts val="1400"/>
              </a:lnSpc>
            </a:pPr>
            <a:r>
              <a:rPr lang="kk-KZ" sz="1600" b="1" spc="-1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13</a:t>
            </a:r>
            <a:r>
              <a:rPr lang="en-US" sz="1600" b="1" spc="-1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-</a:t>
            </a:r>
            <a:r>
              <a:rPr lang="kk-KZ" sz="1600" b="1" spc="-1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дәріс</a:t>
            </a:r>
            <a:endParaRPr lang="ru-RU" sz="1600" b="1" spc="-1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5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54" r:id="rId13"/>
    <p:sldLayoutId id="214748365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5.png"/><Relationship Id="rId7" Type="http://schemas.openxmlformats.org/officeDocument/2006/relationships/hyperlink" Target="mailto:Ainur.Musina@kaznu.k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svg"/><Relationship Id="rId5" Type="http://schemas.openxmlformats.org/officeDocument/2006/relationships/image" Target="../media/image16.png"/><Relationship Id="rId4" Type="http://schemas.openxmlformats.org/officeDocument/2006/relationships/image" Target="../media/image7.svg"/><Relationship Id="rId9" Type="http://schemas.openxmlformats.org/officeDocument/2006/relationships/image" Target="../media/image1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0129" y="2918012"/>
            <a:ext cx="7394522" cy="3371695"/>
          </a:xfrm>
        </p:spPr>
        <p:txBody>
          <a:bodyPr rtlCol="0"/>
          <a:lstStyle/>
          <a:p>
            <a:r>
              <a:rPr lang="ru-RU" sz="5000" kern="0" spc="0" dirty="0" err="1"/>
              <a:t>Уақыттық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гидрологиялық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қатарлар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тербелісінің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заңдылықтарын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зерттеу</a:t>
            </a:r>
            <a:endParaRPr lang="ru-RU" sz="5000" kern="0" spc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DD5A594-D852-43BB-B591-E9D9027253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67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10</a:t>
            </a:fld>
            <a:endParaRPr lang="ru-RU" noProof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7664" y="380820"/>
            <a:ext cx="4531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dirty="0" smtClean="0"/>
              <a:t>АВТОКОРРЕЛЯЦИЯЛЫҚ ФУНКЦИЯЛАР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2332" y="978571"/>
            <a:ext cx="96201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en-US" dirty="0"/>
              <a:t>Q(t</a:t>
            </a:r>
            <a:r>
              <a:rPr lang="en-US" dirty="0" smtClean="0"/>
              <a:t>)</a:t>
            </a:r>
            <a:r>
              <a:rPr lang="kk-KZ" dirty="0" smtClean="0"/>
              <a:t> </a:t>
            </a:r>
            <a:r>
              <a:rPr lang="ru-RU" dirty="0" err="1" smtClean="0"/>
              <a:t>ішкі</a:t>
            </a:r>
            <a:r>
              <a:rPr lang="ru-RU" dirty="0" smtClean="0"/>
              <a:t> </a:t>
            </a:r>
            <a:r>
              <a:rPr lang="ru-RU" dirty="0" err="1" smtClean="0"/>
              <a:t>құрылымын</a:t>
            </a:r>
            <a:r>
              <a:rPr lang="ru-RU" dirty="0" smtClean="0"/>
              <a:t> </a:t>
            </a:r>
            <a:r>
              <a:rPr lang="en-US" dirty="0" smtClean="0"/>
              <a:t>q(t)</a:t>
            </a:r>
            <a:r>
              <a:rPr lang="kk-KZ" dirty="0" smtClean="0"/>
              <a:t> түрі бойынша </a:t>
            </a:r>
            <a:r>
              <a:rPr lang="ru-RU" dirty="0" err="1" smtClean="0"/>
              <a:t>зерттеу</a:t>
            </a:r>
            <a:r>
              <a:rPr lang="ru-RU" dirty="0" smtClean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 smtClean="0"/>
              <a:t>автокорреляциялық</a:t>
            </a:r>
            <a:r>
              <a:rPr lang="ru-RU" dirty="0" smtClean="0"/>
              <a:t> </a:t>
            </a:r>
            <a:r>
              <a:rPr lang="ru-RU" dirty="0"/>
              <a:t>функция </a:t>
            </a:r>
            <a:r>
              <a:rPr lang="en-US" dirty="0" err="1"/>
              <a:t>r</a:t>
            </a:r>
            <a:r>
              <a:rPr lang="en-US" baseline="-25000" dirty="0" err="1"/>
              <a:t>q</a:t>
            </a:r>
            <a:r>
              <a:rPr lang="en-US" dirty="0"/>
              <a:t>(</a:t>
            </a:r>
            <a:r>
              <a:rPr lang="el-GR" dirty="0"/>
              <a:t>τ</a:t>
            </a:r>
            <a:r>
              <a:rPr lang="el-GR" dirty="0" smtClean="0"/>
              <a:t>)</a:t>
            </a:r>
            <a:r>
              <a:rPr lang="ru-RU" dirty="0"/>
              <a:t> </a:t>
            </a:r>
            <a:r>
              <a:rPr lang="ru-RU" dirty="0" err="1" smtClean="0"/>
              <a:t>қолданылады</a:t>
            </a:r>
            <a:r>
              <a:rPr lang="kk-KZ" dirty="0" smtClean="0"/>
              <a:t>.</a:t>
            </a:r>
          </a:p>
          <a:p>
            <a:pPr indent="457200" algn="just"/>
            <a:r>
              <a:rPr lang="kk-KZ" dirty="0" smtClean="0"/>
              <a:t>Автокорреляциялық функция дегеніміз</a:t>
            </a:r>
            <a:r>
              <a:rPr lang="ru-RU" dirty="0" smtClean="0"/>
              <a:t> </a:t>
            </a:r>
            <a:r>
              <a:rPr lang="ru-RU" dirty="0" err="1" smtClean="0"/>
              <a:t>уақыт</a:t>
            </a:r>
            <a:r>
              <a:rPr lang="ru-RU" dirty="0" smtClean="0"/>
              <a:t> </a:t>
            </a:r>
            <a:r>
              <a:rPr lang="ru-RU" dirty="0" err="1" smtClean="0"/>
              <a:t>қатар</a:t>
            </a:r>
            <a:r>
              <a:rPr lang="ru-RU" dirty="0" smtClean="0"/>
              <a:t> </a:t>
            </a:r>
            <a:r>
              <a:rPr lang="en-US" dirty="0" smtClean="0"/>
              <a:t>q(t</a:t>
            </a:r>
            <a:r>
              <a:rPr lang="en-US" dirty="0"/>
              <a:t>) </a:t>
            </a:r>
            <a:r>
              <a:rPr lang="ru-RU" dirty="0" err="1" smtClean="0"/>
              <a:t>арасындағы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бастапқы</a:t>
            </a:r>
            <a:r>
              <a:rPr lang="ru-RU" dirty="0" smtClean="0"/>
              <a:t> </a:t>
            </a:r>
            <a:r>
              <a:rPr lang="ru-RU" dirty="0" err="1" smtClean="0"/>
              <a:t>орнынан</a:t>
            </a:r>
            <a:r>
              <a:rPr lang="ru-RU" dirty="0" smtClean="0"/>
              <a:t> </a:t>
            </a:r>
            <a:r>
              <a:rPr lang="el-GR" dirty="0" smtClean="0"/>
              <a:t>τ</a:t>
            </a:r>
            <a:r>
              <a:rPr lang="kk-KZ" dirty="0" smtClean="0"/>
              <a:t> </a:t>
            </a:r>
            <a:r>
              <a:rPr lang="ru-RU" dirty="0" err="1" smtClean="0"/>
              <a:t>уақыт</a:t>
            </a:r>
            <a:r>
              <a:rPr lang="ru-RU" dirty="0" smtClean="0"/>
              <a:t> </a:t>
            </a:r>
            <a:r>
              <a:rPr lang="ru-RU" dirty="0" err="1" smtClean="0"/>
              <a:t>сәтіне</a:t>
            </a:r>
            <a:r>
              <a:rPr lang="ru-RU" dirty="0" smtClean="0"/>
              <a:t> </a:t>
            </a:r>
            <a:r>
              <a:rPr lang="ru-RU" dirty="0" err="1" smtClean="0"/>
              <a:t>жылжыған</a:t>
            </a:r>
            <a:r>
              <a:rPr lang="ru-RU" dirty="0" smtClean="0"/>
              <a:t> </a:t>
            </a:r>
            <a:r>
              <a:rPr lang="ru-RU" dirty="0" err="1" smtClean="0"/>
              <a:t>көптеген</a:t>
            </a:r>
            <a:r>
              <a:rPr lang="ru-RU" dirty="0" smtClean="0"/>
              <a:t> корреляция </a:t>
            </a:r>
            <a:r>
              <a:rPr lang="ru-RU" dirty="0" err="1"/>
              <a:t>коэффициенттерінің</a:t>
            </a:r>
            <a:r>
              <a:rPr lang="ru-RU" dirty="0"/>
              <a:t> </a:t>
            </a:r>
            <a:r>
              <a:rPr lang="ru-RU" dirty="0" err="1" smtClean="0"/>
              <a:t>жиынтығы</a:t>
            </a:r>
            <a:r>
              <a:rPr lang="ru-RU" dirty="0" smtClean="0"/>
              <a:t>. </a:t>
            </a:r>
            <a:r>
              <a:rPr lang="ru-RU" dirty="0" err="1" smtClean="0"/>
              <a:t>Уақыттық</a:t>
            </a:r>
            <a:r>
              <a:rPr lang="ru-RU" dirty="0" smtClean="0"/>
              <a:t> </a:t>
            </a:r>
            <a:r>
              <a:rPr lang="ru-RU" dirty="0" err="1" smtClean="0"/>
              <a:t>қатардың</a:t>
            </a:r>
            <a:r>
              <a:rPr lang="ru-RU" dirty="0" smtClean="0"/>
              <a:t> </a:t>
            </a:r>
            <a:r>
              <a:rPr lang="en-US" dirty="0" smtClean="0"/>
              <a:t>q(t</a:t>
            </a:r>
            <a:r>
              <a:rPr lang="en-US" dirty="0"/>
              <a:t>) </a:t>
            </a:r>
            <a:r>
              <a:rPr lang="ru-RU" dirty="0" err="1" smtClean="0"/>
              <a:t>қалыптандырылған</a:t>
            </a:r>
            <a:r>
              <a:rPr lang="ru-RU" dirty="0" smtClean="0"/>
              <a:t> </a:t>
            </a:r>
            <a:r>
              <a:rPr lang="ru-RU" dirty="0" err="1" smtClean="0"/>
              <a:t>автокорреляциялық</a:t>
            </a:r>
            <a:r>
              <a:rPr lang="ru-RU" dirty="0" smtClean="0"/>
              <a:t> </a:t>
            </a:r>
            <a:r>
              <a:rPr lang="ru-RU" dirty="0" err="1" smtClean="0"/>
              <a:t>функциясы</a:t>
            </a:r>
            <a:r>
              <a:rPr lang="ru-RU" dirty="0" smtClean="0"/>
              <a:t> </a:t>
            </a:r>
            <a:r>
              <a:rPr lang="ru-RU" dirty="0" err="1"/>
              <a:t>мынадай</a:t>
            </a:r>
            <a:r>
              <a:rPr lang="ru-RU" dirty="0"/>
              <a:t> формула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 smtClean="0"/>
              <a:t>есептеледі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630698"/>
              </p:ext>
            </p:extLst>
          </p:nvPr>
        </p:nvGraphicFramePr>
        <p:xfrm>
          <a:off x="3500439" y="2961315"/>
          <a:ext cx="2943224" cy="879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Уравнение" r:id="rId3" imgW="2032000" imgH="647700" progId="Equation.3">
                  <p:embed/>
                </p:oleObj>
              </mc:Choice>
              <mc:Fallback>
                <p:oleObj name="Уравнение" r:id="rId3" imgW="2032000" imgH="647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9" y="2961315"/>
                        <a:ext cx="2943224" cy="879809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116536" y="4058722"/>
            <a:ext cx="6221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σ 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σ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US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</a:t>
            </a:r>
            <a:r>
              <a:rPr lang="kk-KZ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қатардың тиісті бөлшектерінің стандарттары.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448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11</a:t>
            </a:fld>
            <a:endParaRPr lang="ru-RU" noProof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7664" y="380820"/>
            <a:ext cx="4531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dirty="0" smtClean="0"/>
              <a:t>АВТОКОРРЕЛЯЦИЯЛЫҚ ФУНКЦИЯЛАР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2331" y="790047"/>
            <a:ext cx="96201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Тербелістердің</a:t>
            </a:r>
            <a:r>
              <a:rPr lang="ru-RU" dirty="0"/>
              <a:t> </a:t>
            </a:r>
            <a:r>
              <a:rPr lang="ru-RU" dirty="0" err="1" smtClean="0"/>
              <a:t>сипаты</a:t>
            </a:r>
            <a:r>
              <a:rPr lang="ru-RU" dirty="0" smtClean="0"/>
              <a:t> </a:t>
            </a:r>
            <a:r>
              <a:rPr lang="ru-RU" dirty="0" err="1"/>
              <a:t>белгілері</a:t>
            </a:r>
            <a:r>
              <a:rPr lang="ru-RU" dirty="0"/>
              <a:t> </a:t>
            </a:r>
            <a:r>
              <a:rPr lang="ru-RU" dirty="0" err="1"/>
              <a:t>автокорреляциялық</a:t>
            </a:r>
            <a:r>
              <a:rPr lang="ru-RU" dirty="0"/>
              <a:t> </a:t>
            </a:r>
            <a:r>
              <a:rPr lang="ru-RU" dirty="0" err="1" smtClean="0"/>
              <a:t>функцияларда</a:t>
            </a:r>
            <a:r>
              <a:rPr lang="ru-RU" dirty="0" smtClean="0"/>
              <a:t> да </a:t>
            </a:r>
            <a:r>
              <a:rPr lang="ru-RU" dirty="0" err="1"/>
              <a:t>көрініс</a:t>
            </a:r>
            <a:r>
              <a:rPr lang="ru-RU" dirty="0"/>
              <a:t> </a:t>
            </a:r>
            <a:r>
              <a:rPr lang="ru-RU" dirty="0" err="1" smtClean="0"/>
              <a:t>береді</a:t>
            </a:r>
            <a:r>
              <a:rPr lang="ru-RU" dirty="0" smtClean="0"/>
              <a:t>. </a:t>
            </a:r>
            <a:r>
              <a:rPr lang="ru-RU" dirty="0"/>
              <a:t>Автокорреляция </a:t>
            </a:r>
            <a:r>
              <a:rPr lang="ru-RU" dirty="0" err="1"/>
              <a:t>коэффициенттерінің</a:t>
            </a:r>
            <a:r>
              <a:rPr lang="ru-RU" dirty="0"/>
              <a:t> </a:t>
            </a:r>
            <a:r>
              <a:rPr lang="ru-RU" dirty="0" err="1"/>
              <a:t>әрқайсысы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позицияға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1, 2, ..., </a:t>
            </a:r>
            <a:r>
              <a:rPr lang="el-GR" dirty="0" smtClean="0"/>
              <a:t>τ</a:t>
            </a:r>
            <a:r>
              <a:rPr lang="kk-KZ" dirty="0" smtClean="0"/>
              <a:t> </a:t>
            </a:r>
            <a:r>
              <a:rPr lang="ru-RU" dirty="0" err="1" smtClean="0"/>
              <a:t>жылға</a:t>
            </a:r>
            <a:r>
              <a:rPr lang="ru-RU" dirty="0" smtClean="0"/>
              <a:t> </a:t>
            </a:r>
            <a:r>
              <a:rPr lang="kk-KZ" dirty="0" smtClean="0"/>
              <a:t>жылжы</a:t>
            </a:r>
            <a:r>
              <a:rPr lang="ru-RU" dirty="0" err="1" smtClean="0"/>
              <a:t>ған</a:t>
            </a:r>
            <a:r>
              <a:rPr lang="ru-RU" dirty="0" smtClean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қатардың</a:t>
            </a:r>
            <a:r>
              <a:rPr lang="ru-RU" dirty="0"/>
              <a:t> </a:t>
            </a:r>
            <a:r>
              <a:rPr lang="ru-RU" dirty="0" err="1"/>
              <a:t>тербелістерінің</a:t>
            </a:r>
            <a:r>
              <a:rPr lang="ru-RU" dirty="0"/>
              <a:t> </a:t>
            </a:r>
            <a:r>
              <a:rPr lang="ru-RU" dirty="0" err="1"/>
              <a:t>сәйкестік</a:t>
            </a:r>
            <a:r>
              <a:rPr lang="ru-RU" dirty="0"/>
              <a:t> </a:t>
            </a:r>
            <a:r>
              <a:rPr lang="ru-RU" dirty="0" err="1"/>
              <a:t>өлшемін</a:t>
            </a:r>
            <a:r>
              <a:rPr lang="ru-RU" dirty="0"/>
              <a:t> </a:t>
            </a:r>
            <a:r>
              <a:rPr lang="ru-RU" dirty="0" err="1" smtClean="0"/>
              <a:t>сипаттайды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 err="1"/>
              <a:t>Тербеліс</a:t>
            </a:r>
            <a:r>
              <a:rPr lang="ru-RU" dirty="0"/>
              <a:t> </a:t>
            </a:r>
            <a:r>
              <a:rPr lang="ru-RU" dirty="0" err="1"/>
              <a:t>түрінің</a:t>
            </a:r>
            <a:r>
              <a:rPr lang="ru-RU" dirty="0"/>
              <a:t>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 smtClean="0"/>
              <a:t>сипаттамасы</a:t>
            </a:r>
            <a:r>
              <a:rPr lang="ru-RU" dirty="0" smtClean="0"/>
              <a:t> - </a:t>
            </a:r>
            <a:r>
              <a:rPr lang="ru-RU" dirty="0" err="1" smtClean="0"/>
              <a:t>автокорреляциялық</a:t>
            </a:r>
            <a:r>
              <a:rPr lang="ru-RU" dirty="0" smtClean="0"/>
              <a:t> </a:t>
            </a:r>
            <a:r>
              <a:rPr lang="ru-RU" dirty="0" err="1"/>
              <a:t>функциядағы</a:t>
            </a:r>
            <a:r>
              <a:rPr lang="ru-RU" dirty="0"/>
              <a:t> автокорреляция </a:t>
            </a:r>
            <a:r>
              <a:rPr lang="ru-RU" dirty="0" err="1"/>
              <a:t>коэффициенттерінің</a:t>
            </a:r>
            <a:r>
              <a:rPr lang="ru-RU" dirty="0"/>
              <a:t> </a:t>
            </a:r>
            <a:r>
              <a:rPr lang="ru-RU" dirty="0" err="1"/>
              <a:t>белгілерінің</a:t>
            </a:r>
            <a:r>
              <a:rPr lang="ru-RU" dirty="0"/>
              <a:t> </a:t>
            </a:r>
            <a:r>
              <a:rPr lang="ru-RU" dirty="0" err="1"/>
              <a:t>ауысуы</a:t>
            </a:r>
            <a:r>
              <a:rPr lang="ru-RU" dirty="0"/>
              <a:t>. </a:t>
            </a:r>
            <a:r>
              <a:rPr lang="ru-RU" dirty="0" err="1"/>
              <a:t>Әдетте</a:t>
            </a:r>
            <a:r>
              <a:rPr lang="ru-RU" dirty="0"/>
              <a:t> </a:t>
            </a:r>
            <a:r>
              <a:rPr lang="ru-RU" dirty="0" err="1"/>
              <a:t>автокоррелограммада</a:t>
            </a:r>
            <a:r>
              <a:rPr lang="ru-RU" dirty="0"/>
              <a:t> </a:t>
            </a:r>
            <a:r>
              <a:rPr lang="ru-RU" dirty="0" err="1"/>
              <a:t>тербелістер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қатардағыдай</a:t>
            </a:r>
            <a:r>
              <a:rPr lang="ru-RU" dirty="0"/>
              <a:t> </a:t>
            </a:r>
            <a:r>
              <a:rPr lang="ru-RU" dirty="0" err="1"/>
              <a:t>кезеңдермен</a:t>
            </a:r>
            <a:r>
              <a:rPr lang="ru-RU" dirty="0"/>
              <a:t> </a:t>
            </a:r>
            <a:r>
              <a:rPr lang="ru-RU" dirty="0" err="1"/>
              <a:t>алынады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қарастырылып</a:t>
            </a:r>
            <a:r>
              <a:rPr lang="ru-RU" dirty="0"/>
              <a:t> </a:t>
            </a:r>
            <a:r>
              <a:rPr lang="ru-RU" dirty="0" err="1"/>
              <a:t>отырған</a:t>
            </a:r>
            <a:r>
              <a:rPr lang="ru-RU" dirty="0"/>
              <a:t> процесс </a:t>
            </a:r>
            <a:r>
              <a:rPr lang="ru-RU" dirty="0" err="1" smtClean="0"/>
              <a:t>циклдық</a:t>
            </a:r>
            <a:r>
              <a:rPr lang="ru-RU" dirty="0" smtClean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корреляциялық</a:t>
            </a:r>
            <a:r>
              <a:rPr lang="ru-RU" dirty="0"/>
              <a:t> </a:t>
            </a:r>
            <a:r>
              <a:rPr lang="ru-RU" dirty="0" err="1"/>
              <a:t>функциясы</a:t>
            </a:r>
            <a:r>
              <a:rPr lang="ru-RU" dirty="0"/>
              <a:t> </a:t>
            </a:r>
            <a:r>
              <a:rPr lang="ru-RU" dirty="0" smtClean="0"/>
              <a:t>да </a:t>
            </a:r>
            <a:r>
              <a:rPr lang="ru-RU" dirty="0" err="1" smtClean="0"/>
              <a:t>циклдық</a:t>
            </a:r>
            <a:r>
              <a:rPr lang="ru-RU" dirty="0" smtClean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 smtClean="0"/>
              <a:t>ординаталарының</a:t>
            </a:r>
            <a:r>
              <a:rPr lang="ru-RU" dirty="0" smtClean="0"/>
              <a:t> </a:t>
            </a:r>
            <a:r>
              <a:rPr lang="ru-RU" dirty="0" err="1" smtClean="0"/>
              <a:t>шамалары</a:t>
            </a:r>
            <a:r>
              <a:rPr lang="ru-RU" dirty="0" smtClean="0"/>
              <a:t>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мәндерден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мәндерге</a:t>
            </a:r>
            <a:r>
              <a:rPr lang="ru-RU" dirty="0"/>
              <a:t> </a:t>
            </a:r>
            <a:r>
              <a:rPr lang="ru-RU" dirty="0" err="1"/>
              <a:t>ауысуы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 smtClean="0"/>
              <a:t>керісінше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4903" y="5478420"/>
            <a:ext cx="9547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Сонымен</a:t>
            </a:r>
            <a:r>
              <a:rPr lang="ru-RU" dirty="0"/>
              <a:t>,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жылдық</a:t>
            </a:r>
            <a:r>
              <a:rPr lang="ru-RU" dirty="0"/>
              <a:t> </a:t>
            </a:r>
            <a:r>
              <a:rPr lang="ru-RU" dirty="0" smtClean="0"/>
              <a:t>цикл </a:t>
            </a:r>
            <a:r>
              <a:rPr lang="ru-RU" dirty="0" err="1" smtClean="0"/>
              <a:t>алғашқы</a:t>
            </a:r>
            <a:r>
              <a:rPr lang="ru-RU" dirty="0" smtClean="0"/>
              <a:t> </a:t>
            </a:r>
            <a:r>
              <a:rPr lang="ru-RU" dirty="0" err="1" smtClean="0"/>
              <a:t>үлкен</a:t>
            </a:r>
            <a:r>
              <a:rPr lang="ru-RU" dirty="0" smtClean="0"/>
              <a:t>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 smtClean="0"/>
              <a:t>мәнді</a:t>
            </a:r>
            <a:r>
              <a:rPr lang="ru-RU" dirty="0" smtClean="0"/>
              <a:t> </a:t>
            </a:r>
            <a:r>
              <a:rPr lang="ru-RU" dirty="0" err="1" smtClean="0"/>
              <a:t>коэффициенттермен</a:t>
            </a:r>
            <a:r>
              <a:rPr lang="ru-RU" dirty="0" smtClean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smtClean="0"/>
              <a:t>автокорреляция </a:t>
            </a:r>
            <a:r>
              <a:rPr lang="ru-RU" dirty="0" err="1" smtClean="0"/>
              <a:t>коэффициенттерінің</a:t>
            </a:r>
            <a:r>
              <a:rPr lang="ru-RU" dirty="0" smtClean="0"/>
              <a:t> </a:t>
            </a:r>
            <a:r>
              <a:rPr lang="ru-RU" dirty="0" err="1" smtClean="0"/>
              <a:t>жыл</a:t>
            </a:r>
            <a:r>
              <a:rPr lang="ru-RU" dirty="0" smtClean="0"/>
              <a:t> ара </a:t>
            </a:r>
            <a:r>
              <a:rPr lang="ru-RU" dirty="0" err="1" smtClean="0"/>
              <a:t>тақ</a:t>
            </a:r>
            <a:r>
              <a:rPr lang="ru-RU" dirty="0" smtClean="0"/>
              <a:t> </a:t>
            </a:r>
            <a:r>
              <a:rPr lang="ru-RU" dirty="0" err="1" smtClean="0"/>
              <a:t>мәнді</a:t>
            </a:r>
            <a:r>
              <a:rPr lang="ru-RU" dirty="0" smtClean="0"/>
              <a:t> </a:t>
            </a:r>
            <a:r>
              <a:rPr lang="ru-RU" dirty="0" err="1" smtClean="0"/>
              <a:t>белгілермен</a:t>
            </a:r>
            <a:r>
              <a:rPr lang="ru-RU" dirty="0" smtClean="0"/>
              <a:t> </a:t>
            </a:r>
            <a:r>
              <a:rPr lang="ru-RU" dirty="0" err="1" smtClean="0"/>
              <a:t>кезектесуі</a:t>
            </a:r>
            <a:r>
              <a:rPr lang="ru-RU" dirty="0" smtClean="0"/>
              <a:t> </a:t>
            </a:r>
            <a:r>
              <a:rPr lang="ru-RU" dirty="0" err="1" smtClean="0"/>
              <a:t>арқылы</a:t>
            </a:r>
            <a:r>
              <a:rPr lang="ru-RU" dirty="0" smtClean="0"/>
              <a:t> </a:t>
            </a:r>
            <a:r>
              <a:rPr lang="ru-RU" dirty="0" err="1" smtClean="0"/>
              <a:t>сипатталады</a:t>
            </a:r>
            <a:r>
              <a:rPr lang="ru-RU" dirty="0"/>
              <a:t>.</a:t>
            </a:r>
          </a:p>
        </p:txBody>
      </p:sp>
      <p:pic>
        <p:nvPicPr>
          <p:cNvPr id="11" name="Рисунок 10"/>
          <p:cNvPicPr/>
          <p:nvPr/>
        </p:nvPicPr>
        <p:blipFill rotWithShape="1">
          <a:blip r:embed="rId2"/>
          <a:srcRect b="50802"/>
          <a:stretch/>
        </p:blipFill>
        <p:spPr bwMode="auto">
          <a:xfrm>
            <a:off x="800099" y="3286895"/>
            <a:ext cx="3476625" cy="175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 rotWithShape="1">
          <a:blip r:embed="rId2"/>
          <a:srcRect t="48797"/>
          <a:stretch/>
        </p:blipFill>
        <p:spPr bwMode="auto">
          <a:xfrm>
            <a:off x="5772150" y="3200888"/>
            <a:ext cx="3476625" cy="182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94903" y="5045377"/>
            <a:ext cx="94750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Жылдық</a:t>
            </a:r>
            <a:r>
              <a:rPr lang="ru-RU" sz="1400" dirty="0"/>
              <a:t> </a:t>
            </a:r>
            <a:r>
              <a:rPr lang="ru-RU" sz="1400" dirty="0" err="1" smtClean="0"/>
              <a:t>ағынды</a:t>
            </a:r>
            <a:r>
              <a:rPr lang="ru-RU" sz="1400" dirty="0" smtClean="0"/>
              <a:t> </a:t>
            </a:r>
            <a:r>
              <a:rPr lang="ru-RU" sz="1400" dirty="0" err="1"/>
              <a:t>қатарларының</a:t>
            </a:r>
            <a:r>
              <a:rPr lang="ru-RU" sz="1400" dirty="0"/>
              <a:t> </a:t>
            </a:r>
            <a:r>
              <a:rPr lang="ru-RU" sz="1400" dirty="0" err="1"/>
              <a:t>автокорреляциялық</a:t>
            </a:r>
            <a:r>
              <a:rPr lang="ru-RU" sz="1400" dirty="0"/>
              <a:t> </a:t>
            </a:r>
            <a:r>
              <a:rPr lang="ru-RU" sz="1400" dirty="0" err="1" smtClean="0"/>
              <a:t>функциялары</a:t>
            </a:r>
            <a:r>
              <a:rPr lang="ru-RU" sz="1400" dirty="0"/>
              <a:t> </a:t>
            </a:r>
            <a:r>
              <a:rPr lang="ru-RU" sz="1400" dirty="0" smtClean="0"/>
              <a:t>а</a:t>
            </a:r>
            <a:r>
              <a:rPr lang="ru-RU" sz="1400" dirty="0"/>
              <a:t>) </a:t>
            </a:r>
            <a:r>
              <a:rPr lang="ru-RU" sz="1400" dirty="0" err="1" smtClean="0"/>
              <a:t>Іле-Қапшағай</a:t>
            </a:r>
            <a:r>
              <a:rPr lang="ru-RU" sz="1400" dirty="0" smtClean="0"/>
              <a:t> </a:t>
            </a:r>
            <a:r>
              <a:rPr lang="ru-RU" sz="1400" dirty="0"/>
              <a:t>ГЭС-і; б) </a:t>
            </a:r>
            <a:r>
              <a:rPr lang="ru-RU" sz="1400" dirty="0" err="1"/>
              <a:t>Жайық</a:t>
            </a:r>
            <a:r>
              <a:rPr lang="ru-RU" sz="1400" dirty="0"/>
              <a:t> </a:t>
            </a:r>
            <a:r>
              <a:rPr lang="ru-RU" sz="1400" dirty="0" err="1"/>
              <a:t>өзені</a:t>
            </a:r>
            <a:r>
              <a:rPr lang="ru-RU" sz="1400" dirty="0"/>
              <a:t> </a:t>
            </a:r>
            <a:r>
              <a:rPr lang="ru-RU" sz="1400" dirty="0" err="1"/>
              <a:t>Көшім</a:t>
            </a:r>
            <a:r>
              <a:rPr lang="ru-RU" sz="1400" dirty="0"/>
              <a:t> </a:t>
            </a:r>
            <a:r>
              <a:rPr lang="ru-RU" sz="1400" dirty="0" err="1"/>
              <a:t>ауылы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2496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12</a:t>
            </a:fld>
            <a:endParaRPr lang="ru-RU" noProof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7664" y="380820"/>
            <a:ext cx="2692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dirty="0" smtClean="0"/>
              <a:t>СПЕКТРЛІК ФУНКЦИЯ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2331" y="790047"/>
            <a:ext cx="96201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функцияның</a:t>
            </a:r>
            <a:r>
              <a:rPr lang="ru-RU" dirty="0"/>
              <a:t> </a:t>
            </a:r>
            <a:r>
              <a:rPr lang="ru-RU" dirty="0" err="1"/>
              <a:t>құрамында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жиіліктер</a:t>
            </a:r>
            <a:r>
              <a:rPr lang="ru-RU" dirty="0"/>
              <a:t> мен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қатынастар</a:t>
            </a:r>
            <a:r>
              <a:rPr lang="ru-RU" dirty="0"/>
              <a:t> </a:t>
            </a:r>
            <a:r>
              <a:rPr lang="ru-RU" dirty="0" err="1"/>
              <a:t>басым</a:t>
            </a:r>
            <a:r>
              <a:rPr lang="ru-RU" dirty="0"/>
              <a:t> </a:t>
            </a:r>
            <a:r>
              <a:rPr lang="ru-RU" dirty="0" err="1"/>
              <a:t>болатынына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корреляциялық</a:t>
            </a:r>
            <a:r>
              <a:rPr lang="ru-RU" dirty="0"/>
              <a:t> </a:t>
            </a:r>
            <a:r>
              <a:rPr lang="ru-RU" dirty="0" err="1"/>
              <a:t>функциясы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формада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Корреляциялық</a:t>
            </a:r>
            <a:r>
              <a:rPr lang="ru-RU" dirty="0"/>
              <a:t> </a:t>
            </a:r>
            <a:r>
              <a:rPr lang="ru-RU" dirty="0" err="1"/>
              <a:t>функцияның</a:t>
            </a:r>
            <a:r>
              <a:rPr lang="ru-RU" dirty="0"/>
              <a:t> </a:t>
            </a:r>
            <a:r>
              <a:rPr lang="ru-RU" dirty="0" err="1"/>
              <a:t>сипаты</a:t>
            </a:r>
            <a:r>
              <a:rPr lang="ru-RU" dirty="0"/>
              <a:t> мен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құрылымы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функцияның</a:t>
            </a:r>
            <a:r>
              <a:rPr lang="ru-RU" dirty="0"/>
              <a:t> </a:t>
            </a:r>
            <a:r>
              <a:rPr lang="ru-RU" dirty="0" err="1"/>
              <a:t>спектрлік</a:t>
            </a:r>
            <a:r>
              <a:rPr lang="ru-RU" dirty="0"/>
              <a:t> </a:t>
            </a:r>
            <a:r>
              <a:rPr lang="ru-RU" dirty="0" err="1"/>
              <a:t>құрамында</a:t>
            </a:r>
            <a:r>
              <a:rPr lang="ru-RU" dirty="0"/>
              <a:t> </a:t>
            </a:r>
            <a:r>
              <a:rPr lang="ru-RU" dirty="0" err="1" smtClean="0"/>
              <a:t>көрініс</a:t>
            </a:r>
            <a:r>
              <a:rPr lang="ru-RU" dirty="0" smtClean="0"/>
              <a:t> </a:t>
            </a:r>
            <a:r>
              <a:rPr lang="ru-RU" dirty="0" err="1" smtClean="0"/>
              <a:t>береді</a:t>
            </a:r>
            <a:r>
              <a:rPr lang="ru-RU" dirty="0"/>
              <a:t>. </a:t>
            </a:r>
            <a:r>
              <a:rPr lang="ru-RU" dirty="0" err="1"/>
              <a:t>Тербелмелі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 smtClean="0"/>
              <a:t>спектрі</a:t>
            </a:r>
            <a:r>
              <a:rPr lang="ru-RU" dirty="0" smtClean="0"/>
              <a:t> - </a:t>
            </a:r>
            <a:r>
              <a:rPr lang="ru-RU" dirty="0" err="1" smtClean="0"/>
              <a:t>әртүрлі</a:t>
            </a:r>
            <a:r>
              <a:rPr lang="ru-RU" dirty="0" smtClean="0"/>
              <a:t> </a:t>
            </a:r>
            <a:r>
              <a:rPr lang="ru-RU" dirty="0" err="1"/>
              <a:t>жиіліктер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амплитудалардың</a:t>
            </a:r>
            <a:r>
              <a:rPr lang="ru-RU" dirty="0"/>
              <a:t> </a:t>
            </a:r>
            <a:r>
              <a:rPr lang="ru-RU" dirty="0" err="1"/>
              <a:t>таралуын</a:t>
            </a:r>
            <a:r>
              <a:rPr lang="ru-RU" dirty="0"/>
              <a:t> </a:t>
            </a:r>
            <a:r>
              <a:rPr lang="ru-RU" dirty="0" err="1"/>
              <a:t>сипаттайтын</a:t>
            </a:r>
            <a:r>
              <a:rPr lang="ru-RU" dirty="0"/>
              <a:t> функция. Спектр </a:t>
            </a:r>
            <a:r>
              <a:rPr lang="ru-RU" dirty="0" err="1" smtClean="0"/>
              <a:t>берілген</a:t>
            </a:r>
            <a:r>
              <a:rPr lang="ru-RU" dirty="0" smtClean="0"/>
              <a:t> </a:t>
            </a:r>
            <a:r>
              <a:rPr lang="ru-RU" dirty="0" err="1"/>
              <a:t>процесте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тербелістердің</a:t>
            </a:r>
            <a:r>
              <a:rPr lang="ru-RU" dirty="0"/>
              <a:t> </a:t>
            </a:r>
            <a:r>
              <a:rPr lang="ru-RU" dirty="0" err="1"/>
              <a:t>басым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құрылымы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 smtClean="0"/>
              <a:t>.</a:t>
            </a:r>
          </a:p>
          <a:p>
            <a:pPr indent="457200" algn="just"/>
            <a:r>
              <a:rPr lang="kk-KZ" dirty="0" smtClean="0"/>
              <a:t>Стационарлық кездейсоқ функцияның спектрі дисперсияның жиілік бойынша таралуын сипаттайды.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0" name="Рисунок 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3375369"/>
            <a:ext cx="4281488" cy="203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10422" y="5558909"/>
            <a:ext cx="479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Стационарлы </a:t>
            </a:r>
            <a:r>
              <a:rPr lang="kk-KZ" dirty="0"/>
              <a:t>кездейсоқ функцияның спектрі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9996" y="6080378"/>
            <a:ext cx="9432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kk-KZ" dirty="0"/>
              <a:t>Стационарлы</a:t>
            </a:r>
            <a:r>
              <a:rPr lang="ru-RU" dirty="0" smtClean="0"/>
              <a:t> </a:t>
            </a:r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функцияның</a:t>
            </a:r>
            <a:r>
              <a:rPr lang="ru-RU" dirty="0"/>
              <a:t> </a:t>
            </a:r>
            <a:r>
              <a:rPr lang="ru-RU" dirty="0" err="1"/>
              <a:t>дисперсиясы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 smtClean="0"/>
              <a:t>спектрлі</a:t>
            </a:r>
            <a:r>
              <a:rPr lang="ru-RU" dirty="0" smtClean="0"/>
              <a:t> </a:t>
            </a:r>
            <a:r>
              <a:rPr lang="ru-RU" dirty="0" err="1" smtClean="0"/>
              <a:t>таралуының</a:t>
            </a:r>
            <a:r>
              <a:rPr lang="ru-RU" dirty="0" smtClean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гармоникаларының</a:t>
            </a:r>
            <a:r>
              <a:rPr lang="ru-RU" dirty="0"/>
              <a:t> </a:t>
            </a:r>
            <a:r>
              <a:rPr lang="ru-RU" dirty="0" err="1"/>
              <a:t>дисперсияларының</a:t>
            </a:r>
            <a:r>
              <a:rPr lang="ru-RU" dirty="0"/>
              <a:t> </a:t>
            </a:r>
            <a:r>
              <a:rPr lang="ru-RU" dirty="0" err="1" smtClean="0"/>
              <a:t>жиынтығына</a:t>
            </a:r>
            <a:r>
              <a:rPr lang="ru-RU" dirty="0" smtClean="0"/>
              <a:t> </a:t>
            </a:r>
            <a:r>
              <a:rPr lang="ru-RU" dirty="0" err="1"/>
              <a:t>тең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0861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13</a:t>
            </a:fld>
            <a:endParaRPr lang="ru-RU" noProof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7664" y="380820"/>
            <a:ext cx="2692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dirty="0" smtClean="0"/>
              <a:t>СПЕКТРЛІК ФУНКЦИЯ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2331" y="790047"/>
            <a:ext cx="96201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Спектрлік</a:t>
            </a:r>
            <a:r>
              <a:rPr lang="ru-RU" dirty="0"/>
              <a:t> </a:t>
            </a:r>
            <a:r>
              <a:rPr lang="ru-RU" dirty="0" err="1"/>
              <a:t>функцияның</a:t>
            </a:r>
            <a:r>
              <a:rPr lang="ru-RU" dirty="0"/>
              <a:t> </a:t>
            </a:r>
            <a:r>
              <a:rPr lang="ru-RU" dirty="0" err="1"/>
              <a:t>көмегімен</a:t>
            </a:r>
            <a:r>
              <a:rPr lang="ru-RU" dirty="0"/>
              <a:t> </a:t>
            </a:r>
            <a:r>
              <a:rPr lang="ru-RU" dirty="0" err="1" smtClean="0"/>
              <a:t>зерттелетін</a:t>
            </a:r>
            <a:r>
              <a:rPr lang="ru-RU" dirty="0" smtClean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сипаттамасы</a:t>
            </a:r>
            <a:r>
              <a:rPr lang="ru-RU" dirty="0"/>
              <a:t> </a:t>
            </a:r>
            <a:r>
              <a:rPr lang="ru-RU" dirty="0" err="1"/>
              <a:t>беріледі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сипаттама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 smtClean="0"/>
              <a:t>уақыттық</a:t>
            </a:r>
            <a:r>
              <a:rPr lang="ru-RU" dirty="0" smtClean="0"/>
              <a:t> </a:t>
            </a:r>
            <a:r>
              <a:rPr lang="ru-RU" dirty="0" err="1" smtClean="0"/>
              <a:t>қатардағы</a:t>
            </a:r>
            <a:r>
              <a:rPr lang="ru-RU" dirty="0" smtClean="0"/>
              <a:t> </a:t>
            </a:r>
            <a:r>
              <a:rPr lang="ru-RU" dirty="0" err="1" smtClean="0"/>
              <a:t>процестің</a:t>
            </a:r>
            <a:r>
              <a:rPr lang="ru-RU" dirty="0" smtClean="0"/>
              <a:t> </a:t>
            </a:r>
            <a:r>
              <a:rPr lang="ru-RU" dirty="0" err="1" smtClean="0"/>
              <a:t>өтуі</a:t>
            </a:r>
            <a:r>
              <a:rPr lang="ru-RU" dirty="0" smtClean="0"/>
              <a:t> мен </a:t>
            </a:r>
            <a:r>
              <a:rPr lang="ru-RU" dirty="0" err="1" smtClean="0"/>
              <a:t>тербеліс</a:t>
            </a:r>
            <a:r>
              <a:rPr lang="ru-RU" dirty="0" smtClean="0"/>
              <a:t> </a:t>
            </a:r>
            <a:r>
              <a:rPr lang="ru-RU" dirty="0" err="1"/>
              <a:t>механизмін</a:t>
            </a:r>
            <a:r>
              <a:rPr lang="ru-RU" dirty="0"/>
              <a:t> </a:t>
            </a:r>
            <a:r>
              <a:rPr lang="ru-RU" dirty="0" err="1"/>
              <a:t>анықтауға</a:t>
            </a:r>
            <a:r>
              <a:rPr lang="ru-RU" dirty="0"/>
              <a:t> </a:t>
            </a:r>
            <a:r>
              <a:rPr lang="ru-RU" dirty="0" err="1"/>
              <a:t>негіз</a:t>
            </a:r>
            <a:r>
              <a:rPr lang="ru-RU" dirty="0"/>
              <a:t> бола </a:t>
            </a:r>
            <a:r>
              <a:rPr lang="ru-RU" dirty="0" err="1"/>
              <a:t>алады</a:t>
            </a:r>
            <a:r>
              <a:rPr lang="ru-RU" dirty="0" smtClean="0"/>
              <a:t>. </a:t>
            </a:r>
          </a:p>
          <a:p>
            <a:pPr indent="457200" algn="just"/>
            <a:r>
              <a:rPr lang="kk-KZ" dirty="0"/>
              <a:t>Стационарлы</a:t>
            </a:r>
            <a:r>
              <a:rPr lang="ru-RU" dirty="0" smtClean="0"/>
              <a:t> </a:t>
            </a:r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функцияның</a:t>
            </a:r>
            <a:r>
              <a:rPr lang="ru-RU" dirty="0"/>
              <a:t> </a:t>
            </a:r>
            <a:r>
              <a:rPr lang="ru-RU" dirty="0" err="1"/>
              <a:t>спектрі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корреляциялық</a:t>
            </a:r>
            <a:r>
              <a:rPr lang="ru-RU" dirty="0"/>
              <a:t> </a:t>
            </a:r>
            <a:r>
              <a:rPr lang="ru-RU" dirty="0" err="1"/>
              <a:t>функциялары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 smtClean="0"/>
              <a:t>өрнектеледі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782747"/>
              </p:ext>
            </p:extLst>
          </p:nvPr>
        </p:nvGraphicFramePr>
        <p:xfrm>
          <a:off x="3214688" y="2307269"/>
          <a:ext cx="2661456" cy="71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Уравнение" r:id="rId3" imgW="1714500" imgH="482600" progId="Equation.3">
                  <p:embed/>
                </p:oleObj>
              </mc:Choice>
              <mc:Fallback>
                <p:oleObj name="Уравнение" r:id="rId3" imgW="17145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2307269"/>
                        <a:ext cx="2661456" cy="713687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22331" y="4005231"/>
            <a:ext cx="94428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5138" algn="just"/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функцияны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байланыстыратын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формулалар</a:t>
            </a:r>
            <a:r>
              <a:rPr lang="ru-RU" dirty="0"/>
              <a:t> Фурье </a:t>
            </a:r>
            <a:r>
              <a:rPr lang="ru-RU" dirty="0" err="1"/>
              <a:t>түрлендіруі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 smtClean="0"/>
              <a:t>.</a:t>
            </a:r>
          </a:p>
          <a:p>
            <a:pPr indent="465138" algn="just"/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корреляциялық</a:t>
            </a:r>
            <a:r>
              <a:rPr lang="ru-RU" dirty="0"/>
              <a:t> </a:t>
            </a:r>
            <a:r>
              <a:rPr lang="ru-RU" dirty="0" err="1"/>
              <a:t>функцияның</a:t>
            </a:r>
            <a:r>
              <a:rPr lang="ru-RU" dirty="0"/>
              <a:t> </a:t>
            </a:r>
            <a:r>
              <a:rPr lang="ru-RU" dirty="0" err="1"/>
              <a:t>аналитикалық</a:t>
            </a:r>
            <a:r>
              <a:rPr lang="ru-RU" dirty="0"/>
              <a:t> </a:t>
            </a:r>
            <a:r>
              <a:rPr lang="ru-RU" dirty="0" err="1" smtClean="0"/>
              <a:t>мәні</a:t>
            </a:r>
            <a:r>
              <a:rPr lang="ru-RU" dirty="0" smtClean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спектрлік</a:t>
            </a:r>
            <a:r>
              <a:rPr lang="ru-RU" dirty="0"/>
              <a:t> </a:t>
            </a:r>
            <a:r>
              <a:rPr lang="ru-RU" dirty="0" err="1"/>
              <a:t>функцияның</a:t>
            </a:r>
            <a:r>
              <a:rPr lang="ru-RU" dirty="0"/>
              <a:t> </a:t>
            </a:r>
            <a:r>
              <a:rPr lang="ru-RU" dirty="0" err="1" smtClean="0"/>
              <a:t>анықтау</a:t>
            </a:r>
            <a:r>
              <a:rPr lang="ru-RU" dirty="0" smtClean="0"/>
              <a:t> </a:t>
            </a:r>
            <a:r>
              <a:rPr lang="ru-RU" dirty="0" err="1"/>
              <a:t>қиындық</a:t>
            </a:r>
            <a:r>
              <a:rPr lang="ru-RU" dirty="0"/>
              <a:t> </a:t>
            </a:r>
            <a:r>
              <a:rPr lang="ru-RU" dirty="0" err="1"/>
              <a:t>тудырмайды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корреляциялық</a:t>
            </a:r>
            <a:r>
              <a:rPr lang="ru-RU" dirty="0"/>
              <a:t> </a:t>
            </a:r>
            <a:r>
              <a:rPr lang="ru-RU" dirty="0" err="1"/>
              <a:t>функцияның</a:t>
            </a:r>
            <a:r>
              <a:rPr lang="ru-RU" dirty="0"/>
              <a:t> </a:t>
            </a:r>
            <a:r>
              <a:rPr lang="ru-RU" dirty="0" err="1"/>
              <a:t>аналитикалық</a:t>
            </a:r>
            <a:r>
              <a:rPr lang="ru-RU" dirty="0"/>
              <a:t> </a:t>
            </a:r>
            <a:r>
              <a:rPr lang="ru-RU" dirty="0" err="1"/>
              <a:t>өрнегі</a:t>
            </a:r>
            <a:r>
              <a:rPr lang="ru-RU" dirty="0"/>
              <a:t> </a:t>
            </a:r>
            <a:r>
              <a:rPr lang="ru-RU" dirty="0" err="1"/>
              <a:t>белгісіз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өрнек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спектрлік</a:t>
            </a:r>
            <a:r>
              <a:rPr lang="ru-RU" dirty="0"/>
              <a:t> </a:t>
            </a:r>
            <a:r>
              <a:rPr lang="ru-RU" dirty="0" err="1"/>
              <a:t>функцияны</a:t>
            </a:r>
            <a:r>
              <a:rPr lang="ru-RU" dirty="0"/>
              <a:t> </a:t>
            </a:r>
            <a:r>
              <a:rPr lang="ru-RU" dirty="0" err="1"/>
              <a:t>есептеу</a:t>
            </a:r>
            <a:r>
              <a:rPr lang="ru-RU" dirty="0"/>
              <a:t> </a:t>
            </a:r>
            <a:r>
              <a:rPr lang="ru-RU" dirty="0" err="1"/>
              <a:t>күрделене</a:t>
            </a:r>
            <a:r>
              <a:rPr lang="ru-RU" dirty="0"/>
              <a:t> </a:t>
            </a:r>
            <a:r>
              <a:rPr lang="ru-RU" dirty="0" err="1"/>
              <a:t>түседі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әдетте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 smtClean="0"/>
              <a:t>әдістер</a:t>
            </a:r>
            <a:r>
              <a:rPr lang="ru-RU" dirty="0" smtClean="0"/>
              <a:t> </a:t>
            </a:r>
            <a:r>
              <a:rPr lang="ru-RU" dirty="0" err="1" smtClean="0"/>
              <a:t>арқылы</a:t>
            </a:r>
            <a:r>
              <a:rPr lang="ru-RU" dirty="0" smtClean="0"/>
              <a:t> </a:t>
            </a:r>
            <a:r>
              <a:rPr lang="ru-RU" dirty="0" err="1" smtClean="0"/>
              <a:t>жүзеге</a:t>
            </a:r>
            <a:r>
              <a:rPr lang="ru-RU" dirty="0" smtClean="0"/>
              <a:t> </a:t>
            </a:r>
            <a:r>
              <a:rPr lang="ru-RU" dirty="0" err="1" smtClean="0"/>
              <a:t>асырылады</a:t>
            </a:r>
            <a:r>
              <a:rPr lang="ru-RU" dirty="0" smtClean="0"/>
              <a:t>.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/>
              <a:t>әдістердің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тарағаны</a:t>
            </a:r>
            <a:r>
              <a:rPr lang="ru-RU" dirty="0"/>
              <a:t>: </a:t>
            </a:r>
            <a:r>
              <a:rPr lang="ru-RU" dirty="0" err="1" smtClean="0"/>
              <a:t>трапециялық</a:t>
            </a:r>
            <a:r>
              <a:rPr lang="ru-RU" dirty="0" smtClean="0"/>
              <a:t> </a:t>
            </a:r>
            <a:r>
              <a:rPr lang="ru-RU" dirty="0" err="1" smtClean="0"/>
              <a:t>сипаттамалар</a:t>
            </a:r>
            <a:r>
              <a:rPr lang="ru-RU" dirty="0" smtClean="0"/>
              <a:t> </a:t>
            </a:r>
            <a:r>
              <a:rPr lang="ru-RU" dirty="0" err="1"/>
              <a:t>әдісі</a:t>
            </a:r>
            <a:r>
              <a:rPr lang="ru-RU" dirty="0"/>
              <a:t>, </a:t>
            </a:r>
            <a:r>
              <a:rPr lang="ru-RU" dirty="0" err="1"/>
              <a:t>тіктөртбұрыштар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, </a:t>
            </a:r>
            <a:r>
              <a:rPr lang="ru-RU" dirty="0" err="1"/>
              <a:t>корреляциялық</a:t>
            </a:r>
            <a:r>
              <a:rPr lang="ru-RU" dirty="0"/>
              <a:t> </a:t>
            </a:r>
            <a:r>
              <a:rPr lang="ru-RU" dirty="0" err="1"/>
              <a:t>функциялардың</a:t>
            </a:r>
            <a:r>
              <a:rPr lang="ru-RU" dirty="0"/>
              <a:t> </a:t>
            </a:r>
            <a:r>
              <a:rPr lang="ru-RU" dirty="0" err="1"/>
              <a:t>мәндерін</a:t>
            </a:r>
            <a:r>
              <a:rPr lang="ru-RU" dirty="0"/>
              <a:t> </a:t>
            </a:r>
            <a:r>
              <a:rPr lang="ru-RU" dirty="0" err="1"/>
              <a:t>анықтаудың</a:t>
            </a:r>
            <a:r>
              <a:rPr lang="ru-RU" dirty="0"/>
              <a:t> </a:t>
            </a:r>
            <a:r>
              <a:rPr lang="ru-RU" dirty="0" err="1"/>
              <a:t>теңсіздігін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 </a:t>
            </a:r>
            <a:r>
              <a:rPr lang="ru-RU" dirty="0" err="1"/>
              <a:t>жуықтау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.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972840"/>
              </p:ext>
            </p:extLst>
          </p:nvPr>
        </p:nvGraphicFramePr>
        <p:xfrm>
          <a:off x="3214688" y="3202615"/>
          <a:ext cx="2683899" cy="771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Уравнение" r:id="rId5" imgW="1625600" imgH="482600" progId="Equation.3">
                  <p:embed/>
                </p:oleObj>
              </mc:Choice>
              <mc:Fallback>
                <p:oleObj name="Уравнение" r:id="rId5" imgW="16256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3202615"/>
                        <a:ext cx="2683899" cy="77142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238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14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8043" y="1261534"/>
            <a:ext cx="96201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 smtClean="0"/>
              <a:t>Спектрлік</a:t>
            </a:r>
            <a:r>
              <a:rPr lang="ru-RU" dirty="0" smtClean="0"/>
              <a:t> </a:t>
            </a:r>
            <a:r>
              <a:rPr lang="ru-RU" dirty="0" err="1"/>
              <a:t>талдаудың</a:t>
            </a:r>
            <a:r>
              <a:rPr lang="ru-RU" dirty="0"/>
              <a:t> </a:t>
            </a:r>
            <a:r>
              <a:rPr lang="ru-RU" dirty="0" err="1"/>
              <a:t>көмегімен</a:t>
            </a:r>
            <a:r>
              <a:rPr lang="ru-RU" dirty="0"/>
              <a:t> </a:t>
            </a:r>
            <a:r>
              <a:rPr lang="ru-RU" dirty="0" err="1" smtClean="0"/>
              <a:t>ағынды</a:t>
            </a:r>
            <a:r>
              <a:rPr lang="ru-RU" dirty="0" smtClean="0"/>
              <a:t> </a:t>
            </a:r>
            <a:r>
              <a:rPr lang="ru-RU" dirty="0" err="1"/>
              <a:t>тербелістердегі</a:t>
            </a:r>
            <a:r>
              <a:rPr lang="ru-RU" dirty="0"/>
              <a:t> </a:t>
            </a:r>
            <a:r>
              <a:rPr lang="ru-RU" dirty="0" err="1" smtClean="0"/>
              <a:t>циклдарды</a:t>
            </a:r>
            <a:r>
              <a:rPr lang="ru-RU" dirty="0" smtClean="0"/>
              <a:t> </a:t>
            </a:r>
            <a:r>
              <a:rPr lang="ru-RU" dirty="0" err="1"/>
              <a:t>спектрдің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максимумдары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анықтауға</a:t>
            </a:r>
            <a:r>
              <a:rPr lang="ru-RU" dirty="0"/>
              <a:t> </a:t>
            </a:r>
            <a:r>
              <a:rPr lang="ru-RU" dirty="0" err="1"/>
              <a:t>болатындығын</a:t>
            </a:r>
            <a:r>
              <a:rPr lang="ru-RU" dirty="0"/>
              <a:t>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өткен</a:t>
            </a:r>
            <a:r>
              <a:rPr lang="ru-RU" dirty="0"/>
              <a:t> </a:t>
            </a:r>
            <a:r>
              <a:rPr lang="ru-RU" dirty="0" err="1"/>
              <a:t>жөн</a:t>
            </a:r>
            <a:r>
              <a:rPr lang="ru-RU" dirty="0"/>
              <a:t>. </a:t>
            </a:r>
            <a:r>
              <a:rPr lang="ru-RU" dirty="0" err="1"/>
              <a:t>Корреляциялық</a:t>
            </a:r>
            <a:r>
              <a:rPr lang="ru-RU" dirty="0"/>
              <a:t> </a:t>
            </a:r>
            <a:r>
              <a:rPr lang="ru-RU" dirty="0" err="1"/>
              <a:t>функциямен</a:t>
            </a:r>
            <a:r>
              <a:rPr lang="ru-RU" dirty="0"/>
              <a:t> </a:t>
            </a:r>
            <a:r>
              <a:rPr lang="ru-RU" dirty="0" err="1"/>
              <a:t>салыстырғанда</a:t>
            </a:r>
            <a:r>
              <a:rPr lang="ru-RU" dirty="0"/>
              <a:t> </a:t>
            </a:r>
            <a:r>
              <a:rPr lang="ru-RU" dirty="0" err="1"/>
              <a:t>спектрлік</a:t>
            </a:r>
            <a:r>
              <a:rPr lang="ru-RU" dirty="0"/>
              <a:t> </a:t>
            </a:r>
            <a:r>
              <a:rPr lang="ru-RU" dirty="0" err="1"/>
              <a:t>функцияның</a:t>
            </a:r>
            <a:r>
              <a:rPr lang="ru-RU" dirty="0"/>
              <a:t> </a:t>
            </a:r>
            <a:r>
              <a:rPr lang="ru-RU" dirty="0" err="1" smtClean="0"/>
              <a:t>бірнеше</a:t>
            </a:r>
            <a:r>
              <a:rPr lang="ru-RU" dirty="0" smtClean="0"/>
              <a:t> </a:t>
            </a:r>
            <a:r>
              <a:rPr lang="ru-RU" dirty="0" err="1"/>
              <a:t>артықшылықтары</a:t>
            </a:r>
            <a:r>
              <a:rPr lang="ru-RU" dirty="0"/>
              <a:t> бар. </a:t>
            </a:r>
            <a:r>
              <a:rPr lang="ru-RU" dirty="0" err="1"/>
              <a:t>Біріншіден</a:t>
            </a:r>
            <a:r>
              <a:rPr lang="ru-RU" dirty="0"/>
              <a:t>, </a:t>
            </a:r>
            <a:r>
              <a:rPr lang="ru-RU" dirty="0" err="1" smtClean="0"/>
              <a:t>корреляциялық</a:t>
            </a:r>
            <a:r>
              <a:rPr lang="ru-RU" dirty="0" smtClean="0"/>
              <a:t> </a:t>
            </a:r>
            <a:r>
              <a:rPr lang="ru-RU" dirty="0" err="1" smtClean="0"/>
              <a:t>функцияны</a:t>
            </a:r>
            <a:r>
              <a:rPr lang="ru-RU" dirty="0" smtClean="0"/>
              <a:t> </a:t>
            </a:r>
            <a:r>
              <a:rPr lang="ru-RU" dirty="0" err="1" smtClean="0"/>
              <a:t>бағалауға</a:t>
            </a:r>
            <a:r>
              <a:rPr lang="ru-RU" dirty="0" smtClean="0"/>
              <a:t> </a:t>
            </a:r>
            <a:r>
              <a:rPr lang="ru-RU" dirty="0" err="1" smtClean="0"/>
              <a:t>қарағанда</a:t>
            </a:r>
            <a:r>
              <a:rPr lang="ru-RU" dirty="0" smtClean="0"/>
              <a:t> </a:t>
            </a:r>
            <a:r>
              <a:rPr lang="ru-RU" dirty="0" err="1" smtClean="0"/>
              <a:t>спектрлік</a:t>
            </a:r>
            <a:r>
              <a:rPr lang="ru-RU" dirty="0" smtClean="0"/>
              <a:t> </a:t>
            </a:r>
            <a:r>
              <a:rPr lang="ru-RU" dirty="0" err="1"/>
              <a:t>тығыздықты</a:t>
            </a:r>
            <a:r>
              <a:rPr lang="ru-RU" dirty="0"/>
              <a:t> </a:t>
            </a:r>
            <a:r>
              <a:rPr lang="ru-RU" dirty="0" err="1" smtClean="0"/>
              <a:t>бағалау</a:t>
            </a:r>
            <a:r>
              <a:rPr lang="ru-RU" dirty="0" smtClean="0"/>
              <a:t> </a:t>
            </a:r>
            <a:r>
              <a:rPr lang="ru-RU" dirty="0" err="1" smtClean="0"/>
              <a:t>байланысы</a:t>
            </a:r>
            <a:r>
              <a:rPr lang="ru-RU" dirty="0" smtClean="0"/>
              <a:t> аз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келеді</a:t>
            </a:r>
            <a:r>
              <a:rPr lang="ru-RU" dirty="0" smtClean="0"/>
              <a:t>. </a:t>
            </a:r>
            <a:r>
              <a:rPr lang="ru-RU" dirty="0" err="1"/>
              <a:t>Екіншіден</a:t>
            </a:r>
            <a:r>
              <a:rPr lang="ru-RU" dirty="0"/>
              <a:t>, </a:t>
            </a:r>
            <a:r>
              <a:rPr lang="ru-RU" dirty="0" err="1" smtClean="0"/>
              <a:t>спектрлі</a:t>
            </a:r>
            <a:r>
              <a:rPr lang="ru-RU" dirty="0" smtClean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көмегімен</a:t>
            </a:r>
            <a:r>
              <a:rPr lang="ru-RU" dirty="0"/>
              <a:t> </a:t>
            </a:r>
            <a:r>
              <a:rPr lang="ru-RU" dirty="0" err="1" smtClean="0"/>
              <a:t>қандай</a:t>
            </a:r>
            <a:r>
              <a:rPr lang="ru-RU" dirty="0" smtClean="0"/>
              <a:t> да </a:t>
            </a:r>
            <a:r>
              <a:rPr lang="ru-RU" dirty="0" err="1" smtClean="0"/>
              <a:t>бір</a:t>
            </a:r>
            <a:r>
              <a:rPr lang="ru-RU" dirty="0" smtClean="0"/>
              <a:t> цикл </a:t>
            </a:r>
            <a:r>
              <a:rPr lang="ru-RU" dirty="0" err="1" smtClean="0"/>
              <a:t>тербелісінің</a:t>
            </a:r>
            <a:r>
              <a:rPr lang="ru-RU" dirty="0" smtClean="0"/>
              <a:t> </a:t>
            </a:r>
            <a:r>
              <a:rPr lang="ru-RU" dirty="0" err="1" smtClean="0"/>
              <a:t>сандық</a:t>
            </a:r>
            <a:r>
              <a:rPr lang="ru-RU" dirty="0" smtClean="0"/>
              <a:t> </a:t>
            </a:r>
            <a:r>
              <a:rPr lang="ru-RU" dirty="0" err="1" smtClean="0"/>
              <a:t>мәнін</a:t>
            </a:r>
            <a:r>
              <a:rPr lang="ru-RU" dirty="0" smtClean="0"/>
              <a:t> </a:t>
            </a:r>
            <a:r>
              <a:rPr lang="ru-RU" dirty="0" err="1" smtClean="0"/>
              <a:t>беруге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/>
              <a:t>корреляциялық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спектрлік</a:t>
            </a:r>
            <a:r>
              <a:rPr lang="ru-RU" dirty="0"/>
              <a:t> </a:t>
            </a:r>
            <a:r>
              <a:rPr lang="ru-RU" dirty="0" err="1"/>
              <a:t>талдаулар</a:t>
            </a:r>
            <a:r>
              <a:rPr lang="ru-RU" dirty="0"/>
              <a:t> </a:t>
            </a:r>
            <a:r>
              <a:rPr lang="ru-RU" dirty="0" err="1"/>
              <a:t>бақыланатын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кезеңіндегі</a:t>
            </a:r>
            <a:r>
              <a:rPr lang="ru-RU" dirty="0"/>
              <a:t> </a:t>
            </a:r>
            <a:r>
              <a:rPr lang="ru-RU" dirty="0" err="1" smtClean="0"/>
              <a:t>циклдардың</a:t>
            </a:r>
            <a:r>
              <a:rPr lang="ru-RU" dirty="0" smtClean="0"/>
              <a:t> </a:t>
            </a:r>
            <a:r>
              <a:rPr lang="ru-RU" dirty="0" err="1"/>
              <a:t>орташа</a:t>
            </a:r>
            <a:r>
              <a:rPr lang="ru-RU" dirty="0"/>
              <a:t> </a:t>
            </a:r>
            <a:r>
              <a:rPr lang="ru-RU" dirty="0" err="1"/>
              <a:t>ұзақтығын</a:t>
            </a:r>
            <a:r>
              <a:rPr lang="ru-RU" dirty="0"/>
              <a:t> </a:t>
            </a:r>
            <a:r>
              <a:rPr lang="ru-RU" dirty="0" err="1"/>
              <a:t>анықтаса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биномдық</a:t>
            </a:r>
            <a:r>
              <a:rPr lang="ru-RU" dirty="0"/>
              <a:t> </a:t>
            </a:r>
            <a:r>
              <a:rPr lang="ru-RU" dirty="0" err="1"/>
              <a:t>сүзгіні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 smtClean="0"/>
              <a:t>олардың</a:t>
            </a:r>
            <a:r>
              <a:rPr lang="ru-RU" dirty="0" smtClean="0"/>
              <a:t> </a:t>
            </a:r>
            <a:r>
              <a:rPr lang="ru-RU" dirty="0" err="1" smtClean="0"/>
              <a:t>динамикалық</a:t>
            </a:r>
            <a:r>
              <a:rPr lang="ru-RU" dirty="0" smtClean="0"/>
              <a:t> </a:t>
            </a:r>
            <a:r>
              <a:rPr lang="ru-RU" dirty="0" err="1" smtClean="0"/>
              <a:t>дамуын</a:t>
            </a:r>
            <a:r>
              <a:rPr lang="ru-RU" dirty="0" smtClean="0"/>
              <a:t> </a:t>
            </a:r>
            <a:r>
              <a:rPr lang="ru-RU" dirty="0" err="1" smtClean="0"/>
              <a:t>көрсетеді</a:t>
            </a:r>
            <a:r>
              <a:rPr lang="ru-RU" dirty="0"/>
              <a:t>. </a:t>
            </a:r>
            <a:r>
              <a:rPr lang="ru-RU" dirty="0" err="1"/>
              <a:t>Қарастырылған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 smtClean="0"/>
              <a:t>әдістер</a:t>
            </a:r>
            <a:r>
              <a:rPr lang="ru-RU" dirty="0" smtClean="0"/>
              <a:t> </a:t>
            </a:r>
            <a:r>
              <a:rPr lang="ru-RU" dirty="0" err="1" smtClean="0"/>
              <a:t>бақыланған</a:t>
            </a:r>
            <a:r>
              <a:rPr lang="ru-RU" dirty="0" smtClean="0"/>
              <a:t> </a:t>
            </a:r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тек </a:t>
            </a:r>
            <a:r>
              <a:rPr lang="ru-RU" dirty="0" err="1" smtClean="0"/>
              <a:t>есептік</a:t>
            </a:r>
            <a:r>
              <a:rPr lang="ru-RU" dirty="0" smtClean="0"/>
              <a:t> </a:t>
            </a:r>
            <a:r>
              <a:rPr lang="ru-RU" dirty="0" err="1" smtClean="0"/>
              <a:t>кезең</a:t>
            </a:r>
            <a:r>
              <a:rPr lang="ru-RU" dirty="0" smtClean="0"/>
              <a:t> </a:t>
            </a:r>
            <a:r>
              <a:rPr lang="ru-RU" dirty="0" err="1" smtClean="0"/>
              <a:t>шегінде</a:t>
            </a:r>
            <a:r>
              <a:rPr lang="ru-RU" dirty="0" smtClean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 smtClean="0"/>
              <a:t>қанағаттанарлық</a:t>
            </a:r>
            <a:r>
              <a:rPr lang="ru-RU" dirty="0" smtClean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сипаттайтындықтан</a:t>
            </a:r>
            <a:r>
              <a:rPr lang="ru-RU" dirty="0"/>
              <a:t>, </a:t>
            </a:r>
            <a:r>
              <a:rPr lang="ru-RU" dirty="0" err="1"/>
              <a:t>биномдық</a:t>
            </a:r>
            <a:r>
              <a:rPr lang="ru-RU" dirty="0"/>
              <a:t> </a:t>
            </a:r>
            <a:r>
              <a:rPr lang="ru-RU" dirty="0" err="1"/>
              <a:t>сүзгіні</a:t>
            </a:r>
            <a:r>
              <a:rPr lang="ru-RU" dirty="0"/>
              <a:t> </a:t>
            </a:r>
            <a:r>
              <a:rPr lang="ru-RU" dirty="0" err="1"/>
              <a:t>қолдана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жылдық</a:t>
            </a:r>
            <a:r>
              <a:rPr lang="ru-RU" dirty="0"/>
              <a:t> </a:t>
            </a:r>
            <a:r>
              <a:rPr lang="ru-RU" dirty="0" err="1" smtClean="0"/>
              <a:t>ағынды</a:t>
            </a:r>
            <a:r>
              <a:rPr lang="ru-RU" dirty="0" smtClean="0"/>
              <a:t> </a:t>
            </a:r>
            <a:r>
              <a:rPr lang="ru-RU" dirty="0" err="1" smtClean="0"/>
              <a:t>тербелістерін</a:t>
            </a:r>
            <a:r>
              <a:rPr lang="ru-RU" dirty="0" smtClean="0"/>
              <a:t> </a:t>
            </a:r>
            <a:r>
              <a:rPr lang="ru-RU" dirty="0" err="1"/>
              <a:t>тегістеудің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көрнекі</a:t>
            </a:r>
            <a:r>
              <a:rPr lang="ru-RU" dirty="0"/>
              <a:t> </a:t>
            </a:r>
            <a:r>
              <a:rPr lang="ru-RU" dirty="0" err="1" smtClean="0"/>
              <a:t>әдістерін</a:t>
            </a:r>
            <a:r>
              <a:rPr lang="ru-RU" dirty="0" smtClean="0"/>
              <a:t> </a:t>
            </a:r>
            <a:r>
              <a:rPr lang="ru-RU" dirty="0" err="1" smtClean="0"/>
              <a:t>қолданған</a:t>
            </a:r>
            <a:r>
              <a:rPr lang="ru-RU" dirty="0" smtClean="0"/>
              <a:t> </a:t>
            </a:r>
            <a:r>
              <a:rPr lang="ru-RU" dirty="0" err="1" smtClean="0"/>
              <a:t>жөн</a:t>
            </a:r>
            <a:r>
              <a:rPr lang="ru-RU" dirty="0" smtClean="0"/>
              <a:t>.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алғанда</a:t>
            </a:r>
            <a:r>
              <a:rPr lang="ru-RU" dirty="0"/>
              <a:t>, </a:t>
            </a:r>
            <a:r>
              <a:rPr lang="ru-RU" dirty="0" err="1"/>
              <a:t>әдісті</a:t>
            </a:r>
            <a:r>
              <a:rPr lang="ru-RU" dirty="0"/>
              <a:t> </a:t>
            </a:r>
            <a:r>
              <a:rPr lang="ru-RU" dirty="0" err="1"/>
              <a:t>таңдау</a:t>
            </a:r>
            <a:r>
              <a:rPr lang="ru-RU" dirty="0"/>
              <a:t> </a:t>
            </a:r>
            <a:r>
              <a:rPr lang="ru-RU" dirty="0" err="1" smtClean="0"/>
              <a:t>алға</a:t>
            </a:r>
            <a:r>
              <a:rPr lang="ru-RU" dirty="0" smtClean="0"/>
              <a:t> </a:t>
            </a:r>
            <a:r>
              <a:rPr lang="ru-RU" dirty="0" err="1" smtClean="0"/>
              <a:t>қойылған</a:t>
            </a:r>
            <a:r>
              <a:rPr lang="ru-RU" dirty="0" smtClean="0"/>
              <a:t> </a:t>
            </a:r>
            <a:r>
              <a:rPr lang="ru-RU" dirty="0" err="1" smtClean="0"/>
              <a:t>міндетке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249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>
            <a:extLst>
              <a:ext uri="{FF2B5EF4-FFF2-40B4-BE49-F238E27FC236}">
                <a16:creationId xmlns="" xmlns:a16="http://schemas.microsoft.com/office/drawing/2014/main" id="{F11A6B65-5A20-4F4D-ACBB-ED50132D4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sz="5000" dirty="0" err="1" smtClean="0"/>
              <a:t>Назарларыңызға</a:t>
            </a:r>
            <a:r>
              <a:rPr lang="ru-RU" sz="5000" dirty="0" smtClean="0"/>
              <a:t> </a:t>
            </a:r>
            <a:r>
              <a:rPr lang="ru-RU" sz="5000" dirty="0" err="1" smtClean="0"/>
              <a:t>рахмет</a:t>
            </a:r>
            <a:endParaRPr lang="ru-RU" sz="5000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0828E04-9C2A-4859-8050-C2DF67A249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74361" y="4035727"/>
            <a:ext cx="3329850" cy="742980"/>
          </a:xfrm>
        </p:spPr>
        <p:txBody>
          <a:bodyPr rtlCol="0"/>
          <a:lstStyle/>
          <a:p>
            <a:pPr rtl="0"/>
            <a:r>
              <a:rPr lang="ru-RU" dirty="0" smtClean="0"/>
              <a:t>Айнур </a:t>
            </a:r>
            <a:r>
              <a:rPr lang="ru-RU" dirty="0" err="1" smtClean="0"/>
              <a:t>Каировна</a:t>
            </a:r>
            <a:r>
              <a:rPr lang="ru-RU" dirty="0" smtClean="0"/>
              <a:t> </a:t>
            </a:r>
          </a:p>
          <a:p>
            <a:pPr rtl="0"/>
            <a:r>
              <a:rPr lang="ru-RU" dirty="0" smtClean="0"/>
              <a:t>Мусина</a:t>
            </a:r>
            <a:endParaRPr lang="ru-RU" dirty="0"/>
          </a:p>
        </p:txBody>
      </p:sp>
      <p:pic>
        <p:nvPicPr>
          <p:cNvPr id="10" name="Графический объект 9" descr="Смартфон" title="Значок — номер телефона докладчика">
            <a:extLst>
              <a:ext uri="{FF2B5EF4-FFF2-40B4-BE49-F238E27FC236}">
                <a16:creationId xmlns="" xmlns:a16="http://schemas.microsoft.com/office/drawing/2014/main" id="{A29DE31C-E099-4579-BB03-675E0A40C5F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83050" y="4130805"/>
            <a:ext cx="218900" cy="218900"/>
          </a:xfrm>
          <a:prstGeom prst="rect">
            <a:avLst/>
          </a:prstGeom>
        </p:spPr>
      </p:pic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1265965-2271-4C1C-BD0A-6F85F80FF9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/>
              <a:t>+7 </a:t>
            </a:r>
            <a:r>
              <a:rPr lang="ru-RU" dirty="0" smtClean="0"/>
              <a:t>(747) 696 03 31</a:t>
            </a:r>
            <a:endParaRPr lang="ru-RU" dirty="0"/>
          </a:p>
        </p:txBody>
      </p:sp>
      <p:pic>
        <p:nvPicPr>
          <p:cNvPr id="9" name="Графический объект 8" descr="Конверт" title="Значок — адрес электронной почты докладчика">
            <a:extLst>
              <a:ext uri="{FF2B5EF4-FFF2-40B4-BE49-F238E27FC236}">
                <a16:creationId xmlns="" xmlns:a16="http://schemas.microsoft.com/office/drawing/2014/main" id="{773C1382-ACE1-460F-A1B6-AB761A7D2E6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83050" y="4536623"/>
            <a:ext cx="218900" cy="218900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50A3BCC3-A277-4C0B-9EBA-EB53990D8E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r>
              <a:rPr lang="kk-KZ" u="sng" dirty="0">
                <a:solidFill>
                  <a:schemeClr val="accent5">
                    <a:lumMod val="75000"/>
                  </a:schemeClr>
                </a:solidFill>
                <a:hlinkClick r:id="rId7"/>
              </a:rPr>
              <a:t>Ainur.Musina@kaznu.kz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1" name="Графический объект 10" descr="Ссылка">
            <a:extLst>
              <a:ext uri="{FF2B5EF4-FFF2-40B4-BE49-F238E27FC236}">
                <a16:creationId xmlns="" xmlns:a16="http://schemas.microsoft.com/office/drawing/2014/main" id="{0718E6E0-05A2-479C-AEA8-1A385EB73474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66191" y="4904341"/>
            <a:ext cx="244786" cy="244786"/>
          </a:xfrm>
          <a:prstGeom prst="rect">
            <a:avLst/>
          </a:prstGeom>
        </p:spPr>
      </p:pic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E382DE25-E72C-473B-AB0F-13DF377E6A8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r>
              <a:rPr lang="en-US" dirty="0"/>
              <a:t>https://univer.kaznu.kz/</a:t>
            </a:r>
            <a:endParaRPr lang="ru-RU" dirty="0"/>
          </a:p>
        </p:txBody>
      </p:sp>
      <p:sp>
        <p:nvSpPr>
          <p:cNvPr id="12" name="Номер слайда 11">
            <a:extLst>
              <a:ext uri="{FF2B5EF4-FFF2-40B4-BE49-F238E27FC236}">
                <a16:creationId xmlns="" xmlns:a16="http://schemas.microsoft.com/office/drawing/2014/main" id="{91814EC9-246A-4C6E-941E-5774FE72F08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6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417" y="564776"/>
            <a:ext cx="5184913" cy="405653"/>
          </a:xfrm>
        </p:spPr>
        <p:txBody>
          <a:bodyPr rtlCol="0"/>
          <a:lstStyle/>
          <a:p>
            <a:pPr rtl="0"/>
            <a:r>
              <a:rPr lang="ru-RU" sz="2000" kern="0" spc="0" dirty="0" err="1" smtClean="0">
                <a:solidFill>
                  <a:srgbClr val="FF0000"/>
                </a:solidFill>
              </a:rPr>
              <a:t>Дәрістің</a:t>
            </a:r>
            <a:r>
              <a:rPr lang="ru-RU" sz="2000" kern="0" spc="0" dirty="0" smtClean="0">
                <a:solidFill>
                  <a:srgbClr val="FF0000"/>
                </a:solidFill>
              </a:rPr>
              <a:t> </a:t>
            </a:r>
            <a:r>
              <a:rPr lang="ru-RU" sz="2000" kern="0" spc="0" dirty="0" err="1" smtClean="0">
                <a:solidFill>
                  <a:srgbClr val="FF0000"/>
                </a:solidFill>
              </a:rPr>
              <a:t>қысқаша</a:t>
            </a:r>
            <a:r>
              <a:rPr lang="ru-RU" sz="2000" kern="0" spc="0" dirty="0" smtClean="0">
                <a:solidFill>
                  <a:srgbClr val="FF0000"/>
                </a:solidFill>
              </a:rPr>
              <a:t> </a:t>
            </a:r>
            <a:r>
              <a:rPr lang="ru-RU" sz="2000" kern="0" spc="0" dirty="0" err="1" smtClean="0">
                <a:solidFill>
                  <a:srgbClr val="FF0000"/>
                </a:solidFill>
              </a:rPr>
              <a:t>мазмұны</a:t>
            </a:r>
            <a:endParaRPr lang="ru-RU" sz="2000" kern="0" spc="0" dirty="0">
              <a:solidFill>
                <a:srgbClr val="FF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355C61F-C8F1-4977-8E1F-F16C0D9EA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3575" y="1168308"/>
            <a:ext cx="8652437" cy="387518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rtlCol="0"/>
          <a:lstStyle/>
          <a:p>
            <a:r>
              <a:rPr lang="ru-RU" sz="2800" dirty="0" err="1" smtClean="0"/>
              <a:t>Өзен</a:t>
            </a:r>
            <a:r>
              <a:rPr lang="ru-RU" sz="2800" dirty="0" smtClean="0"/>
              <a:t> </a:t>
            </a:r>
            <a:r>
              <a:rPr lang="ru-RU" sz="2800" dirty="0" err="1" smtClean="0"/>
              <a:t>ағындысы</a:t>
            </a:r>
            <a:r>
              <a:rPr lang="ru-RU" sz="2800" dirty="0" smtClean="0"/>
              <a:t> </a:t>
            </a:r>
            <a:r>
              <a:rPr lang="ru-RU" sz="2800" dirty="0" err="1" smtClean="0"/>
              <a:t>циклдылығының</a:t>
            </a:r>
            <a:r>
              <a:rPr lang="ru-RU" sz="2800" dirty="0" smtClean="0"/>
              <a:t> </a:t>
            </a:r>
            <a:r>
              <a:rPr lang="ru-RU" sz="2800" dirty="0" err="1" smtClean="0"/>
              <a:t>себептері</a:t>
            </a:r>
            <a:r>
              <a:rPr lang="ru-RU" sz="2800" dirty="0" smtClean="0"/>
              <a:t>;</a:t>
            </a:r>
            <a:r>
              <a:rPr lang="ru-RU" sz="2800" baseline="30000" dirty="0" smtClean="0"/>
              <a:t>	</a:t>
            </a:r>
            <a:endParaRPr lang="ru-RU" sz="2800" dirty="0" smtClean="0"/>
          </a:p>
          <a:p>
            <a:r>
              <a:rPr lang="ru-RU" sz="2800" dirty="0" err="1" smtClean="0"/>
              <a:t>Гидрологиялық</a:t>
            </a:r>
            <a:r>
              <a:rPr lang="ru-RU" sz="2800" dirty="0" smtClean="0"/>
              <a:t> </a:t>
            </a:r>
            <a:r>
              <a:rPr lang="ru-RU" sz="2800" dirty="0" err="1" smtClean="0"/>
              <a:t>қатарларды</a:t>
            </a:r>
            <a:r>
              <a:rPr lang="ru-RU" sz="2800" dirty="0" smtClean="0"/>
              <a:t> </a:t>
            </a:r>
            <a:r>
              <a:rPr lang="ru-RU" sz="2800" dirty="0" err="1" smtClean="0"/>
              <a:t>тегістеу</a:t>
            </a:r>
            <a:r>
              <a:rPr lang="ru-RU" sz="2800" dirty="0" smtClean="0"/>
              <a:t> </a:t>
            </a:r>
            <a:r>
              <a:rPr lang="ru-RU" sz="2800" dirty="0" err="1" smtClean="0"/>
              <a:t>әдістері</a:t>
            </a:r>
            <a:r>
              <a:rPr lang="ru-RU" sz="2800" dirty="0" smtClean="0"/>
              <a:t>;</a:t>
            </a:r>
          </a:p>
          <a:p>
            <a:r>
              <a:rPr lang="kk-KZ" sz="2800" dirty="0" smtClean="0"/>
              <a:t>Автокорреляциялық функциялар;</a:t>
            </a:r>
          </a:p>
          <a:p>
            <a:r>
              <a:rPr lang="kk-KZ" sz="2800" dirty="0" smtClean="0"/>
              <a:t>Спектрлік функция</a:t>
            </a:r>
            <a:endParaRPr lang="ru-RU" sz="2800" dirty="0" smtClean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3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5787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ӨЗЕН АҒЫНДЫСЫ ЦИКЛДЫЛЫҒЫНЫҢ СЕБЕПТЕРІ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05300" y="331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898704"/>
            <a:ext cx="597814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 smtClean="0"/>
              <a:t>Өзендердің</a:t>
            </a:r>
            <a:r>
              <a:rPr lang="ru-RU" dirty="0" smtClean="0"/>
              <a:t> </a:t>
            </a:r>
            <a:r>
              <a:rPr lang="ru-RU" dirty="0" err="1" smtClean="0"/>
              <a:t>негізгі</a:t>
            </a:r>
            <a:r>
              <a:rPr lang="ru-RU" dirty="0" smtClean="0"/>
              <a:t> </a:t>
            </a:r>
            <a:r>
              <a:rPr lang="ru-RU" dirty="0" err="1" smtClean="0"/>
              <a:t>ағынды</a:t>
            </a:r>
            <a:r>
              <a:rPr lang="ru-RU" dirty="0" smtClean="0"/>
              <a:t> </a:t>
            </a:r>
            <a:r>
              <a:rPr lang="ru-RU" dirty="0" err="1" smtClean="0"/>
              <a:t>сипаттамаларының</a:t>
            </a:r>
            <a:r>
              <a:rPr lang="ru-RU" dirty="0" smtClean="0"/>
              <a:t> </a:t>
            </a:r>
            <a:r>
              <a:rPr lang="ru-RU" dirty="0" err="1" smtClean="0"/>
              <a:t>бірі</a:t>
            </a:r>
            <a:r>
              <a:rPr lang="ru-RU" dirty="0" smtClean="0"/>
              <a:t> </a:t>
            </a:r>
            <a:r>
              <a:rPr lang="ru-RU" dirty="0" err="1" smtClean="0"/>
              <a:t>орташа</a:t>
            </a:r>
            <a:r>
              <a:rPr lang="ru-RU" dirty="0" smtClean="0"/>
              <a:t> </a:t>
            </a:r>
            <a:r>
              <a:rPr lang="ru-RU" dirty="0" err="1" smtClean="0"/>
              <a:t>көпжылдық</a:t>
            </a:r>
            <a:r>
              <a:rPr lang="ru-RU" dirty="0" smtClean="0"/>
              <a:t> су </a:t>
            </a:r>
            <a:r>
              <a:rPr lang="ru-RU" dirty="0" err="1" smtClean="0"/>
              <a:t>өтімі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қалыпты</a:t>
            </a:r>
            <a:r>
              <a:rPr lang="ru-RU" dirty="0" smtClean="0"/>
              <a:t> </a:t>
            </a:r>
            <a:r>
              <a:rPr lang="ru-RU" dirty="0" err="1" smtClean="0"/>
              <a:t>жылдық</a:t>
            </a:r>
            <a:r>
              <a:rPr lang="ru-RU" dirty="0" smtClean="0"/>
              <a:t> </a:t>
            </a:r>
            <a:r>
              <a:rPr lang="ru-RU" dirty="0" err="1" smtClean="0"/>
              <a:t>ағынды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жылдық</a:t>
            </a:r>
            <a:r>
              <a:rPr lang="ru-RU" dirty="0" smtClean="0"/>
              <a:t> </a:t>
            </a:r>
            <a:r>
              <a:rPr lang="ru-RU" dirty="0" err="1" smtClean="0"/>
              <a:t>ағын</a:t>
            </a:r>
            <a:r>
              <a:rPr lang="kk-KZ" dirty="0" smtClean="0"/>
              <a:t>ды</a:t>
            </a:r>
            <a:r>
              <a:rPr lang="ru-RU" dirty="0" err="1" smtClean="0"/>
              <a:t>ның</a:t>
            </a:r>
            <a:r>
              <a:rPr lang="ru-RU" dirty="0" smtClean="0"/>
              <a:t> </a:t>
            </a:r>
            <a:r>
              <a:rPr lang="ru-RU" dirty="0" err="1" smtClean="0"/>
              <a:t>хронологиялық</a:t>
            </a:r>
            <a:r>
              <a:rPr lang="ru-RU" dirty="0" smtClean="0"/>
              <a:t> </a:t>
            </a:r>
            <a:r>
              <a:rPr lang="ru-RU" dirty="0" err="1" smtClean="0"/>
              <a:t>графигін</a:t>
            </a:r>
            <a:r>
              <a:rPr lang="ru-RU" dirty="0" smtClean="0"/>
              <a:t> </a:t>
            </a:r>
            <a:r>
              <a:rPr lang="kk-KZ" dirty="0" smtClean="0"/>
              <a:t>т</a:t>
            </a:r>
            <a:r>
              <a:rPr lang="ru-RU" dirty="0" err="1" smtClean="0"/>
              <a:t>ұрғызатын</a:t>
            </a:r>
            <a:r>
              <a:rPr lang="ru-RU" dirty="0" smtClean="0"/>
              <a:t> </a:t>
            </a:r>
            <a:r>
              <a:rPr lang="ru-RU" dirty="0" err="1" smtClean="0"/>
              <a:t>болсақ</a:t>
            </a:r>
            <a:r>
              <a:rPr lang="ru-RU" dirty="0" smtClean="0"/>
              <a:t>, су аз </a:t>
            </a:r>
            <a:r>
              <a:rPr lang="ru-RU" dirty="0" err="1" smtClean="0"/>
              <a:t>және</a:t>
            </a:r>
            <a:r>
              <a:rPr lang="ru-RU" dirty="0" smtClean="0"/>
              <a:t> су мол </a:t>
            </a:r>
            <a:r>
              <a:rPr lang="ru-RU" dirty="0" err="1" smtClean="0"/>
              <a:t>жылдар</a:t>
            </a:r>
            <a:r>
              <a:rPr lang="ru-RU" dirty="0" smtClean="0"/>
              <a:t> </a:t>
            </a:r>
            <a:r>
              <a:rPr lang="ru-RU" dirty="0" err="1" smtClean="0"/>
              <a:t>топтарының</a:t>
            </a:r>
            <a:r>
              <a:rPr lang="ru-RU" dirty="0" smtClean="0"/>
              <a:t> </a:t>
            </a:r>
            <a:r>
              <a:rPr lang="ru-RU" dirty="0" err="1" smtClean="0"/>
              <a:t>ауысуы</a:t>
            </a:r>
            <a:r>
              <a:rPr lang="ru-RU" dirty="0" smtClean="0"/>
              <a:t> </a:t>
            </a:r>
            <a:r>
              <a:rPr lang="ru-RU" dirty="0" err="1" smtClean="0"/>
              <a:t>арқылы</a:t>
            </a:r>
            <a:r>
              <a:rPr lang="ru-RU" dirty="0" smtClean="0"/>
              <a:t> </a:t>
            </a:r>
            <a:r>
              <a:rPr lang="ru-RU" dirty="0" err="1" smtClean="0"/>
              <a:t>көрініс</a:t>
            </a:r>
            <a:r>
              <a:rPr lang="ru-RU" dirty="0" smtClean="0"/>
              <a:t> </a:t>
            </a:r>
            <a:r>
              <a:rPr lang="ru-RU" dirty="0" err="1" smtClean="0"/>
              <a:t>беретін</a:t>
            </a:r>
            <a:r>
              <a:rPr lang="ru-RU" dirty="0" smtClean="0"/>
              <a:t> </a:t>
            </a:r>
            <a:r>
              <a:rPr lang="ru-RU" dirty="0" err="1" smtClean="0"/>
              <a:t>тербелістердің</a:t>
            </a:r>
            <a:r>
              <a:rPr lang="ru-RU" dirty="0" smtClean="0"/>
              <a:t> </a:t>
            </a:r>
            <a:r>
              <a:rPr lang="ru-RU" dirty="0" err="1" smtClean="0"/>
              <a:t>циклдік</a:t>
            </a:r>
            <a:r>
              <a:rPr lang="ru-RU" dirty="0" smtClean="0"/>
              <a:t> </a:t>
            </a:r>
            <a:r>
              <a:rPr lang="ru-RU" dirty="0" err="1" smtClean="0"/>
              <a:t>сипатқа</a:t>
            </a:r>
            <a:r>
              <a:rPr lang="ru-RU" dirty="0" smtClean="0"/>
              <a:t> </a:t>
            </a:r>
            <a:r>
              <a:rPr lang="ru-RU" dirty="0" err="1" smtClean="0"/>
              <a:t>ие</a:t>
            </a:r>
            <a:r>
              <a:rPr lang="ru-RU" dirty="0" smtClean="0"/>
              <a:t> </a:t>
            </a:r>
            <a:r>
              <a:rPr lang="ru-RU" dirty="0" err="1" smtClean="0"/>
              <a:t>екендігін</a:t>
            </a:r>
            <a:r>
              <a:rPr lang="ru-RU" dirty="0" smtClean="0"/>
              <a:t> </a:t>
            </a:r>
            <a:r>
              <a:rPr lang="ru-RU" dirty="0" err="1" smtClean="0"/>
              <a:t>байқауға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кезеңдер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ұзақтығымен</a:t>
            </a:r>
            <a:r>
              <a:rPr lang="ru-RU" dirty="0" smtClean="0"/>
              <a:t> де, </a:t>
            </a:r>
            <a:r>
              <a:rPr lang="ru-RU" b="1" i="1" dirty="0" err="1" smtClean="0">
                <a:solidFill>
                  <a:srgbClr val="0070C0"/>
                </a:solidFill>
              </a:rPr>
              <a:t>орташа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деңгейден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ауытқу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дәрежесімен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де </a:t>
            </a:r>
            <a:r>
              <a:rPr lang="ru-RU" dirty="0" err="1" smtClean="0"/>
              <a:t>ерекшеленеді</a:t>
            </a:r>
            <a:r>
              <a:rPr lang="ru-RU" dirty="0" smtClean="0"/>
              <a:t>. </a:t>
            </a:r>
          </a:p>
          <a:p>
            <a:pPr indent="457200" algn="just"/>
            <a:r>
              <a:rPr lang="ru-RU" dirty="0" err="1" smtClean="0"/>
              <a:t>Өзен</a:t>
            </a:r>
            <a:r>
              <a:rPr lang="ru-RU" dirty="0" smtClean="0"/>
              <a:t> </a:t>
            </a:r>
            <a:r>
              <a:rPr lang="ru-RU" dirty="0" err="1" smtClean="0"/>
              <a:t>ағындысының</a:t>
            </a:r>
            <a:r>
              <a:rPr lang="ru-RU" dirty="0" smtClean="0"/>
              <a:t> </a:t>
            </a:r>
            <a:r>
              <a:rPr lang="ru-RU" dirty="0" err="1" smtClean="0"/>
              <a:t>тербелісінде</a:t>
            </a:r>
            <a:r>
              <a:rPr lang="ru-RU" dirty="0" smtClean="0"/>
              <a:t> </a:t>
            </a:r>
            <a:r>
              <a:rPr lang="ru-RU" dirty="0" err="1" smtClean="0"/>
              <a:t>суы</a:t>
            </a:r>
            <a:r>
              <a:rPr lang="ru-RU" dirty="0" smtClean="0"/>
              <a:t> мол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суы</a:t>
            </a:r>
            <a:r>
              <a:rPr lang="ru-RU" dirty="0" smtClean="0"/>
              <a:t> аз </a:t>
            </a:r>
            <a:r>
              <a:rPr lang="ru-RU" dirty="0" err="1" smtClean="0"/>
              <a:t>жылдардың</a:t>
            </a:r>
            <a:r>
              <a:rPr lang="ru-RU" dirty="0" smtClean="0"/>
              <a:t> </a:t>
            </a:r>
            <a:r>
              <a:rPr lang="ru-RU" dirty="0" err="1" smtClean="0"/>
              <a:t>топталу</a:t>
            </a:r>
            <a:r>
              <a:rPr lang="ru-RU" dirty="0" smtClean="0"/>
              <a:t> </a:t>
            </a:r>
            <a:r>
              <a:rPr lang="ru-RU" dirty="0" err="1" smtClean="0"/>
              <a:t>тенденциясы</a:t>
            </a:r>
            <a:r>
              <a:rPr lang="ru-RU" dirty="0" smtClean="0"/>
              <a:t> </a:t>
            </a:r>
            <a:r>
              <a:rPr lang="ru-RU" dirty="0" err="1" smtClean="0"/>
              <a:t>байқалады</a:t>
            </a:r>
            <a:r>
              <a:rPr lang="ru-RU" dirty="0" smtClean="0"/>
              <a:t>. </a:t>
            </a:r>
            <a:r>
              <a:rPr lang="ru-RU" dirty="0" err="1" smtClean="0"/>
              <a:t>Мұндай</a:t>
            </a:r>
            <a:r>
              <a:rPr lang="ru-RU" dirty="0" smtClean="0"/>
              <a:t> </a:t>
            </a:r>
            <a:r>
              <a:rPr lang="ru-RU" dirty="0" err="1" smtClean="0"/>
              <a:t>жағдай</a:t>
            </a:r>
            <a:r>
              <a:rPr lang="ru-RU" dirty="0" smtClean="0"/>
              <a:t> </a:t>
            </a:r>
            <a:r>
              <a:rPr lang="ru-RU" dirty="0" err="1" smtClean="0"/>
              <a:t>сулылығы</a:t>
            </a:r>
            <a:r>
              <a:rPr lang="ru-RU" dirty="0" smtClean="0"/>
              <a:t> </a:t>
            </a:r>
            <a:r>
              <a:rPr lang="ru-RU" dirty="0" err="1" smtClean="0"/>
              <a:t>орташа</a:t>
            </a:r>
            <a:r>
              <a:rPr lang="ru-RU" dirty="0" smtClean="0"/>
              <a:t> </a:t>
            </a:r>
            <a:r>
              <a:rPr lang="ru-RU" dirty="0" err="1" smtClean="0"/>
              <a:t>жылға</a:t>
            </a:r>
            <a:r>
              <a:rPr lang="ru-RU" dirty="0" smtClean="0"/>
              <a:t> </a:t>
            </a:r>
            <a:r>
              <a:rPr lang="ru-RU" dirty="0" err="1" smtClean="0"/>
              <a:t>қарағанда</a:t>
            </a:r>
            <a:r>
              <a:rPr lang="ru-RU" dirty="0" smtClean="0"/>
              <a:t>, </a:t>
            </a:r>
            <a:r>
              <a:rPr lang="ru-RU" dirty="0" err="1" smtClean="0"/>
              <a:t>сулылығы</a:t>
            </a:r>
            <a:r>
              <a:rPr lang="ru-RU" dirty="0" smtClean="0"/>
              <a:t> мол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сулылығы</a:t>
            </a:r>
            <a:r>
              <a:rPr lang="ru-RU" dirty="0" smtClean="0"/>
              <a:t> аз </a:t>
            </a:r>
            <a:r>
              <a:rPr lang="ru-RU" dirty="0" err="1" smtClean="0"/>
              <a:t>кезеңдер</a:t>
            </a:r>
            <a:r>
              <a:rPr lang="ru-RU" dirty="0" smtClean="0"/>
              <a:t> </a:t>
            </a:r>
            <a:r>
              <a:rPr lang="ru-RU" dirty="0" err="1" smtClean="0"/>
              <a:t>ұзақтығы</a:t>
            </a:r>
            <a:r>
              <a:rPr lang="ru-RU" dirty="0" smtClean="0"/>
              <a:t> </a:t>
            </a:r>
            <a:r>
              <a:rPr lang="ru-RU" dirty="0" err="1" smtClean="0"/>
              <a:t>бірнеше</a:t>
            </a:r>
            <a:r>
              <a:rPr lang="ru-RU" dirty="0" smtClean="0"/>
              <a:t> </a:t>
            </a:r>
            <a:r>
              <a:rPr lang="ru-RU" dirty="0" err="1" smtClean="0"/>
              <a:t>жылға</a:t>
            </a:r>
            <a:r>
              <a:rPr lang="ru-RU" dirty="0" smtClean="0"/>
              <a:t> </a:t>
            </a:r>
            <a:r>
              <a:rPr lang="ru-RU" dirty="0" err="1" smtClean="0"/>
              <a:t>созылған</a:t>
            </a:r>
            <a:r>
              <a:rPr lang="ru-RU" dirty="0" smtClean="0"/>
              <a:t> </a:t>
            </a:r>
            <a:r>
              <a:rPr lang="ru-RU" dirty="0" err="1" smtClean="0"/>
              <a:t>кезде</a:t>
            </a:r>
            <a:r>
              <a:rPr lang="ru-RU" dirty="0" smtClean="0"/>
              <a:t> </a:t>
            </a:r>
            <a:r>
              <a:rPr lang="ru-RU" dirty="0" err="1" smtClean="0"/>
              <a:t>айқындалады</a:t>
            </a:r>
            <a:r>
              <a:rPr lang="ru-RU" dirty="0" smtClean="0"/>
              <a:t>. </a:t>
            </a:r>
            <a:r>
              <a:rPr lang="ru-RU" dirty="0" err="1" smtClean="0"/>
              <a:t>Мұндай</a:t>
            </a:r>
            <a:r>
              <a:rPr lang="ru-RU" dirty="0" smtClean="0"/>
              <a:t> </a:t>
            </a:r>
            <a:r>
              <a:rPr lang="ru-RU" dirty="0" err="1" smtClean="0"/>
              <a:t>кезеңдердің</a:t>
            </a:r>
            <a:r>
              <a:rPr lang="ru-RU" dirty="0" smtClean="0"/>
              <a:t> </a:t>
            </a:r>
            <a:r>
              <a:rPr lang="ru-RU" dirty="0" err="1" smtClean="0"/>
              <a:t>ұзақтығы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орташа</a:t>
            </a:r>
            <a:r>
              <a:rPr lang="ru-RU" dirty="0" smtClean="0"/>
              <a:t> </a:t>
            </a:r>
            <a:r>
              <a:rPr lang="ru-RU" dirty="0" err="1" smtClean="0"/>
              <a:t>мәннен</a:t>
            </a:r>
            <a:r>
              <a:rPr lang="ru-RU" dirty="0" smtClean="0"/>
              <a:t> </a:t>
            </a:r>
            <a:r>
              <a:rPr lang="ru-RU" dirty="0" err="1" smtClean="0"/>
              <a:t>сулылықтың</a:t>
            </a:r>
            <a:r>
              <a:rPr lang="ru-RU" dirty="0" smtClean="0"/>
              <a:t> </a:t>
            </a:r>
            <a:r>
              <a:rPr lang="ru-RU" dirty="0" err="1" smtClean="0"/>
              <a:t>ауытқуы</a:t>
            </a:r>
            <a:r>
              <a:rPr lang="ru-RU" dirty="0" smtClean="0"/>
              <a:t> </a:t>
            </a:r>
            <a:r>
              <a:rPr lang="ru-RU" dirty="0" err="1" smtClean="0"/>
              <a:t>әртүрлі</a:t>
            </a:r>
            <a:r>
              <a:rPr lang="ru-RU" dirty="0" smtClean="0"/>
              <a:t> </a:t>
            </a:r>
            <a:r>
              <a:rPr lang="ru-RU" dirty="0" err="1" smtClean="0"/>
              <a:t>өзендерде</a:t>
            </a:r>
            <a:r>
              <a:rPr lang="ru-RU" dirty="0" smtClean="0"/>
              <a:t> </a:t>
            </a:r>
            <a:r>
              <a:rPr lang="ru-RU" dirty="0" err="1" smtClean="0"/>
              <a:t>уақыт</a:t>
            </a:r>
            <a:r>
              <a:rPr lang="ru-RU" dirty="0" smtClean="0"/>
              <a:t> </a:t>
            </a:r>
            <a:r>
              <a:rPr lang="ru-RU" dirty="0" err="1" smtClean="0"/>
              <a:t>өтуіне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әртүрлі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келеді</a:t>
            </a:r>
            <a:r>
              <a:rPr lang="ru-RU" dirty="0" smtClean="0"/>
              <a:t>. </a:t>
            </a:r>
            <a:r>
              <a:rPr lang="ru-RU" dirty="0" err="1" smtClean="0"/>
              <a:t>Топталу</a:t>
            </a:r>
            <a:r>
              <a:rPr lang="ru-RU" dirty="0" smtClean="0"/>
              <a:t> </a:t>
            </a:r>
            <a:r>
              <a:rPr lang="ru-RU" dirty="0" err="1" smtClean="0"/>
              <a:t>тенденциясын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өзен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ағындысы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тербелісінің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циклдылығы</a:t>
            </a:r>
            <a:r>
              <a:rPr lang="ru-RU" dirty="0" smtClean="0"/>
              <a:t> </a:t>
            </a:r>
            <a:r>
              <a:rPr lang="ru-RU" dirty="0" err="1" smtClean="0"/>
              <a:t>д.а</a:t>
            </a:r>
            <a:r>
              <a:rPr lang="ru-RU" dirty="0" smtClean="0"/>
              <a:t>. </a:t>
            </a:r>
            <a:r>
              <a:rPr lang="ru-RU" dirty="0" err="1" smtClean="0"/>
              <a:t>Сулылығы</a:t>
            </a:r>
            <a:r>
              <a:rPr lang="ru-RU" dirty="0" smtClean="0"/>
              <a:t> мол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сулылығы</a:t>
            </a:r>
            <a:r>
              <a:rPr lang="ru-RU" dirty="0" smtClean="0"/>
              <a:t> аз </a:t>
            </a:r>
            <a:r>
              <a:rPr lang="ru-RU" dirty="0" err="1" smtClean="0"/>
              <a:t>жылдар</a:t>
            </a:r>
            <a:r>
              <a:rPr lang="ru-RU" dirty="0" smtClean="0"/>
              <a:t> </a:t>
            </a:r>
            <a:r>
              <a:rPr lang="ru-RU" dirty="0" err="1" smtClean="0"/>
              <a:t>топтамасының</a:t>
            </a:r>
            <a:r>
              <a:rPr lang="ru-RU" dirty="0" smtClean="0"/>
              <a:t> </a:t>
            </a:r>
            <a:r>
              <a:rPr lang="ru-RU" dirty="0" err="1" smtClean="0"/>
              <a:t>жиынтығын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ағындысы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тербелісінің</a:t>
            </a:r>
            <a:r>
              <a:rPr lang="ru-RU" b="1" i="1" dirty="0" smtClean="0">
                <a:solidFill>
                  <a:srgbClr val="0070C0"/>
                </a:solidFill>
              </a:rPr>
              <a:t> циклы</a:t>
            </a:r>
            <a:r>
              <a:rPr lang="ru-RU" dirty="0" smtClean="0"/>
              <a:t> </a:t>
            </a:r>
            <a:r>
              <a:rPr lang="ru-RU" dirty="0" err="1" smtClean="0"/>
              <a:t>д.а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AutoShape 2" descr="3.1.3. Понятие о гидрограф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818" name="Picture 2" descr="https://konspekta.net/infopediasu/baza15/674382763831.files/image05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827" y="412234"/>
            <a:ext cx="4314675" cy="245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0" name="Picture 4" descr="https://cdn.elpub.ru/assets/journals/ecr/2015/4/ITFRel9DcOltfLHYIo1yCimIL7CkkyHl7lKbK58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385" y="2886283"/>
            <a:ext cx="5111860" cy="349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74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4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7664" y="380820"/>
            <a:ext cx="5787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ӨЗЕН АҒЫНДЫСЫ ЦИКЛДЫЛЫҒЫНЫҢ СЕБЕПТЕРІ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015104"/>
            <a:ext cx="9501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Табиғатта</a:t>
            </a:r>
            <a:r>
              <a:rPr lang="ru-RU" dirty="0"/>
              <a:t> </a:t>
            </a:r>
            <a:r>
              <a:rPr lang="ru-RU" dirty="0" err="1" smtClean="0"/>
              <a:t>өзен</a:t>
            </a:r>
            <a:r>
              <a:rPr lang="ru-RU" dirty="0" smtClean="0"/>
              <a:t> </a:t>
            </a:r>
            <a:r>
              <a:rPr lang="ru-RU" dirty="0" err="1" smtClean="0"/>
              <a:t>ағындысының</a:t>
            </a:r>
            <a:r>
              <a:rPr lang="ru-RU" dirty="0" smtClean="0"/>
              <a:t> </a:t>
            </a:r>
            <a:r>
              <a:rPr lang="ru-RU" dirty="0" err="1" smtClean="0"/>
              <a:t>байқалған</a:t>
            </a:r>
            <a:r>
              <a:rPr lang="ru-RU" dirty="0" smtClean="0"/>
              <a:t> </a:t>
            </a:r>
            <a:r>
              <a:rPr lang="ru-RU" dirty="0" err="1"/>
              <a:t>циклдік</a:t>
            </a:r>
            <a:r>
              <a:rPr lang="ru-RU" dirty="0"/>
              <a:t> </a:t>
            </a:r>
            <a:r>
              <a:rPr lang="ru-RU" dirty="0" err="1"/>
              <a:t>тербелістерінің</a:t>
            </a:r>
            <a:r>
              <a:rPr lang="ru-RU" dirty="0"/>
              <a:t> </a:t>
            </a:r>
            <a:r>
              <a:rPr lang="ru-RU" dirty="0" err="1"/>
              <a:t>себептері</a:t>
            </a:r>
            <a:r>
              <a:rPr lang="ru-RU" dirty="0"/>
              <a:t> </a:t>
            </a:r>
            <a:r>
              <a:rPr lang="ru-RU" dirty="0" err="1"/>
              <a:t>әлі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анықталған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санауға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. </a:t>
            </a:r>
            <a:r>
              <a:rPr lang="ru-RU" dirty="0" err="1" smtClean="0"/>
              <a:t>Ағынды</a:t>
            </a:r>
            <a:r>
              <a:rPr lang="ru-RU" dirty="0" smtClean="0"/>
              <a:t> </a:t>
            </a:r>
            <a:r>
              <a:rPr lang="ru-RU" dirty="0" err="1" smtClean="0"/>
              <a:t>циклдылығының</a:t>
            </a:r>
            <a:r>
              <a:rPr lang="ru-RU" dirty="0" smtClean="0"/>
              <a:t> </a:t>
            </a:r>
            <a:r>
              <a:rPr lang="ru-RU" dirty="0" err="1" smtClean="0"/>
              <a:t>орын</a:t>
            </a:r>
            <a:r>
              <a:rPr lang="ru-RU" dirty="0" smtClean="0"/>
              <a:t> </a:t>
            </a:r>
            <a:r>
              <a:rPr lang="ru-RU" dirty="0" err="1" smtClean="0"/>
              <a:t>алуының</a:t>
            </a:r>
            <a:r>
              <a:rPr lang="ru-RU" dirty="0" smtClean="0"/>
              <a:t> </a:t>
            </a:r>
            <a:r>
              <a:rPr lang="ru-RU" dirty="0" err="1" smtClean="0"/>
              <a:t>себептері</a:t>
            </a:r>
            <a:r>
              <a:rPr lang="ru-RU" dirty="0"/>
              <a:t>:</a:t>
            </a:r>
            <a:r>
              <a:rPr lang="ru-RU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7151" y="2214897"/>
            <a:ext cx="2614613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И</a:t>
            </a:r>
            <a:r>
              <a:rPr lang="ru-RU" dirty="0" smtClean="0"/>
              <a:t>нерция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геофизикалық</a:t>
            </a:r>
            <a:r>
              <a:rPr lang="ru-RU" dirty="0"/>
              <a:t>, </a:t>
            </a:r>
            <a:r>
              <a:rPr lang="ru-RU" dirty="0" err="1"/>
              <a:t>гелиофизикалық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 smtClean="0"/>
              <a:t>толысу</a:t>
            </a:r>
            <a:r>
              <a:rPr lang="ru-RU" dirty="0" smtClean="0"/>
              <a:t> </a:t>
            </a:r>
            <a:r>
              <a:rPr lang="ru-RU" dirty="0" err="1" smtClean="0"/>
              <a:t>құбылыстарындағы</a:t>
            </a:r>
            <a:r>
              <a:rPr lang="ru-RU" dirty="0" smtClean="0"/>
              <a:t> </a:t>
            </a:r>
            <a:r>
              <a:rPr lang="ru-RU" dirty="0" err="1" smtClean="0"/>
              <a:t>байқалатын</a:t>
            </a:r>
            <a:r>
              <a:rPr lang="ru-RU" dirty="0" smtClean="0"/>
              <a:t> </a:t>
            </a:r>
            <a:r>
              <a:rPr lang="ru-RU" dirty="0" err="1" smtClean="0"/>
              <a:t>циклдылық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143375" y="2768894"/>
            <a:ext cx="261461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Су </a:t>
            </a:r>
            <a:r>
              <a:rPr lang="ru-RU" dirty="0" err="1" smtClean="0"/>
              <a:t>жинау</a:t>
            </a:r>
            <a:r>
              <a:rPr lang="ru-RU" dirty="0" smtClean="0"/>
              <a:t> </a:t>
            </a:r>
            <a:r>
              <a:rPr lang="ru-RU" dirty="0" err="1" smtClean="0"/>
              <a:t>алабының</a:t>
            </a:r>
            <a:r>
              <a:rPr lang="ru-RU" dirty="0" smtClean="0"/>
              <a:t> </a:t>
            </a:r>
            <a:r>
              <a:rPr lang="ru-RU" dirty="0" err="1"/>
              <a:t>реттеуші</a:t>
            </a:r>
            <a:r>
              <a:rPr lang="ru-RU" dirty="0"/>
              <a:t> </a:t>
            </a:r>
            <a:r>
              <a:rPr lang="ru-RU" dirty="0" err="1"/>
              <a:t>рөлі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343775" y="2768894"/>
            <a:ext cx="261461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err="1" smtClean="0"/>
              <a:t>Бірнеше</a:t>
            </a:r>
            <a:r>
              <a:rPr lang="ru-RU" dirty="0" smtClean="0"/>
              <a:t> </a:t>
            </a:r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қатарларды</a:t>
            </a:r>
            <a:r>
              <a:rPr lang="ru-RU" dirty="0"/>
              <a:t> </a:t>
            </a:r>
            <a:r>
              <a:rPr lang="ru-RU" dirty="0" err="1"/>
              <a:t>жинақтау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2034" y="1878253"/>
            <a:ext cx="568624" cy="733663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b="1" dirty="0" smtClean="0"/>
              <a:t>1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90975" y="2407670"/>
            <a:ext cx="568624" cy="733663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b="1" dirty="0" smtClean="0"/>
              <a:t>3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91245" y="2389688"/>
            <a:ext cx="568624" cy="733663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b="1" dirty="0" smtClean="0"/>
              <a:t>2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" y="4203318"/>
            <a:ext cx="93102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5138" algn="just"/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ru-RU" dirty="0" err="1"/>
              <a:t>өзендердің</a:t>
            </a:r>
            <a:r>
              <a:rPr lang="ru-RU" dirty="0"/>
              <a:t> </a:t>
            </a:r>
            <a:r>
              <a:rPr lang="ru-RU" dirty="0" err="1" smtClean="0"/>
              <a:t>ағындысы</a:t>
            </a:r>
            <a:r>
              <a:rPr lang="ru-RU" dirty="0" smtClean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өзендердің</a:t>
            </a:r>
            <a:r>
              <a:rPr lang="ru-RU" dirty="0"/>
              <a:t> </a:t>
            </a:r>
            <a:r>
              <a:rPr lang="ru-RU" dirty="0" err="1"/>
              <a:t>қосылуы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 smtClean="0"/>
              <a:t>Басқаша</a:t>
            </a:r>
            <a:r>
              <a:rPr lang="ru-RU" dirty="0" smtClean="0"/>
              <a:t> </a:t>
            </a:r>
            <a:r>
              <a:rPr lang="ru-RU" dirty="0" err="1" smtClean="0"/>
              <a:t>айтқанда</a:t>
            </a:r>
            <a:r>
              <a:rPr lang="ru-RU" dirty="0" smtClean="0"/>
              <a:t>, </a:t>
            </a:r>
            <a:r>
              <a:rPr lang="ru-RU" dirty="0" err="1"/>
              <a:t>өзендердің</a:t>
            </a:r>
            <a:r>
              <a:rPr lang="ru-RU" dirty="0"/>
              <a:t> </a:t>
            </a:r>
            <a:r>
              <a:rPr lang="ru-RU" dirty="0" err="1"/>
              <a:t>жылдық</a:t>
            </a:r>
            <a:r>
              <a:rPr lang="ru-RU" dirty="0"/>
              <a:t> </a:t>
            </a:r>
            <a:r>
              <a:rPr lang="ru-RU" dirty="0" err="1" smtClean="0"/>
              <a:t>ағындысын</a:t>
            </a:r>
            <a:r>
              <a:rPr lang="ru-RU" dirty="0" smtClean="0"/>
              <a:t> </a:t>
            </a:r>
            <a:r>
              <a:rPr lang="ru-RU" dirty="0" err="1" smtClean="0"/>
              <a:t>жекелеген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маусымдық</a:t>
            </a:r>
            <a:r>
              <a:rPr lang="ru-RU" dirty="0"/>
              <a:t>, </a:t>
            </a:r>
            <a:r>
              <a:rPr lang="ru-RU" dirty="0" err="1"/>
              <a:t>айлық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.)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аралықтарындағы</a:t>
            </a:r>
            <a:r>
              <a:rPr lang="ru-RU" dirty="0"/>
              <a:t> </a:t>
            </a:r>
            <a:r>
              <a:rPr lang="ru-RU" dirty="0" err="1" smtClean="0"/>
              <a:t>ағынды</a:t>
            </a:r>
            <a:r>
              <a:rPr lang="ru-RU" dirty="0" smtClean="0"/>
              <a:t> </a:t>
            </a:r>
            <a:r>
              <a:rPr lang="ru-RU" dirty="0" err="1" smtClean="0"/>
              <a:t>жиынтығы</a:t>
            </a:r>
            <a:r>
              <a:rPr lang="ru-RU" dirty="0" smtClean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қарастыруға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 smtClean="0"/>
              <a:t>.</a:t>
            </a:r>
          </a:p>
          <a:p>
            <a:pPr indent="465138" algn="just"/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алғанда</a:t>
            </a:r>
            <a:r>
              <a:rPr lang="ru-RU" dirty="0" smtClean="0"/>
              <a:t> </a:t>
            </a:r>
            <a:r>
              <a:rPr lang="ru-RU" dirty="0" err="1"/>
              <a:t>өзен</a:t>
            </a:r>
            <a:r>
              <a:rPr lang="ru-RU" dirty="0"/>
              <a:t> </a:t>
            </a:r>
            <a:r>
              <a:rPr lang="ru-RU" dirty="0" err="1" smtClean="0"/>
              <a:t>ағындысының</a:t>
            </a:r>
            <a:r>
              <a:rPr lang="ru-RU" dirty="0" smtClean="0"/>
              <a:t> </a:t>
            </a:r>
            <a:r>
              <a:rPr lang="ru-RU" dirty="0" err="1" smtClean="0"/>
              <a:t>циклдық</a:t>
            </a:r>
            <a:r>
              <a:rPr lang="ru-RU" dirty="0" smtClean="0"/>
              <a:t> </a:t>
            </a:r>
            <a:r>
              <a:rPr lang="ru-RU" dirty="0" err="1" smtClean="0"/>
              <a:t>тербелістерін</a:t>
            </a:r>
            <a:r>
              <a:rPr lang="ru-RU" dirty="0" smtClean="0"/>
              <a:t> </a:t>
            </a:r>
            <a:r>
              <a:rPr lang="ru-RU" dirty="0" err="1" smtClean="0"/>
              <a:t>барлық</a:t>
            </a:r>
            <a:r>
              <a:rPr lang="ru-RU" dirty="0" smtClean="0"/>
              <a:t> </a:t>
            </a:r>
            <a:r>
              <a:rPr lang="ru-RU" dirty="0" err="1"/>
              <a:t>аталған</a:t>
            </a:r>
            <a:r>
              <a:rPr lang="ru-RU" dirty="0"/>
              <a:t> </a:t>
            </a:r>
            <a:r>
              <a:rPr lang="ru-RU" dirty="0" err="1"/>
              <a:t>себептердің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 smtClean="0"/>
              <a:t>етуінің</a:t>
            </a:r>
            <a:r>
              <a:rPr lang="ru-RU" dirty="0" smtClean="0"/>
              <a:t> </a:t>
            </a:r>
            <a:r>
              <a:rPr lang="ru-RU" dirty="0" err="1"/>
              <a:t>нәтижесі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санауға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830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5</a:t>
            </a:fld>
            <a:endParaRPr lang="ru-RU" noProof="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34639327"/>
              </p:ext>
            </p:extLst>
          </p:nvPr>
        </p:nvGraphicFramePr>
        <p:xfrm>
          <a:off x="674558" y="374754"/>
          <a:ext cx="8889166" cy="4961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777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6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7664" y="380820"/>
            <a:ext cx="4926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ГИДРОЛОГИЯЛЫҚ ҚАТАРЛАРДЫ ТЕГІСТЕУ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015104"/>
            <a:ext cx="95011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Гидрологиялық</a:t>
            </a:r>
            <a:r>
              <a:rPr lang="ru-RU" dirty="0"/>
              <a:t> </a:t>
            </a:r>
            <a:r>
              <a:rPr lang="ru-RU" dirty="0" err="1"/>
              <a:t>қатарлардың</a:t>
            </a:r>
            <a:r>
              <a:rPr lang="ru-RU" dirty="0"/>
              <a:t> </a:t>
            </a:r>
            <a:r>
              <a:rPr lang="ru-RU" dirty="0" err="1" smtClean="0"/>
              <a:t>бақыланған</a:t>
            </a:r>
            <a:r>
              <a:rPr lang="ru-RU" dirty="0" smtClean="0"/>
              <a:t> </a:t>
            </a:r>
            <a:r>
              <a:rPr lang="ru-RU" dirty="0" err="1" smtClean="0"/>
              <a:t>мәндері</a:t>
            </a:r>
            <a:r>
              <a:rPr lang="ru-RU" dirty="0" smtClean="0"/>
              <a:t> </a:t>
            </a:r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қателіктерден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 smtClean="0"/>
              <a:t>уақыт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өзгеру</a:t>
            </a:r>
            <a:r>
              <a:rPr lang="ru-RU" dirty="0" smtClean="0"/>
              <a:t> </a:t>
            </a:r>
            <a:r>
              <a:rPr lang="ru-RU" dirty="0" err="1"/>
              <a:t>заңдылықтарын</a:t>
            </a:r>
            <a:r>
              <a:rPr lang="ru-RU" dirty="0"/>
              <a:t> </a:t>
            </a:r>
            <a:r>
              <a:rPr lang="ru-RU" dirty="0" err="1"/>
              <a:t>анықтауды</a:t>
            </a:r>
            <a:r>
              <a:rPr lang="ru-RU" dirty="0"/>
              <a:t> </a:t>
            </a:r>
            <a:r>
              <a:rPr lang="ru-RU" dirty="0" err="1"/>
              <a:t>қиындатады</a:t>
            </a:r>
            <a:r>
              <a:rPr lang="ru-RU" dirty="0"/>
              <a:t>. </a:t>
            </a:r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тербелістердің</a:t>
            </a:r>
            <a:r>
              <a:rPr lang="ru-RU" dirty="0"/>
              <a:t> </a:t>
            </a:r>
            <a:r>
              <a:rPr lang="ru-RU" dirty="0" err="1"/>
              <a:t>әсерін</a:t>
            </a:r>
            <a:r>
              <a:rPr lang="ru-RU" dirty="0"/>
              <a:t> </a:t>
            </a:r>
            <a:r>
              <a:rPr lang="ru-RU" dirty="0" err="1"/>
              <a:t>болдырмау</a:t>
            </a:r>
            <a:r>
              <a:rPr lang="ru-RU" dirty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әртүрлі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сүзу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тегістеу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әдістері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/>
              <a:t>қолданылып</a:t>
            </a:r>
            <a:r>
              <a:rPr lang="ru-RU" dirty="0" smtClean="0"/>
              <a:t> </a:t>
            </a:r>
            <a:r>
              <a:rPr lang="ru-RU" dirty="0" err="1" smtClean="0"/>
              <a:t>келеді</a:t>
            </a:r>
            <a:r>
              <a:rPr lang="ru-RU" dirty="0" smtClean="0"/>
              <a:t>. </a:t>
            </a:r>
            <a:r>
              <a:rPr lang="ru-RU" dirty="0" err="1" smtClean="0"/>
              <a:t>Гидрологиялық</a:t>
            </a:r>
            <a:r>
              <a:rPr lang="ru-RU" dirty="0" smtClean="0"/>
              <a:t> </a:t>
            </a:r>
            <a:r>
              <a:rPr lang="ru-RU" dirty="0" err="1" smtClean="0"/>
              <a:t>қатарларды</a:t>
            </a:r>
            <a:r>
              <a:rPr lang="ru-RU" dirty="0" smtClean="0"/>
              <a:t> </a:t>
            </a:r>
            <a:r>
              <a:rPr lang="ru-RU" dirty="0" err="1" smtClean="0"/>
              <a:t>графиктік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яғни</a:t>
            </a:r>
            <a:r>
              <a:rPr lang="ru-RU" dirty="0" smtClean="0"/>
              <a:t>,</a:t>
            </a:r>
            <a:r>
              <a:rPr lang="ru-RU" dirty="0"/>
              <a:t> </a:t>
            </a:r>
            <a:r>
              <a:rPr lang="ru-RU" dirty="0" err="1" smtClean="0"/>
              <a:t>бақылау</a:t>
            </a:r>
            <a:r>
              <a:rPr lang="ru-RU" dirty="0" smtClean="0"/>
              <a:t> </a:t>
            </a:r>
            <a:r>
              <a:rPr lang="ru-RU" dirty="0" err="1" smtClean="0"/>
              <a:t>деректерін</a:t>
            </a:r>
            <a:r>
              <a:rPr lang="ru-RU" dirty="0" smtClean="0"/>
              <a:t> </a:t>
            </a:r>
            <a:r>
              <a:rPr lang="ru-RU" dirty="0" err="1" smtClean="0"/>
              <a:t>графикке</a:t>
            </a:r>
            <a:r>
              <a:rPr lang="ru-RU" dirty="0" smtClean="0"/>
              <a:t> </a:t>
            </a:r>
            <a:r>
              <a:rPr lang="ru-RU" dirty="0" err="1" smtClean="0"/>
              <a:t>енгізіп</a:t>
            </a:r>
            <a:r>
              <a:rPr lang="ru-RU" dirty="0" smtClean="0"/>
              <a:t>, </a:t>
            </a:r>
            <a:r>
              <a:rPr lang="ru-RU" dirty="0" err="1" smtClean="0"/>
              <a:t>нүктелер</a:t>
            </a:r>
            <a:r>
              <a:rPr lang="ru-RU" dirty="0" smtClean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 smtClean="0"/>
              <a:t>көз</a:t>
            </a:r>
            <a:r>
              <a:rPr lang="ru-RU" dirty="0" smtClean="0"/>
              <a:t> </a:t>
            </a:r>
            <a:r>
              <a:rPr lang="ru-RU" dirty="0" err="1" smtClean="0"/>
              <a:t>мөлшеремен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қалыпты</a:t>
            </a:r>
            <a:r>
              <a:rPr lang="ru-RU" dirty="0" smtClean="0"/>
              <a:t>  </a:t>
            </a:r>
            <a:r>
              <a:rPr lang="ru-RU" dirty="0" err="1"/>
              <a:t>қисық</a:t>
            </a:r>
            <a:r>
              <a:rPr lang="ru-RU" dirty="0"/>
              <a:t> </a:t>
            </a:r>
            <a:r>
              <a:rPr lang="ru-RU" dirty="0" err="1" smtClean="0"/>
              <a:t>жүргізу</a:t>
            </a:r>
            <a:r>
              <a:rPr lang="ru-RU" dirty="0" smtClean="0"/>
              <a:t>)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математикалық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де </a:t>
            </a:r>
            <a:r>
              <a:rPr lang="ru-RU" dirty="0" err="1" smtClean="0"/>
              <a:t>қалпына</a:t>
            </a:r>
            <a:r>
              <a:rPr lang="ru-RU" dirty="0" smtClean="0"/>
              <a:t> </a:t>
            </a:r>
            <a:r>
              <a:rPr lang="ru-RU" dirty="0" err="1" smtClean="0"/>
              <a:t>келтіруге</a:t>
            </a:r>
            <a:r>
              <a:rPr lang="ru-RU" dirty="0" smtClean="0"/>
              <a:t>/</a:t>
            </a:r>
            <a:r>
              <a:rPr lang="ru-RU" dirty="0" err="1" smtClean="0"/>
              <a:t>тегістеуге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/>
              <a:t>. </a:t>
            </a:r>
            <a:r>
              <a:rPr lang="ru-RU" dirty="0" err="1" smtClean="0"/>
              <a:t>Графиктік</a:t>
            </a:r>
            <a:r>
              <a:rPr lang="ru-RU" dirty="0" smtClean="0"/>
              <a:t> </a:t>
            </a:r>
            <a:r>
              <a:rPr lang="ru-RU" dirty="0" err="1"/>
              <a:t>тегістеу</a:t>
            </a:r>
            <a:r>
              <a:rPr lang="ru-RU" dirty="0"/>
              <a:t> </a:t>
            </a:r>
            <a:r>
              <a:rPr lang="ru-RU" dirty="0" err="1" smtClean="0"/>
              <a:t>өзінің</a:t>
            </a:r>
            <a:r>
              <a:rPr lang="ru-RU" dirty="0" smtClean="0"/>
              <a:t> </a:t>
            </a:r>
            <a:r>
              <a:rPr lang="ru-RU" dirty="0" err="1"/>
              <a:t>субъективтілігіне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толығымен</a:t>
            </a:r>
            <a:r>
              <a:rPr lang="ru-RU" dirty="0"/>
              <a:t> </a:t>
            </a:r>
            <a:r>
              <a:rPr lang="ru-RU" dirty="0" err="1" smtClean="0"/>
              <a:t>қанағаттандырмайды</a:t>
            </a:r>
            <a:r>
              <a:rPr lang="ru-RU" dirty="0" smtClean="0"/>
              <a:t>. </a:t>
            </a:r>
          </a:p>
          <a:p>
            <a:pPr indent="457200" algn="just"/>
            <a:r>
              <a:rPr lang="ru-RU" dirty="0" err="1" smtClean="0"/>
              <a:t>Тегістеудің</a:t>
            </a:r>
            <a:r>
              <a:rPr lang="ru-RU" dirty="0" smtClean="0"/>
              <a:t> </a:t>
            </a:r>
            <a:r>
              <a:rPr lang="ru-RU" dirty="0" err="1" smtClean="0"/>
              <a:t>кеңінен</a:t>
            </a:r>
            <a:r>
              <a:rPr lang="ru-RU" dirty="0" smtClean="0"/>
              <a:t> </a:t>
            </a:r>
            <a:r>
              <a:rPr lang="ru-RU" dirty="0" err="1"/>
              <a:t>таралған</a:t>
            </a:r>
            <a:r>
              <a:rPr lang="ru-RU" dirty="0"/>
              <a:t> </a:t>
            </a:r>
            <a:r>
              <a:rPr lang="ru-RU" dirty="0" err="1"/>
              <a:t>математикалық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 - </a:t>
            </a:r>
            <a:r>
              <a:rPr lang="ru-RU" b="1" i="1" dirty="0" err="1">
                <a:solidFill>
                  <a:srgbClr val="0070C0"/>
                </a:solidFill>
              </a:rPr>
              <a:t>жылжымалы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орташа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әдіс</a:t>
            </a:r>
            <a:r>
              <a:rPr lang="ru-RU" dirty="0"/>
              <a:t>. Осы </a:t>
            </a:r>
            <a:r>
              <a:rPr lang="ru-RU" dirty="0" err="1"/>
              <a:t>әдіспен</a:t>
            </a:r>
            <a:r>
              <a:rPr lang="ru-RU" dirty="0"/>
              <a:t> </a:t>
            </a:r>
            <a:r>
              <a:rPr lang="ru-RU" dirty="0" err="1"/>
              <a:t>тегістеу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қатардың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мәндері</a:t>
            </a:r>
            <a:r>
              <a:rPr lang="ru-RU" dirty="0"/>
              <a:t> </a:t>
            </a:r>
            <a:r>
              <a:rPr lang="ru-RU" dirty="0" err="1" smtClean="0"/>
              <a:t>тегістелу</a:t>
            </a:r>
            <a:r>
              <a:rPr lang="ru-RU" dirty="0" smtClean="0"/>
              <a:t> </a:t>
            </a:r>
            <a:r>
              <a:rPr lang="ru-RU" dirty="0" err="1"/>
              <a:t>кезеңінің</a:t>
            </a:r>
            <a:r>
              <a:rPr lang="ru-RU" dirty="0"/>
              <a:t> </a:t>
            </a:r>
            <a:r>
              <a:rPr lang="ru-RU" dirty="0" err="1" smtClean="0"/>
              <a:t>орталық</a:t>
            </a:r>
            <a:r>
              <a:rPr lang="ru-RU" dirty="0" smtClean="0"/>
              <a:t> </a:t>
            </a:r>
            <a:r>
              <a:rPr lang="ru-RU" dirty="0" err="1"/>
              <a:t>нүктесін</a:t>
            </a:r>
            <a:r>
              <a:rPr lang="ru-RU" dirty="0"/>
              <a:t> </a:t>
            </a:r>
            <a:r>
              <a:rPr lang="ru-RU" dirty="0" err="1"/>
              <a:t>сипаттайтын</a:t>
            </a:r>
            <a:r>
              <a:rPr lang="ru-RU" dirty="0"/>
              <a:t> </a:t>
            </a:r>
            <a:r>
              <a:rPr lang="ru-RU" dirty="0" err="1"/>
              <a:t>орташа</a:t>
            </a:r>
            <a:r>
              <a:rPr lang="ru-RU" dirty="0"/>
              <a:t> </a:t>
            </a:r>
            <a:r>
              <a:rPr lang="ru-RU" dirty="0" err="1"/>
              <a:t>мәндермен</a:t>
            </a:r>
            <a:r>
              <a:rPr lang="ru-RU" dirty="0"/>
              <a:t> </a:t>
            </a:r>
            <a:r>
              <a:rPr lang="ru-RU" dirty="0" err="1"/>
              <a:t>ауыстырылады</a:t>
            </a:r>
            <a:r>
              <a:rPr lang="ru-RU" dirty="0"/>
              <a:t>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 smtClean="0"/>
              <a:t>тегістелу</a:t>
            </a:r>
            <a:r>
              <a:rPr lang="ru-RU" dirty="0" smtClean="0"/>
              <a:t> </a:t>
            </a:r>
            <a:r>
              <a:rPr lang="ru-RU" dirty="0" err="1" smtClean="0"/>
              <a:t>төмендегі</a:t>
            </a:r>
            <a:r>
              <a:rPr lang="ru-RU" dirty="0" smtClean="0"/>
              <a:t> формула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 smtClean="0"/>
              <a:t>асырылады</a:t>
            </a:r>
            <a:r>
              <a:rPr lang="ru-RU" dirty="0" smtClean="0"/>
              <a:t>: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711525"/>
              </p:ext>
            </p:extLst>
          </p:nvPr>
        </p:nvGraphicFramePr>
        <p:xfrm>
          <a:off x="2595254" y="4317775"/>
          <a:ext cx="4961246" cy="726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Уравнение" r:id="rId3" imgW="2984500" imgH="431800" progId="Equation.3">
                  <p:embed/>
                </p:oleObj>
              </mc:Choice>
              <mc:Fallback>
                <p:oleObj name="Уравнение" r:id="rId3" imgW="29845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254" y="4317775"/>
                        <a:ext cx="4961246" cy="726807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83389" y="516952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мұндағы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     - </a:t>
            </a:r>
            <a:r>
              <a:rPr lang="ru-RU" dirty="0" err="1" smtClean="0"/>
              <a:t>жылдық</a:t>
            </a:r>
            <a:r>
              <a:rPr lang="ru-RU" dirty="0" smtClean="0"/>
              <a:t> </a:t>
            </a:r>
            <a:r>
              <a:rPr lang="ru-RU" dirty="0" err="1" smtClean="0"/>
              <a:t>ағындының</a:t>
            </a:r>
            <a:r>
              <a:rPr lang="ru-RU" dirty="0" smtClean="0"/>
              <a:t> </a:t>
            </a:r>
            <a:r>
              <a:rPr lang="ru-RU" dirty="0" err="1" smtClean="0"/>
              <a:t>тегістелген</a:t>
            </a:r>
            <a:r>
              <a:rPr lang="ru-RU" dirty="0" smtClean="0"/>
              <a:t> </a:t>
            </a:r>
            <a:r>
              <a:rPr lang="ru-RU" dirty="0" err="1" smtClean="0"/>
              <a:t>тербелістері</a:t>
            </a:r>
            <a:r>
              <a:rPr lang="ru-RU" dirty="0" smtClean="0"/>
              <a:t>;</a:t>
            </a:r>
          </a:p>
          <a:p>
            <a:r>
              <a:rPr lang="ru-RU" dirty="0"/>
              <a:t> </a:t>
            </a:r>
            <a:r>
              <a:rPr lang="en-US" i="1" dirty="0" smtClean="0"/>
              <a:t>Q</a:t>
            </a:r>
            <a:r>
              <a:rPr lang="en-US" i="1" baseline="-25000" dirty="0" smtClean="0"/>
              <a:t>i</a:t>
            </a:r>
            <a:r>
              <a:rPr lang="ru-RU" dirty="0" smtClean="0"/>
              <a:t> - </a:t>
            </a:r>
            <a:r>
              <a:rPr lang="ru-RU" dirty="0" err="1" smtClean="0"/>
              <a:t>жылдық</a:t>
            </a:r>
            <a:r>
              <a:rPr lang="ru-RU" dirty="0" smtClean="0"/>
              <a:t> </a:t>
            </a:r>
            <a:r>
              <a:rPr lang="ru-RU" dirty="0" err="1" smtClean="0"/>
              <a:t>ағындының</a:t>
            </a:r>
            <a:r>
              <a:rPr lang="ru-RU" dirty="0" smtClean="0"/>
              <a:t> </a:t>
            </a:r>
            <a:r>
              <a:rPr lang="ru-RU" dirty="0" err="1"/>
              <a:t>мәні</a:t>
            </a:r>
            <a:r>
              <a:rPr lang="ru-RU" dirty="0"/>
              <a:t> (i = 1,2,..., n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/>
              <a:t>n </a:t>
            </a:r>
            <a:r>
              <a:rPr lang="ru-RU" dirty="0" smtClean="0"/>
              <a:t>- </a:t>
            </a:r>
            <a:r>
              <a:rPr lang="ru-RU" dirty="0" err="1" smtClean="0"/>
              <a:t>қатар</a:t>
            </a:r>
            <a:r>
              <a:rPr lang="ru-RU" dirty="0" smtClean="0"/>
              <a:t> </a:t>
            </a:r>
            <a:r>
              <a:rPr lang="ru-RU" dirty="0" err="1"/>
              <a:t>мүшелерінің</a:t>
            </a:r>
            <a:r>
              <a:rPr lang="ru-RU" dirty="0"/>
              <a:t> </a:t>
            </a:r>
            <a:r>
              <a:rPr lang="ru-RU" dirty="0" smtClean="0"/>
              <a:t>саны;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l </a:t>
            </a:r>
            <a:r>
              <a:rPr lang="ru-RU" dirty="0" smtClean="0"/>
              <a:t>- </a:t>
            </a:r>
            <a:r>
              <a:rPr lang="ru-RU" dirty="0" err="1" smtClean="0"/>
              <a:t>орташалау</a:t>
            </a:r>
            <a:r>
              <a:rPr lang="ru-RU" dirty="0" smtClean="0"/>
              <a:t> </a:t>
            </a:r>
            <a:r>
              <a:rPr lang="ru-RU" dirty="0" err="1" smtClean="0"/>
              <a:t>аралығы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863971"/>
              </p:ext>
            </p:extLst>
          </p:nvPr>
        </p:nvGraphicFramePr>
        <p:xfrm>
          <a:off x="895265" y="5481546"/>
          <a:ext cx="200111" cy="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Уравнение" r:id="rId5" imgW="177492" imgH="240882" progId="Equation.3">
                  <p:embed/>
                </p:oleObj>
              </mc:Choice>
              <mc:Fallback>
                <p:oleObj name="Уравнение" r:id="rId5" imgW="177492" imgH="24088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265" y="5481546"/>
                        <a:ext cx="200111" cy="289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2109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7</a:t>
            </a:fld>
            <a:endParaRPr lang="ru-RU" noProof="0" dirty="0"/>
          </a:p>
        </p:txBody>
      </p:sp>
      <p:pic>
        <p:nvPicPr>
          <p:cNvPr id="2050" name="Picture 2" descr="https://thepresentation.ru/img/thumbs/2d8989c96795a03a4c75fe08970eb1ac-800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59" t="15556" r="22542" b="54888"/>
          <a:stretch/>
        </p:blipFill>
        <p:spPr bwMode="auto">
          <a:xfrm>
            <a:off x="697664" y="3357745"/>
            <a:ext cx="8896279" cy="276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97664" y="380820"/>
            <a:ext cx="4926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ГИДРОЛОГИЯЛЫҚ ҚАТАРЛАРДЫ ТЕГІСТЕУ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6620" y="1090082"/>
            <a:ext cx="96201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 smtClean="0"/>
              <a:t>Тегістелу</a:t>
            </a:r>
            <a:r>
              <a:rPr lang="ru-RU" dirty="0" smtClean="0"/>
              <a:t> </a:t>
            </a:r>
            <a:r>
              <a:rPr lang="ru-RU" dirty="0" err="1"/>
              <a:t>кезеңі</a:t>
            </a:r>
            <a:r>
              <a:rPr lang="ru-RU" dirty="0"/>
              <a:t> </a:t>
            </a:r>
            <a:r>
              <a:rPr lang="ru-RU" dirty="0" err="1"/>
              <a:t>неғұрлым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 smtClean="0"/>
              <a:t>соғұрлым</a:t>
            </a:r>
            <a:r>
              <a:rPr lang="ru-RU" dirty="0" smtClean="0"/>
              <a:t> </a:t>
            </a:r>
            <a:r>
              <a:rPr lang="ru-RU" dirty="0" err="1" smtClean="0"/>
              <a:t>жоғары</a:t>
            </a:r>
            <a:r>
              <a:rPr lang="ru-RU" dirty="0" smtClean="0"/>
              <a:t> </a:t>
            </a:r>
            <a:r>
              <a:rPr lang="ru-RU" dirty="0" err="1"/>
              <a:t>жиілікті</a:t>
            </a:r>
            <a:r>
              <a:rPr lang="ru-RU" dirty="0"/>
              <a:t> (</a:t>
            </a:r>
            <a:r>
              <a:rPr lang="ru-RU" dirty="0" err="1"/>
              <a:t>қысқа</a:t>
            </a:r>
            <a:r>
              <a:rPr lang="ru-RU" dirty="0"/>
              <a:t> </a:t>
            </a:r>
            <a:r>
              <a:rPr lang="ru-RU" dirty="0" err="1"/>
              <a:t>мерзімді</a:t>
            </a:r>
            <a:r>
              <a:rPr lang="ru-RU" dirty="0"/>
              <a:t>) </a:t>
            </a:r>
            <a:r>
              <a:rPr lang="ru-RU" dirty="0" err="1" smtClean="0"/>
              <a:t>тербелістер</a:t>
            </a:r>
            <a:r>
              <a:rPr lang="ru-RU" dirty="0" smtClean="0"/>
              <a:t> </a:t>
            </a:r>
            <a:r>
              <a:rPr lang="ru-RU" dirty="0" err="1"/>
              <a:t>амплитудасы</a:t>
            </a:r>
            <a:r>
              <a:rPr lang="ru-RU" dirty="0"/>
              <a:t> </a:t>
            </a:r>
            <a:r>
              <a:rPr lang="ru-RU" dirty="0" err="1" smtClean="0"/>
              <a:t>азаяды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жиіліктегі</a:t>
            </a:r>
            <a:r>
              <a:rPr lang="ru-RU" dirty="0"/>
              <a:t> </a:t>
            </a:r>
            <a:r>
              <a:rPr lang="ru-RU" dirty="0" err="1"/>
              <a:t>тербелістер</a:t>
            </a:r>
            <a:r>
              <a:rPr lang="ru-RU" dirty="0"/>
              <a:t> </a:t>
            </a:r>
            <a:r>
              <a:rPr lang="ru-RU" dirty="0" err="1"/>
              <a:t>неғұрлым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көрсетілуі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 smtClean="0"/>
              <a:t>Ағындының</a:t>
            </a:r>
            <a:r>
              <a:rPr lang="ru-RU" dirty="0" smtClean="0"/>
              <a:t> </a:t>
            </a:r>
            <a:r>
              <a:rPr lang="ru-RU" dirty="0" err="1"/>
              <a:t>күрт</a:t>
            </a:r>
            <a:r>
              <a:rPr lang="ru-RU" dirty="0"/>
              <a:t> </a:t>
            </a:r>
            <a:r>
              <a:rPr lang="ru-RU" dirty="0" err="1"/>
              <a:t>ауытқуы</a:t>
            </a:r>
            <a:r>
              <a:rPr lang="ru-RU" dirty="0"/>
              <a:t> осы </a:t>
            </a:r>
            <a:r>
              <a:rPr lang="ru-RU" dirty="0" err="1"/>
              <a:t>әдіспен</a:t>
            </a:r>
            <a:r>
              <a:rPr lang="ru-RU" dirty="0"/>
              <a:t> </a:t>
            </a:r>
            <a:r>
              <a:rPr lang="ru-RU" dirty="0" err="1"/>
              <a:t>тегістелгендіктен</a:t>
            </a:r>
            <a:r>
              <a:rPr lang="ru-RU" dirty="0"/>
              <a:t>, </a:t>
            </a:r>
            <a:r>
              <a:rPr lang="ru-RU" dirty="0" err="1"/>
              <a:t>зерттелетін</a:t>
            </a:r>
            <a:r>
              <a:rPr lang="ru-RU" dirty="0"/>
              <a:t> </a:t>
            </a:r>
            <a:r>
              <a:rPr lang="ru-RU" dirty="0" err="1"/>
              <a:t>қатардың</a:t>
            </a:r>
            <a:r>
              <a:rPr lang="ru-RU" dirty="0"/>
              <a:t> </a:t>
            </a:r>
            <a:r>
              <a:rPr lang="ru-RU" dirty="0" err="1"/>
              <a:t>көпжылдық</a:t>
            </a:r>
            <a:r>
              <a:rPr lang="ru-RU" dirty="0"/>
              <a:t> </a:t>
            </a:r>
            <a:r>
              <a:rPr lang="ru-RU" dirty="0" err="1"/>
              <a:t>тербелістерінің</a:t>
            </a:r>
            <a:r>
              <a:rPr lang="ru-RU" dirty="0"/>
              <a:t> </a:t>
            </a:r>
            <a:r>
              <a:rPr lang="ru-RU" dirty="0" err="1"/>
              <a:t>тенденциясын</a:t>
            </a:r>
            <a:r>
              <a:rPr lang="ru-RU" dirty="0"/>
              <a:t> </a:t>
            </a:r>
            <a:r>
              <a:rPr lang="ru-RU" dirty="0" err="1"/>
              <a:t>анықтауға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Алайда</a:t>
            </a:r>
            <a:r>
              <a:rPr lang="ru-RU" dirty="0"/>
              <a:t>, </a:t>
            </a:r>
            <a:r>
              <a:rPr lang="ru-RU" dirty="0" err="1"/>
              <a:t>өрнекті</a:t>
            </a:r>
            <a:r>
              <a:rPr lang="ru-RU" dirty="0"/>
              <a:t> </a:t>
            </a:r>
            <a:r>
              <a:rPr lang="ru-RU" dirty="0" err="1"/>
              <a:t>тегістеу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 smtClean="0"/>
              <a:t>бастапқы</a:t>
            </a:r>
            <a:r>
              <a:rPr lang="ru-RU" dirty="0" smtClean="0"/>
              <a:t> </a:t>
            </a:r>
            <a:r>
              <a:rPr lang="ru-RU" i="1" dirty="0" err="1" smtClean="0"/>
              <a:t>Q</a:t>
            </a:r>
            <a:r>
              <a:rPr lang="ru-RU" i="1" baseline="-25000" dirty="0" err="1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қатармен</a:t>
            </a:r>
            <a:r>
              <a:rPr lang="ru-RU" dirty="0" smtClean="0"/>
              <a:t> </a:t>
            </a:r>
            <a:r>
              <a:rPr lang="ru-RU" dirty="0" err="1"/>
              <a:t>салыстырғанда</a:t>
            </a:r>
            <a:r>
              <a:rPr lang="ru-RU" dirty="0"/>
              <a:t> </a:t>
            </a:r>
            <a:r>
              <a:rPr lang="ru-RU" i="1" dirty="0" smtClean="0"/>
              <a:t>Q </a:t>
            </a:r>
            <a:r>
              <a:rPr lang="ru-RU" dirty="0" err="1" smtClean="0"/>
              <a:t>орташаланған</a:t>
            </a:r>
            <a:r>
              <a:rPr lang="ru-RU" dirty="0" smtClean="0"/>
              <a:t> </a:t>
            </a:r>
            <a:r>
              <a:rPr lang="ru-RU" dirty="0" err="1" smtClean="0"/>
              <a:t>тербелістер</a:t>
            </a:r>
            <a:r>
              <a:rPr lang="ru-RU" dirty="0" smtClean="0"/>
              <a:t> </a:t>
            </a:r>
            <a:r>
              <a:rPr lang="ru-RU" dirty="0" err="1" smtClean="0"/>
              <a:t>фазасының</a:t>
            </a:r>
            <a:r>
              <a:rPr lang="ru-RU" dirty="0" smtClean="0"/>
              <a:t> </a:t>
            </a:r>
            <a:r>
              <a:rPr lang="ru-RU" dirty="0" err="1" smtClean="0"/>
              <a:t>ығысуы</a:t>
            </a:r>
            <a:r>
              <a:rPr lang="ru-RU" dirty="0" smtClean="0"/>
              <a:t> </a:t>
            </a:r>
            <a:r>
              <a:rPr lang="ru-RU" dirty="0" err="1" smtClean="0"/>
              <a:t>байқалады</a:t>
            </a:r>
            <a:r>
              <a:rPr lang="ru-RU" dirty="0" smtClean="0"/>
              <a:t>.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 smtClean="0"/>
              <a:t>ағынды</a:t>
            </a:r>
            <a:r>
              <a:rPr lang="ru-RU" dirty="0" smtClean="0"/>
              <a:t> </a:t>
            </a:r>
            <a:r>
              <a:rPr lang="ru-RU" dirty="0" err="1"/>
              <a:t>өзгергіштігі</a:t>
            </a:r>
            <a:r>
              <a:rPr lang="ru-RU" dirty="0"/>
              <a:t> </a:t>
            </a:r>
            <a:r>
              <a:rPr lang="ru-RU" dirty="0" err="1"/>
              <a:t>неғұрлым</a:t>
            </a:r>
            <a:r>
              <a:rPr lang="ru-RU" dirty="0"/>
              <a:t> аз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соғұрлым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циклдар</a:t>
            </a:r>
            <a:r>
              <a:rPr lang="ru-RU" dirty="0"/>
              <a:t> </a:t>
            </a:r>
            <a:r>
              <a:rPr lang="ru-RU" dirty="0" err="1"/>
              <a:t>азаяды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бөлу</a:t>
            </a:r>
            <a:r>
              <a:rPr lang="ru-RU" dirty="0"/>
              <a:t> </a:t>
            </a:r>
            <a:r>
              <a:rPr lang="ru-RU" dirty="0" err="1"/>
              <a:t>қиынырақ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767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8</a:t>
            </a:fld>
            <a:endParaRPr lang="ru-RU" noProof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7664" y="380820"/>
            <a:ext cx="6132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dirty="0" smtClean="0"/>
              <a:t>АҒЫНДЫНЫҢ АЙЫРЫМДЫҚ ИНТЕГРАЛ ҚИСЫҚТАРЫ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6620" y="1090082"/>
            <a:ext cx="96201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Неғұрлым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циклдарды</a:t>
            </a:r>
            <a:r>
              <a:rPr lang="ru-RU" dirty="0"/>
              <a:t> </a:t>
            </a:r>
            <a:r>
              <a:rPr lang="ru-RU" dirty="0" err="1"/>
              <a:t>модульдік</a:t>
            </a:r>
            <a:r>
              <a:rPr lang="ru-RU" dirty="0"/>
              <a:t> </a:t>
            </a:r>
            <a:r>
              <a:rPr lang="ru-RU" dirty="0" err="1"/>
              <a:t>коэффициенттердің</a:t>
            </a:r>
            <a:r>
              <a:rPr lang="ru-RU" dirty="0"/>
              <a:t> </a:t>
            </a:r>
            <a:r>
              <a:rPr lang="ru-RU" dirty="0" err="1" smtClean="0"/>
              <a:t>орташа</a:t>
            </a:r>
            <a:r>
              <a:rPr lang="ru-RU" dirty="0" smtClean="0"/>
              <a:t> </a:t>
            </a:r>
            <a:r>
              <a:rPr lang="ru-RU" dirty="0" err="1" smtClean="0"/>
              <a:t>мәннен</a:t>
            </a:r>
            <a:r>
              <a:rPr lang="ru-RU" dirty="0" smtClean="0"/>
              <a:t> </a:t>
            </a:r>
            <a:r>
              <a:rPr lang="ru-RU" dirty="0" err="1"/>
              <a:t>ауытқуларын</a:t>
            </a:r>
            <a:r>
              <a:rPr lang="ru-RU" dirty="0"/>
              <a:t> </a:t>
            </a:r>
            <a:r>
              <a:rPr lang="ru-RU" dirty="0" err="1" smtClean="0"/>
              <a:t>жиынтықтау</a:t>
            </a:r>
            <a:r>
              <a:rPr lang="ru-RU" dirty="0" smtClean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 smtClean="0"/>
              <a:t>тұрғызылған</a:t>
            </a:r>
            <a:r>
              <a:rPr lang="ru-RU" dirty="0" smtClean="0"/>
              <a:t> </a:t>
            </a:r>
            <a:r>
              <a:rPr lang="ru-RU" dirty="0" err="1" smtClean="0"/>
              <a:t>айырымдық</a:t>
            </a:r>
            <a:r>
              <a:rPr lang="ru-RU" dirty="0" smtClean="0"/>
              <a:t> интеграл </a:t>
            </a:r>
            <a:r>
              <a:rPr lang="ru-RU" dirty="0" err="1"/>
              <a:t>қисықтары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орнатуға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 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 smtClean="0"/>
              <a:t>ординаттары</a:t>
            </a:r>
            <a:r>
              <a:rPr lang="ru-RU" dirty="0" smtClean="0"/>
              <a:t>                        </a:t>
            </a:r>
            <a:r>
              <a:rPr lang="ru-RU" dirty="0" err="1" smtClean="0"/>
              <a:t>арқылы</a:t>
            </a:r>
            <a:r>
              <a:rPr lang="ru-RU" dirty="0" smtClean="0"/>
              <a:t> </a:t>
            </a:r>
            <a:r>
              <a:rPr lang="ru-RU" dirty="0" err="1" smtClean="0"/>
              <a:t>есептеледі</a:t>
            </a:r>
            <a:r>
              <a:rPr lang="ru-RU" dirty="0" smtClean="0"/>
              <a:t>, </a:t>
            </a:r>
            <a:r>
              <a:rPr lang="ru-RU" dirty="0" err="1" smtClean="0"/>
              <a:t>мұндағы</a:t>
            </a:r>
            <a:r>
              <a:rPr lang="ru-RU" dirty="0" smtClean="0"/>
              <a:t>                 .</a:t>
            </a:r>
          </a:p>
          <a:p>
            <a:pPr indent="457200" algn="just"/>
            <a:endParaRPr lang="ru-RU" dirty="0" smtClean="0"/>
          </a:p>
          <a:p>
            <a:pPr indent="457200" algn="just"/>
            <a:r>
              <a:rPr lang="ru-RU" dirty="0" err="1" smtClean="0"/>
              <a:t>Қисық</a:t>
            </a:r>
            <a:r>
              <a:rPr lang="ru-RU" dirty="0" smtClean="0"/>
              <a:t> </a:t>
            </a:r>
            <a:r>
              <a:rPr lang="ru-RU" dirty="0" err="1" smtClean="0"/>
              <a:t>ординаталары</a:t>
            </a:r>
            <a:r>
              <a:rPr lang="ru-RU" dirty="0" smtClean="0"/>
              <a:t> </a:t>
            </a:r>
            <a:r>
              <a:rPr lang="ru-RU" dirty="0" err="1" smtClean="0"/>
              <a:t>әрбір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-</a:t>
            </a:r>
            <a:r>
              <a:rPr lang="ru-RU" dirty="0" err="1" smtClean="0"/>
              <a:t>жыл</a:t>
            </a:r>
            <a:r>
              <a:rPr lang="ru-RU" dirty="0" smtClean="0"/>
              <a:t> </a:t>
            </a:r>
            <a:r>
              <a:rPr lang="ru-RU" dirty="0" err="1" smtClean="0"/>
              <a:t>соңында</a:t>
            </a:r>
            <a:r>
              <a:rPr lang="ru-RU" dirty="0" smtClean="0"/>
              <a:t> </a:t>
            </a:r>
            <a:r>
              <a:rPr lang="ru-RU" dirty="0" err="1" smtClean="0"/>
              <a:t>жылдық</a:t>
            </a:r>
            <a:r>
              <a:rPr lang="ru-RU" dirty="0" smtClean="0"/>
              <a:t> </a:t>
            </a:r>
            <a:r>
              <a:rPr lang="ru-RU" dirty="0" err="1"/>
              <a:t>модульдік</a:t>
            </a:r>
            <a:r>
              <a:rPr lang="ru-RU" dirty="0"/>
              <a:t> </a:t>
            </a:r>
            <a:r>
              <a:rPr lang="en-US" dirty="0"/>
              <a:t>k </a:t>
            </a:r>
            <a:r>
              <a:rPr lang="ru-RU" dirty="0" err="1" smtClean="0"/>
              <a:t>коэффициенттердің</a:t>
            </a:r>
            <a:r>
              <a:rPr lang="ru-RU" dirty="0" smtClean="0"/>
              <a:t> </a:t>
            </a:r>
            <a:r>
              <a:rPr lang="ru-RU" dirty="0" err="1" smtClean="0"/>
              <a:t>орташа</a:t>
            </a:r>
            <a:r>
              <a:rPr lang="ru-RU" dirty="0" smtClean="0"/>
              <a:t> </a:t>
            </a:r>
            <a:r>
              <a:rPr lang="ru-RU" dirty="0" err="1" smtClean="0"/>
              <a:t>мәннен</a:t>
            </a:r>
            <a:r>
              <a:rPr lang="ru-RU" dirty="0" smtClean="0"/>
              <a:t> </a:t>
            </a:r>
            <a:r>
              <a:rPr lang="ru-RU" dirty="0" err="1"/>
              <a:t>ауытқуының</a:t>
            </a:r>
            <a:r>
              <a:rPr lang="ru-RU" dirty="0"/>
              <a:t> </a:t>
            </a:r>
            <a:r>
              <a:rPr lang="ru-RU" dirty="0" err="1" smtClean="0"/>
              <a:t>үдемелі</a:t>
            </a:r>
            <a:r>
              <a:rPr lang="ru-RU" dirty="0" smtClean="0"/>
              <a:t> </a:t>
            </a:r>
            <a:r>
              <a:rPr lang="ru-RU" dirty="0" err="1" smtClean="0"/>
              <a:t>жиынтығын</a:t>
            </a:r>
            <a:r>
              <a:rPr lang="ru-RU" dirty="0" smtClean="0"/>
              <a:t> </a:t>
            </a:r>
            <a:r>
              <a:rPr lang="ru-RU" dirty="0" err="1" smtClean="0"/>
              <a:t>береді</a:t>
            </a:r>
            <a:r>
              <a:rPr lang="ru-RU" dirty="0" smtClean="0"/>
              <a:t>. </a:t>
            </a:r>
            <a:r>
              <a:rPr lang="ru-RU" dirty="0" err="1" smtClean="0"/>
              <a:t>Әр</a:t>
            </a:r>
            <a:r>
              <a:rPr lang="ru-RU" dirty="0" smtClean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өзендер</a:t>
            </a:r>
            <a:r>
              <a:rPr lang="ru-RU" dirty="0"/>
              <a:t> </a:t>
            </a:r>
            <a:r>
              <a:rPr lang="ru-RU" dirty="0" err="1" smtClean="0"/>
              <a:t>ағындысының</a:t>
            </a:r>
            <a:r>
              <a:rPr lang="ru-RU" dirty="0" smtClean="0"/>
              <a:t> </a:t>
            </a:r>
            <a:r>
              <a:rPr lang="ru-RU" dirty="0" err="1"/>
              <a:t>көпжылдық</a:t>
            </a:r>
            <a:r>
              <a:rPr lang="ru-RU" dirty="0"/>
              <a:t> </a:t>
            </a:r>
            <a:r>
              <a:rPr lang="ru-RU" dirty="0" err="1" smtClean="0"/>
              <a:t>тербелістерін</a:t>
            </a:r>
            <a:r>
              <a:rPr lang="ru-RU" dirty="0" smtClean="0"/>
              <a:t> </a:t>
            </a:r>
            <a:r>
              <a:rPr lang="ru-RU" dirty="0" err="1"/>
              <a:t>салыстыру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 smtClean="0"/>
              <a:t>ағындыға</a:t>
            </a:r>
            <a:r>
              <a:rPr lang="ru-RU" dirty="0" smtClean="0"/>
              <a:t> </a:t>
            </a:r>
            <a:r>
              <a:rPr lang="ru-RU" dirty="0" err="1" smtClean="0"/>
              <a:t>әсерін</a:t>
            </a:r>
            <a:r>
              <a:rPr lang="ru-RU" dirty="0" smtClean="0"/>
              <a:t> </a:t>
            </a:r>
            <a:r>
              <a:rPr lang="ru-RU" dirty="0" err="1" smtClean="0"/>
              <a:t>тигізетін</a:t>
            </a:r>
            <a:r>
              <a:rPr lang="ru-RU" dirty="0" smtClean="0"/>
              <a:t> </a:t>
            </a:r>
            <a:r>
              <a:rPr lang="ru-RU" dirty="0" err="1" smtClean="0"/>
              <a:t>уақытша</a:t>
            </a:r>
            <a:r>
              <a:rPr lang="ru-RU" dirty="0" smtClean="0"/>
              <a:t> </a:t>
            </a:r>
            <a:r>
              <a:rPr lang="ru-RU" dirty="0" err="1" smtClean="0"/>
              <a:t>себептер</a:t>
            </a:r>
            <a:r>
              <a:rPr lang="ru-RU" dirty="0" smtClean="0"/>
              <a:t> </a:t>
            </a:r>
            <a:r>
              <a:rPr lang="ru-RU" dirty="0" err="1" smtClean="0"/>
              <a:t>ескерілмеуі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472794"/>
              </p:ext>
            </p:extLst>
          </p:nvPr>
        </p:nvGraphicFramePr>
        <p:xfrm>
          <a:off x="3002342" y="1592583"/>
          <a:ext cx="845366" cy="527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Уравнение" r:id="rId3" imgW="609336" imgH="431613" progId="Equation.3">
                  <p:embed/>
                </p:oleObj>
              </mc:Choice>
              <mc:Fallback>
                <p:oleObj name="Уравнение" r:id="rId3" imgW="609336" imgH="43161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342" y="1592583"/>
                        <a:ext cx="845366" cy="5278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685402"/>
              </p:ext>
            </p:extLst>
          </p:nvPr>
        </p:nvGraphicFramePr>
        <p:xfrm>
          <a:off x="7108054" y="1706835"/>
          <a:ext cx="694825" cy="29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Уравнение" r:id="rId5" imgW="634725" imgH="241195" progId="Equation.3">
                  <p:embed/>
                </p:oleObj>
              </mc:Choice>
              <mc:Fallback>
                <p:oleObj name="Уравнение" r:id="rId5" imgW="634725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8054" y="1706835"/>
                        <a:ext cx="694825" cy="2993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2537" y="3265918"/>
            <a:ext cx="6962601" cy="341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222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9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1000" y="277802"/>
            <a:ext cx="96201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/>
              <a:t>әдісті</a:t>
            </a:r>
            <a:r>
              <a:rPr lang="ru-RU" dirty="0"/>
              <a:t> де </a:t>
            </a:r>
            <a:r>
              <a:rPr lang="ru-RU" dirty="0" err="1" smtClean="0"/>
              <a:t>барынша</a:t>
            </a:r>
            <a:r>
              <a:rPr lang="ru-RU" dirty="0" smtClean="0"/>
              <a:t> </a:t>
            </a:r>
            <a:r>
              <a:rPr lang="ru-RU" dirty="0" err="1"/>
              <a:t>сақтықпен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 smtClean="0"/>
              <a:t>қатарларды</a:t>
            </a:r>
            <a:r>
              <a:rPr lang="ru-RU" dirty="0" smtClean="0"/>
              <a:t> </a:t>
            </a:r>
            <a:r>
              <a:rPr lang="ru-RU" dirty="0" err="1" smtClean="0"/>
              <a:t>түрлендірулер</a:t>
            </a:r>
            <a:r>
              <a:rPr lang="ru-RU" dirty="0" smtClean="0"/>
              <a:t>,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жағынан</a:t>
            </a:r>
            <a:r>
              <a:rPr lang="ru-RU" dirty="0"/>
              <a:t> </a:t>
            </a:r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шамалар</a:t>
            </a:r>
            <a:r>
              <a:rPr lang="ru-RU" dirty="0"/>
              <a:t> </a:t>
            </a:r>
            <a:r>
              <a:rPr lang="ru-RU" dirty="0" err="1"/>
              <a:t>тізбегінде</a:t>
            </a:r>
            <a:r>
              <a:rPr lang="ru-RU" dirty="0"/>
              <a:t> </a:t>
            </a:r>
            <a:r>
              <a:rPr lang="ru-RU" dirty="0" err="1"/>
              <a:t>жалған</a:t>
            </a:r>
            <a:r>
              <a:rPr lang="ru-RU" dirty="0"/>
              <a:t> </a:t>
            </a:r>
            <a:r>
              <a:rPr lang="ru-RU" dirty="0" err="1" smtClean="0"/>
              <a:t>циклдың</a:t>
            </a:r>
            <a:r>
              <a:rPr lang="ru-RU" dirty="0" smtClean="0"/>
              <a:t>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/>
              <a:t>болуына</a:t>
            </a:r>
            <a:r>
              <a:rPr lang="ru-RU" dirty="0"/>
              <a:t> </a:t>
            </a:r>
            <a:r>
              <a:rPr lang="ru-RU" dirty="0" err="1" smtClean="0"/>
              <a:t>әкелсе</a:t>
            </a:r>
            <a:r>
              <a:rPr lang="ru-RU" dirty="0" smtClean="0"/>
              <a:t>, </a:t>
            </a:r>
            <a:r>
              <a:rPr lang="ru-RU" dirty="0" err="1" smtClean="0"/>
              <a:t>екінші</a:t>
            </a:r>
            <a:r>
              <a:rPr lang="ru-RU" dirty="0" smtClean="0"/>
              <a:t> </a:t>
            </a:r>
            <a:r>
              <a:rPr lang="ru-RU" dirty="0" err="1"/>
              <a:t>жағынан</a:t>
            </a:r>
            <a:r>
              <a:rPr lang="ru-RU" dirty="0"/>
              <a:t>,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қатарларға</a:t>
            </a:r>
            <a:r>
              <a:rPr lang="ru-RU" dirty="0"/>
              <a:t> </a:t>
            </a:r>
            <a:r>
              <a:rPr lang="ru-RU" dirty="0" err="1"/>
              <a:t>тән</a:t>
            </a:r>
            <a:r>
              <a:rPr lang="ru-RU" dirty="0"/>
              <a:t> </a:t>
            </a:r>
            <a:r>
              <a:rPr lang="ru-RU" dirty="0" err="1" smtClean="0"/>
              <a:t>циклдылықты</a:t>
            </a:r>
            <a:r>
              <a:rPr lang="ru-RU" dirty="0" smtClean="0"/>
              <a:t> </a:t>
            </a:r>
            <a:r>
              <a:rPr lang="ru-RU" dirty="0" err="1" smtClean="0"/>
              <a:t>бұрмалауы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 err="1" smtClean="0"/>
              <a:t>Бастапқы</a:t>
            </a:r>
            <a:r>
              <a:rPr lang="ru-RU" dirty="0" smtClean="0"/>
              <a:t> </a:t>
            </a:r>
            <a:r>
              <a:rPr lang="ru-RU" dirty="0" err="1" smtClean="0"/>
              <a:t>корреляцияланбаған</a:t>
            </a:r>
            <a:r>
              <a:rPr lang="ru-RU" dirty="0" smtClean="0"/>
              <a:t> </a:t>
            </a:r>
            <a:r>
              <a:rPr lang="ru-RU" dirty="0" err="1" smtClean="0"/>
              <a:t>тізбекке</a:t>
            </a:r>
            <a:r>
              <a:rPr lang="ru-RU" dirty="0" smtClean="0"/>
              <a:t> </a:t>
            </a:r>
            <a:r>
              <a:rPr lang="ru-RU" dirty="0" err="1" smtClean="0"/>
              <a:t>қарағанда</a:t>
            </a:r>
            <a:r>
              <a:rPr lang="ru-RU" dirty="0" smtClean="0"/>
              <a:t>, </a:t>
            </a:r>
            <a:r>
              <a:rPr lang="ru-RU" dirty="0" err="1" smtClean="0"/>
              <a:t>бастапқы</a:t>
            </a:r>
            <a:r>
              <a:rPr lang="ru-RU" dirty="0" smtClean="0"/>
              <a:t> </a:t>
            </a:r>
            <a:r>
              <a:rPr lang="ru-RU" dirty="0" err="1" smtClean="0"/>
              <a:t>корреляциялық</a:t>
            </a:r>
            <a:r>
              <a:rPr lang="ru-RU" dirty="0" smtClean="0"/>
              <a:t> </a:t>
            </a:r>
            <a:r>
              <a:rPr lang="ru-RU" dirty="0" err="1" smtClean="0"/>
              <a:t>тізбек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 </a:t>
            </a:r>
            <a:r>
              <a:rPr lang="ru-RU" dirty="0" err="1" smtClean="0"/>
              <a:t>жылжымалы</a:t>
            </a:r>
            <a:r>
              <a:rPr lang="ru-RU" dirty="0" smtClean="0"/>
              <a:t> </a:t>
            </a:r>
            <a:r>
              <a:rPr lang="ru-RU" dirty="0" err="1" smtClean="0"/>
              <a:t>орташа</a:t>
            </a:r>
            <a:r>
              <a:rPr lang="ru-RU" dirty="0" smtClean="0"/>
              <a:t> </a:t>
            </a:r>
            <a:r>
              <a:rPr lang="ru-RU" dirty="0" err="1" smtClean="0"/>
              <a:t>мән</a:t>
            </a:r>
            <a:r>
              <a:rPr lang="ru-RU" dirty="0" smtClean="0"/>
              <a:t> мен </a:t>
            </a:r>
            <a:r>
              <a:rPr lang="ru-RU" dirty="0" err="1" smtClean="0"/>
              <a:t>интегралдық-айырымдық</a:t>
            </a:r>
            <a:r>
              <a:rPr lang="ru-RU" dirty="0" smtClean="0"/>
              <a:t> </a:t>
            </a:r>
            <a:r>
              <a:rPr lang="ru-RU" dirty="0" err="1" smtClean="0"/>
              <a:t>түрлендіру</a:t>
            </a:r>
            <a:r>
              <a:rPr lang="ru-RU" dirty="0" smtClean="0"/>
              <a:t> </a:t>
            </a:r>
            <a:r>
              <a:rPr lang="ru-RU" dirty="0" err="1" smtClean="0"/>
              <a:t>ұзақ</a:t>
            </a:r>
            <a:r>
              <a:rPr lang="ru-RU" dirty="0" smtClean="0"/>
              <a:t> </a:t>
            </a:r>
            <a:r>
              <a:rPr lang="ru-RU" dirty="0" err="1"/>
              <a:t>сериялардың</a:t>
            </a:r>
            <a:r>
              <a:rPr lang="ru-RU" dirty="0"/>
              <a:t> </a:t>
            </a:r>
            <a:r>
              <a:rPr lang="ru-RU" dirty="0" err="1"/>
              <a:t>қайталануын</a:t>
            </a:r>
            <a:r>
              <a:rPr lang="ru-RU" dirty="0"/>
              <a:t> </a:t>
            </a:r>
            <a:r>
              <a:rPr lang="ru-RU" dirty="0" err="1" smtClean="0"/>
              <a:t>көбейтеді</a:t>
            </a:r>
            <a:r>
              <a:rPr lang="ru-RU" dirty="0"/>
              <a:t>. </a:t>
            </a:r>
            <a:r>
              <a:rPr lang="ru-RU" dirty="0" err="1"/>
              <a:t>Нәтижелерді</a:t>
            </a:r>
            <a:r>
              <a:rPr lang="ru-RU" dirty="0"/>
              <a:t> </a:t>
            </a:r>
            <a:r>
              <a:rPr lang="ru-RU" dirty="0" err="1" smtClean="0"/>
              <a:t>абайламай</a:t>
            </a:r>
            <a:r>
              <a:rPr lang="ru-RU" dirty="0" smtClean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ғасырлық</a:t>
            </a:r>
            <a:r>
              <a:rPr lang="ru-RU" dirty="0" smtClean="0"/>
              <a:t> </a:t>
            </a:r>
            <a:r>
              <a:rPr lang="ru-RU" dirty="0" err="1" smtClean="0"/>
              <a:t>циклдар</a:t>
            </a:r>
            <a:r>
              <a:rPr lang="ru-RU" dirty="0" smtClean="0"/>
              <a:t>», «</a:t>
            </a:r>
            <a:r>
              <a:rPr lang="ru-RU" dirty="0" err="1" smtClean="0"/>
              <a:t>ғасырішілік</a:t>
            </a:r>
            <a:r>
              <a:rPr lang="ru-RU" dirty="0" smtClean="0"/>
              <a:t> </a:t>
            </a:r>
            <a:r>
              <a:rPr lang="ru-RU" dirty="0" err="1" smtClean="0"/>
              <a:t>циклдар</a:t>
            </a:r>
            <a:r>
              <a:rPr lang="ru-RU" dirty="0" smtClean="0"/>
              <a:t>»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 smtClean="0"/>
              <a:t>д.а</a:t>
            </a:r>
            <a:r>
              <a:rPr lang="ru-RU" dirty="0" smtClean="0"/>
              <a:t>. </a:t>
            </a:r>
            <a:r>
              <a:rPr lang="ru-RU" dirty="0" err="1" smtClean="0"/>
              <a:t>ұзын</a:t>
            </a:r>
            <a:r>
              <a:rPr lang="ru-RU" dirty="0" smtClean="0"/>
              <a:t> </a:t>
            </a:r>
            <a:r>
              <a:rPr lang="ru-RU" dirty="0" err="1"/>
              <a:t>толқындардың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жалған</a:t>
            </a:r>
            <a:r>
              <a:rPr lang="ru-RU" dirty="0"/>
              <a:t> </a:t>
            </a:r>
            <a:r>
              <a:rPr lang="ru-RU" dirty="0" err="1"/>
              <a:t>тұжырымдарға</a:t>
            </a:r>
            <a:r>
              <a:rPr lang="ru-RU" dirty="0"/>
              <a:t> </a:t>
            </a:r>
            <a:r>
              <a:rPr lang="ru-RU" dirty="0" err="1"/>
              <a:t>әкелуі</a:t>
            </a:r>
            <a:r>
              <a:rPr lang="ru-RU" dirty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 err="1" smtClean="0"/>
              <a:t>Бастапқы</a:t>
            </a:r>
            <a:r>
              <a:rPr lang="ru-RU" dirty="0" smtClean="0"/>
              <a:t> </a:t>
            </a:r>
            <a:r>
              <a:rPr lang="ru-RU" dirty="0" err="1"/>
              <a:t>процеске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тегістелген</a:t>
            </a:r>
            <a:r>
              <a:rPr lang="ru-RU" dirty="0"/>
              <a:t> </a:t>
            </a:r>
            <a:r>
              <a:rPr lang="ru-RU" dirty="0" err="1"/>
              <a:t>қисықтың</a:t>
            </a:r>
            <a:r>
              <a:rPr lang="ru-RU" dirty="0"/>
              <a:t> </a:t>
            </a:r>
            <a:r>
              <a:rPr lang="ru-RU" dirty="0" err="1"/>
              <a:t>фазалық</a:t>
            </a:r>
            <a:r>
              <a:rPr lang="ru-RU" dirty="0"/>
              <a:t> </a:t>
            </a:r>
            <a:r>
              <a:rPr lang="ru-RU" dirty="0" err="1"/>
              <a:t>ығысуын</a:t>
            </a:r>
            <a:r>
              <a:rPr lang="ru-RU" dirty="0"/>
              <a:t> </a:t>
            </a:r>
            <a:r>
              <a:rPr lang="ru-RU" dirty="0" err="1"/>
              <a:t>болдырмау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ru-RU" dirty="0" err="1"/>
              <a:t>тегістеудің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 </a:t>
            </a:r>
            <a:r>
              <a:rPr lang="ru-RU" dirty="0" err="1" smtClean="0"/>
              <a:t>ұсынылуда</a:t>
            </a:r>
            <a:r>
              <a:rPr lang="ru-RU" dirty="0" smtClean="0"/>
              <a:t>. </a:t>
            </a:r>
            <a:r>
              <a:rPr lang="ru-RU" dirty="0" err="1" smtClean="0"/>
              <a:t>Мұндай</a:t>
            </a:r>
            <a:r>
              <a:rPr lang="ru-RU" dirty="0" smtClean="0"/>
              <a:t> </a:t>
            </a:r>
            <a:r>
              <a:rPr lang="ru-RU" dirty="0" err="1" smtClean="0"/>
              <a:t>тәсілдер</a:t>
            </a:r>
            <a:r>
              <a:rPr lang="ru-RU" dirty="0" smtClean="0"/>
              <a:t> </a:t>
            </a:r>
            <a:r>
              <a:rPr lang="ru-RU" dirty="0" err="1" smtClean="0"/>
              <a:t>қатарына</a:t>
            </a:r>
            <a:r>
              <a:rPr lang="ru-RU" dirty="0" smtClean="0"/>
              <a:t> </a:t>
            </a:r>
            <a:r>
              <a:rPr lang="ru-RU" dirty="0" err="1" smtClean="0"/>
              <a:t>қатар</a:t>
            </a:r>
            <a:r>
              <a:rPr lang="ru-RU" dirty="0" smtClean="0"/>
              <a:t> </a:t>
            </a:r>
            <a:r>
              <a:rPr lang="ru-RU" dirty="0" err="1" smtClean="0"/>
              <a:t>мүшелерін</a:t>
            </a:r>
            <a:r>
              <a:rPr lang="ru-RU" dirty="0" smtClean="0"/>
              <a:t> </a:t>
            </a:r>
            <a:r>
              <a:rPr lang="ru-RU" dirty="0" err="1" smtClean="0"/>
              <a:t>тізбектей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, </a:t>
            </a:r>
            <a:r>
              <a:rPr lang="ru-RU" dirty="0" err="1" smtClean="0"/>
              <a:t>жұптап</a:t>
            </a:r>
            <a:r>
              <a:rPr lang="ru-RU" dirty="0" smtClean="0"/>
              <a:t> </a:t>
            </a:r>
            <a:r>
              <a:rPr lang="ru-RU" dirty="0" err="1" smtClean="0"/>
              <a:t>орташалау</a:t>
            </a:r>
            <a:r>
              <a:rPr lang="ru-RU" dirty="0" smtClean="0"/>
              <a:t> </a:t>
            </a:r>
            <a:r>
              <a:rPr lang="ru-RU" dirty="0" err="1" smtClean="0"/>
              <a:t>әдісі</a:t>
            </a:r>
            <a:r>
              <a:rPr lang="ru-RU" dirty="0" smtClean="0"/>
              <a:t> </a:t>
            </a:r>
            <a:r>
              <a:rPr lang="ru-RU" dirty="0" err="1" smtClean="0"/>
              <a:t>жатады</a:t>
            </a:r>
            <a:r>
              <a:rPr lang="ru-RU" dirty="0" smtClean="0"/>
              <a:t>.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тәсіл</a:t>
            </a:r>
            <a:r>
              <a:rPr lang="ru-RU" dirty="0" smtClean="0"/>
              <a:t> </a:t>
            </a:r>
            <a:r>
              <a:rPr lang="ru-RU" dirty="0" err="1" smtClean="0"/>
              <a:t>кезінде</a:t>
            </a:r>
            <a:r>
              <a:rPr lang="ru-RU" dirty="0" smtClean="0"/>
              <a:t> </a:t>
            </a:r>
            <a:r>
              <a:rPr lang="ru-RU" dirty="0" err="1" smtClean="0"/>
              <a:t>үлестік</a:t>
            </a:r>
            <a:r>
              <a:rPr lang="ru-RU" dirty="0" smtClean="0"/>
              <a:t> </a:t>
            </a:r>
            <a:r>
              <a:rPr lang="ru-RU" dirty="0" err="1" smtClean="0"/>
              <a:t>коэффициенттер</a:t>
            </a:r>
            <a:r>
              <a:rPr lang="ru-RU" dirty="0" smtClean="0"/>
              <a:t> </a:t>
            </a:r>
            <a:r>
              <a:rPr lang="ru-RU" dirty="0" err="1" smtClean="0"/>
              <a:t>орталық</a:t>
            </a:r>
            <a:r>
              <a:rPr lang="ru-RU" dirty="0" smtClean="0"/>
              <a:t> </a:t>
            </a:r>
            <a:r>
              <a:rPr lang="ru-RU" dirty="0" err="1" smtClean="0"/>
              <a:t>орташа</a:t>
            </a:r>
            <a:r>
              <a:rPr lang="ru-RU" dirty="0" smtClean="0"/>
              <a:t> </a:t>
            </a:r>
            <a:r>
              <a:rPr lang="ru-RU" dirty="0" err="1" smtClean="0"/>
              <a:t>мәннен</a:t>
            </a:r>
            <a:r>
              <a:rPr lang="ru-RU" dirty="0" smtClean="0"/>
              <a:t> </a:t>
            </a:r>
            <a:r>
              <a:rPr lang="ru-RU" dirty="0" err="1" smtClean="0"/>
              <a:t>симметриялы</a:t>
            </a:r>
            <a:r>
              <a:rPr lang="ru-RU" dirty="0" smtClean="0"/>
              <a:t> </a:t>
            </a:r>
            <a:r>
              <a:rPr lang="ru-RU" dirty="0" err="1" smtClean="0"/>
              <a:t>кему</a:t>
            </a:r>
            <a:r>
              <a:rPr lang="ru-RU" dirty="0" smtClean="0"/>
              <a:t> </a:t>
            </a:r>
            <a:r>
              <a:rPr lang="ru-RU" dirty="0" err="1" smtClean="0"/>
              <a:t>ретімен</a:t>
            </a:r>
            <a:r>
              <a:rPr lang="ru-RU" dirty="0" smtClean="0"/>
              <a:t> </a:t>
            </a:r>
            <a:r>
              <a:rPr lang="ru-RU" dirty="0" err="1" smtClean="0"/>
              <a:t>орналасып</a:t>
            </a:r>
            <a:r>
              <a:rPr lang="ru-RU" dirty="0" smtClean="0"/>
              <a:t>, </a:t>
            </a:r>
            <a:r>
              <a:rPr lang="ru-RU" dirty="0" err="1" smtClean="0"/>
              <a:t>биномдық</a:t>
            </a:r>
            <a:r>
              <a:rPr lang="ru-RU" dirty="0" smtClean="0"/>
              <a:t> </a:t>
            </a:r>
            <a:r>
              <a:rPr lang="ru-RU" dirty="0" err="1" smtClean="0"/>
              <a:t>коэффициенттер</a:t>
            </a:r>
            <a:r>
              <a:rPr lang="ru-RU" dirty="0" smtClean="0"/>
              <a:t> </a:t>
            </a:r>
            <a:r>
              <a:rPr lang="ru-RU" dirty="0" err="1" smtClean="0"/>
              <a:t>арқылы</a:t>
            </a:r>
            <a:r>
              <a:rPr lang="ru-RU" dirty="0" smtClean="0"/>
              <a:t> </a:t>
            </a:r>
            <a:r>
              <a:rPr lang="ru-RU" dirty="0" err="1" smtClean="0"/>
              <a:t>көрініс</a:t>
            </a:r>
            <a:r>
              <a:rPr lang="ru-RU" dirty="0" smtClean="0"/>
              <a:t> </a:t>
            </a:r>
            <a:r>
              <a:rPr lang="ru-RU" dirty="0" err="1" smtClean="0"/>
              <a:t>береді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1" name="Рисунок 19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53101" y="2956562"/>
            <a:ext cx="285750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64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Custom 15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6561_TF16411245.potx" id="{773883C8-4131-4ECF-9E3C-74DD0B29E0A1}" vid="{18BBA691-B286-47C1-88FF-3C6BA8E7AA8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8A784AD-7888-482C-A72A-80D306396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B61CFE-D4DA-4753-A9A5-D482B9609A35}">
  <ds:schemaRefs>
    <ds:schemaRef ds:uri="http://schemas.microsoft.com/office/infopath/2007/PartnerControls"/>
    <ds:schemaRef ds:uri="fb0879af-3eba-417a-a55a-ffe6dcd6ca7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в минималистичных цветах</Template>
  <TotalTime>0</TotalTime>
  <Words>1210</Words>
  <Application>Microsoft Office PowerPoint</Application>
  <PresentationFormat>Широкоэкранный</PresentationFormat>
  <Paragraphs>86</Paragraphs>
  <Slides>15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Тема Office</vt:lpstr>
      <vt:lpstr>Уравнение</vt:lpstr>
      <vt:lpstr>Уақыттық гидрологиялық қатарлар тербелісінің заңдылықтарын зерттеу</vt:lpstr>
      <vt:lpstr>Дәрістің қысқаша мазмұны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Назарларыңызға рахмет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2021-01-26T10:11:13Z</dcterms:created>
  <dcterms:modified xsi:type="dcterms:W3CDTF">2021-04-21T05:55:03Z</dcterms:modified>
</cp:coreProperties>
</file>