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6">
  <p:sldMasterIdLst>
    <p:sldMasterId id="2147483660" r:id="rId1"/>
  </p:sldMasterIdLst>
  <p:notesMasterIdLst>
    <p:notesMasterId r:id="rId16"/>
  </p:notesMasterIdLst>
  <p:sldIdLst>
    <p:sldId id="289" r:id="rId2"/>
    <p:sldId id="290" r:id="rId3"/>
    <p:sldId id="291" r:id="rId4"/>
    <p:sldId id="292" r:id="rId5"/>
    <p:sldId id="293" r:id="rId6"/>
    <p:sldId id="294" r:id="rId7"/>
    <p:sldId id="295" r:id="rId8"/>
    <p:sldId id="296" r:id="rId9"/>
    <p:sldId id="297" r:id="rId10"/>
    <p:sldId id="298" r:id="rId11"/>
    <p:sldId id="299" r:id="rId12"/>
    <p:sldId id="300" r:id="rId13"/>
    <p:sldId id="301" r:id="rId14"/>
    <p:sldId id="302" r:id="rId15"/>
  </p:sldIdLst>
  <p:sldSz cx="9144000" cy="6858000" type="screen4x3"/>
  <p:notesSz cx="6781800"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ulet Maksut" initials="DM" lastIdx="2" clrIdx="0">
    <p:extLst>
      <p:ext uri="{19B8F6BF-5375-455C-9EA6-DF929625EA0E}">
        <p15:presenceInfo xmlns:p15="http://schemas.microsoft.com/office/powerpoint/2012/main" userId="Daulet Maksu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138" autoAdjust="0"/>
  </p:normalViewPr>
  <p:slideViewPr>
    <p:cSldViewPr>
      <p:cViewPr varScale="1">
        <p:scale>
          <a:sx n="54" d="100"/>
          <a:sy n="54" d="100"/>
        </p:scale>
        <p:origin x="1640" y="3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38780" cy="49633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1451" y="0"/>
            <a:ext cx="2938780" cy="496332"/>
          </a:xfrm>
          <a:prstGeom prst="rect">
            <a:avLst/>
          </a:prstGeom>
        </p:spPr>
        <p:txBody>
          <a:bodyPr vert="horz" lIns="91440" tIns="45720" rIns="91440" bIns="45720" rtlCol="0"/>
          <a:lstStyle>
            <a:lvl1pPr algn="r">
              <a:defRPr sz="1200"/>
            </a:lvl1pPr>
          </a:lstStyle>
          <a:p>
            <a:fld id="{9BBCB501-971D-4FBD-BA73-FF4061DA74FD}" type="datetimeFigureOut">
              <a:rPr lang="ru-RU" smtClean="0"/>
              <a:pPr/>
              <a:t>12.03.2024</a:t>
            </a:fld>
            <a:endParaRPr lang="ru-RU"/>
          </a:p>
        </p:txBody>
      </p:sp>
      <p:sp>
        <p:nvSpPr>
          <p:cNvPr id="4" name="Образ слайда 3"/>
          <p:cNvSpPr>
            <a:spLocks noGrp="1" noRot="1" noChangeAspect="1"/>
          </p:cNvSpPr>
          <p:nvPr>
            <p:ph type="sldImg" idx="2"/>
          </p:nvPr>
        </p:nvSpPr>
        <p:spPr>
          <a:xfrm>
            <a:off x="909638"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8180" y="4715153"/>
            <a:ext cx="5425440" cy="4466987"/>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9428583"/>
            <a:ext cx="2938780" cy="49633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1451" y="9428583"/>
            <a:ext cx="2938780" cy="496332"/>
          </a:xfrm>
          <a:prstGeom prst="rect">
            <a:avLst/>
          </a:prstGeom>
        </p:spPr>
        <p:txBody>
          <a:bodyPr vert="horz" lIns="91440" tIns="45720" rIns="91440" bIns="45720" rtlCol="0" anchor="b"/>
          <a:lstStyle>
            <a:lvl1pPr algn="r">
              <a:defRPr sz="1200"/>
            </a:lvl1pPr>
          </a:lstStyle>
          <a:p>
            <a:fld id="{BD9EB3E4-959F-47A6-9C13-ED7A5D5E5E65}" type="slidenum">
              <a:rPr lang="ru-RU" smtClean="0"/>
              <a:pPr/>
              <a:t>‹#›</a:t>
            </a:fld>
            <a:endParaRPr lang="ru-RU"/>
          </a:p>
        </p:txBody>
      </p:sp>
    </p:spTree>
    <p:extLst>
      <p:ext uri="{BB962C8B-B14F-4D97-AF65-F5344CB8AC3E}">
        <p14:creationId xmlns:p14="http://schemas.microsoft.com/office/powerpoint/2010/main" val="22508567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D9EB3E4-959F-47A6-9C13-ED7A5D5E5E65}" type="slidenum">
              <a:rPr lang="ru-RU" smtClean="0"/>
              <a:pPr/>
              <a:t>6</a:t>
            </a:fld>
            <a:endParaRPr lang="ru-RU"/>
          </a:p>
        </p:txBody>
      </p:sp>
    </p:spTree>
    <p:extLst>
      <p:ext uri="{BB962C8B-B14F-4D97-AF65-F5344CB8AC3E}">
        <p14:creationId xmlns:p14="http://schemas.microsoft.com/office/powerpoint/2010/main" val="3917203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BCACD799-3ABD-4323-AA9E-641CFC0EAFFC}" type="datetime1">
              <a:rPr lang="ru-RU" smtClean="0"/>
              <a:t>12.03.2024</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r>
              <a:rPr lang="ru-RU"/>
              <a:t>©Исмаилова Акмарал Газизовна</a:t>
            </a:r>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D6F87789-79C0-4369-89FF-5E19A7612EE5}"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D4B96076-4034-470B-9191-A1D9B99A35AC}" type="datetime1">
              <a:rPr lang="ru-RU" smtClean="0"/>
              <a:t>12.03.2024</a:t>
            </a:fld>
            <a:endParaRPr lang="ru-RU"/>
          </a:p>
        </p:txBody>
      </p:sp>
      <p:sp>
        <p:nvSpPr>
          <p:cNvPr id="5" name="Нижний колонтитул 4"/>
          <p:cNvSpPr>
            <a:spLocks noGrp="1"/>
          </p:cNvSpPr>
          <p:nvPr>
            <p:ph type="ftr" sz="quarter" idx="11"/>
          </p:nvPr>
        </p:nvSpPr>
        <p:spPr/>
        <p:txBody>
          <a:bodyPr/>
          <a:lstStyle/>
          <a:p>
            <a:r>
              <a:rPr lang="ru-RU"/>
              <a:t>©Исмаилова Акмарал Газизовна</a:t>
            </a:r>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3CEFFF1-8270-40A7-98A9-64ECF12781DC}" type="datetime1">
              <a:rPr lang="ru-RU" smtClean="0"/>
              <a:t>12.03.2024</a:t>
            </a:fld>
            <a:endParaRPr lang="ru-RU"/>
          </a:p>
        </p:txBody>
      </p:sp>
      <p:sp>
        <p:nvSpPr>
          <p:cNvPr id="5" name="Нижний колонтитул 4"/>
          <p:cNvSpPr>
            <a:spLocks noGrp="1"/>
          </p:cNvSpPr>
          <p:nvPr>
            <p:ph type="ftr" sz="quarter" idx="11"/>
          </p:nvPr>
        </p:nvSpPr>
        <p:spPr/>
        <p:txBody>
          <a:bodyPr/>
          <a:lstStyle/>
          <a:p>
            <a:r>
              <a:rPr lang="ru-RU"/>
              <a:t>©Исмаилова Акмарал Газизовна</a:t>
            </a:r>
          </a:p>
        </p:txBody>
      </p:sp>
      <p:sp>
        <p:nvSpPr>
          <p:cNvPr id="6" name="Номер слайда 5"/>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4"/>
          </p:nvPr>
        </p:nvSpPr>
        <p:spPr/>
        <p:txBody>
          <a:bodyPr rtlCol="0"/>
          <a:lstStyle/>
          <a:p>
            <a:fld id="{E2D222CE-1A83-4D51-B5E1-186F003C0F1B}" type="datetime1">
              <a:rPr lang="ru-RU" smtClean="0"/>
              <a:t>12.03.2024</a:t>
            </a:fld>
            <a:endParaRPr lang="ru-RU"/>
          </a:p>
        </p:txBody>
      </p:sp>
      <p:sp>
        <p:nvSpPr>
          <p:cNvPr id="9" name="Номер слайда 8"/>
          <p:cNvSpPr>
            <a:spLocks noGrp="1"/>
          </p:cNvSpPr>
          <p:nvPr>
            <p:ph type="sldNum" sz="quarter" idx="15"/>
          </p:nvPr>
        </p:nvSpPr>
        <p:spPr/>
        <p:txBody>
          <a:bodyPr rtlCol="0"/>
          <a:lstStyle/>
          <a:p>
            <a:fld id="{D6F87789-79C0-4369-89FF-5E19A7612EE5}" type="slidenum">
              <a:rPr lang="ru-RU" smtClean="0"/>
              <a:pPr/>
              <a:t>‹#›</a:t>
            </a:fld>
            <a:endParaRPr lang="ru-RU"/>
          </a:p>
        </p:txBody>
      </p:sp>
      <p:sp>
        <p:nvSpPr>
          <p:cNvPr id="10" name="Нижний колонтитул 9"/>
          <p:cNvSpPr>
            <a:spLocks noGrp="1"/>
          </p:cNvSpPr>
          <p:nvPr>
            <p:ph type="ftr" sz="quarter" idx="16"/>
          </p:nvPr>
        </p:nvSpPr>
        <p:spPr/>
        <p:txBody>
          <a:bodyPr rtlCol="0"/>
          <a:lstStyle/>
          <a:p>
            <a:r>
              <a:rPr lang="ru-RU"/>
              <a:t>©Исмаилова Акмарал Газизовна</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733A42F5-0024-4C6B-AF29-C9C1EB0C271C}" type="datetime1">
              <a:rPr lang="ru-RU" smtClean="0"/>
              <a:t>12.03.2024</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r>
              <a:rPr lang="ru-RU"/>
              <a:t>©Исмаилова Акмарал Газизовна</a:t>
            </a:r>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D6F87789-79C0-4369-89FF-5E19A7612EE5}"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45AECC5A-D8B2-4E38-8458-CDE289DB9761}" type="datetime1">
              <a:rPr lang="ru-RU" smtClean="0"/>
              <a:t>12.03.2024</a:t>
            </a:fld>
            <a:endParaRPr lang="ru-RU"/>
          </a:p>
        </p:txBody>
      </p:sp>
      <p:sp>
        <p:nvSpPr>
          <p:cNvPr id="6" name="Нижний колонтитул 5"/>
          <p:cNvSpPr>
            <a:spLocks noGrp="1"/>
          </p:cNvSpPr>
          <p:nvPr>
            <p:ph type="ftr" sz="quarter" idx="11"/>
          </p:nvPr>
        </p:nvSpPr>
        <p:spPr/>
        <p:txBody>
          <a:bodyPr/>
          <a:lstStyle/>
          <a:p>
            <a:r>
              <a:rPr lang="ru-RU"/>
              <a:t>©Исмаилова Акмарал Газизовна</a:t>
            </a:r>
          </a:p>
        </p:txBody>
      </p:sp>
      <p:sp>
        <p:nvSpPr>
          <p:cNvPr id="7" name="Номер слайда 6"/>
          <p:cNvSpPr>
            <a:spLocks noGrp="1"/>
          </p:cNvSpPr>
          <p:nvPr>
            <p:ph type="sldNum" sz="quarter" idx="12"/>
          </p:nvPr>
        </p:nvSpPr>
        <p:spPr/>
        <p:txBody>
          <a:bodyPr/>
          <a:lstStyle/>
          <a:p>
            <a:fld id="{D6F87789-79C0-4369-89FF-5E19A7612EE5}" type="slidenum">
              <a:rPr lang="ru-RU" smtClean="0"/>
              <a:pPr/>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a:t>Образец заголовка</a:t>
            </a:r>
            <a:endParaRPr kumimoji="0" lang="en-US"/>
          </a:p>
        </p:txBody>
      </p:sp>
      <p:sp>
        <p:nvSpPr>
          <p:cNvPr id="7" name="Дата 6"/>
          <p:cNvSpPr>
            <a:spLocks noGrp="1"/>
          </p:cNvSpPr>
          <p:nvPr>
            <p:ph type="dt" sz="half" idx="10"/>
          </p:nvPr>
        </p:nvSpPr>
        <p:spPr/>
        <p:txBody>
          <a:bodyPr/>
          <a:lstStyle/>
          <a:p>
            <a:fld id="{B4E3228F-FD38-4097-B87C-A11CD009C992}" type="datetime1">
              <a:rPr lang="ru-RU" smtClean="0"/>
              <a:t>12.03.2024</a:t>
            </a:fld>
            <a:endParaRPr lang="ru-RU"/>
          </a:p>
        </p:txBody>
      </p:sp>
      <p:sp>
        <p:nvSpPr>
          <p:cNvPr id="8" name="Нижний колонтитул 7"/>
          <p:cNvSpPr>
            <a:spLocks noGrp="1"/>
          </p:cNvSpPr>
          <p:nvPr>
            <p:ph type="ftr" sz="quarter" idx="11"/>
          </p:nvPr>
        </p:nvSpPr>
        <p:spPr/>
        <p:txBody>
          <a:bodyPr/>
          <a:lstStyle/>
          <a:p>
            <a:r>
              <a:rPr lang="ru-RU"/>
              <a:t>©Исмаилова Акмарал Газизовна</a:t>
            </a:r>
          </a:p>
        </p:txBody>
      </p:sp>
      <p:sp>
        <p:nvSpPr>
          <p:cNvPr id="9" name="Номер слайда 8"/>
          <p:cNvSpPr>
            <a:spLocks noGrp="1"/>
          </p:cNvSpPr>
          <p:nvPr>
            <p:ph type="sldNum" sz="quarter" idx="12"/>
          </p:nvPr>
        </p:nvSpPr>
        <p:spPr/>
        <p:txBody>
          <a:bodyPr/>
          <a:lstStyle/>
          <a:p>
            <a:fld id="{D6F87789-79C0-4369-89FF-5E19A7612EE5}" type="slidenum">
              <a:rPr lang="ru-RU" smtClean="0"/>
              <a:pPr/>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6" name="Дата 5"/>
          <p:cNvSpPr>
            <a:spLocks noGrp="1"/>
          </p:cNvSpPr>
          <p:nvPr>
            <p:ph type="dt" sz="half" idx="10"/>
          </p:nvPr>
        </p:nvSpPr>
        <p:spPr/>
        <p:txBody>
          <a:bodyPr rtlCol="0"/>
          <a:lstStyle/>
          <a:p>
            <a:fld id="{613A0A9F-6E0A-41CB-A881-CA038C87033C}" type="datetime1">
              <a:rPr lang="ru-RU" smtClean="0"/>
              <a:t>12.03.2024</a:t>
            </a:fld>
            <a:endParaRPr lang="ru-RU"/>
          </a:p>
        </p:txBody>
      </p:sp>
      <p:sp>
        <p:nvSpPr>
          <p:cNvPr id="7" name="Номер слайда 6"/>
          <p:cNvSpPr>
            <a:spLocks noGrp="1"/>
          </p:cNvSpPr>
          <p:nvPr>
            <p:ph type="sldNum" sz="quarter" idx="11"/>
          </p:nvPr>
        </p:nvSpPr>
        <p:spPr/>
        <p:txBody>
          <a:bodyPr rtlCol="0"/>
          <a:lstStyle/>
          <a:p>
            <a:fld id="{D6F87789-79C0-4369-89FF-5E19A7612EE5}" type="slidenum">
              <a:rPr lang="ru-RU" smtClean="0"/>
              <a:pPr/>
              <a:t>‹#›</a:t>
            </a:fld>
            <a:endParaRPr lang="ru-RU"/>
          </a:p>
        </p:txBody>
      </p:sp>
      <p:sp>
        <p:nvSpPr>
          <p:cNvPr id="8" name="Нижний колонтитул 7"/>
          <p:cNvSpPr>
            <a:spLocks noGrp="1"/>
          </p:cNvSpPr>
          <p:nvPr>
            <p:ph type="ftr" sz="quarter" idx="12"/>
          </p:nvPr>
        </p:nvSpPr>
        <p:spPr/>
        <p:txBody>
          <a:bodyPr rtlCol="0"/>
          <a:lstStyle/>
          <a:p>
            <a:r>
              <a:rPr lang="ru-RU"/>
              <a:t>©Исмаилова Акмарал Газизовна</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AFF4D85-E3BF-4D7B-A4D9-121F39727EE3}" type="datetime1">
              <a:rPr lang="ru-RU" smtClean="0"/>
              <a:t>12.03.2024</a:t>
            </a:fld>
            <a:endParaRPr lang="ru-RU"/>
          </a:p>
        </p:txBody>
      </p:sp>
      <p:sp>
        <p:nvSpPr>
          <p:cNvPr id="3" name="Нижний колонтитул 2"/>
          <p:cNvSpPr>
            <a:spLocks noGrp="1"/>
          </p:cNvSpPr>
          <p:nvPr>
            <p:ph type="ftr" sz="quarter" idx="11"/>
          </p:nvPr>
        </p:nvSpPr>
        <p:spPr/>
        <p:txBody>
          <a:bodyPr/>
          <a:lstStyle/>
          <a:p>
            <a:r>
              <a:rPr lang="ru-RU"/>
              <a:t>©Исмаилова Акмарал Газизовна</a:t>
            </a:r>
          </a:p>
        </p:txBody>
      </p:sp>
      <p:sp>
        <p:nvSpPr>
          <p:cNvPr id="4" name="Номер слайда 3"/>
          <p:cNvSpPr>
            <a:spLocks noGrp="1"/>
          </p:cNvSpPr>
          <p:nvPr>
            <p:ph type="sldNum" sz="quarter" idx="12"/>
          </p:nvPr>
        </p:nvSpPr>
        <p:spPr/>
        <p:txBody>
          <a:bodyPr/>
          <a:lstStyle/>
          <a:p>
            <a:fld id="{D6F87789-79C0-4369-89FF-5E19A7612EE5}"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21" name="Дата 20"/>
          <p:cNvSpPr>
            <a:spLocks noGrp="1"/>
          </p:cNvSpPr>
          <p:nvPr>
            <p:ph type="dt" sz="half" idx="14"/>
          </p:nvPr>
        </p:nvSpPr>
        <p:spPr/>
        <p:txBody>
          <a:bodyPr rtlCol="0"/>
          <a:lstStyle/>
          <a:p>
            <a:fld id="{77F72B1F-371E-4D18-99BD-34852B5F1C20}" type="datetime1">
              <a:rPr lang="ru-RU" smtClean="0"/>
              <a:t>12.03.2024</a:t>
            </a:fld>
            <a:endParaRPr lang="ru-RU"/>
          </a:p>
        </p:txBody>
      </p:sp>
      <p:sp>
        <p:nvSpPr>
          <p:cNvPr id="22" name="Номер слайда 21"/>
          <p:cNvSpPr>
            <a:spLocks noGrp="1"/>
          </p:cNvSpPr>
          <p:nvPr>
            <p:ph type="sldNum" sz="quarter" idx="15"/>
          </p:nvPr>
        </p:nvSpPr>
        <p:spPr/>
        <p:txBody>
          <a:bodyPr rtlCol="0"/>
          <a:lstStyle/>
          <a:p>
            <a:fld id="{D6F87789-79C0-4369-89FF-5E19A7612EE5}"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r>
              <a:rPr lang="ru-RU"/>
              <a:t>©Исмаилова Акмарал Газизовна</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D96895B0-F6F9-45F7-BF01-7DED4C2E23B7}" type="datetime1">
              <a:rPr lang="ru-RU" smtClean="0"/>
              <a:t>12.03.2024</a:t>
            </a:fld>
            <a:endParaRPr lang="ru-RU"/>
          </a:p>
        </p:txBody>
      </p:sp>
      <p:sp>
        <p:nvSpPr>
          <p:cNvPr id="18" name="Номер слайда 17"/>
          <p:cNvSpPr>
            <a:spLocks noGrp="1"/>
          </p:cNvSpPr>
          <p:nvPr>
            <p:ph type="sldNum" sz="quarter" idx="11"/>
          </p:nvPr>
        </p:nvSpPr>
        <p:spPr/>
        <p:txBody>
          <a:bodyPr rtlCol="0"/>
          <a:lstStyle/>
          <a:p>
            <a:fld id="{D6F87789-79C0-4369-89FF-5E19A7612EE5}"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r>
              <a:rPr lang="ru-RU"/>
              <a:t>©Исмаилова Акмарал Газизовна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4400039-C8DD-412E-B052-2AD92A17CF4E}" type="datetime1">
              <a:rPr lang="ru-RU" smtClean="0"/>
              <a:t>12.03.2024</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ru-RU"/>
              <a:t>©Исмаилова Акмарал Газизовна</a:t>
            </a:r>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6F87789-79C0-4369-89FF-5E19A7612EE5}"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21C39B-038E-4CE8-BD6E-6347885CE84E}"/>
              </a:ext>
            </a:extLst>
          </p:cNvPr>
          <p:cNvSpPr>
            <a:spLocks noGrp="1"/>
          </p:cNvSpPr>
          <p:nvPr>
            <p:ph type="title"/>
          </p:nvPr>
        </p:nvSpPr>
        <p:spPr>
          <a:xfrm>
            <a:off x="971600" y="274638"/>
            <a:ext cx="7272808" cy="778098"/>
          </a:xfrm>
        </p:spPr>
        <p:txBody>
          <a:bodyPr>
            <a:noAutofit/>
          </a:bodyPr>
          <a:lstStyle/>
          <a:p>
            <a:pPr marL="0" marR="0" lvl="0" indent="0" algn="ctr" defTabSz="914400" rtl="0" eaLnBrk="1" fontAlgn="auto" latinLnBrk="0" hangingPunct="1">
              <a:lnSpc>
                <a:spcPct val="100000"/>
              </a:lnSpc>
              <a:spcBef>
                <a:spcPts val="0"/>
              </a:spcBef>
              <a:spcAft>
                <a:spcPts val="0"/>
              </a:spcAft>
              <a:tabLst/>
              <a:defRPr/>
            </a:pPr>
            <a:r>
              <a:rPr lang="kk-KZ" sz="2400" kern="0" cap="none" dirty="0">
                <a:solidFill>
                  <a:schemeClr val="tx1"/>
                </a:solidFill>
                <a:latin typeface="Times New Roman"/>
                <a:ea typeface="Times New Roman"/>
                <a:cs typeface="Times New Roman"/>
                <a:sym typeface="Times New Roman"/>
              </a:rPr>
              <a:t>Ә</a:t>
            </a:r>
            <a:r>
              <a:rPr kumimoji="0" lang="ru-RU" sz="24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л-Фараби </a:t>
            </a:r>
            <a:r>
              <a:rPr kumimoji="0" lang="ru-RU" sz="24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атындағы</a:t>
            </a:r>
            <a:r>
              <a:rPr kumimoji="0" lang="ru-RU" sz="24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4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Қазақ</a:t>
            </a:r>
            <a:r>
              <a:rPr kumimoji="0" lang="ru-RU" sz="24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4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ұлттық</a:t>
            </a:r>
            <a:r>
              <a:rPr kumimoji="0" lang="ru-RU" sz="24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t>
            </a:r>
            <a:r>
              <a:rPr kumimoji="0" lang="ru-RU" sz="24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университеті</a:t>
            </a:r>
            <a:r>
              <a:rPr kumimoji="0" lang="ru-RU" sz="24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a:r>
            <a:br>
              <a:rPr kumimoji="0" lang="ru-RU" sz="24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br>
            <a:r>
              <a:rPr lang="ru-RU" sz="2400" kern="0" cap="none" dirty="0">
                <a:solidFill>
                  <a:schemeClr val="tx1"/>
                </a:solidFill>
                <a:latin typeface="Times New Roman"/>
                <a:ea typeface="Times New Roman"/>
                <a:cs typeface="Times New Roman"/>
                <a:sym typeface="Times New Roman"/>
              </a:rPr>
              <a:t>Х</a:t>
            </a:r>
            <a:r>
              <a:rPr kumimoji="0" lang="ru-RU" sz="24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имия</a:t>
            </a:r>
            <a:r>
              <a:rPr kumimoji="0" lang="ru-RU" sz="24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және </a:t>
            </a:r>
            <a:r>
              <a:rPr kumimoji="0" lang="ru-RU" sz="24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химиялық</a:t>
            </a:r>
            <a:r>
              <a:rPr kumimoji="0" lang="ru-RU" sz="2400" b="0" i="0" u="none" strike="noStrike" kern="0" cap="none" spc="0" normalizeH="0" baseline="0" noProof="0" dirty="0">
                <a:ln>
                  <a:noFill/>
                </a:ln>
                <a:solidFill>
                  <a:schemeClr val="tx1"/>
                </a:solidFill>
                <a:effectLst/>
                <a:uLnTx/>
                <a:uFillTx/>
                <a:latin typeface="Times New Roman"/>
                <a:ea typeface="Times New Roman"/>
                <a:cs typeface="Times New Roman"/>
                <a:sym typeface="Times New Roman"/>
              </a:rPr>
              <a:t> технология </a:t>
            </a:r>
            <a:r>
              <a:rPr kumimoji="0" lang="ru-RU" sz="2400" b="0" i="0" u="none" strike="noStrike" kern="0" cap="none" spc="0" normalizeH="0" baseline="0" noProof="0" dirty="0" err="1">
                <a:ln>
                  <a:noFill/>
                </a:ln>
                <a:solidFill>
                  <a:schemeClr val="tx1"/>
                </a:solidFill>
                <a:effectLst/>
                <a:uLnTx/>
                <a:uFillTx/>
                <a:latin typeface="Times New Roman"/>
                <a:ea typeface="Times New Roman"/>
                <a:cs typeface="Times New Roman"/>
                <a:sym typeface="Times New Roman"/>
              </a:rPr>
              <a:t>факультеті</a:t>
            </a:r>
            <a:endParaRPr lang="ru-RU" sz="2400" dirty="0">
              <a:solidFill>
                <a:schemeClr val="tx1"/>
              </a:solidFill>
            </a:endParaRPr>
          </a:p>
        </p:txBody>
      </p:sp>
      <p:sp>
        <p:nvSpPr>
          <p:cNvPr id="3" name="Объект 2">
            <a:extLst>
              <a:ext uri="{FF2B5EF4-FFF2-40B4-BE49-F238E27FC236}">
                <a16:creationId xmlns:a16="http://schemas.microsoft.com/office/drawing/2014/main" id="{DB0BD90E-5A96-4146-A865-D8E252CC9F96}"/>
              </a:ext>
            </a:extLst>
          </p:cNvPr>
          <p:cNvSpPr>
            <a:spLocks noGrp="1"/>
          </p:cNvSpPr>
          <p:nvPr>
            <p:ph sz="quarter" idx="1"/>
          </p:nvPr>
        </p:nvSpPr>
        <p:spPr>
          <a:xfrm>
            <a:off x="467544" y="1268760"/>
            <a:ext cx="7889304" cy="5061176"/>
          </a:xfrm>
        </p:spPr>
        <p:txBody>
          <a:bodyPr>
            <a:normAutofit/>
          </a:bodyPr>
          <a:lstStyle/>
          <a:p>
            <a:pPr indent="0" algn="just">
              <a:lnSpc>
                <a:spcPct val="107000"/>
              </a:lnSpc>
              <a:spcAft>
                <a:spcPts val="800"/>
              </a:spcAft>
              <a:buNone/>
            </a:pPr>
            <a:endParaRPr lang="kk-KZ"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07000"/>
              </a:lnSpc>
              <a:spcBef>
                <a:spcPts val="0"/>
              </a:spcBef>
              <a:buNone/>
            </a:pPr>
            <a:r>
              <a:rPr lang="kk-KZ" sz="36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kk-KZ" sz="36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sz="3600" dirty="0">
                <a:latin typeface="Times New Roman" panose="02020603050405020304" pitchFamily="18" charset="0"/>
                <a:ea typeface="Calibri" panose="020F0502020204030204" pitchFamily="34" charset="0"/>
                <a:cs typeface="Times New Roman" panose="02020603050405020304" pitchFamily="18" charset="0"/>
              </a:rPr>
              <a:t>	</a:t>
            </a:r>
            <a:r>
              <a:rPr lang="kk-KZ" sz="3200" dirty="0" smtClean="0">
                <a:latin typeface="Times New Roman" panose="02020603050405020304" pitchFamily="18" charset="0"/>
                <a:ea typeface="Calibri" panose="020F0502020204030204" pitchFamily="34" charset="0"/>
                <a:cs typeface="Times New Roman" panose="02020603050405020304" pitchFamily="18" charset="0"/>
              </a:rPr>
              <a:t>Атомдық </a:t>
            </a:r>
            <a:r>
              <a:rPr lang="kk-KZ" sz="3200" dirty="0">
                <a:latin typeface="Times New Roman" panose="02020603050405020304" pitchFamily="18" charset="0"/>
                <a:ea typeface="Calibri" panose="020F0502020204030204" pitchFamily="34" charset="0"/>
                <a:cs typeface="Times New Roman" panose="02020603050405020304" pitchFamily="18" charset="0"/>
              </a:rPr>
              <a:t>спектроскопия, теориялық негіздері, атомдық спектрлер.</a:t>
            </a:r>
            <a:endParaRPr lang="ru-RU"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Bef>
                <a:spcPts val="0"/>
              </a:spcBef>
              <a:buNone/>
            </a:pPr>
            <a:endParaRPr lang="kk-KZ" sz="3200" dirty="0">
              <a:latin typeface="Times New Roman" panose="02020603050405020304" pitchFamily="18" charset="0"/>
            </a:endParaRPr>
          </a:p>
          <a:p>
            <a:pPr marL="0" indent="0" algn="just">
              <a:lnSpc>
                <a:spcPct val="107000"/>
              </a:lnSpc>
              <a:spcBef>
                <a:spcPts val="0"/>
              </a:spcBef>
              <a:buNone/>
            </a:pPr>
            <a:endParaRPr lang="kk-KZ" sz="3200" dirty="0" smtClean="0">
              <a:latin typeface="Times New Roman" panose="02020603050405020304" pitchFamily="18" charset="0"/>
            </a:endParaRPr>
          </a:p>
          <a:p>
            <a:pPr marL="0" indent="0" algn="just">
              <a:lnSpc>
                <a:spcPct val="107000"/>
              </a:lnSpc>
              <a:spcBef>
                <a:spcPts val="0"/>
              </a:spcBef>
              <a:buNone/>
            </a:pPr>
            <a:endParaRPr lang="kk-KZ" sz="3200" dirty="0">
              <a:latin typeface="Times New Roman" panose="02020603050405020304" pitchFamily="18" charset="0"/>
            </a:endParaRPr>
          </a:p>
          <a:p>
            <a:pPr marL="0" indent="0" algn="just">
              <a:lnSpc>
                <a:spcPct val="107000"/>
              </a:lnSpc>
              <a:spcBef>
                <a:spcPts val="0"/>
              </a:spcBef>
              <a:buNone/>
            </a:pPr>
            <a:endParaRPr lang="ru-RU" dirty="0"/>
          </a:p>
          <a:p>
            <a:pPr marL="0" indent="0">
              <a:buNone/>
            </a:pPr>
            <a:r>
              <a:rPr lang="ru-RU" sz="2100" dirty="0"/>
              <a:t>                                                      Д</a:t>
            </a:r>
            <a:r>
              <a:rPr lang="kk-KZ" sz="2100" dirty="0"/>
              <a:t>әріскер </a:t>
            </a:r>
            <a:r>
              <a:rPr lang="ru-RU" sz="2100" dirty="0"/>
              <a:t>- Исмаилова А.Г.</a:t>
            </a:r>
          </a:p>
          <a:p>
            <a:endParaRPr lang="ru-RU" dirty="0"/>
          </a:p>
        </p:txBody>
      </p:sp>
      <p:sp>
        <p:nvSpPr>
          <p:cNvPr id="5" name="Номер слайда 4">
            <a:extLst>
              <a:ext uri="{FF2B5EF4-FFF2-40B4-BE49-F238E27FC236}">
                <a16:creationId xmlns:a16="http://schemas.microsoft.com/office/drawing/2014/main" id="{8B04AEB6-1055-4E7C-9270-B668F7131638}"/>
              </a:ext>
            </a:extLst>
          </p:cNvPr>
          <p:cNvSpPr>
            <a:spLocks noGrp="1"/>
          </p:cNvSpPr>
          <p:nvPr>
            <p:ph type="sldNum" sz="quarter" idx="15"/>
          </p:nvPr>
        </p:nvSpPr>
        <p:spPr/>
        <p:txBody>
          <a:bodyPr/>
          <a:lstStyle/>
          <a:p>
            <a:fld id="{D6F87789-79C0-4369-89FF-5E19A7612EE5}" type="slidenum">
              <a:rPr lang="ru-RU" smtClean="0"/>
              <a:pPr/>
              <a:t>1</a:t>
            </a:fld>
            <a:endParaRPr lang="ru-RU"/>
          </a:p>
        </p:txBody>
      </p:sp>
    </p:spTree>
    <p:extLst>
      <p:ext uri="{BB962C8B-B14F-4D97-AF65-F5344CB8AC3E}">
        <p14:creationId xmlns:p14="http://schemas.microsoft.com/office/powerpoint/2010/main" val="29709044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332656"/>
            <a:ext cx="6737176" cy="1267544"/>
          </a:xfrm>
        </p:spPr>
        <p:txBody>
          <a:bodyPr>
            <a:normAutofit fontScale="90000"/>
          </a:bodyPr>
          <a:lstStyle/>
          <a:p>
            <a:pPr indent="450215">
              <a:lnSpc>
                <a:spcPct val="107000"/>
              </a:lnSpc>
              <a:spcAft>
                <a:spcPts val="0"/>
              </a:spcAft>
            </a:pPr>
            <a:r>
              <a:rPr lang="kk-KZ" sz="3200" b="1" dirty="0" smtClean="0">
                <a:latin typeface="Times New Roman" panose="02020603050405020304" pitchFamily="18" charset="0"/>
                <a:ea typeface="Calibri" panose="020F0502020204030204" pitchFamily="34" charset="0"/>
                <a:cs typeface="Times New Roman" panose="02020603050405020304" pitchFamily="18" charset="0"/>
              </a:rPr>
              <a:t/>
            </a:r>
            <a:br>
              <a:rPr lang="kk-KZ" sz="3200" b="1" dirty="0" smtClean="0">
                <a:latin typeface="Times New Roman" panose="02020603050405020304" pitchFamily="18" charset="0"/>
                <a:ea typeface="Calibri" panose="020F0502020204030204" pitchFamily="34" charset="0"/>
                <a:cs typeface="Times New Roman" panose="02020603050405020304" pitchFamily="18" charset="0"/>
              </a:rPr>
            </a:br>
            <a:r>
              <a:rPr lang="kk-KZ" sz="3200" b="1" dirty="0">
                <a:latin typeface="Times New Roman" panose="02020603050405020304" pitchFamily="18" charset="0"/>
                <a:ea typeface="Calibri" panose="020F0502020204030204" pitchFamily="34" charset="0"/>
                <a:cs typeface="Times New Roman" panose="02020603050405020304" pitchFamily="18" charset="0"/>
              </a:rPr>
              <a:t/>
            </a:r>
            <a:br>
              <a:rPr lang="kk-KZ" sz="3200" b="1" dirty="0">
                <a:latin typeface="Times New Roman" panose="02020603050405020304" pitchFamily="18" charset="0"/>
                <a:ea typeface="Calibri" panose="020F0502020204030204" pitchFamily="34" charset="0"/>
                <a:cs typeface="Times New Roman" panose="02020603050405020304" pitchFamily="18" charset="0"/>
              </a:rPr>
            </a:br>
            <a:r>
              <a:rPr lang="kk-KZ" sz="3200" b="1" dirty="0" smtClean="0">
                <a:latin typeface="Times New Roman" panose="02020603050405020304" pitchFamily="18" charset="0"/>
                <a:ea typeface="Calibri" panose="020F0502020204030204" pitchFamily="34" charset="0"/>
                <a:cs typeface="Times New Roman" panose="02020603050405020304" pitchFamily="18" charset="0"/>
              </a:rPr>
              <a:t/>
            </a:r>
            <a:br>
              <a:rPr lang="kk-KZ" sz="3200" b="1" dirty="0" smtClean="0">
                <a:latin typeface="Times New Roman" panose="02020603050405020304" pitchFamily="18" charset="0"/>
                <a:ea typeface="Calibri" panose="020F0502020204030204" pitchFamily="34" charset="0"/>
                <a:cs typeface="Times New Roman" panose="02020603050405020304" pitchFamily="18" charset="0"/>
              </a:rPr>
            </a:br>
            <a:r>
              <a:rPr lang="kk-KZ" sz="3200" b="1" dirty="0">
                <a:latin typeface="Times New Roman" panose="02020603050405020304" pitchFamily="18" charset="0"/>
                <a:ea typeface="Calibri" panose="020F0502020204030204" pitchFamily="34" charset="0"/>
                <a:cs typeface="Times New Roman" panose="02020603050405020304" pitchFamily="18" charset="0"/>
              </a:rPr>
              <a:t>	</a:t>
            </a:r>
            <a:r>
              <a:rPr lang="kk-KZ" sz="3200" b="1" dirty="0" smtClean="0">
                <a:latin typeface="Times New Roman" panose="02020603050405020304" pitchFamily="18" charset="0"/>
                <a:ea typeface="Calibri" panose="020F0502020204030204" pitchFamily="34" charset="0"/>
                <a:cs typeface="Times New Roman" panose="02020603050405020304" pitchFamily="18" charset="0"/>
              </a:rPr>
              <a:t/>
            </a:r>
            <a:br>
              <a:rPr lang="kk-KZ" sz="3200" b="1" dirty="0" smtClean="0">
                <a:latin typeface="Times New Roman" panose="02020603050405020304" pitchFamily="18" charset="0"/>
                <a:ea typeface="Calibri" panose="020F0502020204030204" pitchFamily="34" charset="0"/>
                <a:cs typeface="Times New Roman" panose="02020603050405020304" pitchFamily="18" charset="0"/>
              </a:rPr>
            </a:br>
            <a:r>
              <a:rPr lang="kk-KZ" sz="3200" b="1" dirty="0" smtClean="0">
                <a:latin typeface="Times New Roman" panose="02020603050405020304" pitchFamily="18" charset="0"/>
                <a:ea typeface="Calibri" panose="020F0502020204030204" pitchFamily="34" charset="0"/>
                <a:cs typeface="Times New Roman" panose="02020603050405020304" pitchFamily="18" charset="0"/>
              </a:rPr>
              <a:t>Атомдық </a:t>
            </a:r>
            <a:r>
              <a:rPr lang="kk-KZ" sz="3200" b="1" dirty="0">
                <a:latin typeface="Times New Roman" panose="02020603050405020304" pitchFamily="18" charset="0"/>
                <a:ea typeface="Calibri" panose="020F0502020204030204" pitchFamily="34" charset="0"/>
                <a:cs typeface="Times New Roman" panose="02020603050405020304" pitchFamily="18" charset="0"/>
              </a:rPr>
              <a:t>спектр сызығының қарқындылығы</a:t>
            </a:r>
            <a:r>
              <a:rPr lang="ru-RU" sz="2400" dirty="0">
                <a:latin typeface="Calibri" panose="020F0502020204030204" pitchFamily="34" charset="0"/>
                <a:ea typeface="Calibri" panose="020F0502020204030204" pitchFamily="34" charset="0"/>
                <a:cs typeface="Times New Roman" panose="02020603050405020304" pitchFamily="18" charset="0"/>
              </a:rPr>
              <a:t/>
            </a:r>
            <a:br>
              <a:rPr lang="ru-RU" sz="2400" dirty="0">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3" name="Объект 2"/>
          <p:cNvSpPr>
            <a:spLocks noGrp="1"/>
          </p:cNvSpPr>
          <p:nvPr>
            <p:ph sz="quarter" idx="1"/>
          </p:nvPr>
        </p:nvSpPr>
        <p:spPr>
          <a:xfrm>
            <a:off x="457200" y="1196752"/>
            <a:ext cx="8003232" cy="5277200"/>
          </a:xfrm>
        </p:spPr>
        <p:txBody>
          <a:bodyPr/>
          <a:lstStyle/>
          <a:p>
            <a:pPr indent="0" algn="just">
              <a:lnSpc>
                <a:spcPct val="107000"/>
              </a:lnSpc>
              <a:spcAft>
                <a:spcPts val="0"/>
              </a:spcAft>
              <a:buNone/>
            </a:pPr>
            <a:r>
              <a:rPr lang="kk-KZ" dirty="0" smtClean="0">
                <a:latin typeface="Times New Roman" panose="02020603050405020304" pitchFamily="18" charset="0"/>
                <a:ea typeface="Calibri" panose="020F0502020204030204" pitchFamily="34" charset="0"/>
                <a:cs typeface="Times New Roman" panose="02020603050405020304" pitchFamily="18" charset="0"/>
              </a:rPr>
              <a:t>	Атомдағы энергетикалық ауысуларды талқылау кезінде жеке ауысулардың ықтималдығы жоғары немесе төмен болуы мүмкін. Электрондық ауысу ықтималдығындағы бұл айырмашылықтар әртүрлі спектрлік сызықтарға әкеледі және олар әртүрлі қарқындылыққа ие.</a:t>
            </a:r>
            <a:r>
              <a:rPr lang="kk-KZ" sz="1800" dirty="0" smtClean="0">
                <a:latin typeface="Calibri" panose="020F0502020204030204" pitchFamily="34" charset="0"/>
                <a:ea typeface="Calibri" panose="020F0502020204030204" pitchFamily="34" charset="0"/>
                <a:cs typeface="Times New Roman" panose="02020603050405020304" pitchFamily="18" charset="0"/>
              </a:rPr>
              <a:t> </a:t>
            </a:r>
            <a:r>
              <a:rPr lang="kk-KZ" dirty="0" smtClean="0">
                <a:latin typeface="Times New Roman" panose="02020603050405020304" pitchFamily="18" charset="0"/>
                <a:ea typeface="Calibri" panose="020F0502020204030204" pitchFamily="34" charset="0"/>
                <a:cs typeface="Times New Roman" panose="02020603050405020304" pitchFamily="18" charset="0"/>
              </a:rPr>
              <a:t>Мысалы, жұтылу және эмиссия спектрлеріндегі бірдей спектрлі сызықтың қарқындылығы қаншалықты ерекшеленеді? Ол үшін қолданылатын жалын температурасы атомды қоздыру үшін жеткілікті болу керек. Бұл жағдайда атомдардың басым көпшілігі негізгі энергетикалық күйде болып табылады. </a:t>
            </a:r>
            <a:endParaRPr lang="ru-RU" sz="1800" dirty="0" smtClean="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p:cNvSpPr>
            <a:spLocks noGrp="1"/>
          </p:cNvSpPr>
          <p:nvPr>
            <p:ph type="sldNum" sz="quarter" idx="15"/>
          </p:nvPr>
        </p:nvSpPr>
        <p:spPr/>
        <p:txBody>
          <a:bodyPr/>
          <a:lstStyle/>
          <a:p>
            <a:fld id="{D6F87789-79C0-4369-89FF-5E19A7612EE5}" type="slidenum">
              <a:rPr lang="ru-RU" smtClean="0"/>
              <a:pPr/>
              <a:t>10</a:t>
            </a:fld>
            <a:endParaRPr lang="ru-RU"/>
          </a:p>
        </p:txBody>
      </p:sp>
    </p:spTree>
    <p:extLst>
      <p:ext uri="{BB962C8B-B14F-4D97-AF65-F5344CB8AC3E}">
        <p14:creationId xmlns:p14="http://schemas.microsoft.com/office/powerpoint/2010/main" val="1900477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p:cNvSpPr>
                <a:spLocks noGrp="1"/>
              </p:cNvSpPr>
              <p:nvPr>
                <p:ph sz="quarter" idx="1"/>
              </p:nvPr>
            </p:nvSpPr>
            <p:spPr>
              <a:xfrm>
                <a:off x="457200" y="332656"/>
                <a:ext cx="8147248" cy="6141296"/>
              </a:xfrm>
            </p:spPr>
            <p:txBody>
              <a:bodyPr>
                <a:normAutofit/>
              </a:bodyPr>
              <a:lstStyle/>
              <a:p>
                <a:pPr indent="0" algn="just">
                  <a:lnSpc>
                    <a:spcPct val="107000"/>
                  </a:lnSpc>
                  <a:spcAft>
                    <a:spcPts val="0"/>
                  </a:spcAft>
                  <a:buNone/>
                </a:pPr>
                <a:r>
                  <a:rPr lang="kk-KZ" dirty="0" smtClean="0">
                    <a:latin typeface="Times New Roman" panose="02020603050405020304" pitchFamily="18" charset="0"/>
                    <a:ea typeface="Calibri" panose="020F0502020204030204" pitchFamily="34" charset="0"/>
                    <a:cs typeface="Times New Roman" panose="02020603050405020304" pitchFamily="18" charset="0"/>
                  </a:rPr>
                  <a:t>	Больцманның </a:t>
                </a:r>
                <a:r>
                  <a:rPr lang="kk-KZ" dirty="0">
                    <a:latin typeface="Times New Roman" panose="02020603050405020304" pitchFamily="18" charset="0"/>
                    <a:ea typeface="Calibri" panose="020F0502020204030204" pitchFamily="34" charset="0"/>
                    <a:cs typeface="Times New Roman" panose="02020603050405020304" pitchFamily="18" charset="0"/>
                  </a:rPr>
                  <a:t>таралу заңына сәйкес жылу тепе-теңдігінде қозған </a:t>
                </a:r>
                <a14:m>
                  <m:oMath xmlns:m="http://schemas.openxmlformats.org/officeDocument/2006/math">
                    <m:sSup>
                      <m:sSupPr>
                        <m:ctrlPr>
                          <a:rPr lang="ru-RU" i="1">
                            <a:latin typeface="Cambria Math" panose="02040503050406030204" pitchFamily="18" charset="0"/>
                            <a:ea typeface="Calibri" panose="020F0502020204030204" pitchFamily="34" charset="0"/>
                            <a:cs typeface="Times New Roman" panose="02020603050405020304" pitchFamily="18" charset="0"/>
                          </a:rPr>
                        </m:ctrlPr>
                      </m:sSupPr>
                      <m:e>
                        <m:r>
                          <a:rPr lang="kk-KZ" i="1">
                            <a:latin typeface="Cambria Math" panose="02040503050406030204" pitchFamily="18" charset="0"/>
                            <a:ea typeface="Calibri" panose="020F0502020204030204" pitchFamily="34" charset="0"/>
                            <a:cs typeface="Times New Roman" panose="02020603050405020304" pitchFamily="18" charset="0"/>
                          </a:rPr>
                          <m:t>𝑁</m:t>
                        </m:r>
                      </m:e>
                      <m:sup>
                        <m:r>
                          <a:rPr lang="kk-KZ" i="1">
                            <a:latin typeface="Cambria Math" panose="02040503050406030204" pitchFamily="18" charset="0"/>
                            <a:ea typeface="Calibri" panose="020F0502020204030204" pitchFamily="34" charset="0"/>
                            <a:cs typeface="Times New Roman" panose="02020603050405020304" pitchFamily="18" charset="0"/>
                          </a:rPr>
                          <m:t>∗</m:t>
                        </m:r>
                      </m:sup>
                    </m:sSup>
                    <m:r>
                      <a:rPr lang="kk-KZ" i="1">
                        <a:latin typeface="Cambria Math" panose="02040503050406030204" pitchFamily="18" charset="0"/>
                        <a:ea typeface="Calibri" panose="020F0502020204030204" pitchFamily="34" charset="0"/>
                        <a:cs typeface="Times New Roman" panose="02020603050405020304" pitchFamily="18" charset="0"/>
                      </a:rPr>
                      <m:t> </m:t>
                    </m:r>
                  </m:oMath>
                </a14:m>
                <a:r>
                  <a:rPr lang="kk-KZ" dirty="0">
                    <a:latin typeface="Times New Roman" panose="02020603050405020304" pitchFamily="18" charset="0"/>
                    <a:ea typeface="Calibri" panose="020F0502020204030204" pitchFamily="34" charset="0"/>
                    <a:cs typeface="Times New Roman" panose="02020603050405020304" pitchFamily="18" charset="0"/>
                  </a:rPr>
                  <a:t> күйдегі және негізгі  </a:t>
                </a:r>
                <a14:m>
                  <m:oMath xmlns:m="http://schemas.openxmlformats.org/officeDocument/2006/math">
                    <m:sSub>
                      <m:sSubPr>
                        <m:ctrlPr>
                          <a:rPr lang="ru-RU" i="1">
                            <a:latin typeface="Cambria Math" panose="02040503050406030204" pitchFamily="18" charset="0"/>
                            <a:ea typeface="Calibri" panose="020F0502020204030204" pitchFamily="34" charset="0"/>
                            <a:cs typeface="Times New Roman" panose="02020603050405020304" pitchFamily="18" charset="0"/>
                          </a:rPr>
                        </m:ctrlPr>
                      </m:sSubPr>
                      <m:e>
                        <m:r>
                          <a:rPr lang="kk-KZ" i="1">
                            <a:latin typeface="Cambria Math" panose="02040503050406030204" pitchFamily="18" charset="0"/>
                            <a:ea typeface="Calibri" panose="020F0502020204030204" pitchFamily="34" charset="0"/>
                            <a:cs typeface="Times New Roman" panose="02020603050405020304" pitchFamily="18" charset="0"/>
                          </a:rPr>
                          <m:t>𝑁</m:t>
                        </m:r>
                      </m:e>
                      <m:sub>
                        <m:r>
                          <a:rPr lang="kk-KZ" i="1">
                            <a:latin typeface="Cambria Math" panose="02040503050406030204" pitchFamily="18" charset="0"/>
                            <a:ea typeface="Calibri" panose="020F0502020204030204" pitchFamily="34" charset="0"/>
                            <a:cs typeface="Times New Roman" panose="02020603050405020304" pitchFamily="18" charset="0"/>
                          </a:rPr>
                          <m:t>0</m:t>
                        </m:r>
                      </m:sub>
                    </m:sSub>
                  </m:oMath>
                </a14:m>
                <a:r>
                  <a:rPr lang="kk-KZ" dirty="0">
                    <a:latin typeface="Times New Roman" panose="02020603050405020304" pitchFamily="18" charset="0"/>
                    <a:ea typeface="Calibri" panose="020F0502020204030204" pitchFamily="34" charset="0"/>
                    <a:cs typeface="Times New Roman" panose="02020603050405020304" pitchFamily="18" charset="0"/>
                  </a:rPr>
                  <a:t> күйдегі бөлшек сандар қатынасы былай өрнектеледі: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ru-RU" dirty="0" smtClean="0">
                    <a:ea typeface="Calibri" panose="020F0502020204030204" pitchFamily="34" charset="0"/>
                    <a:cs typeface="Times New Roman" panose="02020603050405020304" pitchFamily="18" charset="0"/>
                  </a:rPr>
                  <a:t>		</a:t>
                </a:r>
                <a14:m>
                  <m:oMath xmlns:m="http://schemas.openxmlformats.org/officeDocument/2006/math">
                    <m:f>
                      <m:fPr>
                        <m:ctrlPr>
                          <a:rPr lang="ru-RU" i="1">
                            <a:latin typeface="Cambria Math" panose="02040503050406030204" pitchFamily="18" charset="0"/>
                            <a:ea typeface="Calibri" panose="020F0502020204030204" pitchFamily="34" charset="0"/>
                            <a:cs typeface="Times New Roman" panose="02020603050405020304" pitchFamily="18" charset="0"/>
                          </a:rPr>
                        </m:ctrlPr>
                      </m:fPr>
                      <m:num>
                        <m:sSup>
                          <m:sSupPr>
                            <m:ctrlPr>
                              <a:rPr lang="ru-RU" i="1">
                                <a:latin typeface="Cambria Math" panose="02040503050406030204" pitchFamily="18" charset="0"/>
                                <a:ea typeface="Calibri" panose="020F0502020204030204" pitchFamily="34" charset="0"/>
                                <a:cs typeface="Times New Roman" panose="02020603050405020304" pitchFamily="18" charset="0"/>
                              </a:rPr>
                            </m:ctrlPr>
                          </m:sSupPr>
                          <m:e>
                            <m:r>
                              <a:rPr lang="kk-KZ" i="1">
                                <a:latin typeface="Cambria Math" panose="02040503050406030204" pitchFamily="18" charset="0"/>
                                <a:ea typeface="Calibri" panose="020F0502020204030204" pitchFamily="34" charset="0"/>
                                <a:cs typeface="Times New Roman" panose="02020603050405020304" pitchFamily="18" charset="0"/>
                              </a:rPr>
                              <m:t>𝑁</m:t>
                            </m:r>
                          </m:e>
                          <m:sup>
                            <m:r>
                              <a:rPr lang="kk-KZ" i="1">
                                <a:latin typeface="Cambria Math" panose="02040503050406030204" pitchFamily="18" charset="0"/>
                                <a:ea typeface="Calibri" panose="020F0502020204030204" pitchFamily="34" charset="0"/>
                                <a:cs typeface="Times New Roman" panose="02020603050405020304" pitchFamily="18" charset="0"/>
                              </a:rPr>
                              <m:t>∗</m:t>
                            </m:r>
                          </m:sup>
                        </m:sSup>
                      </m:num>
                      <m:den>
                        <m:sSub>
                          <m:sSubPr>
                            <m:ctrlPr>
                              <a:rPr lang="ru-RU" i="1">
                                <a:latin typeface="Cambria Math" panose="02040503050406030204" pitchFamily="18" charset="0"/>
                                <a:ea typeface="Calibri" panose="020F0502020204030204" pitchFamily="34" charset="0"/>
                                <a:cs typeface="Times New Roman" panose="02020603050405020304" pitchFamily="18" charset="0"/>
                              </a:rPr>
                            </m:ctrlPr>
                          </m:sSubPr>
                          <m:e>
                            <m:r>
                              <a:rPr lang="kk-KZ" i="1">
                                <a:latin typeface="Cambria Math" panose="02040503050406030204" pitchFamily="18" charset="0"/>
                                <a:ea typeface="Calibri" panose="020F0502020204030204" pitchFamily="34" charset="0"/>
                                <a:cs typeface="Times New Roman" panose="02020603050405020304" pitchFamily="18" charset="0"/>
                              </a:rPr>
                              <m:t>𝑁</m:t>
                            </m:r>
                          </m:e>
                          <m:sub>
                            <m:r>
                              <a:rPr lang="kk-KZ" i="1">
                                <a:latin typeface="Cambria Math" panose="02040503050406030204" pitchFamily="18" charset="0"/>
                                <a:ea typeface="Calibri" panose="020F0502020204030204" pitchFamily="34" charset="0"/>
                                <a:cs typeface="Times New Roman" panose="02020603050405020304" pitchFamily="18" charset="0"/>
                              </a:rPr>
                              <m:t>0</m:t>
                            </m:r>
                          </m:sub>
                        </m:sSub>
                      </m:den>
                    </m:f>
                    <m:r>
                      <a:rPr lang="kk-KZ" i="1">
                        <a:latin typeface="Cambria Math" panose="02040503050406030204" pitchFamily="18" charset="0"/>
                        <a:ea typeface="Calibri" panose="020F0502020204030204" pitchFamily="34" charset="0"/>
                        <a:cs typeface="Times New Roman" panose="02020603050405020304" pitchFamily="18" charset="0"/>
                      </a:rPr>
                      <m:t>= </m:t>
                    </m:r>
                    <m:f>
                      <m:fPr>
                        <m:ctrlPr>
                          <a:rPr lang="ru-RU" i="1">
                            <a:latin typeface="Cambria Math" panose="02040503050406030204" pitchFamily="18" charset="0"/>
                            <a:ea typeface="Calibri" panose="020F0502020204030204" pitchFamily="34" charset="0"/>
                            <a:cs typeface="Times New Roman" panose="02020603050405020304" pitchFamily="18" charset="0"/>
                          </a:rPr>
                        </m:ctrlPr>
                      </m:fPr>
                      <m:num>
                        <m:sSup>
                          <m:sSupPr>
                            <m:ctrlPr>
                              <a:rPr lang="ru-RU" i="1">
                                <a:latin typeface="Cambria Math" panose="02040503050406030204" pitchFamily="18" charset="0"/>
                                <a:ea typeface="Calibri" panose="020F0502020204030204" pitchFamily="34" charset="0"/>
                                <a:cs typeface="Times New Roman" panose="02020603050405020304" pitchFamily="18" charset="0"/>
                              </a:rPr>
                            </m:ctrlPr>
                          </m:sSupPr>
                          <m:e>
                            <m:r>
                              <a:rPr lang="kk-KZ" i="1">
                                <a:latin typeface="Cambria Math" panose="02040503050406030204" pitchFamily="18" charset="0"/>
                                <a:ea typeface="Calibri" panose="020F0502020204030204" pitchFamily="34" charset="0"/>
                                <a:cs typeface="Times New Roman" panose="02020603050405020304" pitchFamily="18" charset="0"/>
                              </a:rPr>
                              <m:t>𝑔</m:t>
                            </m:r>
                          </m:e>
                          <m:sup>
                            <m:r>
                              <a:rPr lang="kk-KZ" i="1">
                                <a:latin typeface="Cambria Math" panose="02040503050406030204" pitchFamily="18" charset="0"/>
                                <a:ea typeface="Calibri" panose="020F0502020204030204" pitchFamily="34" charset="0"/>
                                <a:cs typeface="Times New Roman" panose="02020603050405020304" pitchFamily="18" charset="0"/>
                              </a:rPr>
                              <m:t>∗</m:t>
                            </m:r>
                          </m:sup>
                        </m:sSup>
                      </m:num>
                      <m:den>
                        <m:sSub>
                          <m:sSubPr>
                            <m:ctrlPr>
                              <a:rPr lang="ru-RU" i="1">
                                <a:latin typeface="Cambria Math" panose="02040503050406030204" pitchFamily="18" charset="0"/>
                                <a:ea typeface="Calibri" panose="020F0502020204030204" pitchFamily="34" charset="0"/>
                                <a:cs typeface="Times New Roman" panose="02020603050405020304" pitchFamily="18" charset="0"/>
                              </a:rPr>
                            </m:ctrlPr>
                          </m:sSubPr>
                          <m:e>
                            <m:r>
                              <a:rPr lang="kk-KZ" i="1">
                                <a:latin typeface="Cambria Math" panose="02040503050406030204" pitchFamily="18" charset="0"/>
                                <a:ea typeface="Calibri" panose="020F0502020204030204" pitchFamily="34" charset="0"/>
                                <a:cs typeface="Times New Roman" panose="02020603050405020304" pitchFamily="18" charset="0"/>
                              </a:rPr>
                              <m:t>𝑔</m:t>
                            </m:r>
                          </m:e>
                          <m:sub>
                            <m:r>
                              <a:rPr lang="kk-KZ" i="1">
                                <a:latin typeface="Cambria Math" panose="02040503050406030204" pitchFamily="18" charset="0"/>
                                <a:ea typeface="Calibri" panose="020F0502020204030204" pitchFamily="34" charset="0"/>
                                <a:cs typeface="Times New Roman" panose="02020603050405020304" pitchFamily="18" charset="0"/>
                              </a:rPr>
                              <m:t>0</m:t>
                            </m:r>
                          </m:sub>
                        </m:sSub>
                      </m:den>
                    </m:f>
                    <m:r>
                      <a:rPr lang="en-US" i="1">
                        <a:latin typeface="Cambria Math" panose="02040503050406030204" pitchFamily="18" charset="0"/>
                        <a:ea typeface="Calibri" panose="020F0502020204030204" pitchFamily="34" charset="0"/>
                        <a:cs typeface="Times New Roman" panose="02020603050405020304" pitchFamily="18" charset="0"/>
                      </a:rPr>
                      <m:t> </m:t>
                    </m:r>
                    <m:r>
                      <a:rPr lang="kk-KZ" i="1">
                        <a:latin typeface="Cambria Math" panose="02040503050406030204" pitchFamily="18" charset="0"/>
                        <a:ea typeface="Calibri" panose="020F0502020204030204" pitchFamily="34" charset="0"/>
                        <a:cs typeface="Times New Roman" panose="02020603050405020304" pitchFamily="18" charset="0"/>
                      </a:rPr>
                      <m:t>∙ </m:t>
                    </m:r>
                    <m:sSup>
                      <m:sSupPr>
                        <m:ctrlPr>
                          <a:rPr lang="ru-RU" i="1">
                            <a:latin typeface="Cambria Math" panose="02040503050406030204" pitchFamily="18" charset="0"/>
                            <a:ea typeface="Calibri" panose="020F0502020204030204" pitchFamily="34" charset="0"/>
                            <a:cs typeface="Times New Roman" panose="02020603050405020304" pitchFamily="18" charset="0"/>
                          </a:rPr>
                        </m:ctrlPr>
                      </m:sSupPr>
                      <m:e>
                        <m:r>
                          <a:rPr lang="kk-KZ" i="1">
                            <a:latin typeface="Cambria Math" panose="02040503050406030204" pitchFamily="18" charset="0"/>
                            <a:ea typeface="Calibri" panose="020F0502020204030204" pitchFamily="34" charset="0"/>
                            <a:cs typeface="Times New Roman" panose="02020603050405020304" pitchFamily="18" charset="0"/>
                          </a:rPr>
                          <m:t>𝑒</m:t>
                        </m:r>
                      </m:e>
                      <m:sup>
                        <m:r>
                          <a:rPr lang="kk-KZ" i="1">
                            <a:latin typeface="Cambria Math" panose="02040503050406030204" pitchFamily="18" charset="0"/>
                            <a:ea typeface="Calibri" panose="020F0502020204030204" pitchFamily="34" charset="0"/>
                            <a:cs typeface="Times New Roman" panose="02020603050405020304" pitchFamily="18" charset="0"/>
                          </a:rPr>
                          <m:t>−</m:t>
                        </m:r>
                        <m:f>
                          <m:fPr>
                            <m:ctrlPr>
                              <a:rPr lang="ru-RU" i="1">
                                <a:latin typeface="Cambria Math" panose="02040503050406030204" pitchFamily="18" charset="0"/>
                                <a:ea typeface="Calibri" panose="020F0502020204030204" pitchFamily="34" charset="0"/>
                                <a:cs typeface="Times New Roman" panose="02020603050405020304" pitchFamily="18" charset="0"/>
                              </a:rPr>
                            </m:ctrlPr>
                          </m:fPr>
                          <m:num>
                            <m:r>
                              <a:rPr lang="kk-KZ" i="1">
                                <a:latin typeface="Cambria Math" panose="02040503050406030204" pitchFamily="18" charset="0"/>
                                <a:ea typeface="Calibri" panose="020F0502020204030204" pitchFamily="34" charset="0"/>
                                <a:cs typeface="Times New Roman" panose="02020603050405020304" pitchFamily="18" charset="0"/>
                              </a:rPr>
                              <m:t>∆</m:t>
                            </m:r>
                            <m:r>
                              <a:rPr lang="kk-KZ" i="1">
                                <a:latin typeface="Cambria Math" panose="02040503050406030204" pitchFamily="18" charset="0"/>
                                <a:ea typeface="Calibri" panose="020F0502020204030204" pitchFamily="34" charset="0"/>
                                <a:cs typeface="Times New Roman" panose="02020603050405020304" pitchFamily="18" charset="0"/>
                              </a:rPr>
                              <m:t>𝐸</m:t>
                            </m:r>
                          </m:num>
                          <m:den>
                            <m:r>
                              <a:rPr lang="kk-KZ" i="1">
                                <a:latin typeface="Cambria Math" panose="02040503050406030204" pitchFamily="18" charset="0"/>
                                <a:ea typeface="Calibri" panose="020F0502020204030204" pitchFamily="34" charset="0"/>
                                <a:cs typeface="Times New Roman" panose="02020603050405020304" pitchFamily="18" charset="0"/>
                              </a:rPr>
                              <m:t>𝑘𝑇</m:t>
                            </m:r>
                          </m:den>
                        </m:f>
                      </m:sup>
                    </m:sSup>
                  </m:oMath>
                </a14:m>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smtClean="0">
                    <a:latin typeface="Times New Roman" panose="02020603050405020304" pitchFamily="18" charset="0"/>
                    <a:ea typeface="Calibri" panose="020F0502020204030204" pitchFamily="34" charset="0"/>
                    <a:cs typeface="Times New Roman" panose="02020603050405020304" pitchFamily="18" charset="0"/>
                  </a:rPr>
                  <a:t>	Бұл </a:t>
                </a:r>
                <a:r>
                  <a:rPr lang="kk-KZ" dirty="0">
                    <a:latin typeface="Times New Roman" panose="02020603050405020304" pitchFamily="18" charset="0"/>
                    <a:ea typeface="Calibri" panose="020F0502020204030204" pitchFamily="34" charset="0"/>
                    <a:cs typeface="Times New Roman" panose="02020603050405020304" pitchFamily="18" charset="0"/>
                  </a:rPr>
                  <a:t>жердегі </a:t>
                </a:r>
                <a14:m>
                  <m:oMath xmlns:m="http://schemas.openxmlformats.org/officeDocument/2006/math">
                    <m:sSup>
                      <m:sSupPr>
                        <m:ctrlPr>
                          <a:rPr lang="ru-RU" i="1">
                            <a:latin typeface="Cambria Math" panose="02040503050406030204" pitchFamily="18" charset="0"/>
                            <a:ea typeface="Calibri" panose="020F0502020204030204" pitchFamily="34" charset="0"/>
                            <a:cs typeface="Times New Roman" panose="02020603050405020304" pitchFamily="18" charset="0"/>
                          </a:rPr>
                        </m:ctrlPr>
                      </m:sSupPr>
                      <m:e>
                        <m:r>
                          <a:rPr lang="kk-KZ" i="1">
                            <a:latin typeface="Cambria Math" panose="02040503050406030204" pitchFamily="18" charset="0"/>
                            <a:ea typeface="Calibri" panose="020F0502020204030204" pitchFamily="34" charset="0"/>
                            <a:cs typeface="Times New Roman" panose="02020603050405020304" pitchFamily="18" charset="0"/>
                          </a:rPr>
                          <m:t>𝑔</m:t>
                        </m:r>
                      </m:e>
                      <m:sup>
                        <m:r>
                          <a:rPr lang="kk-KZ" i="1">
                            <a:latin typeface="Cambria Math" panose="02040503050406030204" pitchFamily="18" charset="0"/>
                            <a:ea typeface="Calibri" panose="020F0502020204030204" pitchFamily="34" charset="0"/>
                            <a:cs typeface="Times New Roman" panose="02020603050405020304" pitchFamily="18" charset="0"/>
                          </a:rPr>
                          <m:t>∗</m:t>
                        </m:r>
                      </m:sup>
                    </m:sSup>
                    <m:r>
                      <a:rPr lang="kk-KZ" i="1">
                        <a:latin typeface="Cambria Math" panose="02040503050406030204" pitchFamily="18" charset="0"/>
                        <a:ea typeface="Calibri" panose="020F0502020204030204" pitchFamily="34" charset="0"/>
                        <a:cs typeface="Times New Roman" panose="02020603050405020304" pitchFamily="18" charset="0"/>
                      </a:rPr>
                      <m:t>, </m:t>
                    </m:r>
                    <m:sSub>
                      <m:sSubPr>
                        <m:ctrlPr>
                          <a:rPr lang="ru-RU" i="1">
                            <a:latin typeface="Cambria Math" panose="02040503050406030204" pitchFamily="18" charset="0"/>
                            <a:ea typeface="Calibri" panose="020F0502020204030204" pitchFamily="34" charset="0"/>
                            <a:cs typeface="Times New Roman" panose="02020603050405020304" pitchFamily="18" charset="0"/>
                          </a:rPr>
                        </m:ctrlPr>
                      </m:sSubPr>
                      <m:e>
                        <m:r>
                          <a:rPr lang="kk-KZ" i="1">
                            <a:latin typeface="Cambria Math" panose="02040503050406030204" pitchFamily="18" charset="0"/>
                            <a:ea typeface="Calibri" panose="020F0502020204030204" pitchFamily="34" charset="0"/>
                            <a:cs typeface="Times New Roman" panose="02020603050405020304" pitchFamily="18" charset="0"/>
                          </a:rPr>
                          <m:t>𝑔</m:t>
                        </m:r>
                      </m:e>
                      <m:sub>
                        <m:r>
                          <a:rPr lang="kk-KZ" i="1">
                            <a:latin typeface="Cambria Math" panose="02040503050406030204" pitchFamily="18" charset="0"/>
                            <a:ea typeface="Calibri" panose="020F0502020204030204" pitchFamily="34" charset="0"/>
                            <a:cs typeface="Times New Roman" panose="02020603050405020304" pitchFamily="18" charset="0"/>
                          </a:rPr>
                          <m:t>0</m:t>
                        </m:r>
                      </m:sub>
                    </m:sSub>
                  </m:oMath>
                </a14:m>
                <a:r>
                  <a:rPr lang="kk-KZ" dirty="0">
                    <a:latin typeface="Times New Roman" panose="02020603050405020304" pitchFamily="18" charset="0"/>
                    <a:ea typeface="Times New Roman" panose="02020603050405020304" pitchFamily="18" charset="0"/>
                    <a:cs typeface="Times New Roman" panose="02020603050405020304" pitchFamily="18" charset="0"/>
                  </a:rPr>
                  <a:t> - </a:t>
                </a:r>
                <a:r>
                  <a:rPr lang="kk-KZ"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қозған және негізгі күйлердің статистикалық салмақтары</a:t>
                </a:r>
                <a:r>
                  <a:rPr lang="ru-RU" sz="1800" dirty="0">
                    <a:effectLst/>
                    <a:latin typeface="Calibri" panose="020F0502020204030204" pitchFamily="34" charset="0"/>
                    <a:ea typeface="Calibri" panose="020F0502020204030204" pitchFamily="34" charset="0"/>
                    <a:cs typeface="Times New Roman" panose="02020603050405020304" pitchFamily="18" charset="0"/>
                  </a:rPr>
                  <a:t>; </a:t>
                </a:r>
                <a14:m>
                  <m:oMath xmlns:m="http://schemas.openxmlformats.org/officeDocument/2006/math">
                    <m:r>
                      <a:rPr lang="kk-KZ" i="1">
                        <a:latin typeface="Cambria Math" panose="02040503050406030204" pitchFamily="18" charset="0"/>
                        <a:ea typeface="Calibri" panose="020F0502020204030204" pitchFamily="34" charset="0"/>
                        <a:cs typeface="Times New Roman" panose="02020603050405020304" pitchFamily="18" charset="0"/>
                      </a:rPr>
                      <m:t>∆</m:t>
                    </m:r>
                    <m:r>
                      <a:rPr lang="kk-KZ" i="1">
                        <a:latin typeface="Cambria Math" panose="02040503050406030204" pitchFamily="18" charset="0"/>
                        <a:ea typeface="Calibri" panose="020F0502020204030204" pitchFamily="34" charset="0"/>
                        <a:cs typeface="Times New Roman" panose="02020603050405020304" pitchFamily="18" charset="0"/>
                      </a:rPr>
                      <m:t>𝐸</m:t>
                    </m:r>
                    <m:r>
                      <a:rPr lang="kk-KZ" i="1">
                        <a:latin typeface="Cambria Math" panose="02040503050406030204" pitchFamily="18" charset="0"/>
                        <a:ea typeface="Calibri" panose="020F0502020204030204" pitchFamily="34" charset="0"/>
                        <a:cs typeface="Times New Roman" panose="02020603050405020304" pitchFamily="18" charset="0"/>
                      </a:rPr>
                      <m:t>−энергия айырымы; </m:t>
                    </m:r>
                  </m:oMath>
                </a14:m>
                <a:r>
                  <a:rPr lang="kk-KZ" dirty="0">
                    <a:latin typeface="Times New Roman" panose="02020603050405020304" pitchFamily="18" charset="0"/>
                    <a:ea typeface="Times New Roman" panose="02020603050405020304" pitchFamily="18" charset="0"/>
                    <a:cs typeface="Times New Roman" panose="02020603050405020304" pitchFamily="18" charset="0"/>
                  </a:rPr>
                  <a:t>k – Больцман константасы (1,38∙</a:t>
                </a:r>
                <a14:m>
                  <m:oMath xmlns:m="http://schemas.openxmlformats.org/officeDocument/2006/math">
                    <m:sSup>
                      <m:sSupPr>
                        <m:ctrlPr>
                          <a:rPr lang="ru-RU" i="1">
                            <a:latin typeface="Cambria Math" panose="02040503050406030204" pitchFamily="18" charset="0"/>
                            <a:ea typeface="Times New Roman" panose="02020603050405020304" pitchFamily="18" charset="0"/>
                            <a:cs typeface="Times New Roman" panose="02020603050405020304" pitchFamily="18" charset="0"/>
                          </a:rPr>
                        </m:ctrlPr>
                      </m:sSupPr>
                      <m:e>
                        <m:r>
                          <a:rPr lang="kk-KZ" i="1">
                            <a:latin typeface="Cambria Math" panose="02040503050406030204" pitchFamily="18" charset="0"/>
                            <a:ea typeface="Times New Roman" panose="02020603050405020304" pitchFamily="18" charset="0"/>
                            <a:cs typeface="Times New Roman" panose="02020603050405020304" pitchFamily="18" charset="0"/>
                          </a:rPr>
                          <m:t>10</m:t>
                        </m:r>
                      </m:e>
                      <m:sup>
                        <m:r>
                          <a:rPr lang="kk-KZ" i="1">
                            <a:latin typeface="Cambria Math" panose="02040503050406030204" pitchFamily="18" charset="0"/>
                            <a:ea typeface="Times New Roman" panose="02020603050405020304" pitchFamily="18" charset="0"/>
                            <a:cs typeface="Times New Roman" panose="02020603050405020304" pitchFamily="18" charset="0"/>
                          </a:rPr>
                          <m:t>−23</m:t>
                        </m:r>
                      </m:sup>
                    </m:sSup>
                    <m:r>
                      <a:rPr lang="kk-KZ" i="1">
                        <a:latin typeface="Cambria Math" panose="02040503050406030204" pitchFamily="18" charset="0"/>
                        <a:ea typeface="Times New Roman" panose="02020603050405020304" pitchFamily="18" charset="0"/>
                        <a:cs typeface="Times New Roman" panose="02020603050405020304" pitchFamily="18" charset="0"/>
                      </a:rPr>
                      <m:t> Дж∙</m:t>
                    </m:r>
                    <m:sSup>
                      <m:sSupPr>
                        <m:ctrlPr>
                          <a:rPr lang="ru-RU" i="1">
                            <a:latin typeface="Cambria Math" panose="02040503050406030204" pitchFamily="18" charset="0"/>
                            <a:ea typeface="Times New Roman" panose="02020603050405020304" pitchFamily="18" charset="0"/>
                            <a:cs typeface="Times New Roman" panose="02020603050405020304" pitchFamily="18" charset="0"/>
                          </a:rPr>
                        </m:ctrlPr>
                      </m:sSupPr>
                      <m:e>
                        <m:r>
                          <a:rPr lang="kk-KZ" i="1">
                            <a:latin typeface="Cambria Math" panose="02040503050406030204" pitchFamily="18" charset="0"/>
                            <a:ea typeface="Times New Roman" panose="02020603050405020304" pitchFamily="18" charset="0"/>
                            <a:cs typeface="Times New Roman" panose="02020603050405020304" pitchFamily="18" charset="0"/>
                          </a:rPr>
                          <m:t>К</m:t>
                        </m:r>
                      </m:e>
                      <m:sup>
                        <m:r>
                          <a:rPr lang="kk-KZ" i="1">
                            <a:latin typeface="Cambria Math" panose="02040503050406030204" pitchFamily="18" charset="0"/>
                            <a:ea typeface="Times New Roman" panose="02020603050405020304" pitchFamily="18" charset="0"/>
                            <a:cs typeface="Times New Roman" panose="02020603050405020304" pitchFamily="18" charset="0"/>
                          </a:rPr>
                          <m:t>−1</m:t>
                        </m:r>
                      </m:sup>
                    </m:sSup>
                  </m:oMath>
                </a14:m>
                <a:r>
                  <a:rPr lang="kk-KZ"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smtClean="0">
                    <a:latin typeface="Times New Roman" panose="02020603050405020304" pitchFamily="18" charset="0"/>
                    <a:ea typeface="Calibri" panose="020F0502020204030204" pitchFamily="34" charset="0"/>
                    <a:cs typeface="Times New Roman" panose="02020603050405020304" pitchFamily="18" charset="0"/>
                  </a:rPr>
                  <a:t>	Иллюстрация </a:t>
                </a:r>
                <a:r>
                  <a:rPr lang="kk-KZ" dirty="0">
                    <a:latin typeface="Times New Roman" panose="02020603050405020304" pitchFamily="18" charset="0"/>
                    <a:ea typeface="Calibri" panose="020F0502020204030204" pitchFamily="34" charset="0"/>
                    <a:cs typeface="Times New Roman" panose="02020603050405020304" pitchFamily="18" charset="0"/>
                  </a:rPr>
                  <a:t>үшін біз кейбір элементтер үшін жалын температурасында (температурасы 1000-нан 4000 К-ге дейінгі төмен температуралы плазма.) қозған күйдегі атомдардың үлесін есептейік, мысалы, Na, Cu және Zn (кесте 1)</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p:cNvSpPr>
                <a:spLocks noGrp="1" noRot="1" noChangeAspect="1" noMove="1" noResize="1" noEditPoints="1" noAdjustHandles="1" noChangeArrowheads="1" noChangeShapeType="1" noTextEdit="1"/>
              </p:cNvSpPr>
              <p:nvPr>
                <p:ph sz="quarter" idx="1"/>
              </p:nvPr>
            </p:nvSpPr>
            <p:spPr>
              <a:xfrm>
                <a:off x="457200" y="332656"/>
                <a:ext cx="8147248" cy="6141296"/>
              </a:xfrm>
              <a:blipFill>
                <a:blip r:embed="rId2"/>
                <a:stretch>
                  <a:fillRect t="-794" r="-1123"/>
                </a:stretch>
              </a:blipFill>
            </p:spPr>
            <p:txBody>
              <a:bodyPr/>
              <a:lstStyle/>
              <a:p>
                <a:r>
                  <a:rPr lang="ru-RU">
                    <a:noFill/>
                  </a:rPr>
                  <a:t> </a:t>
                </a:r>
              </a:p>
            </p:txBody>
          </p:sp>
        </mc:Fallback>
      </mc:AlternateContent>
      <p:sp>
        <p:nvSpPr>
          <p:cNvPr id="4" name="Номер слайда 3"/>
          <p:cNvSpPr>
            <a:spLocks noGrp="1"/>
          </p:cNvSpPr>
          <p:nvPr>
            <p:ph type="sldNum" sz="quarter" idx="15"/>
          </p:nvPr>
        </p:nvSpPr>
        <p:spPr/>
        <p:txBody>
          <a:bodyPr/>
          <a:lstStyle/>
          <a:p>
            <a:fld id="{D6F87789-79C0-4369-89FF-5E19A7612EE5}" type="slidenum">
              <a:rPr lang="ru-RU" smtClean="0"/>
              <a:pPr/>
              <a:t>11</a:t>
            </a:fld>
            <a:endParaRPr lang="ru-RU"/>
          </a:p>
        </p:txBody>
      </p:sp>
    </p:spTree>
    <p:extLst>
      <p:ext uri="{BB962C8B-B14F-4D97-AF65-F5344CB8AC3E}">
        <p14:creationId xmlns:p14="http://schemas.microsoft.com/office/powerpoint/2010/main" val="4250377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p:cNvSpPr>
                <a:spLocks noGrp="1"/>
              </p:cNvSpPr>
              <p:nvPr>
                <p:ph sz="quarter" idx="1"/>
              </p:nvPr>
            </p:nvSpPr>
            <p:spPr>
              <a:xfrm>
                <a:off x="323528" y="476672"/>
                <a:ext cx="8136904" cy="5997280"/>
              </a:xfrm>
            </p:spPr>
            <p:txBody>
              <a:bodyPr>
                <a:normAutofit lnSpcReduction="10000"/>
              </a:bodyPr>
              <a:lstStyle/>
              <a:p>
                <a:pPr marL="342900" lvl="0" indent="-342900" algn="just">
                  <a:lnSpc>
                    <a:spcPct val="107000"/>
                  </a:lnSpc>
                  <a:spcAft>
                    <a:spcPts val="0"/>
                  </a:spcAft>
                  <a:buFont typeface="Times New Roman" panose="02020603050405020304" pitchFamily="18" charset="0"/>
                  <a:buChar char="-"/>
                </a:pPr>
                <a:r>
                  <a:rPr lang="kk-KZ" dirty="0">
                    <a:latin typeface="Times New Roman" panose="02020603050405020304" pitchFamily="18" charset="0"/>
                    <a:ea typeface="Calibri" panose="020F0502020204030204" pitchFamily="34" charset="0"/>
                    <a:cs typeface="Times New Roman" panose="02020603050405020304" pitchFamily="18" charset="0"/>
                  </a:rPr>
                  <a:t>Атомдардың басым көпшілігі - тіпті жоғары температурада - негізгі электронды күйде болады. Сол себепті, </a:t>
                </a:r>
                <a14:m>
                  <m:oMath xmlns:m="http://schemas.openxmlformats.org/officeDocument/2006/math">
                    <m:sSub>
                      <m:sSubPr>
                        <m:ctrlPr>
                          <a:rPr lang="ru-RU" i="1">
                            <a:latin typeface="Cambria Math" panose="02040503050406030204" pitchFamily="18" charset="0"/>
                            <a:ea typeface="Calibri" panose="020F0502020204030204" pitchFamily="34" charset="0"/>
                            <a:cs typeface="Times New Roman" panose="02020603050405020304" pitchFamily="18" charset="0"/>
                          </a:rPr>
                        </m:ctrlPr>
                      </m:sSubPr>
                      <m:e>
                        <m:r>
                          <a:rPr lang="kk-KZ" i="1">
                            <a:latin typeface="Cambria Math" panose="02040503050406030204" pitchFamily="18" charset="0"/>
                            <a:ea typeface="Calibri" panose="020F0502020204030204" pitchFamily="34" charset="0"/>
                            <a:cs typeface="Times New Roman" panose="02020603050405020304" pitchFamily="18" charset="0"/>
                          </a:rPr>
                          <m:t>𝑁</m:t>
                        </m:r>
                      </m:e>
                      <m:sub>
                        <m:r>
                          <a:rPr lang="kk-KZ" i="1">
                            <a:latin typeface="Cambria Math" panose="02040503050406030204" pitchFamily="18" charset="0"/>
                            <a:ea typeface="Calibri" panose="020F0502020204030204" pitchFamily="34" charset="0"/>
                            <a:cs typeface="Times New Roman" panose="02020603050405020304" pitchFamily="18" charset="0"/>
                          </a:rPr>
                          <m:t>0</m:t>
                        </m:r>
                      </m:sub>
                    </m:sSub>
                  </m:oMath>
                </a14:m>
                <a:r>
                  <a:rPr lang="kk-KZ" dirty="0">
                    <a:latin typeface="Times New Roman" panose="02020603050405020304" pitchFamily="18" charset="0"/>
                    <a:ea typeface="Calibri" panose="020F0502020204030204" pitchFamily="34" charset="0"/>
                    <a:cs typeface="Times New Roman" panose="02020603050405020304" pitchFamily="18" charset="0"/>
                  </a:rPr>
                  <a:t> мәні  плазмадағы жалпы атом санына тең. Атомдардың жарықты жұту ықтималдығы эмиссия ықтималдығынан жоғары, ал жалынның жұтылу өлшемдері эмиссияға қарағанда сезімтал.</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Times New Roman" panose="02020603050405020304" pitchFamily="18" charset="0"/>
                  <a:buChar char="-"/>
                </a:pPr>
                <a:r>
                  <a:rPr lang="kk-KZ" dirty="0">
                    <a:latin typeface="Times New Roman" panose="02020603050405020304" pitchFamily="18" charset="0"/>
                    <a:ea typeface="Calibri" panose="020F0502020204030204" pitchFamily="34" charset="0"/>
                    <a:cs typeface="Times New Roman" panose="02020603050405020304" pitchFamily="18" charset="0"/>
                  </a:rPr>
                  <a:t>Жарықтың жұтылу ықтималдылығы шығару ықтималдығымен салыстырғанда температураға байланысты емес. Температураны  1000K көтергенде қозған бөлшектердің саны әлдеқайда өзгерген. Ал қозбаған бөлшектер саны өзгермейді. Практикада атомды - абсорбциялық талдауда сигналдың температураға байланысты өзгеруі байқалады, бірақ ол мүлдем басқа себептерден туындайды (қосылыстың атомдану дәрежесінің өзгеруі).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p:cNvSpPr>
                <a:spLocks noGrp="1" noRot="1" noChangeAspect="1" noMove="1" noResize="1" noEditPoints="1" noAdjustHandles="1" noChangeArrowheads="1" noChangeShapeType="1" noTextEdit="1"/>
              </p:cNvSpPr>
              <p:nvPr>
                <p:ph sz="quarter" idx="1"/>
              </p:nvPr>
            </p:nvSpPr>
            <p:spPr>
              <a:xfrm>
                <a:off x="323528" y="476672"/>
                <a:ext cx="8136904" cy="5997280"/>
              </a:xfrm>
              <a:blipFill>
                <a:blip r:embed="rId2"/>
                <a:stretch>
                  <a:fillRect l="-375" t="-1016" r="-1199"/>
                </a:stretch>
              </a:blipFill>
            </p:spPr>
            <p:txBody>
              <a:bodyPr/>
              <a:lstStyle/>
              <a:p>
                <a:r>
                  <a:rPr lang="ru-RU">
                    <a:noFill/>
                  </a:rPr>
                  <a:t> </a:t>
                </a:r>
              </a:p>
            </p:txBody>
          </p:sp>
        </mc:Fallback>
      </mc:AlternateContent>
      <p:sp>
        <p:nvSpPr>
          <p:cNvPr id="4" name="Номер слайда 3"/>
          <p:cNvSpPr>
            <a:spLocks noGrp="1"/>
          </p:cNvSpPr>
          <p:nvPr>
            <p:ph type="sldNum" sz="quarter" idx="15"/>
          </p:nvPr>
        </p:nvSpPr>
        <p:spPr/>
        <p:txBody>
          <a:bodyPr/>
          <a:lstStyle/>
          <a:p>
            <a:fld id="{D6F87789-79C0-4369-89FF-5E19A7612EE5}" type="slidenum">
              <a:rPr lang="ru-RU" smtClean="0"/>
              <a:pPr/>
              <a:t>12</a:t>
            </a:fld>
            <a:endParaRPr lang="ru-RU"/>
          </a:p>
        </p:txBody>
      </p:sp>
    </p:spTree>
    <p:extLst>
      <p:ext uri="{BB962C8B-B14F-4D97-AF65-F5344CB8AC3E}">
        <p14:creationId xmlns:p14="http://schemas.microsoft.com/office/powerpoint/2010/main" val="4290383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Объект 4"/>
          <p:cNvPicPr>
            <a:picLocks noGrp="1" noChangeAspect="1"/>
          </p:cNvPicPr>
          <p:nvPr>
            <p:ph sz="quarter" idx="1"/>
          </p:nvPr>
        </p:nvPicPr>
        <p:blipFill>
          <a:blip r:embed="rId2"/>
          <a:stretch>
            <a:fillRect/>
          </a:stretch>
        </p:blipFill>
        <p:spPr>
          <a:xfrm>
            <a:off x="467544" y="620688"/>
            <a:ext cx="7920880" cy="5832648"/>
          </a:xfrm>
          <a:prstGeom prst="rect">
            <a:avLst/>
          </a:prstGeom>
        </p:spPr>
      </p:pic>
      <p:sp>
        <p:nvSpPr>
          <p:cNvPr id="4" name="Номер слайда 3"/>
          <p:cNvSpPr>
            <a:spLocks noGrp="1"/>
          </p:cNvSpPr>
          <p:nvPr>
            <p:ph type="sldNum" sz="quarter" idx="15"/>
          </p:nvPr>
        </p:nvSpPr>
        <p:spPr/>
        <p:txBody>
          <a:bodyPr/>
          <a:lstStyle/>
          <a:p>
            <a:fld id="{D6F87789-79C0-4369-89FF-5E19A7612EE5}" type="slidenum">
              <a:rPr lang="ru-RU" smtClean="0"/>
              <a:pPr/>
              <a:t>13</a:t>
            </a:fld>
            <a:endParaRPr lang="ru-RU"/>
          </a:p>
        </p:txBody>
      </p:sp>
    </p:spTree>
    <p:extLst>
      <p:ext uri="{BB962C8B-B14F-4D97-AF65-F5344CB8AC3E}">
        <p14:creationId xmlns:p14="http://schemas.microsoft.com/office/powerpoint/2010/main" val="3114942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404664"/>
            <a:ext cx="8281416" cy="6069288"/>
          </a:xfrm>
        </p:spPr>
        <p:txBody>
          <a:bodyPr>
            <a:normAutofit lnSpcReduction="10000"/>
          </a:bodyPr>
          <a:lstStyle/>
          <a:p>
            <a:pPr indent="0" algn="just">
              <a:lnSpc>
                <a:spcPct val="107000"/>
              </a:lnSpc>
              <a:spcAft>
                <a:spcPts val="0"/>
              </a:spcAft>
              <a:buNone/>
            </a:pPr>
            <a:r>
              <a:rPr lang="kk-KZ" dirty="0" smtClean="0">
                <a:latin typeface="Times New Roman" panose="02020603050405020304" pitchFamily="18" charset="0"/>
                <a:ea typeface="Calibri" panose="020F0502020204030204" pitchFamily="34" charset="0"/>
                <a:cs typeface="Times New Roman" panose="02020603050405020304" pitchFamily="18" charset="0"/>
              </a:rPr>
              <a:t>	Жоғары </a:t>
            </a:r>
            <a:r>
              <a:rPr lang="kk-KZ" dirty="0">
                <a:latin typeface="Times New Roman" panose="02020603050405020304" pitchFamily="18" charset="0"/>
                <a:ea typeface="Calibri" panose="020F0502020204030204" pitchFamily="34" charset="0"/>
                <a:cs typeface="Times New Roman" panose="02020603050405020304" pitchFamily="18" charset="0"/>
              </a:rPr>
              <a:t>температуралы плазмада 10000К дейінгі температурада эмиссия спектрлері одан да күрделене түседі, өйткені температураның жоғарылауымен бөлшектердің барған сайын жоғары энергетикалық күйге дейін қозуы мүмкін. Сол себепті атомды - эмиссиондық спектроскопияның қозу көздері түрлі болады және ААС қарағанда селективті. </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smtClean="0">
                <a:latin typeface="Times New Roman" panose="02020603050405020304" pitchFamily="18" charset="0"/>
                <a:ea typeface="Calibri" panose="020F0502020204030204" pitchFamily="34" charset="0"/>
                <a:cs typeface="Times New Roman" panose="02020603050405020304" pitchFamily="18" charset="0"/>
              </a:rPr>
              <a:t>	Атомдық-эмиссиялық </a:t>
            </a:r>
            <a:r>
              <a:rPr lang="kk-KZ" dirty="0">
                <a:latin typeface="Times New Roman" panose="02020603050405020304" pitchFamily="18" charset="0"/>
                <a:ea typeface="Calibri" panose="020F0502020204030204" pitchFamily="34" charset="0"/>
                <a:cs typeface="Times New Roman" panose="02020603050405020304" pitchFamily="18" charset="0"/>
              </a:rPr>
              <a:t>спектроскопиядағы спектрлік сызық қарқындылығының сандық өлшемі ретінде сәулелену қарқындылығы (физикалық мағынада) қолданылады. Градуирлеу функциясы - спектрлік сызықтың қарқындылығының анықталған элементтің концентрациясына тәуелділігі.</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smtClean="0">
                <a:latin typeface="Times New Roman" panose="02020603050405020304" pitchFamily="18" charset="0"/>
                <a:ea typeface="Calibri" panose="020F0502020204030204" pitchFamily="34" charset="0"/>
                <a:cs typeface="Times New Roman" panose="02020603050405020304" pitchFamily="18" charset="0"/>
              </a:rPr>
              <a:t>	Атомды </a:t>
            </a:r>
            <a:r>
              <a:rPr lang="kk-KZ" dirty="0">
                <a:latin typeface="Times New Roman" panose="02020603050405020304" pitchFamily="18" charset="0"/>
                <a:ea typeface="Calibri" panose="020F0502020204030204" pitchFamily="34" charset="0"/>
                <a:cs typeface="Times New Roman" panose="02020603050405020304" pitchFamily="18" charset="0"/>
              </a:rPr>
              <a:t>- абсорбциялық спектроскопияда жарықты жұтылу процесінің қарқындылығы Ламберт-Бер заңының көмегімен сипатталады.</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p:cNvSpPr>
            <a:spLocks noGrp="1"/>
          </p:cNvSpPr>
          <p:nvPr>
            <p:ph type="sldNum" sz="quarter" idx="15"/>
          </p:nvPr>
        </p:nvSpPr>
        <p:spPr/>
        <p:txBody>
          <a:bodyPr/>
          <a:lstStyle/>
          <a:p>
            <a:fld id="{D6F87789-79C0-4369-89FF-5E19A7612EE5}" type="slidenum">
              <a:rPr lang="ru-RU" smtClean="0"/>
              <a:pPr/>
              <a:t>14</a:t>
            </a:fld>
            <a:endParaRPr lang="ru-RU"/>
          </a:p>
        </p:txBody>
      </p:sp>
    </p:spTree>
    <p:extLst>
      <p:ext uri="{BB962C8B-B14F-4D97-AF65-F5344CB8AC3E}">
        <p14:creationId xmlns:p14="http://schemas.microsoft.com/office/powerpoint/2010/main" val="104618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2656"/>
            <a:ext cx="7671816" cy="1152128"/>
          </a:xfrm>
        </p:spPr>
        <p:txBody>
          <a:bodyPr>
            <a:normAutofit fontScale="90000"/>
          </a:bodyPr>
          <a:lstStyle/>
          <a:p>
            <a:pPr indent="450215">
              <a:lnSpc>
                <a:spcPct val="107000"/>
              </a:lnSpc>
              <a:spcAft>
                <a:spcPts val="0"/>
              </a:spcAft>
            </a:pPr>
            <a:r>
              <a:rPr lang="kk-KZ" sz="2700" b="1" dirty="0">
                <a:latin typeface="Times New Roman" panose="02020603050405020304" pitchFamily="18" charset="0"/>
                <a:ea typeface="Calibri" panose="020F0502020204030204" pitchFamily="34" charset="0"/>
                <a:cs typeface="Times New Roman" panose="02020603050405020304" pitchFamily="18" charset="0"/>
              </a:rPr>
              <a:t>Атомдық спектроскопия әдісінің </a:t>
            </a:r>
            <a:r>
              <a:rPr lang="kk-KZ" sz="2700" b="1" dirty="0" smtClean="0">
                <a:latin typeface="Times New Roman" panose="02020603050405020304" pitchFamily="18" charset="0"/>
                <a:ea typeface="Calibri" panose="020F0502020204030204" pitchFamily="34" charset="0"/>
                <a:cs typeface="Times New Roman" panose="02020603050405020304" pitchFamily="18" charset="0"/>
              </a:rPr>
              <a:t/>
            </a:r>
            <a:br>
              <a:rPr lang="kk-KZ" sz="2700" b="1" dirty="0" smtClean="0">
                <a:latin typeface="Times New Roman" panose="02020603050405020304" pitchFamily="18" charset="0"/>
                <a:ea typeface="Calibri" panose="020F0502020204030204" pitchFamily="34" charset="0"/>
                <a:cs typeface="Times New Roman" panose="02020603050405020304" pitchFamily="18" charset="0"/>
              </a:rPr>
            </a:br>
            <a:r>
              <a:rPr lang="kk-KZ" sz="2700" b="1" dirty="0" smtClean="0">
                <a:latin typeface="Times New Roman" panose="02020603050405020304" pitchFamily="18" charset="0"/>
                <a:ea typeface="Calibri" panose="020F0502020204030204" pitchFamily="34" charset="0"/>
                <a:cs typeface="Times New Roman" panose="02020603050405020304" pitchFamily="18" charset="0"/>
              </a:rPr>
              <a:t>теориялық </a:t>
            </a:r>
            <a:r>
              <a:rPr lang="kk-KZ" sz="2700" b="1" dirty="0">
                <a:latin typeface="Times New Roman" panose="02020603050405020304" pitchFamily="18" charset="0"/>
                <a:ea typeface="Calibri" panose="020F0502020204030204" pitchFamily="34" charset="0"/>
                <a:cs typeface="Times New Roman" panose="02020603050405020304" pitchFamily="18" charset="0"/>
              </a:rPr>
              <a:t>негізі</a:t>
            </a:r>
            <a:r>
              <a:rPr lang="ru-RU" sz="2400" dirty="0">
                <a:latin typeface="Calibri" panose="020F0502020204030204" pitchFamily="34" charset="0"/>
                <a:ea typeface="Calibri" panose="020F0502020204030204" pitchFamily="34" charset="0"/>
                <a:cs typeface="Times New Roman" panose="02020603050405020304" pitchFamily="18" charset="0"/>
              </a:rPr>
              <a:t/>
            </a:r>
            <a:br>
              <a:rPr lang="ru-RU" sz="2400" dirty="0">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3" name="Объект 2"/>
          <p:cNvSpPr>
            <a:spLocks noGrp="1"/>
          </p:cNvSpPr>
          <p:nvPr>
            <p:ph sz="quarter" idx="1"/>
          </p:nvPr>
        </p:nvSpPr>
        <p:spPr>
          <a:xfrm>
            <a:off x="457200" y="1196752"/>
            <a:ext cx="8075240" cy="5277200"/>
          </a:xfrm>
        </p:spPr>
        <p:txBody>
          <a:bodyPr>
            <a:normAutofit fontScale="85000" lnSpcReduction="20000"/>
          </a:bodyPr>
          <a:lstStyle/>
          <a:p>
            <a:pPr marL="0" indent="457200" algn="just">
              <a:lnSpc>
                <a:spcPct val="110000"/>
              </a:lnSpc>
              <a:spcBef>
                <a:spcPts val="0"/>
              </a:spcBef>
              <a:buNone/>
            </a:pPr>
            <a:r>
              <a:rPr lang="kk-KZ" dirty="0" smtClean="0">
                <a:solidFill>
                  <a:srgbClr val="000000"/>
                </a:solidFill>
                <a:latin typeface="Times New Roman" panose="02020603050405020304" pitchFamily="18" charset="0"/>
                <a:ea typeface="Arial Unicode MS"/>
                <a:cs typeface="Times New Roman" panose="02020603050405020304" pitchFamily="18" charset="0"/>
              </a:rPr>
              <a:t>	</a:t>
            </a:r>
            <a:r>
              <a:rPr lang="kk-KZ" sz="2600" dirty="0" smtClean="0">
                <a:solidFill>
                  <a:srgbClr val="000000"/>
                </a:solidFill>
                <a:latin typeface="Times New Roman" panose="02020603050405020304" pitchFamily="18" charset="0"/>
                <a:ea typeface="Arial Unicode MS"/>
                <a:cs typeface="Times New Roman" panose="02020603050405020304" pitchFamily="18" charset="0"/>
              </a:rPr>
              <a:t>Атомдық </a:t>
            </a:r>
            <a:r>
              <a:rPr lang="kk-KZ" sz="2600" dirty="0">
                <a:solidFill>
                  <a:srgbClr val="000000"/>
                </a:solidFill>
                <a:latin typeface="Times New Roman" panose="02020603050405020304" pitchFamily="18" charset="0"/>
                <a:ea typeface="Arial Unicode MS"/>
                <a:cs typeface="Times New Roman" panose="02020603050405020304" pitchFamily="18" charset="0"/>
              </a:rPr>
              <a:t>спектроскопия әдістері бос атомдар арқылы  жарықтың жұтылу және сәуле шығару құбылыстарына негізделген, сонымен қатар олардың люминесценциясы да қолданылады. Ультракүлгін және көрінетін аумақта сәулелену  арқылы қозу  валентті, ал рентген сәулелену арқылы - атомдардың ішкі электрондары қозады.</a:t>
            </a:r>
            <a:endParaRPr lang="ru-RU" sz="2600" dirty="0">
              <a:latin typeface="Times New Roman" panose="02020603050405020304" pitchFamily="18" charset="0"/>
              <a:ea typeface="Calibri" panose="020F0502020204030204" pitchFamily="34" charset="0"/>
              <a:cs typeface="Times New Roman" panose="02020603050405020304" pitchFamily="18" charset="0"/>
            </a:endParaRPr>
          </a:p>
          <a:p>
            <a:pPr marL="0" lvl="1" indent="457200" algn="just">
              <a:lnSpc>
                <a:spcPct val="110000"/>
              </a:lnSpc>
              <a:spcBef>
                <a:spcPts val="0"/>
              </a:spcBef>
              <a:buNone/>
            </a:pPr>
            <a:r>
              <a:rPr lang="kk-KZ" sz="2600" dirty="0" smtClean="0">
                <a:solidFill>
                  <a:srgbClr val="000000"/>
                </a:solidFill>
                <a:latin typeface="Times New Roman" panose="02020603050405020304" pitchFamily="18" charset="0"/>
                <a:ea typeface="Arial Unicode MS"/>
                <a:cs typeface="Times New Roman" panose="02020603050405020304" pitchFamily="18" charset="0"/>
              </a:rPr>
              <a:t>	Атомдық </a:t>
            </a:r>
            <a:r>
              <a:rPr lang="kk-KZ" sz="2600" dirty="0">
                <a:solidFill>
                  <a:srgbClr val="000000"/>
                </a:solidFill>
                <a:latin typeface="Times New Roman" panose="02020603050405020304" pitchFamily="18" charset="0"/>
                <a:ea typeface="Arial Unicode MS"/>
                <a:cs typeface="Times New Roman" panose="02020603050405020304" pitchFamily="18" charset="0"/>
              </a:rPr>
              <a:t>спектроскопия осы үш аумақты қамтиды және  әдістер бос атомдардың валентті электрондарының энергиясының өзгеруіне негізделген. Бұл процестер жоғары температурада өтеді, мысалы жалын немесе плазма қолданылады. </a:t>
            </a:r>
            <a:endParaRPr lang="ru-RU" sz="2600" dirty="0">
              <a:latin typeface="Times New Roman" panose="02020603050405020304" pitchFamily="18" charset="0"/>
              <a:ea typeface="Calibri" panose="020F0502020204030204" pitchFamily="34" charset="0"/>
              <a:cs typeface="Times New Roman" panose="02020603050405020304" pitchFamily="18" charset="0"/>
            </a:endParaRPr>
          </a:p>
          <a:p>
            <a:pPr marL="0" indent="457200" algn="just">
              <a:lnSpc>
                <a:spcPct val="110000"/>
              </a:lnSpc>
              <a:spcBef>
                <a:spcPts val="0"/>
              </a:spcBef>
              <a:buNone/>
            </a:pPr>
            <a:r>
              <a:rPr lang="kk-KZ" sz="2600" dirty="0" smtClean="0">
                <a:solidFill>
                  <a:srgbClr val="000000"/>
                </a:solidFill>
                <a:latin typeface="Times New Roman" panose="02020603050405020304" pitchFamily="18" charset="0"/>
                <a:ea typeface="Arial Unicode MS"/>
                <a:cs typeface="Times New Roman" panose="02020603050405020304" pitchFamily="18" charset="0"/>
              </a:rPr>
              <a:t>	Ең </a:t>
            </a:r>
            <a:r>
              <a:rPr lang="kk-KZ" sz="2600" dirty="0">
                <a:solidFill>
                  <a:srgbClr val="000000"/>
                </a:solidFill>
                <a:latin typeface="Times New Roman" panose="02020603050405020304" pitchFamily="18" charset="0"/>
                <a:ea typeface="Arial Unicode MS"/>
                <a:cs typeface="Times New Roman" panose="02020603050405020304" pitchFamily="18" charset="0"/>
              </a:rPr>
              <a:t>алғаш атомдық спектрлер астрономиялық зерттеулерде химиялық ақпаратты алу үшін қолданылды. XIX ғасырдың басында, екі ғалым бір - біріне тәуелсіз жүргізген зерттеу арқылы бірдей құбылыс байқады,  1802 жылы Волластон, 1815 жылы Фраунгофер зерттеулерзерттеулерінде күн сәулесінің үздіксіз спектрінде қара сызықтар анықталды. </a:t>
            </a:r>
            <a:endParaRPr lang="ru-RU" sz="2600" dirty="0">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p:sp>
        <p:nvSpPr>
          <p:cNvPr id="4" name="Номер слайда 3"/>
          <p:cNvSpPr>
            <a:spLocks noGrp="1"/>
          </p:cNvSpPr>
          <p:nvPr>
            <p:ph type="sldNum" sz="quarter" idx="15"/>
          </p:nvPr>
        </p:nvSpPr>
        <p:spPr/>
        <p:txBody>
          <a:bodyPr/>
          <a:lstStyle/>
          <a:p>
            <a:fld id="{D6F87789-79C0-4369-89FF-5E19A7612EE5}" type="slidenum">
              <a:rPr lang="ru-RU" smtClean="0"/>
              <a:pPr/>
              <a:t>2</a:t>
            </a:fld>
            <a:endParaRPr lang="ru-RU"/>
          </a:p>
        </p:txBody>
      </p:sp>
    </p:spTree>
    <p:extLst>
      <p:ext uri="{BB962C8B-B14F-4D97-AF65-F5344CB8AC3E}">
        <p14:creationId xmlns:p14="http://schemas.microsoft.com/office/powerpoint/2010/main" val="116762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323528" y="260648"/>
            <a:ext cx="8136904" cy="6213304"/>
          </a:xfrm>
        </p:spPr>
        <p:txBody>
          <a:bodyPr>
            <a:normAutofit/>
          </a:bodyPr>
          <a:lstStyle/>
          <a:p>
            <a:pPr indent="0" algn="just">
              <a:lnSpc>
                <a:spcPct val="107000"/>
              </a:lnSpc>
              <a:spcAft>
                <a:spcPts val="0"/>
              </a:spcAft>
              <a:buNone/>
            </a:pPr>
            <a:r>
              <a:rPr lang="kk-KZ" dirty="0" smtClean="0">
                <a:solidFill>
                  <a:srgbClr val="000000"/>
                </a:solidFill>
                <a:latin typeface="Times New Roman" panose="02020603050405020304" pitchFamily="18" charset="0"/>
                <a:ea typeface="Arial Unicode MS"/>
                <a:cs typeface="Times New Roman" panose="02020603050405020304" pitchFamily="18" charset="0"/>
              </a:rPr>
              <a:t>	Сызықтардың </a:t>
            </a:r>
            <a:r>
              <a:rPr lang="kk-KZ" dirty="0">
                <a:solidFill>
                  <a:srgbClr val="000000"/>
                </a:solidFill>
                <a:latin typeface="Times New Roman" panose="02020603050405020304" pitchFamily="18" charset="0"/>
                <a:ea typeface="Arial Unicode MS"/>
                <a:cs typeface="Times New Roman" panose="02020603050405020304" pitchFamily="18" charset="0"/>
              </a:rPr>
              <a:t>(фраунгоферлі) шығуын түсіну кейінірек түсіндірілді, яғни 1859-1861 жылдары Кирхгоф пен Бунзен тұз буларына жалын әсері нәтижесінде алынған зерттеулер арқылы сызықтардың мәні ашылды. Олардың эксперименттерінің негізгі нәтижелері мынадай тұжырымдардан тұрады:</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smtClean="0">
                <a:solidFill>
                  <a:srgbClr val="000000"/>
                </a:solidFill>
                <a:latin typeface="Times New Roman" panose="02020603050405020304" pitchFamily="18" charset="0"/>
                <a:ea typeface="Arial Unicode MS"/>
                <a:cs typeface="Times New Roman" panose="02020603050405020304" pitchFamily="18" charset="0"/>
              </a:rPr>
              <a:t>	- </a:t>
            </a:r>
            <a:r>
              <a:rPr lang="kk-KZ" dirty="0">
                <a:solidFill>
                  <a:srgbClr val="000000"/>
                </a:solidFill>
                <a:latin typeface="Times New Roman" panose="02020603050405020304" pitchFamily="18" charset="0"/>
                <a:ea typeface="Arial Unicode MS"/>
                <a:cs typeface="Times New Roman" panose="02020603050405020304" pitchFamily="18" charset="0"/>
              </a:rPr>
              <a:t>Спектрдегі байқалатын сызықтар қосылыстар емес, бос атомдардың болуына байланысты.</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smtClean="0">
                <a:solidFill>
                  <a:srgbClr val="000000"/>
                </a:solidFill>
                <a:latin typeface="Times New Roman" panose="02020603050405020304" pitchFamily="18" charset="0"/>
                <a:ea typeface="Arial Unicode MS"/>
                <a:cs typeface="Times New Roman" panose="02020603050405020304" pitchFamily="18" charset="0"/>
              </a:rPr>
              <a:t>	- </a:t>
            </a:r>
            <a:r>
              <a:rPr lang="kk-KZ" dirty="0">
                <a:solidFill>
                  <a:srgbClr val="000000"/>
                </a:solidFill>
                <a:latin typeface="Times New Roman" panose="02020603050405020304" pitchFamily="18" charset="0"/>
                <a:ea typeface="Arial Unicode MS"/>
                <a:cs typeface="Times New Roman" panose="02020603050405020304" pitchFamily="18" charset="0"/>
              </a:rPr>
              <a:t>Белгілі бір толқын ұзындығында жарықты жұтуға қабілетті  атомдар дәл сондай толқын ұзындығында жарық шығарады (шығару және жұту процестерінің сәйкестік заңына сай).</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smtClean="0">
                <a:solidFill>
                  <a:srgbClr val="000000"/>
                </a:solidFill>
                <a:latin typeface="Times New Roman" panose="02020603050405020304" pitchFamily="18" charset="0"/>
                <a:ea typeface="Arial Unicode MS"/>
                <a:cs typeface="Times New Roman" panose="02020603050405020304" pitchFamily="18" charset="0"/>
              </a:rPr>
              <a:t>	- </a:t>
            </a:r>
            <a:r>
              <a:rPr lang="kk-KZ" dirty="0">
                <a:solidFill>
                  <a:srgbClr val="000000"/>
                </a:solidFill>
                <a:latin typeface="Times New Roman" panose="02020603050405020304" pitchFamily="18" charset="0"/>
                <a:ea typeface="Arial Unicode MS"/>
                <a:cs typeface="Times New Roman" panose="02020603050405020304" pitchFamily="18" charset="0"/>
              </a:rPr>
              <a:t>Спектрлерде байқалатын сызықтар белгілі бір элементті сипаттайды.</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p:cNvSpPr>
            <a:spLocks noGrp="1"/>
          </p:cNvSpPr>
          <p:nvPr>
            <p:ph type="sldNum" sz="quarter" idx="15"/>
          </p:nvPr>
        </p:nvSpPr>
        <p:spPr/>
        <p:txBody>
          <a:bodyPr/>
          <a:lstStyle/>
          <a:p>
            <a:fld id="{D6F87789-79C0-4369-89FF-5E19A7612EE5}" type="slidenum">
              <a:rPr lang="ru-RU" smtClean="0"/>
              <a:pPr/>
              <a:t>3</a:t>
            </a:fld>
            <a:endParaRPr lang="ru-RU"/>
          </a:p>
        </p:txBody>
      </p:sp>
    </p:spTree>
    <p:extLst>
      <p:ext uri="{BB962C8B-B14F-4D97-AF65-F5344CB8AC3E}">
        <p14:creationId xmlns:p14="http://schemas.microsoft.com/office/powerpoint/2010/main" val="878854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188640"/>
            <a:ext cx="7859216" cy="6285312"/>
          </a:xfrm>
        </p:spPr>
        <p:txBody>
          <a:bodyPr>
            <a:normAutofit lnSpcReduction="10000"/>
          </a:bodyPr>
          <a:lstStyle/>
          <a:p>
            <a:pPr lvl="0" indent="450215" algn="just">
              <a:lnSpc>
                <a:spcPct val="107000"/>
              </a:lnSpc>
              <a:buClr>
                <a:srgbClr val="FE8637"/>
              </a:buClr>
            </a:pPr>
            <a:endParaRPr lang="kk-KZ" sz="2000" dirty="0" smtClean="0">
              <a:solidFill>
                <a:srgbClr val="000000"/>
              </a:solidFill>
              <a:latin typeface="Times New Roman" panose="02020603050405020304" pitchFamily="18" charset="0"/>
              <a:ea typeface="Arial Unicode MS"/>
              <a:cs typeface="Times New Roman" panose="02020603050405020304" pitchFamily="18" charset="0"/>
            </a:endParaRPr>
          </a:p>
          <a:p>
            <a:pPr lvl="0" indent="0" algn="just">
              <a:lnSpc>
                <a:spcPct val="107000"/>
              </a:lnSpc>
              <a:buClr>
                <a:srgbClr val="FE8637"/>
              </a:buClr>
              <a:buNone/>
            </a:pPr>
            <a:r>
              <a:rPr lang="kk-KZ" sz="2000" dirty="0">
                <a:solidFill>
                  <a:srgbClr val="000000"/>
                </a:solidFill>
                <a:latin typeface="Times New Roman" panose="02020603050405020304" pitchFamily="18" charset="0"/>
                <a:ea typeface="Arial Unicode MS"/>
                <a:cs typeface="Times New Roman" panose="02020603050405020304" pitchFamily="18" charset="0"/>
              </a:rPr>
              <a:t>	</a:t>
            </a:r>
            <a:r>
              <a:rPr lang="kk-KZ" sz="2800" dirty="0" smtClean="0">
                <a:solidFill>
                  <a:srgbClr val="000000"/>
                </a:solidFill>
                <a:latin typeface="Times New Roman" panose="02020603050405020304" pitchFamily="18" charset="0"/>
                <a:ea typeface="Arial Unicode MS"/>
                <a:cs typeface="Times New Roman" panose="02020603050405020304" pitchFamily="18" charset="0"/>
              </a:rPr>
              <a:t>Осылай </a:t>
            </a:r>
            <a:r>
              <a:rPr lang="kk-KZ" sz="2800" dirty="0">
                <a:solidFill>
                  <a:srgbClr val="000000"/>
                </a:solidFill>
                <a:latin typeface="Times New Roman" panose="02020603050405020304" pitchFamily="18" charset="0"/>
                <a:ea typeface="Arial Unicode MS"/>
                <a:cs typeface="Times New Roman" panose="02020603050405020304" pitchFamily="18" charset="0"/>
              </a:rPr>
              <a:t>ашылған жаңалық атомдық спектроскопия негізін құрады және спектральды талдау деп аталды. Басында бұл әдіс қосылыс туралы сапалық және жартылай сандық мәлімет берді. Кейін атомдардың эмиссиондық табиғатына қарай жаңа элементтер ашылды. 1920 жылдары сандық талдау қатарына жатқызылды. 1960 жылдары атомды - абсорбциялық талдау, атомды - эмиссионды, кейін ол плазмамен индуктивті немесе сыйымдылықты байланысқан әдістері шықты. Спектроскопия бастамасы болған жұлдыздар плазмасы жерге түсті және шеңбер тұйықталды.</a:t>
            </a:r>
            <a:endParaRPr lang="ru-RU" sz="280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p:sp>
        <p:nvSpPr>
          <p:cNvPr id="4" name="Номер слайда 3"/>
          <p:cNvSpPr>
            <a:spLocks noGrp="1"/>
          </p:cNvSpPr>
          <p:nvPr>
            <p:ph type="sldNum" sz="quarter" idx="15"/>
          </p:nvPr>
        </p:nvSpPr>
        <p:spPr/>
        <p:txBody>
          <a:bodyPr/>
          <a:lstStyle/>
          <a:p>
            <a:fld id="{D6F87789-79C0-4369-89FF-5E19A7612EE5}" type="slidenum">
              <a:rPr lang="ru-RU" smtClean="0"/>
              <a:pPr/>
              <a:t>4</a:t>
            </a:fld>
            <a:endParaRPr lang="ru-RU"/>
          </a:p>
        </p:txBody>
      </p:sp>
    </p:spTree>
    <p:extLst>
      <p:ext uri="{BB962C8B-B14F-4D97-AF65-F5344CB8AC3E}">
        <p14:creationId xmlns:p14="http://schemas.microsoft.com/office/powerpoint/2010/main" val="2276684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994122"/>
          </a:xfrm>
        </p:spPr>
        <p:txBody>
          <a:bodyPr/>
          <a:lstStyle/>
          <a:p>
            <a:r>
              <a:rPr lang="kk-KZ" dirty="0" smtClean="0"/>
              <a:t>СПЕКТРЛЕР ТҮРЛЕРІ</a:t>
            </a:r>
            <a:endParaRPr lang="ru-RU" dirty="0"/>
          </a:p>
        </p:txBody>
      </p:sp>
      <p:sp>
        <p:nvSpPr>
          <p:cNvPr id="3" name="Объект 2"/>
          <p:cNvSpPr>
            <a:spLocks noGrp="1"/>
          </p:cNvSpPr>
          <p:nvPr>
            <p:ph sz="quarter" idx="1"/>
          </p:nvPr>
        </p:nvSpPr>
        <p:spPr>
          <a:xfrm>
            <a:off x="457200" y="1412776"/>
            <a:ext cx="7467600" cy="5061176"/>
          </a:xfrm>
        </p:spPr>
        <p:txBody>
          <a:bodyPr/>
          <a:lstStyle/>
          <a:p>
            <a:pPr indent="0" algn="just">
              <a:lnSpc>
                <a:spcPct val="107000"/>
              </a:lnSpc>
              <a:spcAft>
                <a:spcPts val="0"/>
              </a:spcAft>
              <a:buNone/>
            </a:pPr>
            <a:r>
              <a:rPr lang="kk-KZ" dirty="0" smtClean="0">
                <a:solidFill>
                  <a:srgbClr val="000000"/>
                </a:solidFill>
                <a:latin typeface="Times New Roman" panose="02020603050405020304" pitchFamily="18" charset="0"/>
                <a:ea typeface="Arial Unicode MS"/>
                <a:cs typeface="Times New Roman" panose="02020603050405020304" pitchFamily="18" charset="0"/>
              </a:rPr>
              <a:t>	Химиялық </a:t>
            </a:r>
            <a:r>
              <a:rPr lang="kk-KZ" dirty="0">
                <a:solidFill>
                  <a:srgbClr val="000000"/>
                </a:solidFill>
                <a:latin typeface="Times New Roman" panose="02020603050405020304" pitchFamily="18" charset="0"/>
                <a:ea typeface="Arial Unicode MS"/>
                <a:cs typeface="Times New Roman" panose="02020603050405020304" pitchFamily="18" charset="0"/>
              </a:rPr>
              <a:t>қосылысқа жоғары температурамен әсер еткенде спектрдің үш түрі пайда болады: </a:t>
            </a:r>
            <a:r>
              <a:rPr lang="kk-KZ" b="1" i="1" dirty="0">
                <a:solidFill>
                  <a:srgbClr val="000000"/>
                </a:solidFill>
                <a:latin typeface="Times New Roman" panose="02020603050405020304" pitchFamily="18" charset="0"/>
                <a:ea typeface="Arial Unicode MS"/>
                <a:cs typeface="Times New Roman" panose="02020603050405020304" pitchFamily="18" charset="0"/>
              </a:rPr>
              <a:t>үздіксіз, жолақты және сызықты</a:t>
            </a:r>
            <a:r>
              <a:rPr lang="kk-KZ" dirty="0">
                <a:solidFill>
                  <a:srgbClr val="000000"/>
                </a:solidFill>
                <a:latin typeface="Times New Roman" panose="02020603050405020304" pitchFamily="18" charset="0"/>
                <a:ea typeface="Arial Unicode MS"/>
                <a:cs typeface="Times New Roman" panose="02020603050405020304" pitchFamily="18" charset="0"/>
              </a:rPr>
              <a:t>.</a:t>
            </a:r>
            <a:endParaRPr lang="ru-RU" sz="18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
        <p:nvSpPr>
          <p:cNvPr id="4" name="Номер слайда 3"/>
          <p:cNvSpPr>
            <a:spLocks noGrp="1"/>
          </p:cNvSpPr>
          <p:nvPr>
            <p:ph type="sldNum" sz="quarter" idx="15"/>
          </p:nvPr>
        </p:nvSpPr>
        <p:spPr/>
        <p:txBody>
          <a:bodyPr/>
          <a:lstStyle/>
          <a:p>
            <a:fld id="{D6F87789-79C0-4369-89FF-5E19A7612EE5}" type="slidenum">
              <a:rPr lang="ru-RU" smtClean="0"/>
              <a:pPr/>
              <a:t>5</a:t>
            </a:fld>
            <a:endParaRPr lang="ru-RU"/>
          </a:p>
        </p:txBody>
      </p:sp>
      <p:pic>
        <p:nvPicPr>
          <p:cNvPr id="5" name="Рисунок 4"/>
          <p:cNvPicPr>
            <a:picLocks noChangeAspect="1"/>
          </p:cNvPicPr>
          <p:nvPr/>
        </p:nvPicPr>
        <p:blipFill>
          <a:blip r:embed="rId2"/>
          <a:stretch>
            <a:fillRect/>
          </a:stretch>
        </p:blipFill>
        <p:spPr>
          <a:xfrm>
            <a:off x="971600" y="2636912"/>
            <a:ext cx="7157416" cy="3618346"/>
          </a:xfrm>
          <a:prstGeom prst="rect">
            <a:avLst/>
          </a:prstGeom>
        </p:spPr>
      </p:pic>
    </p:spTree>
    <p:extLst>
      <p:ext uri="{BB962C8B-B14F-4D97-AF65-F5344CB8AC3E}">
        <p14:creationId xmlns:p14="http://schemas.microsoft.com/office/powerpoint/2010/main" val="3498970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p:cNvSpPr>
                <a:spLocks noGrp="1"/>
              </p:cNvSpPr>
              <p:nvPr>
                <p:ph sz="quarter" idx="1"/>
              </p:nvPr>
            </p:nvSpPr>
            <p:spPr>
              <a:xfrm>
                <a:off x="457200" y="404664"/>
                <a:ext cx="8003232" cy="6453336"/>
              </a:xfrm>
            </p:spPr>
            <p:txBody>
              <a:bodyPr>
                <a:normAutofit lnSpcReduction="10000"/>
              </a:bodyPr>
              <a:lstStyle/>
              <a:p>
                <a:pPr indent="0" algn="just">
                  <a:lnSpc>
                    <a:spcPct val="107000"/>
                  </a:lnSpc>
                  <a:spcAft>
                    <a:spcPts val="0"/>
                  </a:spcAft>
                  <a:buNone/>
                </a:pPr>
                <a:r>
                  <a:rPr lang="kk-KZ" dirty="0" smtClean="0">
                    <a:solidFill>
                      <a:srgbClr val="000000"/>
                    </a:solidFill>
                    <a:latin typeface="Times New Roman" panose="02020603050405020304" pitchFamily="18" charset="0"/>
                    <a:ea typeface="Arial Unicode MS"/>
                    <a:cs typeface="Times New Roman" panose="02020603050405020304" pitchFamily="18" charset="0"/>
                  </a:rPr>
                  <a:t>	</a:t>
                </a:r>
                <a:r>
                  <a:rPr lang="kk-KZ" sz="2800" dirty="0" smtClean="0">
                    <a:solidFill>
                      <a:srgbClr val="000000"/>
                    </a:solidFill>
                    <a:latin typeface="Times New Roman" panose="02020603050405020304" pitchFamily="18" charset="0"/>
                    <a:ea typeface="Arial Unicode MS"/>
                    <a:cs typeface="Times New Roman" panose="02020603050405020304" pitchFamily="18" charset="0"/>
                  </a:rPr>
                  <a:t>Үздіксіз </a:t>
                </a:r>
                <a:r>
                  <a:rPr lang="kk-KZ" sz="2800" dirty="0">
                    <a:solidFill>
                      <a:srgbClr val="000000"/>
                    </a:solidFill>
                    <a:latin typeface="Times New Roman" panose="02020603050405020304" pitchFamily="18" charset="0"/>
                    <a:ea typeface="Arial Unicode MS"/>
                    <a:cs typeface="Times New Roman" panose="02020603050405020304" pitchFamily="18" charset="0"/>
                  </a:rPr>
                  <a:t>спектрлі сәулелену қыздырылған қатты заттардан шығады. Үздіксіз спектрлердің жұтылу және шығарылуын плазмадағы жеке молекулалар немесе түрлі процестер (диссоциация) өнімі арқылы байқай аламыз. </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sz="2800" dirty="0" smtClean="0">
                    <a:solidFill>
                      <a:srgbClr val="000000"/>
                    </a:solidFill>
                    <a:latin typeface="Times New Roman" panose="02020603050405020304" pitchFamily="18" charset="0"/>
                    <a:ea typeface="Arial Unicode MS"/>
                    <a:cs typeface="Times New Roman" panose="02020603050405020304" pitchFamily="18" charset="0"/>
                  </a:rPr>
                  <a:t>	Үздіксіз </a:t>
                </a:r>
                <a:r>
                  <a:rPr lang="kk-KZ" sz="2800" dirty="0">
                    <a:solidFill>
                      <a:srgbClr val="000000"/>
                    </a:solidFill>
                    <a:latin typeface="Times New Roman" panose="02020603050405020304" pitchFamily="18" charset="0"/>
                    <a:ea typeface="Arial Unicode MS"/>
                    <a:cs typeface="Times New Roman" panose="02020603050405020304" pitchFamily="18" charset="0"/>
                  </a:rPr>
                  <a:t>спектрдің сәулеленуі (шығарылуы)</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ru-RU" sz="2800" dirty="0" smtClean="0">
                    <a:solidFill>
                      <a:srgbClr val="000000"/>
                    </a:solidFill>
                    <a:uFill>
                      <a:solidFill>
                        <a:srgbClr val="000000"/>
                      </a:solidFill>
                    </a:uFill>
                    <a:latin typeface="Times New Roman" panose="02020603050405020304" pitchFamily="18" charset="0"/>
                    <a:ea typeface="Arial Unicode MS"/>
                    <a:cs typeface="Times New Roman" panose="02020603050405020304" pitchFamily="18" charset="0"/>
                  </a:rPr>
                  <a:t>	</a:t>
                </a:r>
                <a14:m>
                  <m:oMath xmlns:m="http://schemas.openxmlformats.org/officeDocument/2006/math">
                    <m:sSubSup>
                      <m:sSubSupPr>
                        <m:ctrlPr>
                          <a:rPr lang="ru-RU" sz="2800" i="1">
                            <a:solidFill>
                              <a:srgbClr val="000000"/>
                            </a:solidFill>
                            <a:uFill>
                              <a:solidFill>
                                <a:srgbClr val="000000"/>
                              </a:solidFill>
                            </a:uFill>
                            <a:latin typeface="Cambria Math" panose="02040503050406030204" pitchFamily="18" charset="0"/>
                            <a:ea typeface="Arial Unicode MS"/>
                            <a:cs typeface="Times New Roman" panose="02020603050405020304" pitchFamily="18" charset="0"/>
                          </a:rPr>
                        </m:ctrlPr>
                      </m:sSubSupPr>
                      <m:e>
                        <m:sSub>
                          <m:sSubPr>
                            <m:ctrlPr>
                              <a:rPr lang="ru-RU" sz="2800" i="1">
                                <a:solidFill>
                                  <a:srgbClr val="000000"/>
                                </a:solidFill>
                                <a:uFill>
                                  <a:solidFill>
                                    <a:srgbClr val="000000"/>
                                  </a:solidFill>
                                </a:uFill>
                                <a:latin typeface="Cambria Math" panose="02040503050406030204" pitchFamily="18" charset="0"/>
                                <a:ea typeface="Arial Unicode MS"/>
                                <a:cs typeface="Times New Roman" panose="02020603050405020304" pitchFamily="18" charset="0"/>
                              </a:rPr>
                            </m:ctrlPr>
                          </m:sSubPr>
                          <m:e>
                            <m:r>
                              <a:rPr lang="kk-KZ" sz="2800" i="1">
                                <a:solidFill>
                                  <a:srgbClr val="000000"/>
                                </a:solidFill>
                                <a:latin typeface="Cambria Math" panose="02040503050406030204" pitchFamily="18" charset="0"/>
                                <a:ea typeface="Arial Unicode MS"/>
                                <a:cs typeface="Times New Roman" panose="02020603050405020304" pitchFamily="18" charset="0"/>
                              </a:rPr>
                              <m:t>(</m:t>
                            </m:r>
                            <m:r>
                              <a:rPr lang="kk-KZ" sz="2800" i="1">
                                <a:solidFill>
                                  <a:srgbClr val="000000"/>
                                </a:solidFill>
                                <a:latin typeface="Cambria Math" panose="02040503050406030204" pitchFamily="18" charset="0"/>
                                <a:ea typeface="Arial Unicode MS"/>
                                <a:cs typeface="Times New Roman" panose="02020603050405020304" pitchFamily="18" charset="0"/>
                              </a:rPr>
                              <m:t>𝑂</m:t>
                            </m:r>
                          </m:e>
                          <m:sub>
                            <m:r>
                              <a:rPr lang="kk-KZ" sz="2800" i="1">
                                <a:solidFill>
                                  <a:srgbClr val="000000"/>
                                </a:solidFill>
                                <a:latin typeface="Cambria Math" panose="02040503050406030204" pitchFamily="18" charset="0"/>
                                <a:ea typeface="Arial Unicode MS"/>
                                <a:cs typeface="Times New Roman" panose="02020603050405020304" pitchFamily="18" charset="0"/>
                              </a:rPr>
                              <m:t>2</m:t>
                            </m:r>
                          </m:sub>
                        </m:sSub>
                        <m:r>
                          <a:rPr lang="kk-KZ" sz="2800" i="1">
                            <a:solidFill>
                              <a:srgbClr val="000000"/>
                            </a:solidFill>
                            <a:latin typeface="Cambria Math" panose="02040503050406030204" pitchFamily="18" charset="0"/>
                            <a:ea typeface="Arial Unicode MS"/>
                            <a:cs typeface="Times New Roman" panose="02020603050405020304" pitchFamily="18" charset="0"/>
                          </a:rPr>
                          <m:t>)</m:t>
                        </m:r>
                      </m:e>
                      <m:sub>
                        <m:r>
                          <a:rPr lang="kk-KZ" sz="2800" i="1">
                            <a:solidFill>
                              <a:srgbClr val="000000"/>
                            </a:solidFill>
                            <a:latin typeface="Cambria Math" panose="02040503050406030204" pitchFamily="18" charset="0"/>
                            <a:ea typeface="Arial Unicode MS"/>
                            <a:cs typeface="Times New Roman" panose="02020603050405020304" pitchFamily="18" charset="0"/>
                          </a:rPr>
                          <m:t>2</m:t>
                        </m:r>
                      </m:sub>
                      <m:sup>
                        <m:r>
                          <a:rPr lang="kk-KZ" sz="2800" i="1">
                            <a:solidFill>
                              <a:srgbClr val="000000"/>
                            </a:solidFill>
                            <a:latin typeface="Cambria Math" panose="02040503050406030204" pitchFamily="18" charset="0"/>
                            <a:ea typeface="Arial Unicode MS"/>
                            <a:cs typeface="Times New Roman" panose="02020603050405020304" pitchFamily="18" charset="0"/>
                          </a:rPr>
                          <m:t>∗</m:t>
                        </m:r>
                      </m:sup>
                    </m:sSubSup>
                  </m:oMath>
                </a14:m>
                <a:r>
                  <a:rPr lang="kk-KZ" sz="2800" dirty="0">
                    <a:solidFill>
                      <a:srgbClr val="000000"/>
                    </a:solidFill>
                    <a:latin typeface="Times New Roman" panose="02020603050405020304" pitchFamily="18" charset="0"/>
                    <a:ea typeface="Arial Unicode MS"/>
                    <a:cs typeface="Times New Roman" panose="02020603050405020304" pitchFamily="18" charset="0"/>
                  </a:rPr>
                  <a:t> = 2</a:t>
                </a:r>
                <a14:m>
                  <m:oMath xmlns:m="http://schemas.openxmlformats.org/officeDocument/2006/math">
                    <m:sSub>
                      <m:sSubPr>
                        <m:ctrlPr>
                          <a:rPr lang="ru-RU" sz="2800" i="1">
                            <a:solidFill>
                              <a:srgbClr val="000000"/>
                            </a:solidFill>
                            <a:uFill>
                              <a:solidFill>
                                <a:srgbClr val="000000"/>
                              </a:solidFill>
                            </a:uFill>
                            <a:latin typeface="Cambria Math" panose="02040503050406030204" pitchFamily="18" charset="0"/>
                            <a:ea typeface="Arial Unicode MS"/>
                            <a:cs typeface="Times New Roman" panose="02020603050405020304" pitchFamily="18" charset="0"/>
                          </a:rPr>
                        </m:ctrlPr>
                      </m:sSubPr>
                      <m:e>
                        <m:r>
                          <a:rPr lang="kk-KZ" sz="2800" i="1">
                            <a:solidFill>
                              <a:srgbClr val="000000"/>
                            </a:solidFill>
                            <a:latin typeface="Cambria Math" panose="02040503050406030204" pitchFamily="18" charset="0"/>
                            <a:ea typeface="Arial Unicode MS"/>
                            <a:cs typeface="Times New Roman" panose="02020603050405020304" pitchFamily="18" charset="0"/>
                          </a:rPr>
                          <m:t>𝑂</m:t>
                        </m:r>
                      </m:e>
                      <m:sub>
                        <m:r>
                          <a:rPr lang="kk-KZ" sz="2800" i="1">
                            <a:solidFill>
                              <a:srgbClr val="000000"/>
                            </a:solidFill>
                            <a:latin typeface="Cambria Math" panose="02040503050406030204" pitchFamily="18" charset="0"/>
                            <a:ea typeface="Arial Unicode MS"/>
                            <a:cs typeface="Times New Roman" panose="02020603050405020304" pitchFamily="18" charset="0"/>
                          </a:rPr>
                          <m:t>2</m:t>
                        </m:r>
                      </m:sub>
                    </m:sSub>
                  </m:oMath>
                </a14:m>
                <a:r>
                  <a:rPr lang="kk-KZ" sz="2800" dirty="0">
                    <a:solidFill>
                      <a:srgbClr val="000000"/>
                    </a:solidFill>
                    <a:latin typeface="Times New Roman" panose="02020603050405020304" pitchFamily="18" charset="0"/>
                    <a:ea typeface="Arial Unicode MS"/>
                    <a:cs typeface="Times New Roman" panose="02020603050405020304" pitchFamily="18" charset="0"/>
                  </a:rPr>
                  <a:t> + h</a:t>
                </a:r>
                <a:r>
                  <a:rPr lang="en-US" sz="2800" dirty="0">
                    <a:solidFill>
                      <a:srgbClr val="000000"/>
                    </a:solidFill>
                    <a:latin typeface="Times New Roman" panose="02020603050405020304" pitchFamily="18" charset="0"/>
                    <a:ea typeface="Arial Unicode MS"/>
                    <a:cs typeface="Times New Roman" panose="02020603050405020304" pitchFamily="18" charset="0"/>
                  </a:rPr>
                  <a:t>ν</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sz="2800" dirty="0" smtClean="0">
                    <a:solidFill>
                      <a:srgbClr val="000000"/>
                    </a:solidFill>
                    <a:latin typeface="Times New Roman" panose="02020603050405020304" pitchFamily="18" charset="0"/>
                    <a:ea typeface="Arial Unicode MS"/>
                    <a:cs typeface="Times New Roman" panose="02020603050405020304" pitchFamily="18" charset="0"/>
                  </a:rPr>
                  <a:t>	</a:t>
                </a:r>
              </a:p>
              <a:p>
                <a:pPr indent="0" algn="just">
                  <a:lnSpc>
                    <a:spcPct val="107000"/>
                  </a:lnSpc>
                  <a:spcAft>
                    <a:spcPts val="0"/>
                  </a:spcAft>
                  <a:buNone/>
                </a:pPr>
                <a:r>
                  <a:rPr lang="kk-KZ" sz="2800" dirty="0" smtClean="0">
                    <a:solidFill>
                      <a:srgbClr val="000000"/>
                    </a:solidFill>
                    <a:latin typeface="Times New Roman" panose="02020603050405020304" pitchFamily="18" charset="0"/>
                    <a:ea typeface="Arial Unicode MS"/>
                    <a:cs typeface="Times New Roman" panose="02020603050405020304" pitchFamily="18" charset="0"/>
                  </a:rPr>
                  <a:t>	Үздіксіз </a:t>
                </a:r>
                <a:r>
                  <a:rPr lang="kk-KZ" sz="2800" dirty="0">
                    <a:solidFill>
                      <a:srgbClr val="000000"/>
                    </a:solidFill>
                    <a:latin typeface="Times New Roman" panose="02020603050405020304" pitchFamily="18" charset="0"/>
                    <a:ea typeface="Arial Unicode MS"/>
                    <a:cs typeface="Times New Roman" panose="02020603050405020304" pitchFamily="18" charset="0"/>
                  </a:rPr>
                  <a:t>спектрдің жұтылуы</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sz="2800" dirty="0" smtClean="0">
                    <a:solidFill>
                      <a:srgbClr val="000000"/>
                    </a:solidFill>
                    <a:latin typeface="Times New Roman" panose="02020603050405020304" pitchFamily="18" charset="0"/>
                    <a:ea typeface="Arial Unicode MS"/>
                    <a:cs typeface="Times New Roman" panose="02020603050405020304" pitchFamily="18" charset="0"/>
                  </a:rPr>
                  <a:t>	</a:t>
                </a:r>
                <a:r>
                  <a:rPr lang="en-US" sz="2800" dirty="0" smtClean="0">
                    <a:solidFill>
                      <a:srgbClr val="000000"/>
                    </a:solidFill>
                    <a:latin typeface="Times New Roman" panose="02020603050405020304" pitchFamily="18" charset="0"/>
                    <a:ea typeface="Arial Unicode MS"/>
                    <a:cs typeface="Times New Roman" panose="02020603050405020304" pitchFamily="18" charset="0"/>
                  </a:rPr>
                  <a:t>2</a:t>
                </a:r>
                <a14:m>
                  <m:oMath xmlns:m="http://schemas.openxmlformats.org/officeDocument/2006/math">
                    <m:sSub>
                      <m:sSubPr>
                        <m:ctrlPr>
                          <a:rPr lang="ru-RU" sz="2800" i="1">
                            <a:solidFill>
                              <a:srgbClr val="000000"/>
                            </a:solidFill>
                            <a:uFill>
                              <a:solidFill>
                                <a:srgbClr val="000000"/>
                              </a:solidFill>
                            </a:uFill>
                            <a:latin typeface="Cambria Math" panose="02040503050406030204" pitchFamily="18" charset="0"/>
                            <a:ea typeface="Arial Unicode MS"/>
                            <a:cs typeface="Times New Roman" panose="02020603050405020304" pitchFamily="18" charset="0"/>
                          </a:rPr>
                        </m:ctrlPr>
                      </m:sSubPr>
                      <m:e>
                        <m:r>
                          <m:rPr>
                            <m:sty m:val="p"/>
                          </m:rPr>
                          <a:rPr lang="en-US" sz="2800">
                            <a:solidFill>
                              <a:srgbClr val="000000"/>
                            </a:solidFill>
                            <a:latin typeface="Cambria Math" panose="02040503050406030204" pitchFamily="18" charset="0"/>
                            <a:ea typeface="Arial Unicode MS"/>
                            <a:cs typeface="Times New Roman" panose="02020603050405020304" pitchFamily="18" charset="0"/>
                          </a:rPr>
                          <m:t>I</m:t>
                        </m:r>
                      </m:e>
                      <m:sub>
                        <m:r>
                          <a:rPr lang="kk-KZ" sz="2800">
                            <a:solidFill>
                              <a:srgbClr val="000000"/>
                            </a:solidFill>
                            <a:latin typeface="Cambria Math" panose="02040503050406030204" pitchFamily="18" charset="0"/>
                            <a:ea typeface="Arial Unicode MS"/>
                            <a:cs typeface="Times New Roman" panose="02020603050405020304" pitchFamily="18" charset="0"/>
                          </a:rPr>
                          <m:t>2</m:t>
                        </m:r>
                      </m:sub>
                    </m:sSub>
                  </m:oMath>
                </a14:m>
                <a:r>
                  <a:rPr lang="en-US" sz="2800" dirty="0">
                    <a:solidFill>
                      <a:srgbClr val="000000"/>
                    </a:solidFill>
                    <a:latin typeface="Times New Roman" panose="02020603050405020304" pitchFamily="18" charset="0"/>
                    <a:ea typeface="Arial Unicode MS"/>
                    <a:cs typeface="Times New Roman" panose="02020603050405020304" pitchFamily="18" charset="0"/>
                  </a:rPr>
                  <a:t> + </a:t>
                </a:r>
                <a:r>
                  <a:rPr lang="en-US" sz="2800" dirty="0" err="1">
                    <a:solidFill>
                      <a:srgbClr val="000000"/>
                    </a:solidFill>
                    <a:latin typeface="Times New Roman" panose="02020603050405020304" pitchFamily="18" charset="0"/>
                    <a:ea typeface="Arial Unicode MS"/>
                    <a:cs typeface="Times New Roman" panose="02020603050405020304" pitchFamily="18" charset="0"/>
                  </a:rPr>
                  <a:t>hν</a:t>
                </a:r>
                <a:r>
                  <a:rPr lang="en-US" sz="2800" dirty="0">
                    <a:solidFill>
                      <a:srgbClr val="000000"/>
                    </a:solidFill>
                    <a:latin typeface="Times New Roman" panose="02020603050405020304" pitchFamily="18" charset="0"/>
                    <a:ea typeface="Arial Unicode MS"/>
                    <a:cs typeface="Times New Roman" panose="02020603050405020304" pitchFamily="18" charset="0"/>
                  </a:rPr>
                  <a:t> = 2I</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sz="2800" dirty="0" smtClean="0">
                    <a:solidFill>
                      <a:srgbClr val="000000"/>
                    </a:solidFill>
                    <a:latin typeface="Times New Roman" panose="02020603050405020304" pitchFamily="18" charset="0"/>
                    <a:ea typeface="Arial Unicode MS"/>
                    <a:cs typeface="Times New Roman" panose="02020603050405020304" pitchFamily="18" charset="0"/>
                  </a:rPr>
                  <a:t>	</a:t>
                </a:r>
              </a:p>
              <a:p>
                <a:pPr indent="0" algn="just">
                  <a:lnSpc>
                    <a:spcPct val="107000"/>
                  </a:lnSpc>
                  <a:spcAft>
                    <a:spcPts val="0"/>
                  </a:spcAft>
                  <a:buNone/>
                </a:pPr>
                <a:r>
                  <a:rPr lang="kk-KZ" sz="2800" dirty="0" smtClean="0">
                    <a:solidFill>
                      <a:srgbClr val="000000"/>
                    </a:solidFill>
                    <a:latin typeface="Times New Roman" panose="02020603050405020304" pitchFamily="18" charset="0"/>
                    <a:ea typeface="Arial Unicode MS"/>
                    <a:cs typeface="Times New Roman" panose="02020603050405020304" pitchFamily="18" charset="0"/>
                  </a:rPr>
                  <a:t>	Үздіксіз </a:t>
                </a:r>
                <a:r>
                  <a:rPr lang="kk-KZ" sz="2800" dirty="0">
                    <a:solidFill>
                      <a:srgbClr val="000000"/>
                    </a:solidFill>
                    <a:latin typeface="Times New Roman" panose="02020603050405020304" pitchFamily="18" charset="0"/>
                    <a:ea typeface="Arial Unicode MS"/>
                    <a:cs typeface="Times New Roman" panose="02020603050405020304" pitchFamily="18" charset="0"/>
                  </a:rPr>
                  <a:t>спектрлер жеке элементтерге тән емес және олар термиялық қоздыру жағдайларына қатты тәуелді.</a:t>
                </a:r>
                <a:endParaRPr lang="ru-RU" sz="2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ru-RU" sz="2800" dirty="0">
                  <a:latin typeface="Times New Roman" panose="02020603050405020304" pitchFamily="18" charset="0"/>
                  <a:cs typeface="Times New Roman" panose="02020603050405020304" pitchFamily="18" charset="0"/>
                </a:endParaRPr>
              </a:p>
            </p:txBody>
          </p:sp>
        </mc:Choice>
        <mc:Fallback xmlns="">
          <p:sp>
            <p:nvSpPr>
              <p:cNvPr id="3" name="Объект 2"/>
              <p:cNvSpPr>
                <a:spLocks noGrp="1" noRot="1" noChangeAspect="1" noMove="1" noResize="1" noEditPoints="1" noAdjustHandles="1" noChangeArrowheads="1" noChangeShapeType="1" noTextEdit="1"/>
              </p:cNvSpPr>
              <p:nvPr>
                <p:ph sz="quarter" idx="1"/>
              </p:nvPr>
            </p:nvSpPr>
            <p:spPr>
              <a:xfrm>
                <a:off x="457200" y="404664"/>
                <a:ext cx="8003232" cy="6453336"/>
              </a:xfrm>
              <a:blipFill>
                <a:blip r:embed="rId3"/>
                <a:stretch>
                  <a:fillRect t="-1133" r="-1523" b="-2077"/>
                </a:stretch>
              </a:blipFill>
            </p:spPr>
            <p:txBody>
              <a:bodyPr/>
              <a:lstStyle/>
              <a:p>
                <a:r>
                  <a:rPr lang="ru-RU">
                    <a:noFill/>
                  </a:rPr>
                  <a:t> </a:t>
                </a:r>
              </a:p>
            </p:txBody>
          </p:sp>
        </mc:Fallback>
      </mc:AlternateContent>
      <p:sp>
        <p:nvSpPr>
          <p:cNvPr id="4" name="Номер слайда 3"/>
          <p:cNvSpPr>
            <a:spLocks noGrp="1"/>
          </p:cNvSpPr>
          <p:nvPr>
            <p:ph type="sldNum" sz="quarter" idx="15"/>
          </p:nvPr>
        </p:nvSpPr>
        <p:spPr/>
        <p:txBody>
          <a:bodyPr/>
          <a:lstStyle/>
          <a:p>
            <a:fld id="{D6F87789-79C0-4369-89FF-5E19A7612EE5}" type="slidenum">
              <a:rPr lang="ru-RU" smtClean="0"/>
              <a:pPr/>
              <a:t>6</a:t>
            </a:fld>
            <a:endParaRPr lang="ru-RU"/>
          </a:p>
        </p:txBody>
      </p:sp>
    </p:spTree>
    <p:extLst>
      <p:ext uri="{BB962C8B-B14F-4D97-AF65-F5344CB8AC3E}">
        <p14:creationId xmlns:p14="http://schemas.microsoft.com/office/powerpoint/2010/main" val="4159473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457200" y="404664"/>
            <a:ext cx="7859216" cy="6069288"/>
          </a:xfrm>
        </p:spPr>
        <p:txBody>
          <a:bodyPr/>
          <a:lstStyle/>
          <a:p>
            <a:pPr indent="0" algn="just">
              <a:lnSpc>
                <a:spcPct val="107000"/>
              </a:lnSpc>
              <a:spcAft>
                <a:spcPts val="0"/>
              </a:spcAft>
              <a:buNone/>
            </a:pPr>
            <a:r>
              <a:rPr lang="kk-KZ" dirty="0" smtClean="0">
                <a:solidFill>
                  <a:srgbClr val="000000"/>
                </a:solidFill>
                <a:latin typeface="Times New Roman" panose="02020603050405020304" pitchFamily="18" charset="0"/>
                <a:ea typeface="Arial Unicode MS"/>
                <a:cs typeface="Times New Roman" panose="02020603050405020304" pitchFamily="18" charset="0"/>
              </a:rPr>
              <a:t>	</a:t>
            </a:r>
            <a:r>
              <a:rPr lang="kk-KZ" sz="3200" dirty="0" smtClean="0">
                <a:solidFill>
                  <a:srgbClr val="000000"/>
                </a:solidFill>
                <a:latin typeface="Times New Roman" panose="02020603050405020304" pitchFamily="18" charset="0"/>
                <a:ea typeface="Arial Unicode MS"/>
                <a:cs typeface="Times New Roman" panose="02020603050405020304" pitchFamily="18" charset="0"/>
              </a:rPr>
              <a:t>Жолақты </a:t>
            </a:r>
            <a:r>
              <a:rPr lang="kk-KZ" sz="3200" dirty="0">
                <a:solidFill>
                  <a:srgbClr val="000000"/>
                </a:solidFill>
                <a:latin typeface="Times New Roman" panose="02020603050405020304" pitchFamily="18" charset="0"/>
                <a:ea typeface="Arial Unicode MS"/>
                <a:cs typeface="Times New Roman" panose="02020603050405020304" pitchFamily="18" charset="0"/>
              </a:rPr>
              <a:t>спектрлер молекулаға тән, оларға да жоғары температура қажет.  Бұл спектрлер күрделі процестерді көрсетеді, олар молекуланың электронды, тербелмелі және айналмалы энергиясының өзгеруіне байланысты</a:t>
            </a:r>
            <a:endParaRPr lang="ru-RU" sz="3200" dirty="0">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sz="3200" dirty="0" smtClean="0">
                <a:solidFill>
                  <a:srgbClr val="000000"/>
                </a:solidFill>
                <a:latin typeface="Times New Roman" panose="02020603050405020304" pitchFamily="18" charset="0"/>
                <a:ea typeface="Arial Unicode MS"/>
                <a:cs typeface="Times New Roman" panose="02020603050405020304" pitchFamily="18" charset="0"/>
              </a:rPr>
              <a:t>	Сызықты </a:t>
            </a:r>
            <a:r>
              <a:rPr lang="kk-KZ" sz="3200" dirty="0">
                <a:solidFill>
                  <a:srgbClr val="000000"/>
                </a:solidFill>
                <a:latin typeface="Times New Roman" panose="02020603050405020304" pitchFamily="18" charset="0"/>
                <a:ea typeface="Arial Unicode MS"/>
                <a:cs typeface="Times New Roman" panose="02020603050405020304" pitchFamily="18" charset="0"/>
              </a:rPr>
              <a:t>спектрлер бос атомдардың және бір атомды иондар  электрондардың қозу процестерінен туындайды. Осы сызықты спектрлердің табиғаты аналитикалық химия үшін өте маңызды.</a:t>
            </a:r>
            <a:endParaRPr lang="ru-RU" sz="3200" dirty="0">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p:sp>
        <p:nvSpPr>
          <p:cNvPr id="4" name="Номер слайда 3"/>
          <p:cNvSpPr>
            <a:spLocks noGrp="1"/>
          </p:cNvSpPr>
          <p:nvPr>
            <p:ph type="sldNum" sz="quarter" idx="15"/>
          </p:nvPr>
        </p:nvSpPr>
        <p:spPr/>
        <p:txBody>
          <a:bodyPr/>
          <a:lstStyle/>
          <a:p>
            <a:fld id="{D6F87789-79C0-4369-89FF-5E19A7612EE5}" type="slidenum">
              <a:rPr lang="ru-RU" smtClean="0"/>
              <a:pPr/>
              <a:t>7</a:t>
            </a:fld>
            <a:endParaRPr lang="ru-RU"/>
          </a:p>
        </p:txBody>
      </p:sp>
    </p:spTree>
    <p:extLst>
      <p:ext uri="{BB962C8B-B14F-4D97-AF65-F5344CB8AC3E}">
        <p14:creationId xmlns:p14="http://schemas.microsoft.com/office/powerpoint/2010/main" val="2454018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066130"/>
          </a:xfrm>
        </p:spPr>
        <p:txBody>
          <a:bodyPr>
            <a:normAutofit fontScale="90000"/>
          </a:bodyPr>
          <a:lstStyle/>
          <a:p>
            <a:pPr indent="450215">
              <a:lnSpc>
                <a:spcPct val="107000"/>
              </a:lnSpc>
              <a:spcAft>
                <a:spcPts val="0"/>
              </a:spcAft>
            </a:pPr>
            <a:r>
              <a:rPr lang="kk-KZ" sz="3200" b="1" dirty="0">
                <a:latin typeface="Times New Roman" panose="02020603050405020304" pitchFamily="18" charset="0"/>
                <a:ea typeface="Calibri" panose="020F0502020204030204" pitchFamily="34" charset="0"/>
                <a:cs typeface="Times New Roman" panose="02020603050405020304" pitchFamily="18" charset="0"/>
              </a:rPr>
              <a:t>Атомдық спектрлер</a:t>
            </a:r>
            <a:r>
              <a:rPr lang="ru-RU" sz="2400" dirty="0">
                <a:latin typeface="Calibri" panose="020F0502020204030204" pitchFamily="34" charset="0"/>
                <a:ea typeface="Calibri" panose="020F0502020204030204" pitchFamily="34" charset="0"/>
                <a:cs typeface="Times New Roman" panose="02020603050405020304" pitchFamily="18" charset="0"/>
              </a:rPr>
              <a:t/>
            </a:r>
            <a:br>
              <a:rPr lang="ru-RU" sz="2400" dirty="0">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3" name="Объект 2"/>
          <p:cNvSpPr>
            <a:spLocks noGrp="1"/>
          </p:cNvSpPr>
          <p:nvPr>
            <p:ph sz="quarter" idx="1"/>
          </p:nvPr>
        </p:nvSpPr>
        <p:spPr>
          <a:xfrm>
            <a:off x="457200" y="980728"/>
            <a:ext cx="7931224" cy="5493224"/>
          </a:xfrm>
        </p:spPr>
        <p:txBody>
          <a:bodyPr>
            <a:normAutofit fontScale="85000" lnSpcReduction="10000"/>
          </a:bodyPr>
          <a:lstStyle/>
          <a:p>
            <a:pPr indent="0" algn="just">
              <a:lnSpc>
                <a:spcPct val="107000"/>
              </a:lnSpc>
              <a:spcAft>
                <a:spcPts val="0"/>
              </a:spcAft>
              <a:buNone/>
            </a:pPr>
            <a:r>
              <a:rPr lang="kk-KZ" dirty="0" smtClean="0">
                <a:latin typeface="Times New Roman" panose="02020603050405020304" pitchFamily="18" charset="0"/>
                <a:ea typeface="Calibri" panose="020F0502020204030204" pitchFamily="34" charset="0"/>
                <a:cs typeface="Times New Roman" panose="02020603050405020304" pitchFamily="18" charset="0"/>
              </a:rPr>
              <a:t>	</a:t>
            </a:r>
            <a:r>
              <a:rPr lang="kk-KZ" sz="2600" dirty="0" smtClean="0">
                <a:latin typeface="Times New Roman" panose="02020603050405020304" pitchFamily="18" charset="0"/>
                <a:ea typeface="Calibri" panose="020F0502020204030204" pitchFamily="34" charset="0"/>
                <a:cs typeface="Times New Roman" panose="02020603050405020304" pitchFamily="18" charset="0"/>
              </a:rPr>
              <a:t>Кирхгоф </a:t>
            </a:r>
            <a:r>
              <a:rPr lang="kk-KZ" sz="2600" dirty="0">
                <a:latin typeface="Times New Roman" panose="02020603050405020304" pitchFamily="18" charset="0"/>
                <a:ea typeface="Calibri" panose="020F0502020204030204" pitchFamily="34" charset="0"/>
                <a:cs typeface="Times New Roman" panose="02020603050405020304" pitchFamily="18" charset="0"/>
              </a:rPr>
              <a:t>пен Бунзен тұжырымдамасы бойынша атомдық спектрлер тек белгілі бір атомға немесе ионға тәуелді. Спектральды сызықтар арқылы сапалық мәлімет аламыз. Атомдық спектрдің сызықтық табиғатын түсіну үшін атомның Бор моделі қолданылдады. Зерттелетін қосылыстың табиғатына қарай толқындық сан мен энергия теңдеулері түрлі боп келеді. Жиі қолданалытын негізгі ережелері:</a:t>
            </a:r>
            <a:endParaRPr lang="ru-RU" sz="2600" dirty="0">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sz="2600" dirty="0" smtClean="0">
                <a:latin typeface="Times New Roman" panose="02020603050405020304" pitchFamily="18" charset="0"/>
                <a:ea typeface="Calibri" panose="020F0502020204030204" pitchFamily="34" charset="0"/>
                <a:cs typeface="Times New Roman" panose="02020603050405020304" pitchFamily="18" charset="0"/>
              </a:rPr>
              <a:t>	- </a:t>
            </a:r>
            <a:r>
              <a:rPr lang="kk-KZ" sz="2600" dirty="0">
                <a:latin typeface="Times New Roman" panose="02020603050405020304" pitchFamily="18" charset="0"/>
                <a:ea typeface="Calibri" panose="020F0502020204030204" pitchFamily="34" charset="0"/>
                <a:cs typeface="Times New Roman" panose="02020603050405020304" pitchFamily="18" charset="0"/>
              </a:rPr>
              <a:t>Атом спектрлері сызықтарының сериялық құрылымы</a:t>
            </a:r>
            <a:endParaRPr lang="ru-RU" sz="2600" dirty="0">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sz="2600" dirty="0" smtClean="0">
                <a:latin typeface="Times New Roman" panose="02020603050405020304" pitchFamily="18" charset="0"/>
                <a:ea typeface="Calibri" panose="020F0502020204030204" pitchFamily="34" charset="0"/>
                <a:cs typeface="Times New Roman" panose="02020603050405020304" pitchFamily="18" charset="0"/>
              </a:rPr>
              <a:t>	- </a:t>
            </a:r>
            <a:r>
              <a:rPr lang="kk-KZ" sz="2600" dirty="0">
                <a:latin typeface="Times New Roman" panose="02020603050405020304" pitchFamily="18" charset="0"/>
                <a:ea typeface="Calibri" panose="020F0502020204030204" pitchFamily="34" charset="0"/>
                <a:cs typeface="Times New Roman" panose="02020603050405020304" pitchFamily="18" charset="0"/>
              </a:rPr>
              <a:t>Бір валентті электроны бар көп электронды жүйелер</a:t>
            </a:r>
            <a:endParaRPr lang="ru-RU" sz="2600" dirty="0">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sz="2600" dirty="0" smtClean="0">
                <a:latin typeface="Times New Roman" panose="02020603050405020304" pitchFamily="18" charset="0"/>
                <a:ea typeface="Calibri" panose="020F0502020204030204" pitchFamily="34" charset="0"/>
                <a:cs typeface="Times New Roman" panose="02020603050405020304" pitchFamily="18" charset="0"/>
              </a:rPr>
              <a:t>	- </a:t>
            </a:r>
            <a:r>
              <a:rPr lang="kk-KZ" sz="2600" dirty="0">
                <a:latin typeface="Times New Roman" panose="02020603050405020304" pitchFamily="18" charset="0"/>
                <a:ea typeface="Calibri" panose="020F0502020204030204" pitchFamily="34" charset="0"/>
                <a:cs typeface="Times New Roman" panose="02020603050405020304" pitchFamily="18" charset="0"/>
              </a:rPr>
              <a:t>Көп валентті электрондары бар көп электронды жүйелер</a:t>
            </a:r>
            <a:endParaRPr lang="ru-RU" sz="2600" dirty="0">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sz="2600" dirty="0" smtClean="0">
                <a:latin typeface="Times New Roman" panose="02020603050405020304" pitchFamily="18" charset="0"/>
                <a:ea typeface="Calibri" panose="020F0502020204030204" pitchFamily="34" charset="0"/>
                <a:cs typeface="Times New Roman" panose="02020603050405020304" pitchFamily="18" charset="0"/>
              </a:rPr>
              <a:t>	- </a:t>
            </a:r>
            <a:r>
              <a:rPr lang="kk-KZ" sz="2600" dirty="0">
                <a:latin typeface="Times New Roman" panose="02020603050405020304" pitchFamily="18" charset="0"/>
                <a:ea typeface="Calibri" panose="020F0502020204030204" pitchFamily="34" charset="0"/>
                <a:cs typeface="Times New Roman" panose="02020603050405020304" pitchFamily="18" charset="0"/>
              </a:rPr>
              <a:t>Ауыр элементтер</a:t>
            </a:r>
            <a:endParaRPr lang="ru-RU" sz="2600" dirty="0">
              <a:latin typeface="Times New Roman" panose="02020603050405020304" pitchFamily="18"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sz="2600" dirty="0" smtClean="0">
                <a:latin typeface="Times New Roman" panose="02020603050405020304" pitchFamily="18" charset="0"/>
                <a:ea typeface="Calibri" panose="020F0502020204030204" pitchFamily="34" charset="0"/>
                <a:cs typeface="Times New Roman" panose="02020603050405020304" pitchFamily="18" charset="0"/>
              </a:rPr>
              <a:t>	Аталған </a:t>
            </a:r>
            <a:r>
              <a:rPr lang="kk-KZ" sz="2600" dirty="0">
                <a:latin typeface="Times New Roman" panose="02020603050405020304" pitchFamily="18" charset="0"/>
                <a:ea typeface="Calibri" panose="020F0502020204030204" pitchFamily="34" charset="0"/>
                <a:cs typeface="Times New Roman" panose="02020603050405020304" pitchFamily="18" charset="0"/>
              </a:rPr>
              <a:t>ұғымдарда Бор моделі фотонға, энергияға квант санына байланысты түрлі теңдеулер арқылы өрнектеледі. </a:t>
            </a:r>
            <a:endParaRPr lang="ru-RU" sz="2600" dirty="0">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p:sp>
        <p:nvSpPr>
          <p:cNvPr id="4" name="Номер слайда 3"/>
          <p:cNvSpPr>
            <a:spLocks noGrp="1"/>
          </p:cNvSpPr>
          <p:nvPr>
            <p:ph type="sldNum" sz="quarter" idx="15"/>
          </p:nvPr>
        </p:nvSpPr>
        <p:spPr/>
        <p:txBody>
          <a:bodyPr/>
          <a:lstStyle/>
          <a:p>
            <a:fld id="{D6F87789-79C0-4369-89FF-5E19A7612EE5}" type="slidenum">
              <a:rPr lang="ru-RU" smtClean="0"/>
              <a:pPr/>
              <a:t>8</a:t>
            </a:fld>
            <a:endParaRPr lang="ru-RU"/>
          </a:p>
        </p:txBody>
      </p:sp>
    </p:spTree>
    <p:extLst>
      <p:ext uri="{BB962C8B-B14F-4D97-AF65-F5344CB8AC3E}">
        <p14:creationId xmlns:p14="http://schemas.microsoft.com/office/powerpoint/2010/main" val="796041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p:cNvSpPr>
                <a:spLocks noGrp="1"/>
              </p:cNvSpPr>
              <p:nvPr>
                <p:ph sz="quarter" idx="1"/>
              </p:nvPr>
            </p:nvSpPr>
            <p:spPr>
              <a:xfrm>
                <a:off x="457200" y="332656"/>
                <a:ext cx="7859216" cy="6141296"/>
              </a:xfrm>
            </p:spPr>
            <p:txBody>
              <a:bodyPr>
                <a:normAutofit fontScale="92500"/>
              </a:bodyPr>
              <a:lstStyle/>
              <a:p>
                <a:pPr indent="0" algn="just">
                  <a:lnSpc>
                    <a:spcPct val="107000"/>
                  </a:lnSpc>
                  <a:spcAft>
                    <a:spcPts val="0"/>
                  </a:spcAft>
                  <a:buNone/>
                </a:pPr>
                <a:r>
                  <a:rPr lang="kk-KZ" dirty="0" smtClean="0">
                    <a:latin typeface="Times New Roman" panose="02020603050405020304" pitchFamily="18" charset="0"/>
                    <a:ea typeface="Calibri" panose="020F0502020204030204" pitchFamily="34" charset="0"/>
                    <a:cs typeface="Times New Roman" panose="02020603050405020304" pitchFamily="18" charset="0"/>
                  </a:rPr>
                  <a:t>	Тек </a:t>
                </a:r>
                <a:r>
                  <a:rPr lang="kk-KZ" dirty="0">
                    <a:latin typeface="Times New Roman" panose="02020603050405020304" pitchFamily="18" charset="0"/>
                    <a:ea typeface="Calibri" panose="020F0502020204030204" pitchFamily="34" charset="0"/>
                    <a:cs typeface="Times New Roman" panose="02020603050405020304" pitchFamily="18" charset="0"/>
                  </a:rPr>
                  <a:t>ауыр элементтердің ерекшеліне тоқтала кетейік. Атомдық номері үлкен, соның ішінде ауыр металдар үшін спектр алу күрделі. Мысалы, вольфрам үшін 8000-ға жуық атомдық спектрлік сызықтар белгілі. Спектрлердің осындай күрделілігі талдау үшін кедергі келтірмейді және практикада қолданыла береді.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kk-KZ" dirty="0" smtClean="0">
                    <a:latin typeface="Times New Roman" panose="02020603050405020304" pitchFamily="18" charset="0"/>
                    <a:ea typeface="Calibri" panose="020F0502020204030204" pitchFamily="34" charset="0"/>
                    <a:cs typeface="Times New Roman" panose="02020603050405020304" pitchFamily="18" charset="0"/>
                  </a:rPr>
                  <a:t>	«</a:t>
                </a:r>
                <a:r>
                  <a:rPr lang="kk-KZ" dirty="0">
                    <a:latin typeface="Times New Roman" panose="02020603050405020304" pitchFamily="18" charset="0"/>
                    <a:ea typeface="Calibri" panose="020F0502020204030204" pitchFamily="34" charset="0"/>
                    <a:cs typeface="Times New Roman" panose="02020603050405020304" pitchFamily="18" charset="0"/>
                  </a:rPr>
                  <a:t>Спектрлік сызық» атауының тарихи маңызы зор, тіркеуші құрал ретінде қолданылатын спектроскоп немесе фотопластинка сияқты жазу құрылғысынан алынған ені </a:t>
                </a:r>
                <a14:m>
                  <m:oMath xmlns:m="http://schemas.openxmlformats.org/officeDocument/2006/math">
                    <m:sSup>
                      <m:sSupPr>
                        <m:ctrlPr>
                          <a:rPr lang="ru-RU" i="1">
                            <a:latin typeface="Cambria Math" panose="02040503050406030204" pitchFamily="18" charset="0"/>
                            <a:ea typeface="Calibri" panose="020F0502020204030204" pitchFamily="34" charset="0"/>
                            <a:cs typeface="Times New Roman" panose="02020603050405020304" pitchFamily="18" charset="0"/>
                          </a:rPr>
                        </m:ctrlPr>
                      </m:sSupPr>
                      <m:e>
                        <m:r>
                          <a:rPr lang="kk-KZ" i="1">
                            <a:latin typeface="Cambria Math" panose="02040503050406030204" pitchFamily="18" charset="0"/>
                            <a:ea typeface="Calibri" panose="020F0502020204030204" pitchFamily="34" charset="0"/>
                            <a:cs typeface="Times New Roman" panose="02020603050405020304" pitchFamily="18" charset="0"/>
                          </a:rPr>
                          <m:t>10</m:t>
                        </m:r>
                      </m:e>
                      <m:sup>
                        <m:r>
                          <a:rPr lang="kk-KZ" i="1">
                            <a:latin typeface="Cambria Math" panose="02040503050406030204" pitchFamily="18" charset="0"/>
                            <a:ea typeface="Calibri" panose="020F0502020204030204" pitchFamily="34" charset="0"/>
                            <a:cs typeface="Times New Roman" panose="02020603050405020304" pitchFamily="18" charset="0"/>
                          </a:rPr>
                          <m:t>−3</m:t>
                        </m:r>
                      </m:sup>
                    </m:sSup>
                  </m:oMath>
                </a14:m>
                <a:r>
                  <a:rPr lang="kk-KZ" dirty="0">
                    <a:latin typeface="Times New Roman" panose="02020603050405020304" pitchFamily="18" charset="0"/>
                    <a:ea typeface="Calibri" panose="020F0502020204030204" pitchFamily="34" charset="0"/>
                    <a:cs typeface="Times New Roman" panose="02020603050405020304" pitchFamily="18" charset="0"/>
                  </a:rPr>
                  <a:t> нм  атомдық спектрлер шынымен сызық түрінде қабылданады. Қазіргі заманғы аналитикалық құралдармен жабдықталған компьютерлерге немесе плоттерге негізделген жазу құрылғылары жеке бөлшектердің спектрін ажыратып, белгілі бір пішіні және жеткілікті түрде өлшенетін ені бар спектрлік жолақ ретінде анықтауға мүмкіндік береді.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mc:Choice>
        <mc:Fallback xmlns="">
          <p:sp>
            <p:nvSpPr>
              <p:cNvPr id="3" name="Объект 2"/>
              <p:cNvSpPr>
                <a:spLocks noGrp="1" noRot="1" noChangeAspect="1" noMove="1" noResize="1" noEditPoints="1" noAdjustHandles="1" noChangeArrowheads="1" noChangeShapeType="1" noTextEdit="1"/>
              </p:cNvSpPr>
              <p:nvPr>
                <p:ph sz="quarter" idx="1"/>
              </p:nvPr>
            </p:nvSpPr>
            <p:spPr>
              <a:xfrm>
                <a:off x="457200" y="332656"/>
                <a:ext cx="7859216" cy="6141296"/>
              </a:xfrm>
              <a:blipFill>
                <a:blip r:embed="rId2"/>
                <a:stretch>
                  <a:fillRect t="-695" r="-1009"/>
                </a:stretch>
              </a:blipFill>
            </p:spPr>
            <p:txBody>
              <a:bodyPr/>
              <a:lstStyle/>
              <a:p>
                <a:r>
                  <a:rPr lang="ru-RU">
                    <a:noFill/>
                  </a:rPr>
                  <a:t> </a:t>
                </a:r>
              </a:p>
            </p:txBody>
          </p:sp>
        </mc:Fallback>
      </mc:AlternateContent>
      <p:sp>
        <p:nvSpPr>
          <p:cNvPr id="4" name="Номер слайда 3"/>
          <p:cNvSpPr>
            <a:spLocks noGrp="1"/>
          </p:cNvSpPr>
          <p:nvPr>
            <p:ph type="sldNum" sz="quarter" idx="15"/>
          </p:nvPr>
        </p:nvSpPr>
        <p:spPr/>
        <p:txBody>
          <a:bodyPr/>
          <a:lstStyle/>
          <a:p>
            <a:fld id="{D6F87789-79C0-4369-89FF-5E19A7612EE5}" type="slidenum">
              <a:rPr lang="ru-RU" smtClean="0"/>
              <a:pPr/>
              <a:t>9</a:t>
            </a:fld>
            <a:endParaRPr lang="ru-RU"/>
          </a:p>
        </p:txBody>
      </p:sp>
    </p:spTree>
    <p:extLst>
      <p:ext uri="{BB962C8B-B14F-4D97-AF65-F5344CB8AC3E}">
        <p14:creationId xmlns:p14="http://schemas.microsoft.com/office/powerpoint/2010/main" val="29799074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TM03090434[[fn=Дерево]]</Template>
  <TotalTime>5966</TotalTime>
  <Words>44</Words>
  <Application>Microsoft Office PowerPoint</Application>
  <PresentationFormat>Экран (4:3)</PresentationFormat>
  <Paragraphs>66</Paragraphs>
  <Slides>14</Slides>
  <Notes>1</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14</vt:i4>
      </vt:variant>
    </vt:vector>
  </HeadingPairs>
  <TitlesOfParts>
    <vt:vector size="22" baseType="lpstr">
      <vt:lpstr>Arial Unicode MS</vt:lpstr>
      <vt:lpstr>Calibri</vt:lpstr>
      <vt:lpstr>Cambria Math</vt:lpstr>
      <vt:lpstr>Century Schoolbook</vt:lpstr>
      <vt:lpstr>Times New Roman</vt:lpstr>
      <vt:lpstr>Wingdings</vt:lpstr>
      <vt:lpstr>Wingdings 2</vt:lpstr>
      <vt:lpstr>Эркер</vt:lpstr>
      <vt:lpstr>Әл-Фараби атындағы Қазақ ұлттық университеті Химия және химиялық технология факультеті</vt:lpstr>
      <vt:lpstr>Атомдық спектроскопия әдісінің  теориялық негізі </vt:lpstr>
      <vt:lpstr>Презентация PowerPoint</vt:lpstr>
      <vt:lpstr>Презентация PowerPoint</vt:lpstr>
      <vt:lpstr>СПЕКТРЛЕР ТҮРЛЕРІ</vt:lpstr>
      <vt:lpstr>Презентация PowerPoint</vt:lpstr>
      <vt:lpstr>Презентация PowerPoint</vt:lpstr>
      <vt:lpstr>Атомдық спектрлер </vt:lpstr>
      <vt:lpstr>Презентация PowerPoint</vt:lpstr>
      <vt:lpstr>     Атомдық спектр сызығының қарқындылығы </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Әль-Фараби атындағы Қазақ Ұлттық университеті Химия және химиялық технология факультеті</dc:title>
  <dc:creator>1</dc:creator>
  <cp:lastModifiedBy>Akmaral Ismailova</cp:lastModifiedBy>
  <cp:revision>208</cp:revision>
  <dcterms:created xsi:type="dcterms:W3CDTF">2012-02-27T19:01:21Z</dcterms:created>
  <dcterms:modified xsi:type="dcterms:W3CDTF">2024-03-12T03:00:16Z</dcterms:modified>
</cp:coreProperties>
</file>