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63" r:id="rId5"/>
    <p:sldId id="278" r:id="rId6"/>
    <p:sldId id="282" r:id="rId7"/>
    <p:sldId id="283" r:id="rId8"/>
    <p:sldId id="284" r:id="rId9"/>
    <p:sldId id="285" r:id="rId10"/>
    <p:sldId id="288" r:id="rId11"/>
    <p:sldId id="287" r:id="rId12"/>
    <p:sldId id="289" r:id="rId13"/>
    <p:sldId id="281" r:id="rId14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74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03.05.2021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case or corpus? How to translate in the correct sense???????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noProof="0" smtClean="0"/>
              <a:t>2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86092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03.05.2021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03.05.2021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89315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/>
              <a:t>2021</a:t>
            </a:r>
            <a:endParaRPr lang="ru-RU" sz="2000" b="1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770FB26-B08D-4C37-B81B-A0FCE7C05332}"/>
              </a:ext>
            </a:extLst>
          </p:cNvPr>
          <p:cNvSpPr/>
          <p:nvPr/>
        </p:nvSpPr>
        <p:spPr>
          <a:xfrm>
            <a:off x="1704109" y="889844"/>
            <a:ext cx="866601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al-</a:t>
            </a:r>
            <a:r>
              <a:rPr lang="en-US" sz="3600" dirty="0" err="1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Farabi</a:t>
            </a:r>
            <a:r>
              <a:rPr lang="en-US" sz="3600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 </a:t>
            </a:r>
            <a:r>
              <a:rPr lang="en-US" sz="3600" dirty="0" err="1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KazNU</a:t>
            </a:r>
            <a:r>
              <a:rPr lang="en-US" sz="3600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 </a:t>
            </a:r>
            <a:br>
              <a:rPr lang="en-US" sz="3600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</a:br>
            <a:br>
              <a:rPr lang="en-US" sz="4000" b="1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</a:br>
            <a:r>
              <a:rPr lang="en-US" sz="4800" b="1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LANGUAGE RESOURCES</a:t>
            </a:r>
            <a:br>
              <a:rPr lang="en-US" sz="4000" b="1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</a:br>
            <a:r>
              <a:rPr lang="en-US" sz="4000" b="1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Module. </a:t>
            </a:r>
            <a:r>
              <a:rPr lang="en-US" sz="4000" b="1" dirty="0" err="1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Module:Corpus</a:t>
            </a:r>
            <a:r>
              <a:rPr lang="en-US" sz="4000" b="1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 AS A LANGUAGE RESOURCE</a:t>
            </a:r>
            <a:br>
              <a:rPr lang="en-US" sz="4000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</a:br>
            <a:r>
              <a:rPr lang="en-US" sz="4000" b="1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Lecture 3. </a:t>
            </a:r>
            <a:r>
              <a:rPr lang="en-US" sz="4000" dirty="0">
                <a:solidFill>
                  <a:srgbClr val="4F81BD">
                    <a:lumMod val="75000"/>
                  </a:srgbClr>
                </a:solidFill>
                <a:latin typeface="Impact"/>
                <a:ea typeface="+mj-ea"/>
                <a:cs typeface="+mj-cs"/>
              </a:rPr>
              <a:t>Review of national text corpus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en-US" sz="3500" dirty="0"/>
              <a:t>Questions</a:t>
            </a:r>
            <a:r>
              <a:rPr lang="ru-RU" sz="3500" dirty="0"/>
              <a:t>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pPr algn="ctr"/>
            <a:r>
              <a:rPr lang="en-US" dirty="0"/>
              <a:t>Lecture content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484671"/>
            <a:ext cx="11131296" cy="5373329"/>
          </a:xfrm>
        </p:spPr>
        <p:txBody>
          <a:bodyPr/>
          <a:lstStyle/>
          <a:p>
            <a:r>
              <a:rPr lang="en-US" b="1" dirty="0"/>
              <a:t>Keywords </a:t>
            </a:r>
            <a:r>
              <a:rPr lang="en-US" dirty="0"/>
              <a:t>: text corpus , language corpus , national corpus , corpus linguistics, computational linguistics</a:t>
            </a:r>
            <a:endParaRPr lang="ru-RU" dirty="0"/>
          </a:p>
          <a:p>
            <a:r>
              <a:rPr lang="en-US" b="1"/>
              <a:t>issues to be considered:</a:t>
            </a:r>
            <a:endParaRPr lang="en-US" dirty="0"/>
          </a:p>
          <a:p>
            <a:r>
              <a:rPr lang="en-US" b="1" dirty="0"/>
              <a:t>What is a language corpus?</a:t>
            </a:r>
          </a:p>
          <a:p>
            <a:r>
              <a:rPr lang="en-US" b="1" dirty="0"/>
              <a:t>The history of the origin of corpus linguistics.</a:t>
            </a:r>
          </a:p>
          <a:p>
            <a:r>
              <a:rPr lang="en-US" b="1" dirty="0"/>
              <a:t>What is the National Corpus of Texts?</a:t>
            </a:r>
          </a:p>
          <a:p>
            <a:r>
              <a:rPr lang="en-US" b="1" dirty="0"/>
              <a:t>Corpuses of the Kazakh language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a language corpus?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Various body definitions.</a:t>
            </a:r>
          </a:p>
          <a:p>
            <a:r>
              <a:rPr lang="en-US" dirty="0"/>
              <a:t>Characteristics of the texts loaded into the corpus.</a:t>
            </a:r>
          </a:p>
          <a:p>
            <a:r>
              <a:rPr lang="en-US" dirty="0"/>
              <a:t>Corpus text database.</a:t>
            </a:r>
          </a:p>
          <a:p>
            <a:r>
              <a:rPr lang="en-US" dirty="0"/>
              <a:t>Styles and genres of texts.</a:t>
            </a:r>
          </a:p>
          <a:p>
            <a:r>
              <a:rPr lang="en-US" dirty="0"/>
              <a:t>Purpose of the Corpus.</a:t>
            </a:r>
          </a:p>
          <a:p>
            <a:r>
              <a:rPr lang="en-US" dirty="0"/>
              <a:t>Corpus linguistics.</a:t>
            </a:r>
          </a:p>
          <a:p>
            <a:r>
              <a:rPr lang="en-US" dirty="0"/>
              <a:t>Corpus manager.</a:t>
            </a:r>
          </a:p>
          <a:p>
            <a:r>
              <a:rPr lang="en-US" dirty="0"/>
              <a:t>The difference between corpus linguistics and traditional linguistics.</a:t>
            </a:r>
          </a:p>
          <a:p>
            <a:r>
              <a:rPr lang="en-US" dirty="0"/>
              <a:t>The formation of the Corpus is an urgent task of modern world communities.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1217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Language corpus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Corpus is an information and reference system based on a collection of texts in a certain language in electronic form ”[https://ruscorpora.ru].</a:t>
            </a:r>
          </a:p>
          <a:p>
            <a:r>
              <a:rPr lang="en-US" dirty="0"/>
              <a:t>“The linguistic corpus is an array of texts collected in a single system according to certain characteristics (language, genre, time of the text's creation, author, etc.) and provided with a search engine. The linguistic corpus can include both written texts (texts of newspapers, magazines, literary works) and transcripts of radio and television programs 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100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733" y="0"/>
            <a:ext cx="9601200" cy="990600"/>
          </a:xfrm>
        </p:spPr>
        <p:txBody>
          <a:bodyPr/>
          <a:lstStyle/>
          <a:p>
            <a:pPr algn="ctr"/>
            <a:br>
              <a:rPr lang="ru-RU" dirty="0"/>
            </a:br>
            <a:r>
              <a:rPr lang="en-US" dirty="0"/>
              <a:t>Key points in defining a corpus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484671"/>
            <a:ext cx="10170543" cy="4382729"/>
          </a:xfrm>
        </p:spPr>
        <p:txBody>
          <a:bodyPr/>
          <a:lstStyle/>
          <a:p>
            <a:r>
              <a:rPr lang="en-US" sz="2000" dirty="0"/>
              <a:t>The corpus is</a:t>
            </a:r>
            <a:r>
              <a:rPr lang="kk-KZ" sz="2000" dirty="0"/>
              <a:t> </a:t>
            </a:r>
            <a:r>
              <a:rPr lang="en-US" sz="2000" dirty="0"/>
              <a:t>an information and reference system;</a:t>
            </a:r>
          </a:p>
          <a:p>
            <a:r>
              <a:rPr lang="en-US" sz="2000" dirty="0"/>
              <a:t>The corpus is - a set of texts;</a:t>
            </a:r>
          </a:p>
          <a:p>
            <a:r>
              <a:rPr lang="en-US" sz="2000" dirty="0"/>
              <a:t>corpus - a collection of texts in electronic form;</a:t>
            </a:r>
          </a:p>
          <a:p>
            <a:r>
              <a:rPr lang="en-US" sz="2000" dirty="0"/>
              <a:t>it is a verbal unity organized in a certain way;</a:t>
            </a:r>
          </a:p>
          <a:p>
            <a:r>
              <a:rPr lang="en-US" sz="2000" dirty="0"/>
              <a:t>The corpus is a representative body of texts;</a:t>
            </a:r>
          </a:p>
          <a:p>
            <a:r>
              <a:rPr lang="en-US" sz="2000" dirty="0"/>
              <a:t>corpus is a philologically competent array of language data;</a:t>
            </a:r>
          </a:p>
          <a:p>
            <a:r>
              <a:rPr lang="en-US" sz="2000" dirty="0"/>
              <a:t>The corpus is</a:t>
            </a:r>
            <a:r>
              <a:rPr lang="kk-KZ" sz="2000" dirty="0"/>
              <a:t> </a:t>
            </a:r>
            <a:r>
              <a:rPr lang="en-US" sz="2000" dirty="0"/>
              <a:t>a collection of linguistic data;</a:t>
            </a:r>
          </a:p>
          <a:p>
            <a:r>
              <a:rPr lang="en-US" sz="2000" dirty="0"/>
              <a:t>The corpus is</a:t>
            </a:r>
            <a:r>
              <a:rPr lang="kk-KZ" sz="2000" dirty="0"/>
              <a:t> </a:t>
            </a:r>
            <a:r>
              <a:rPr lang="en-US" sz="2000" dirty="0"/>
              <a:t>a collection of natural texts, written or oral, etc.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0094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Corpus Manager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Corpus Manager is a specialized search engine.</a:t>
            </a:r>
          </a:p>
          <a:p>
            <a:r>
              <a:rPr lang="en-US" b="1" dirty="0"/>
              <a:t>Tasks:</a:t>
            </a:r>
          </a:p>
          <a:p>
            <a:r>
              <a:rPr lang="en-US" dirty="0"/>
              <a:t>data search in the corpus,</a:t>
            </a:r>
          </a:p>
          <a:p>
            <a:r>
              <a:rPr lang="en-US" dirty="0"/>
              <a:t>receive statistical information,</a:t>
            </a:r>
          </a:p>
          <a:p>
            <a:r>
              <a:rPr lang="en-US" dirty="0"/>
              <a:t>provide the results to the user in a convenient form.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16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CC690F3-CF70-43E9-87D2-FFCCE70AB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140283"/>
              </p:ext>
            </p:extLst>
          </p:nvPr>
        </p:nvGraphicFramePr>
        <p:xfrm>
          <a:off x="800100" y="0"/>
          <a:ext cx="10904220" cy="6858002"/>
        </p:xfrm>
        <a:graphic>
          <a:graphicData uri="http://schemas.openxmlformats.org/drawingml/2006/table">
            <a:tbl>
              <a:tblPr firstRow="1" firstCol="1" bandRow="1">
                <a:tableStyleId>{306799F8-075E-4A3A-A7F6-7FBC6576F1A4}</a:tableStyleId>
              </a:tblPr>
              <a:tblGrid>
                <a:gridCol w="5452110">
                  <a:extLst>
                    <a:ext uri="{9D8B030D-6E8A-4147-A177-3AD203B41FA5}">
                      <a16:colId xmlns:a16="http://schemas.microsoft.com/office/drawing/2014/main" val="1770710247"/>
                    </a:ext>
                  </a:extLst>
                </a:gridCol>
                <a:gridCol w="5452110">
                  <a:extLst>
                    <a:ext uri="{9D8B030D-6E8A-4147-A177-3AD203B41FA5}">
                      <a16:colId xmlns:a16="http://schemas.microsoft.com/office/drawing/2014/main" val="542882157"/>
                    </a:ext>
                  </a:extLst>
                </a:gridCol>
              </a:tblGrid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 err="1">
                          <a:effectLst/>
                        </a:rPr>
                        <a:t>Traditional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r>
                        <a:rPr lang="ru-RU" sz="1000" dirty="0" err="1">
                          <a:effectLst/>
                        </a:rPr>
                        <a:t>linguistics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Corpus linguistics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3591026755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Language learning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Speech study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2571753761"/>
                  </a:ext>
                </a:extLst>
              </a:tr>
              <a:tr h="813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Purpose - to describe and explain the language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The goal is to describe the language in the form as it manifested itself in speech, presented in the form of a specially selected corpus of texts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4147028026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In his research he goes from theory to its explanation and confirmation in the facts of speech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In her research she relies on data from the text corpus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2925293881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Prefers qualitative (qualitative) methods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Prefers quantitative (quantitative) methods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969039589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based on rationalistic methods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based on empirical methods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226624317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Text is seen as some kind of abstraction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The text is considered as some physical entity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2453114878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Studying linguistic universals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Composing grammar of specific languages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795059288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The focus is not only on form, but also on content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Focuses on form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3986364589"/>
                  </a:ext>
                </a:extLst>
              </a:tr>
              <a:tr h="277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Considers texts in local perspective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Sees texts from a global perspective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4062999719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Analyzes some specific, artificially limited, problem area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Focuses on the broadest possible view of the text, not limited by any dogmas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2328497134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It relies on intuition in the selection of speech material, in the selection of empirical materials of its research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In its conclusions relies on the observation of speech activity manifested in the form of texts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957546215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Prefers logical reasoning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Often uses probabilistic methods and statistics for the primary processing of speech material.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86843891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Artificial examples are preferred, from words isolated from the text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Work is carried out with linguistic data (word usage) in the form in which they were encountered in the context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537134727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Prefers deductive methods of processing empirical verbal material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Prefers inductive methods of processing empirical verbal material, considers them to be the essence of the scientific method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168176745"/>
                  </a:ext>
                </a:extLst>
              </a:tr>
              <a:tr h="545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Believes in discoveries based on procedures, assessments, comparisons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Believes in scientific discovery based on empirical data processing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08" marR="7408" marT="7408" marB="7408" anchor="ctr"/>
                </a:tc>
                <a:extLst>
                  <a:ext uri="{0D108BD9-81ED-4DB2-BD59-A6C34878D82A}">
                    <a16:rowId xmlns:a16="http://schemas.microsoft.com/office/drawing/2014/main" val="2933243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07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Corpus </a:t>
            </a:r>
            <a:r>
              <a:rPr lang="en-US" b="1" dirty="0"/>
              <a:t>of the Kazakh language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Various lexicographic sources have been created on the basis of the machine fund of Kazakh texts of the Institute of Nuclear Sciences of the RK.</a:t>
            </a:r>
          </a:p>
          <a:p>
            <a:r>
              <a:rPr lang="en-US" dirty="0"/>
              <a:t>It is planned to develop a complex of computer programs, in other words, software in the Kazakh language, a large-scale infrastructure, introduce the Kazakh language into the Internet space, create a series of online services, a holistic integrated system for the development of the state language of Kazakhstan, taking into account the experience of past years and the modern development of information technologies "[www .bimash.kz].</a:t>
            </a:r>
          </a:p>
        </p:txBody>
      </p:sp>
    </p:spTree>
    <p:extLst>
      <p:ext uri="{BB962C8B-B14F-4D97-AF65-F5344CB8AC3E}">
        <p14:creationId xmlns:p14="http://schemas.microsoft.com/office/powerpoint/2010/main" val="1500607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B37AAE-5A43-4622-81A3-6D50585D9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23081"/>
            <a:ext cx="9601200" cy="5444319"/>
          </a:xfrm>
        </p:spPr>
        <p:txBody>
          <a:bodyPr/>
          <a:lstStyle/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r>
              <a:rPr lang="en-US" sz="2000" dirty="0"/>
              <a:t>References:</a:t>
            </a:r>
          </a:p>
          <a:p>
            <a:r>
              <a:rPr lang="en-US" sz="2000" dirty="0"/>
              <a:t>1.	https://ruscorpora.ru</a:t>
            </a:r>
          </a:p>
          <a:p>
            <a:r>
              <a:rPr lang="en-US" sz="2000" dirty="0"/>
              <a:t>2.	Linguistic corpus in the methodology of teaching foreign languages // http://sun.tsu.ru/mminfo/000349304/09 / image / 09-099. pdf , p. 99-111</a:t>
            </a:r>
          </a:p>
          <a:p>
            <a:r>
              <a:rPr lang="en-US" sz="2000" dirty="0"/>
              <a:t>3.	</a:t>
            </a:r>
            <a:r>
              <a:rPr lang="en-US" sz="2000" dirty="0" err="1"/>
              <a:t>Plungyan</a:t>
            </a:r>
            <a:r>
              <a:rPr lang="en-US" sz="2000" dirty="0"/>
              <a:t> V.A. Why are we making the National Corpus of the Russian language? // Notes of the Fatherland. 2005. No. 2, 296-308 . // http://www.strana-oz.ru/2005/2/</a:t>
            </a:r>
          </a:p>
          <a:p>
            <a:r>
              <a:rPr lang="en-US" sz="2000" dirty="0"/>
              <a:t>4.	http://lab314.brsu.by/kmp-lite/kmp-video/CL/CorporeLingva.pdf</a:t>
            </a:r>
          </a:p>
          <a:p>
            <a:r>
              <a:rPr lang="en-US" sz="2000" dirty="0"/>
              <a:t>5.	www .bimash.kz</a:t>
            </a:r>
          </a:p>
          <a:p>
            <a:r>
              <a:rPr lang="en-US" sz="2000" dirty="0"/>
              <a:t>6.	30 million words, http://qazcorpus.kz/</a:t>
            </a:r>
          </a:p>
          <a:p>
            <a:r>
              <a:rPr lang="en-US" sz="2000" dirty="0"/>
              <a:t>7.	http //: //kazcorpus.kz/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31539877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8E1E7B-2E87-4FF3-8F3F-2C35BCD32914}">
  <ds:schemaRefs>
    <ds:schemaRef ds:uri="http://purl.org/dc/elements/1.1/"/>
    <ds:schemaRef ds:uri="http://purl.org/dc/terms/"/>
    <ds:schemaRef ds:uri="http://purl.org/dc/dcmitype/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b0879af-3eba-417a-a55a-ffe6dcd6ca77"/>
    <ds:schemaRef ds:uri="6dc4bcd6-49db-4c07-9060-8acfc67cef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756</Words>
  <Application>Microsoft Office PowerPoint</Application>
  <PresentationFormat>Широкоэкранный</PresentationFormat>
  <Paragraphs>90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Book</vt:lpstr>
      <vt:lpstr>Impact</vt:lpstr>
      <vt:lpstr>tf22874644</vt:lpstr>
      <vt:lpstr>Презентация PowerPoint</vt:lpstr>
      <vt:lpstr>Lecture content</vt:lpstr>
      <vt:lpstr>What is a language corpus?</vt:lpstr>
      <vt:lpstr>Language corpus</vt:lpstr>
      <vt:lpstr> Key points in defining a corpus</vt:lpstr>
      <vt:lpstr>Corpus Manager</vt:lpstr>
      <vt:lpstr>Презентация PowerPoint</vt:lpstr>
      <vt:lpstr>Corpus of the Kazakh language</vt:lpstr>
      <vt:lpstr>Презентация PowerPoint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2021-05-03T07:36:21Z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